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65" r:id="rId4"/>
  </p:sldIdLst>
  <p:sldSz cx="18288000" cy="10287000"/>
  <p:notesSz cx="6889750" cy="10021888"/>
  <p:embeddedFontLst>
    <p:embeddedFont>
      <p:font typeface="Calibri" panose="020F0502020204030204" pitchFamily="34" charset="0"/>
      <p:regular r:id="rId6"/>
      <p:bold r:id="rId7"/>
      <p:italic r:id="rId8"/>
      <p:boldItalic r:id="rId9"/>
    </p:embeddedFont>
    <p:embeddedFont>
      <p:font typeface="Lato Bold" panose="020B0604020202020204" charset="0"/>
      <p:regular r:id="rId1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58157" autoAdjust="0"/>
  </p:normalViewPr>
  <p:slideViewPr>
    <p:cSldViewPr>
      <p:cViewPr varScale="1">
        <p:scale>
          <a:sx n="33" d="100"/>
          <a:sy n="33" d="100"/>
        </p:scale>
        <p:origin x="1954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400" d="100"/>
        <a:sy n="4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10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font" Target="fonts/font4.fntdata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5558" cy="502835"/>
          </a:xfrm>
          <a:prstGeom prst="rect">
            <a:avLst/>
          </a:prstGeom>
        </p:spPr>
        <p:txBody>
          <a:bodyPr vert="horz" lIns="96634" tIns="48317" rIns="96634" bIns="48317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02597" y="0"/>
            <a:ext cx="2985558" cy="502835"/>
          </a:xfrm>
          <a:prstGeom prst="rect">
            <a:avLst/>
          </a:prstGeom>
        </p:spPr>
        <p:txBody>
          <a:bodyPr vert="horz" lIns="96634" tIns="48317" rIns="96634" bIns="48317" rtlCol="0"/>
          <a:lstStyle>
            <a:lvl1pPr algn="r">
              <a:defRPr sz="1300"/>
            </a:lvl1pPr>
          </a:lstStyle>
          <a:p>
            <a:fld id="{0B44731A-D2EA-4013-BF05-3B89F78D0C82}" type="datetimeFigureOut">
              <a:rPr lang="en-GB" smtClean="0"/>
              <a:t>13/10/2022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52538"/>
            <a:ext cx="6013450" cy="33829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34" tIns="48317" rIns="96634" bIns="48317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975" y="4823034"/>
            <a:ext cx="5511800" cy="3946118"/>
          </a:xfrm>
          <a:prstGeom prst="rect">
            <a:avLst/>
          </a:prstGeom>
        </p:spPr>
        <p:txBody>
          <a:bodyPr vert="horz" lIns="96634" tIns="48317" rIns="96634" bIns="48317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19055"/>
            <a:ext cx="2985558" cy="502834"/>
          </a:xfrm>
          <a:prstGeom prst="rect">
            <a:avLst/>
          </a:prstGeom>
        </p:spPr>
        <p:txBody>
          <a:bodyPr vert="horz" lIns="96634" tIns="48317" rIns="96634" bIns="48317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02597" y="9519055"/>
            <a:ext cx="2985558" cy="502834"/>
          </a:xfrm>
          <a:prstGeom prst="rect">
            <a:avLst/>
          </a:prstGeom>
        </p:spPr>
        <p:txBody>
          <a:bodyPr vert="horz" lIns="96634" tIns="48317" rIns="96634" bIns="48317" rtlCol="0" anchor="b"/>
          <a:lstStyle>
            <a:lvl1pPr algn="r">
              <a:defRPr sz="1300"/>
            </a:lvl1pPr>
          </a:lstStyle>
          <a:p>
            <a:fld id="{DAAC6AA8-F670-4206-9198-707B685166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65340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AC6AA8-F670-4206-9198-707B6851665B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61268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AC6AA8-F670-4206-9198-707B6851665B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73472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3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AC6AA8-F670-4206-9198-707B6851665B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63473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microsoft.com/office/2007/relationships/hdphoto" Target="../media/hdphoto2.wdp"/><Relationship Id="rId4" Type="http://schemas.openxmlformats.org/officeDocument/2006/relationships/image" Target="../media/image4.png"/><Relationship Id="rId9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11" Type="http://schemas.openxmlformats.org/officeDocument/2006/relationships/image" Target="../media/image12.png"/><Relationship Id="rId5" Type="http://schemas.microsoft.com/office/2007/relationships/hdphoto" Target="../media/hdphoto2.wdp"/><Relationship Id="rId10" Type="http://schemas.openxmlformats.org/officeDocument/2006/relationships/image" Target="../media/image11.png"/><Relationship Id="rId4" Type="http://schemas.openxmlformats.org/officeDocument/2006/relationships/image" Target="../media/image4.png"/><Relationship Id="rId9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rcRect t="29960" b="29960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28F18F8-A8EB-40A1-91B4-08C3564DA77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0551" t="88" r="6514" b="-88"/>
          <a:stretch/>
        </p:blipFill>
        <p:spPr>
          <a:xfrm>
            <a:off x="0" y="-3463"/>
            <a:ext cx="5305167" cy="10290464"/>
          </a:xfrm>
          <a:prstGeom prst="rect">
            <a:avLst/>
          </a:prstGeom>
        </p:spPr>
      </p:pic>
      <p:sp>
        <p:nvSpPr>
          <p:cNvPr id="2" name="AutoShape 2"/>
          <p:cNvSpPr/>
          <p:nvPr/>
        </p:nvSpPr>
        <p:spPr>
          <a:xfrm>
            <a:off x="5986565" y="5143500"/>
            <a:ext cx="11272735" cy="4953000"/>
          </a:xfrm>
          <a:prstGeom prst="rect">
            <a:avLst/>
          </a:prstGeom>
          <a:solidFill>
            <a:srgbClr val="FFFFFF"/>
          </a:solidFill>
        </p:spPr>
        <p:txBody>
          <a:bodyPr/>
          <a:lstStyle/>
          <a:p>
            <a:r>
              <a:rPr lang="en-GB" sz="6000" dirty="0">
                <a:latin typeface="+mj-lt"/>
              </a:rPr>
              <a:t>CENTS Outreach - </a:t>
            </a:r>
            <a:r>
              <a:rPr lang="en-GB" sz="6000" b="0" i="0" dirty="0">
                <a:effectLst/>
                <a:latin typeface="+mj-lt"/>
              </a:rPr>
              <a:t>Towards Sustainable Living, Transport and a more Circular Economy</a:t>
            </a:r>
          </a:p>
          <a:p>
            <a:br>
              <a:rPr lang="en-GB" sz="4400" b="1" dirty="0"/>
            </a:br>
            <a:r>
              <a:rPr lang="en-GB" sz="4400" dirty="0"/>
              <a:t>Dr Chandrika Nair, CENTS Network Manager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2286000" y="228600"/>
            <a:ext cx="9038683" cy="424064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7178"/>
    </mc:Choice>
    <mc:Fallback xmlns="">
      <p:transition spd="slow" advTm="47178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rcRect t="29960" b="29960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-4762" y="2247900"/>
            <a:ext cx="18288000" cy="8039100"/>
          </a:xfrm>
          <a:prstGeom prst="rect">
            <a:avLst/>
          </a:prstGeom>
          <a:solidFill>
            <a:srgbClr val="FFFFFF"/>
          </a:solidFill>
        </p:spPr>
        <p:txBody>
          <a:bodyPr/>
          <a:lstStyle/>
          <a:p>
            <a:endParaRPr lang="en-GB" sz="4400" dirty="0"/>
          </a:p>
        </p:txBody>
      </p:sp>
      <p:sp>
        <p:nvSpPr>
          <p:cNvPr id="10" name="TextBox 10"/>
          <p:cNvSpPr txBox="1"/>
          <p:nvPr/>
        </p:nvSpPr>
        <p:spPr>
          <a:xfrm>
            <a:off x="9139238" y="4979289"/>
            <a:ext cx="9525" cy="29984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520"/>
              </a:lnSpc>
              <a:spcBef>
                <a:spcPct val="0"/>
              </a:spcBef>
            </a:pPr>
            <a:endParaRPr/>
          </a:p>
        </p:txBody>
      </p:sp>
      <p:pic>
        <p:nvPicPr>
          <p:cNvPr id="12" name="Picture 12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39000"/>
                    </a14:imgEffect>
                  </a14:imgLayer>
                </a14:imgProps>
              </a:ext>
            </a:extLst>
          </a:blip>
          <a:srcRect l="9481" t="20783" b="50851"/>
          <a:stretch>
            <a:fillRect/>
          </a:stretch>
        </p:blipFill>
        <p:spPr>
          <a:xfrm>
            <a:off x="25401" y="0"/>
            <a:ext cx="13842999" cy="1455361"/>
          </a:xfrm>
          <a:prstGeom prst="rect">
            <a:avLst/>
          </a:prstGeom>
        </p:spPr>
      </p:pic>
      <p:sp>
        <p:nvSpPr>
          <p:cNvPr id="13" name="TextBox 13"/>
          <p:cNvSpPr txBox="1"/>
          <p:nvPr/>
        </p:nvSpPr>
        <p:spPr>
          <a:xfrm>
            <a:off x="-2100962" y="-79060"/>
            <a:ext cx="18095723" cy="112729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0080"/>
              </a:lnSpc>
              <a:spcBef>
                <a:spcPct val="0"/>
              </a:spcBef>
            </a:pPr>
            <a:r>
              <a:rPr lang="en-GB" sz="4000" b="1" dirty="0">
                <a:solidFill>
                  <a:schemeClr val="bg1"/>
                </a:solidFill>
              </a:rPr>
              <a:t>Sustainable Materials and Manufacturing Research Group</a:t>
            </a:r>
            <a:endParaRPr lang="en-US" sz="4000" b="1" dirty="0">
              <a:solidFill>
                <a:schemeClr val="bg1"/>
              </a:solidFill>
              <a:latin typeface="Lato Bold"/>
            </a:endParaRPr>
          </a:p>
        </p:txBody>
      </p:sp>
      <p:pic>
        <p:nvPicPr>
          <p:cNvPr id="14" name="Picture 4">
            <a:extLst>
              <a:ext uri="{FF2B5EF4-FFF2-40B4-BE49-F238E27FC236}">
                <a16:creationId xmlns:a16="http://schemas.microsoft.com/office/drawing/2014/main" id="{65999BD3-E34D-49BD-9D26-020A285F942C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14153526" y="190500"/>
            <a:ext cx="3934903" cy="1846125"/>
          </a:xfrm>
          <a:prstGeom prst="rect">
            <a:avLst/>
          </a:prstGeom>
        </p:spPr>
      </p:pic>
      <p:grpSp>
        <p:nvGrpSpPr>
          <p:cNvPr id="8" name="Group 3">
            <a:extLst>
              <a:ext uri="{FF2B5EF4-FFF2-40B4-BE49-F238E27FC236}">
                <a16:creationId xmlns:a16="http://schemas.microsoft.com/office/drawing/2014/main" id="{7AA65869-1BF4-4CEE-8063-07CA63F6187B}"/>
              </a:ext>
            </a:extLst>
          </p:cNvPr>
          <p:cNvGrpSpPr/>
          <p:nvPr/>
        </p:nvGrpSpPr>
        <p:grpSpPr>
          <a:xfrm>
            <a:off x="1531260" y="3841709"/>
            <a:ext cx="3200117" cy="791693"/>
            <a:chOff x="0" y="0"/>
            <a:chExt cx="2365651" cy="585250"/>
          </a:xfrm>
        </p:grpSpPr>
        <p:sp>
          <p:nvSpPr>
            <p:cNvPr id="9" name="Freeform 4">
              <a:extLst>
                <a:ext uri="{FF2B5EF4-FFF2-40B4-BE49-F238E27FC236}">
                  <a16:creationId xmlns:a16="http://schemas.microsoft.com/office/drawing/2014/main" id="{D4C01E8C-500C-4FDE-8FAD-080074C71460}"/>
                </a:ext>
              </a:extLst>
            </p:cNvPr>
            <p:cNvSpPr/>
            <p:nvPr/>
          </p:nvSpPr>
          <p:spPr>
            <a:xfrm>
              <a:off x="0" y="0"/>
              <a:ext cx="2365651" cy="585250"/>
            </a:xfrm>
            <a:custGeom>
              <a:avLst/>
              <a:gdLst/>
              <a:ahLst/>
              <a:cxnLst/>
              <a:rect l="l" t="t" r="r" b="b"/>
              <a:pathLst>
                <a:path w="2365651" h="585250">
                  <a:moveTo>
                    <a:pt x="0" y="0"/>
                  </a:moveTo>
                  <a:lnTo>
                    <a:pt x="2365651" y="0"/>
                  </a:lnTo>
                  <a:lnTo>
                    <a:pt x="2365651" y="585250"/>
                  </a:lnTo>
                  <a:lnTo>
                    <a:pt x="0" y="58525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21" name="TextBox 12">
            <a:extLst>
              <a:ext uri="{FF2B5EF4-FFF2-40B4-BE49-F238E27FC236}">
                <a16:creationId xmlns:a16="http://schemas.microsoft.com/office/drawing/2014/main" id="{D2E0FF29-17A6-4B89-AA47-B29CE21147B3}"/>
              </a:ext>
            </a:extLst>
          </p:cNvPr>
          <p:cNvSpPr txBox="1"/>
          <p:nvPr/>
        </p:nvSpPr>
        <p:spPr>
          <a:xfrm>
            <a:off x="9139238" y="4979289"/>
            <a:ext cx="9525" cy="29984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520"/>
              </a:lnSpc>
              <a:spcBef>
                <a:spcPct val="0"/>
              </a:spcBef>
            </a:pPr>
            <a:endParaRPr/>
          </a:p>
        </p:txBody>
      </p:sp>
      <p:pic>
        <p:nvPicPr>
          <p:cNvPr id="1026" name="Picture 2" descr="No alternative text description for this image">
            <a:extLst>
              <a:ext uri="{FF2B5EF4-FFF2-40B4-BE49-F238E27FC236}">
                <a16:creationId xmlns:a16="http://schemas.microsoft.com/office/drawing/2014/main" id="{06F0E4DB-6E83-4C96-AB7B-D03AF8A834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84757" y="4303956"/>
            <a:ext cx="5603672" cy="4202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8DB6641-ED3B-4F39-A662-ED8D1F0C6B3E}"/>
              </a:ext>
            </a:extLst>
          </p:cNvPr>
          <p:cNvSpPr txBox="1"/>
          <p:nvPr/>
        </p:nvSpPr>
        <p:spPr>
          <a:xfrm>
            <a:off x="13998323" y="8717985"/>
            <a:ext cx="25765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/>
              <a:t>ECOBULK.EU</a:t>
            </a:r>
          </a:p>
        </p:txBody>
      </p:sp>
      <p:pic>
        <p:nvPicPr>
          <p:cNvPr id="1028" name="Picture 4" descr="Graphic">
            <a:extLst>
              <a:ext uri="{FF2B5EF4-FFF2-40B4-BE49-F238E27FC236}">
                <a16:creationId xmlns:a16="http://schemas.microsoft.com/office/drawing/2014/main" id="{2BFCE279-A972-42FB-9F92-65FD9CA3A1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383" y="2451447"/>
            <a:ext cx="11613417" cy="5055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B7B544B4-810D-4F9A-8BE5-D60823EC9046}"/>
              </a:ext>
            </a:extLst>
          </p:cNvPr>
          <p:cNvSpPr txBox="1"/>
          <p:nvPr/>
        </p:nvSpPr>
        <p:spPr>
          <a:xfrm>
            <a:off x="2351406" y="7718405"/>
            <a:ext cx="71533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/>
              <a:t>135 mph Green Formula 3 Racing Car</a:t>
            </a:r>
          </a:p>
        </p:txBody>
      </p:sp>
      <p:pic>
        <p:nvPicPr>
          <p:cNvPr id="15" name="Picture 5">
            <a:extLst>
              <a:ext uri="{FF2B5EF4-FFF2-40B4-BE49-F238E27FC236}">
                <a16:creationId xmlns:a16="http://schemas.microsoft.com/office/drawing/2014/main" id="{607FF36F-56B2-4324-A671-5EED3F44B18B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>
          <a:xfrm>
            <a:off x="14153526" y="2326047"/>
            <a:ext cx="3114365" cy="189976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5827"/>
    </mc:Choice>
    <mc:Fallback xmlns="">
      <p:transition spd="slow" advTm="115827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rcRect t="29960" b="29960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-4762" y="2298544"/>
            <a:ext cx="18288000" cy="8039100"/>
          </a:xfrm>
          <a:prstGeom prst="rect">
            <a:avLst/>
          </a:prstGeom>
          <a:solidFill>
            <a:srgbClr val="FFFFFF"/>
          </a:solidFill>
        </p:spPr>
        <p:txBody>
          <a:bodyPr/>
          <a:lstStyle/>
          <a:p>
            <a:endParaRPr lang="en-GB" sz="4400" dirty="0"/>
          </a:p>
        </p:txBody>
      </p:sp>
      <p:sp>
        <p:nvSpPr>
          <p:cNvPr id="10" name="TextBox 10"/>
          <p:cNvSpPr txBox="1"/>
          <p:nvPr/>
        </p:nvSpPr>
        <p:spPr>
          <a:xfrm>
            <a:off x="9139238" y="4979289"/>
            <a:ext cx="9525" cy="29984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520"/>
              </a:lnSpc>
              <a:spcBef>
                <a:spcPct val="0"/>
              </a:spcBef>
            </a:pPr>
            <a:endParaRPr/>
          </a:p>
        </p:txBody>
      </p:sp>
      <p:pic>
        <p:nvPicPr>
          <p:cNvPr id="12" name="Picture 12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39000"/>
                    </a14:imgEffect>
                  </a14:imgLayer>
                </a14:imgProps>
              </a:ext>
            </a:extLst>
          </a:blip>
          <a:srcRect l="9481" t="20783" b="50851"/>
          <a:stretch>
            <a:fillRect/>
          </a:stretch>
        </p:blipFill>
        <p:spPr>
          <a:xfrm>
            <a:off x="25401" y="0"/>
            <a:ext cx="9575799" cy="1455361"/>
          </a:xfrm>
          <a:prstGeom prst="rect">
            <a:avLst/>
          </a:prstGeom>
        </p:spPr>
      </p:pic>
      <p:sp>
        <p:nvSpPr>
          <p:cNvPr id="13" name="TextBox 13"/>
          <p:cNvSpPr txBox="1"/>
          <p:nvPr/>
        </p:nvSpPr>
        <p:spPr>
          <a:xfrm>
            <a:off x="-138652" y="99515"/>
            <a:ext cx="9739852" cy="113531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0080"/>
              </a:lnSpc>
              <a:spcBef>
                <a:spcPct val="0"/>
              </a:spcBef>
            </a:pPr>
            <a:r>
              <a:rPr lang="en-US" sz="6000" dirty="0">
                <a:solidFill>
                  <a:srgbClr val="FFFFFF"/>
                </a:solidFill>
                <a:latin typeface="Lato Bold"/>
              </a:rPr>
              <a:t>Sustainable Thinking</a:t>
            </a:r>
          </a:p>
        </p:txBody>
      </p:sp>
      <p:pic>
        <p:nvPicPr>
          <p:cNvPr id="14" name="Picture 4">
            <a:extLst>
              <a:ext uri="{FF2B5EF4-FFF2-40B4-BE49-F238E27FC236}">
                <a16:creationId xmlns:a16="http://schemas.microsoft.com/office/drawing/2014/main" id="{65999BD3-E34D-49BD-9D26-020A285F942C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14153526" y="190500"/>
            <a:ext cx="3934903" cy="1846125"/>
          </a:xfrm>
          <a:prstGeom prst="rect">
            <a:avLst/>
          </a:prstGeom>
        </p:spPr>
      </p:pic>
      <p:pic>
        <p:nvPicPr>
          <p:cNvPr id="1028" name="Picture 4" descr="Free Tee Shirt Clipart, Download Free Tee Shirt Clipart png ...">
            <a:extLst>
              <a:ext uri="{FF2B5EF4-FFF2-40B4-BE49-F238E27FC236}">
                <a16:creationId xmlns:a16="http://schemas.microsoft.com/office/drawing/2014/main" id="{0A0596C6-7FEF-91DC-C1AC-52BA51654E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4300" y="2933700"/>
            <a:ext cx="3429000" cy="3729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2">
            <a:extLst>
              <a:ext uri="{FF2B5EF4-FFF2-40B4-BE49-F238E27FC236}">
                <a16:creationId xmlns:a16="http://schemas.microsoft.com/office/drawing/2014/main" id="{4C6FA41A-4A85-1ECB-52AA-B563181F16F6}"/>
              </a:ext>
            </a:extLst>
          </p:cNvPr>
          <p:cNvSpPr/>
          <p:nvPr/>
        </p:nvSpPr>
        <p:spPr>
          <a:xfrm>
            <a:off x="7583732" y="2516148"/>
            <a:ext cx="10587038" cy="1077959"/>
          </a:xfrm>
          <a:prstGeom prst="rect">
            <a:avLst/>
          </a:prstGeom>
          <a:solidFill>
            <a:srgbClr val="FFFFFF"/>
          </a:solidFill>
        </p:spPr>
        <p:txBody>
          <a:bodyPr/>
          <a:lstStyle/>
          <a:p>
            <a:r>
              <a:rPr lang="en-GB" sz="4400" dirty="0"/>
              <a:t>One product, many lives.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7515049D-D6DB-2EF4-7234-E2E02576A1F3}"/>
              </a:ext>
            </a:extLst>
          </p:cNvPr>
          <p:cNvGrpSpPr/>
          <p:nvPr/>
        </p:nvGrpSpPr>
        <p:grpSpPr>
          <a:xfrm>
            <a:off x="1342478" y="3505317"/>
            <a:ext cx="16828292" cy="6645791"/>
            <a:chOff x="1342478" y="3505317"/>
            <a:chExt cx="16828292" cy="6645791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C0EDE06A-3AD9-B946-61DB-922434C57DC2}"/>
                </a:ext>
              </a:extLst>
            </p:cNvPr>
            <p:cNvGrpSpPr/>
            <p:nvPr/>
          </p:nvGrpSpPr>
          <p:grpSpPr>
            <a:xfrm>
              <a:off x="8019798" y="3505317"/>
              <a:ext cx="10150972" cy="6207105"/>
              <a:chOff x="8019798" y="3505317"/>
              <a:chExt cx="10150972" cy="6207105"/>
            </a:xfrm>
          </p:grpSpPr>
          <p:grpSp>
            <p:nvGrpSpPr>
              <p:cNvPr id="8" name="Group 3">
                <a:extLst>
                  <a:ext uri="{FF2B5EF4-FFF2-40B4-BE49-F238E27FC236}">
                    <a16:creationId xmlns:a16="http://schemas.microsoft.com/office/drawing/2014/main" id="{DEA3FFA4-7BF0-F714-8645-37B2DE82423D}"/>
                  </a:ext>
                </a:extLst>
              </p:cNvPr>
              <p:cNvGrpSpPr/>
              <p:nvPr/>
            </p:nvGrpSpPr>
            <p:grpSpPr>
              <a:xfrm>
                <a:off x="8157742" y="3505317"/>
                <a:ext cx="10013028" cy="5247254"/>
                <a:chOff x="0" y="1126121"/>
                <a:chExt cx="13350704" cy="6996339"/>
              </a:xfrm>
            </p:grpSpPr>
            <p:pic>
              <p:nvPicPr>
                <p:cNvPr id="9" name="Picture 4">
                  <a:extLst>
                    <a:ext uri="{FF2B5EF4-FFF2-40B4-BE49-F238E27FC236}">
                      <a16:creationId xmlns:a16="http://schemas.microsoft.com/office/drawing/2014/main" id="{DD7FADAF-70F6-28DA-4A37-5D28EBBAE60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8"/>
                <a:srcRect l="61443" t="12864" r="7806" b="10534"/>
                <a:stretch/>
              </p:blipFill>
              <p:spPr>
                <a:xfrm>
                  <a:off x="0" y="1126121"/>
                  <a:ext cx="6654380" cy="6705600"/>
                </a:xfrm>
                <a:prstGeom prst="rect">
                  <a:avLst/>
                </a:prstGeom>
              </p:spPr>
            </p:pic>
            <p:pic>
              <p:nvPicPr>
                <p:cNvPr id="11" name="Picture 5">
                  <a:extLst>
                    <a:ext uri="{FF2B5EF4-FFF2-40B4-BE49-F238E27FC236}">
                      <a16:creationId xmlns:a16="http://schemas.microsoft.com/office/drawing/2014/main" id="{C5A2A340-FD61-FCF3-6012-F2AA6B24167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"/>
                <a:srcRect/>
                <a:stretch>
                  <a:fillRect/>
                </a:stretch>
              </p:blipFill>
              <p:spPr>
                <a:xfrm>
                  <a:off x="6360634" y="1596155"/>
                  <a:ext cx="3924658" cy="3924658"/>
                </a:xfrm>
                <a:prstGeom prst="rect">
                  <a:avLst/>
                </a:prstGeom>
              </p:spPr>
            </p:pic>
            <p:pic>
              <p:nvPicPr>
                <p:cNvPr id="15" name="Picture 6">
                  <a:extLst>
                    <a:ext uri="{FF2B5EF4-FFF2-40B4-BE49-F238E27FC236}">
                      <a16:creationId xmlns:a16="http://schemas.microsoft.com/office/drawing/2014/main" id="{5C4B9C9F-2550-EFD5-DB55-DD8F1F3F8B4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/>
                <a:srcRect/>
                <a:stretch>
                  <a:fillRect/>
                </a:stretch>
              </p:blipFill>
              <p:spPr>
                <a:xfrm>
                  <a:off x="7864304" y="2636060"/>
                  <a:ext cx="5486400" cy="5486400"/>
                </a:xfrm>
                <a:prstGeom prst="rect">
                  <a:avLst/>
                </a:prstGeom>
              </p:spPr>
            </p:pic>
            <p:pic>
              <p:nvPicPr>
                <p:cNvPr id="16" name="Picture 7">
                  <a:extLst>
                    <a:ext uri="{FF2B5EF4-FFF2-40B4-BE49-F238E27FC236}">
                      <a16:creationId xmlns:a16="http://schemas.microsoft.com/office/drawing/2014/main" id="{21249CFC-7EED-E019-78D4-41E964C26F1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1"/>
                <a:srcRect/>
                <a:stretch>
                  <a:fillRect/>
                </a:stretch>
              </p:blipFill>
              <p:spPr>
                <a:xfrm>
                  <a:off x="5756255" y="3915861"/>
                  <a:ext cx="3571585" cy="3571585"/>
                </a:xfrm>
                <a:prstGeom prst="rect">
                  <a:avLst/>
                </a:prstGeom>
              </p:spPr>
            </p:pic>
          </p:grpSp>
          <p:sp>
            <p:nvSpPr>
              <p:cNvPr id="17" name="AutoShape 2">
                <a:extLst>
                  <a:ext uri="{FF2B5EF4-FFF2-40B4-BE49-F238E27FC236}">
                    <a16:creationId xmlns:a16="http://schemas.microsoft.com/office/drawing/2014/main" id="{07789F16-D38F-87D9-134F-1EB18AC5A822}"/>
                  </a:ext>
                </a:extLst>
              </p:cNvPr>
              <p:cNvSpPr/>
              <p:nvPr/>
            </p:nvSpPr>
            <p:spPr>
              <a:xfrm>
                <a:off x="8019798" y="8634463"/>
                <a:ext cx="9714906" cy="1077959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/>
              <a:lstStyle/>
              <a:p>
                <a:r>
                  <a:rPr lang="en-GB" sz="4400" dirty="0"/>
                  <a:t>What happens to our transport machines when they get old and/or less useful?</a:t>
                </a:r>
              </a:p>
            </p:txBody>
          </p:sp>
        </p:grpSp>
        <p:sp>
          <p:nvSpPr>
            <p:cNvPr id="19" name="AutoShape 2">
              <a:extLst>
                <a:ext uri="{FF2B5EF4-FFF2-40B4-BE49-F238E27FC236}">
                  <a16:creationId xmlns:a16="http://schemas.microsoft.com/office/drawing/2014/main" id="{DCD4E50D-62D2-D6F0-E4C3-FD0F0936C861}"/>
                </a:ext>
              </a:extLst>
            </p:cNvPr>
            <p:cNvSpPr/>
            <p:nvPr/>
          </p:nvSpPr>
          <p:spPr>
            <a:xfrm>
              <a:off x="1342478" y="9173442"/>
              <a:ext cx="5610587" cy="977666"/>
            </a:xfrm>
            <a:prstGeom prst="rect">
              <a:avLst/>
            </a:prstGeom>
            <a:solidFill>
              <a:srgbClr val="FFFFFF"/>
            </a:solidFill>
          </p:spPr>
          <p:txBody>
            <a:bodyPr/>
            <a:lstStyle/>
            <a:p>
              <a:r>
                <a:rPr lang="en-GB" sz="4400" b="1" dirty="0">
                  <a:solidFill>
                    <a:schemeClr val="accent5">
                      <a:lumMod val="75000"/>
                    </a:schemeClr>
                  </a:solidFill>
                </a:rPr>
                <a:t>circulartransport.com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8026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650"/>
    </mc:Choice>
    <mc:Fallback xmlns="">
      <p:transition spd="slow" advTm="166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30885</TotalTime>
  <Words>67</Words>
  <Application>Microsoft Office PowerPoint</Application>
  <PresentationFormat>Custom</PresentationFormat>
  <Paragraphs>12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Lato Bold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Copy of CENTS: Linking Academic Creativity with Industry Insight to Make Transportation Systems more Circular</dc:title>
  <dc:creator>Chandrika Nair</dc:creator>
  <cp:lastModifiedBy>Nair, Rika</cp:lastModifiedBy>
  <cp:revision>99</cp:revision>
  <cp:lastPrinted>2021-05-09T11:49:56Z</cp:lastPrinted>
  <dcterms:created xsi:type="dcterms:W3CDTF">2006-08-16T00:00:00Z</dcterms:created>
  <dcterms:modified xsi:type="dcterms:W3CDTF">2022-10-13T07:38:57Z</dcterms:modified>
  <dc:identifier>DAD4SA_4TLc</dc:identifier>
</cp:coreProperties>
</file>