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9144000" cy="5143500" type="screen16x9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BC39"/>
    <a:srgbClr val="692C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80" y="1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_PowerpointBackground-wi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054" y="1995769"/>
            <a:ext cx="7772400" cy="110251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054" y="3831167"/>
            <a:ext cx="7086600" cy="936097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66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82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02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5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_PowerpointBackground-wide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3197"/>
            <a:ext cx="8229600" cy="857250"/>
          </a:xfr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8133"/>
            <a:ext cx="6917267" cy="2960570"/>
          </a:xfrm>
        </p:spPr>
        <p:txBody>
          <a:bodyPr/>
          <a:lstStyle>
            <a:lvl1pPr marL="342900" indent="-342900">
              <a:buSzPct val="100000"/>
              <a:buFontTx/>
              <a:buBlip>
                <a:blip r:embed="rId3"/>
              </a:buBlip>
              <a:defRPr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9202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G_PowerpointBackground-wide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3197"/>
            <a:ext cx="6917267" cy="85725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28"/>
            <a:ext cx="6917267" cy="29605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042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24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0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2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11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_PowerpointBackground-wide4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AC713-4ACF-3646-A7AB-D5135362865B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CB7D3-7E01-6F40-B7F7-D4F9BC2E0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1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ontoton.com/5-benefits-of-a-circular-economy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Circular Economy Introduction</a:t>
            </a:r>
            <a:br>
              <a:rPr lang="en-US" dirty="0"/>
            </a:br>
            <a:r>
              <a:rPr lang="en-US" dirty="0"/>
              <a:t>What is it and why do we need it?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F616450-2185-4FE7-8051-B4DE5BC236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Russ Hall</a:t>
            </a:r>
          </a:p>
        </p:txBody>
      </p:sp>
    </p:spTree>
    <p:extLst>
      <p:ext uri="{BB962C8B-B14F-4D97-AF65-F5344CB8AC3E}">
        <p14:creationId xmlns:p14="http://schemas.microsoft.com/office/powerpoint/2010/main" val="419381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Circular Economy (CE)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015" y="1028388"/>
            <a:ext cx="3744469" cy="3200711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A philosophy, a change, a better way</a:t>
            </a:r>
          </a:p>
          <a:p>
            <a:r>
              <a:rPr lang="en-GB" dirty="0"/>
              <a:t>Current linear economy, the throw away economy: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Extract</a:t>
            </a:r>
            <a:r>
              <a:rPr lang="en-GB" b="1" dirty="0"/>
              <a:t> – </a:t>
            </a:r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refine</a:t>
            </a:r>
            <a:r>
              <a:rPr lang="en-GB" b="1" dirty="0"/>
              <a:t> – </a:t>
            </a:r>
            <a:r>
              <a:rPr lang="en-GB" b="1" dirty="0">
                <a:solidFill>
                  <a:srgbClr val="002060"/>
                </a:solidFill>
              </a:rPr>
              <a:t>manufacture</a:t>
            </a:r>
            <a:r>
              <a:rPr lang="en-GB" b="1" dirty="0"/>
              <a:t> – </a:t>
            </a: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</a:t>
            </a:r>
            <a:r>
              <a:rPr lang="en-GB" b="1" dirty="0"/>
              <a:t> – </a:t>
            </a:r>
            <a:r>
              <a:rPr lang="en-GB" b="1" dirty="0">
                <a:solidFill>
                  <a:srgbClr val="FF0000"/>
                </a:solidFill>
              </a:rPr>
              <a:t>dispose</a:t>
            </a:r>
            <a:r>
              <a:rPr lang="en-GB" b="1" dirty="0"/>
              <a:t> </a:t>
            </a:r>
          </a:p>
          <a:p>
            <a:r>
              <a:rPr lang="en-GB" dirty="0"/>
              <a:t>CE breaks this linear route and in doing so…</a:t>
            </a:r>
          </a:p>
          <a:p>
            <a:pPr lvl="1"/>
            <a:r>
              <a:rPr lang="en-GB" dirty="0"/>
              <a:t>Reduces reliance on fossil fuels and raw material extraction</a:t>
            </a:r>
          </a:p>
          <a:p>
            <a:pPr lvl="1"/>
            <a:r>
              <a:rPr lang="en-GB" dirty="0"/>
              <a:t>Adds value to supply chains and products</a:t>
            </a:r>
          </a:p>
          <a:p>
            <a:pPr lvl="1"/>
            <a:r>
              <a:rPr lang="en-GB" dirty="0"/>
              <a:t>Decreases CO2e emissions 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E3BD686-F3A5-6444-24C1-DF1358486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273" y="1155692"/>
            <a:ext cx="5030277" cy="283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02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5329126E-F3CD-4001-AFF2-52179A567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3286" y="305898"/>
            <a:ext cx="5902129" cy="39432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9C2B80-B950-4CF5-8632-7A9B737CCB32}"/>
              </a:ext>
            </a:extLst>
          </p:cNvPr>
          <p:cNvSpPr txBox="1"/>
          <p:nvPr/>
        </p:nvSpPr>
        <p:spPr>
          <a:xfrm>
            <a:off x="261257" y="1175657"/>
            <a:ext cx="22144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Circular Economy is a way of reducing human impact on the planet: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Eliminate</a:t>
            </a:r>
            <a:r>
              <a:rPr lang="en-GB" sz="1600" dirty="0"/>
              <a:t> waste and pollution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Circulate</a:t>
            </a:r>
            <a:r>
              <a:rPr lang="en-GB" sz="1600" dirty="0"/>
              <a:t> products and materials (at their highest value)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Regenerate</a:t>
            </a:r>
            <a:r>
              <a:rPr lang="en-GB" sz="1600" dirty="0"/>
              <a:t> nature</a:t>
            </a:r>
          </a:p>
        </p:txBody>
      </p:sp>
    </p:spTree>
    <p:extLst>
      <p:ext uri="{BB962C8B-B14F-4D97-AF65-F5344CB8AC3E}">
        <p14:creationId xmlns:p14="http://schemas.microsoft.com/office/powerpoint/2010/main" val="3207538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/>
              <a:t>CE’s relationship with emissions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833"/>
            <a:ext cx="8229599" cy="296346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There are three types of emissions:</a:t>
            </a:r>
          </a:p>
          <a:p>
            <a:pPr lvl="1"/>
            <a:r>
              <a:rPr lang="en-GB" b="1" dirty="0">
                <a:solidFill>
                  <a:schemeClr val="tx2"/>
                </a:solidFill>
              </a:rPr>
              <a:t>Scope 1</a:t>
            </a:r>
            <a:r>
              <a:rPr lang="en-GB" dirty="0"/>
              <a:t>: Direct emissions e.g. fuel combustion, </a:t>
            </a:r>
          </a:p>
          <a:p>
            <a:pPr lvl="1"/>
            <a:r>
              <a:rPr lang="en-GB" b="1" dirty="0">
                <a:solidFill>
                  <a:schemeClr val="accent2"/>
                </a:solidFill>
              </a:rPr>
              <a:t>Scope 2</a:t>
            </a:r>
            <a:r>
              <a:rPr lang="en-GB" dirty="0"/>
              <a:t>: Indirect emissions from purchased energy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Scope 3</a:t>
            </a:r>
            <a:r>
              <a:rPr lang="en-GB" dirty="0"/>
              <a:t>: Indirect emissions from everything else in a supply chain e.g. material manufacture, fabrication, transport of goods, employee travel etc.</a:t>
            </a:r>
          </a:p>
          <a:p>
            <a:r>
              <a:rPr lang="en-GB" dirty="0"/>
              <a:t>Material manufacture represents the bulk of scope 3 emissions</a:t>
            </a:r>
          </a:p>
          <a:p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CE reduces emissions, locking them in, decreasing raw material consumption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942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/>
              <a:t>But how?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51833"/>
            <a:ext cx="5239512" cy="3221064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/>
              <a:t>Maintain and repair</a:t>
            </a:r>
            <a:r>
              <a:rPr lang="en-GB" dirty="0"/>
              <a:t> – making products last longer, less reliance on new e.g. fixing a phone screen</a:t>
            </a:r>
          </a:p>
          <a:p>
            <a:r>
              <a:rPr lang="en-GB" b="1" dirty="0"/>
              <a:t>Reuse and redistribution</a:t>
            </a:r>
            <a:r>
              <a:rPr lang="en-GB" dirty="0"/>
              <a:t> – most products aren’t useless at disposal and can be reused e.g. selling a phone</a:t>
            </a:r>
          </a:p>
          <a:p>
            <a:r>
              <a:rPr lang="en-GB" b="1" dirty="0"/>
              <a:t>Refurbishment and remanufacture</a:t>
            </a:r>
            <a:r>
              <a:rPr lang="en-GB" dirty="0"/>
              <a:t> – changing a components purpose by remaking it e.g. using parts from a phone to fix another</a:t>
            </a:r>
          </a:p>
          <a:p>
            <a:r>
              <a:rPr lang="en-GB" b="1" dirty="0"/>
              <a:t>Recycle</a:t>
            </a:r>
            <a:r>
              <a:rPr lang="en-GB" dirty="0"/>
              <a:t> – turning old material into new material, e.g. recycling phone materials to make new materials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sz="3200" b="1" dirty="0"/>
              <a:t>Reduces CO</a:t>
            </a:r>
            <a:r>
              <a:rPr lang="en-GB" sz="3200" b="1" baseline="-25000" dirty="0"/>
              <a:t>2</a:t>
            </a:r>
            <a:r>
              <a:rPr lang="en-GB" sz="3200" b="1" dirty="0"/>
              <a:t>e emissions be reducing the amount of new material needed</a:t>
            </a:r>
          </a:p>
        </p:txBody>
      </p:sp>
      <p:pic>
        <p:nvPicPr>
          <p:cNvPr id="6" name="Picture 5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DC453B49-FD1C-053D-4745-A8E3A6463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7004" y="2258568"/>
            <a:ext cx="2700528" cy="2025396"/>
          </a:xfrm>
          <a:prstGeom prst="rect">
            <a:avLst/>
          </a:prstGeom>
        </p:spPr>
      </p:pic>
      <p:pic>
        <p:nvPicPr>
          <p:cNvPr id="8" name="Picture 7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79446C55-2B81-4ED8-0CD5-C01FA3863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7024" y="993371"/>
            <a:ext cx="2249424" cy="126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900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B72F684-F0CB-20F3-2E36-A04EBF2FC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731" y="977606"/>
            <a:ext cx="5668069" cy="3188288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64BFB5C4-8843-AB01-7E60-8650C9977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What’s the impact?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3BCED0-9E40-84B4-DFD8-36D46EB4E2DB}"/>
              </a:ext>
            </a:extLst>
          </p:cNvPr>
          <p:cNvSpPr txBox="1"/>
          <p:nvPr/>
        </p:nvSpPr>
        <p:spPr>
          <a:xfrm>
            <a:off x="261257" y="1175657"/>
            <a:ext cx="221446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Emissions estimates for automotive: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Luxury electric car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Current scope 3 emissions ≈ 26t CO</a:t>
            </a:r>
            <a:r>
              <a:rPr lang="en-GB" sz="1600" baseline="-25000" dirty="0"/>
              <a:t>2</a:t>
            </a:r>
            <a:r>
              <a:rPr lang="en-GB" sz="1600" dirty="0"/>
              <a:t> / vehicle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With less material and CE that could be reduced by 81% by 2050</a:t>
            </a:r>
          </a:p>
        </p:txBody>
      </p:sp>
    </p:spTree>
    <p:extLst>
      <p:ext uri="{BB962C8B-B14F-4D97-AF65-F5344CB8AC3E}">
        <p14:creationId xmlns:p14="http://schemas.microsoft.com/office/powerpoint/2010/main" val="3630861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982C4-1FDE-43E0-AEBD-0073159B9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An important piece of a puzzle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28240F-67F5-47CE-92B3-BE08B3BCF2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90017"/>
            <a:ext cx="4861112" cy="315253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Using CE to reduce emissions isn’t always obvious, but it is important and it’s not easy</a:t>
            </a:r>
          </a:p>
          <a:p>
            <a:r>
              <a:rPr lang="en-GB" dirty="0"/>
              <a:t>CE principles can be applied to energy, waste, food, products and raw materials</a:t>
            </a:r>
          </a:p>
          <a:p>
            <a:r>
              <a:rPr lang="en-GB" dirty="0"/>
              <a:t>CE represents a holistic view to reducing emissions </a:t>
            </a:r>
          </a:p>
          <a:p>
            <a:r>
              <a:rPr lang="en-GB" dirty="0"/>
              <a:t>CE is something that everyone can be part of</a:t>
            </a:r>
          </a:p>
          <a:p>
            <a:pPr marL="0" indent="0" algn="ctr">
              <a:buNone/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“If we’re not here to change the world, why are we here?”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FFA95B-E50D-49B5-AB92-782DF8776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961" y="1196618"/>
            <a:ext cx="3253627" cy="27502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C06138-7397-47C0-A8B9-D39AA848B2F8}"/>
              </a:ext>
            </a:extLst>
          </p:cNvPr>
          <p:cNvSpPr txBox="1"/>
          <p:nvPr/>
        </p:nvSpPr>
        <p:spPr>
          <a:xfrm>
            <a:off x="6068487" y="3946881"/>
            <a:ext cx="236795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" dirty="0"/>
              <a:t>Picture from: 5 benefits to a circular economy: </a:t>
            </a:r>
            <a:r>
              <a:rPr lang="en-GB" sz="400" dirty="0">
                <a:hlinkClick r:id="rId3"/>
              </a:rPr>
              <a:t>https://tontoton.com/5-benefits-of-a-circular-economy/</a:t>
            </a:r>
            <a:r>
              <a:rPr lang="en-GB" sz="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2478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/>
              <a:t>The rules of the game…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833"/>
            <a:ext cx="8229599" cy="2963466"/>
          </a:xfrm>
        </p:spPr>
        <p:txBody>
          <a:bodyPr>
            <a:normAutofit fontScale="92500" lnSpcReduction="10000"/>
          </a:bodyPr>
          <a:lstStyle/>
          <a:p>
            <a:r>
              <a:rPr lang="en-GB" strike="sngStrike" dirty="0"/>
              <a:t>Part 1 – Build your city – build a dirty city, build the city that your parents / grandparents would have built if they didn’t know what you know, get used to the game</a:t>
            </a:r>
          </a:p>
          <a:p>
            <a:r>
              <a:rPr lang="en-GB" dirty="0"/>
              <a:t>Part 2…  Clean Coventry up! Save your people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Build in recycling centres, replace landfill sites and incinerators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Green power please!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Light industry to simulate repair / remanufacture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Green housing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Make traffic flow!</a:t>
            </a:r>
          </a:p>
        </p:txBody>
      </p:sp>
    </p:spTree>
    <p:extLst>
      <p:ext uri="{BB962C8B-B14F-4D97-AF65-F5344CB8AC3E}">
        <p14:creationId xmlns:p14="http://schemas.microsoft.com/office/powerpoint/2010/main" val="3386298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3125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So what have you learned?</a:t>
            </a:r>
          </a:p>
        </p:txBody>
      </p:sp>
    </p:spTree>
    <p:extLst>
      <p:ext uri="{BB962C8B-B14F-4D97-AF65-F5344CB8AC3E}">
        <p14:creationId xmlns:p14="http://schemas.microsoft.com/office/powerpoint/2010/main" val="6913544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56&quot;/&gt;&lt;/object&gt;&lt;object type=&quot;3&quot; unique_id=&quot;10007&quot;&gt;&lt;property id=&quot;20148&quot; value=&quot;5&quot;/&gt;&lt;property id=&quot;20300&quot; value=&quot;Slide 2&quot;/&gt;&lt;property id=&quot;20307&quot; value=&quot;257&quot;/&gt;&lt;/object&gt;&lt;object type=&quot;3&quot; unique_id=&quot;10008&quot;&gt;&lt;property id=&quot;20148&quot; value=&quot;5&quot;/&gt;&lt;property id=&quot;20300&quot; value=&quot;Slide 3&quot;/&gt;&lt;property id=&quot;20307&quot; value=&quot;258&quot;/&gt;&lt;/object&gt;&lt;object type=&quot;3&quot; unique_id=&quot;10009&quot;&gt;&lt;property id=&quot;20148&quot; value=&quot;5&quot;/&gt;&lt;property id=&quot;20300&quot; value=&quot;Slide 4&quot;/&gt;&lt;property id=&quot;20307&quot; value=&quot;259&quot;/&gt;&lt;/object&gt;&lt;object type=&quot;3&quot; unique_id=&quot;10010&quot;&gt;&lt;property id=&quot;20148&quot; value=&quot;5&quot;/&gt;&lt;property id=&quot;20300&quot; value=&quot;Slide 5&quot;/&gt;&lt;property id=&quot;20307&quot; value=&quot;260&quot;/&gt;&lt;/object&gt;&lt;object type=&quot;3&quot; unique_id=&quot;10011&quot;&gt;&lt;property id=&quot;20148&quot; value=&quot;5&quot;/&gt;&lt;property id=&quot;20300&quot; value=&quot;Slide 6&quot;/&gt;&lt;property id=&quot;20307&quot; value=&quot;261&quot;/&gt;&lt;/object&gt;&lt;object type=&quot;3&quot; unique_id=&quot;10012&quot;&gt;&lt;property id=&quot;20148&quot; value=&quot;5&quot;/&gt;&lt;property id=&quot;20300&quot; value=&quot;Slide 7&quot;/&gt;&lt;property id=&quot;20307&quot; value=&quot;262&quot;/&gt;&lt;/object&gt;&lt;/object&gt;&lt;object type=&quot;8&quot; unique_id=&quot;10006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mg_2015_widescreen (2)" id="{A47407F2-1662-42C8-8AC1-2A2817D20F95}" vid="{DE102C1B-A0E4-4E97-BE1F-8DC925E08E8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widescreen_wmg_template</Template>
  <TotalTime>11396</TotalTime>
  <Words>495</Words>
  <Application>Microsoft Office PowerPoint</Application>
  <PresentationFormat>On-screen Show (16:9)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Circular Economy Introduction What is it and why do we need it?</vt:lpstr>
      <vt:lpstr>Circular Economy (CE)</vt:lpstr>
      <vt:lpstr>PowerPoint Presentation</vt:lpstr>
      <vt:lpstr>CE’s relationship with emissions</vt:lpstr>
      <vt:lpstr>But how?</vt:lpstr>
      <vt:lpstr>What’s the impact?</vt:lpstr>
      <vt:lpstr>An important piece of a puzzle</vt:lpstr>
      <vt:lpstr>The rules of the game…</vt:lpstr>
      <vt:lpstr>So what have you learned?</vt:lpstr>
    </vt:vector>
  </TitlesOfParts>
  <Company>Warwick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Circular Economy What is it and why do we need it?</dc:title>
  <dc:creator>Hall, Russell</dc:creator>
  <cp:lastModifiedBy>Hall, Russell</cp:lastModifiedBy>
  <cp:revision>34</cp:revision>
  <cp:lastPrinted>2014-09-03T09:07:45Z</cp:lastPrinted>
  <dcterms:created xsi:type="dcterms:W3CDTF">2022-02-16T13:53:53Z</dcterms:created>
  <dcterms:modified xsi:type="dcterms:W3CDTF">2022-10-13T13:59:34Z</dcterms:modified>
</cp:coreProperties>
</file>