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58" r:id="rId5"/>
    <p:sldId id="274" r:id="rId6"/>
    <p:sldId id="312" r:id="rId7"/>
    <p:sldId id="313" r:id="rId8"/>
    <p:sldId id="327" r:id="rId9"/>
    <p:sldId id="314" r:id="rId10"/>
    <p:sldId id="276" r:id="rId11"/>
    <p:sldId id="322" r:id="rId12"/>
    <p:sldId id="328" r:id="rId13"/>
    <p:sldId id="323" r:id="rId14"/>
    <p:sldId id="264" r:id="rId15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6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02F66"/>
    <a:srgbClr val="552168"/>
    <a:srgbClr val="008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386097-6BC5-4E8B-8876-5FCDB071CED4}" v="52" dt="2023-05-09T17:17:30.8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8" autoAdjust="0"/>
    <p:restoredTop sz="96224" autoAdjust="0"/>
  </p:normalViewPr>
  <p:slideViewPr>
    <p:cSldViewPr snapToGrid="0" snapToObjects="1">
      <p:cViewPr varScale="1">
        <p:scale>
          <a:sx n="59" d="100"/>
          <a:sy n="59" d="100"/>
        </p:scale>
        <p:origin x="152" y="60"/>
      </p:cViewPr>
      <p:guideLst>
        <p:guide orient="horz" pos="2364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n-Ting Hsu - BGS" userId="746fe9c8-7d46-45fa-8c71-f83dcb69e302" providerId="ADAL" clId="{4C386097-6BC5-4E8B-8876-5FCDB071CED4}"/>
    <pc:docChg chg="undo custSel addSld delSld modSld">
      <pc:chgData name="Wan-Ting Hsu - BGS" userId="746fe9c8-7d46-45fa-8c71-f83dcb69e302" providerId="ADAL" clId="{4C386097-6BC5-4E8B-8876-5FCDB071CED4}" dt="2023-05-09T17:33:46.535" v="271" actId="20577"/>
      <pc:docMkLst>
        <pc:docMk/>
      </pc:docMkLst>
      <pc:sldChg chg="modSp mod">
        <pc:chgData name="Wan-Ting Hsu - BGS" userId="746fe9c8-7d46-45fa-8c71-f83dcb69e302" providerId="ADAL" clId="{4C386097-6BC5-4E8B-8876-5FCDB071CED4}" dt="2023-05-09T17:28:38.429" v="247" actId="20577"/>
        <pc:sldMkLst>
          <pc:docMk/>
          <pc:sldMk cId="287734172" sldId="313"/>
        </pc:sldMkLst>
        <pc:spChg chg="mod">
          <ac:chgData name="Wan-Ting Hsu - BGS" userId="746fe9c8-7d46-45fa-8c71-f83dcb69e302" providerId="ADAL" clId="{4C386097-6BC5-4E8B-8876-5FCDB071CED4}" dt="2023-05-09T17:28:38.429" v="247" actId="20577"/>
          <ac:spMkLst>
            <pc:docMk/>
            <pc:sldMk cId="287734172" sldId="313"/>
            <ac:spMk id="4" creationId="{479DACB2-0F1B-A552-E2CA-3EF5FB093337}"/>
          </ac:spMkLst>
        </pc:spChg>
      </pc:sldChg>
      <pc:sldChg chg="modSp mod">
        <pc:chgData name="Wan-Ting Hsu - BGS" userId="746fe9c8-7d46-45fa-8c71-f83dcb69e302" providerId="ADAL" clId="{4C386097-6BC5-4E8B-8876-5FCDB071CED4}" dt="2023-05-09T17:30:33.329" v="253" actId="20577"/>
        <pc:sldMkLst>
          <pc:docMk/>
          <pc:sldMk cId="411235801" sldId="314"/>
        </pc:sldMkLst>
        <pc:spChg chg="mod">
          <ac:chgData name="Wan-Ting Hsu - BGS" userId="746fe9c8-7d46-45fa-8c71-f83dcb69e302" providerId="ADAL" clId="{4C386097-6BC5-4E8B-8876-5FCDB071CED4}" dt="2023-05-09T17:30:33.329" v="253" actId="20577"/>
          <ac:spMkLst>
            <pc:docMk/>
            <pc:sldMk cId="411235801" sldId="314"/>
            <ac:spMk id="7" creationId="{16A63599-3034-025B-FD5B-4144050996F3}"/>
          </ac:spMkLst>
        </pc:spChg>
      </pc:sldChg>
      <pc:sldChg chg="modSp mod">
        <pc:chgData name="Wan-Ting Hsu - BGS" userId="746fe9c8-7d46-45fa-8c71-f83dcb69e302" providerId="ADAL" clId="{4C386097-6BC5-4E8B-8876-5FCDB071CED4}" dt="2023-05-09T17:33:46.535" v="271" actId="20577"/>
        <pc:sldMkLst>
          <pc:docMk/>
          <pc:sldMk cId="1549008588" sldId="323"/>
        </pc:sldMkLst>
        <pc:spChg chg="mod">
          <ac:chgData name="Wan-Ting Hsu - BGS" userId="746fe9c8-7d46-45fa-8c71-f83dcb69e302" providerId="ADAL" clId="{4C386097-6BC5-4E8B-8876-5FCDB071CED4}" dt="2023-05-09T17:33:46.535" v="271" actId="20577"/>
          <ac:spMkLst>
            <pc:docMk/>
            <pc:sldMk cId="1549008588" sldId="323"/>
            <ac:spMk id="4" creationId="{BA61F2BE-F4C7-AD98-6F88-C34FCF762076}"/>
          </ac:spMkLst>
        </pc:spChg>
      </pc:sldChg>
      <pc:sldChg chg="addSp delSp modSp mod">
        <pc:chgData name="Wan-Ting Hsu - BGS" userId="746fe9c8-7d46-45fa-8c71-f83dcb69e302" providerId="ADAL" clId="{4C386097-6BC5-4E8B-8876-5FCDB071CED4}" dt="2023-05-09T17:18:33.767" v="224" actId="1035"/>
        <pc:sldMkLst>
          <pc:docMk/>
          <pc:sldMk cId="1082502782" sldId="328"/>
        </pc:sldMkLst>
        <pc:spChg chg="add del mod">
          <ac:chgData name="Wan-Ting Hsu - BGS" userId="746fe9c8-7d46-45fa-8c71-f83dcb69e302" providerId="ADAL" clId="{4C386097-6BC5-4E8B-8876-5FCDB071CED4}" dt="2023-05-09T17:11:38.030" v="87" actId="478"/>
          <ac:spMkLst>
            <pc:docMk/>
            <pc:sldMk cId="1082502782" sldId="328"/>
            <ac:spMk id="8" creationId="{8AEE8CC2-CC76-111A-4F34-76535BB6163C}"/>
          </ac:spMkLst>
        </pc:spChg>
        <pc:spChg chg="add del mod">
          <ac:chgData name="Wan-Ting Hsu - BGS" userId="746fe9c8-7d46-45fa-8c71-f83dcb69e302" providerId="ADAL" clId="{4C386097-6BC5-4E8B-8876-5FCDB071CED4}" dt="2023-05-09T17:11:08.390" v="85" actId="478"/>
          <ac:spMkLst>
            <pc:docMk/>
            <pc:sldMk cId="1082502782" sldId="328"/>
            <ac:spMk id="9" creationId="{B662E1C8-1C7D-50FC-EA70-3E710260EE1B}"/>
          </ac:spMkLst>
        </pc:spChg>
        <pc:spChg chg="mod">
          <ac:chgData name="Wan-Ting Hsu - BGS" userId="746fe9c8-7d46-45fa-8c71-f83dcb69e302" providerId="ADAL" clId="{4C386097-6BC5-4E8B-8876-5FCDB071CED4}" dt="2023-05-09T16:13:26.173" v="0" actId="1076"/>
          <ac:spMkLst>
            <pc:docMk/>
            <pc:sldMk cId="1082502782" sldId="328"/>
            <ac:spMk id="10" creationId="{22EA8BCA-6B35-E14F-E68A-2FE67F49B8D3}"/>
          </ac:spMkLst>
        </pc:spChg>
        <pc:spChg chg="mod">
          <ac:chgData name="Wan-Ting Hsu - BGS" userId="746fe9c8-7d46-45fa-8c71-f83dcb69e302" providerId="ADAL" clId="{4C386097-6BC5-4E8B-8876-5FCDB071CED4}" dt="2023-05-09T17:10:55.954" v="84"/>
          <ac:spMkLst>
            <pc:docMk/>
            <pc:sldMk cId="1082502782" sldId="328"/>
            <ac:spMk id="12" creationId="{66ADD8CE-7B78-B98D-9C52-9590A3583F26}"/>
          </ac:spMkLst>
        </pc:spChg>
        <pc:spChg chg="mod">
          <ac:chgData name="Wan-Ting Hsu - BGS" userId="746fe9c8-7d46-45fa-8c71-f83dcb69e302" providerId="ADAL" clId="{4C386097-6BC5-4E8B-8876-5FCDB071CED4}" dt="2023-05-09T17:10:55.954" v="84"/>
          <ac:spMkLst>
            <pc:docMk/>
            <pc:sldMk cId="1082502782" sldId="328"/>
            <ac:spMk id="13" creationId="{6D1064A5-DE5B-59EE-D05F-1EB575807F79}"/>
          </ac:spMkLst>
        </pc:spChg>
        <pc:spChg chg="mod">
          <ac:chgData name="Wan-Ting Hsu - BGS" userId="746fe9c8-7d46-45fa-8c71-f83dcb69e302" providerId="ADAL" clId="{4C386097-6BC5-4E8B-8876-5FCDB071CED4}" dt="2023-05-09T17:12:28.350" v="88"/>
          <ac:spMkLst>
            <pc:docMk/>
            <pc:sldMk cId="1082502782" sldId="328"/>
            <ac:spMk id="15" creationId="{3C6B35CB-FA1F-5EE2-1FF4-939DB9D3AFB2}"/>
          </ac:spMkLst>
        </pc:spChg>
        <pc:spChg chg="mod">
          <ac:chgData name="Wan-Ting Hsu - BGS" userId="746fe9c8-7d46-45fa-8c71-f83dcb69e302" providerId="ADAL" clId="{4C386097-6BC5-4E8B-8876-5FCDB071CED4}" dt="2023-05-09T17:12:28.350" v="88"/>
          <ac:spMkLst>
            <pc:docMk/>
            <pc:sldMk cId="1082502782" sldId="328"/>
            <ac:spMk id="16" creationId="{C2047642-0A5E-98A7-0EB4-72D0C72F2FE8}"/>
          </ac:spMkLst>
        </pc:spChg>
        <pc:spChg chg="mod">
          <ac:chgData name="Wan-Ting Hsu - BGS" userId="746fe9c8-7d46-45fa-8c71-f83dcb69e302" providerId="ADAL" clId="{4C386097-6BC5-4E8B-8876-5FCDB071CED4}" dt="2023-05-09T17:12:50.812" v="90"/>
          <ac:spMkLst>
            <pc:docMk/>
            <pc:sldMk cId="1082502782" sldId="328"/>
            <ac:spMk id="18" creationId="{C05D927A-BCBF-5599-671A-BBF0C87099FD}"/>
          </ac:spMkLst>
        </pc:spChg>
        <pc:spChg chg="mod">
          <ac:chgData name="Wan-Ting Hsu - BGS" userId="746fe9c8-7d46-45fa-8c71-f83dcb69e302" providerId="ADAL" clId="{4C386097-6BC5-4E8B-8876-5FCDB071CED4}" dt="2023-05-09T17:18:33.767" v="224" actId="1035"/>
          <ac:spMkLst>
            <pc:docMk/>
            <pc:sldMk cId="1082502782" sldId="328"/>
            <ac:spMk id="19" creationId="{9B3D7467-CD03-D316-D200-E94F67FE8241}"/>
          </ac:spMkLst>
        </pc:spChg>
        <pc:spChg chg="mod">
          <ac:chgData name="Wan-Ting Hsu - BGS" userId="746fe9c8-7d46-45fa-8c71-f83dcb69e302" providerId="ADAL" clId="{4C386097-6BC5-4E8B-8876-5FCDB071CED4}" dt="2023-05-09T17:16:42.158" v="114"/>
          <ac:spMkLst>
            <pc:docMk/>
            <pc:sldMk cId="1082502782" sldId="328"/>
            <ac:spMk id="22" creationId="{4C40B7BC-9219-A020-3120-E909159F7C09}"/>
          </ac:spMkLst>
        </pc:spChg>
        <pc:spChg chg="mod">
          <ac:chgData name="Wan-Ting Hsu - BGS" userId="746fe9c8-7d46-45fa-8c71-f83dcb69e302" providerId="ADAL" clId="{4C386097-6BC5-4E8B-8876-5FCDB071CED4}" dt="2023-05-09T17:16:42.158" v="114"/>
          <ac:spMkLst>
            <pc:docMk/>
            <pc:sldMk cId="1082502782" sldId="328"/>
            <ac:spMk id="23" creationId="{B0C7D301-CA7E-6C5A-52D3-EB3C02B6E43A}"/>
          </ac:spMkLst>
        </pc:spChg>
        <pc:spChg chg="mod">
          <ac:chgData name="Wan-Ting Hsu - BGS" userId="746fe9c8-7d46-45fa-8c71-f83dcb69e302" providerId="ADAL" clId="{4C386097-6BC5-4E8B-8876-5FCDB071CED4}" dt="2023-05-09T17:17:23.720" v="119"/>
          <ac:spMkLst>
            <pc:docMk/>
            <pc:sldMk cId="1082502782" sldId="328"/>
            <ac:spMk id="25" creationId="{858516F2-BA63-39C5-B441-A9DFBA75DEE2}"/>
          </ac:spMkLst>
        </pc:spChg>
        <pc:spChg chg="mod">
          <ac:chgData name="Wan-Ting Hsu - BGS" userId="746fe9c8-7d46-45fa-8c71-f83dcb69e302" providerId="ADAL" clId="{4C386097-6BC5-4E8B-8876-5FCDB071CED4}" dt="2023-05-09T17:17:23.720" v="119"/>
          <ac:spMkLst>
            <pc:docMk/>
            <pc:sldMk cId="1082502782" sldId="328"/>
            <ac:spMk id="26" creationId="{318EA283-0CC6-0642-B092-73148692415E}"/>
          </ac:spMkLst>
        </pc:spChg>
        <pc:grpChg chg="add del mod">
          <ac:chgData name="Wan-Ting Hsu - BGS" userId="746fe9c8-7d46-45fa-8c71-f83dcb69e302" providerId="ADAL" clId="{4C386097-6BC5-4E8B-8876-5FCDB071CED4}" dt="2023-05-09T17:11:34.799" v="86" actId="478"/>
          <ac:grpSpMkLst>
            <pc:docMk/>
            <pc:sldMk cId="1082502782" sldId="328"/>
            <ac:grpSpMk id="11" creationId="{4B0620FB-DF67-7FF6-F5A9-62C1BFE117A1}"/>
          </ac:grpSpMkLst>
        </pc:grpChg>
        <pc:grpChg chg="add mod">
          <ac:chgData name="Wan-Ting Hsu - BGS" userId="746fe9c8-7d46-45fa-8c71-f83dcb69e302" providerId="ADAL" clId="{4C386097-6BC5-4E8B-8876-5FCDB071CED4}" dt="2023-05-09T17:12:34.278" v="89" actId="1076"/>
          <ac:grpSpMkLst>
            <pc:docMk/>
            <pc:sldMk cId="1082502782" sldId="328"/>
            <ac:grpSpMk id="14" creationId="{55BAA0E1-880F-0F6D-CCD4-BF96151BE126}"/>
          </ac:grpSpMkLst>
        </pc:grpChg>
        <pc:grpChg chg="add mod">
          <ac:chgData name="Wan-Ting Hsu - BGS" userId="746fe9c8-7d46-45fa-8c71-f83dcb69e302" providerId="ADAL" clId="{4C386097-6BC5-4E8B-8876-5FCDB071CED4}" dt="2023-05-09T17:12:56.757" v="98" actId="1037"/>
          <ac:grpSpMkLst>
            <pc:docMk/>
            <pc:sldMk cId="1082502782" sldId="328"/>
            <ac:grpSpMk id="17" creationId="{F5284477-1EED-BC7D-02C3-04240A26DFDD}"/>
          </ac:grpSpMkLst>
        </pc:grpChg>
        <pc:grpChg chg="add mod">
          <ac:chgData name="Wan-Ting Hsu - BGS" userId="746fe9c8-7d46-45fa-8c71-f83dcb69e302" providerId="ADAL" clId="{4C386097-6BC5-4E8B-8876-5FCDB071CED4}" dt="2023-05-09T17:17:04.364" v="118" actId="1076"/>
          <ac:grpSpMkLst>
            <pc:docMk/>
            <pc:sldMk cId="1082502782" sldId="328"/>
            <ac:grpSpMk id="21" creationId="{1F289931-1AD1-A221-74D8-617F99B5CFB2}"/>
          </ac:grpSpMkLst>
        </pc:grpChg>
        <pc:grpChg chg="add mod">
          <ac:chgData name="Wan-Ting Hsu - BGS" userId="746fe9c8-7d46-45fa-8c71-f83dcb69e302" providerId="ADAL" clId="{4C386097-6BC5-4E8B-8876-5FCDB071CED4}" dt="2023-05-09T17:17:48.098" v="222" actId="1035"/>
          <ac:grpSpMkLst>
            <pc:docMk/>
            <pc:sldMk cId="1082502782" sldId="328"/>
            <ac:grpSpMk id="24" creationId="{8EBA80F7-9F23-DBA8-9D8F-1D3DDA9D6FE4}"/>
          </ac:grpSpMkLst>
        </pc:grpChg>
        <pc:graphicFrameChg chg="add mod">
          <ac:chgData name="Wan-Ting Hsu - BGS" userId="746fe9c8-7d46-45fa-8c71-f83dcb69e302" providerId="ADAL" clId="{4C386097-6BC5-4E8B-8876-5FCDB071CED4}" dt="2023-05-09T17:08:25.259" v="78" actId="5793"/>
          <ac:graphicFrameMkLst>
            <pc:docMk/>
            <pc:sldMk cId="1082502782" sldId="328"/>
            <ac:graphicFrameMk id="7" creationId="{CDF04701-1D32-DFE7-FCBB-828259FEE78D}"/>
          </ac:graphicFrameMkLst>
        </pc:graphicFrameChg>
        <pc:graphicFrameChg chg="add mod">
          <ac:chgData name="Wan-Ting Hsu - BGS" userId="746fe9c8-7d46-45fa-8c71-f83dcb69e302" providerId="ADAL" clId="{4C386097-6BC5-4E8B-8876-5FCDB071CED4}" dt="2023-05-09T17:17:29.667" v="122"/>
          <ac:graphicFrameMkLst>
            <pc:docMk/>
            <pc:sldMk cId="1082502782" sldId="328"/>
            <ac:graphicFrameMk id="20" creationId="{B0578FE5-8C9D-826E-B1DE-1BE13E00B977}"/>
          </ac:graphicFrameMkLst>
        </pc:graphicFrameChg>
        <pc:picChg chg="del mod">
          <ac:chgData name="Wan-Ting Hsu - BGS" userId="746fe9c8-7d46-45fa-8c71-f83dcb69e302" providerId="ADAL" clId="{4C386097-6BC5-4E8B-8876-5FCDB071CED4}" dt="2023-05-09T16:16:29.678" v="33" actId="478"/>
          <ac:picMkLst>
            <pc:docMk/>
            <pc:sldMk cId="1082502782" sldId="328"/>
            <ac:picMk id="4" creationId="{7C4E6AAB-1D11-78B8-A9A6-5841BC332043}"/>
          </ac:picMkLst>
        </pc:picChg>
        <pc:picChg chg="add del mod">
          <ac:chgData name="Wan-Ting Hsu - BGS" userId="746fe9c8-7d46-45fa-8c71-f83dcb69e302" providerId="ADAL" clId="{4C386097-6BC5-4E8B-8876-5FCDB071CED4}" dt="2023-05-09T16:43:39.604" v="40" actId="478"/>
          <ac:picMkLst>
            <pc:docMk/>
            <pc:sldMk cId="1082502782" sldId="328"/>
            <ac:picMk id="5" creationId="{4A59BCD3-5382-F9ED-8217-1AA7A9FBC3CE}"/>
          </ac:picMkLst>
        </pc:picChg>
        <pc:picChg chg="add del mod">
          <ac:chgData name="Wan-Ting Hsu - BGS" userId="746fe9c8-7d46-45fa-8c71-f83dcb69e302" providerId="ADAL" clId="{4C386097-6BC5-4E8B-8876-5FCDB071CED4}" dt="2023-05-09T16:43:41.405" v="41" actId="478"/>
          <ac:picMkLst>
            <pc:docMk/>
            <pc:sldMk cId="1082502782" sldId="328"/>
            <ac:picMk id="6" creationId="{A1B29B50-1E5B-0946-6337-4026CB38E1E7}"/>
          </ac:picMkLst>
        </pc:picChg>
        <pc:picChg chg="del mod">
          <ac:chgData name="Wan-Ting Hsu - BGS" userId="746fe9c8-7d46-45fa-8c71-f83dcb69e302" providerId="ADAL" clId="{4C386097-6BC5-4E8B-8876-5FCDB071CED4}" dt="2023-05-09T16:14:53.408" v="12" actId="478"/>
          <ac:picMkLst>
            <pc:docMk/>
            <pc:sldMk cId="1082502782" sldId="328"/>
            <ac:picMk id="30" creationId="{B4DF4E1C-49F9-28E6-326A-781DFFC30567}"/>
          </ac:picMkLst>
        </pc:picChg>
      </pc:sldChg>
      <pc:sldChg chg="add del">
        <pc:chgData name="Wan-Ting Hsu - BGS" userId="746fe9c8-7d46-45fa-8c71-f83dcb69e302" providerId="ADAL" clId="{4C386097-6BC5-4E8B-8876-5FCDB071CED4}" dt="2023-05-09T17:18:44.201" v="225" actId="47"/>
        <pc:sldMkLst>
          <pc:docMk/>
          <pc:sldMk cId="1012220024" sldId="330"/>
        </pc:sldMkLst>
      </pc:sldChg>
      <pc:sldChg chg="add del">
        <pc:chgData name="Wan-Ting Hsu - BGS" userId="746fe9c8-7d46-45fa-8c71-f83dcb69e302" providerId="ADAL" clId="{4C386097-6BC5-4E8B-8876-5FCDB071CED4}" dt="2023-05-09T17:18:45.488" v="226" actId="47"/>
        <pc:sldMkLst>
          <pc:docMk/>
          <pc:sldMk cId="2493011907" sldId="331"/>
        </pc:sldMkLst>
      </pc:sldChg>
      <pc:sldChg chg="modSp add del mod">
        <pc:chgData name="Wan-Ting Hsu - BGS" userId="746fe9c8-7d46-45fa-8c71-f83dcb69e302" providerId="ADAL" clId="{4C386097-6BC5-4E8B-8876-5FCDB071CED4}" dt="2023-05-09T17:18:46.566" v="227" actId="47"/>
        <pc:sldMkLst>
          <pc:docMk/>
          <pc:sldMk cId="1484613907" sldId="332"/>
        </pc:sldMkLst>
        <pc:grpChg chg="mod">
          <ac:chgData name="Wan-Ting Hsu - BGS" userId="746fe9c8-7d46-45fa-8c71-f83dcb69e302" providerId="ADAL" clId="{4C386097-6BC5-4E8B-8876-5FCDB071CED4}" dt="2023-05-09T17:07:16.447" v="55" actId="1076"/>
          <ac:grpSpMkLst>
            <pc:docMk/>
            <pc:sldMk cId="1484613907" sldId="332"/>
            <ac:grpSpMk id="9" creationId="{83F3739E-79A0-B938-4954-1804EF0357D5}"/>
          </ac:grpSpMkLst>
        </pc:grpChg>
        <pc:graphicFrameChg chg="mod">
          <ac:chgData name="Wan-Ting Hsu - BGS" userId="746fe9c8-7d46-45fa-8c71-f83dcb69e302" providerId="ADAL" clId="{4C386097-6BC5-4E8B-8876-5FCDB071CED4}" dt="2023-05-09T16:16:03.102" v="32" actId="20577"/>
          <ac:graphicFrameMkLst>
            <pc:docMk/>
            <pc:sldMk cId="1484613907" sldId="332"/>
            <ac:graphicFrameMk id="3" creationId="{93146FDF-8537-E7E6-6D70-CF95A51CE846}"/>
          </ac:graphicFrameMkLst>
        </pc:graphicFrameChg>
      </pc:sldChg>
      <pc:sldChg chg="addSp modSp new del mod">
        <pc:chgData name="Wan-Ting Hsu - BGS" userId="746fe9c8-7d46-45fa-8c71-f83dcb69e302" providerId="ADAL" clId="{4C386097-6BC5-4E8B-8876-5FCDB071CED4}" dt="2023-05-09T17:18:47.825" v="228" actId="47"/>
        <pc:sldMkLst>
          <pc:docMk/>
          <pc:sldMk cId="945530492" sldId="333"/>
        </pc:sldMkLst>
        <pc:graphicFrameChg chg="add mod">
          <ac:chgData name="Wan-Ting Hsu - BGS" userId="746fe9c8-7d46-45fa-8c71-f83dcb69e302" providerId="ADAL" clId="{4C386097-6BC5-4E8B-8876-5FCDB071CED4}" dt="2023-05-09T16:51:38.888" v="47" actId="207"/>
          <ac:graphicFrameMkLst>
            <pc:docMk/>
            <pc:sldMk cId="945530492" sldId="333"/>
            <ac:graphicFrameMk id="3" creationId="{4351EC4C-B241-B23E-78FC-53F4AC50D0FF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sz="1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GB" sz="1800" dirty="0"/>
              <a:t>Neodymium (Nd) – </a:t>
            </a:r>
          </a:p>
          <a:p>
            <a:pPr algn="ctr" rtl="0">
              <a:defRPr sz="1800"/>
            </a:pPr>
            <a:r>
              <a:rPr lang="en-GB" sz="1800" dirty="0"/>
              <a:t>UK potential supply vs. the EU demand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sz="1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'Sheet1 (3)'!$A$3</c:f>
              <c:strCache>
                <c:ptCount val="1"/>
                <c:pt idx="0">
                  <c:v>UK potential secondary supply from EVs</c:v>
                </c:pt>
              </c:strCache>
            </c:strRef>
          </c:tx>
          <c:spPr>
            <a:solidFill>
              <a:schemeClr val="accent5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'Sheet1 (3)'!$B$2:$C$2</c:f>
              <c:strCache>
                <c:ptCount val="2"/>
                <c:pt idx="0">
                  <c:v>Nd 2030</c:v>
                </c:pt>
                <c:pt idx="1">
                  <c:v>Nd 2050</c:v>
                </c:pt>
              </c:strCache>
            </c:strRef>
          </c:cat>
          <c:val>
            <c:numRef>
              <c:f>'Sheet1 (3)'!$B$3:$C$3</c:f>
              <c:numCache>
                <c:formatCode>_-* #,##0_-;\-* #,##0_-;_-* "-"??_-;_-@_-</c:formatCode>
                <c:ptCount val="2"/>
                <c:pt idx="0" formatCode="0">
                  <c:v>37.051032978428459</c:v>
                </c:pt>
                <c:pt idx="1">
                  <c:v>3145.0955441742017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5A-400D-85B7-1E6B2578C01D}"/>
            </c:ext>
          </c:extLst>
        </c:ser>
        <c:ser>
          <c:idx val="1"/>
          <c:order val="1"/>
          <c:tx>
            <c:strRef>
              <c:f>'Sheet1 (3)'!$A$4</c:f>
              <c:strCache>
                <c:ptCount val="1"/>
                <c:pt idx="0">
                  <c:v>EU demand for traction motors</c:v>
                </c:pt>
              </c:strCache>
            </c:strRef>
          </c:tx>
          <c:spPr>
            <a:solidFill>
              <a:schemeClr val="accent5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'Sheet1 (3)'!$B$2:$C$2</c:f>
              <c:strCache>
                <c:ptCount val="2"/>
                <c:pt idx="0">
                  <c:v>Nd 2030</c:v>
                </c:pt>
                <c:pt idx="1">
                  <c:v>Nd 2050</c:v>
                </c:pt>
              </c:strCache>
            </c:strRef>
          </c:cat>
          <c:val>
            <c:numRef>
              <c:f>'Sheet1 (3)'!$B$4:$C$4</c:f>
              <c:numCache>
                <c:formatCode>_-* #,##0_-;\-* #,##0_-;_-* "-"??_-;_-@_-</c:formatCode>
                <c:ptCount val="2"/>
                <c:pt idx="0">
                  <c:v>1634</c:v>
                </c:pt>
                <c:pt idx="1">
                  <c:v>4025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55A-400D-85B7-1E6B2578C0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6"/>
        <c:axId val="1050028256"/>
        <c:axId val="1050031136"/>
      </c:barChart>
      <c:catAx>
        <c:axId val="105002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0031136"/>
        <c:crosses val="autoZero"/>
        <c:auto val="1"/>
        <c:lblAlgn val="ctr"/>
        <c:lblOffset val="100"/>
        <c:noMultiLvlLbl val="0"/>
      </c:catAx>
      <c:valAx>
        <c:axId val="105003113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Tonne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-* #,##0_-;\-* #,##0_-;_-* &quot;-&quot;??_-;_-@_-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0028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>
          <a:solidFill>
            <a:sysClr val="windowText" lastClr="000000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GB" sz="1800" dirty="0"/>
              <a:t>Dysprosium (Dy) – </a:t>
            </a:r>
          </a:p>
          <a:p>
            <a:pPr>
              <a:defRPr sz="1800"/>
            </a:pPr>
            <a:r>
              <a:rPr lang="en-GB" sz="1800" dirty="0"/>
              <a:t>UK potential supply vs. the EU demand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'Sheet1 (3)'!$E$3</c:f>
              <c:strCache>
                <c:ptCount val="1"/>
                <c:pt idx="0">
                  <c:v>UK potential secondary supply from EVs</c:v>
                </c:pt>
              </c:strCache>
            </c:strRef>
          </c:tx>
          <c:spPr>
            <a:solidFill>
              <a:schemeClr val="accent2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'Sheet1 (3)'!$F$2:$G$2</c:f>
              <c:strCache>
                <c:ptCount val="2"/>
                <c:pt idx="0">
                  <c:v>Dy 2030</c:v>
                </c:pt>
                <c:pt idx="1">
                  <c:v>Dy 2050</c:v>
                </c:pt>
              </c:strCache>
            </c:strRef>
          </c:cat>
          <c:val>
            <c:numRef>
              <c:f>'Sheet1 (3)'!$F$3:$G$3</c:f>
              <c:numCache>
                <c:formatCode>_-* #,##0_-;\-* #,##0_-;_-* "-"??_-;_-@_-</c:formatCode>
                <c:ptCount val="2"/>
                <c:pt idx="0">
                  <c:v>6.8718687850902294</c:v>
                </c:pt>
                <c:pt idx="1">
                  <c:v>670.06315789676478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BE-4267-95F2-6D3714F28847}"/>
            </c:ext>
          </c:extLst>
        </c:ser>
        <c:ser>
          <c:idx val="1"/>
          <c:order val="1"/>
          <c:tx>
            <c:strRef>
              <c:f>'Sheet1 (3)'!$E$4</c:f>
              <c:strCache>
                <c:ptCount val="1"/>
                <c:pt idx="0">
                  <c:v>EU demand for traction motors</c:v>
                </c:pt>
              </c:strCache>
            </c:strRef>
          </c:tx>
          <c:spPr>
            <a:solidFill>
              <a:schemeClr val="accent2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'Sheet1 (3)'!$F$2:$G$2</c:f>
              <c:strCache>
                <c:ptCount val="2"/>
                <c:pt idx="0">
                  <c:v>Dy 2030</c:v>
                </c:pt>
                <c:pt idx="1">
                  <c:v>Dy 2050</c:v>
                </c:pt>
              </c:strCache>
            </c:strRef>
          </c:cat>
          <c:val>
            <c:numRef>
              <c:f>'Sheet1 (3)'!$F$4:$G$4</c:f>
              <c:numCache>
                <c:formatCode>General</c:formatCode>
                <c:ptCount val="2"/>
                <c:pt idx="0" formatCode="_-* #,##0_-;\-* #,##0_-;_-* &quot;-&quot;??_-;_-@_-">
                  <c:v>107</c:v>
                </c:pt>
                <c:pt idx="1">
                  <c:v>620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BE-4267-95F2-6D3714F288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769089048"/>
        <c:axId val="769087608"/>
      </c:barChart>
      <c:catAx>
        <c:axId val="769089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9087608"/>
        <c:crosses val="autoZero"/>
        <c:auto val="1"/>
        <c:lblAlgn val="ctr"/>
        <c:lblOffset val="100"/>
        <c:noMultiLvlLbl val="0"/>
      </c:catAx>
      <c:valAx>
        <c:axId val="7690876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Tonne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9089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>
          <a:solidFill>
            <a:sysClr val="windowText" lastClr="000000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36208-6110-4CB9-9673-CF5C58105176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3776AA-449F-4B2E-89D9-BA662CA1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309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9F1620-F400-4D7B-B3C0-3B660A55EC2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38170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The UK has set ambitious targets for the electrification of transport and renewable energy.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High demand of rare earth elements (REE) would be used in low-carbon technologies (electric vehicles and wind turbines).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However, the UK is highly import reliant on REE, which may inhibit the delivery of the net zero strategy.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The circular economy could provide mitigation, but its success depends on understanding the REE flows in the UK economy.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3776AA-449F-4B2E-89D9-BA662CA10EC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028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Consumer Transformation and System Transformation both meet the target of Net Zero</a:t>
            </a:r>
          </a:p>
          <a:p>
            <a:r>
              <a:rPr lang="en-GB" dirty="0"/>
              <a:t>greenhouse gas emissions by 2050 – as well as meeting all the interim carbon budgets.</a:t>
            </a:r>
          </a:p>
          <a:p>
            <a:r>
              <a:rPr lang="en-GB" dirty="0"/>
              <a:t>The ways they do this are very different and highlight the varying roles of supply and</a:t>
            </a:r>
          </a:p>
          <a:p>
            <a:r>
              <a:rPr lang="en-GB" dirty="0"/>
              <a:t>demand as well as different fuels like electricity and hydrogen.</a:t>
            </a:r>
          </a:p>
          <a:p>
            <a:r>
              <a:rPr lang="en-GB" dirty="0"/>
              <a:t>In Leading the Way, combining high consumer engagement with significant and</a:t>
            </a:r>
          </a:p>
          <a:p>
            <a:r>
              <a:rPr lang="en-GB" dirty="0"/>
              <a:t>innovative investment enables the Net Zero target to be met in 2047 with emissions</a:t>
            </a:r>
          </a:p>
          <a:p>
            <a:r>
              <a:rPr lang="en-GB" dirty="0"/>
              <a:t>net negative in 2050.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3776AA-449F-4B2E-89D9-BA662CA10EC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298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EBF5678-5F15-BC48-A597-64C8A11C117D}"/>
              </a:ext>
            </a:extLst>
          </p:cNvPr>
          <p:cNvSpPr/>
          <p:nvPr userDrawn="1"/>
        </p:nvSpPr>
        <p:spPr>
          <a:xfrm>
            <a:off x="-1" y="0"/>
            <a:ext cx="6534290" cy="6858000"/>
          </a:xfrm>
          <a:prstGeom prst="rect">
            <a:avLst/>
          </a:prstGeom>
          <a:solidFill>
            <a:srgbClr val="F1F1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570C42-1739-5846-9DE3-0E4ECE3166F5}"/>
              </a:ext>
            </a:extLst>
          </p:cNvPr>
          <p:cNvCxnSpPr>
            <a:cxnSpLocks/>
          </p:cNvCxnSpPr>
          <p:nvPr userDrawn="1"/>
        </p:nvCxnSpPr>
        <p:spPr>
          <a:xfrm>
            <a:off x="7937328" y="5094431"/>
            <a:ext cx="36965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C81EE703-DFEF-344E-B052-D3589DF4FB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37328" y="5424149"/>
            <a:ext cx="3625543" cy="10689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DAB186-F821-3D4E-B6A2-276962B5C1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937328" y="4158184"/>
            <a:ext cx="3625544" cy="6947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5899B-A4EF-7F4F-BD25-19CAC5C9D37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67439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16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49BBC3B-7E94-9043-BDA5-09B51FA9FB04}"/>
              </a:ext>
            </a:extLst>
          </p:cNvPr>
          <p:cNvSpPr/>
          <p:nvPr userDrawn="1"/>
        </p:nvSpPr>
        <p:spPr>
          <a:xfrm>
            <a:off x="5657710" y="0"/>
            <a:ext cx="6534290" cy="6858000"/>
          </a:xfrm>
          <a:prstGeom prst="rect">
            <a:avLst/>
          </a:prstGeom>
          <a:solidFill>
            <a:srgbClr val="F1F1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A95A72-B660-C145-BC1B-0E38811844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1010549" y="-1010547"/>
            <a:ext cx="3644253" cy="5665347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1E335CB-D148-2F45-9997-DCBF736180AC}"/>
              </a:ext>
            </a:extLst>
          </p:cNvPr>
          <p:cNvCxnSpPr>
            <a:cxnSpLocks/>
          </p:cNvCxnSpPr>
          <p:nvPr userDrawn="1"/>
        </p:nvCxnSpPr>
        <p:spPr>
          <a:xfrm>
            <a:off x="794260" y="5216209"/>
            <a:ext cx="3110295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10975DFB-7101-D343-8182-30F4274BA6C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94260" y="5461488"/>
            <a:ext cx="3023527" cy="8914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F61293-C50E-4D45-AD78-27C58D4F09F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4260" y="4391509"/>
            <a:ext cx="3023528" cy="57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3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6F4237-C482-6E46-BBC1-95F1BADA76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4411431" cy="68580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869134D-C0BC-EC4C-B3F1-286F09241AFB}"/>
              </a:ext>
            </a:extLst>
          </p:cNvPr>
          <p:cNvCxnSpPr>
            <a:cxnSpLocks/>
          </p:cNvCxnSpPr>
          <p:nvPr userDrawn="1"/>
        </p:nvCxnSpPr>
        <p:spPr>
          <a:xfrm>
            <a:off x="8236275" y="5216209"/>
            <a:ext cx="3110295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2573C1F-F758-394E-9F76-F2C7785C68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236275" y="5461488"/>
            <a:ext cx="3023527" cy="8914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D5C032-0F59-254B-BF10-28E51B15271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36275" y="4391509"/>
            <a:ext cx="3023528" cy="579422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D96A9DF-24AD-DD40-BEE7-6271036F5BCB}"/>
              </a:ext>
            </a:extLst>
          </p:cNvPr>
          <p:cNvCxnSpPr>
            <a:cxnSpLocks/>
          </p:cNvCxnSpPr>
          <p:nvPr userDrawn="1"/>
        </p:nvCxnSpPr>
        <p:spPr>
          <a:xfrm>
            <a:off x="2940953" y="3275593"/>
            <a:ext cx="867353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D407664-CE46-C744-A24A-38DDB529218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41638" y="2749874"/>
            <a:ext cx="8672512" cy="420364"/>
          </a:xfrm>
        </p:spPr>
        <p:txBody>
          <a:bodyPr/>
          <a:lstStyle>
            <a:lvl1pPr marL="0" indent="0">
              <a:buNone/>
              <a:defRPr spc="3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9408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B244E5-CE5C-0340-B437-94901CFDDE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710"/>
            <a:ext cx="12192000" cy="10826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350791-2941-8C42-9776-DD85B3D391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C8D7DF-8CE8-934F-9549-6D7A54B5897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2020B76-1E2F-FB49-9948-4ADB2F917E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017" y="704131"/>
            <a:ext cx="8562975" cy="407837"/>
          </a:xfrm>
        </p:spPr>
        <p:txBody>
          <a:bodyPr/>
          <a:lstStyle>
            <a:lvl1pPr marL="0" indent="0">
              <a:buNone/>
              <a:defRPr spc="3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776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47C3B76-34CE-7E4C-ABD6-D1AC09A8EE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710"/>
            <a:ext cx="12192000" cy="10826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B6D166-31DE-0B40-B8C4-9B87D790E33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E03477-DD34-904D-9CB3-A1585A2FF41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0FEF2CA-F63A-7447-A192-6AA758158C4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017" y="704131"/>
            <a:ext cx="8562975" cy="407837"/>
          </a:xfrm>
        </p:spPr>
        <p:txBody>
          <a:bodyPr/>
          <a:lstStyle>
            <a:lvl1pPr marL="0" indent="0">
              <a:buNone/>
              <a:defRPr spc="3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1521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C3FCB3D-D466-4A41-9C61-3859AB0A81C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" y="366710"/>
            <a:ext cx="12191987" cy="10826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04EE21-7D6A-114A-989D-FA7BFDB01E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92A10A-B8E4-154A-97CA-020EB6714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757F8D6-20E4-2D4F-B91E-538ABEB8DE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449388"/>
            <a:ext cx="4191000" cy="540861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B093443D-9BDB-1244-86FB-7B8022BB782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017" y="704131"/>
            <a:ext cx="8562975" cy="407837"/>
          </a:xfrm>
        </p:spPr>
        <p:txBody>
          <a:bodyPr/>
          <a:lstStyle>
            <a:lvl1pPr marL="0" indent="0">
              <a:buNone/>
              <a:defRPr spc="3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70695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68600CA-B5D4-E645-8F57-CE4CF87816EA}"/>
              </a:ext>
            </a:extLst>
          </p:cNvPr>
          <p:cNvSpPr/>
          <p:nvPr userDrawn="1"/>
        </p:nvSpPr>
        <p:spPr>
          <a:xfrm>
            <a:off x="0" y="-1"/>
            <a:ext cx="12192000" cy="5640945"/>
          </a:xfrm>
          <a:prstGeom prst="rect">
            <a:avLst/>
          </a:prstGeom>
          <a:solidFill>
            <a:srgbClr val="CBCED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D7296C-C62A-1947-9860-24D59CBF67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3"/>
            <a:ext cx="4372378" cy="56380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7EA584-19DB-2F45-A601-96AD5E0A3B7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3934BF-DE3D-1C4E-9A1F-1084E1CD29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169B7DE4-98A9-2F44-9195-76F05927ADEE}"/>
              </a:ext>
            </a:extLst>
          </p:cNvPr>
          <p:cNvSpPr/>
          <p:nvPr userDrawn="1"/>
        </p:nvSpPr>
        <p:spPr>
          <a:xfrm>
            <a:off x="3898128" y="585988"/>
            <a:ext cx="4384060" cy="43840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97143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586ED77-A707-CD4B-81AD-86E1BBA4DFA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57404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91C127-95E6-1246-A8CF-6FE445FFF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05051D-5819-D34E-8981-17F7E8D2D2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770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F1CC753-1130-A441-A976-48777C410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E3D220-E9ED-5441-8685-EEB575D3B0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95F348-9261-AC49-9A77-955C2D2CCAF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6743911" cy="6858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AF820B-A7D5-104C-B98E-96E008ED3D02}"/>
              </a:ext>
            </a:extLst>
          </p:cNvPr>
          <p:cNvCxnSpPr>
            <a:cxnSpLocks/>
          </p:cNvCxnSpPr>
          <p:nvPr userDrawn="1"/>
        </p:nvCxnSpPr>
        <p:spPr>
          <a:xfrm>
            <a:off x="2940953" y="3551563"/>
            <a:ext cx="867353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4EA89BC-E920-234B-986B-361665F542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41638" y="3057525"/>
            <a:ext cx="8672512" cy="493713"/>
          </a:xfrm>
        </p:spPr>
        <p:txBody>
          <a:bodyPr/>
          <a:lstStyle>
            <a:lvl1pPr marL="0" indent="0">
              <a:buNone/>
              <a:defRPr spc="300"/>
            </a:lvl1pPr>
          </a:lstStyle>
          <a:p>
            <a:pPr lvl="0"/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073364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8086A0-53B9-7A4B-82D5-2D4DE7E51C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4411431" cy="6858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F0A4B9-582C-DC4C-8DDA-FC5C3D9130A0}"/>
              </a:ext>
            </a:extLst>
          </p:cNvPr>
          <p:cNvCxnSpPr>
            <a:cxnSpLocks/>
          </p:cNvCxnSpPr>
          <p:nvPr userDrawn="1"/>
        </p:nvCxnSpPr>
        <p:spPr>
          <a:xfrm>
            <a:off x="2940953" y="3275593"/>
            <a:ext cx="867353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DD672B0-D94A-9F45-B797-C965C2EAD61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40051" y="2768958"/>
            <a:ext cx="8674100" cy="44414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5pPr marL="1828800" indent="0">
              <a:buNone/>
              <a:defRPr/>
            </a:lvl5pPr>
          </a:lstStyle>
          <a:p>
            <a:r>
              <a:rPr lang="en-US" sz="2800" spc="300" dirty="0">
                <a:latin typeface="Avenir Medium" panose="02000503020000020003" pitchFamily="2" charset="0"/>
              </a:rPr>
              <a:t>CLICK HERE TO ADD TITLE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B661740-A9FA-9A4E-8E25-197E41296FA1}"/>
              </a:ext>
            </a:extLst>
          </p:cNvPr>
          <p:cNvCxnSpPr>
            <a:cxnSpLocks/>
          </p:cNvCxnSpPr>
          <p:nvPr userDrawn="1"/>
        </p:nvCxnSpPr>
        <p:spPr>
          <a:xfrm flipV="1">
            <a:off x="8263828" y="5216209"/>
            <a:ext cx="3082742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9AAEA0E-BC53-FA4E-9C78-0B5959A2598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236275" y="5461488"/>
            <a:ext cx="3023527" cy="8914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F0E249-6188-B545-AD67-DC5293359AB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36275" y="4391509"/>
            <a:ext cx="3023528" cy="57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65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D57DAA-BC7A-A84B-B8CA-84E563D11F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710"/>
            <a:ext cx="12192000" cy="108268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E5245A8-AB99-5945-9315-30B38E344E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803" y="721862"/>
            <a:ext cx="9033315" cy="4526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 b="0" i="0">
                <a:latin typeface="Avenir Medium" panose="02000503020000020003" pitchFamily="2" charset="0"/>
                <a:cs typeface="Arial" panose="020B0604020202020204" pitchFamily="34" charset="0"/>
              </a:defRPr>
            </a:lvl1pPr>
          </a:lstStyle>
          <a:p>
            <a:r>
              <a:rPr lang="en-US" sz="2800" spc="300" dirty="0">
                <a:latin typeface="Avenir Medium" panose="02000503020000020003" pitchFamily="2" charset="0"/>
              </a:rPr>
              <a:t>CLICK HERE TO ADD 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47A055-FC95-974E-9492-37B0D4BA07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29971" y="6122771"/>
            <a:ext cx="1445525" cy="42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1305B5-4542-014F-940C-9D0644F70AD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13619" y="6111517"/>
            <a:ext cx="2282746" cy="4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49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130392-7B99-0E4F-9987-702BEBB83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165FA-20EE-1E41-B93A-8C86D22F8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BD850-BC29-1747-9F69-30BDAA3D1F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2D99E-27A6-A740-9BE7-1DB85065AB31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D1B8A-D56D-5E45-B472-8BF5FCEF32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177EC-1E52-4A40-8349-D14AF82F23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9265F-EFE2-6D47-9B0E-5E7E6795D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10" Type="http://schemas.openxmlformats.org/officeDocument/2006/relationships/image" Target="../media/image17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30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linkedin.com/company/met4tech/" TargetMode="External"/><Relationship Id="rId4" Type="http://schemas.openxmlformats.org/officeDocument/2006/relationships/hyperlink" Target="https://met4tech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775" y="442740"/>
            <a:ext cx="3317588" cy="149608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36BA8F-1A28-EF34-C679-BDDCF90E58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9080" y="2374599"/>
            <a:ext cx="9530885" cy="138430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b="1" dirty="0"/>
              <a:t>Closing the loop of rare earth elements in the UK electric vehicle stock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1A53C6-0FDC-B655-1317-3373248CC7A8}"/>
              </a:ext>
            </a:extLst>
          </p:cNvPr>
          <p:cNvSpPr txBox="1"/>
          <p:nvPr/>
        </p:nvSpPr>
        <p:spPr>
          <a:xfrm>
            <a:off x="3646578" y="3528066"/>
            <a:ext cx="6815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GB" sz="2400" dirty="0"/>
              <a:t>Wan-Ting Hsu and Evi Petavratzi (BGS)</a:t>
            </a:r>
          </a:p>
        </p:txBody>
      </p:sp>
      <p:pic>
        <p:nvPicPr>
          <p:cNvPr id="7" name="Picture 6" descr="British Geological Survey">
            <a:extLst>
              <a:ext uri="{FF2B5EF4-FFF2-40B4-BE49-F238E27FC236}">
                <a16:creationId xmlns:a16="http://schemas.microsoft.com/office/drawing/2014/main" id="{88ED1B73-B10F-CEC9-903F-A1AD503F1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524" y="5436207"/>
            <a:ext cx="238125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52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663833" y="623944"/>
            <a:ext cx="9033315" cy="452613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venir Medium"/>
              </a:rPr>
              <a:t>Circular Economy Centre for Technology Metals </a:t>
            </a:r>
          </a:p>
        </p:txBody>
      </p:sp>
      <p:pic>
        <p:nvPicPr>
          <p:cNvPr id="109" name="Picture 10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6" y="415045"/>
            <a:ext cx="2168704" cy="977989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939021" y="1938886"/>
            <a:ext cx="8040244" cy="1119679"/>
          </a:xfrm>
          <a:prstGeom prst="rect">
            <a:avLst/>
          </a:prstGeom>
          <a:gradFill rotWithShape="1">
            <a:gsLst>
              <a:gs pos="0">
                <a:srgbClr val="A7EA52">
                  <a:lumMod val="110000"/>
                  <a:satMod val="105000"/>
                  <a:tint val="67000"/>
                </a:srgbClr>
              </a:gs>
              <a:gs pos="50000">
                <a:srgbClr val="A7EA52">
                  <a:lumMod val="105000"/>
                  <a:satMod val="103000"/>
                  <a:tint val="73000"/>
                </a:srgbClr>
              </a:gs>
              <a:gs pos="100000">
                <a:srgbClr val="A7EA52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Theme 1: Virtual Data Observatory – Stocks/Flows &amp; Practices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Li, Co, </a:t>
            </a: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Se, PGM, In, W, Sn, Ta, Ga,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Nb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Sb …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939021" y="3179657"/>
            <a:ext cx="3739689" cy="944112"/>
          </a:xfrm>
          <a:prstGeom prst="rect">
            <a:avLst/>
          </a:prstGeom>
          <a:gradFill rotWithShape="1">
            <a:gsLst>
              <a:gs pos="0">
                <a:srgbClr val="5ECCF3">
                  <a:lumMod val="110000"/>
                  <a:satMod val="105000"/>
                  <a:tint val="67000"/>
                </a:srgbClr>
              </a:gs>
              <a:gs pos="50000">
                <a:srgbClr val="5ECCF3">
                  <a:lumMod val="105000"/>
                  <a:satMod val="103000"/>
                  <a:tint val="73000"/>
                </a:srgbClr>
              </a:gs>
              <a:gs pos="100000">
                <a:srgbClr val="5ECCF3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D1D1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Theme 2: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D1D1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CE Principles for Raw Materials &amp; New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1D1D1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Geomodels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1D1D1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239576" y="3179657"/>
            <a:ext cx="3739689" cy="944112"/>
          </a:xfrm>
          <a:prstGeom prst="rect">
            <a:avLst/>
          </a:prstGeom>
          <a:gradFill rotWithShape="1">
            <a:gsLst>
              <a:gs pos="0">
                <a:srgbClr val="5DCEAF">
                  <a:lumMod val="110000"/>
                  <a:satMod val="105000"/>
                  <a:tint val="67000"/>
                </a:srgbClr>
              </a:gs>
              <a:gs pos="50000">
                <a:srgbClr val="5DCEAF">
                  <a:lumMod val="105000"/>
                  <a:satMod val="103000"/>
                  <a:tint val="73000"/>
                </a:srgbClr>
              </a:gs>
              <a:gs pos="100000">
                <a:srgbClr val="5DCEAF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Theme 3: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Design, Manufacturing, &amp; Recycling Technologies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939021" y="4225345"/>
            <a:ext cx="8040244" cy="736439"/>
          </a:xfrm>
          <a:prstGeom prst="rect">
            <a:avLst/>
          </a:prstGeom>
          <a:gradFill rotWithShape="1">
            <a:gsLst>
              <a:gs pos="0">
                <a:srgbClr val="4E67C8">
                  <a:lumMod val="110000"/>
                  <a:satMod val="105000"/>
                  <a:tint val="67000"/>
                </a:srgbClr>
              </a:gs>
              <a:gs pos="50000">
                <a:srgbClr val="4E67C8">
                  <a:lumMod val="105000"/>
                  <a:satMod val="103000"/>
                  <a:tint val="73000"/>
                </a:srgbClr>
              </a:gs>
              <a:gs pos="100000">
                <a:srgbClr val="4E67C8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Theme 4: Roadmap for a New Technology Metals Circular Economy System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Down Arrow 37"/>
          <p:cNvSpPr/>
          <p:nvPr/>
        </p:nvSpPr>
        <p:spPr>
          <a:xfrm>
            <a:off x="4395676" y="3056180"/>
            <a:ext cx="1122763" cy="1355184"/>
          </a:xfrm>
          <a:prstGeom prst="downArrow">
            <a:avLst>
              <a:gd name="adj1" fmla="val 50000"/>
              <a:gd name="adj2" fmla="val 22402"/>
            </a:avLst>
          </a:prstGeom>
          <a:gradFill>
            <a:gsLst>
              <a:gs pos="0">
                <a:srgbClr val="C2F58E"/>
              </a:gs>
              <a:gs pos="74000">
                <a:srgbClr val="8D99DA"/>
              </a:gs>
            </a:gsLst>
            <a:lin ang="54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Down Arrow 38"/>
          <p:cNvSpPr/>
          <p:nvPr/>
        </p:nvSpPr>
        <p:spPr>
          <a:xfrm>
            <a:off x="2267942" y="4123768"/>
            <a:ext cx="1081845" cy="287595"/>
          </a:xfrm>
          <a:prstGeom prst="downArrow">
            <a:avLst>
              <a:gd name="adj1" fmla="val 50000"/>
              <a:gd name="adj2" fmla="val 63548"/>
            </a:avLst>
          </a:prstGeom>
          <a:gradFill>
            <a:gsLst>
              <a:gs pos="0">
                <a:srgbClr val="97DDFB"/>
              </a:gs>
              <a:gs pos="57000">
                <a:srgbClr val="8D99DA"/>
              </a:gs>
            </a:gsLst>
            <a:lin ang="54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6568497" y="4123081"/>
            <a:ext cx="1081845" cy="287595"/>
          </a:xfrm>
          <a:prstGeom prst="downArrow">
            <a:avLst>
              <a:gd name="adj1" fmla="val 50000"/>
              <a:gd name="adj2" fmla="val 63548"/>
            </a:avLst>
          </a:prstGeom>
          <a:gradFill>
            <a:gsLst>
              <a:gs pos="0">
                <a:srgbClr val="94DFC8"/>
              </a:gs>
              <a:gs pos="53000">
                <a:srgbClr val="8D99DA"/>
              </a:gs>
            </a:gsLst>
            <a:lin ang="54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936935" y="5323049"/>
            <a:ext cx="4019438" cy="736439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4E67C8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POLICY &amp; GOVERANCE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4E67C8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ENVIRONMENTAL &amp; LCA</a:t>
            </a:r>
            <a:endParaRPr kumimoji="0" lang="en-GB" sz="1800" b="1" i="0" u="none" strike="noStrike" kern="0" cap="none" spc="0" normalizeH="0" baseline="0" noProof="0" dirty="0">
              <a:ln>
                <a:noFill/>
              </a:ln>
              <a:solidFill>
                <a:srgbClr val="4E67C8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56373" y="5310913"/>
            <a:ext cx="4019438" cy="736439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4E67C8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SOCIAL SCIENCES &amp; VALUE CHAINS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4E67C8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REPONSIBLE INNOVATION</a:t>
            </a:r>
            <a:endParaRPr kumimoji="0" lang="en-GB" sz="1800" b="1" i="0" u="none" strike="noStrike" kern="0" cap="none" spc="0" normalizeH="0" baseline="0" noProof="0" dirty="0">
              <a:ln>
                <a:noFill/>
              </a:ln>
              <a:solidFill>
                <a:srgbClr val="4E67C8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36935" y="5323049"/>
            <a:ext cx="8038876" cy="736439"/>
          </a:xfrm>
          <a:prstGeom prst="rect">
            <a:avLst/>
          </a:prstGeom>
          <a:noFill/>
          <a:ln w="28575" cap="flat" cmpd="sng" algn="ctr">
            <a:solidFill>
              <a:srgbClr val="8D99D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069AAA65-214E-4352-BFDB-9F9C0F871FC1}"/>
              </a:ext>
            </a:extLst>
          </p:cNvPr>
          <p:cNvSpPr txBox="1">
            <a:spLocks/>
          </p:cNvSpPr>
          <p:nvPr/>
        </p:nvSpPr>
        <p:spPr>
          <a:xfrm>
            <a:off x="1371265" y="91748"/>
            <a:ext cx="9895404" cy="4533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00119" y="1528037"/>
            <a:ext cx="7880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kern="0" dirty="0">
                <a:solidFill>
                  <a:prstClr val="black"/>
                </a:solidFill>
                <a:latin typeface="Calibri" panose="020F0502020204030204"/>
              </a:rPr>
              <a:t>~50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project partners</a:t>
            </a: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(£1.6M cash/in-kind support)</a:t>
            </a:r>
            <a:endParaRPr kumimoji="0" lang="en-GB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9440576" y="2004440"/>
            <a:ext cx="2256572" cy="3579757"/>
            <a:chOff x="9176444" y="2004440"/>
            <a:chExt cx="2256572" cy="3579757"/>
          </a:xfrm>
        </p:grpSpPr>
        <p:pic>
          <p:nvPicPr>
            <p:cNvPr id="26" name="Picture 2" descr="British Geological Surve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3844" y="2004440"/>
              <a:ext cx="1441776" cy="5997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4" descr="University of Birmingham | Study in the UK | Kaplan Pathways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94182" y="2298445"/>
              <a:ext cx="2021100" cy="11976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10" descr="The University of Manchester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12672" y="4357584"/>
              <a:ext cx="1542024" cy="643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12" descr="University of Leicester – Midlands 2020 Maternity &amp;amp; Midwifery Festival"/>
            <p:cNvPicPr>
              <a:picLocks noChangeAspect="1" noChangeArrowheads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865"/>
            <a:stretch/>
          </p:blipFill>
          <p:spPr bwMode="auto">
            <a:xfrm>
              <a:off x="9355617" y="4838200"/>
              <a:ext cx="1959665" cy="7459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" name="Group 3"/>
            <p:cNvGrpSpPr/>
            <p:nvPr/>
          </p:nvGrpSpPr>
          <p:grpSpPr>
            <a:xfrm>
              <a:off x="9176444" y="2897290"/>
              <a:ext cx="2256572" cy="771947"/>
              <a:chOff x="9058710" y="2897290"/>
              <a:chExt cx="2256572" cy="771947"/>
            </a:xfrm>
          </p:grpSpPr>
          <p:pic>
            <p:nvPicPr>
              <p:cNvPr id="29" name="Picture 8" descr="University of Exeter Business School | jobs.ac.uk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17051" y="2897290"/>
                <a:ext cx="1898231" cy="7719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9"/>
              <a:srcRect b="-14532"/>
              <a:stretch/>
            </p:blipFill>
            <p:spPr>
              <a:xfrm>
                <a:off x="9058710" y="3065370"/>
                <a:ext cx="1480395" cy="592230"/>
              </a:xfrm>
              <a:prstGeom prst="rect">
                <a:avLst/>
              </a:prstGeom>
              <a:solidFill>
                <a:schemeClr val="bg1"/>
              </a:solidFill>
            </p:spPr>
          </p:pic>
        </p:grp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6748" t="42064" r="27964" b="35514"/>
            <a:stretch/>
          </p:blipFill>
          <p:spPr>
            <a:xfrm>
              <a:off x="9952516" y="3519370"/>
              <a:ext cx="862336" cy="853881"/>
            </a:xfrm>
            <a:prstGeom prst="rect">
              <a:avLst/>
            </a:prstGeom>
          </p:spPr>
        </p:pic>
      </p:grpSp>
      <p:sp>
        <p:nvSpPr>
          <p:cNvPr id="2" name="Down Arrow 7">
            <a:extLst>
              <a:ext uri="{FF2B5EF4-FFF2-40B4-BE49-F238E27FC236}">
                <a16:creationId xmlns:a16="http://schemas.microsoft.com/office/drawing/2014/main" id="{797BA145-A971-7602-2C54-DC0D102E216A}"/>
              </a:ext>
            </a:extLst>
          </p:cNvPr>
          <p:cNvSpPr/>
          <p:nvPr/>
        </p:nvSpPr>
        <p:spPr>
          <a:xfrm rot="10800000">
            <a:off x="2341334" y="4961781"/>
            <a:ext cx="935057" cy="349132"/>
          </a:xfrm>
          <a:prstGeom prst="downArrow">
            <a:avLst/>
          </a:prstGeom>
          <a:solidFill>
            <a:srgbClr val="8D99DA">
              <a:alpha val="80000"/>
            </a:srgbClr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Down Arrow 7">
            <a:extLst>
              <a:ext uri="{FF2B5EF4-FFF2-40B4-BE49-F238E27FC236}">
                <a16:creationId xmlns:a16="http://schemas.microsoft.com/office/drawing/2014/main" id="{22524BCB-CCCA-BE12-C60A-D081EA17CA5A}"/>
              </a:ext>
            </a:extLst>
          </p:cNvPr>
          <p:cNvSpPr/>
          <p:nvPr/>
        </p:nvSpPr>
        <p:spPr>
          <a:xfrm rot="10800000">
            <a:off x="6641888" y="4961782"/>
            <a:ext cx="935057" cy="349130"/>
          </a:xfrm>
          <a:prstGeom prst="downArrow">
            <a:avLst/>
          </a:prstGeom>
          <a:solidFill>
            <a:srgbClr val="8D99DA">
              <a:alpha val="80000"/>
            </a:srgbClr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Down Arrow 7">
            <a:extLst>
              <a:ext uri="{FF2B5EF4-FFF2-40B4-BE49-F238E27FC236}">
                <a16:creationId xmlns:a16="http://schemas.microsoft.com/office/drawing/2014/main" id="{AD785DF7-4668-9990-B1F4-8CD134B9C736}"/>
              </a:ext>
            </a:extLst>
          </p:cNvPr>
          <p:cNvSpPr/>
          <p:nvPr/>
        </p:nvSpPr>
        <p:spPr>
          <a:xfrm rot="10800000">
            <a:off x="4491609" y="4961784"/>
            <a:ext cx="935057" cy="349128"/>
          </a:xfrm>
          <a:prstGeom prst="downArrow">
            <a:avLst/>
          </a:prstGeom>
          <a:solidFill>
            <a:srgbClr val="8D99DA">
              <a:alpha val="80000"/>
            </a:srgbClr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6806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1FE6F50-CC44-4827-5383-587319E3E3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5539" y="725874"/>
            <a:ext cx="8562975" cy="407837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T</a:t>
            </a:r>
            <a:r>
              <a:rPr lang="en-GB" sz="2800" b="1" dirty="0"/>
              <a:t>he UK's targets </a:t>
            </a:r>
            <a:endParaRPr lang="en-GB" b="1" dirty="0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22AAFE4-FA83-1FAD-5A6F-1D979B506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412" y="347755"/>
            <a:ext cx="2241176" cy="11205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3179AF-A14E-9791-C10A-A3092D435FBD}"/>
              </a:ext>
            </a:extLst>
          </p:cNvPr>
          <p:cNvSpPr txBox="1"/>
          <p:nvPr/>
        </p:nvSpPr>
        <p:spPr>
          <a:xfrm>
            <a:off x="670112" y="1824719"/>
            <a:ext cx="1085177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The UK government is committed to reaching </a:t>
            </a:r>
            <a:r>
              <a:rPr lang="en-GB" sz="3200" b="1" dirty="0"/>
              <a:t>net zero </a:t>
            </a:r>
            <a:r>
              <a:rPr lang="en-GB" sz="2400" dirty="0"/>
              <a:t>greenhouse gas emissions by </a:t>
            </a:r>
            <a:r>
              <a:rPr lang="en-GB" sz="3200" dirty="0"/>
              <a:t>2050</a:t>
            </a:r>
            <a:r>
              <a:rPr lang="en-GB" sz="2400" dirty="0"/>
              <a:t>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477479-6BDE-474B-8924-276FD447B81F}"/>
              </a:ext>
            </a:extLst>
          </p:cNvPr>
          <p:cNvSpPr txBox="1"/>
          <p:nvPr/>
        </p:nvSpPr>
        <p:spPr>
          <a:xfrm>
            <a:off x="705971" y="3258313"/>
            <a:ext cx="1159808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End the sale </a:t>
            </a:r>
            <a:r>
              <a:rPr lang="en-GB" sz="2400" dirty="0"/>
              <a:t>of new petrol and diesel vehicles by </a:t>
            </a:r>
            <a:r>
              <a:rPr lang="en-GB" sz="3200" dirty="0"/>
              <a:t>2030</a:t>
            </a:r>
            <a:endParaRPr lang="en-GB" sz="2400" dirty="0"/>
          </a:p>
          <a:p>
            <a:r>
              <a:rPr lang="en-GB" sz="2400" dirty="0"/>
              <a:t>For </a:t>
            </a:r>
            <a:r>
              <a:rPr lang="en-GB" sz="2400" b="1" dirty="0"/>
              <a:t>all new cars and vans to be fully zero emission </a:t>
            </a:r>
            <a:r>
              <a:rPr lang="en-GB" sz="2400" dirty="0"/>
              <a:t>by </a:t>
            </a:r>
            <a:r>
              <a:rPr lang="en-GB" sz="3200" dirty="0"/>
              <a:t>2035 </a:t>
            </a:r>
            <a:endParaRPr lang="en-GB" sz="24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562AE62-9406-5D32-19CB-2CDDFFDAE7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112" y="4031405"/>
            <a:ext cx="3235731" cy="283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88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F640A1-A8E9-BD28-7442-C31E79BFF9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GB" sz="2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Aims &amp; objectives</a:t>
            </a:r>
            <a:endParaRPr lang="en-GB" sz="2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9DACB2-0F1B-A552-E2CA-3EF5FB093337}"/>
              </a:ext>
            </a:extLst>
          </p:cNvPr>
          <p:cNvSpPr txBox="1"/>
          <p:nvPr/>
        </p:nvSpPr>
        <p:spPr>
          <a:xfrm>
            <a:off x="492017" y="1811486"/>
            <a:ext cx="1092453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400" dirty="0"/>
              <a:t>This study </a:t>
            </a:r>
            <a:r>
              <a:rPr lang="en-GB" sz="2400" u="sng" dirty="0"/>
              <a:t>estimates the current and future stocks and flows of REE embedded in EVs</a:t>
            </a:r>
            <a:r>
              <a:rPr lang="en-GB" sz="2400" dirty="0"/>
              <a:t> and identifies opportunities and challenges to the development of a circular economy of REEs for UK EVs.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Our analysis comprises a stocks and flows model for four targeted REE, namely neodymium, dysprosium, praseodymium, terbium used in permanent magnets in EVs.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The example of REE illustrates the urgent need to create a circular economy of critical raw materials embedded in EVs. </a:t>
            </a:r>
          </a:p>
        </p:txBody>
      </p:sp>
    </p:spTree>
    <p:extLst>
      <p:ext uri="{BB962C8B-B14F-4D97-AF65-F5344CB8AC3E}">
        <p14:creationId xmlns:p14="http://schemas.microsoft.com/office/powerpoint/2010/main" val="287734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F678657-02A7-1F46-B34A-9991425D13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3717" y="704131"/>
            <a:ext cx="9642583" cy="407837"/>
          </a:xfrm>
        </p:spPr>
        <p:txBody>
          <a:bodyPr>
            <a:noAutofit/>
          </a:bodyPr>
          <a:lstStyle/>
          <a:p>
            <a:r>
              <a:rPr lang="en-GB" sz="2200" b="1" dirty="0"/>
              <a:t>Preliminary results </a:t>
            </a:r>
            <a:r>
              <a:rPr lang="en-GB" sz="2400" b="1" dirty="0"/>
              <a:t> – </a:t>
            </a:r>
            <a:r>
              <a:rPr lang="en-GB" sz="2200" b="1" dirty="0"/>
              <a:t> </a:t>
            </a:r>
            <a:r>
              <a:rPr lang="en-GB" sz="2200" b="1" u="sng" dirty="0"/>
              <a:t>Current</a:t>
            </a:r>
            <a:r>
              <a:rPr lang="en-GB" sz="2200" b="1" dirty="0"/>
              <a:t> stocks and flows of REE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27B6DF3-9B62-8DF8-7BB1-DC0AA5DD9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1049"/>
            <a:ext cx="12192000" cy="502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85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rrow: Right 21">
            <a:extLst>
              <a:ext uri="{FF2B5EF4-FFF2-40B4-BE49-F238E27FC236}">
                <a16:creationId xmlns:a16="http://schemas.microsoft.com/office/drawing/2014/main" id="{5B3B5385-E8F9-9E9C-13A3-D7A96EC16381}"/>
              </a:ext>
            </a:extLst>
          </p:cNvPr>
          <p:cNvSpPr/>
          <p:nvPr/>
        </p:nvSpPr>
        <p:spPr>
          <a:xfrm>
            <a:off x="902029" y="2788741"/>
            <a:ext cx="3757548" cy="1577821"/>
          </a:xfrm>
          <a:prstGeom prst="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2F6D65D8-9DEB-6D5C-7BAB-BD3EB5823A50}"/>
              </a:ext>
            </a:extLst>
          </p:cNvPr>
          <p:cNvSpPr/>
          <p:nvPr/>
        </p:nvSpPr>
        <p:spPr>
          <a:xfrm>
            <a:off x="4655462" y="2735455"/>
            <a:ext cx="2815555" cy="1673927"/>
          </a:xfrm>
          <a:prstGeom prst="flowChartAlternateProcess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4A98AD1-4AA9-2961-8B20-12E77C4C20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Methodology </a:t>
            </a: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en-GB" b="1" dirty="0"/>
              <a:t> Stock-driven approach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A63599-3034-025B-FD5B-4144050996F3}"/>
              </a:ext>
            </a:extLst>
          </p:cNvPr>
          <p:cNvSpPr txBox="1"/>
          <p:nvPr/>
        </p:nvSpPr>
        <p:spPr>
          <a:xfrm>
            <a:off x="1559801" y="4571536"/>
            <a:ext cx="4331957" cy="22570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en-GB" dirty="0"/>
          </a:p>
          <a:p>
            <a:pPr algn="ctr">
              <a:lnSpc>
                <a:spcPct val="150000"/>
              </a:lnSpc>
            </a:pPr>
            <a:r>
              <a:rPr lang="en-GB" dirty="0"/>
              <a:t>Vehicle licensing statistics 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National Grid Future Energy Scenarios</a:t>
            </a:r>
          </a:p>
          <a:p>
            <a:pPr algn="r">
              <a:lnSpc>
                <a:spcPct val="200000"/>
              </a:lnSpc>
            </a:pPr>
            <a:r>
              <a:rPr lang="en-GB" dirty="0"/>
              <a:t>Material intensity (kg/vehicle)</a:t>
            </a:r>
          </a:p>
          <a:p>
            <a:pPr algn="ctr">
              <a:lnSpc>
                <a:spcPct val="150000"/>
              </a:lnSpc>
            </a:pPr>
            <a:endParaRPr lang="en-GB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2B2532-5B67-A40A-B7BB-6ABED4007201}"/>
              </a:ext>
            </a:extLst>
          </p:cNvPr>
          <p:cNvSpPr txBox="1"/>
          <p:nvPr/>
        </p:nvSpPr>
        <p:spPr>
          <a:xfrm>
            <a:off x="273634" y="1402240"/>
            <a:ext cx="117382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System boundary: Stocks and flows of REE in different electric vehicles (EVs) by powertrain type (Battery Electric Vehicles, Hybrid Electric Vehicles, and Plug-in Hybrid Electric Vehicles) in the UK between 2001 and 2050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B20D21-1F29-F46B-54CF-16E8ED5FE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5145" y="4784564"/>
            <a:ext cx="3082532" cy="2091844"/>
          </a:xfrm>
          <a:prstGeom prst="rect">
            <a:avLst/>
          </a:prstGeom>
        </p:spPr>
      </p:pic>
      <p:pic>
        <p:nvPicPr>
          <p:cNvPr id="12" name="Picture 11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7D825BEB-CFF9-6686-8164-952F2A862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3605" y="2840921"/>
            <a:ext cx="1463570" cy="1463570"/>
          </a:xfrm>
          <a:prstGeom prst="rect">
            <a:avLst/>
          </a:prstGeom>
        </p:spPr>
      </p:pic>
      <p:pic>
        <p:nvPicPr>
          <p:cNvPr id="21" name="Picture 20" descr="A picture containing text, outdoor, sign, vector graphics&#10;&#10;Description automatically generated">
            <a:extLst>
              <a:ext uri="{FF2B5EF4-FFF2-40B4-BE49-F238E27FC236}">
                <a16:creationId xmlns:a16="http://schemas.microsoft.com/office/drawing/2014/main" id="{D5C1CE31-66D3-A509-BD7B-871A1151E3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168" y="2698642"/>
            <a:ext cx="1551416" cy="1551416"/>
          </a:xfrm>
          <a:prstGeom prst="rect">
            <a:avLst/>
          </a:prstGeom>
        </p:spPr>
      </p:pic>
      <p:sp>
        <p:nvSpPr>
          <p:cNvPr id="23" name="Arrow: Right 22">
            <a:extLst>
              <a:ext uri="{FF2B5EF4-FFF2-40B4-BE49-F238E27FC236}">
                <a16:creationId xmlns:a16="http://schemas.microsoft.com/office/drawing/2014/main" id="{2BD66804-21D0-C0E9-FA71-ADA6F39B0D87}"/>
              </a:ext>
            </a:extLst>
          </p:cNvPr>
          <p:cNvSpPr/>
          <p:nvPr/>
        </p:nvSpPr>
        <p:spPr>
          <a:xfrm>
            <a:off x="7469035" y="2788741"/>
            <a:ext cx="3757548" cy="1577821"/>
          </a:xfrm>
          <a:prstGeom prst="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id="{74714DCC-6EEE-289B-8EF0-05A79D8293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7984" y="2425848"/>
            <a:ext cx="1538065" cy="153806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82B41F37-65FC-2FB8-188B-5F5A36FB2D82}"/>
              </a:ext>
            </a:extLst>
          </p:cNvPr>
          <p:cNvSpPr txBox="1"/>
          <p:nvPr/>
        </p:nvSpPr>
        <p:spPr>
          <a:xfrm>
            <a:off x="5268920" y="2033210"/>
            <a:ext cx="1725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Use phase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EE9D892-0617-6F70-EA6F-240B85A81260}"/>
              </a:ext>
            </a:extLst>
          </p:cNvPr>
          <p:cNvSpPr txBox="1"/>
          <p:nvPr/>
        </p:nvSpPr>
        <p:spPr>
          <a:xfrm>
            <a:off x="1770837" y="4279700"/>
            <a:ext cx="124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2"/>
                </a:solidFill>
              </a:rPr>
              <a:t>Inflows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944AA5E-D25F-BA18-04D9-00F76EF8613B}"/>
              </a:ext>
            </a:extLst>
          </p:cNvPr>
          <p:cNvSpPr txBox="1"/>
          <p:nvPr/>
        </p:nvSpPr>
        <p:spPr>
          <a:xfrm>
            <a:off x="8273964" y="4273356"/>
            <a:ext cx="1499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2"/>
                </a:solidFill>
              </a:rPr>
              <a:t>Outflows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335EE22-30A8-BBD5-6AA6-4CF11DCDBA96}"/>
              </a:ext>
            </a:extLst>
          </p:cNvPr>
          <p:cNvSpPr txBox="1"/>
          <p:nvPr/>
        </p:nvSpPr>
        <p:spPr>
          <a:xfrm>
            <a:off x="5066972" y="4304491"/>
            <a:ext cx="2151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In-use stocks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58B81AE-FCBC-86B2-5936-974E6890E36C}"/>
              </a:ext>
            </a:extLst>
          </p:cNvPr>
          <p:cNvSpPr/>
          <p:nvPr/>
        </p:nvSpPr>
        <p:spPr>
          <a:xfrm>
            <a:off x="4321663" y="2467263"/>
            <a:ext cx="3513993" cy="2242968"/>
          </a:xfrm>
          <a:prstGeom prst="rect">
            <a:avLst/>
          </a:prstGeom>
          <a:noFill/>
          <a:ln w="28575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F704536-ACEE-AF4D-7B09-02CD0E7E2C05}"/>
              </a:ext>
            </a:extLst>
          </p:cNvPr>
          <p:cNvSpPr/>
          <p:nvPr/>
        </p:nvSpPr>
        <p:spPr>
          <a:xfrm>
            <a:off x="8907677" y="6019800"/>
            <a:ext cx="1390943" cy="598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102C5231-FD11-3589-CC8F-73152264984B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952392" y="5990073"/>
            <a:ext cx="433375" cy="433375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8BFC1C48-22F4-65E9-86D9-8ACAFB241B36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25000"/>
          </a:blip>
          <a:stretch>
            <a:fillRect/>
          </a:stretch>
        </p:blipFill>
        <p:spPr>
          <a:xfrm>
            <a:off x="1391716" y="5990073"/>
            <a:ext cx="433375" cy="433375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258DCF2-9680-9D9D-CC60-FBBEA21C7950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25000"/>
          </a:blip>
          <a:stretch>
            <a:fillRect/>
          </a:stretch>
        </p:blipFill>
        <p:spPr>
          <a:xfrm>
            <a:off x="1845436" y="5988245"/>
            <a:ext cx="433375" cy="433375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57EEE5B9-DCBB-BE51-5762-73BC47BE519B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25000"/>
          </a:blip>
          <a:stretch>
            <a:fillRect/>
          </a:stretch>
        </p:blipFill>
        <p:spPr>
          <a:xfrm>
            <a:off x="2289697" y="5988244"/>
            <a:ext cx="433375" cy="4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5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573647-D6F9-E403-C58A-F32FC16A05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/>
              <a:t>National Grid Future Energy Scenarios 2022</a:t>
            </a:r>
          </a:p>
          <a:p>
            <a:endParaRPr lang="en-GB" dirty="0"/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0A324E8A-D313-784C-9500-C6318CB891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59" b="96471" l="3620" r="97065">
                        <a14:foregroundMark x1="26027" y1="22824" x2="26027" y2="22824"/>
                        <a14:foregroundMark x1="24560" y1="29882" x2="24560" y2="29882"/>
                        <a14:foregroundMark x1="82290" y1="15765" x2="67710" y2="5529"/>
                        <a14:foregroundMark x1="67710" y1="5529" x2="86204" y2="10824"/>
                        <a14:foregroundMark x1="86204" y1="10824" x2="93836" y2="25294"/>
                        <a14:foregroundMark x1="93836" y1="25294" x2="93836" y2="25294"/>
                        <a14:foregroundMark x1="78180" y1="11882" x2="92955" y2="5176"/>
                        <a14:foregroundMark x1="96477" y1="1176" x2="62524" y2="9059"/>
                        <a14:foregroundMark x1="62524" y1="9059" x2="62524" y2="9059"/>
                        <a14:foregroundMark x1="81115" y1="3412" x2="81115" y2="3412"/>
                        <a14:foregroundMark x1="84638" y1="10118" x2="85812" y2="10118"/>
                        <a14:foregroundMark x1="92955" y1="20000" x2="92955" y2="20000"/>
                        <a14:foregroundMark x1="89726" y1="12235" x2="89726" y2="12235"/>
                        <a14:foregroundMark x1="90313" y1="8706" x2="90313" y2="8706"/>
                        <a14:foregroundMark x1="90900" y1="11176" x2="90900" y2="11176"/>
                        <a14:foregroundMark x1="89432" y1="11882" x2="91487" y2="27765"/>
                        <a14:foregroundMark x1="91487" y1="27765" x2="73777" y2="41882"/>
                        <a14:foregroundMark x1="73777" y1="41882" x2="76419" y2="30588"/>
                        <a14:foregroundMark x1="93836" y1="22824" x2="91194" y2="31765"/>
                        <a14:foregroundMark x1="96184" y1="30235" x2="96184" y2="30235"/>
                        <a14:foregroundMark x1="94423" y1="21412" x2="94423" y2="21412"/>
                        <a14:foregroundMark x1="95597" y1="21059" x2="97065" y2="21765"/>
                        <a14:foregroundMark x1="97065" y1="22471" x2="97065" y2="22471"/>
                        <a14:foregroundMark x1="97065" y1="29176" x2="97065" y2="29176"/>
                        <a14:foregroundMark x1="97065" y1="29176" x2="97065" y2="29176"/>
                        <a14:foregroundMark x1="92661" y1="39176" x2="92661" y2="39176"/>
                        <a14:foregroundMark x1="34540" y1="28824" x2="34540" y2="28824"/>
                        <a14:foregroundMark x1="18102" y1="36353" x2="18102" y2="36353"/>
                        <a14:foregroundMark x1="11252" y1="33176" x2="11252" y2="33176"/>
                        <a14:foregroundMark x1="5088" y1="32824" x2="11252" y2="33176"/>
                        <a14:foregroundMark x1="5675" y1="37412" x2="14188" y2="45176"/>
                        <a14:foregroundMark x1="15362" y1="37412" x2="15068" y2="45529"/>
                        <a14:foregroundMark x1="18982" y1="33176" x2="19569" y2="36706"/>
                        <a14:foregroundMark x1="24266" y1="23176" x2="22798" y2="36353"/>
                        <a14:foregroundMark x1="34834" y1="42353" x2="34540" y2="47647"/>
                        <a14:foregroundMark x1="58121" y1="34588" x2="54305" y2="40588"/>
                        <a14:foregroundMark x1="59295" y1="31412" x2="46967" y2="41294"/>
                        <a14:foregroundMark x1="46967" y1="41294" x2="60763" y2="39176"/>
                        <a14:foregroundMark x1="43151" y1="33529" x2="43151" y2="33529"/>
                        <a14:foregroundMark x1="53718" y1="33529" x2="53718" y2="33529"/>
                        <a14:foregroundMark x1="61937" y1="32471" x2="61937" y2="32471"/>
                        <a14:foregroundMark x1="62524" y1="31765" x2="62524" y2="31765"/>
                        <a14:foregroundMark x1="65264" y1="32118" x2="65264" y2="32118"/>
                        <a14:foregroundMark x1="65851" y1="32118" x2="64579" y2="32824"/>
                        <a14:foregroundMark x1="15362" y1="31765" x2="15362" y2="31765"/>
                        <a14:foregroundMark x1="16536" y1="32471" x2="18102" y2="33176"/>
                        <a14:foregroundMark x1="20157" y1="33176" x2="20157" y2="33176"/>
                        <a14:foregroundMark x1="26321" y1="33176" x2="26321" y2="33176"/>
                        <a14:foregroundMark x1="31898" y1="33176" x2="33366" y2="33882"/>
                        <a14:foregroundMark x1="44325" y1="33529" x2="45499" y2="33529"/>
                        <a14:foregroundMark x1="48728" y1="33882" x2="50196" y2="34588"/>
                        <a14:foregroundMark x1="50196" y1="34588" x2="50489" y2="36000"/>
                        <a14:foregroundMark x1="42270" y1="36000" x2="42270" y2="36000"/>
                        <a14:foregroundMark x1="28082" y1="34588" x2="28082" y2="34588"/>
                        <a14:foregroundMark x1="21037" y1="30941" x2="21037" y2="30941"/>
                        <a14:foregroundMark x1="31898" y1="30941" x2="31898" y2="30941"/>
                        <a14:foregroundMark x1="36301" y1="35647" x2="57828" y2="35059"/>
                        <a14:foregroundMark x1="57828" y1="35059" x2="29159" y2="32588"/>
                        <a14:foregroundMark x1="29159" y1="32588" x2="62720" y2="32235"/>
                        <a14:foregroundMark x1="62720" y1="32235" x2="41389" y2="30235"/>
                        <a14:foregroundMark x1="41389" y1="30235" x2="55773" y2="31882"/>
                        <a14:foregroundMark x1="55773" y1="31882" x2="32877" y2="28706"/>
                        <a14:foregroundMark x1="32877" y1="28706" x2="65949" y2="22353"/>
                        <a14:foregroundMark x1="65949" y1="22353" x2="54697" y2="32471"/>
                        <a14:foregroundMark x1="54697" y1="32471" x2="23777" y2="38000"/>
                        <a14:foregroundMark x1="23777" y1="38000" x2="49511" y2="35765"/>
                        <a14:foregroundMark x1="49511" y1="35765" x2="39824" y2="39529"/>
                        <a14:foregroundMark x1="17123" y1="29529" x2="17123" y2="29529"/>
                        <a14:foregroundMark x1="9785" y1="27765" x2="9785" y2="27765"/>
                        <a14:foregroundMark x1="8317" y1="27765" x2="8317" y2="27765"/>
                        <a14:foregroundMark x1="66732" y1="33529" x2="66732" y2="33529"/>
                        <a14:foregroundMark x1="68787" y1="28471" x2="68787" y2="28471"/>
                        <a14:foregroundMark x1="71722" y1="34588" x2="71722" y2="34588"/>
                        <a14:foregroundMark x1="72896" y1="43059" x2="72896" y2="43059"/>
                        <a14:foregroundMark x1="75245" y1="31765" x2="75245" y2="31765"/>
                        <a14:foregroundMark x1="69080" y1="49412" x2="26419" y2="93412"/>
                        <a14:foregroundMark x1="26419" y1="93412" x2="54403" y2="64353"/>
                        <a14:foregroundMark x1="54403" y1="64353" x2="32485" y2="65412"/>
                        <a14:foregroundMark x1="32485" y1="65412" x2="15264" y2="56471"/>
                        <a14:foregroundMark x1="15264" y1="56471" x2="34344" y2="47765"/>
                        <a14:foregroundMark x1="34344" y1="47765" x2="56654" y2="60471"/>
                        <a14:foregroundMark x1="56654" y1="60471" x2="73483" y2="63765"/>
                        <a14:foregroundMark x1="73483" y1="63765" x2="76614" y2="85176"/>
                        <a14:foregroundMark x1="76614" y1="85176" x2="58513" y2="93412"/>
                        <a14:foregroundMark x1="58513" y1="93412" x2="81703" y2="82588"/>
                        <a14:foregroundMark x1="81703" y1="82588" x2="80528" y2="75294"/>
                        <a14:foregroundMark x1="83757" y1="80941" x2="83757" y2="80941"/>
                        <a14:foregroundMark x1="49609" y1="88471" x2="59687" y2="71059"/>
                        <a14:foregroundMark x1="59687" y1="71059" x2="47260" y2="78588"/>
                        <a14:foregroundMark x1="47260" y1="78588" x2="39335" y2="91412"/>
                        <a14:foregroundMark x1="39335" y1="91412" x2="60763" y2="99765"/>
                        <a14:foregroundMark x1="60763" y1="99765" x2="14384" y2="98471"/>
                        <a14:foregroundMark x1="14384" y1="98471" x2="29159" y2="98118"/>
                        <a14:foregroundMark x1="29159" y1="98118" x2="10078" y2="99412"/>
                        <a14:foregroundMark x1="10078" y1="99412" x2="33464" y2="96588"/>
                        <a14:foregroundMark x1="33464" y1="96588" x2="41977" y2="90941"/>
                        <a14:foregroundMark x1="3620" y1="84118" x2="3620" y2="84118"/>
                        <a14:backgroundMark x1="1859" y1="55412" x2="1859" y2="55412"/>
                        <a14:backgroundMark x1="2153" y1="56118" x2="2153" y2="56118"/>
                        <a14:backgroundMark x1="93249" y1="56471" x2="93249" y2="56471"/>
                        <a14:backgroundMark x1="97358" y1="58235" x2="97358" y2="58235"/>
                        <a14:backgroundMark x1="97065" y1="56118" x2="97065" y2="5611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68283" y="1464565"/>
            <a:ext cx="3692961" cy="307144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3F524D43-E32E-5E48-F7CB-40F960F93E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23" b="97525" l="2328" r="96964">
                        <a14:foregroundMark x1="54352" y1="4579" x2="74798" y2="8663"/>
                        <a14:foregroundMark x1="74798" y1="8663" x2="59312" y2="5693"/>
                        <a14:foregroundMark x1="59312" y1="5693" x2="83603" y2="9035"/>
                        <a14:foregroundMark x1="83603" y1="9035" x2="67105" y2="3589"/>
                        <a14:foregroundMark x1="67105" y1="3589" x2="77328" y2="17822"/>
                        <a14:foregroundMark x1="77328" y1="17822" x2="10830" y2="22030"/>
                        <a14:foregroundMark x1="10830" y1="22030" x2="31478" y2="36757"/>
                        <a14:foregroundMark x1="31478" y1="36757" x2="13158" y2="33787"/>
                        <a14:foregroundMark x1="13158" y1="33787" x2="5061" y2="24752"/>
                        <a14:foregroundMark x1="42611" y1="15965" x2="76012" y2="7178"/>
                        <a14:foregroundMark x1="53745" y1="15223" x2="49798" y2="16337"/>
                        <a14:foregroundMark x1="59717" y1="11510" x2="77733" y2="6064"/>
                        <a14:foregroundMark x1="77733" y1="6064" x2="56883" y2="7797"/>
                        <a14:foregroundMark x1="56883" y1="7797" x2="75304" y2="13614"/>
                        <a14:foregroundMark x1="75304" y1="13614" x2="60526" y2="8416"/>
                        <a14:foregroundMark x1="60526" y1="8416" x2="46457" y2="28589"/>
                        <a14:foregroundMark x1="46457" y1="28589" x2="95951" y2="22401"/>
                        <a14:foregroundMark x1="95951" y1="22401" x2="72368" y2="18441"/>
                        <a14:foregroundMark x1="72368" y1="18441" x2="85121" y2="23886"/>
                        <a14:foregroundMark x1="85121" y1="23886" x2="78947" y2="26238"/>
                        <a14:foregroundMark x1="59109" y1="9035" x2="79352" y2="5693"/>
                        <a14:foregroundMark x1="79352" y1="5693" x2="55769" y2="8292"/>
                        <a14:foregroundMark x1="55769" y1="8292" x2="83401" y2="7178"/>
                        <a14:foregroundMark x1="83401" y1="7178" x2="63765" y2="6064"/>
                        <a14:foregroundMark x1="63765" y1="6064" x2="79757" y2="5198"/>
                        <a14:foregroundMark x1="79757" y1="5198" x2="61538" y2="2723"/>
                        <a14:foregroundMark x1="57996" y1="2723" x2="51619" y2="31064"/>
                        <a14:foregroundMark x1="59413" y1="6436" x2="45547" y2="8540"/>
                        <a14:foregroundMark x1="45547" y1="8540" x2="62449" y2="3837"/>
                        <a14:foregroundMark x1="62449" y1="3837" x2="60931" y2="4950"/>
                        <a14:foregroundMark x1="56781" y1="4208" x2="86640" y2="6188"/>
                        <a14:foregroundMark x1="86640" y1="6188" x2="64069" y2="4455"/>
                        <a14:foregroundMark x1="64069" y1="4455" x2="79251" y2="6436"/>
                        <a14:foregroundMark x1="79251" y1="6436" x2="90081" y2="28094"/>
                        <a14:foregroundMark x1="47166" y1="26238" x2="48887" y2="33663"/>
                        <a14:foregroundMark x1="48583" y1="24381" x2="47166" y2="33663"/>
                        <a14:foregroundMark x1="6579" y1="22153" x2="35931" y2="22649"/>
                        <a14:foregroundMark x1="35931" y1="22649" x2="5263" y2="25495"/>
                        <a14:foregroundMark x1="5263" y1="25495" x2="2935" y2="22153"/>
                        <a14:foregroundMark x1="2479" y1="33292" x2="3138" y2="44059"/>
                        <a14:foregroundMark x1="2024" y1="25866" x2="2479" y2="33292"/>
                        <a14:foregroundMark x1="3721" y1="33292" x2="4150" y2="25371"/>
                        <a14:foregroundMark x1="3138" y1="44059" x2="3721" y2="33292"/>
                        <a14:foregroundMark x1="4150" y1="25371" x2="3543" y2="69678"/>
                        <a14:foregroundMark x1="3543" y1="69678" x2="12652" y2="83911"/>
                        <a14:foregroundMark x1="12652" y1="83911" x2="5263" y2="99381"/>
                        <a14:foregroundMark x1="5263" y1="99381" x2="19130" y2="99257"/>
                        <a14:foregroundMark x1="19130" y1="99257" x2="39676" y2="92450"/>
                        <a14:foregroundMark x1="39676" y1="92450" x2="26417" y2="97525"/>
                        <a14:foregroundMark x1="26417" y1="97525" x2="44534" y2="90594"/>
                        <a14:foregroundMark x1="44534" y1="90594" x2="27328" y2="93812"/>
                        <a14:foregroundMark x1="27328" y1="93812" x2="56883" y2="97030"/>
                        <a14:foregroundMark x1="56883" y1="97030" x2="79858" y2="92822"/>
                        <a14:foregroundMark x1="79858" y1="92822" x2="64980" y2="93193"/>
                        <a14:foregroundMark x1="64980" y1="93193" x2="78441" y2="93193"/>
                        <a14:foregroundMark x1="78441" y1="93193" x2="64777" y2="94802"/>
                        <a14:foregroundMark x1="64777" y1="94802" x2="51316" y2="87624"/>
                        <a14:foregroundMark x1="51316" y1="87624" x2="36235" y2="92822"/>
                        <a14:foregroundMark x1="36235" y1="92822" x2="16599" y2="90594"/>
                        <a14:foregroundMark x1="16599" y1="90594" x2="10628" y2="73267"/>
                        <a14:foregroundMark x1="10628" y1="73267" x2="20445" y2="62500"/>
                        <a14:foregroundMark x1="20445" y1="62500" x2="49798" y2="66337"/>
                        <a14:foregroundMark x1="67004" y1="86510" x2="67004" y2="86510"/>
                        <a14:foregroundMark x1="66700" y1="88738" x2="54555" y2="95297"/>
                        <a14:foregroundMark x1="54555" y1="95297" x2="33907" y2="96782"/>
                        <a14:foregroundMark x1="33907" y1="96782" x2="56275" y2="98515"/>
                        <a14:foregroundMark x1="56275" y1="98515" x2="69838" y2="97525"/>
                        <a14:foregroundMark x1="69838" y1="97525" x2="72065" y2="96411"/>
                        <a14:foregroundMark x1="76316" y1="93193" x2="77733" y2="83540"/>
                        <a14:foregroundMark x1="77733" y1="87252" x2="89170" y2="67822"/>
                        <a14:foregroundMark x1="75709" y1="77351" x2="85324" y2="71411"/>
                        <a14:foregroundMark x1="83806" y1="64480" x2="87955" y2="66337"/>
                        <a14:foregroundMark x1="85628" y1="58911" x2="93117" y2="59653"/>
                        <a14:foregroundMark x1="88259" y1="59653" x2="88259" y2="59653"/>
                        <a14:foregroundMark x1="87652" y1="54579" x2="87652" y2="54579"/>
                        <a14:foregroundMark x1="88866" y1="50124" x2="88866" y2="50124"/>
                        <a14:foregroundMark x1="90688" y1="46040" x2="90688" y2="46040"/>
                        <a14:foregroundMark x1="91296" y1="46411" x2="91296" y2="46411"/>
                        <a14:foregroundMark x1="90688" y1="44678" x2="90688" y2="44678"/>
                        <a14:foregroundMark x1="92510" y1="40594" x2="92510" y2="40594"/>
                        <a14:foregroundMark x1="94636" y1="21163" x2="94636" y2="21163"/>
                        <a14:foregroundMark x1="88259" y1="17079" x2="88259" y2="17079"/>
                        <a14:foregroundMark x1="85931" y1="10767" x2="85931" y2="10767"/>
                        <a14:foregroundMark x1="83502" y1="7178" x2="83502" y2="7178"/>
                        <a14:foregroundMark x1="87348" y1="11139" x2="88259" y2="11139"/>
                        <a14:foregroundMark x1="88259" y1="10149" x2="85020" y2="12252"/>
                        <a14:foregroundMark x1="85324" y1="9035" x2="85324" y2="11510"/>
                        <a14:foregroundMark x1="86538" y1="15965" x2="86842" y2="17822"/>
                        <a14:foregroundMark x1="89170" y1="16708" x2="89170" y2="16708"/>
                        <a14:foregroundMark x1="90081" y1="17822" x2="90081" y2="17822"/>
                        <a14:foregroundMark x1="90081" y1="18564" x2="90081" y2="18564"/>
                        <a14:foregroundMark x1="95547" y1="18936" x2="95547" y2="18936"/>
                        <a14:foregroundMark x1="96964" y1="19678" x2="96964" y2="19678"/>
                        <a14:foregroundMark x1="3239" y1="81064" x2="4453" y2="81064"/>
                        <a14:foregroundMark x1="2632" y1="87624" x2="2632" y2="87624"/>
                        <a14:foregroundMark x1="2328" y1="96782" x2="2328" y2="96782"/>
                        <a14:backgroundMark x1="73279" y1="99381" x2="74798" y2="99752"/>
                        <a14:backgroundMark x1="97874" y1="33663" x2="97874" y2="33663"/>
                        <a14:backgroundMark x1="73583" y1="98639" x2="73583" y2="98639"/>
                        <a14:backgroundMark x1="1113" y1="33292" x2="1113" y2="33292"/>
                        <a14:backgroundMark x1="75101" y1="99381" x2="75101" y2="99381"/>
                        <a14:backgroundMark x1="76923" y1="99381" x2="76923" y2="99381"/>
                        <a14:backgroundMark x1="76012" y1="99381" x2="76012" y2="99381"/>
                        <a14:backgroundMark x1="78644" y1="99010" x2="78644" y2="9901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3823" y="1573545"/>
            <a:ext cx="3622418" cy="2962464"/>
          </a:xfrm>
          <a:prstGeom prst="rect">
            <a:avLst/>
          </a:prstGeom>
        </p:spPr>
      </p:pic>
      <p:pic>
        <p:nvPicPr>
          <p:cNvPr id="11" name="Picture 10" descr="Diagram, text&#10;&#10;Description automatically generated">
            <a:extLst>
              <a:ext uri="{FF2B5EF4-FFF2-40B4-BE49-F238E27FC236}">
                <a16:creationId xmlns:a16="http://schemas.microsoft.com/office/drawing/2014/main" id="{C6BBC57B-486C-7898-918B-5076671BD22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606" b="98798" l="2291" r="97510">
                        <a14:foregroundMark x1="2590" y1="4447" x2="4681" y2="97957"/>
                        <a14:foregroundMark x1="4681" y1="97957" x2="38546" y2="98678"/>
                        <a14:foregroundMark x1="38546" y1="98678" x2="70020" y2="97476"/>
                        <a14:foregroundMark x1="70020" y1="97476" x2="81375" y2="87139"/>
                        <a14:foregroundMark x1="81375" y1="87139" x2="69024" y2="98798"/>
                        <a14:foregroundMark x1="69024" y1="98798" x2="80976" y2="88702"/>
                        <a14:foregroundMark x1="91804" y1="49727" x2="98207" y2="26683"/>
                        <a14:foregroundMark x1="80976" y1="88702" x2="90391" y2="54815"/>
                        <a14:foregroundMark x1="98207" y1="26683" x2="93426" y2="9014"/>
                        <a14:foregroundMark x1="93426" y1="9014" x2="65239" y2="120"/>
                        <a14:foregroundMark x1="65239" y1="120" x2="84661" y2="4928"/>
                        <a14:foregroundMark x1="84661" y1="4928" x2="6474" y2="3606"/>
                        <a14:foregroundMark x1="6474" y1="3606" x2="2291" y2="6130"/>
                        <a14:foregroundMark x1="36753" y1="12620" x2="17331" y2="17668"/>
                        <a14:foregroundMark x1="17331" y1="17668" x2="17928" y2="13341"/>
                        <a14:foregroundMark x1="30279" y1="18630" x2="82869" y2="3726"/>
                        <a14:foregroundMark x1="82869" y1="3726" x2="84960" y2="21755"/>
                        <a14:foregroundMark x1="84960" y1="21755" x2="83964" y2="26082"/>
                        <a14:foregroundMark x1="91036" y1="14423" x2="63645" y2="24279"/>
                        <a14:foregroundMark x1="63645" y1="24279" x2="75000" y2="8534"/>
                        <a14:foregroundMark x1="75000" y1="8534" x2="49203" y2="17909"/>
                        <a14:foregroundMark x1="49203" y1="17909" x2="67530" y2="15625"/>
                        <a14:foregroundMark x1="67530" y1="15625" x2="47809" y2="14904"/>
                        <a14:foregroundMark x1="47809" y1="14904" x2="62550" y2="25601"/>
                        <a14:foregroundMark x1="62550" y1="25601" x2="81076" y2="17308"/>
                        <a14:foregroundMark x1="81076" y1="17308" x2="94024" y2="17548"/>
                        <a14:foregroundMark x1="94024" y1="17548" x2="91932" y2="23558"/>
                        <a14:foregroundMark x1="89243" y1="50240" x2="89841" y2="50601"/>
                        <a14:foregroundMark x1="89542" y1="50000" x2="89542" y2="50000"/>
                        <a14:foregroundMark x1="88944" y1="48918" x2="88944" y2="46755"/>
                        <a14:foregroundMark x1="89243" y1="49639" x2="91036" y2="48918"/>
                        <a14:foregroundMark x1="57470" y1="89784" x2="21813" y2="93389"/>
                        <a14:foregroundMark x1="21813" y1="93389" x2="6972" y2="87139"/>
                        <a14:foregroundMark x1="6972" y1="87139" x2="27092" y2="89423"/>
                        <a14:foregroundMark x1="27092" y1="89423" x2="12749" y2="94471"/>
                        <a14:foregroundMark x1="12749" y1="94471" x2="34163" y2="86178"/>
                        <a14:foregroundMark x1="34163" y1="86178" x2="17331" y2="93750"/>
                        <a14:foregroundMark x1="17331" y1="93750" x2="35458" y2="84375"/>
                        <a14:foregroundMark x1="35458" y1="84375" x2="53685" y2="87260"/>
                        <a14:foregroundMark x1="53685" y1="87260" x2="65538" y2="96514"/>
                        <a14:foregroundMark x1="65538" y1="96514" x2="52988" y2="92909"/>
                        <a14:foregroundMark x1="52988" y1="92909" x2="33167" y2="95072"/>
                        <a14:foregroundMark x1="33167" y1="95072" x2="77490" y2="98678"/>
                        <a14:foregroundMark x1="77490" y1="98678" x2="11753" y2="99038"/>
                        <a14:foregroundMark x1="11753" y1="99038" x2="78685" y2="95793"/>
                        <a14:foregroundMark x1="53884" y1="86899" x2="68625" y2="83774"/>
                        <a14:foregroundMark x1="96912" y1="23918" x2="96912" y2="23918"/>
                        <a14:foregroundMark x1="97510" y1="23558" x2="97510" y2="23558"/>
                        <a14:backgroundMark x1="797" y1="49639" x2="1096" y2="51322"/>
                        <a14:backgroundMark x1="91550" y1="50812" x2="99303" y2="56731"/>
                        <a14:backgroundMark x1="90543" y1="50044" x2="91472" y2="50753"/>
                        <a14:backgroundMark x1="91932" y1="51322" x2="91932" y2="51322"/>
                        <a14:backgroundMark x1="91335" y1="51683" x2="91335" y2="51683"/>
                        <a14:backgroundMark x1="90438" y1="52404" x2="92231" y2="52043"/>
                      </a14:backgroundRemoval>
                    </a14:imgEffect>
                  </a14:imgLayer>
                </a14:imgProps>
              </a:ext>
            </a:extLst>
          </a:blip>
          <a:srcRect l="-23" r="1"/>
          <a:stretch/>
        </p:blipFill>
        <p:spPr>
          <a:xfrm>
            <a:off x="250593" y="1529881"/>
            <a:ext cx="3692961" cy="305959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37EA8AC-ACCA-E352-CBF7-E3728830E95E}"/>
              </a:ext>
            </a:extLst>
          </p:cNvPr>
          <p:cNvSpPr txBox="1"/>
          <p:nvPr/>
        </p:nvSpPr>
        <p:spPr>
          <a:xfrm>
            <a:off x="2923641" y="4947463"/>
            <a:ext cx="637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All meet the Net Zero target by 2050</a:t>
            </a:r>
          </a:p>
        </p:txBody>
      </p:sp>
    </p:spTree>
    <p:extLst>
      <p:ext uri="{BB962C8B-B14F-4D97-AF65-F5344CB8AC3E}">
        <p14:creationId xmlns:p14="http://schemas.microsoft.com/office/powerpoint/2010/main" val="3790246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D4F258D-032B-8DD5-DF57-A0A1478BE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255" y="1436710"/>
            <a:ext cx="9314821" cy="5421290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0F6898C-4BD4-44EF-C8B8-418B744201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08150" y="711576"/>
            <a:ext cx="9990926" cy="493298"/>
          </a:xfrm>
        </p:spPr>
        <p:txBody>
          <a:bodyPr>
            <a:noAutofit/>
          </a:bodyPr>
          <a:lstStyle/>
          <a:p>
            <a:r>
              <a:rPr lang="en-GB" sz="2200" b="1" dirty="0"/>
              <a:t>Preliminary results – BEV in </a:t>
            </a:r>
            <a:r>
              <a:rPr lang="en-GB" sz="2200" b="1" u="none" strike="noStrike" dirty="0">
                <a:effectLst/>
              </a:rPr>
              <a:t>Leading the Way scenario</a:t>
            </a:r>
            <a:r>
              <a:rPr lang="en-GB" sz="2200" b="1" dirty="0"/>
              <a:t> </a:t>
            </a:r>
            <a:endParaRPr lang="en-GB" sz="2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6E9D6F8C-5AE7-4598-1B27-7664144C8DDD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1495565" y="1806551"/>
            <a:ext cx="433375" cy="433375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A41E462-5C3B-C466-EA89-35C43DA9A11F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</a:blip>
          <a:stretch>
            <a:fillRect/>
          </a:stretch>
        </p:blipFill>
        <p:spPr>
          <a:xfrm>
            <a:off x="6144453" y="1806550"/>
            <a:ext cx="433375" cy="433375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392D192-784C-44B6-6C07-2EF016D67CF6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495566" y="4510365"/>
            <a:ext cx="433375" cy="43337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3B3F3B73-4843-17D7-57B0-0627237420D8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6146990" y="4510364"/>
            <a:ext cx="433375" cy="4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16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5CCEC02-26CA-9902-AA09-C5F40C197EB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1645" y="689805"/>
            <a:ext cx="9022097" cy="591269"/>
          </a:xfrm>
        </p:spPr>
        <p:txBody>
          <a:bodyPr>
            <a:normAutofit fontScale="92500"/>
          </a:bodyPr>
          <a:lstStyle/>
          <a:p>
            <a:r>
              <a:rPr lang="en-GB" sz="2400" b="1" dirty="0"/>
              <a:t>UK potential secondary REE supply in 2030 &amp; 2050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EA8BCA-6B35-E14F-E68A-2FE67F49B8D3}"/>
              </a:ext>
            </a:extLst>
          </p:cNvPr>
          <p:cNvSpPr txBox="1"/>
          <p:nvPr/>
        </p:nvSpPr>
        <p:spPr>
          <a:xfrm>
            <a:off x="43543" y="5600112"/>
            <a:ext cx="80478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r>
              <a:rPr lang="en-GB" sz="1400" dirty="0"/>
              <a:t>The EU </a:t>
            </a:r>
            <a:r>
              <a:rPr lang="en-GB" sz="1400" u="sng" dirty="0"/>
              <a:t>high demand scenario forecast </a:t>
            </a:r>
            <a:r>
              <a:rPr lang="en-GB" sz="1400" dirty="0"/>
              <a:t>is based on the European Commission Joint Research Centre (2023) Supply chain analysis and material demand forecast in strategic technologies and sectors in the EU – A foresight study.  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DF04701-1D32-DFE7-FCBB-828259FEE7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1044192"/>
              </p:ext>
            </p:extLst>
          </p:nvPr>
        </p:nvGraphicFramePr>
        <p:xfrm>
          <a:off x="0" y="1702438"/>
          <a:ext cx="6096000" cy="39548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55BAA0E1-880F-0F6D-CCD4-BF96151BE126}"/>
              </a:ext>
            </a:extLst>
          </p:cNvPr>
          <p:cNvGrpSpPr/>
          <p:nvPr/>
        </p:nvGrpSpPr>
        <p:grpSpPr>
          <a:xfrm>
            <a:off x="1905584" y="2906144"/>
            <a:ext cx="1033271" cy="609288"/>
            <a:chOff x="2954197" y="2852471"/>
            <a:chExt cx="1266187" cy="1153113"/>
          </a:xfrm>
        </p:grpSpPr>
        <p:sp>
          <p:nvSpPr>
            <p:cNvPr id="15" name="Star: 12 Points 14">
              <a:extLst>
                <a:ext uri="{FF2B5EF4-FFF2-40B4-BE49-F238E27FC236}">
                  <a16:creationId xmlns:a16="http://schemas.microsoft.com/office/drawing/2014/main" id="{3C6B35CB-FA1F-5EE2-1FF4-939DB9D3AFB2}"/>
                </a:ext>
              </a:extLst>
            </p:cNvPr>
            <p:cNvSpPr/>
            <p:nvPr/>
          </p:nvSpPr>
          <p:spPr>
            <a:xfrm>
              <a:off x="2954197" y="2852471"/>
              <a:ext cx="1266187" cy="1153113"/>
            </a:xfrm>
            <a:prstGeom prst="star1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2047642-0A5E-98A7-0EB4-72D0C72F2FE8}"/>
                </a:ext>
              </a:extLst>
            </p:cNvPr>
            <p:cNvSpPr txBox="1"/>
            <p:nvPr/>
          </p:nvSpPr>
          <p:spPr>
            <a:xfrm>
              <a:off x="3284916" y="3023168"/>
              <a:ext cx="904415" cy="757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>
                  <a:solidFill>
                    <a:srgbClr val="FF0000"/>
                  </a:solidFill>
                </a:rPr>
                <a:t>2%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5284477-1EED-BC7D-02C3-04240A26DFDD}"/>
              </a:ext>
            </a:extLst>
          </p:cNvPr>
          <p:cNvGrpSpPr/>
          <p:nvPr/>
        </p:nvGrpSpPr>
        <p:grpSpPr>
          <a:xfrm>
            <a:off x="4251601" y="3643840"/>
            <a:ext cx="1033271" cy="609288"/>
            <a:chOff x="2954197" y="2852471"/>
            <a:chExt cx="1266187" cy="1153113"/>
          </a:xfrm>
        </p:grpSpPr>
        <p:sp>
          <p:nvSpPr>
            <p:cNvPr id="18" name="Star: 12 Points 17">
              <a:extLst>
                <a:ext uri="{FF2B5EF4-FFF2-40B4-BE49-F238E27FC236}">
                  <a16:creationId xmlns:a16="http://schemas.microsoft.com/office/drawing/2014/main" id="{C05D927A-BCBF-5599-671A-BBF0C87099FD}"/>
                </a:ext>
              </a:extLst>
            </p:cNvPr>
            <p:cNvSpPr/>
            <p:nvPr/>
          </p:nvSpPr>
          <p:spPr>
            <a:xfrm>
              <a:off x="2954197" y="2852471"/>
              <a:ext cx="1266187" cy="1153113"/>
            </a:xfrm>
            <a:prstGeom prst="star1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B3D7467-CD03-D316-D200-E94F67FE8241}"/>
                </a:ext>
              </a:extLst>
            </p:cNvPr>
            <p:cNvSpPr txBox="1"/>
            <p:nvPr/>
          </p:nvSpPr>
          <p:spPr>
            <a:xfrm>
              <a:off x="3191539" y="3064373"/>
              <a:ext cx="904415" cy="55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>
                  <a:solidFill>
                    <a:srgbClr val="FF0000"/>
                  </a:solidFill>
                </a:rPr>
                <a:t>78%</a:t>
              </a:r>
            </a:p>
          </p:txBody>
        </p:sp>
      </p:grpSp>
      <p:graphicFrame>
        <p:nvGraphicFramePr>
          <p:cNvPr id="20" name="Chart 19">
            <a:extLst>
              <a:ext uri="{FF2B5EF4-FFF2-40B4-BE49-F238E27FC236}">
                <a16:creationId xmlns:a16="http://schemas.microsoft.com/office/drawing/2014/main" id="{B0578FE5-8C9D-826E-B1DE-1BE13E00B9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7914802"/>
              </p:ext>
            </p:extLst>
          </p:nvPr>
        </p:nvGraphicFramePr>
        <p:xfrm>
          <a:off x="5928857" y="1702438"/>
          <a:ext cx="6219600" cy="3897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1F289931-1AD1-A221-74D8-617F99B5CFB2}"/>
              </a:ext>
            </a:extLst>
          </p:cNvPr>
          <p:cNvGrpSpPr/>
          <p:nvPr/>
        </p:nvGrpSpPr>
        <p:grpSpPr>
          <a:xfrm>
            <a:off x="7732897" y="2906144"/>
            <a:ext cx="1033271" cy="609288"/>
            <a:chOff x="2954197" y="2852471"/>
            <a:chExt cx="1266187" cy="1153113"/>
          </a:xfrm>
        </p:grpSpPr>
        <p:sp>
          <p:nvSpPr>
            <p:cNvPr id="22" name="Star: 12 Points 21">
              <a:extLst>
                <a:ext uri="{FF2B5EF4-FFF2-40B4-BE49-F238E27FC236}">
                  <a16:creationId xmlns:a16="http://schemas.microsoft.com/office/drawing/2014/main" id="{4C40B7BC-9219-A020-3120-E909159F7C09}"/>
                </a:ext>
              </a:extLst>
            </p:cNvPr>
            <p:cNvSpPr/>
            <p:nvPr/>
          </p:nvSpPr>
          <p:spPr>
            <a:xfrm>
              <a:off x="2954197" y="2852471"/>
              <a:ext cx="1266187" cy="1153113"/>
            </a:xfrm>
            <a:prstGeom prst="star1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0C7D301-CA7E-6C5A-52D3-EB3C02B6E43A}"/>
                </a:ext>
              </a:extLst>
            </p:cNvPr>
            <p:cNvSpPr txBox="1"/>
            <p:nvPr/>
          </p:nvSpPr>
          <p:spPr>
            <a:xfrm>
              <a:off x="3284916" y="3043771"/>
              <a:ext cx="904415" cy="757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>
                  <a:solidFill>
                    <a:srgbClr val="FF0000"/>
                  </a:solidFill>
                </a:rPr>
                <a:t>6%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EBA80F7-9F23-DBA8-9D8F-1D3DDA9D6FE4}"/>
              </a:ext>
            </a:extLst>
          </p:cNvPr>
          <p:cNvGrpSpPr/>
          <p:nvPr/>
        </p:nvGrpSpPr>
        <p:grpSpPr>
          <a:xfrm>
            <a:off x="10256585" y="3516085"/>
            <a:ext cx="1010131" cy="745861"/>
            <a:chOff x="8945513" y="2845846"/>
            <a:chExt cx="1266187" cy="1153113"/>
          </a:xfrm>
        </p:grpSpPr>
        <p:sp>
          <p:nvSpPr>
            <p:cNvPr id="25" name="Star: 12 Points 24">
              <a:extLst>
                <a:ext uri="{FF2B5EF4-FFF2-40B4-BE49-F238E27FC236}">
                  <a16:creationId xmlns:a16="http://schemas.microsoft.com/office/drawing/2014/main" id="{858516F2-BA63-39C5-B441-A9DFBA75DEE2}"/>
                </a:ext>
              </a:extLst>
            </p:cNvPr>
            <p:cNvSpPr/>
            <p:nvPr/>
          </p:nvSpPr>
          <p:spPr>
            <a:xfrm>
              <a:off x="8945513" y="2845846"/>
              <a:ext cx="1266187" cy="1153113"/>
            </a:xfrm>
            <a:prstGeom prst="star1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18EA283-0CC6-0642-B092-73148692415E}"/>
                </a:ext>
              </a:extLst>
            </p:cNvPr>
            <p:cNvSpPr txBox="1"/>
            <p:nvPr/>
          </p:nvSpPr>
          <p:spPr>
            <a:xfrm>
              <a:off x="9108934" y="3150552"/>
              <a:ext cx="84029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solidFill>
                    <a:srgbClr val="FF0000"/>
                  </a:solidFill>
                </a:rPr>
                <a:t>108%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2502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AF09A64-DA0B-C31E-0396-D63C97D7CB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Take-home messages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61F2BE-F4C7-AD98-6F88-C34FCF762076}"/>
              </a:ext>
            </a:extLst>
          </p:cNvPr>
          <p:cNvSpPr txBox="1"/>
          <p:nvPr/>
        </p:nvSpPr>
        <p:spPr>
          <a:xfrm>
            <a:off x="492017" y="1549753"/>
            <a:ext cx="10834744" cy="4804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/>
              <a:t>Circular economy has a major role to play in supply of REEs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/>
              <a:t>Need more data on material intensities, lifespans, technology evolution etc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/>
              <a:t>Ongoing monitoring of REE flows across multiple products, not just EVs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/>
              <a:t>More foresight and forecasting</a:t>
            </a:r>
          </a:p>
          <a:p>
            <a:pPr>
              <a:lnSpc>
                <a:spcPct val="150000"/>
              </a:lnSpc>
            </a:pPr>
            <a:r>
              <a:rPr lang="en-GB" sz="2300" b="1" dirty="0"/>
              <a:t>How to Develop a Circular Economy Ecosystem for REE in Transport? 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GB" sz="2300" dirty="0"/>
              <a:t> Standardise components of transport systems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GB" sz="2300"/>
              <a:t> Extend </a:t>
            </a:r>
            <a:r>
              <a:rPr lang="en-GB" sz="2300" dirty="0"/>
              <a:t>the lifespan of components and vehicles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GB" sz="2300" dirty="0"/>
              <a:t> Enhance collection systems and reverse logistics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GB" sz="2300" dirty="0"/>
              <a:t> Utilise product passports to improve traceability</a:t>
            </a:r>
          </a:p>
        </p:txBody>
      </p:sp>
    </p:spTree>
    <p:extLst>
      <p:ext uri="{BB962C8B-B14F-4D97-AF65-F5344CB8AC3E}">
        <p14:creationId xmlns:p14="http://schemas.microsoft.com/office/powerpoint/2010/main" val="1549008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12782FE-C0A2-0947-AAAA-1D6E3CA939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41638" y="3071812"/>
            <a:ext cx="8672512" cy="493713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pic>
        <p:nvPicPr>
          <p:cNvPr id="3" name="Picture 2" descr="British Geological Survey">
            <a:extLst>
              <a:ext uri="{FF2B5EF4-FFF2-40B4-BE49-F238E27FC236}">
                <a16:creationId xmlns:a16="http://schemas.microsoft.com/office/drawing/2014/main" id="{032D6FF2-76BD-43F6-CAC8-A830120CE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900" y="4654758"/>
            <a:ext cx="238125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75C3F1-3962-9458-62F4-11F6421F1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020" y="1036489"/>
            <a:ext cx="2886186" cy="12975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65DFF8-1753-73E1-D237-C363CEEBAD89}"/>
              </a:ext>
            </a:extLst>
          </p:cNvPr>
          <p:cNvSpPr txBox="1"/>
          <p:nvPr/>
        </p:nvSpPr>
        <p:spPr>
          <a:xfrm>
            <a:off x="5884145" y="2579934"/>
            <a:ext cx="721770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Website:  </a:t>
            </a:r>
            <a:r>
              <a:rPr lang="en-GB" dirty="0">
                <a:hlinkClick r:id="rId4"/>
              </a:rPr>
              <a:t>https://met4tech.org/</a:t>
            </a:r>
            <a:endParaRPr lang="en-GB" dirty="0"/>
          </a:p>
          <a:p>
            <a:r>
              <a:rPr lang="en-GB" dirty="0"/>
              <a:t>LinkedIn: </a:t>
            </a:r>
            <a:r>
              <a:rPr lang="en-GB" dirty="0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https://www.linkedin.com/company/met4tech/</a:t>
            </a:r>
            <a:endParaRPr lang="en-GB" dirty="0"/>
          </a:p>
          <a:p>
            <a:r>
              <a:rPr lang="en-GB" dirty="0"/>
              <a:t>Follow us on Twitter: @Met4Tech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911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E-HUB Colours">
      <a:dk1>
        <a:srgbClr val="1D1D1B"/>
      </a:dk1>
      <a:lt1>
        <a:srgbClr val="FFFFFF"/>
      </a:lt1>
      <a:dk2>
        <a:srgbClr val="7C858C"/>
      </a:dk2>
      <a:lt2>
        <a:srgbClr val="E7E6E6"/>
      </a:lt2>
      <a:accent1>
        <a:srgbClr val="F0F0F3"/>
      </a:accent1>
      <a:accent2>
        <a:srgbClr val="CF007F"/>
      </a:accent2>
      <a:accent3>
        <a:srgbClr val="D69800"/>
      </a:accent3>
      <a:accent4>
        <a:srgbClr val="5E2163"/>
      </a:accent4>
      <a:accent5>
        <a:srgbClr val="0087B5"/>
      </a:accent5>
      <a:accent6>
        <a:srgbClr val="7B858B"/>
      </a:accent6>
      <a:hlink>
        <a:srgbClr val="0563C1"/>
      </a:hlink>
      <a:folHlink>
        <a:srgbClr val="0088B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-Hub-Presentation-Arial-OK" id="{C5AAE34E-CB44-1245-8229-04A37C9B0E46}" vid="{17C5E498-5077-D746-97BE-44C4BB2600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4952A59B94A441B167AEEBBEC60D92" ma:contentTypeVersion="15" ma:contentTypeDescription="Create a new document." ma:contentTypeScope="" ma:versionID="f4b90773a73a693ab132e9e03a70c139">
  <xsd:schema xmlns:xsd="http://www.w3.org/2001/XMLSchema" xmlns:xs="http://www.w3.org/2001/XMLSchema" xmlns:p="http://schemas.microsoft.com/office/2006/metadata/properties" xmlns:ns2="6891a5b8-d17a-4ec5-824b-b4a51c4a1738" xmlns:ns3="5c02da51-e8f4-493a-af2f-4fa0f5b4441a" targetNamespace="http://schemas.microsoft.com/office/2006/metadata/properties" ma:root="true" ma:fieldsID="e08d329fc2324e355ce3329b272fc930" ns2:_="" ns3:_="">
    <xsd:import namespace="6891a5b8-d17a-4ec5-824b-b4a51c4a1738"/>
    <xsd:import namespace="5c02da51-e8f4-493a-af2f-4fa0f5b444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Do_x0020_we_x0020_have_x0020_the_x0020_rights_x0020_to_x0020_use_x0020_this_x0020_image_x003f_" minOccurs="0"/>
                <xsd:element ref="ns2:Imagerights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91a5b8-d17a-4ec5-824b-b4a51c4a17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Do_x0020_we_x0020_have_x0020_the_x0020_rights_x0020_to_x0020_use_x0020_this_x0020_image_x003f_" ma:index="20" nillable="true" ma:displayName="Do we have the rights to use this image?" ma:default="0" ma:internalName="Do_x0020_we_x0020_have_x0020_the_x0020_rights_x0020_to_x0020_use_x0020_this_x0020_image_x003f_">
      <xsd:simpleType>
        <xsd:restriction base="dms:Boolean"/>
      </xsd:simpleType>
    </xsd:element>
    <xsd:element name="Imagerightsdetails" ma:index="21" nillable="true" ma:displayName="Image rights details" ma:description="Please say where the image is from/how we have the rights to use it." ma:format="Dropdown" ma:internalName="Imagerightsdetail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02da51-e8f4-493a-af2f-4fa0f5b4441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_x0020_we_x0020_have_x0020_the_x0020_rights_x0020_to_x0020_use_x0020_this_x0020_image_x003f_ xmlns="6891a5b8-d17a-4ec5-824b-b4a51c4a1738">false</Do_x0020_we_x0020_have_x0020_the_x0020_rights_x0020_to_x0020_use_x0020_this_x0020_image_x003f_>
    <Imagerightsdetails xmlns="6891a5b8-d17a-4ec5-824b-b4a51c4a1738" xsi:nil="true"/>
  </documentManagement>
</p:properties>
</file>

<file path=customXml/itemProps1.xml><?xml version="1.0" encoding="utf-8"?>
<ds:datastoreItem xmlns:ds="http://schemas.openxmlformats.org/officeDocument/2006/customXml" ds:itemID="{6D106344-E1B7-448C-9605-6A08AC9426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F2292B-8F71-4B7E-B10C-55D027EF07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91a5b8-d17a-4ec5-824b-b4a51c4a1738"/>
    <ds:schemaRef ds:uri="5c02da51-e8f4-493a-af2f-4fa0f5b444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A89522A-0DF8-4A90-9A2B-514ECDC66220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dcmitype/"/>
    <ds:schemaRef ds:uri="5c02da51-e8f4-493a-af2f-4fa0f5b4441a"/>
    <ds:schemaRef ds:uri="6891a5b8-d17a-4ec5-824b-b4a51c4a1738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CE-Hub-Presentation-Arial-OK (1)</Template>
  <TotalTime>3559</TotalTime>
  <Words>711</Words>
  <Application>Microsoft Office PowerPoint</Application>
  <PresentationFormat>Widescreen</PresentationFormat>
  <Paragraphs>80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Avenir Medium</vt:lpstr>
      <vt:lpstr>Calibri</vt:lpstr>
      <vt:lpstr>Calibri Light</vt:lpstr>
      <vt:lpstr>Office Theme</vt:lpstr>
      <vt:lpstr>PowerPoint Presentation</vt:lpstr>
      <vt:lpstr>Circular Economy Centre for Technology Metals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British Geological Survey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Petavratzi, Evi</dc:creator>
  <cp:lastModifiedBy>Wan-Ting Hsu - BGS</cp:lastModifiedBy>
  <cp:revision>216</cp:revision>
  <cp:lastPrinted>2023-02-13T14:46:16Z</cp:lastPrinted>
  <dcterms:created xsi:type="dcterms:W3CDTF">2021-06-16T13:09:51Z</dcterms:created>
  <dcterms:modified xsi:type="dcterms:W3CDTF">2023-05-09T17:33:49Z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0x010100154952A59B94A441B167AEEBBEC60D92</vt:lpwstr>
  </property>
</Properties>
</file>