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12.jpg" ContentType="image/jpe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media/image18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2" r:id="rId4"/>
    <p:sldId id="263" r:id="rId5"/>
    <p:sldId id="259" r:id="rId6"/>
    <p:sldId id="4118" r:id="rId7"/>
    <p:sldId id="3312" r:id="rId8"/>
    <p:sldId id="4119" r:id="rId9"/>
    <p:sldId id="260" r:id="rId10"/>
    <p:sldId id="4120" r:id="rId11"/>
    <p:sldId id="261" r:id="rId12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756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A5F099-FA34-43B9-9066-A634447BE072}" type="doc">
      <dgm:prSet loTypeId="urn:microsoft.com/office/officeart/2005/8/layout/process3" loCatId="matrix" qsTypeId="urn:microsoft.com/office/officeart/2005/8/quickstyle/simple3" qsCatId="simple" csTypeId="urn:microsoft.com/office/officeart/2005/8/colors/accent6_1" csCatId="accent6" phldr="1"/>
      <dgm:spPr/>
      <dgm:t>
        <a:bodyPr/>
        <a:lstStyle/>
        <a:p>
          <a:endParaRPr lang="en-GB"/>
        </a:p>
      </dgm:t>
    </dgm:pt>
    <dgm:pt modelId="{B728692D-321D-40CB-A618-CB144050C340}">
      <dgm:prSet phldrT="[Text]" custT="1"/>
      <dgm:spPr>
        <a:xfrm>
          <a:off x="738" y="19693"/>
          <a:ext cx="927908" cy="820800"/>
        </a:xfrm>
        <a:prstGeom prst="roundRect">
          <a:avLst>
            <a:gd name="adj" fmla="val 10000"/>
          </a:avLst>
        </a:prstGeom>
        <a:solidFill>
          <a:sysClr val="window" lastClr="FFFFFF">
            <a:lumMod val="95000"/>
          </a:sys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>
            <a:buNone/>
          </a:pPr>
          <a:r>
            <a:rPr lang="en-GB" sz="1800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Step 1</a:t>
          </a:r>
        </a:p>
      </dgm:t>
    </dgm:pt>
    <dgm:pt modelId="{07A27FAE-2B38-4686-90EF-05BF92C80BA6}" type="parTrans" cxnId="{0931FF4F-C928-4739-BEF7-E447A7ABF1DB}">
      <dgm:prSet/>
      <dgm:spPr/>
      <dgm:t>
        <a:bodyPr/>
        <a:lstStyle/>
        <a:p>
          <a:endParaRPr lang="en-GB" sz="3200"/>
        </a:p>
      </dgm:t>
    </dgm:pt>
    <dgm:pt modelId="{64BCFE7E-38FB-4AB5-A83E-DBED736C4F8A}" type="sibTrans" cxnId="{0931FF4F-C928-4739-BEF7-E447A7ABF1DB}">
      <dgm:prSet custT="1"/>
      <dgm:spPr>
        <a:xfrm>
          <a:off x="1069314" y="89763"/>
          <a:ext cx="298215" cy="23102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70AD47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rgbClr>
            </a:gs>
            <a:gs pos="50000">
              <a:srgbClr val="70AD47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rgbClr>
            </a:gs>
            <a:gs pos="100000">
              <a:srgbClr val="70AD47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pPr>
            <a:buNone/>
          </a:pPr>
          <a:endParaRPr lang="en-GB" sz="20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00D4865E-9FCE-47A6-B2F0-26F97B4D1788}">
      <dgm:prSet phldrT="[Text]" custT="1"/>
      <dgm:spPr>
        <a:xfrm>
          <a:off x="190791" y="390856"/>
          <a:ext cx="927908" cy="1094400"/>
        </a:xfrm>
        <a:prstGeom prst="roundRect">
          <a:avLst>
            <a:gd name="adj" fmla="val 10000"/>
          </a:avLst>
        </a:prstGeom>
        <a:solidFill>
          <a:srgbClr val="70AD47">
            <a:alpha val="90000"/>
            <a:tint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70AD4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algn="l">
            <a:buChar char="•"/>
          </a:pPr>
          <a:r>
            <a:rPr lang="en-GB" sz="18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Defining maritime circularity (</a:t>
          </a:r>
          <a:r>
            <a:rPr lang="en-GB" sz="1800" dirty="0"/>
            <a:t>brainstorming)</a:t>
          </a:r>
          <a:r>
            <a:rPr lang="en-GB" sz="18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 </a:t>
          </a:r>
        </a:p>
      </dgm:t>
    </dgm:pt>
    <dgm:pt modelId="{EF1B6698-A656-404D-B638-E3CCB52FB693}" type="parTrans" cxnId="{4B1C21AB-FC1F-4FAD-B956-ACF5C90846AA}">
      <dgm:prSet/>
      <dgm:spPr/>
      <dgm:t>
        <a:bodyPr/>
        <a:lstStyle/>
        <a:p>
          <a:endParaRPr lang="en-GB" sz="3200"/>
        </a:p>
      </dgm:t>
    </dgm:pt>
    <dgm:pt modelId="{89745E05-DEA5-46EB-A6F6-9274BFB7B3F8}" type="sibTrans" cxnId="{4B1C21AB-FC1F-4FAD-B956-ACF5C90846AA}">
      <dgm:prSet/>
      <dgm:spPr/>
      <dgm:t>
        <a:bodyPr/>
        <a:lstStyle/>
        <a:p>
          <a:endParaRPr lang="en-GB" sz="3200"/>
        </a:p>
      </dgm:t>
    </dgm:pt>
    <dgm:pt modelId="{8CFE0454-33FA-416C-A635-E915BBE2BD58}">
      <dgm:prSet phldrT="[Text]" custT="1"/>
      <dgm:spPr>
        <a:xfrm>
          <a:off x="1491317" y="19693"/>
          <a:ext cx="927908" cy="820800"/>
        </a:xfrm>
        <a:prstGeom prst="roundRect">
          <a:avLst>
            <a:gd name="adj" fmla="val 10000"/>
          </a:avLst>
        </a:prstGeom>
        <a:solidFill>
          <a:sysClr val="window" lastClr="FFFFFF">
            <a:lumMod val="95000"/>
          </a:sys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>
            <a:buNone/>
          </a:pPr>
          <a:r>
            <a:rPr lang="en-GB" sz="18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Step 2</a:t>
          </a:r>
        </a:p>
      </dgm:t>
    </dgm:pt>
    <dgm:pt modelId="{9E11168D-43A1-43D8-BCBF-D6A93617B3C6}" type="parTrans" cxnId="{60CF457E-4529-4056-A7AE-22CE3B9C5813}">
      <dgm:prSet/>
      <dgm:spPr/>
      <dgm:t>
        <a:bodyPr/>
        <a:lstStyle/>
        <a:p>
          <a:endParaRPr lang="en-GB" sz="3200"/>
        </a:p>
      </dgm:t>
    </dgm:pt>
    <dgm:pt modelId="{E93DBB8D-B5ED-44B3-ACCE-81EEE9D4519E}" type="sibTrans" cxnId="{60CF457E-4529-4056-A7AE-22CE3B9C5813}">
      <dgm:prSet custT="1"/>
      <dgm:spPr>
        <a:xfrm>
          <a:off x="2559893" y="89763"/>
          <a:ext cx="298215" cy="23102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70AD47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rgbClr>
            </a:gs>
            <a:gs pos="50000">
              <a:srgbClr val="70AD47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rgbClr>
            </a:gs>
            <a:gs pos="100000">
              <a:srgbClr val="70AD47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pPr>
            <a:buNone/>
          </a:pPr>
          <a:endParaRPr lang="en-GB" sz="20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10A31EBD-B058-4F2F-8C9D-6A8C053C1AFC}">
      <dgm:prSet phldrT="[Text]" custT="1"/>
      <dgm:spPr>
        <a:xfrm>
          <a:off x="1681370" y="390856"/>
          <a:ext cx="927908" cy="1094400"/>
        </a:xfrm>
        <a:prstGeom prst="roundRect">
          <a:avLst>
            <a:gd name="adj" fmla="val 10000"/>
          </a:avLst>
        </a:prstGeom>
        <a:solidFill>
          <a:srgbClr val="70AD47">
            <a:alpha val="90000"/>
            <a:tint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70AD4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sz="18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Gap analysis</a:t>
          </a:r>
        </a:p>
      </dgm:t>
    </dgm:pt>
    <dgm:pt modelId="{E6987FCE-C580-4D17-941E-1D3EA968CDF1}" type="parTrans" cxnId="{96A54689-4A87-4B59-A9E9-D4A8431269E1}">
      <dgm:prSet/>
      <dgm:spPr/>
      <dgm:t>
        <a:bodyPr/>
        <a:lstStyle/>
        <a:p>
          <a:endParaRPr lang="en-GB" sz="3200"/>
        </a:p>
      </dgm:t>
    </dgm:pt>
    <dgm:pt modelId="{25A08290-2A06-47A5-8AB5-52A474B006E3}" type="sibTrans" cxnId="{96A54689-4A87-4B59-A9E9-D4A8431269E1}">
      <dgm:prSet/>
      <dgm:spPr/>
      <dgm:t>
        <a:bodyPr/>
        <a:lstStyle/>
        <a:p>
          <a:endParaRPr lang="en-GB" sz="3200"/>
        </a:p>
      </dgm:t>
    </dgm:pt>
    <dgm:pt modelId="{9B6EEA21-BF58-4A4E-8C3A-003F0BF914F6}">
      <dgm:prSet phldrT="[Text]" custT="1"/>
      <dgm:spPr>
        <a:xfrm>
          <a:off x="2981895" y="19693"/>
          <a:ext cx="927908" cy="820800"/>
        </a:xfrm>
        <a:prstGeom prst="roundRect">
          <a:avLst>
            <a:gd name="adj" fmla="val 10000"/>
          </a:avLst>
        </a:prstGeom>
        <a:solidFill>
          <a:sysClr val="window" lastClr="FFFFFF">
            <a:lumMod val="95000"/>
          </a:sys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>
            <a:buNone/>
          </a:pPr>
          <a:r>
            <a:rPr lang="en-GB" sz="1800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Step 3</a:t>
          </a:r>
        </a:p>
      </dgm:t>
    </dgm:pt>
    <dgm:pt modelId="{4D24AC02-67E4-4BA3-810E-938296519FFF}" type="parTrans" cxnId="{51787DA6-78E2-41DE-9F14-B1D9C7C2D2C3}">
      <dgm:prSet/>
      <dgm:spPr/>
      <dgm:t>
        <a:bodyPr/>
        <a:lstStyle/>
        <a:p>
          <a:endParaRPr lang="en-GB" sz="3200"/>
        </a:p>
      </dgm:t>
    </dgm:pt>
    <dgm:pt modelId="{8E6FB9A6-9ED2-4FDB-905B-E918384D863F}" type="sibTrans" cxnId="{51787DA6-78E2-41DE-9F14-B1D9C7C2D2C3}">
      <dgm:prSet custT="1"/>
      <dgm:spPr>
        <a:xfrm>
          <a:off x="4050471" y="89763"/>
          <a:ext cx="298215" cy="23102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70AD47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rgbClr>
            </a:gs>
            <a:gs pos="50000">
              <a:srgbClr val="70AD47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rgbClr>
            </a:gs>
            <a:gs pos="100000">
              <a:srgbClr val="70AD47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</dgm:spPr>
      <dgm:t>
        <a:bodyPr/>
        <a:lstStyle/>
        <a:p>
          <a:pPr>
            <a:buNone/>
          </a:pPr>
          <a:endParaRPr lang="en-GB" sz="20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E5E752C4-9B70-4349-92A2-5A14441AA1F5}">
      <dgm:prSet phldrT="[Text]" custT="1"/>
      <dgm:spPr>
        <a:xfrm>
          <a:off x="3171949" y="390856"/>
          <a:ext cx="927908" cy="1094400"/>
        </a:xfrm>
        <a:prstGeom prst="roundRect">
          <a:avLst>
            <a:gd name="adj" fmla="val 10000"/>
          </a:avLst>
        </a:prstGeom>
        <a:solidFill>
          <a:srgbClr val="70AD47">
            <a:alpha val="90000"/>
            <a:tint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70AD4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sz="18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SWOT analysis</a:t>
          </a:r>
        </a:p>
      </dgm:t>
    </dgm:pt>
    <dgm:pt modelId="{E9DDABDB-D536-42BA-96F5-F0D8A015AB49}" type="parTrans" cxnId="{028693FF-6BF1-4897-AADC-5D099A91AE07}">
      <dgm:prSet/>
      <dgm:spPr/>
      <dgm:t>
        <a:bodyPr/>
        <a:lstStyle/>
        <a:p>
          <a:endParaRPr lang="en-GB" sz="3200"/>
        </a:p>
      </dgm:t>
    </dgm:pt>
    <dgm:pt modelId="{DF4B61EB-ACE5-4354-B07A-9BD495D4FAF6}" type="sibTrans" cxnId="{028693FF-6BF1-4897-AADC-5D099A91AE07}">
      <dgm:prSet/>
      <dgm:spPr/>
      <dgm:t>
        <a:bodyPr/>
        <a:lstStyle/>
        <a:p>
          <a:endParaRPr lang="en-GB" sz="3200"/>
        </a:p>
      </dgm:t>
    </dgm:pt>
    <dgm:pt modelId="{84E35139-6BC2-41F7-83B0-CCA4DA482DDA}">
      <dgm:prSet phldrT="[Text]" custT="1"/>
      <dgm:spPr>
        <a:xfrm>
          <a:off x="4472474" y="19693"/>
          <a:ext cx="927908" cy="820800"/>
        </a:xfrm>
        <a:prstGeom prst="roundRect">
          <a:avLst>
            <a:gd name="adj" fmla="val 10000"/>
          </a:avLst>
        </a:prstGeom>
        <a:solidFill>
          <a:sysClr val="window" lastClr="FFFFFF">
            <a:lumMod val="95000"/>
          </a:sys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pPr>
            <a:buNone/>
          </a:pPr>
          <a:r>
            <a:rPr lang="en-GB" sz="1800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Step 4 </a:t>
          </a:r>
        </a:p>
      </dgm:t>
    </dgm:pt>
    <dgm:pt modelId="{3CAFD01A-1E5F-422A-9875-85069902CAB6}" type="parTrans" cxnId="{47B091D0-ED8E-4D08-9687-CB3E16D216E5}">
      <dgm:prSet/>
      <dgm:spPr/>
      <dgm:t>
        <a:bodyPr/>
        <a:lstStyle/>
        <a:p>
          <a:endParaRPr lang="en-GB" sz="3200"/>
        </a:p>
      </dgm:t>
    </dgm:pt>
    <dgm:pt modelId="{50D0EE7F-526C-49A3-867C-E39799989D45}" type="sibTrans" cxnId="{47B091D0-ED8E-4D08-9687-CB3E16D216E5}">
      <dgm:prSet/>
      <dgm:spPr/>
      <dgm:t>
        <a:bodyPr/>
        <a:lstStyle/>
        <a:p>
          <a:endParaRPr lang="en-GB" sz="3200"/>
        </a:p>
      </dgm:t>
    </dgm:pt>
    <dgm:pt modelId="{5E5DFA4D-A378-453B-B6BC-547290E66750}">
      <dgm:prSet phldrT="[Text]" custT="1"/>
      <dgm:spPr>
        <a:xfrm>
          <a:off x="4662528" y="390856"/>
          <a:ext cx="927908" cy="1094400"/>
        </a:xfrm>
        <a:prstGeom prst="roundRect">
          <a:avLst>
            <a:gd name="adj" fmla="val 10000"/>
          </a:avLst>
        </a:prstGeom>
        <a:solidFill>
          <a:srgbClr val="70AD47">
            <a:alpha val="90000"/>
            <a:tint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70AD4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Char char="•"/>
          </a:pPr>
          <a:r>
            <a:rPr lang="en-GB" sz="18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Generating future strategies</a:t>
          </a:r>
        </a:p>
      </dgm:t>
    </dgm:pt>
    <dgm:pt modelId="{11664714-0DC3-49BB-977B-070326FF775A}" type="parTrans" cxnId="{2902BE5E-49DC-49A6-9E74-368027289EF9}">
      <dgm:prSet/>
      <dgm:spPr/>
      <dgm:t>
        <a:bodyPr/>
        <a:lstStyle/>
        <a:p>
          <a:endParaRPr lang="en-GB" sz="3200"/>
        </a:p>
      </dgm:t>
    </dgm:pt>
    <dgm:pt modelId="{6A6B85EC-3CF7-48B0-A0C7-436A73C7BF11}" type="sibTrans" cxnId="{2902BE5E-49DC-49A6-9E74-368027289EF9}">
      <dgm:prSet/>
      <dgm:spPr/>
      <dgm:t>
        <a:bodyPr/>
        <a:lstStyle/>
        <a:p>
          <a:endParaRPr lang="en-GB" sz="3200"/>
        </a:p>
      </dgm:t>
    </dgm:pt>
    <dgm:pt modelId="{CDF2FC56-2FE4-B849-A805-6307FC2A92D2}" type="pres">
      <dgm:prSet presAssocID="{12A5F099-FA34-43B9-9066-A634447BE072}" presName="linearFlow" presStyleCnt="0">
        <dgm:presLayoutVars>
          <dgm:dir/>
          <dgm:animLvl val="lvl"/>
          <dgm:resizeHandles val="exact"/>
        </dgm:presLayoutVars>
      </dgm:prSet>
      <dgm:spPr/>
    </dgm:pt>
    <dgm:pt modelId="{B9992CC2-7159-1341-A02A-187FFF140462}" type="pres">
      <dgm:prSet presAssocID="{B728692D-321D-40CB-A618-CB144050C340}" presName="composite" presStyleCnt="0"/>
      <dgm:spPr/>
    </dgm:pt>
    <dgm:pt modelId="{F146C9B2-FF20-BD4C-99C9-E05EFFC359C1}" type="pres">
      <dgm:prSet presAssocID="{B728692D-321D-40CB-A618-CB144050C340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2739E97E-8BFB-5D4A-BB18-8046DE4000C4}" type="pres">
      <dgm:prSet presAssocID="{B728692D-321D-40CB-A618-CB144050C340}" presName="parSh" presStyleLbl="node1" presStyleIdx="0" presStyleCnt="4"/>
      <dgm:spPr/>
    </dgm:pt>
    <dgm:pt modelId="{E799D938-CF34-5D4A-BC90-76C3EB6E776A}" type="pres">
      <dgm:prSet presAssocID="{B728692D-321D-40CB-A618-CB144050C340}" presName="desTx" presStyleLbl="fgAcc1" presStyleIdx="0" presStyleCnt="4">
        <dgm:presLayoutVars>
          <dgm:bulletEnabled val="1"/>
        </dgm:presLayoutVars>
      </dgm:prSet>
      <dgm:spPr/>
    </dgm:pt>
    <dgm:pt modelId="{C86C8DB9-7842-B24D-9085-3742774B6300}" type="pres">
      <dgm:prSet presAssocID="{64BCFE7E-38FB-4AB5-A83E-DBED736C4F8A}" presName="sibTrans" presStyleLbl="sibTrans2D1" presStyleIdx="0" presStyleCnt="3"/>
      <dgm:spPr/>
    </dgm:pt>
    <dgm:pt modelId="{8A61E554-FEB8-0F49-9080-A13A0FEFE79D}" type="pres">
      <dgm:prSet presAssocID="{64BCFE7E-38FB-4AB5-A83E-DBED736C4F8A}" presName="connTx" presStyleLbl="sibTrans2D1" presStyleIdx="0" presStyleCnt="3"/>
      <dgm:spPr/>
    </dgm:pt>
    <dgm:pt modelId="{F9202F29-CEFE-FE4D-A6E4-DCF1C10F6656}" type="pres">
      <dgm:prSet presAssocID="{8CFE0454-33FA-416C-A635-E915BBE2BD58}" presName="composite" presStyleCnt="0"/>
      <dgm:spPr/>
    </dgm:pt>
    <dgm:pt modelId="{8E13A62E-37DE-0149-9F9C-112B96EC93FF}" type="pres">
      <dgm:prSet presAssocID="{8CFE0454-33FA-416C-A635-E915BBE2BD58}" presName="par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09EB0795-CDC7-064E-A226-D2FC2FFE41E1}" type="pres">
      <dgm:prSet presAssocID="{8CFE0454-33FA-416C-A635-E915BBE2BD58}" presName="parSh" presStyleLbl="node1" presStyleIdx="1" presStyleCnt="4"/>
      <dgm:spPr/>
    </dgm:pt>
    <dgm:pt modelId="{A25A714E-5DE7-5745-95B8-714B514CA476}" type="pres">
      <dgm:prSet presAssocID="{8CFE0454-33FA-416C-A635-E915BBE2BD58}" presName="desTx" presStyleLbl="fgAcc1" presStyleIdx="1" presStyleCnt="4">
        <dgm:presLayoutVars>
          <dgm:bulletEnabled val="1"/>
        </dgm:presLayoutVars>
      </dgm:prSet>
      <dgm:spPr/>
    </dgm:pt>
    <dgm:pt modelId="{1350E7BB-16AD-7549-ABF3-9E2897E1F52E}" type="pres">
      <dgm:prSet presAssocID="{E93DBB8D-B5ED-44B3-ACCE-81EEE9D4519E}" presName="sibTrans" presStyleLbl="sibTrans2D1" presStyleIdx="1" presStyleCnt="3"/>
      <dgm:spPr/>
    </dgm:pt>
    <dgm:pt modelId="{2582CECF-B0A8-BF4F-A24B-9EE3A19E80DC}" type="pres">
      <dgm:prSet presAssocID="{E93DBB8D-B5ED-44B3-ACCE-81EEE9D4519E}" presName="connTx" presStyleLbl="sibTrans2D1" presStyleIdx="1" presStyleCnt="3"/>
      <dgm:spPr/>
    </dgm:pt>
    <dgm:pt modelId="{6D7AC1B8-00AB-9644-9167-82E41AA2B3AC}" type="pres">
      <dgm:prSet presAssocID="{9B6EEA21-BF58-4A4E-8C3A-003F0BF914F6}" presName="composite" presStyleCnt="0"/>
      <dgm:spPr/>
    </dgm:pt>
    <dgm:pt modelId="{1F9819C1-B109-DD47-AFD8-10EE2ABAC5FB}" type="pres">
      <dgm:prSet presAssocID="{9B6EEA21-BF58-4A4E-8C3A-003F0BF914F6}" presName="par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8711729-4736-5A4F-AA33-DB6E7D8012FA}" type="pres">
      <dgm:prSet presAssocID="{9B6EEA21-BF58-4A4E-8C3A-003F0BF914F6}" presName="parSh" presStyleLbl="node1" presStyleIdx="2" presStyleCnt="4"/>
      <dgm:spPr/>
    </dgm:pt>
    <dgm:pt modelId="{68C94D24-C2F4-7248-BE3F-ADF79AE5E1F6}" type="pres">
      <dgm:prSet presAssocID="{9B6EEA21-BF58-4A4E-8C3A-003F0BF914F6}" presName="desTx" presStyleLbl="fgAcc1" presStyleIdx="2" presStyleCnt="4">
        <dgm:presLayoutVars>
          <dgm:bulletEnabled val="1"/>
        </dgm:presLayoutVars>
      </dgm:prSet>
      <dgm:spPr/>
    </dgm:pt>
    <dgm:pt modelId="{539EBF05-E915-6F4E-8FAB-29BA3D3D6A74}" type="pres">
      <dgm:prSet presAssocID="{8E6FB9A6-9ED2-4FDB-905B-E918384D863F}" presName="sibTrans" presStyleLbl="sibTrans2D1" presStyleIdx="2" presStyleCnt="3"/>
      <dgm:spPr/>
    </dgm:pt>
    <dgm:pt modelId="{6AFCD783-47DC-924A-9229-20EE5E16EF03}" type="pres">
      <dgm:prSet presAssocID="{8E6FB9A6-9ED2-4FDB-905B-E918384D863F}" presName="connTx" presStyleLbl="sibTrans2D1" presStyleIdx="2" presStyleCnt="3"/>
      <dgm:spPr/>
    </dgm:pt>
    <dgm:pt modelId="{4F2EEF44-B8B9-8A47-B2DE-FC564D92652B}" type="pres">
      <dgm:prSet presAssocID="{84E35139-6BC2-41F7-83B0-CCA4DA482DDA}" presName="composite" presStyleCnt="0"/>
      <dgm:spPr/>
    </dgm:pt>
    <dgm:pt modelId="{443FF74E-0738-5846-B178-73C5DF092AD4}" type="pres">
      <dgm:prSet presAssocID="{84E35139-6BC2-41F7-83B0-CCA4DA482DDA}" presName="par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439984ED-F1A6-5846-A663-C8B52197D713}" type="pres">
      <dgm:prSet presAssocID="{84E35139-6BC2-41F7-83B0-CCA4DA482DDA}" presName="parSh" presStyleLbl="node1" presStyleIdx="3" presStyleCnt="4"/>
      <dgm:spPr/>
    </dgm:pt>
    <dgm:pt modelId="{A48E52A8-2520-8244-AFB0-55EF5DBDD7B8}" type="pres">
      <dgm:prSet presAssocID="{84E35139-6BC2-41F7-83B0-CCA4DA482DDA}" presName="desTx" presStyleLbl="fgAcc1" presStyleIdx="3" presStyleCnt="4">
        <dgm:presLayoutVars>
          <dgm:bulletEnabled val="1"/>
        </dgm:presLayoutVars>
      </dgm:prSet>
      <dgm:spPr/>
    </dgm:pt>
  </dgm:ptLst>
  <dgm:cxnLst>
    <dgm:cxn modelId="{9605B507-662B-8441-9FDE-1B10D01A6662}" type="presOf" srcId="{64BCFE7E-38FB-4AB5-A83E-DBED736C4F8A}" destId="{8A61E554-FEB8-0F49-9080-A13A0FEFE79D}" srcOrd="1" destOrd="0" presId="urn:microsoft.com/office/officeart/2005/8/layout/process3"/>
    <dgm:cxn modelId="{8004A70A-7417-334B-A4BA-C4888C99AD90}" type="presOf" srcId="{B728692D-321D-40CB-A618-CB144050C340}" destId="{2739E97E-8BFB-5D4A-BB18-8046DE4000C4}" srcOrd="1" destOrd="0" presId="urn:microsoft.com/office/officeart/2005/8/layout/process3"/>
    <dgm:cxn modelId="{43CF4227-4D65-1C4B-A02D-25F20DF370B7}" type="presOf" srcId="{B728692D-321D-40CB-A618-CB144050C340}" destId="{F146C9B2-FF20-BD4C-99C9-E05EFFC359C1}" srcOrd="0" destOrd="0" presId="urn:microsoft.com/office/officeart/2005/8/layout/process3"/>
    <dgm:cxn modelId="{5F4A5C33-3E5B-614B-82CE-68D51B3C56E3}" type="presOf" srcId="{8E6FB9A6-9ED2-4FDB-905B-E918384D863F}" destId="{539EBF05-E915-6F4E-8FAB-29BA3D3D6A74}" srcOrd="0" destOrd="0" presId="urn:microsoft.com/office/officeart/2005/8/layout/process3"/>
    <dgm:cxn modelId="{798FF736-9DE2-9442-8A26-70923CDB5820}" type="presOf" srcId="{12A5F099-FA34-43B9-9066-A634447BE072}" destId="{CDF2FC56-2FE4-B849-A805-6307FC2A92D2}" srcOrd="0" destOrd="0" presId="urn:microsoft.com/office/officeart/2005/8/layout/process3"/>
    <dgm:cxn modelId="{9969E739-8EA0-E641-92E7-6E31D43CCFBC}" type="presOf" srcId="{00D4865E-9FCE-47A6-B2F0-26F97B4D1788}" destId="{E799D938-CF34-5D4A-BC90-76C3EB6E776A}" srcOrd="0" destOrd="0" presId="urn:microsoft.com/office/officeart/2005/8/layout/process3"/>
    <dgm:cxn modelId="{0598C83B-C7D9-F14B-A6E8-FD097175A7C8}" type="presOf" srcId="{5E5DFA4D-A378-453B-B6BC-547290E66750}" destId="{A48E52A8-2520-8244-AFB0-55EF5DBDD7B8}" srcOrd="0" destOrd="0" presId="urn:microsoft.com/office/officeart/2005/8/layout/process3"/>
    <dgm:cxn modelId="{484BC63E-A37A-F741-A384-023634E1DB51}" type="presOf" srcId="{84E35139-6BC2-41F7-83B0-CCA4DA482DDA}" destId="{439984ED-F1A6-5846-A663-C8B52197D713}" srcOrd="1" destOrd="0" presId="urn:microsoft.com/office/officeart/2005/8/layout/process3"/>
    <dgm:cxn modelId="{2902BE5E-49DC-49A6-9E74-368027289EF9}" srcId="{84E35139-6BC2-41F7-83B0-CCA4DA482DDA}" destId="{5E5DFA4D-A378-453B-B6BC-547290E66750}" srcOrd="0" destOrd="0" parTransId="{11664714-0DC3-49BB-977B-070326FF775A}" sibTransId="{6A6B85EC-3CF7-48B0-A0C7-436A73C7BF11}"/>
    <dgm:cxn modelId="{28D2B041-5D4D-2247-8A1E-3431368F5741}" type="presOf" srcId="{8CFE0454-33FA-416C-A635-E915BBE2BD58}" destId="{8E13A62E-37DE-0149-9F9C-112B96EC93FF}" srcOrd="0" destOrd="0" presId="urn:microsoft.com/office/officeart/2005/8/layout/process3"/>
    <dgm:cxn modelId="{09AED041-318A-1942-BD1C-2E9EB5639744}" type="presOf" srcId="{10A31EBD-B058-4F2F-8C9D-6A8C053C1AFC}" destId="{A25A714E-5DE7-5745-95B8-714B514CA476}" srcOrd="0" destOrd="0" presId="urn:microsoft.com/office/officeart/2005/8/layout/process3"/>
    <dgm:cxn modelId="{AA251062-A084-DC4E-8E7E-21F3443589B0}" type="presOf" srcId="{E5E752C4-9B70-4349-92A2-5A14441AA1F5}" destId="{68C94D24-C2F4-7248-BE3F-ADF79AE5E1F6}" srcOrd="0" destOrd="0" presId="urn:microsoft.com/office/officeart/2005/8/layout/process3"/>
    <dgm:cxn modelId="{53F64444-7176-EC4E-975D-44FE1B0750A8}" type="presOf" srcId="{E93DBB8D-B5ED-44B3-ACCE-81EEE9D4519E}" destId="{2582CECF-B0A8-BF4F-A24B-9EE3A19E80DC}" srcOrd="1" destOrd="0" presId="urn:microsoft.com/office/officeart/2005/8/layout/process3"/>
    <dgm:cxn modelId="{0931FF4F-C928-4739-BEF7-E447A7ABF1DB}" srcId="{12A5F099-FA34-43B9-9066-A634447BE072}" destId="{B728692D-321D-40CB-A618-CB144050C340}" srcOrd="0" destOrd="0" parTransId="{07A27FAE-2B38-4686-90EF-05BF92C80BA6}" sibTransId="{64BCFE7E-38FB-4AB5-A83E-DBED736C4F8A}"/>
    <dgm:cxn modelId="{3E23AA70-81D3-9949-8E6B-2C840B011E31}" type="presOf" srcId="{9B6EEA21-BF58-4A4E-8C3A-003F0BF914F6}" destId="{28711729-4736-5A4F-AA33-DB6E7D8012FA}" srcOrd="1" destOrd="0" presId="urn:microsoft.com/office/officeart/2005/8/layout/process3"/>
    <dgm:cxn modelId="{32091653-BB50-9647-9E79-91256A346B1B}" type="presOf" srcId="{E93DBB8D-B5ED-44B3-ACCE-81EEE9D4519E}" destId="{1350E7BB-16AD-7549-ABF3-9E2897E1F52E}" srcOrd="0" destOrd="0" presId="urn:microsoft.com/office/officeart/2005/8/layout/process3"/>
    <dgm:cxn modelId="{60CF457E-4529-4056-A7AE-22CE3B9C5813}" srcId="{12A5F099-FA34-43B9-9066-A634447BE072}" destId="{8CFE0454-33FA-416C-A635-E915BBE2BD58}" srcOrd="1" destOrd="0" parTransId="{9E11168D-43A1-43D8-BCBF-D6A93617B3C6}" sibTransId="{E93DBB8D-B5ED-44B3-ACCE-81EEE9D4519E}"/>
    <dgm:cxn modelId="{96A54689-4A87-4B59-A9E9-D4A8431269E1}" srcId="{8CFE0454-33FA-416C-A635-E915BBE2BD58}" destId="{10A31EBD-B058-4F2F-8C9D-6A8C053C1AFC}" srcOrd="0" destOrd="0" parTransId="{E6987FCE-C580-4D17-941E-1D3EA968CDF1}" sibTransId="{25A08290-2A06-47A5-8AB5-52A474B006E3}"/>
    <dgm:cxn modelId="{C4C0119B-B52F-2B49-883E-6E2749D604FE}" type="presOf" srcId="{9B6EEA21-BF58-4A4E-8C3A-003F0BF914F6}" destId="{1F9819C1-B109-DD47-AFD8-10EE2ABAC5FB}" srcOrd="0" destOrd="0" presId="urn:microsoft.com/office/officeart/2005/8/layout/process3"/>
    <dgm:cxn modelId="{51787DA6-78E2-41DE-9F14-B1D9C7C2D2C3}" srcId="{12A5F099-FA34-43B9-9066-A634447BE072}" destId="{9B6EEA21-BF58-4A4E-8C3A-003F0BF914F6}" srcOrd="2" destOrd="0" parTransId="{4D24AC02-67E4-4BA3-810E-938296519FFF}" sibTransId="{8E6FB9A6-9ED2-4FDB-905B-E918384D863F}"/>
    <dgm:cxn modelId="{4B1C21AB-FC1F-4FAD-B956-ACF5C90846AA}" srcId="{B728692D-321D-40CB-A618-CB144050C340}" destId="{00D4865E-9FCE-47A6-B2F0-26F97B4D1788}" srcOrd="0" destOrd="0" parTransId="{EF1B6698-A656-404D-B638-E3CCB52FB693}" sibTransId="{89745E05-DEA5-46EB-A6F6-9274BFB7B3F8}"/>
    <dgm:cxn modelId="{2D7A0FAD-16A7-FE47-A36E-8181D0B330AB}" type="presOf" srcId="{84E35139-6BC2-41F7-83B0-CCA4DA482DDA}" destId="{443FF74E-0738-5846-B178-73C5DF092AD4}" srcOrd="0" destOrd="0" presId="urn:microsoft.com/office/officeart/2005/8/layout/process3"/>
    <dgm:cxn modelId="{3C142CB7-DE15-D548-B502-514A0CF688D3}" type="presOf" srcId="{8CFE0454-33FA-416C-A635-E915BBE2BD58}" destId="{09EB0795-CDC7-064E-A226-D2FC2FFE41E1}" srcOrd="1" destOrd="0" presId="urn:microsoft.com/office/officeart/2005/8/layout/process3"/>
    <dgm:cxn modelId="{A66110C0-E66E-6D47-BA83-66F1C88C7082}" type="presOf" srcId="{8E6FB9A6-9ED2-4FDB-905B-E918384D863F}" destId="{6AFCD783-47DC-924A-9229-20EE5E16EF03}" srcOrd="1" destOrd="0" presId="urn:microsoft.com/office/officeart/2005/8/layout/process3"/>
    <dgm:cxn modelId="{47B091D0-ED8E-4D08-9687-CB3E16D216E5}" srcId="{12A5F099-FA34-43B9-9066-A634447BE072}" destId="{84E35139-6BC2-41F7-83B0-CCA4DA482DDA}" srcOrd="3" destOrd="0" parTransId="{3CAFD01A-1E5F-422A-9875-85069902CAB6}" sibTransId="{50D0EE7F-526C-49A3-867C-E39799989D45}"/>
    <dgm:cxn modelId="{62A293E3-360F-2A4E-A1A0-D1FD0907394E}" type="presOf" srcId="{64BCFE7E-38FB-4AB5-A83E-DBED736C4F8A}" destId="{C86C8DB9-7842-B24D-9085-3742774B6300}" srcOrd="0" destOrd="0" presId="urn:microsoft.com/office/officeart/2005/8/layout/process3"/>
    <dgm:cxn modelId="{028693FF-6BF1-4897-AADC-5D099A91AE07}" srcId="{9B6EEA21-BF58-4A4E-8C3A-003F0BF914F6}" destId="{E5E752C4-9B70-4349-92A2-5A14441AA1F5}" srcOrd="0" destOrd="0" parTransId="{E9DDABDB-D536-42BA-96F5-F0D8A015AB49}" sibTransId="{DF4B61EB-ACE5-4354-B07A-9BD495D4FAF6}"/>
    <dgm:cxn modelId="{99311A47-EE14-7A49-8904-699B97173235}" type="presParOf" srcId="{CDF2FC56-2FE4-B849-A805-6307FC2A92D2}" destId="{B9992CC2-7159-1341-A02A-187FFF140462}" srcOrd="0" destOrd="0" presId="urn:microsoft.com/office/officeart/2005/8/layout/process3"/>
    <dgm:cxn modelId="{5DFC6AD5-3098-8646-BD6A-E9F2A032BD08}" type="presParOf" srcId="{B9992CC2-7159-1341-A02A-187FFF140462}" destId="{F146C9B2-FF20-BD4C-99C9-E05EFFC359C1}" srcOrd="0" destOrd="0" presId="urn:microsoft.com/office/officeart/2005/8/layout/process3"/>
    <dgm:cxn modelId="{21637825-5C83-DB42-B8A5-D0062F85D1E2}" type="presParOf" srcId="{B9992CC2-7159-1341-A02A-187FFF140462}" destId="{2739E97E-8BFB-5D4A-BB18-8046DE4000C4}" srcOrd="1" destOrd="0" presId="urn:microsoft.com/office/officeart/2005/8/layout/process3"/>
    <dgm:cxn modelId="{2662920A-5D41-A340-82FC-0A07A68D630C}" type="presParOf" srcId="{B9992CC2-7159-1341-A02A-187FFF140462}" destId="{E799D938-CF34-5D4A-BC90-76C3EB6E776A}" srcOrd="2" destOrd="0" presId="urn:microsoft.com/office/officeart/2005/8/layout/process3"/>
    <dgm:cxn modelId="{FFC8993B-B61A-F44B-BDBC-F192E2A9A783}" type="presParOf" srcId="{CDF2FC56-2FE4-B849-A805-6307FC2A92D2}" destId="{C86C8DB9-7842-B24D-9085-3742774B6300}" srcOrd="1" destOrd="0" presId="urn:microsoft.com/office/officeart/2005/8/layout/process3"/>
    <dgm:cxn modelId="{48553192-CCC6-2D41-95A1-40856A230367}" type="presParOf" srcId="{C86C8DB9-7842-B24D-9085-3742774B6300}" destId="{8A61E554-FEB8-0F49-9080-A13A0FEFE79D}" srcOrd="0" destOrd="0" presId="urn:microsoft.com/office/officeart/2005/8/layout/process3"/>
    <dgm:cxn modelId="{41779E29-8782-9B4D-8792-2A27D4327C1A}" type="presParOf" srcId="{CDF2FC56-2FE4-B849-A805-6307FC2A92D2}" destId="{F9202F29-CEFE-FE4D-A6E4-DCF1C10F6656}" srcOrd="2" destOrd="0" presId="urn:microsoft.com/office/officeart/2005/8/layout/process3"/>
    <dgm:cxn modelId="{3C95E599-AD61-6840-A1BE-44EAE0F6EDF7}" type="presParOf" srcId="{F9202F29-CEFE-FE4D-A6E4-DCF1C10F6656}" destId="{8E13A62E-37DE-0149-9F9C-112B96EC93FF}" srcOrd="0" destOrd="0" presId="urn:microsoft.com/office/officeart/2005/8/layout/process3"/>
    <dgm:cxn modelId="{E5D83569-2BC8-E640-A7C8-7ECA555B2020}" type="presParOf" srcId="{F9202F29-CEFE-FE4D-A6E4-DCF1C10F6656}" destId="{09EB0795-CDC7-064E-A226-D2FC2FFE41E1}" srcOrd="1" destOrd="0" presId="urn:microsoft.com/office/officeart/2005/8/layout/process3"/>
    <dgm:cxn modelId="{4348318A-7E59-F34A-A151-5473A6C116B3}" type="presParOf" srcId="{F9202F29-CEFE-FE4D-A6E4-DCF1C10F6656}" destId="{A25A714E-5DE7-5745-95B8-714B514CA476}" srcOrd="2" destOrd="0" presId="urn:microsoft.com/office/officeart/2005/8/layout/process3"/>
    <dgm:cxn modelId="{A7C40A8D-5091-104D-B99F-E98EB88142BD}" type="presParOf" srcId="{CDF2FC56-2FE4-B849-A805-6307FC2A92D2}" destId="{1350E7BB-16AD-7549-ABF3-9E2897E1F52E}" srcOrd="3" destOrd="0" presId="urn:microsoft.com/office/officeart/2005/8/layout/process3"/>
    <dgm:cxn modelId="{0BE6D646-BB85-9649-9CC0-2CDCA9E77336}" type="presParOf" srcId="{1350E7BB-16AD-7549-ABF3-9E2897E1F52E}" destId="{2582CECF-B0A8-BF4F-A24B-9EE3A19E80DC}" srcOrd="0" destOrd="0" presId="urn:microsoft.com/office/officeart/2005/8/layout/process3"/>
    <dgm:cxn modelId="{3869901C-7A50-2E49-8CCD-F5027544BC9D}" type="presParOf" srcId="{CDF2FC56-2FE4-B849-A805-6307FC2A92D2}" destId="{6D7AC1B8-00AB-9644-9167-82E41AA2B3AC}" srcOrd="4" destOrd="0" presId="urn:microsoft.com/office/officeart/2005/8/layout/process3"/>
    <dgm:cxn modelId="{94D90B63-2C7C-764C-B7CB-0716A3B5EEEC}" type="presParOf" srcId="{6D7AC1B8-00AB-9644-9167-82E41AA2B3AC}" destId="{1F9819C1-B109-DD47-AFD8-10EE2ABAC5FB}" srcOrd="0" destOrd="0" presId="urn:microsoft.com/office/officeart/2005/8/layout/process3"/>
    <dgm:cxn modelId="{FB12756C-5A9C-A24E-B46E-146141D45990}" type="presParOf" srcId="{6D7AC1B8-00AB-9644-9167-82E41AA2B3AC}" destId="{28711729-4736-5A4F-AA33-DB6E7D8012FA}" srcOrd="1" destOrd="0" presId="urn:microsoft.com/office/officeart/2005/8/layout/process3"/>
    <dgm:cxn modelId="{27633210-FC7F-6E4F-BD41-169E1ACCD4D0}" type="presParOf" srcId="{6D7AC1B8-00AB-9644-9167-82E41AA2B3AC}" destId="{68C94D24-C2F4-7248-BE3F-ADF79AE5E1F6}" srcOrd="2" destOrd="0" presId="urn:microsoft.com/office/officeart/2005/8/layout/process3"/>
    <dgm:cxn modelId="{78628793-471C-5F49-B416-1B656FE71293}" type="presParOf" srcId="{CDF2FC56-2FE4-B849-A805-6307FC2A92D2}" destId="{539EBF05-E915-6F4E-8FAB-29BA3D3D6A74}" srcOrd="5" destOrd="0" presId="urn:microsoft.com/office/officeart/2005/8/layout/process3"/>
    <dgm:cxn modelId="{8EFC77BF-D830-E544-8894-97234AB0844D}" type="presParOf" srcId="{539EBF05-E915-6F4E-8FAB-29BA3D3D6A74}" destId="{6AFCD783-47DC-924A-9229-20EE5E16EF03}" srcOrd="0" destOrd="0" presId="urn:microsoft.com/office/officeart/2005/8/layout/process3"/>
    <dgm:cxn modelId="{E4DD8181-0E3D-5A44-8190-1AA301AC8822}" type="presParOf" srcId="{CDF2FC56-2FE4-B849-A805-6307FC2A92D2}" destId="{4F2EEF44-B8B9-8A47-B2DE-FC564D92652B}" srcOrd="6" destOrd="0" presId="urn:microsoft.com/office/officeart/2005/8/layout/process3"/>
    <dgm:cxn modelId="{DD9AF851-55F9-B846-A86D-1652BB3A7776}" type="presParOf" srcId="{4F2EEF44-B8B9-8A47-B2DE-FC564D92652B}" destId="{443FF74E-0738-5846-B178-73C5DF092AD4}" srcOrd="0" destOrd="0" presId="urn:microsoft.com/office/officeart/2005/8/layout/process3"/>
    <dgm:cxn modelId="{5995E013-E8AC-D74F-9890-91CD22FEA581}" type="presParOf" srcId="{4F2EEF44-B8B9-8A47-B2DE-FC564D92652B}" destId="{439984ED-F1A6-5846-A663-C8B52197D713}" srcOrd="1" destOrd="0" presId="urn:microsoft.com/office/officeart/2005/8/layout/process3"/>
    <dgm:cxn modelId="{36193AB3-B613-7248-9317-CC1D0CF54B1F}" type="presParOf" srcId="{4F2EEF44-B8B9-8A47-B2DE-FC564D92652B}" destId="{A48E52A8-2520-8244-AFB0-55EF5DBDD7B8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86F452-4B6E-4E0D-BC62-057310FAACDE}" type="doc">
      <dgm:prSet loTypeId="urn:microsoft.com/office/officeart/2005/8/layout/cycle4" loCatId="matrix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2BD2B5B1-5494-44CC-80A2-699CC9780FEE}">
      <dgm:prSet phldrT="[Text]" custT="1"/>
      <dgm:spPr/>
      <dgm:t>
        <a:bodyPr/>
        <a:lstStyle/>
        <a:p>
          <a:r>
            <a:rPr lang="en-GB" sz="2800" dirty="0"/>
            <a:t>Technical</a:t>
          </a:r>
        </a:p>
      </dgm:t>
    </dgm:pt>
    <dgm:pt modelId="{EDCA662D-2419-4829-8EA0-1B73F8D531F8}" type="parTrans" cxnId="{AF6FCCAE-4F70-4177-A749-D3A4358999D3}">
      <dgm:prSet/>
      <dgm:spPr/>
      <dgm:t>
        <a:bodyPr/>
        <a:lstStyle/>
        <a:p>
          <a:endParaRPr lang="en-GB"/>
        </a:p>
      </dgm:t>
    </dgm:pt>
    <dgm:pt modelId="{552E8F87-3157-4482-82A5-CC7591FD6EEC}" type="sibTrans" cxnId="{AF6FCCAE-4F70-4177-A749-D3A4358999D3}">
      <dgm:prSet/>
      <dgm:spPr/>
      <dgm:t>
        <a:bodyPr/>
        <a:lstStyle/>
        <a:p>
          <a:endParaRPr lang="en-GB"/>
        </a:p>
      </dgm:t>
    </dgm:pt>
    <dgm:pt modelId="{A1C2568D-CFFC-456C-AFA6-9E0D1B2076F9}">
      <dgm:prSet phldrT="[Text]" custT="1"/>
      <dgm:spPr/>
      <dgm:t>
        <a:bodyPr/>
        <a:lstStyle/>
        <a:p>
          <a:r>
            <a:rPr lang="en-GB" sz="2400" dirty="0"/>
            <a:t>Safety</a:t>
          </a:r>
        </a:p>
      </dgm:t>
    </dgm:pt>
    <dgm:pt modelId="{AADCBBA9-F8AF-4026-BCBB-49756278CE9C}" type="sibTrans" cxnId="{B8551906-654F-4A77-AC43-B5EFBFA8A92B}">
      <dgm:prSet/>
      <dgm:spPr/>
      <dgm:t>
        <a:bodyPr/>
        <a:lstStyle/>
        <a:p>
          <a:endParaRPr lang="en-GB"/>
        </a:p>
      </dgm:t>
    </dgm:pt>
    <dgm:pt modelId="{F119FF17-ECBD-4DB8-9ADE-CB52AB393821}" type="parTrans" cxnId="{B8551906-654F-4A77-AC43-B5EFBFA8A92B}">
      <dgm:prSet/>
      <dgm:spPr/>
      <dgm:t>
        <a:bodyPr/>
        <a:lstStyle/>
        <a:p>
          <a:endParaRPr lang="en-GB"/>
        </a:p>
      </dgm:t>
    </dgm:pt>
    <dgm:pt modelId="{1323E04E-4981-4A7C-8C33-E921A50AFC5B}">
      <dgm:prSet phldrT="[Text]" custT="1"/>
      <dgm:spPr/>
      <dgm:t>
        <a:bodyPr/>
        <a:lstStyle/>
        <a:p>
          <a:r>
            <a:rPr lang="en-GB" sz="2400" dirty="0"/>
            <a:t>Environmental</a:t>
          </a:r>
        </a:p>
      </dgm:t>
    </dgm:pt>
    <dgm:pt modelId="{633700D9-18B5-45D7-85E3-A836A014E70D}" type="sibTrans" cxnId="{25407EA7-1D97-4AE1-9DCA-90B0E09D8DB6}">
      <dgm:prSet/>
      <dgm:spPr/>
      <dgm:t>
        <a:bodyPr/>
        <a:lstStyle/>
        <a:p>
          <a:endParaRPr lang="en-GB"/>
        </a:p>
      </dgm:t>
    </dgm:pt>
    <dgm:pt modelId="{E54CA2B9-3BEA-449C-B506-7D5005F824C8}" type="parTrans" cxnId="{25407EA7-1D97-4AE1-9DCA-90B0E09D8DB6}">
      <dgm:prSet/>
      <dgm:spPr/>
      <dgm:t>
        <a:bodyPr/>
        <a:lstStyle/>
        <a:p>
          <a:endParaRPr lang="en-GB"/>
        </a:p>
      </dgm:t>
    </dgm:pt>
    <dgm:pt modelId="{03528E06-09BB-452A-9E31-8B89B95E584F}">
      <dgm:prSet phldrT="[Text]" custT="1"/>
      <dgm:spPr/>
      <dgm:t>
        <a:bodyPr/>
        <a:lstStyle/>
        <a:p>
          <a:r>
            <a:rPr lang="en-GB" sz="2800" dirty="0"/>
            <a:t>Financial</a:t>
          </a:r>
        </a:p>
      </dgm:t>
    </dgm:pt>
    <dgm:pt modelId="{F5005564-C27B-46AB-83D8-83B779DC0DC0}" type="sibTrans" cxnId="{D90687EF-9254-442A-B4C5-9CE1F4AD4332}">
      <dgm:prSet/>
      <dgm:spPr/>
      <dgm:t>
        <a:bodyPr/>
        <a:lstStyle/>
        <a:p>
          <a:endParaRPr lang="en-GB"/>
        </a:p>
      </dgm:t>
    </dgm:pt>
    <dgm:pt modelId="{DF704978-7198-4C44-8C0F-D0B56B45B9A1}" type="parTrans" cxnId="{D90687EF-9254-442A-B4C5-9CE1F4AD4332}">
      <dgm:prSet/>
      <dgm:spPr/>
      <dgm:t>
        <a:bodyPr/>
        <a:lstStyle/>
        <a:p>
          <a:endParaRPr lang="en-GB"/>
        </a:p>
      </dgm:t>
    </dgm:pt>
    <dgm:pt modelId="{D3394B61-FB47-4CB6-9587-DD93BCDFFFD4}">
      <dgm:prSet phldrT="[Text]" custT="1"/>
      <dgm:spPr/>
      <dgm:t>
        <a:bodyPr/>
        <a:lstStyle/>
        <a:p>
          <a:pPr algn="r"/>
          <a:r>
            <a:rPr lang="en-GB" sz="2400" dirty="0"/>
            <a:t>Raw material savings</a:t>
          </a:r>
        </a:p>
      </dgm:t>
    </dgm:pt>
    <dgm:pt modelId="{B78B3635-9B89-47D5-90C3-7EAE54461B85}" type="sibTrans" cxnId="{AEA274F8-0989-487A-A031-38AC69776FC4}">
      <dgm:prSet/>
      <dgm:spPr/>
      <dgm:t>
        <a:bodyPr/>
        <a:lstStyle/>
        <a:p>
          <a:endParaRPr lang="en-GB"/>
        </a:p>
      </dgm:t>
    </dgm:pt>
    <dgm:pt modelId="{587E3ADD-A22D-4D0C-8BDD-FC35EF6047FE}" type="parTrans" cxnId="{AEA274F8-0989-487A-A031-38AC69776FC4}">
      <dgm:prSet/>
      <dgm:spPr/>
      <dgm:t>
        <a:bodyPr/>
        <a:lstStyle/>
        <a:p>
          <a:endParaRPr lang="en-GB"/>
        </a:p>
      </dgm:t>
    </dgm:pt>
    <dgm:pt modelId="{D151F685-EA59-44F4-B40B-575D75D793E0}">
      <dgm:prSet phldrT="[Text]" custT="1"/>
      <dgm:spPr/>
      <dgm:t>
        <a:bodyPr/>
        <a:lstStyle/>
        <a:p>
          <a:pPr algn="r"/>
          <a:r>
            <a:rPr lang="en-GB" sz="2400" dirty="0"/>
            <a:t>Energy savings</a:t>
          </a:r>
        </a:p>
      </dgm:t>
    </dgm:pt>
    <dgm:pt modelId="{1146AF49-4D3A-477C-A710-3EABFE0D86D5}" type="sibTrans" cxnId="{5CF2DD11-613B-4FDA-9982-87600561F854}">
      <dgm:prSet/>
      <dgm:spPr/>
      <dgm:t>
        <a:bodyPr/>
        <a:lstStyle/>
        <a:p>
          <a:endParaRPr lang="en-GB"/>
        </a:p>
      </dgm:t>
    </dgm:pt>
    <dgm:pt modelId="{A4E8FD94-A210-467E-80F4-0355673BA38C}" type="parTrans" cxnId="{5CF2DD11-613B-4FDA-9982-87600561F854}">
      <dgm:prSet/>
      <dgm:spPr/>
      <dgm:t>
        <a:bodyPr/>
        <a:lstStyle/>
        <a:p>
          <a:endParaRPr lang="en-GB"/>
        </a:p>
      </dgm:t>
    </dgm:pt>
    <dgm:pt modelId="{405BA02F-EFD9-40F7-8B1C-5AD0AEAB9ED8}">
      <dgm:prSet phldrT="[Text]" custT="1"/>
      <dgm:spPr/>
      <dgm:t>
        <a:bodyPr/>
        <a:lstStyle/>
        <a:p>
          <a:pPr algn="r"/>
          <a:r>
            <a:rPr lang="en-GB" sz="2400" dirty="0"/>
            <a:t>Lifecycle assessment</a:t>
          </a:r>
        </a:p>
      </dgm:t>
    </dgm:pt>
    <dgm:pt modelId="{C20DBDC5-D5B5-4DBA-8E53-DCB489EA40E9}" type="sibTrans" cxnId="{45E0FAD5-4261-430B-AE92-49CB96C72E59}">
      <dgm:prSet/>
      <dgm:spPr/>
      <dgm:t>
        <a:bodyPr/>
        <a:lstStyle/>
        <a:p>
          <a:endParaRPr lang="en-GB"/>
        </a:p>
      </dgm:t>
    </dgm:pt>
    <dgm:pt modelId="{21F9F6D0-5302-405A-B8BC-DE5D8A3E14F2}" type="parTrans" cxnId="{45E0FAD5-4261-430B-AE92-49CB96C72E59}">
      <dgm:prSet/>
      <dgm:spPr/>
      <dgm:t>
        <a:bodyPr/>
        <a:lstStyle/>
        <a:p>
          <a:endParaRPr lang="en-GB"/>
        </a:p>
      </dgm:t>
    </dgm:pt>
    <dgm:pt modelId="{085BFE87-01FC-440E-95C6-B294AD8AF50D}">
      <dgm:prSet phldrT="[Text]" custT="1"/>
      <dgm:spPr/>
      <dgm:t>
        <a:bodyPr/>
        <a:lstStyle/>
        <a:p>
          <a:r>
            <a:rPr lang="en-GB" sz="2400"/>
            <a:t>Ship level circularity</a:t>
          </a:r>
        </a:p>
      </dgm:t>
    </dgm:pt>
    <dgm:pt modelId="{F02DEA50-3E52-430A-B7A2-FE73AED997FC}" type="sibTrans" cxnId="{6D27F905-7E04-4BDA-87DE-4127C504FB3F}">
      <dgm:prSet/>
      <dgm:spPr/>
      <dgm:t>
        <a:bodyPr/>
        <a:lstStyle/>
        <a:p>
          <a:endParaRPr lang="en-GB"/>
        </a:p>
      </dgm:t>
    </dgm:pt>
    <dgm:pt modelId="{D2D33D6F-648E-4D7B-AD35-A0CF5B4EE6C3}" type="parTrans" cxnId="{6D27F905-7E04-4BDA-87DE-4127C504FB3F}">
      <dgm:prSet/>
      <dgm:spPr/>
      <dgm:t>
        <a:bodyPr/>
        <a:lstStyle/>
        <a:p>
          <a:endParaRPr lang="en-GB"/>
        </a:p>
      </dgm:t>
    </dgm:pt>
    <dgm:pt modelId="{9FF74434-7AB1-40E4-8E9C-3E550C382CA8}">
      <dgm:prSet phldrT="[Text]" custT="1"/>
      <dgm:spPr/>
      <dgm:t>
        <a:bodyPr/>
        <a:lstStyle/>
        <a:p>
          <a:r>
            <a:rPr lang="en-GB" sz="2400" dirty="0"/>
            <a:t>Component level circularity</a:t>
          </a:r>
        </a:p>
      </dgm:t>
    </dgm:pt>
    <dgm:pt modelId="{2D171DDB-1C11-4EF3-BD33-7F4EDA8E6E09}" type="sibTrans" cxnId="{E7BAD91D-90EF-478B-A125-7A9C9501DB6B}">
      <dgm:prSet/>
      <dgm:spPr/>
      <dgm:t>
        <a:bodyPr/>
        <a:lstStyle/>
        <a:p>
          <a:endParaRPr lang="en-GB"/>
        </a:p>
      </dgm:t>
    </dgm:pt>
    <dgm:pt modelId="{CADC9E1E-EEF9-40E3-ABBE-C5566625448D}" type="parTrans" cxnId="{E7BAD91D-90EF-478B-A125-7A9C9501DB6B}">
      <dgm:prSet/>
      <dgm:spPr/>
      <dgm:t>
        <a:bodyPr/>
        <a:lstStyle/>
        <a:p>
          <a:endParaRPr lang="en-GB"/>
        </a:p>
      </dgm:t>
    </dgm:pt>
    <dgm:pt modelId="{C28AC02D-D2FC-498E-BB4C-FA72086A5692}">
      <dgm:prSet phldrT="[Text]" custT="1"/>
      <dgm:spPr/>
      <dgm:t>
        <a:bodyPr/>
        <a:lstStyle/>
        <a:p>
          <a:r>
            <a:rPr lang="en-GB" sz="2400" dirty="0"/>
            <a:t>Bridging enabling technologies</a:t>
          </a:r>
        </a:p>
      </dgm:t>
    </dgm:pt>
    <dgm:pt modelId="{E3E8C24E-4763-4427-A398-0F159ABD5769}" type="sibTrans" cxnId="{9D0CA662-0A6A-4E41-9734-60C1B48EC156}">
      <dgm:prSet/>
      <dgm:spPr/>
      <dgm:t>
        <a:bodyPr/>
        <a:lstStyle/>
        <a:p>
          <a:endParaRPr lang="en-GB"/>
        </a:p>
      </dgm:t>
    </dgm:pt>
    <dgm:pt modelId="{028C81AF-0806-4A75-9C21-7B6A6FA5D461}" type="parTrans" cxnId="{9D0CA662-0A6A-4E41-9734-60C1B48EC156}">
      <dgm:prSet/>
      <dgm:spPr/>
      <dgm:t>
        <a:bodyPr/>
        <a:lstStyle/>
        <a:p>
          <a:endParaRPr lang="en-GB"/>
        </a:p>
      </dgm:t>
    </dgm:pt>
    <dgm:pt modelId="{EF3FCF6A-FED3-4E04-97A4-D3ADB6D31DF5}">
      <dgm:prSet phldrT="[Text]" custT="1"/>
      <dgm:spPr/>
      <dgm:t>
        <a:bodyPr/>
        <a:lstStyle/>
        <a:p>
          <a:r>
            <a:rPr lang="en-GB" sz="2400" dirty="0"/>
            <a:t>Ships with longer lifespan - failure</a:t>
          </a:r>
        </a:p>
      </dgm:t>
    </dgm:pt>
    <dgm:pt modelId="{E9B34A98-A51D-4998-A789-4606B8667B94}" type="sibTrans" cxnId="{C763FCDF-92E9-4EED-A4F3-941B3287ED61}">
      <dgm:prSet/>
      <dgm:spPr/>
      <dgm:t>
        <a:bodyPr/>
        <a:lstStyle/>
        <a:p>
          <a:endParaRPr lang="en-GB"/>
        </a:p>
      </dgm:t>
    </dgm:pt>
    <dgm:pt modelId="{97046CFB-16D3-4E12-8B95-B225FF18023C}" type="parTrans" cxnId="{C763FCDF-92E9-4EED-A4F3-941B3287ED61}">
      <dgm:prSet/>
      <dgm:spPr/>
      <dgm:t>
        <a:bodyPr/>
        <a:lstStyle/>
        <a:p>
          <a:endParaRPr lang="en-GB"/>
        </a:p>
      </dgm:t>
    </dgm:pt>
    <dgm:pt modelId="{7A4787EB-F651-4073-8FB8-524570B2AFA9}">
      <dgm:prSet phldrT="[Text]" custT="1"/>
      <dgm:spPr/>
      <dgm:t>
        <a:bodyPr/>
        <a:lstStyle/>
        <a:p>
          <a:r>
            <a:rPr lang="en-GB" sz="2400" dirty="0"/>
            <a:t>Restorative processes - manufacturing safety</a:t>
          </a:r>
        </a:p>
      </dgm:t>
    </dgm:pt>
    <dgm:pt modelId="{B1F7AB47-2F63-4D68-82EA-86CE85249BA9}" type="sibTrans" cxnId="{C3045B87-EC71-4EE0-834D-92E9E74E725C}">
      <dgm:prSet/>
      <dgm:spPr/>
      <dgm:t>
        <a:bodyPr/>
        <a:lstStyle/>
        <a:p>
          <a:endParaRPr lang="en-GB"/>
        </a:p>
      </dgm:t>
    </dgm:pt>
    <dgm:pt modelId="{13A3B6BF-D260-4A48-9A9D-6B2B4CFDFD59}" type="parTrans" cxnId="{C3045B87-EC71-4EE0-834D-92E9E74E725C}">
      <dgm:prSet/>
      <dgm:spPr/>
      <dgm:t>
        <a:bodyPr/>
        <a:lstStyle/>
        <a:p>
          <a:endParaRPr lang="en-GB"/>
        </a:p>
      </dgm:t>
    </dgm:pt>
    <dgm:pt modelId="{2C9AD63B-2E0B-49EE-823F-528537EFB9AC}">
      <dgm:prSet phldrT="[Text]" custT="1"/>
      <dgm:spPr/>
      <dgm:t>
        <a:bodyPr/>
        <a:lstStyle/>
        <a:p>
          <a:r>
            <a:rPr lang="en-GB" sz="2400" dirty="0"/>
            <a:t>Operating the equipment</a:t>
          </a:r>
        </a:p>
      </dgm:t>
    </dgm:pt>
    <dgm:pt modelId="{963E9925-BA14-44D2-9653-CD2ED0F6D8B7}" type="sibTrans" cxnId="{B92771A2-5A6C-4EAF-B16C-8D889CE57BBC}">
      <dgm:prSet/>
      <dgm:spPr/>
      <dgm:t>
        <a:bodyPr/>
        <a:lstStyle/>
        <a:p>
          <a:endParaRPr lang="en-GB"/>
        </a:p>
      </dgm:t>
    </dgm:pt>
    <dgm:pt modelId="{C9036D56-48EF-4256-A0D5-412E1B9449B5}" type="parTrans" cxnId="{B92771A2-5A6C-4EAF-B16C-8D889CE57BBC}">
      <dgm:prSet/>
      <dgm:spPr/>
      <dgm:t>
        <a:bodyPr/>
        <a:lstStyle/>
        <a:p>
          <a:endParaRPr lang="en-GB"/>
        </a:p>
      </dgm:t>
    </dgm:pt>
    <dgm:pt modelId="{BDD04511-9F22-4D0F-AD60-A13F0E4923C6}">
      <dgm:prSet phldrT="[Text]" custT="1"/>
      <dgm:spPr/>
      <dgm:t>
        <a:bodyPr/>
        <a:lstStyle/>
        <a:p>
          <a:r>
            <a:rPr lang="en-GB" sz="2800" cap="none" baseline="0">
              <a:solidFill>
                <a:schemeClr val="dk1">
                  <a:hueOff val="0"/>
                  <a:satOff val="0"/>
                  <a:lumOff val="0"/>
                </a:schemeClr>
              </a:solidFill>
            </a:rPr>
            <a:t>Longer lifespan feasibility</a:t>
          </a:r>
        </a:p>
      </dgm:t>
    </dgm:pt>
    <dgm:pt modelId="{7EA8F2C7-AEFA-41D0-8E78-5F1444766C27}" type="sibTrans" cxnId="{FE5F4B93-064C-4CD1-9801-770F5709740F}">
      <dgm:prSet/>
      <dgm:spPr/>
      <dgm:t>
        <a:bodyPr/>
        <a:lstStyle/>
        <a:p>
          <a:endParaRPr lang="en-GB"/>
        </a:p>
      </dgm:t>
    </dgm:pt>
    <dgm:pt modelId="{72C44F86-6086-4C89-B9E6-BD5AE9149B48}" type="parTrans" cxnId="{FE5F4B93-064C-4CD1-9801-770F5709740F}">
      <dgm:prSet/>
      <dgm:spPr/>
      <dgm:t>
        <a:bodyPr/>
        <a:lstStyle/>
        <a:p>
          <a:endParaRPr lang="en-GB"/>
        </a:p>
      </dgm:t>
    </dgm:pt>
    <dgm:pt modelId="{019C0844-FF40-4F81-8FB5-337EF7FB6A6F}">
      <dgm:prSet phldrT="[Text]" custT="1"/>
      <dgm:spPr/>
      <dgm:t>
        <a:bodyPr/>
        <a:lstStyle/>
        <a:p>
          <a:r>
            <a:rPr lang="en-GB" sz="2800">
              <a:solidFill>
                <a:schemeClr val="dk1">
                  <a:hueOff val="0"/>
                  <a:satOff val="0"/>
                  <a:lumOff val="0"/>
                </a:schemeClr>
              </a:solidFill>
            </a:rPr>
            <a:t>Cost/benefit analysis</a:t>
          </a:r>
        </a:p>
      </dgm:t>
    </dgm:pt>
    <dgm:pt modelId="{693269C9-C7A8-489F-9A76-B484272052C6}" type="sibTrans" cxnId="{8BF51378-4A62-4A91-896F-7F5E3331A81E}">
      <dgm:prSet/>
      <dgm:spPr/>
      <dgm:t>
        <a:bodyPr/>
        <a:lstStyle/>
        <a:p>
          <a:endParaRPr lang="en-GB"/>
        </a:p>
      </dgm:t>
    </dgm:pt>
    <dgm:pt modelId="{B5E963E8-A665-46C3-946A-82CFD4B367B6}" type="parTrans" cxnId="{8BF51378-4A62-4A91-896F-7F5E3331A81E}">
      <dgm:prSet/>
      <dgm:spPr/>
      <dgm:t>
        <a:bodyPr/>
        <a:lstStyle/>
        <a:p>
          <a:endParaRPr lang="en-GB"/>
        </a:p>
      </dgm:t>
    </dgm:pt>
    <dgm:pt modelId="{AB32AD01-6E1E-40C7-BCD5-90D1071512B3}">
      <dgm:prSet phldrT="[Text]" custT="1"/>
      <dgm:spPr/>
      <dgm:t>
        <a:bodyPr/>
        <a:lstStyle/>
        <a:p>
          <a:r>
            <a:rPr lang="en-GB" sz="2800" dirty="0">
              <a:solidFill>
                <a:schemeClr val="dk1">
                  <a:hueOff val="0"/>
                  <a:satOff val="0"/>
                  <a:lumOff val="0"/>
                </a:schemeClr>
              </a:solidFill>
            </a:rPr>
            <a:t>Lifecycle costs</a:t>
          </a:r>
        </a:p>
      </dgm:t>
    </dgm:pt>
    <dgm:pt modelId="{05B8CA0A-7E1C-43A8-990C-5A6116E9A1F5}" type="sibTrans" cxnId="{2C12925C-5E09-416F-80D7-4662104DBB34}">
      <dgm:prSet/>
      <dgm:spPr/>
      <dgm:t>
        <a:bodyPr/>
        <a:lstStyle/>
        <a:p>
          <a:endParaRPr lang="en-GB"/>
        </a:p>
      </dgm:t>
    </dgm:pt>
    <dgm:pt modelId="{DDBE0DBD-1A30-4DE4-A79D-6D2004E8DCBE}" type="parTrans" cxnId="{2C12925C-5E09-416F-80D7-4662104DBB34}">
      <dgm:prSet/>
      <dgm:spPr/>
      <dgm:t>
        <a:bodyPr/>
        <a:lstStyle/>
        <a:p>
          <a:endParaRPr lang="en-GB"/>
        </a:p>
      </dgm:t>
    </dgm:pt>
    <dgm:pt modelId="{AFC8C011-BC60-4297-BA1B-829FE5A66642}">
      <dgm:prSet phldrT="[Text]" custT="1"/>
      <dgm:spPr/>
      <dgm:t>
        <a:bodyPr/>
        <a:lstStyle/>
        <a:p>
          <a:r>
            <a:rPr lang="en-GB" sz="2800" dirty="0">
              <a:solidFill>
                <a:schemeClr val="dk1">
                  <a:hueOff val="0"/>
                  <a:satOff val="0"/>
                  <a:lumOff val="0"/>
                </a:schemeClr>
              </a:solidFill>
            </a:rPr>
            <a:t>New business models</a:t>
          </a:r>
        </a:p>
      </dgm:t>
    </dgm:pt>
    <dgm:pt modelId="{943A28B2-4549-452B-9AC8-20EE1AECE2A8}" type="sibTrans" cxnId="{08B0D5B2-EF38-4E4B-AC1F-EE1DBB109131}">
      <dgm:prSet/>
      <dgm:spPr/>
      <dgm:t>
        <a:bodyPr/>
        <a:lstStyle/>
        <a:p>
          <a:endParaRPr lang="en-GB"/>
        </a:p>
      </dgm:t>
    </dgm:pt>
    <dgm:pt modelId="{DD58F588-15E0-4DC8-A678-FF753F86D5CD}" type="parTrans" cxnId="{08B0D5B2-EF38-4E4B-AC1F-EE1DBB109131}">
      <dgm:prSet/>
      <dgm:spPr/>
      <dgm:t>
        <a:bodyPr/>
        <a:lstStyle/>
        <a:p>
          <a:endParaRPr lang="en-GB"/>
        </a:p>
      </dgm:t>
    </dgm:pt>
    <dgm:pt modelId="{762D50D2-4697-43BB-856F-2D2DB295DD66}">
      <dgm:prSet phldrT="[Text]" custT="1"/>
      <dgm:spPr/>
      <dgm:t>
        <a:bodyPr/>
        <a:lstStyle/>
        <a:p>
          <a:pPr algn="r"/>
          <a:r>
            <a:rPr lang="en-GB" sz="2400" dirty="0"/>
            <a:t>Overall environmental impact - CO2eq</a:t>
          </a:r>
        </a:p>
      </dgm:t>
    </dgm:pt>
    <dgm:pt modelId="{74568E6D-8E49-436C-8105-4787E2565470}" type="parTrans" cxnId="{2C1291D5-C83A-4136-9E60-F4699CA7AD31}">
      <dgm:prSet/>
      <dgm:spPr/>
      <dgm:t>
        <a:bodyPr/>
        <a:lstStyle/>
        <a:p>
          <a:endParaRPr lang="en-GB"/>
        </a:p>
      </dgm:t>
    </dgm:pt>
    <dgm:pt modelId="{BF6CD108-03CA-4E03-933C-DEC8A35D36D2}" type="sibTrans" cxnId="{2C1291D5-C83A-4136-9E60-F4699CA7AD31}">
      <dgm:prSet/>
      <dgm:spPr/>
      <dgm:t>
        <a:bodyPr/>
        <a:lstStyle/>
        <a:p>
          <a:endParaRPr lang="en-GB"/>
        </a:p>
      </dgm:t>
    </dgm:pt>
    <dgm:pt modelId="{42C72716-996F-4DD3-B8EC-E15C57D9496C}" type="pres">
      <dgm:prSet presAssocID="{B486F452-4B6E-4E0D-BC62-057310FAACDE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06A329BB-C1C4-493B-9BC2-30B2A97F7823}" type="pres">
      <dgm:prSet presAssocID="{B486F452-4B6E-4E0D-BC62-057310FAACDE}" presName="children" presStyleCnt="0"/>
      <dgm:spPr/>
    </dgm:pt>
    <dgm:pt modelId="{08D12E4E-C4B8-4F79-94BC-F623162794C1}" type="pres">
      <dgm:prSet presAssocID="{B486F452-4B6E-4E0D-BC62-057310FAACDE}" presName="child1group" presStyleCnt="0"/>
      <dgm:spPr/>
    </dgm:pt>
    <dgm:pt modelId="{2DA7EB9A-1202-4C88-9A3F-8FEB9850D8C8}" type="pres">
      <dgm:prSet presAssocID="{B486F452-4B6E-4E0D-BC62-057310FAACDE}" presName="child1" presStyleLbl="bgAcc1" presStyleIdx="0" presStyleCnt="4" custScaleX="117181" custScaleY="117181" custLinFactNeighborX="-21480" custLinFactNeighborY="21554"/>
      <dgm:spPr/>
    </dgm:pt>
    <dgm:pt modelId="{D51EED9C-7736-43D2-A7E0-FFCB24526843}" type="pres">
      <dgm:prSet presAssocID="{B486F452-4B6E-4E0D-BC62-057310FAACDE}" presName="child1Text" presStyleLbl="bgAcc1" presStyleIdx="0" presStyleCnt="4">
        <dgm:presLayoutVars>
          <dgm:bulletEnabled val="1"/>
        </dgm:presLayoutVars>
      </dgm:prSet>
      <dgm:spPr/>
    </dgm:pt>
    <dgm:pt modelId="{4F493016-5447-44F2-9566-EB0471A1FA93}" type="pres">
      <dgm:prSet presAssocID="{B486F452-4B6E-4E0D-BC62-057310FAACDE}" presName="child2group" presStyleCnt="0"/>
      <dgm:spPr/>
    </dgm:pt>
    <dgm:pt modelId="{1A24E014-C709-4B70-84A6-5AAA8DB13D60}" type="pres">
      <dgm:prSet presAssocID="{B486F452-4B6E-4E0D-BC62-057310FAACDE}" presName="child2" presStyleLbl="bgAcc1" presStyleIdx="1" presStyleCnt="4" custScaleX="105478" custScaleY="140796" custLinFactNeighborX="14916" custLinFactNeighborY="21109"/>
      <dgm:spPr/>
    </dgm:pt>
    <dgm:pt modelId="{E64B8E61-9166-4422-A4CC-4D8FB27C74AE}" type="pres">
      <dgm:prSet presAssocID="{B486F452-4B6E-4E0D-BC62-057310FAACDE}" presName="child2Text" presStyleLbl="bgAcc1" presStyleIdx="1" presStyleCnt="4">
        <dgm:presLayoutVars>
          <dgm:bulletEnabled val="1"/>
        </dgm:presLayoutVars>
      </dgm:prSet>
      <dgm:spPr/>
    </dgm:pt>
    <dgm:pt modelId="{361BF66B-70A1-4779-937E-C1C992F7C7E1}" type="pres">
      <dgm:prSet presAssocID="{B486F452-4B6E-4E0D-BC62-057310FAACDE}" presName="child3group" presStyleCnt="0"/>
      <dgm:spPr/>
    </dgm:pt>
    <dgm:pt modelId="{35A1A08C-14DA-4AB8-A803-E3B5F02C050B}" type="pres">
      <dgm:prSet presAssocID="{B486F452-4B6E-4E0D-BC62-057310FAACDE}" presName="child3" presStyleLbl="bgAcc1" presStyleIdx="2" presStyleCnt="4" custScaleX="113997" custScaleY="139731" custLinFactNeighborX="15990" custLinFactNeighborY="-35144"/>
      <dgm:spPr/>
    </dgm:pt>
    <dgm:pt modelId="{DFC1805D-758B-4F19-A8DB-CF3991E8558B}" type="pres">
      <dgm:prSet presAssocID="{B486F452-4B6E-4E0D-BC62-057310FAACDE}" presName="child3Text" presStyleLbl="bgAcc1" presStyleIdx="2" presStyleCnt="4">
        <dgm:presLayoutVars>
          <dgm:bulletEnabled val="1"/>
        </dgm:presLayoutVars>
      </dgm:prSet>
      <dgm:spPr/>
    </dgm:pt>
    <dgm:pt modelId="{C0025187-0306-482B-81FA-6842713E18E5}" type="pres">
      <dgm:prSet presAssocID="{B486F452-4B6E-4E0D-BC62-057310FAACDE}" presName="child4group" presStyleCnt="0"/>
      <dgm:spPr/>
    </dgm:pt>
    <dgm:pt modelId="{34C1A311-4167-4F69-A244-304DBAC4D963}" type="pres">
      <dgm:prSet presAssocID="{B486F452-4B6E-4E0D-BC62-057310FAACDE}" presName="child4" presStyleLbl="bgAcc1" presStyleIdx="3" presStyleCnt="4" custScaleX="135785" custScaleY="141751" custLinFactNeighborX="-4200" custLinFactNeighborY="-24466"/>
      <dgm:spPr/>
    </dgm:pt>
    <dgm:pt modelId="{866FC38C-718D-475B-B652-DBFFFD9C090E}" type="pres">
      <dgm:prSet presAssocID="{B486F452-4B6E-4E0D-BC62-057310FAACDE}" presName="child4Text" presStyleLbl="bgAcc1" presStyleIdx="3" presStyleCnt="4">
        <dgm:presLayoutVars>
          <dgm:bulletEnabled val="1"/>
        </dgm:presLayoutVars>
      </dgm:prSet>
      <dgm:spPr/>
    </dgm:pt>
    <dgm:pt modelId="{1BBDAC13-7E8D-4C0A-A7CF-4EB4AA061D6D}" type="pres">
      <dgm:prSet presAssocID="{B486F452-4B6E-4E0D-BC62-057310FAACDE}" presName="childPlaceholder" presStyleCnt="0"/>
      <dgm:spPr/>
    </dgm:pt>
    <dgm:pt modelId="{157FB953-F50A-4039-ACA4-1CAE68AFE8B2}" type="pres">
      <dgm:prSet presAssocID="{B486F452-4B6E-4E0D-BC62-057310FAACDE}" presName="circle" presStyleCnt="0"/>
      <dgm:spPr/>
    </dgm:pt>
    <dgm:pt modelId="{53E8E644-3DA5-4B50-A77D-3A15EA0BB233}" type="pres">
      <dgm:prSet presAssocID="{B486F452-4B6E-4E0D-BC62-057310FAACDE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D3B31A54-CA42-4ECE-90C9-786763491681}" type="pres">
      <dgm:prSet presAssocID="{B486F452-4B6E-4E0D-BC62-057310FAACDE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5D8F4470-DB7B-429C-88DE-EBC983E8140A}" type="pres">
      <dgm:prSet presAssocID="{B486F452-4B6E-4E0D-BC62-057310FAACDE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44ECF18A-DAEF-470D-A992-70440D9BA169}" type="pres">
      <dgm:prSet presAssocID="{B486F452-4B6E-4E0D-BC62-057310FAACDE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A7756542-EFE5-43DF-9402-3EAA7D49D15A}" type="pres">
      <dgm:prSet presAssocID="{B486F452-4B6E-4E0D-BC62-057310FAACDE}" presName="quadrantPlaceholder" presStyleCnt="0"/>
      <dgm:spPr/>
    </dgm:pt>
    <dgm:pt modelId="{1AC86523-6B6D-48D4-8ACA-4535CCE8F635}" type="pres">
      <dgm:prSet presAssocID="{B486F452-4B6E-4E0D-BC62-057310FAACDE}" presName="center1" presStyleLbl="fgShp" presStyleIdx="0" presStyleCnt="2"/>
      <dgm:spPr>
        <a:solidFill>
          <a:srgbClr val="000000">
            <a:alpha val="0"/>
          </a:srgbClr>
        </a:solidFill>
      </dgm:spPr>
    </dgm:pt>
    <dgm:pt modelId="{0AF5DACE-09D7-49CE-9EF3-8505635FA4A3}" type="pres">
      <dgm:prSet presAssocID="{B486F452-4B6E-4E0D-BC62-057310FAACDE}" presName="center2" presStyleLbl="fgShp" presStyleIdx="1" presStyleCnt="2"/>
      <dgm:spPr>
        <a:solidFill>
          <a:srgbClr val="000000">
            <a:alpha val="0"/>
          </a:srgbClr>
        </a:solidFill>
      </dgm:spPr>
    </dgm:pt>
  </dgm:ptLst>
  <dgm:cxnLst>
    <dgm:cxn modelId="{6D27F905-7E04-4BDA-87DE-4127C504FB3F}" srcId="{2BD2B5B1-5494-44CC-80A2-699CC9780FEE}" destId="{085BFE87-01FC-440E-95C6-B294AD8AF50D}" srcOrd="0" destOrd="0" parTransId="{D2D33D6F-648E-4D7B-AD35-A0CF5B4EE6C3}" sibTransId="{F02DEA50-3E52-430A-B7A2-FE73AED997FC}"/>
    <dgm:cxn modelId="{B8551906-654F-4A77-AC43-B5EFBFA8A92B}" srcId="{B486F452-4B6E-4E0D-BC62-057310FAACDE}" destId="{A1C2568D-CFFC-456C-AFA6-9E0D1B2076F9}" srcOrd="3" destOrd="0" parTransId="{F119FF17-ECBD-4DB8-9ADE-CB52AB393821}" sibTransId="{AADCBBA9-F8AF-4026-BCBB-49756278CE9C}"/>
    <dgm:cxn modelId="{8955860F-A675-424E-92ED-84FAB6A8D956}" type="presOf" srcId="{D3394B61-FB47-4CB6-9587-DD93BCDFFFD4}" destId="{DFC1805D-758B-4F19-A8DB-CF3991E8558B}" srcOrd="1" destOrd="0" presId="urn:microsoft.com/office/officeart/2005/8/layout/cycle4"/>
    <dgm:cxn modelId="{A4C17010-7398-4E86-AA0C-13A9EFD3A9C1}" type="presOf" srcId="{EF3FCF6A-FED3-4E04-97A4-D3ADB6D31DF5}" destId="{34C1A311-4167-4F69-A244-304DBAC4D963}" srcOrd="0" destOrd="0" presId="urn:microsoft.com/office/officeart/2005/8/layout/cycle4"/>
    <dgm:cxn modelId="{5CF2DD11-613B-4FDA-9982-87600561F854}" srcId="{1323E04E-4981-4A7C-8C33-E921A50AFC5B}" destId="{D151F685-EA59-44F4-B40B-575D75D793E0}" srcOrd="1" destOrd="0" parTransId="{A4E8FD94-A210-467E-80F4-0355673BA38C}" sibTransId="{1146AF49-4D3A-477C-A710-3EABFE0D86D5}"/>
    <dgm:cxn modelId="{C1EC2F12-CB4B-4C1A-ABE9-A9DABAA2B283}" type="presOf" srcId="{085BFE87-01FC-440E-95C6-B294AD8AF50D}" destId="{2DA7EB9A-1202-4C88-9A3F-8FEB9850D8C8}" srcOrd="0" destOrd="0" presId="urn:microsoft.com/office/officeart/2005/8/layout/cycle4"/>
    <dgm:cxn modelId="{E7BAD91D-90EF-478B-A125-7A9C9501DB6B}" srcId="{2BD2B5B1-5494-44CC-80A2-699CC9780FEE}" destId="{9FF74434-7AB1-40E4-8E9C-3E550C382CA8}" srcOrd="1" destOrd="0" parTransId="{CADC9E1E-EEF9-40E3-ABBE-C5566625448D}" sibTransId="{2D171DDB-1C11-4EF3-BD33-7F4EDA8E6E09}"/>
    <dgm:cxn modelId="{F3F44D1E-6D0A-486C-ABFB-1408A246E087}" type="presOf" srcId="{D151F685-EA59-44F4-B40B-575D75D793E0}" destId="{DFC1805D-758B-4F19-A8DB-CF3991E8558B}" srcOrd="1" destOrd="1" presId="urn:microsoft.com/office/officeart/2005/8/layout/cycle4"/>
    <dgm:cxn modelId="{5D519023-7E0A-4AF4-A930-D649864D4889}" type="presOf" srcId="{EF3FCF6A-FED3-4E04-97A4-D3ADB6D31DF5}" destId="{866FC38C-718D-475B-B652-DBFFFD9C090E}" srcOrd="1" destOrd="0" presId="urn:microsoft.com/office/officeart/2005/8/layout/cycle4"/>
    <dgm:cxn modelId="{B53C7D2C-A3E9-4117-9915-C5EEA3CB6E4F}" type="presOf" srcId="{C28AC02D-D2FC-498E-BB4C-FA72086A5692}" destId="{D51EED9C-7736-43D2-A7E0-FFCB24526843}" srcOrd="1" destOrd="2" presId="urn:microsoft.com/office/officeart/2005/8/layout/cycle4"/>
    <dgm:cxn modelId="{6955322D-F13E-43EC-979B-790434F5B0F2}" type="presOf" srcId="{7A4787EB-F651-4073-8FB8-524570B2AFA9}" destId="{866FC38C-718D-475B-B652-DBFFFD9C090E}" srcOrd="1" destOrd="1" presId="urn:microsoft.com/office/officeart/2005/8/layout/cycle4"/>
    <dgm:cxn modelId="{338E2039-3D11-4B30-9EEE-43022D4CFC8A}" type="presOf" srcId="{B486F452-4B6E-4E0D-BC62-057310FAACDE}" destId="{42C72716-996F-4DD3-B8EC-E15C57D9496C}" srcOrd="0" destOrd="0" presId="urn:microsoft.com/office/officeart/2005/8/layout/cycle4"/>
    <dgm:cxn modelId="{41AE9C3B-99EB-4E65-91F3-44DFA57F239B}" type="presOf" srcId="{9FF74434-7AB1-40E4-8E9C-3E550C382CA8}" destId="{D51EED9C-7736-43D2-A7E0-FFCB24526843}" srcOrd="1" destOrd="1" presId="urn:microsoft.com/office/officeart/2005/8/layout/cycle4"/>
    <dgm:cxn modelId="{B69B9D3C-2FDD-4F42-B3DE-67BA18FDE629}" type="presOf" srcId="{03528E06-09BB-452A-9E31-8B89B95E584F}" destId="{D3B31A54-CA42-4ECE-90C9-786763491681}" srcOrd="0" destOrd="0" presId="urn:microsoft.com/office/officeart/2005/8/layout/cycle4"/>
    <dgm:cxn modelId="{FC560F3F-615C-48C2-81FA-BC173BAA17D0}" type="presOf" srcId="{9FF74434-7AB1-40E4-8E9C-3E550C382CA8}" destId="{2DA7EB9A-1202-4C88-9A3F-8FEB9850D8C8}" srcOrd="0" destOrd="1" presId="urn:microsoft.com/office/officeart/2005/8/layout/cycle4"/>
    <dgm:cxn modelId="{2C12925C-5E09-416F-80D7-4662104DBB34}" srcId="{03528E06-09BB-452A-9E31-8B89B95E584F}" destId="{AB32AD01-6E1E-40C7-BCD5-90D1071512B3}" srcOrd="2" destOrd="0" parTransId="{DDBE0DBD-1A30-4DE4-A79D-6D2004E8DCBE}" sibTransId="{05B8CA0A-7E1C-43A8-990C-5A6116E9A1F5}"/>
    <dgm:cxn modelId="{B14C565D-015C-4E77-B3FD-2C035493EB35}" type="presOf" srcId="{085BFE87-01FC-440E-95C6-B294AD8AF50D}" destId="{D51EED9C-7736-43D2-A7E0-FFCB24526843}" srcOrd="1" destOrd="0" presId="urn:microsoft.com/office/officeart/2005/8/layout/cycle4"/>
    <dgm:cxn modelId="{F29CA65E-BA5B-4903-8253-AC561A404484}" type="presOf" srcId="{762D50D2-4697-43BB-856F-2D2DB295DD66}" destId="{DFC1805D-758B-4F19-A8DB-CF3991E8558B}" srcOrd="1" destOrd="2" presId="urn:microsoft.com/office/officeart/2005/8/layout/cycle4"/>
    <dgm:cxn modelId="{707B8941-83F7-4328-B65C-1C9B38122184}" type="presOf" srcId="{2C9AD63B-2E0B-49EE-823F-528537EFB9AC}" destId="{34C1A311-4167-4F69-A244-304DBAC4D963}" srcOrd="0" destOrd="2" presId="urn:microsoft.com/office/officeart/2005/8/layout/cycle4"/>
    <dgm:cxn modelId="{9D0CA662-0A6A-4E41-9734-60C1B48EC156}" srcId="{2BD2B5B1-5494-44CC-80A2-699CC9780FEE}" destId="{C28AC02D-D2FC-498E-BB4C-FA72086A5692}" srcOrd="2" destOrd="0" parTransId="{028C81AF-0806-4A75-9C21-7B6A6FA5D461}" sibTransId="{E3E8C24E-4763-4427-A398-0F159ABD5769}"/>
    <dgm:cxn modelId="{19D1CB43-23AE-4155-B165-20A0D6E3F414}" type="presOf" srcId="{AB32AD01-6E1E-40C7-BCD5-90D1071512B3}" destId="{1A24E014-C709-4B70-84A6-5AAA8DB13D60}" srcOrd="0" destOrd="2" presId="urn:microsoft.com/office/officeart/2005/8/layout/cycle4"/>
    <dgm:cxn modelId="{775C8A67-A1D6-4A79-BE24-1C851C5746B6}" type="presOf" srcId="{D3394B61-FB47-4CB6-9587-DD93BCDFFFD4}" destId="{35A1A08C-14DA-4AB8-A803-E3B5F02C050B}" srcOrd="0" destOrd="0" presId="urn:microsoft.com/office/officeart/2005/8/layout/cycle4"/>
    <dgm:cxn modelId="{8BF51378-4A62-4A91-896F-7F5E3331A81E}" srcId="{03528E06-09BB-452A-9E31-8B89B95E584F}" destId="{019C0844-FF40-4F81-8FB5-337EF7FB6A6F}" srcOrd="1" destOrd="0" parTransId="{B5E963E8-A665-46C3-946A-82CFD4B367B6}" sibTransId="{693269C9-C7A8-489F-9A76-B484272052C6}"/>
    <dgm:cxn modelId="{E8522D58-9DFB-46E7-8B3A-A2A2A4FCD249}" type="presOf" srcId="{405BA02F-EFD9-40F7-8B1C-5AD0AEAB9ED8}" destId="{35A1A08C-14DA-4AB8-A803-E3B5F02C050B}" srcOrd="0" destOrd="3" presId="urn:microsoft.com/office/officeart/2005/8/layout/cycle4"/>
    <dgm:cxn modelId="{3A058686-BA03-4898-86C9-C6A3497E7D82}" type="presOf" srcId="{C28AC02D-D2FC-498E-BB4C-FA72086A5692}" destId="{2DA7EB9A-1202-4C88-9A3F-8FEB9850D8C8}" srcOrd="0" destOrd="2" presId="urn:microsoft.com/office/officeart/2005/8/layout/cycle4"/>
    <dgm:cxn modelId="{C3045B87-EC71-4EE0-834D-92E9E74E725C}" srcId="{A1C2568D-CFFC-456C-AFA6-9E0D1B2076F9}" destId="{7A4787EB-F651-4073-8FB8-524570B2AFA9}" srcOrd="1" destOrd="0" parTransId="{13A3B6BF-D260-4A48-9A9D-6B2B4CFDFD59}" sibTransId="{B1F7AB47-2F63-4D68-82EA-86CE85249BA9}"/>
    <dgm:cxn modelId="{942BDC89-DFEF-4C86-A617-072C08B29827}" type="presOf" srcId="{BDD04511-9F22-4D0F-AD60-A13F0E4923C6}" destId="{1A24E014-C709-4B70-84A6-5AAA8DB13D60}" srcOrd="0" destOrd="0" presId="urn:microsoft.com/office/officeart/2005/8/layout/cycle4"/>
    <dgm:cxn modelId="{B7F67B8E-C249-42D8-B0A6-4158C1ED69CA}" type="presOf" srcId="{AFC8C011-BC60-4297-BA1B-829FE5A66642}" destId="{1A24E014-C709-4B70-84A6-5AAA8DB13D60}" srcOrd="0" destOrd="3" presId="urn:microsoft.com/office/officeart/2005/8/layout/cycle4"/>
    <dgm:cxn modelId="{FE5F4B93-064C-4CD1-9801-770F5709740F}" srcId="{03528E06-09BB-452A-9E31-8B89B95E584F}" destId="{BDD04511-9F22-4D0F-AD60-A13F0E4923C6}" srcOrd="0" destOrd="0" parTransId="{72C44F86-6086-4C89-B9E6-BD5AE9149B48}" sibTransId="{7EA8F2C7-AEFA-41D0-8E78-5F1444766C27}"/>
    <dgm:cxn modelId="{2541039B-7D56-41FF-B25C-2ED55E47EDAC}" type="presOf" srcId="{A1C2568D-CFFC-456C-AFA6-9E0D1B2076F9}" destId="{44ECF18A-DAEF-470D-A992-70440D9BA169}" srcOrd="0" destOrd="0" presId="urn:microsoft.com/office/officeart/2005/8/layout/cycle4"/>
    <dgm:cxn modelId="{B92771A2-5A6C-4EAF-B16C-8D889CE57BBC}" srcId="{A1C2568D-CFFC-456C-AFA6-9E0D1B2076F9}" destId="{2C9AD63B-2E0B-49EE-823F-528537EFB9AC}" srcOrd="2" destOrd="0" parTransId="{C9036D56-48EF-4256-A0D5-412E1B9449B5}" sibTransId="{963E9925-BA14-44D2-9653-CD2ED0F6D8B7}"/>
    <dgm:cxn modelId="{D775DDA4-1C4A-4C16-A8AC-B4E9C5808142}" type="presOf" srcId="{405BA02F-EFD9-40F7-8B1C-5AD0AEAB9ED8}" destId="{DFC1805D-758B-4F19-A8DB-CF3991E8558B}" srcOrd="1" destOrd="3" presId="urn:microsoft.com/office/officeart/2005/8/layout/cycle4"/>
    <dgm:cxn modelId="{67BD0BA5-DC70-4CC4-AFA8-B2781374A5E3}" type="presOf" srcId="{AFC8C011-BC60-4297-BA1B-829FE5A66642}" destId="{E64B8E61-9166-4422-A4CC-4D8FB27C74AE}" srcOrd="1" destOrd="3" presId="urn:microsoft.com/office/officeart/2005/8/layout/cycle4"/>
    <dgm:cxn modelId="{25407EA7-1D97-4AE1-9DCA-90B0E09D8DB6}" srcId="{B486F452-4B6E-4E0D-BC62-057310FAACDE}" destId="{1323E04E-4981-4A7C-8C33-E921A50AFC5B}" srcOrd="2" destOrd="0" parTransId="{E54CA2B9-3BEA-449C-B506-7D5005F824C8}" sibTransId="{633700D9-18B5-45D7-85E3-A836A014E70D}"/>
    <dgm:cxn modelId="{6F7A2CA9-EAD9-4AD1-8D45-6E29C8396833}" type="presOf" srcId="{2C9AD63B-2E0B-49EE-823F-528537EFB9AC}" destId="{866FC38C-718D-475B-B652-DBFFFD9C090E}" srcOrd="1" destOrd="2" presId="urn:microsoft.com/office/officeart/2005/8/layout/cycle4"/>
    <dgm:cxn modelId="{AF6FCCAE-4F70-4177-A749-D3A4358999D3}" srcId="{B486F452-4B6E-4E0D-BC62-057310FAACDE}" destId="{2BD2B5B1-5494-44CC-80A2-699CC9780FEE}" srcOrd="0" destOrd="0" parTransId="{EDCA662D-2419-4829-8EA0-1B73F8D531F8}" sibTransId="{552E8F87-3157-4482-82A5-CC7591FD6EEC}"/>
    <dgm:cxn modelId="{08B0D5B2-EF38-4E4B-AC1F-EE1DBB109131}" srcId="{03528E06-09BB-452A-9E31-8B89B95E584F}" destId="{AFC8C011-BC60-4297-BA1B-829FE5A66642}" srcOrd="3" destOrd="0" parTransId="{DD58F588-15E0-4DC8-A678-FF753F86D5CD}" sibTransId="{943A28B2-4549-452B-9AC8-20EE1AECE2A8}"/>
    <dgm:cxn modelId="{5FC6EBB4-F3C0-433A-A44A-55FE294900B4}" type="presOf" srcId="{D151F685-EA59-44F4-B40B-575D75D793E0}" destId="{35A1A08C-14DA-4AB8-A803-E3B5F02C050B}" srcOrd="0" destOrd="1" presId="urn:microsoft.com/office/officeart/2005/8/layout/cycle4"/>
    <dgm:cxn modelId="{6A29ECB4-EF99-4C50-86FB-0FAA656BA1F0}" type="presOf" srcId="{019C0844-FF40-4F81-8FB5-337EF7FB6A6F}" destId="{1A24E014-C709-4B70-84A6-5AAA8DB13D60}" srcOrd="0" destOrd="1" presId="urn:microsoft.com/office/officeart/2005/8/layout/cycle4"/>
    <dgm:cxn modelId="{F9A88DB5-A545-46C2-B18A-AA63607040B8}" type="presOf" srcId="{2BD2B5B1-5494-44CC-80A2-699CC9780FEE}" destId="{53E8E644-3DA5-4B50-A77D-3A15EA0BB233}" srcOrd="0" destOrd="0" presId="urn:microsoft.com/office/officeart/2005/8/layout/cycle4"/>
    <dgm:cxn modelId="{0285F3C2-8D16-44BB-8BCB-E5EAC1BE00D9}" type="presOf" srcId="{1323E04E-4981-4A7C-8C33-E921A50AFC5B}" destId="{5D8F4470-DB7B-429C-88DE-EBC983E8140A}" srcOrd="0" destOrd="0" presId="urn:microsoft.com/office/officeart/2005/8/layout/cycle4"/>
    <dgm:cxn modelId="{F9A0B6CA-6E7F-498D-A456-FAC2CD384117}" type="presOf" srcId="{019C0844-FF40-4F81-8FB5-337EF7FB6A6F}" destId="{E64B8E61-9166-4422-A4CC-4D8FB27C74AE}" srcOrd="1" destOrd="1" presId="urn:microsoft.com/office/officeart/2005/8/layout/cycle4"/>
    <dgm:cxn modelId="{2C1291D5-C83A-4136-9E60-F4699CA7AD31}" srcId="{1323E04E-4981-4A7C-8C33-E921A50AFC5B}" destId="{762D50D2-4697-43BB-856F-2D2DB295DD66}" srcOrd="2" destOrd="0" parTransId="{74568E6D-8E49-436C-8105-4787E2565470}" sibTransId="{BF6CD108-03CA-4E03-933C-DEC8A35D36D2}"/>
    <dgm:cxn modelId="{45E0FAD5-4261-430B-AE92-49CB96C72E59}" srcId="{1323E04E-4981-4A7C-8C33-E921A50AFC5B}" destId="{405BA02F-EFD9-40F7-8B1C-5AD0AEAB9ED8}" srcOrd="3" destOrd="0" parTransId="{21F9F6D0-5302-405A-B8BC-DE5D8A3E14F2}" sibTransId="{C20DBDC5-D5B5-4DBA-8E53-DCB489EA40E9}"/>
    <dgm:cxn modelId="{37AB08D9-8963-46FF-8BE9-42C13ECC54B1}" type="presOf" srcId="{BDD04511-9F22-4D0F-AD60-A13F0E4923C6}" destId="{E64B8E61-9166-4422-A4CC-4D8FB27C74AE}" srcOrd="1" destOrd="0" presId="urn:microsoft.com/office/officeart/2005/8/layout/cycle4"/>
    <dgm:cxn modelId="{C0882BDC-B088-4345-801E-2039696D701B}" type="presOf" srcId="{7A4787EB-F651-4073-8FB8-524570B2AFA9}" destId="{34C1A311-4167-4F69-A244-304DBAC4D963}" srcOrd="0" destOrd="1" presId="urn:microsoft.com/office/officeart/2005/8/layout/cycle4"/>
    <dgm:cxn modelId="{C763FCDF-92E9-4EED-A4F3-941B3287ED61}" srcId="{A1C2568D-CFFC-456C-AFA6-9E0D1B2076F9}" destId="{EF3FCF6A-FED3-4E04-97A4-D3ADB6D31DF5}" srcOrd="0" destOrd="0" parTransId="{97046CFB-16D3-4E12-8B95-B225FF18023C}" sibTransId="{E9B34A98-A51D-4998-A789-4606B8667B94}"/>
    <dgm:cxn modelId="{81CC61E6-A73A-4D7B-8C66-C9885211FA4C}" type="presOf" srcId="{AB32AD01-6E1E-40C7-BCD5-90D1071512B3}" destId="{E64B8E61-9166-4422-A4CC-4D8FB27C74AE}" srcOrd="1" destOrd="2" presId="urn:microsoft.com/office/officeart/2005/8/layout/cycle4"/>
    <dgm:cxn modelId="{5CFEE4EC-64D7-4A57-8388-4FED9C322DE6}" type="presOf" srcId="{762D50D2-4697-43BB-856F-2D2DB295DD66}" destId="{35A1A08C-14DA-4AB8-A803-E3B5F02C050B}" srcOrd="0" destOrd="2" presId="urn:microsoft.com/office/officeart/2005/8/layout/cycle4"/>
    <dgm:cxn modelId="{D90687EF-9254-442A-B4C5-9CE1F4AD4332}" srcId="{B486F452-4B6E-4E0D-BC62-057310FAACDE}" destId="{03528E06-09BB-452A-9E31-8B89B95E584F}" srcOrd="1" destOrd="0" parTransId="{DF704978-7198-4C44-8C0F-D0B56B45B9A1}" sibTransId="{F5005564-C27B-46AB-83D8-83B779DC0DC0}"/>
    <dgm:cxn modelId="{AEA274F8-0989-487A-A031-38AC69776FC4}" srcId="{1323E04E-4981-4A7C-8C33-E921A50AFC5B}" destId="{D3394B61-FB47-4CB6-9587-DD93BCDFFFD4}" srcOrd="0" destOrd="0" parTransId="{587E3ADD-A22D-4D0C-8BDD-FC35EF6047FE}" sibTransId="{B78B3635-9B89-47D5-90C3-7EAE54461B85}"/>
    <dgm:cxn modelId="{626FFF60-E332-4CCC-885E-1E40CA023084}" type="presParOf" srcId="{42C72716-996F-4DD3-B8EC-E15C57D9496C}" destId="{06A329BB-C1C4-493B-9BC2-30B2A97F7823}" srcOrd="0" destOrd="0" presId="urn:microsoft.com/office/officeart/2005/8/layout/cycle4"/>
    <dgm:cxn modelId="{3486D467-26D7-49E3-BBB5-C526C1121B81}" type="presParOf" srcId="{06A329BB-C1C4-493B-9BC2-30B2A97F7823}" destId="{08D12E4E-C4B8-4F79-94BC-F623162794C1}" srcOrd="0" destOrd="0" presId="urn:microsoft.com/office/officeart/2005/8/layout/cycle4"/>
    <dgm:cxn modelId="{958E39A3-2CB6-4FA4-88C3-E8EAF1185626}" type="presParOf" srcId="{08D12E4E-C4B8-4F79-94BC-F623162794C1}" destId="{2DA7EB9A-1202-4C88-9A3F-8FEB9850D8C8}" srcOrd="0" destOrd="0" presId="urn:microsoft.com/office/officeart/2005/8/layout/cycle4"/>
    <dgm:cxn modelId="{4EDA3E97-C761-40CD-B18B-FBEB58159940}" type="presParOf" srcId="{08D12E4E-C4B8-4F79-94BC-F623162794C1}" destId="{D51EED9C-7736-43D2-A7E0-FFCB24526843}" srcOrd="1" destOrd="0" presId="urn:microsoft.com/office/officeart/2005/8/layout/cycle4"/>
    <dgm:cxn modelId="{0FBC3244-8D57-42D1-9ADE-B0BA1CC33B7F}" type="presParOf" srcId="{06A329BB-C1C4-493B-9BC2-30B2A97F7823}" destId="{4F493016-5447-44F2-9566-EB0471A1FA93}" srcOrd="1" destOrd="0" presId="urn:microsoft.com/office/officeart/2005/8/layout/cycle4"/>
    <dgm:cxn modelId="{C421B112-F34B-4CFA-8AB5-22A7E0EF8A2E}" type="presParOf" srcId="{4F493016-5447-44F2-9566-EB0471A1FA93}" destId="{1A24E014-C709-4B70-84A6-5AAA8DB13D60}" srcOrd="0" destOrd="0" presId="urn:microsoft.com/office/officeart/2005/8/layout/cycle4"/>
    <dgm:cxn modelId="{47C06B1A-0228-49B6-B371-66DED2A5A159}" type="presParOf" srcId="{4F493016-5447-44F2-9566-EB0471A1FA93}" destId="{E64B8E61-9166-4422-A4CC-4D8FB27C74AE}" srcOrd="1" destOrd="0" presId="urn:microsoft.com/office/officeart/2005/8/layout/cycle4"/>
    <dgm:cxn modelId="{B80DAED5-4464-4452-982D-486295F387AA}" type="presParOf" srcId="{06A329BB-C1C4-493B-9BC2-30B2A97F7823}" destId="{361BF66B-70A1-4779-937E-C1C992F7C7E1}" srcOrd="2" destOrd="0" presId="urn:microsoft.com/office/officeart/2005/8/layout/cycle4"/>
    <dgm:cxn modelId="{1F174894-5CB1-4302-AF68-3EC316BC64B5}" type="presParOf" srcId="{361BF66B-70A1-4779-937E-C1C992F7C7E1}" destId="{35A1A08C-14DA-4AB8-A803-E3B5F02C050B}" srcOrd="0" destOrd="0" presId="urn:microsoft.com/office/officeart/2005/8/layout/cycle4"/>
    <dgm:cxn modelId="{353C0FBD-DBE9-4715-B89C-4D36E5708B81}" type="presParOf" srcId="{361BF66B-70A1-4779-937E-C1C992F7C7E1}" destId="{DFC1805D-758B-4F19-A8DB-CF3991E8558B}" srcOrd="1" destOrd="0" presId="urn:microsoft.com/office/officeart/2005/8/layout/cycle4"/>
    <dgm:cxn modelId="{C8523581-D01D-4859-91EB-691ECC5A51C9}" type="presParOf" srcId="{06A329BB-C1C4-493B-9BC2-30B2A97F7823}" destId="{C0025187-0306-482B-81FA-6842713E18E5}" srcOrd="3" destOrd="0" presId="urn:microsoft.com/office/officeart/2005/8/layout/cycle4"/>
    <dgm:cxn modelId="{17EC617C-CCC8-4A7C-89CE-565A0E2D05F6}" type="presParOf" srcId="{C0025187-0306-482B-81FA-6842713E18E5}" destId="{34C1A311-4167-4F69-A244-304DBAC4D963}" srcOrd="0" destOrd="0" presId="urn:microsoft.com/office/officeart/2005/8/layout/cycle4"/>
    <dgm:cxn modelId="{8A1F7E2B-6F77-4A31-869A-1396CA238BA8}" type="presParOf" srcId="{C0025187-0306-482B-81FA-6842713E18E5}" destId="{866FC38C-718D-475B-B652-DBFFFD9C090E}" srcOrd="1" destOrd="0" presId="urn:microsoft.com/office/officeart/2005/8/layout/cycle4"/>
    <dgm:cxn modelId="{2A2FBC25-43F2-4206-A39B-2CA7C02D0F5B}" type="presParOf" srcId="{06A329BB-C1C4-493B-9BC2-30B2A97F7823}" destId="{1BBDAC13-7E8D-4C0A-A7CF-4EB4AA061D6D}" srcOrd="4" destOrd="0" presId="urn:microsoft.com/office/officeart/2005/8/layout/cycle4"/>
    <dgm:cxn modelId="{16BF8873-5FCE-444C-9D10-49057F5D4CC8}" type="presParOf" srcId="{42C72716-996F-4DD3-B8EC-E15C57D9496C}" destId="{157FB953-F50A-4039-ACA4-1CAE68AFE8B2}" srcOrd="1" destOrd="0" presId="urn:microsoft.com/office/officeart/2005/8/layout/cycle4"/>
    <dgm:cxn modelId="{49227A64-978A-40B9-9BC4-1AA932AE850B}" type="presParOf" srcId="{157FB953-F50A-4039-ACA4-1CAE68AFE8B2}" destId="{53E8E644-3DA5-4B50-A77D-3A15EA0BB233}" srcOrd="0" destOrd="0" presId="urn:microsoft.com/office/officeart/2005/8/layout/cycle4"/>
    <dgm:cxn modelId="{E6DFBAC0-9FF4-4F0D-9861-E53BB64745E2}" type="presParOf" srcId="{157FB953-F50A-4039-ACA4-1CAE68AFE8B2}" destId="{D3B31A54-CA42-4ECE-90C9-786763491681}" srcOrd="1" destOrd="0" presId="urn:microsoft.com/office/officeart/2005/8/layout/cycle4"/>
    <dgm:cxn modelId="{247C47A8-3297-462B-AC82-38403B41D95C}" type="presParOf" srcId="{157FB953-F50A-4039-ACA4-1CAE68AFE8B2}" destId="{5D8F4470-DB7B-429C-88DE-EBC983E8140A}" srcOrd="2" destOrd="0" presId="urn:microsoft.com/office/officeart/2005/8/layout/cycle4"/>
    <dgm:cxn modelId="{674BC4D8-94DE-456D-A36B-147A5628221F}" type="presParOf" srcId="{157FB953-F50A-4039-ACA4-1CAE68AFE8B2}" destId="{44ECF18A-DAEF-470D-A992-70440D9BA169}" srcOrd="3" destOrd="0" presId="urn:microsoft.com/office/officeart/2005/8/layout/cycle4"/>
    <dgm:cxn modelId="{34148120-30E6-4A02-95F6-4031C635882B}" type="presParOf" srcId="{157FB953-F50A-4039-ACA4-1CAE68AFE8B2}" destId="{A7756542-EFE5-43DF-9402-3EAA7D49D15A}" srcOrd="4" destOrd="0" presId="urn:microsoft.com/office/officeart/2005/8/layout/cycle4"/>
    <dgm:cxn modelId="{C1DD0112-72F3-4347-904E-312C4E6DC4DA}" type="presParOf" srcId="{42C72716-996F-4DD3-B8EC-E15C57D9496C}" destId="{1AC86523-6B6D-48D4-8ACA-4535CCE8F635}" srcOrd="2" destOrd="0" presId="urn:microsoft.com/office/officeart/2005/8/layout/cycle4"/>
    <dgm:cxn modelId="{12FD6F39-135D-4607-AEE6-C433F1E9CC7D}" type="presParOf" srcId="{42C72716-996F-4DD3-B8EC-E15C57D9496C}" destId="{0AF5DACE-09D7-49CE-9EF3-8505635FA4A3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39E97E-8BFB-5D4A-BB18-8046DE4000C4}">
      <dsp:nvSpPr>
        <dsp:cNvPr id="0" name=""/>
        <dsp:cNvSpPr/>
      </dsp:nvSpPr>
      <dsp:spPr>
        <a:xfrm>
          <a:off x="1569" y="284700"/>
          <a:ext cx="1972793" cy="726298"/>
        </a:xfrm>
        <a:prstGeom prst="roundRect">
          <a:avLst>
            <a:gd name="adj" fmla="val 10000"/>
          </a:avLst>
        </a:prstGeom>
        <a:solidFill>
          <a:sysClr val="window" lastClr="FFFFFF">
            <a:lumMod val="95000"/>
          </a:sys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Step 1</a:t>
          </a:r>
        </a:p>
      </dsp:txBody>
      <dsp:txXfrm>
        <a:off x="15751" y="298882"/>
        <a:ext cx="1944429" cy="455835"/>
      </dsp:txXfrm>
    </dsp:sp>
    <dsp:sp modelId="{E799D938-CF34-5D4A-BC90-76C3EB6E776A}">
      <dsp:nvSpPr>
        <dsp:cNvPr id="0" name=""/>
        <dsp:cNvSpPr/>
      </dsp:nvSpPr>
      <dsp:spPr>
        <a:xfrm>
          <a:off x="405636" y="768899"/>
          <a:ext cx="1972793" cy="1080000"/>
        </a:xfrm>
        <a:prstGeom prst="roundRect">
          <a:avLst>
            <a:gd name="adj" fmla="val 10000"/>
          </a:avLst>
        </a:prstGeom>
        <a:solidFill>
          <a:srgbClr val="70AD47">
            <a:alpha val="90000"/>
            <a:tint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70AD4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Defining maritime circularity (</a:t>
          </a:r>
          <a:r>
            <a:rPr lang="en-GB" sz="1800" kern="1200" dirty="0"/>
            <a:t>brainstorming)</a:t>
          </a:r>
          <a:r>
            <a:rPr lang="en-GB" sz="18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 </a:t>
          </a:r>
        </a:p>
      </dsp:txBody>
      <dsp:txXfrm>
        <a:off x="437268" y="800531"/>
        <a:ext cx="1909529" cy="1016736"/>
      </dsp:txXfrm>
    </dsp:sp>
    <dsp:sp modelId="{C86C8DB9-7842-B24D-9085-3742774B6300}">
      <dsp:nvSpPr>
        <dsp:cNvPr id="0" name=""/>
        <dsp:cNvSpPr/>
      </dsp:nvSpPr>
      <dsp:spPr>
        <a:xfrm>
          <a:off x="2273431" y="281215"/>
          <a:ext cx="634024" cy="49116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70AD47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rgbClr>
            </a:gs>
            <a:gs pos="50000">
              <a:srgbClr val="70AD47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rgbClr>
            </a:gs>
            <a:gs pos="100000">
              <a:srgbClr val="70AD47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2273431" y="379449"/>
        <a:ext cx="486674" cy="294700"/>
      </dsp:txXfrm>
    </dsp:sp>
    <dsp:sp modelId="{09EB0795-CDC7-064E-A226-D2FC2FFE41E1}">
      <dsp:nvSpPr>
        <dsp:cNvPr id="0" name=""/>
        <dsp:cNvSpPr/>
      </dsp:nvSpPr>
      <dsp:spPr>
        <a:xfrm>
          <a:off x="3170636" y="284700"/>
          <a:ext cx="1972793" cy="726298"/>
        </a:xfrm>
        <a:prstGeom prst="roundRect">
          <a:avLst>
            <a:gd name="adj" fmla="val 10000"/>
          </a:avLst>
        </a:prstGeom>
        <a:solidFill>
          <a:sysClr val="window" lastClr="FFFFFF">
            <a:lumMod val="95000"/>
          </a:sys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Step 2</a:t>
          </a:r>
        </a:p>
      </dsp:txBody>
      <dsp:txXfrm>
        <a:off x="3184818" y="298882"/>
        <a:ext cx="1944429" cy="455835"/>
      </dsp:txXfrm>
    </dsp:sp>
    <dsp:sp modelId="{A25A714E-5DE7-5745-95B8-714B514CA476}">
      <dsp:nvSpPr>
        <dsp:cNvPr id="0" name=""/>
        <dsp:cNvSpPr/>
      </dsp:nvSpPr>
      <dsp:spPr>
        <a:xfrm>
          <a:off x="3574702" y="768899"/>
          <a:ext cx="1972793" cy="1080000"/>
        </a:xfrm>
        <a:prstGeom prst="roundRect">
          <a:avLst>
            <a:gd name="adj" fmla="val 10000"/>
          </a:avLst>
        </a:prstGeom>
        <a:solidFill>
          <a:srgbClr val="70AD47">
            <a:alpha val="90000"/>
            <a:tint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70AD4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Gap analysis</a:t>
          </a:r>
        </a:p>
      </dsp:txBody>
      <dsp:txXfrm>
        <a:off x="3606334" y="800531"/>
        <a:ext cx="1909529" cy="1016736"/>
      </dsp:txXfrm>
    </dsp:sp>
    <dsp:sp modelId="{1350E7BB-16AD-7549-ABF3-9E2897E1F52E}">
      <dsp:nvSpPr>
        <dsp:cNvPr id="0" name=""/>
        <dsp:cNvSpPr/>
      </dsp:nvSpPr>
      <dsp:spPr>
        <a:xfrm>
          <a:off x="5442498" y="281215"/>
          <a:ext cx="634024" cy="49116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70AD47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rgbClr>
            </a:gs>
            <a:gs pos="50000">
              <a:srgbClr val="70AD47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rgbClr>
            </a:gs>
            <a:gs pos="100000">
              <a:srgbClr val="70AD47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5442498" y="379449"/>
        <a:ext cx="486674" cy="294700"/>
      </dsp:txXfrm>
    </dsp:sp>
    <dsp:sp modelId="{28711729-4736-5A4F-AA33-DB6E7D8012FA}">
      <dsp:nvSpPr>
        <dsp:cNvPr id="0" name=""/>
        <dsp:cNvSpPr/>
      </dsp:nvSpPr>
      <dsp:spPr>
        <a:xfrm>
          <a:off x="6339703" y="284700"/>
          <a:ext cx="1972793" cy="726298"/>
        </a:xfrm>
        <a:prstGeom prst="roundRect">
          <a:avLst>
            <a:gd name="adj" fmla="val 10000"/>
          </a:avLst>
        </a:prstGeom>
        <a:solidFill>
          <a:sysClr val="window" lastClr="FFFFFF">
            <a:lumMod val="95000"/>
          </a:sys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Step 3</a:t>
          </a:r>
        </a:p>
      </dsp:txBody>
      <dsp:txXfrm>
        <a:off x="6353885" y="298882"/>
        <a:ext cx="1944429" cy="455835"/>
      </dsp:txXfrm>
    </dsp:sp>
    <dsp:sp modelId="{68C94D24-C2F4-7248-BE3F-ADF79AE5E1F6}">
      <dsp:nvSpPr>
        <dsp:cNvPr id="0" name=""/>
        <dsp:cNvSpPr/>
      </dsp:nvSpPr>
      <dsp:spPr>
        <a:xfrm>
          <a:off x="6743769" y="768899"/>
          <a:ext cx="1972793" cy="1080000"/>
        </a:xfrm>
        <a:prstGeom prst="roundRect">
          <a:avLst>
            <a:gd name="adj" fmla="val 10000"/>
          </a:avLst>
        </a:prstGeom>
        <a:solidFill>
          <a:srgbClr val="70AD47">
            <a:alpha val="90000"/>
            <a:tint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70AD4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SWOT analysis</a:t>
          </a:r>
        </a:p>
      </dsp:txBody>
      <dsp:txXfrm>
        <a:off x="6775401" y="800531"/>
        <a:ext cx="1909529" cy="1016736"/>
      </dsp:txXfrm>
    </dsp:sp>
    <dsp:sp modelId="{539EBF05-E915-6F4E-8FAB-29BA3D3D6A74}">
      <dsp:nvSpPr>
        <dsp:cNvPr id="0" name=""/>
        <dsp:cNvSpPr/>
      </dsp:nvSpPr>
      <dsp:spPr>
        <a:xfrm>
          <a:off x="8611565" y="281215"/>
          <a:ext cx="634024" cy="49116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70AD47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rgbClr>
            </a:gs>
            <a:gs pos="50000">
              <a:srgbClr val="70AD47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rgbClr>
            </a:gs>
            <a:gs pos="100000">
              <a:srgbClr val="70AD47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rgb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8611565" y="379449"/>
        <a:ext cx="486674" cy="294700"/>
      </dsp:txXfrm>
    </dsp:sp>
    <dsp:sp modelId="{439984ED-F1A6-5846-A663-C8B52197D713}">
      <dsp:nvSpPr>
        <dsp:cNvPr id="0" name=""/>
        <dsp:cNvSpPr/>
      </dsp:nvSpPr>
      <dsp:spPr>
        <a:xfrm>
          <a:off x="9508770" y="284700"/>
          <a:ext cx="1972793" cy="726298"/>
        </a:xfrm>
        <a:prstGeom prst="roundRect">
          <a:avLst>
            <a:gd name="adj" fmla="val 10000"/>
          </a:avLst>
        </a:prstGeom>
        <a:solidFill>
          <a:sysClr val="window" lastClr="FFFFFF">
            <a:lumMod val="95000"/>
          </a:sys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Step 4 </a:t>
          </a:r>
        </a:p>
      </dsp:txBody>
      <dsp:txXfrm>
        <a:off x="9522952" y="298882"/>
        <a:ext cx="1944429" cy="455835"/>
      </dsp:txXfrm>
    </dsp:sp>
    <dsp:sp modelId="{A48E52A8-2520-8244-AFB0-55EF5DBDD7B8}">
      <dsp:nvSpPr>
        <dsp:cNvPr id="0" name=""/>
        <dsp:cNvSpPr/>
      </dsp:nvSpPr>
      <dsp:spPr>
        <a:xfrm>
          <a:off x="9912836" y="768899"/>
          <a:ext cx="1972793" cy="1080000"/>
        </a:xfrm>
        <a:prstGeom prst="roundRect">
          <a:avLst>
            <a:gd name="adj" fmla="val 10000"/>
          </a:avLst>
        </a:prstGeom>
        <a:solidFill>
          <a:srgbClr val="70AD47">
            <a:alpha val="90000"/>
            <a:tint val="40000"/>
            <a:hueOff val="0"/>
            <a:satOff val="0"/>
            <a:lumOff val="0"/>
            <a:alphaOff val="0"/>
          </a:srgbClr>
        </a:solidFill>
        <a:ln w="6350" cap="flat" cmpd="sng" algn="ctr">
          <a:solidFill>
            <a:srgbClr val="70AD4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8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Generating future strategies</a:t>
          </a:r>
        </a:p>
      </dsp:txBody>
      <dsp:txXfrm>
        <a:off x="9944468" y="800531"/>
        <a:ext cx="1909529" cy="10167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A1A08C-14DA-4AB8-A803-E3B5F02C050B}">
      <dsp:nvSpPr>
        <dsp:cNvPr id="0" name=""/>
        <dsp:cNvSpPr/>
      </dsp:nvSpPr>
      <dsp:spPr>
        <a:xfrm>
          <a:off x="7449804" y="3986273"/>
          <a:ext cx="4457716" cy="35394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228600" lvl="1" indent="-228600" algn="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Raw material savings</a:t>
          </a:r>
        </a:p>
        <a:p>
          <a:pPr marL="228600" lvl="1" indent="-228600" algn="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Energy savings</a:t>
          </a:r>
        </a:p>
        <a:p>
          <a:pPr marL="228600" lvl="1" indent="-228600" algn="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Overall environmental impact - CO2eq</a:t>
          </a:r>
        </a:p>
        <a:p>
          <a:pPr marL="228600" lvl="1" indent="-228600" algn="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Lifecycle assessment</a:t>
          </a:r>
        </a:p>
      </dsp:txBody>
      <dsp:txXfrm>
        <a:off x="8864869" y="4948883"/>
        <a:ext cx="2964901" cy="2499081"/>
      </dsp:txXfrm>
    </dsp:sp>
    <dsp:sp modelId="{34C1A311-4167-4F69-A244-304DBAC4D963}">
      <dsp:nvSpPr>
        <dsp:cNvPr id="0" name=""/>
        <dsp:cNvSpPr/>
      </dsp:nvSpPr>
      <dsp:spPr>
        <a:xfrm>
          <a:off x="157621" y="4231167"/>
          <a:ext cx="5309709" cy="35906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Ships with longer lifespan - failure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Restorative processes - manufacturing safety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Operating the equipment</a:t>
          </a:r>
        </a:p>
      </dsp:txBody>
      <dsp:txXfrm>
        <a:off x="236495" y="5207693"/>
        <a:ext cx="3559048" cy="2535208"/>
      </dsp:txXfrm>
    </dsp:sp>
    <dsp:sp modelId="{1A24E014-C709-4B70-84A6-5AAA8DB13D60}">
      <dsp:nvSpPr>
        <dsp:cNvPr id="0" name=""/>
        <dsp:cNvSpPr/>
      </dsp:nvSpPr>
      <dsp:spPr>
        <a:xfrm>
          <a:off x="7782930" y="14986"/>
          <a:ext cx="4124590" cy="35664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800" kern="1200" cap="none" baseline="0">
              <a:solidFill>
                <a:schemeClr val="dk1">
                  <a:hueOff val="0"/>
                  <a:satOff val="0"/>
                  <a:lumOff val="0"/>
                </a:schemeClr>
              </a:solidFill>
            </a:rPr>
            <a:t>Longer lifespan feasibility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800" kern="1200">
              <a:solidFill>
                <a:schemeClr val="dk1">
                  <a:hueOff val="0"/>
                  <a:satOff val="0"/>
                  <a:lumOff val="0"/>
                </a:schemeClr>
              </a:solidFill>
            </a:rPr>
            <a:t>Cost/benefit analysis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800" kern="1200" dirty="0">
              <a:solidFill>
                <a:schemeClr val="dk1">
                  <a:hueOff val="0"/>
                  <a:satOff val="0"/>
                  <a:lumOff val="0"/>
                </a:schemeClr>
              </a:solidFill>
            </a:rPr>
            <a:t>Lifecycle costs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800" kern="1200" dirty="0">
              <a:solidFill>
                <a:schemeClr val="dk1">
                  <a:hueOff val="0"/>
                  <a:satOff val="0"/>
                  <a:lumOff val="0"/>
                </a:schemeClr>
              </a:solidFill>
            </a:rPr>
            <a:t>New business models</a:t>
          </a:r>
        </a:p>
      </dsp:txBody>
      <dsp:txXfrm>
        <a:off x="9098650" y="93329"/>
        <a:ext cx="2730527" cy="2518128"/>
      </dsp:txXfrm>
    </dsp:sp>
    <dsp:sp modelId="{2DA7EB9A-1202-4C88-9A3F-8FEB9850D8C8}">
      <dsp:nvSpPr>
        <dsp:cNvPr id="0" name=""/>
        <dsp:cNvSpPr/>
      </dsp:nvSpPr>
      <dsp:spPr>
        <a:xfrm>
          <a:off x="0" y="325346"/>
          <a:ext cx="4582222" cy="29682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/>
            <a:t>Ship level circularity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Component level circularity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400" kern="1200" dirty="0"/>
            <a:t>Bridging enabling technologies</a:t>
          </a:r>
        </a:p>
      </dsp:txBody>
      <dsp:txXfrm>
        <a:off x="65203" y="390549"/>
        <a:ext cx="3077149" cy="2095775"/>
      </dsp:txXfrm>
    </dsp:sp>
    <dsp:sp modelId="{53E8E644-3DA5-4B50-A77D-3A15EA0BB233}">
      <dsp:nvSpPr>
        <dsp:cNvPr id="0" name=""/>
        <dsp:cNvSpPr/>
      </dsp:nvSpPr>
      <dsp:spPr>
        <a:xfrm>
          <a:off x="2447083" y="454221"/>
          <a:ext cx="3427519" cy="3427519"/>
        </a:xfrm>
        <a:prstGeom prst="pieWedg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Technical</a:t>
          </a:r>
        </a:p>
      </dsp:txBody>
      <dsp:txXfrm>
        <a:off x="3450980" y="1458118"/>
        <a:ext cx="2423622" cy="2423622"/>
      </dsp:txXfrm>
    </dsp:sp>
    <dsp:sp modelId="{D3B31A54-CA42-4ECE-90C9-786763491681}">
      <dsp:nvSpPr>
        <dsp:cNvPr id="0" name=""/>
        <dsp:cNvSpPr/>
      </dsp:nvSpPr>
      <dsp:spPr>
        <a:xfrm rot="5400000">
          <a:off x="6032917" y="454221"/>
          <a:ext cx="3427519" cy="3427519"/>
        </a:xfrm>
        <a:prstGeom prst="pieWedg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Financial</a:t>
          </a:r>
        </a:p>
      </dsp:txBody>
      <dsp:txXfrm rot="-5400000">
        <a:off x="6032917" y="1458118"/>
        <a:ext cx="2423622" cy="2423622"/>
      </dsp:txXfrm>
    </dsp:sp>
    <dsp:sp modelId="{5D8F4470-DB7B-429C-88DE-EBC983E8140A}">
      <dsp:nvSpPr>
        <dsp:cNvPr id="0" name=""/>
        <dsp:cNvSpPr/>
      </dsp:nvSpPr>
      <dsp:spPr>
        <a:xfrm rot="10800000">
          <a:off x="6032917" y="4040055"/>
          <a:ext cx="3427519" cy="3427519"/>
        </a:xfrm>
        <a:prstGeom prst="pieWedg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Environmental</a:t>
          </a:r>
        </a:p>
      </dsp:txBody>
      <dsp:txXfrm rot="10800000">
        <a:off x="6032917" y="4040055"/>
        <a:ext cx="2423622" cy="2423622"/>
      </dsp:txXfrm>
    </dsp:sp>
    <dsp:sp modelId="{44ECF18A-DAEF-470D-A992-70440D9BA169}">
      <dsp:nvSpPr>
        <dsp:cNvPr id="0" name=""/>
        <dsp:cNvSpPr/>
      </dsp:nvSpPr>
      <dsp:spPr>
        <a:xfrm rot="16200000">
          <a:off x="2447083" y="4040055"/>
          <a:ext cx="3427519" cy="3427519"/>
        </a:xfrm>
        <a:prstGeom prst="pieWedg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Safety</a:t>
          </a:r>
        </a:p>
      </dsp:txBody>
      <dsp:txXfrm rot="5400000">
        <a:off x="3450980" y="4040055"/>
        <a:ext cx="2423622" cy="2423622"/>
      </dsp:txXfrm>
    </dsp:sp>
    <dsp:sp modelId="{1AC86523-6B6D-48D4-8ACA-4535CCE8F635}">
      <dsp:nvSpPr>
        <dsp:cNvPr id="0" name=""/>
        <dsp:cNvSpPr/>
      </dsp:nvSpPr>
      <dsp:spPr>
        <a:xfrm>
          <a:off x="5362058" y="3248481"/>
          <a:ext cx="1183404" cy="1029047"/>
        </a:xfrm>
        <a:prstGeom prst="circularArrow">
          <a:avLst/>
        </a:prstGeom>
        <a:solidFill>
          <a:srgbClr val="000000">
            <a:alpha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  <dsp:sp modelId="{0AF5DACE-09D7-49CE-9EF3-8505635FA4A3}">
      <dsp:nvSpPr>
        <dsp:cNvPr id="0" name=""/>
        <dsp:cNvSpPr/>
      </dsp:nvSpPr>
      <dsp:spPr>
        <a:xfrm rot="10800000">
          <a:off x="5362058" y="3644268"/>
          <a:ext cx="1183404" cy="1029047"/>
        </a:xfrm>
        <a:prstGeom prst="circularArrow">
          <a:avLst/>
        </a:prstGeom>
        <a:solidFill>
          <a:srgbClr val="000000">
            <a:alpha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CE3E8A-C474-45B9-8CB8-972FA456889E}" type="datetimeFigureOut">
              <a:rPr lang="en-GB" smtClean="0"/>
              <a:t>08/05/2023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D0920C-67D0-4907-9423-0C523EF1F7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1061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DBB72B-530D-4FC8-BFD2-E9127BDF1C8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321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16644-A256-4CB1-9B70-E20D6BE3B66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832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0" i="0">
                <a:solidFill>
                  <a:srgbClr val="7BB599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8928" y="9589991"/>
            <a:ext cx="1619249" cy="46672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51389" y="9589991"/>
            <a:ext cx="2171699" cy="47624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18562" y="9495160"/>
            <a:ext cx="2266949" cy="6667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29111" y="9312814"/>
            <a:ext cx="1819274" cy="75247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439275" y="9258300"/>
            <a:ext cx="857249" cy="85724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886910" y="0"/>
            <a:ext cx="7400924" cy="189547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rgbClr val="7BB599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rgbClr val="7BB599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5/8/2023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"/>
            <a:ext cx="4001135" cy="10287000"/>
          </a:xfrm>
          <a:custGeom>
            <a:avLst/>
            <a:gdLst/>
            <a:ahLst/>
            <a:cxnLst/>
            <a:rect l="l" t="t" r="r" b="b"/>
            <a:pathLst>
              <a:path w="4001135" h="10287000">
                <a:moveTo>
                  <a:pt x="0" y="10286996"/>
                </a:moveTo>
                <a:lnTo>
                  <a:pt x="0" y="0"/>
                </a:lnTo>
                <a:lnTo>
                  <a:pt x="4000918" y="0"/>
                </a:lnTo>
                <a:lnTo>
                  <a:pt x="4000918" y="10286996"/>
                </a:lnTo>
                <a:lnTo>
                  <a:pt x="0" y="10286996"/>
                </a:lnTo>
                <a:close/>
              </a:path>
            </a:pathLst>
          </a:custGeom>
          <a:solidFill>
            <a:srgbClr val="0020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38916" y="2345489"/>
            <a:ext cx="5930900" cy="5930900"/>
          </a:xfrm>
          <a:custGeom>
            <a:avLst/>
            <a:gdLst/>
            <a:ahLst/>
            <a:cxnLst/>
            <a:rect l="l" t="t" r="r" b="b"/>
            <a:pathLst>
              <a:path w="5930900" h="5930900">
                <a:moveTo>
                  <a:pt x="8273" y="2985228"/>
                </a:moveTo>
                <a:lnTo>
                  <a:pt x="2068" y="2975895"/>
                </a:lnTo>
                <a:lnTo>
                  <a:pt x="0" y="2965293"/>
                </a:lnTo>
                <a:lnTo>
                  <a:pt x="2068" y="2954690"/>
                </a:lnTo>
                <a:lnTo>
                  <a:pt x="8270" y="2945362"/>
                </a:lnTo>
                <a:lnTo>
                  <a:pt x="2945360" y="8271"/>
                </a:lnTo>
                <a:lnTo>
                  <a:pt x="2954690" y="2068"/>
                </a:lnTo>
                <a:lnTo>
                  <a:pt x="2965293" y="0"/>
                </a:lnTo>
                <a:lnTo>
                  <a:pt x="2975895" y="2068"/>
                </a:lnTo>
                <a:lnTo>
                  <a:pt x="2985226" y="8272"/>
                </a:lnTo>
                <a:lnTo>
                  <a:pt x="5922313" y="2945359"/>
                </a:lnTo>
                <a:lnTo>
                  <a:pt x="5928517" y="2954690"/>
                </a:lnTo>
                <a:lnTo>
                  <a:pt x="5930586" y="2965293"/>
                </a:lnTo>
                <a:lnTo>
                  <a:pt x="5928517" y="2975895"/>
                </a:lnTo>
                <a:lnTo>
                  <a:pt x="5922314" y="2985225"/>
                </a:lnTo>
                <a:lnTo>
                  <a:pt x="2985223" y="5922315"/>
                </a:lnTo>
                <a:lnTo>
                  <a:pt x="2975895" y="5928517"/>
                </a:lnTo>
                <a:lnTo>
                  <a:pt x="2965293" y="5930586"/>
                </a:lnTo>
                <a:lnTo>
                  <a:pt x="2954690" y="5928517"/>
                </a:lnTo>
                <a:lnTo>
                  <a:pt x="2945359" y="5922313"/>
                </a:lnTo>
                <a:lnTo>
                  <a:pt x="8273" y="298522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300" b="0" i="0">
                <a:solidFill>
                  <a:srgbClr val="7BB599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5/8/2023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5/8/2023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05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18834" y="574503"/>
            <a:ext cx="8383451" cy="16217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300" b="0" i="0">
                <a:solidFill>
                  <a:srgbClr val="7BB599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in/dogancanokumus" TargetMode="External"/><Relationship Id="rId3" Type="http://schemas.openxmlformats.org/officeDocument/2006/relationships/image" Target="../media/image16.png"/><Relationship Id="rId7" Type="http://schemas.openxmlformats.org/officeDocument/2006/relationships/hyperlink" Target="mailto:dogancan.okumus@strath.ac.uk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11" Type="http://schemas.openxmlformats.org/officeDocument/2006/relationships/image" Target="../media/image18.jpg"/><Relationship Id="rId5" Type="http://schemas.openxmlformats.org/officeDocument/2006/relationships/hyperlink" Target="https://uk.linkedin.com/in/gunbeyaz" TargetMode="External"/><Relationship Id="rId10" Type="http://schemas.openxmlformats.org/officeDocument/2006/relationships/hyperlink" Target="https://uk.linkedin.com/in/stavros-karamperidis" TargetMode="External"/><Relationship Id="rId4" Type="http://schemas.openxmlformats.org/officeDocument/2006/relationships/hyperlink" Target="mailto:sefer.gundeyaz@strath.ac.uk" TargetMode="External"/><Relationship Id="rId9" Type="http://schemas.openxmlformats.org/officeDocument/2006/relationships/hyperlink" Target="mailto:stavros.karamperidis@plymouth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4800" y="2324100"/>
            <a:ext cx="17962418" cy="6358792"/>
          </a:xfrm>
          <a:prstGeom prst="rect">
            <a:avLst/>
          </a:prstGeom>
        </p:spPr>
        <p:txBody>
          <a:bodyPr vert="horz" wrap="square" lIns="0" tIns="434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25"/>
              </a:spcBef>
            </a:pPr>
            <a:r>
              <a:rPr lang="en-GB" sz="8000" spc="-605" dirty="0">
                <a:latin typeface="Arial Black"/>
                <a:cs typeface="Arial Black"/>
              </a:rPr>
              <a:t>Potential Impact of the Circular Economy Concept in </a:t>
            </a:r>
            <a:r>
              <a:rPr lang="en-GB" sz="8000" spc="-605">
                <a:latin typeface="Arial Black"/>
                <a:cs typeface="Arial Black"/>
              </a:rPr>
              <a:t>Maritime Transport </a:t>
            </a:r>
            <a:endParaRPr lang="en-GB" sz="4400" spc="-54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3425"/>
              </a:spcBef>
            </a:pPr>
            <a:r>
              <a:rPr lang="en-GB" sz="4400" spc="-540" dirty="0">
                <a:latin typeface="Arial Black"/>
                <a:cs typeface="Arial Black"/>
              </a:rPr>
              <a:t>Dogancan Okumus (a), Sefer Anil Gunbeyaz (a), Stavros Karamperidis (b)</a:t>
            </a:r>
          </a:p>
          <a:p>
            <a:pPr marL="12700">
              <a:lnSpc>
                <a:spcPct val="100000"/>
              </a:lnSpc>
              <a:spcBef>
                <a:spcPts val="3425"/>
              </a:spcBef>
            </a:pPr>
            <a:r>
              <a:rPr lang="en-GB" sz="4400" spc="-540" dirty="0">
                <a:latin typeface="Arial Black"/>
                <a:cs typeface="Arial Black"/>
              </a:rPr>
              <a:t>a) University of Strathclyde;  b) University of Plymouth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342900"/>
            <a:ext cx="8383451" cy="1621789"/>
          </a:xfrm>
          <a:prstGeom prst="rect">
            <a:avLst/>
          </a:prstGeom>
        </p:spPr>
        <p:txBody>
          <a:bodyPr vert="horz" wrap="square" lIns="0" tIns="129540" rIns="0" bIns="0" rtlCol="0">
            <a:spAutoFit/>
          </a:bodyPr>
          <a:lstStyle/>
          <a:p>
            <a:pPr marL="12700" marR="5080">
              <a:lnSpc>
                <a:spcPts val="5850"/>
              </a:lnSpc>
              <a:spcBef>
                <a:spcPts val="1020"/>
              </a:spcBef>
            </a:pPr>
            <a:r>
              <a:rPr sz="5600" spc="-459" dirty="0">
                <a:solidFill>
                  <a:srgbClr val="250991"/>
                </a:solidFill>
              </a:rPr>
              <a:t>WHITE</a:t>
            </a:r>
            <a:r>
              <a:rPr sz="5600" spc="-409" dirty="0">
                <a:solidFill>
                  <a:srgbClr val="250991"/>
                </a:solidFill>
              </a:rPr>
              <a:t> </a:t>
            </a:r>
            <a:r>
              <a:rPr sz="5600" spc="-605" dirty="0">
                <a:solidFill>
                  <a:srgbClr val="250991"/>
                </a:solidFill>
              </a:rPr>
              <a:t>PAPER </a:t>
            </a:r>
            <a:r>
              <a:rPr sz="5600" spc="-545" dirty="0">
                <a:solidFill>
                  <a:srgbClr val="250991"/>
                </a:solidFill>
              </a:rPr>
              <a:t>SHOWCASE</a:t>
            </a:r>
            <a:endParaRPr sz="5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28700"/>
            <a:ext cx="7610475" cy="9258300"/>
            <a:chOff x="0" y="1028700"/>
            <a:chExt cx="7610475" cy="9258300"/>
          </a:xfrm>
        </p:grpSpPr>
        <p:sp>
          <p:nvSpPr>
            <p:cNvPr id="3" name="object 3"/>
            <p:cNvSpPr/>
            <p:nvPr/>
          </p:nvSpPr>
          <p:spPr>
            <a:xfrm>
              <a:off x="0" y="7609070"/>
              <a:ext cx="3813810" cy="2678430"/>
            </a:xfrm>
            <a:custGeom>
              <a:avLst/>
              <a:gdLst/>
              <a:ahLst/>
              <a:cxnLst/>
              <a:rect l="l" t="t" r="r" b="b"/>
              <a:pathLst>
                <a:path w="3813810" h="2678429">
                  <a:moveTo>
                    <a:pt x="0" y="0"/>
                  </a:moveTo>
                  <a:lnTo>
                    <a:pt x="3765718" y="0"/>
                  </a:lnTo>
                  <a:lnTo>
                    <a:pt x="3784215" y="3718"/>
                  </a:lnTo>
                  <a:lnTo>
                    <a:pt x="3799301" y="13866"/>
                  </a:lnTo>
                  <a:lnTo>
                    <a:pt x="3809462" y="28933"/>
                  </a:lnTo>
                  <a:lnTo>
                    <a:pt x="3813185" y="47407"/>
                  </a:lnTo>
                  <a:lnTo>
                    <a:pt x="3813185" y="2677929"/>
                  </a:lnTo>
                  <a:lnTo>
                    <a:pt x="0" y="26779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509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28699" y="1028700"/>
              <a:ext cx="6581774" cy="8229598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17259300" y="314325"/>
            <a:ext cx="714375" cy="714375"/>
            <a:chOff x="17259300" y="314325"/>
            <a:chExt cx="714375" cy="714375"/>
          </a:xfrm>
        </p:grpSpPr>
        <p:sp>
          <p:nvSpPr>
            <p:cNvPr id="6" name="object 6"/>
            <p:cNvSpPr/>
            <p:nvPr/>
          </p:nvSpPr>
          <p:spPr>
            <a:xfrm>
              <a:off x="17259300" y="314325"/>
              <a:ext cx="714375" cy="714375"/>
            </a:xfrm>
            <a:custGeom>
              <a:avLst/>
              <a:gdLst/>
              <a:ahLst/>
              <a:cxnLst/>
              <a:rect l="l" t="t" r="r" b="b"/>
              <a:pathLst>
                <a:path w="714375" h="714375">
                  <a:moveTo>
                    <a:pt x="357187" y="714375"/>
                  </a:moveTo>
                  <a:lnTo>
                    <a:pt x="308724" y="711113"/>
                  </a:lnTo>
                  <a:lnTo>
                    <a:pt x="262242" y="701614"/>
                  </a:lnTo>
                  <a:lnTo>
                    <a:pt x="218165" y="686301"/>
                  </a:lnTo>
                  <a:lnTo>
                    <a:pt x="176920" y="665602"/>
                  </a:lnTo>
                  <a:lnTo>
                    <a:pt x="138932" y="639942"/>
                  </a:lnTo>
                  <a:lnTo>
                    <a:pt x="104627" y="609747"/>
                  </a:lnTo>
                  <a:lnTo>
                    <a:pt x="74432" y="575442"/>
                  </a:lnTo>
                  <a:lnTo>
                    <a:pt x="48772" y="537454"/>
                  </a:lnTo>
                  <a:lnTo>
                    <a:pt x="28073" y="496209"/>
                  </a:lnTo>
                  <a:lnTo>
                    <a:pt x="12760" y="452132"/>
                  </a:lnTo>
                  <a:lnTo>
                    <a:pt x="3261" y="405650"/>
                  </a:lnTo>
                  <a:lnTo>
                    <a:pt x="0" y="357187"/>
                  </a:lnTo>
                  <a:lnTo>
                    <a:pt x="3261" y="308724"/>
                  </a:lnTo>
                  <a:lnTo>
                    <a:pt x="12760" y="262242"/>
                  </a:lnTo>
                  <a:lnTo>
                    <a:pt x="28073" y="218165"/>
                  </a:lnTo>
                  <a:lnTo>
                    <a:pt x="48772" y="176920"/>
                  </a:lnTo>
                  <a:lnTo>
                    <a:pt x="74432" y="138932"/>
                  </a:lnTo>
                  <a:lnTo>
                    <a:pt x="104627" y="104627"/>
                  </a:lnTo>
                  <a:lnTo>
                    <a:pt x="138932" y="74432"/>
                  </a:lnTo>
                  <a:lnTo>
                    <a:pt x="176920" y="48772"/>
                  </a:lnTo>
                  <a:lnTo>
                    <a:pt x="218165" y="28073"/>
                  </a:lnTo>
                  <a:lnTo>
                    <a:pt x="262242" y="12760"/>
                  </a:lnTo>
                  <a:lnTo>
                    <a:pt x="308724" y="3261"/>
                  </a:lnTo>
                  <a:lnTo>
                    <a:pt x="357187" y="0"/>
                  </a:lnTo>
                  <a:lnTo>
                    <a:pt x="405650" y="3261"/>
                  </a:lnTo>
                  <a:lnTo>
                    <a:pt x="452132" y="12760"/>
                  </a:lnTo>
                  <a:lnTo>
                    <a:pt x="496209" y="28073"/>
                  </a:lnTo>
                  <a:lnTo>
                    <a:pt x="537454" y="48772"/>
                  </a:lnTo>
                  <a:lnTo>
                    <a:pt x="575442" y="74432"/>
                  </a:lnTo>
                  <a:lnTo>
                    <a:pt x="609747" y="104627"/>
                  </a:lnTo>
                  <a:lnTo>
                    <a:pt x="639942" y="138932"/>
                  </a:lnTo>
                  <a:lnTo>
                    <a:pt x="665602" y="176920"/>
                  </a:lnTo>
                  <a:lnTo>
                    <a:pt x="686301" y="218165"/>
                  </a:lnTo>
                  <a:lnTo>
                    <a:pt x="701614" y="262242"/>
                  </a:lnTo>
                  <a:lnTo>
                    <a:pt x="711113" y="308724"/>
                  </a:lnTo>
                  <a:lnTo>
                    <a:pt x="714375" y="357187"/>
                  </a:lnTo>
                  <a:lnTo>
                    <a:pt x="711113" y="405650"/>
                  </a:lnTo>
                  <a:lnTo>
                    <a:pt x="701614" y="452132"/>
                  </a:lnTo>
                  <a:lnTo>
                    <a:pt x="686301" y="496209"/>
                  </a:lnTo>
                  <a:lnTo>
                    <a:pt x="665602" y="537454"/>
                  </a:lnTo>
                  <a:lnTo>
                    <a:pt x="639942" y="575442"/>
                  </a:lnTo>
                  <a:lnTo>
                    <a:pt x="609747" y="609747"/>
                  </a:lnTo>
                  <a:lnTo>
                    <a:pt x="575442" y="639942"/>
                  </a:lnTo>
                  <a:lnTo>
                    <a:pt x="537454" y="665602"/>
                  </a:lnTo>
                  <a:lnTo>
                    <a:pt x="496209" y="686301"/>
                  </a:lnTo>
                  <a:lnTo>
                    <a:pt x="452132" y="701614"/>
                  </a:lnTo>
                  <a:lnTo>
                    <a:pt x="405650" y="711113"/>
                  </a:lnTo>
                  <a:lnTo>
                    <a:pt x="357187" y="714375"/>
                  </a:lnTo>
                  <a:close/>
                </a:path>
              </a:pathLst>
            </a:custGeom>
            <a:solidFill>
              <a:srgbClr val="044B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406256" y="492979"/>
              <a:ext cx="419100" cy="352425"/>
            </a:xfrm>
            <a:custGeom>
              <a:avLst/>
              <a:gdLst/>
              <a:ahLst/>
              <a:cxnLst/>
              <a:rect l="l" t="t" r="r" b="b"/>
              <a:pathLst>
                <a:path w="419100" h="352425">
                  <a:moveTo>
                    <a:pt x="244594" y="0"/>
                  </a:moveTo>
                  <a:lnTo>
                    <a:pt x="419057" y="176212"/>
                  </a:lnTo>
                  <a:lnTo>
                    <a:pt x="244594" y="352425"/>
                  </a:lnTo>
                  <a:lnTo>
                    <a:pt x="209701" y="317182"/>
                  </a:lnTo>
                  <a:lnTo>
                    <a:pt x="324628" y="201103"/>
                  </a:lnTo>
                  <a:lnTo>
                    <a:pt x="0" y="201219"/>
                  </a:lnTo>
                  <a:lnTo>
                    <a:pt x="0" y="151321"/>
                  </a:lnTo>
                  <a:lnTo>
                    <a:pt x="324628" y="151321"/>
                  </a:lnTo>
                  <a:lnTo>
                    <a:pt x="209701" y="35242"/>
                  </a:lnTo>
                  <a:lnTo>
                    <a:pt x="2445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5905500" y="23743"/>
            <a:ext cx="2552700" cy="2975610"/>
          </a:xfrm>
          <a:custGeom>
            <a:avLst/>
            <a:gdLst/>
            <a:ahLst/>
            <a:cxnLst/>
            <a:rect l="l" t="t" r="r" b="b"/>
            <a:pathLst>
              <a:path w="2552700" h="2975610">
                <a:moveTo>
                  <a:pt x="2552699" y="0"/>
                </a:moveTo>
                <a:lnTo>
                  <a:pt x="2552699" y="2947696"/>
                </a:lnTo>
                <a:lnTo>
                  <a:pt x="2550546" y="2958413"/>
                </a:lnTo>
                <a:lnTo>
                  <a:pt x="2544671" y="2967154"/>
                </a:lnTo>
                <a:lnTo>
                  <a:pt x="2535947" y="2973041"/>
                </a:lnTo>
                <a:lnTo>
                  <a:pt x="2525251" y="2975198"/>
                </a:lnTo>
                <a:lnTo>
                  <a:pt x="27448" y="2975198"/>
                </a:lnTo>
                <a:lnTo>
                  <a:pt x="16752" y="2973041"/>
                </a:lnTo>
                <a:lnTo>
                  <a:pt x="8028" y="2967154"/>
                </a:lnTo>
                <a:lnTo>
                  <a:pt x="2152" y="2958413"/>
                </a:lnTo>
                <a:lnTo>
                  <a:pt x="0" y="2947696"/>
                </a:lnTo>
                <a:lnTo>
                  <a:pt x="0" y="0"/>
                </a:lnTo>
                <a:lnTo>
                  <a:pt x="2552699" y="0"/>
                </a:lnTo>
                <a:close/>
              </a:path>
            </a:pathLst>
          </a:custGeom>
          <a:solidFill>
            <a:srgbClr val="7BB5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011259" y="9669083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257175" h="257175">
                <a:moveTo>
                  <a:pt x="128587" y="257174"/>
                </a:moveTo>
                <a:lnTo>
                  <a:pt x="78539" y="247068"/>
                </a:lnTo>
                <a:lnTo>
                  <a:pt x="37666" y="219508"/>
                </a:lnTo>
                <a:lnTo>
                  <a:pt x="10106" y="178635"/>
                </a:lnTo>
                <a:lnTo>
                  <a:pt x="0" y="128587"/>
                </a:lnTo>
                <a:lnTo>
                  <a:pt x="10106" y="78539"/>
                </a:lnTo>
                <a:lnTo>
                  <a:pt x="37666" y="37666"/>
                </a:lnTo>
                <a:lnTo>
                  <a:pt x="78539" y="10106"/>
                </a:lnTo>
                <a:lnTo>
                  <a:pt x="128587" y="0"/>
                </a:lnTo>
                <a:lnTo>
                  <a:pt x="178635" y="10106"/>
                </a:lnTo>
                <a:lnTo>
                  <a:pt x="219508" y="37666"/>
                </a:lnTo>
                <a:lnTo>
                  <a:pt x="247068" y="78539"/>
                </a:lnTo>
                <a:lnTo>
                  <a:pt x="257174" y="128587"/>
                </a:lnTo>
                <a:lnTo>
                  <a:pt x="247068" y="178635"/>
                </a:lnTo>
                <a:lnTo>
                  <a:pt x="219508" y="219508"/>
                </a:lnTo>
                <a:lnTo>
                  <a:pt x="178635" y="247068"/>
                </a:lnTo>
                <a:lnTo>
                  <a:pt x="128587" y="257174"/>
                </a:lnTo>
                <a:close/>
              </a:path>
            </a:pathLst>
          </a:custGeom>
          <a:solidFill>
            <a:srgbClr val="FFDE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7062693" y="9669083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257175" h="257175">
                <a:moveTo>
                  <a:pt x="128587" y="257174"/>
                </a:moveTo>
                <a:lnTo>
                  <a:pt x="78539" y="247068"/>
                </a:lnTo>
                <a:lnTo>
                  <a:pt x="37666" y="219508"/>
                </a:lnTo>
                <a:lnTo>
                  <a:pt x="10106" y="178635"/>
                </a:lnTo>
                <a:lnTo>
                  <a:pt x="0" y="128587"/>
                </a:lnTo>
                <a:lnTo>
                  <a:pt x="10106" y="78539"/>
                </a:lnTo>
                <a:lnTo>
                  <a:pt x="37666" y="37666"/>
                </a:lnTo>
                <a:lnTo>
                  <a:pt x="78539" y="10106"/>
                </a:lnTo>
                <a:lnTo>
                  <a:pt x="128587" y="0"/>
                </a:lnTo>
                <a:lnTo>
                  <a:pt x="178635" y="10106"/>
                </a:lnTo>
                <a:lnTo>
                  <a:pt x="219508" y="37666"/>
                </a:lnTo>
                <a:lnTo>
                  <a:pt x="247068" y="78539"/>
                </a:lnTo>
                <a:lnTo>
                  <a:pt x="257174" y="128587"/>
                </a:lnTo>
                <a:lnTo>
                  <a:pt x="247068" y="178635"/>
                </a:lnTo>
                <a:lnTo>
                  <a:pt x="219508" y="219508"/>
                </a:lnTo>
                <a:lnTo>
                  <a:pt x="178635" y="247068"/>
                </a:lnTo>
                <a:lnTo>
                  <a:pt x="128587" y="257174"/>
                </a:lnTo>
                <a:close/>
              </a:path>
            </a:pathLst>
          </a:custGeom>
          <a:solidFill>
            <a:srgbClr val="044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7564755" y="9669205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257175" h="257175">
                <a:moveTo>
                  <a:pt x="128587" y="257053"/>
                </a:moveTo>
                <a:lnTo>
                  <a:pt x="78551" y="246960"/>
                </a:lnTo>
                <a:lnTo>
                  <a:pt x="37676" y="219422"/>
                </a:lnTo>
                <a:lnTo>
                  <a:pt x="10110" y="178553"/>
                </a:lnTo>
                <a:lnTo>
                  <a:pt x="0" y="128465"/>
                </a:lnTo>
                <a:lnTo>
                  <a:pt x="10093" y="78449"/>
                </a:lnTo>
                <a:lnTo>
                  <a:pt x="37631" y="37616"/>
                </a:lnTo>
                <a:lnTo>
                  <a:pt x="78500" y="10091"/>
                </a:lnTo>
                <a:lnTo>
                  <a:pt x="128587" y="0"/>
                </a:lnTo>
                <a:lnTo>
                  <a:pt x="178674" y="10023"/>
                </a:lnTo>
                <a:lnTo>
                  <a:pt x="219543" y="37524"/>
                </a:lnTo>
                <a:lnTo>
                  <a:pt x="247081" y="78380"/>
                </a:lnTo>
                <a:lnTo>
                  <a:pt x="257174" y="128465"/>
                </a:lnTo>
                <a:lnTo>
                  <a:pt x="247081" y="178501"/>
                </a:lnTo>
                <a:lnTo>
                  <a:pt x="219543" y="219376"/>
                </a:lnTo>
                <a:lnTo>
                  <a:pt x="178674" y="246942"/>
                </a:lnTo>
                <a:lnTo>
                  <a:pt x="128587" y="257053"/>
                </a:lnTo>
                <a:close/>
              </a:path>
            </a:pathLst>
          </a:custGeom>
          <a:solidFill>
            <a:srgbClr val="FF57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546817" y="9669884"/>
            <a:ext cx="260350" cy="255904"/>
          </a:xfrm>
          <a:custGeom>
            <a:avLst/>
            <a:gdLst/>
            <a:ahLst/>
            <a:cxnLst/>
            <a:rect l="l" t="t" r="r" b="b"/>
            <a:pathLst>
              <a:path w="260350" h="255904">
                <a:moveTo>
                  <a:pt x="130068" y="255574"/>
                </a:moveTo>
                <a:lnTo>
                  <a:pt x="92311" y="250073"/>
                </a:lnTo>
                <a:lnTo>
                  <a:pt x="50705" y="229376"/>
                </a:lnTo>
                <a:lnTo>
                  <a:pt x="17175" y="191805"/>
                </a:lnTo>
                <a:lnTo>
                  <a:pt x="833" y="144487"/>
                </a:lnTo>
                <a:lnTo>
                  <a:pt x="0" y="136177"/>
                </a:lnTo>
                <a:lnTo>
                  <a:pt x="0" y="119396"/>
                </a:lnTo>
                <a:lnTo>
                  <a:pt x="13169" y="71133"/>
                </a:lnTo>
                <a:lnTo>
                  <a:pt x="44135" y="31494"/>
                </a:lnTo>
                <a:lnTo>
                  <a:pt x="80293" y="9727"/>
                </a:lnTo>
                <a:lnTo>
                  <a:pt x="117319" y="613"/>
                </a:lnTo>
                <a:lnTo>
                  <a:pt x="130068" y="0"/>
                </a:lnTo>
                <a:lnTo>
                  <a:pt x="136458" y="153"/>
                </a:lnTo>
                <a:lnTo>
                  <a:pt x="173880" y="7466"/>
                </a:lnTo>
                <a:lnTo>
                  <a:pt x="209432" y="26197"/>
                </a:lnTo>
                <a:lnTo>
                  <a:pt x="242961" y="63768"/>
                </a:lnTo>
                <a:lnTo>
                  <a:pt x="259304" y="111086"/>
                </a:lnTo>
                <a:lnTo>
                  <a:pt x="260137" y="127787"/>
                </a:lnTo>
                <a:lnTo>
                  <a:pt x="260137" y="136177"/>
                </a:lnTo>
                <a:lnTo>
                  <a:pt x="246968" y="184441"/>
                </a:lnTo>
                <a:lnTo>
                  <a:pt x="216002" y="224079"/>
                </a:lnTo>
                <a:lnTo>
                  <a:pt x="179843" y="245847"/>
                </a:lnTo>
                <a:lnTo>
                  <a:pt x="142817" y="254960"/>
                </a:lnTo>
                <a:lnTo>
                  <a:pt x="130068" y="255574"/>
                </a:lnTo>
                <a:close/>
              </a:path>
            </a:pathLst>
          </a:custGeom>
          <a:solidFill>
            <a:srgbClr val="1B2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9663417" y="157553"/>
            <a:ext cx="6883400" cy="1427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200" spc="-680" dirty="0">
                <a:solidFill>
                  <a:srgbClr val="000000"/>
                </a:solidFill>
              </a:rPr>
              <a:t>Background</a:t>
            </a:r>
            <a:endParaRPr sz="9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950FF3-0662-4C41-24DF-F5E3397DA709}"/>
              </a:ext>
            </a:extLst>
          </p:cNvPr>
          <p:cNvSpPr txBox="1"/>
          <p:nvPr/>
        </p:nvSpPr>
        <p:spPr>
          <a:xfrm>
            <a:off x="8499975" y="2027963"/>
            <a:ext cx="9487555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GB" sz="32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Maritime transport is the backbone of the global economy as it moves over 80% of the world trade by volume, which</a:t>
            </a:r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predicted to triple by 2050 (UNCTAD, 2022)</a:t>
            </a:r>
          </a:p>
          <a:p>
            <a:pPr marL="457200" indent="-457200">
              <a:buFontTx/>
              <a:buChar char="-"/>
            </a:pPr>
            <a:r>
              <a:rPr lang="en-GB" sz="32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There are over 100,000 merchant vessels worldwide (UNCTAD, 2022), their environmental impact is tremendous not only in terms of operations but also to build them and maintain them. </a:t>
            </a:r>
          </a:p>
          <a:p>
            <a:pPr marL="457200" indent="-457200">
              <a:buFontTx/>
              <a:buChar char="-"/>
            </a:pPr>
            <a:r>
              <a:rPr lang="en-GB" sz="32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The average age of a vessel is 20-25 years while its components are valuable (e.g. engines, compressors, etc)</a:t>
            </a:r>
          </a:p>
          <a:p>
            <a:pPr marL="457200" indent="-457200">
              <a:buFontTx/>
              <a:buChar char="-"/>
            </a:pPr>
            <a:r>
              <a:rPr lang="en-GB" sz="32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Unfortunately, the maritime industry lags behind other modes of transportation in terms of circular economy, but this also means that there is significant potential to be realised (Okumus et al., 2022)</a:t>
            </a:r>
          </a:p>
        </p:txBody>
      </p:sp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9753C0D5-1FF2-242F-6E11-A5B2C4F707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872" b="20417"/>
          <a:stretch/>
        </p:blipFill>
        <p:spPr bwMode="auto">
          <a:xfrm>
            <a:off x="154772" y="9694214"/>
            <a:ext cx="2696094" cy="5260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8279AA6D-8524-4754-B56F-39F905FBBA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5116" y="9610808"/>
            <a:ext cx="2058100" cy="609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328A2-1CE2-0CB7-59DB-8075C4904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8" y="366981"/>
            <a:ext cx="13030200" cy="1323439"/>
          </a:xfrm>
        </p:spPr>
        <p:txBody>
          <a:bodyPr/>
          <a:lstStyle/>
          <a:p>
            <a:r>
              <a:rPr lang="en-GB" dirty="0"/>
              <a:t>Average age of merchant fleet, 2011-2022 </a:t>
            </a:r>
          </a:p>
        </p:txBody>
      </p:sp>
      <p:pic>
        <p:nvPicPr>
          <p:cNvPr id="3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F5F5BE61-F1BA-EA26-B983-A4E9659EA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0382" y="1429834"/>
            <a:ext cx="13522036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B9DF8E-5365-FD8E-B254-F0B78CF0EE4A}"/>
              </a:ext>
            </a:extLst>
          </p:cNvPr>
          <p:cNvSpPr txBox="1"/>
          <p:nvPr/>
        </p:nvSpPr>
        <p:spPr>
          <a:xfrm>
            <a:off x="4817918" y="7099483"/>
            <a:ext cx="6477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Source: </a:t>
            </a:r>
            <a:r>
              <a:rPr lang="en-GB" sz="2000" dirty="0" err="1"/>
              <a:t>C</a:t>
            </a:r>
            <a:r>
              <a:rPr lang="en-GB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larksons</a:t>
            </a: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2022; UNCTAD, 2022</a:t>
            </a:r>
            <a:r>
              <a:rPr lang="en-GB" sz="2000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7C65B1-BD03-ED96-FC3C-C46C76C98E2E}"/>
              </a:ext>
            </a:extLst>
          </p:cNvPr>
          <p:cNvSpPr txBox="1"/>
          <p:nvPr/>
        </p:nvSpPr>
        <p:spPr>
          <a:xfrm>
            <a:off x="4973782" y="7668755"/>
            <a:ext cx="12954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Although the average life is 25 years, we frequently see much younger ships (e.g. 7-8 years) sent to scrapyards for various reasons as some shipowners and operators have difficulties chartering their vessels due to </a:t>
            </a:r>
            <a:r>
              <a:rPr lang="en-GB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industry competition </a:t>
            </a: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the </a:t>
            </a:r>
            <a:r>
              <a:rPr lang="en-GB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insurance providers' policies on premiums</a:t>
            </a: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Therefore, most ship operators tend to renew their fleets earlier than is physically required.</a:t>
            </a:r>
            <a:endParaRPr lang="en-GB" sz="2800" dirty="0"/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631D8696-3710-445D-B49F-58192D40E7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872" b="20417"/>
          <a:stretch/>
        </p:blipFill>
        <p:spPr bwMode="auto">
          <a:xfrm>
            <a:off x="154772" y="9694214"/>
            <a:ext cx="2696094" cy="5260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1D04554C-8445-9124-21E5-00C3E54946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5116" y="9610808"/>
            <a:ext cx="2058100" cy="609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278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55EE5-56C4-C7DE-63F7-72C18B197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0" y="419100"/>
            <a:ext cx="8383451" cy="661720"/>
          </a:xfrm>
        </p:spPr>
        <p:txBody>
          <a:bodyPr/>
          <a:lstStyle/>
          <a:p>
            <a:r>
              <a:rPr lang="en-GB" dirty="0"/>
              <a:t>Methods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668495-20DD-86D7-2FBA-0AA450B796F7}"/>
              </a:ext>
            </a:extLst>
          </p:cNvPr>
          <p:cNvSpPr txBox="1"/>
          <p:nvPr/>
        </p:nvSpPr>
        <p:spPr>
          <a:xfrm>
            <a:off x="5710703" y="1866900"/>
            <a:ext cx="741100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Three workshops for data collection: </a:t>
            </a:r>
          </a:p>
          <a:p>
            <a:endParaRPr lang="en-GB" sz="2400" dirty="0"/>
          </a:p>
          <a:p>
            <a:pPr marL="342900" indent="-342900">
              <a:buAutoNum type="arabicParenR"/>
            </a:pPr>
            <a:r>
              <a:rPr lang="en-GB" sz="2400" dirty="0"/>
              <a:t>Online webinar</a:t>
            </a:r>
          </a:p>
          <a:p>
            <a:pPr marL="342900" indent="-342900">
              <a:buAutoNum type="arabicParenR"/>
            </a:pPr>
            <a:endParaRPr lang="en-GB" sz="2400" dirty="0"/>
          </a:p>
          <a:p>
            <a:pPr marL="342900" indent="-342900">
              <a:buAutoNum type="arabicParenR"/>
            </a:pPr>
            <a:r>
              <a:rPr lang="en-GB" sz="2400" dirty="0"/>
              <a:t>Face to face events in January and February 2023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520347A-55D8-7E8D-8AED-524C56FF41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9662033"/>
              </p:ext>
            </p:extLst>
          </p:nvPr>
        </p:nvGraphicFramePr>
        <p:xfrm>
          <a:off x="5943600" y="6057900"/>
          <a:ext cx="118872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CEB82770-04DE-0E71-F15C-5898D0AE99C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3872" b="20417"/>
          <a:stretch/>
        </p:blipFill>
        <p:spPr bwMode="auto">
          <a:xfrm>
            <a:off x="154772" y="9694214"/>
            <a:ext cx="2696094" cy="5260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D81C792E-ADB0-E286-3A10-720334E87A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5116" y="9610808"/>
            <a:ext cx="2058100" cy="60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object 2">
            <a:extLst>
              <a:ext uri="{FF2B5EF4-FFF2-40B4-BE49-F238E27FC236}">
                <a16:creationId xmlns:a16="http://schemas.microsoft.com/office/drawing/2014/main" id="{83FEBDE8-552C-B4CF-079E-EA4F4AB72FA7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280194" y="2585043"/>
            <a:ext cx="5448769" cy="544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182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17259300" y="314325"/>
            <a:ext cx="714375" cy="714375"/>
            <a:chOff x="17259300" y="314325"/>
            <a:chExt cx="714375" cy="714375"/>
          </a:xfrm>
        </p:grpSpPr>
        <p:sp>
          <p:nvSpPr>
            <p:cNvPr id="4" name="object 4"/>
            <p:cNvSpPr/>
            <p:nvPr/>
          </p:nvSpPr>
          <p:spPr>
            <a:xfrm>
              <a:off x="17259300" y="314325"/>
              <a:ext cx="714375" cy="714375"/>
            </a:xfrm>
            <a:custGeom>
              <a:avLst/>
              <a:gdLst/>
              <a:ahLst/>
              <a:cxnLst/>
              <a:rect l="l" t="t" r="r" b="b"/>
              <a:pathLst>
                <a:path w="714375" h="714375">
                  <a:moveTo>
                    <a:pt x="357187" y="714375"/>
                  </a:moveTo>
                  <a:lnTo>
                    <a:pt x="308724" y="711113"/>
                  </a:lnTo>
                  <a:lnTo>
                    <a:pt x="262242" y="701614"/>
                  </a:lnTo>
                  <a:lnTo>
                    <a:pt x="218165" y="686301"/>
                  </a:lnTo>
                  <a:lnTo>
                    <a:pt x="176920" y="665602"/>
                  </a:lnTo>
                  <a:lnTo>
                    <a:pt x="138932" y="639942"/>
                  </a:lnTo>
                  <a:lnTo>
                    <a:pt x="104627" y="609747"/>
                  </a:lnTo>
                  <a:lnTo>
                    <a:pt x="74432" y="575442"/>
                  </a:lnTo>
                  <a:lnTo>
                    <a:pt x="48772" y="537454"/>
                  </a:lnTo>
                  <a:lnTo>
                    <a:pt x="28073" y="496209"/>
                  </a:lnTo>
                  <a:lnTo>
                    <a:pt x="12760" y="452132"/>
                  </a:lnTo>
                  <a:lnTo>
                    <a:pt x="3261" y="405650"/>
                  </a:lnTo>
                  <a:lnTo>
                    <a:pt x="0" y="357187"/>
                  </a:lnTo>
                  <a:lnTo>
                    <a:pt x="3261" y="308724"/>
                  </a:lnTo>
                  <a:lnTo>
                    <a:pt x="12760" y="262242"/>
                  </a:lnTo>
                  <a:lnTo>
                    <a:pt x="28073" y="218165"/>
                  </a:lnTo>
                  <a:lnTo>
                    <a:pt x="48772" y="176920"/>
                  </a:lnTo>
                  <a:lnTo>
                    <a:pt x="74432" y="138932"/>
                  </a:lnTo>
                  <a:lnTo>
                    <a:pt x="104627" y="104627"/>
                  </a:lnTo>
                  <a:lnTo>
                    <a:pt x="138932" y="74432"/>
                  </a:lnTo>
                  <a:lnTo>
                    <a:pt x="176920" y="48772"/>
                  </a:lnTo>
                  <a:lnTo>
                    <a:pt x="218165" y="28073"/>
                  </a:lnTo>
                  <a:lnTo>
                    <a:pt x="262242" y="12760"/>
                  </a:lnTo>
                  <a:lnTo>
                    <a:pt x="308724" y="3261"/>
                  </a:lnTo>
                  <a:lnTo>
                    <a:pt x="357187" y="0"/>
                  </a:lnTo>
                  <a:lnTo>
                    <a:pt x="405650" y="3261"/>
                  </a:lnTo>
                  <a:lnTo>
                    <a:pt x="452132" y="12760"/>
                  </a:lnTo>
                  <a:lnTo>
                    <a:pt x="496209" y="28073"/>
                  </a:lnTo>
                  <a:lnTo>
                    <a:pt x="537454" y="48772"/>
                  </a:lnTo>
                  <a:lnTo>
                    <a:pt x="575442" y="74432"/>
                  </a:lnTo>
                  <a:lnTo>
                    <a:pt x="609747" y="104627"/>
                  </a:lnTo>
                  <a:lnTo>
                    <a:pt x="639942" y="138932"/>
                  </a:lnTo>
                  <a:lnTo>
                    <a:pt x="665602" y="176920"/>
                  </a:lnTo>
                  <a:lnTo>
                    <a:pt x="686301" y="218165"/>
                  </a:lnTo>
                  <a:lnTo>
                    <a:pt x="701614" y="262242"/>
                  </a:lnTo>
                  <a:lnTo>
                    <a:pt x="711113" y="308724"/>
                  </a:lnTo>
                  <a:lnTo>
                    <a:pt x="714375" y="357187"/>
                  </a:lnTo>
                  <a:lnTo>
                    <a:pt x="711113" y="405650"/>
                  </a:lnTo>
                  <a:lnTo>
                    <a:pt x="701614" y="452132"/>
                  </a:lnTo>
                  <a:lnTo>
                    <a:pt x="686301" y="496209"/>
                  </a:lnTo>
                  <a:lnTo>
                    <a:pt x="665602" y="537454"/>
                  </a:lnTo>
                  <a:lnTo>
                    <a:pt x="639942" y="575442"/>
                  </a:lnTo>
                  <a:lnTo>
                    <a:pt x="609747" y="609747"/>
                  </a:lnTo>
                  <a:lnTo>
                    <a:pt x="575442" y="639942"/>
                  </a:lnTo>
                  <a:lnTo>
                    <a:pt x="537454" y="665602"/>
                  </a:lnTo>
                  <a:lnTo>
                    <a:pt x="496209" y="686301"/>
                  </a:lnTo>
                  <a:lnTo>
                    <a:pt x="452132" y="701614"/>
                  </a:lnTo>
                  <a:lnTo>
                    <a:pt x="405650" y="711113"/>
                  </a:lnTo>
                  <a:lnTo>
                    <a:pt x="357187" y="714375"/>
                  </a:lnTo>
                  <a:close/>
                </a:path>
              </a:pathLst>
            </a:custGeom>
            <a:solidFill>
              <a:srgbClr val="044B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407595" y="497591"/>
              <a:ext cx="419100" cy="352425"/>
            </a:xfrm>
            <a:custGeom>
              <a:avLst/>
              <a:gdLst/>
              <a:ahLst/>
              <a:cxnLst/>
              <a:rect l="l" t="t" r="r" b="b"/>
              <a:pathLst>
                <a:path w="419100" h="352425">
                  <a:moveTo>
                    <a:pt x="244593" y="352425"/>
                  </a:moveTo>
                  <a:lnTo>
                    <a:pt x="209701" y="317182"/>
                  </a:lnTo>
                  <a:lnTo>
                    <a:pt x="324628" y="201103"/>
                  </a:lnTo>
                  <a:lnTo>
                    <a:pt x="0" y="201219"/>
                  </a:lnTo>
                  <a:lnTo>
                    <a:pt x="0" y="151321"/>
                  </a:lnTo>
                  <a:lnTo>
                    <a:pt x="324628" y="151321"/>
                  </a:lnTo>
                  <a:lnTo>
                    <a:pt x="209701" y="35242"/>
                  </a:lnTo>
                  <a:lnTo>
                    <a:pt x="244593" y="0"/>
                  </a:lnTo>
                  <a:lnTo>
                    <a:pt x="419057" y="176212"/>
                  </a:lnTo>
                  <a:lnTo>
                    <a:pt x="244593" y="3524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7564755" y="9612474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257175" h="257175">
                <a:moveTo>
                  <a:pt x="128587" y="257174"/>
                </a:moveTo>
                <a:lnTo>
                  <a:pt x="78539" y="247068"/>
                </a:lnTo>
                <a:lnTo>
                  <a:pt x="37666" y="219508"/>
                </a:lnTo>
                <a:lnTo>
                  <a:pt x="10106" y="178635"/>
                </a:lnTo>
                <a:lnTo>
                  <a:pt x="0" y="128587"/>
                </a:lnTo>
                <a:lnTo>
                  <a:pt x="10106" y="78539"/>
                </a:lnTo>
                <a:lnTo>
                  <a:pt x="37666" y="37666"/>
                </a:lnTo>
                <a:lnTo>
                  <a:pt x="78539" y="10106"/>
                </a:lnTo>
                <a:lnTo>
                  <a:pt x="128587" y="0"/>
                </a:lnTo>
                <a:lnTo>
                  <a:pt x="178635" y="10106"/>
                </a:lnTo>
                <a:lnTo>
                  <a:pt x="219508" y="37666"/>
                </a:lnTo>
                <a:lnTo>
                  <a:pt x="247068" y="78539"/>
                </a:lnTo>
                <a:lnTo>
                  <a:pt x="257174" y="128587"/>
                </a:lnTo>
                <a:lnTo>
                  <a:pt x="247068" y="178635"/>
                </a:lnTo>
                <a:lnTo>
                  <a:pt x="219508" y="219508"/>
                </a:lnTo>
                <a:lnTo>
                  <a:pt x="178635" y="247068"/>
                </a:lnTo>
                <a:lnTo>
                  <a:pt x="128587" y="257174"/>
                </a:lnTo>
                <a:close/>
              </a:path>
            </a:pathLst>
          </a:custGeom>
          <a:solidFill>
            <a:srgbClr val="FF57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540413" y="9612474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257175" h="257175">
                <a:moveTo>
                  <a:pt x="137030" y="257174"/>
                </a:moveTo>
                <a:lnTo>
                  <a:pt x="120144" y="257174"/>
                </a:lnTo>
                <a:lnTo>
                  <a:pt x="111782" y="256351"/>
                </a:lnTo>
                <a:lnTo>
                  <a:pt x="71578" y="244155"/>
                </a:lnTo>
                <a:lnTo>
                  <a:pt x="31692" y="213542"/>
                </a:lnTo>
                <a:lnTo>
                  <a:pt x="6557" y="169995"/>
                </a:lnTo>
                <a:lnTo>
                  <a:pt x="0" y="137030"/>
                </a:lnTo>
                <a:lnTo>
                  <a:pt x="0" y="120144"/>
                </a:lnTo>
                <a:lnTo>
                  <a:pt x="13019" y="71578"/>
                </a:lnTo>
                <a:lnTo>
                  <a:pt x="43632" y="31692"/>
                </a:lnTo>
                <a:lnTo>
                  <a:pt x="87179" y="6557"/>
                </a:lnTo>
                <a:lnTo>
                  <a:pt x="120144" y="0"/>
                </a:lnTo>
                <a:lnTo>
                  <a:pt x="137030" y="0"/>
                </a:lnTo>
                <a:lnTo>
                  <a:pt x="185596" y="13019"/>
                </a:lnTo>
                <a:lnTo>
                  <a:pt x="225482" y="43632"/>
                </a:lnTo>
                <a:lnTo>
                  <a:pt x="250617" y="87179"/>
                </a:lnTo>
                <a:lnTo>
                  <a:pt x="257174" y="128587"/>
                </a:lnTo>
                <a:lnTo>
                  <a:pt x="257174" y="137030"/>
                </a:lnTo>
                <a:lnTo>
                  <a:pt x="244155" y="185596"/>
                </a:lnTo>
                <a:lnTo>
                  <a:pt x="213542" y="225482"/>
                </a:lnTo>
                <a:lnTo>
                  <a:pt x="169995" y="250617"/>
                </a:lnTo>
                <a:lnTo>
                  <a:pt x="137030" y="257174"/>
                </a:lnTo>
                <a:close/>
              </a:path>
            </a:pathLst>
          </a:custGeom>
          <a:solidFill>
            <a:srgbClr val="1B2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069097" y="9613275"/>
            <a:ext cx="260350" cy="255904"/>
          </a:xfrm>
          <a:custGeom>
            <a:avLst/>
            <a:gdLst/>
            <a:ahLst/>
            <a:cxnLst/>
            <a:rect l="l" t="t" r="r" b="b"/>
            <a:pathLst>
              <a:path w="260350" h="255904">
                <a:moveTo>
                  <a:pt x="130068" y="255574"/>
                </a:moveTo>
                <a:lnTo>
                  <a:pt x="92311" y="250073"/>
                </a:lnTo>
                <a:lnTo>
                  <a:pt x="50705" y="229376"/>
                </a:lnTo>
                <a:lnTo>
                  <a:pt x="17175" y="191805"/>
                </a:lnTo>
                <a:lnTo>
                  <a:pt x="833" y="144487"/>
                </a:lnTo>
                <a:lnTo>
                  <a:pt x="0" y="136177"/>
                </a:lnTo>
                <a:lnTo>
                  <a:pt x="0" y="119396"/>
                </a:lnTo>
                <a:lnTo>
                  <a:pt x="13169" y="71133"/>
                </a:lnTo>
                <a:lnTo>
                  <a:pt x="44135" y="31494"/>
                </a:lnTo>
                <a:lnTo>
                  <a:pt x="80293" y="9727"/>
                </a:lnTo>
                <a:lnTo>
                  <a:pt x="117319" y="613"/>
                </a:lnTo>
                <a:lnTo>
                  <a:pt x="130068" y="0"/>
                </a:lnTo>
                <a:lnTo>
                  <a:pt x="136458" y="153"/>
                </a:lnTo>
                <a:lnTo>
                  <a:pt x="173880" y="7466"/>
                </a:lnTo>
                <a:lnTo>
                  <a:pt x="209432" y="26197"/>
                </a:lnTo>
                <a:lnTo>
                  <a:pt x="242961" y="63768"/>
                </a:lnTo>
                <a:lnTo>
                  <a:pt x="259304" y="111086"/>
                </a:lnTo>
                <a:lnTo>
                  <a:pt x="260137" y="127787"/>
                </a:lnTo>
                <a:lnTo>
                  <a:pt x="260137" y="136177"/>
                </a:lnTo>
                <a:lnTo>
                  <a:pt x="246968" y="184441"/>
                </a:lnTo>
                <a:lnTo>
                  <a:pt x="216002" y="224079"/>
                </a:lnTo>
                <a:lnTo>
                  <a:pt x="179843" y="245847"/>
                </a:lnTo>
                <a:lnTo>
                  <a:pt x="142817" y="254960"/>
                </a:lnTo>
                <a:lnTo>
                  <a:pt x="130068" y="255574"/>
                </a:lnTo>
                <a:close/>
              </a:path>
            </a:pathLst>
          </a:custGeom>
          <a:solidFill>
            <a:srgbClr val="044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011258" y="9612474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257175" h="257175">
                <a:moveTo>
                  <a:pt x="137030" y="257174"/>
                </a:moveTo>
                <a:lnTo>
                  <a:pt x="120144" y="257174"/>
                </a:lnTo>
                <a:lnTo>
                  <a:pt x="111782" y="256351"/>
                </a:lnTo>
                <a:lnTo>
                  <a:pt x="71578" y="244155"/>
                </a:lnTo>
                <a:lnTo>
                  <a:pt x="31692" y="213542"/>
                </a:lnTo>
                <a:lnTo>
                  <a:pt x="6557" y="169995"/>
                </a:lnTo>
                <a:lnTo>
                  <a:pt x="0" y="137030"/>
                </a:lnTo>
                <a:lnTo>
                  <a:pt x="0" y="120144"/>
                </a:lnTo>
                <a:lnTo>
                  <a:pt x="13019" y="71578"/>
                </a:lnTo>
                <a:lnTo>
                  <a:pt x="43632" y="31692"/>
                </a:lnTo>
                <a:lnTo>
                  <a:pt x="87179" y="6557"/>
                </a:lnTo>
                <a:lnTo>
                  <a:pt x="120144" y="0"/>
                </a:lnTo>
                <a:lnTo>
                  <a:pt x="137030" y="0"/>
                </a:lnTo>
                <a:lnTo>
                  <a:pt x="185596" y="13019"/>
                </a:lnTo>
                <a:lnTo>
                  <a:pt x="225482" y="43632"/>
                </a:lnTo>
                <a:lnTo>
                  <a:pt x="250617" y="87179"/>
                </a:lnTo>
                <a:lnTo>
                  <a:pt x="257175" y="128587"/>
                </a:lnTo>
                <a:lnTo>
                  <a:pt x="257174" y="137030"/>
                </a:lnTo>
                <a:lnTo>
                  <a:pt x="244155" y="185596"/>
                </a:lnTo>
                <a:lnTo>
                  <a:pt x="213542" y="225482"/>
                </a:lnTo>
                <a:lnTo>
                  <a:pt x="169995" y="250617"/>
                </a:lnTo>
                <a:lnTo>
                  <a:pt x="137030" y="257174"/>
                </a:lnTo>
                <a:close/>
              </a:path>
            </a:pathLst>
          </a:custGeom>
          <a:solidFill>
            <a:srgbClr val="FFDE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3007" rIns="0" bIns="0" rtlCol="0">
            <a:spAutoFit/>
          </a:bodyPr>
          <a:lstStyle/>
          <a:p>
            <a:pPr marL="4034154">
              <a:lnSpc>
                <a:spcPct val="100000"/>
              </a:lnSpc>
              <a:spcBef>
                <a:spcPts val="100"/>
              </a:spcBef>
            </a:pPr>
            <a:r>
              <a:rPr sz="4800" spc="-720" dirty="0"/>
              <a:t>KEY</a:t>
            </a:r>
            <a:r>
              <a:rPr sz="4800" spc="-355" dirty="0"/>
              <a:t> </a:t>
            </a:r>
            <a:r>
              <a:rPr sz="4800" spc="-325" dirty="0"/>
              <a:t>FINDINGS</a:t>
            </a:r>
            <a:endParaRPr sz="4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AD6911-63DC-6320-B9D3-B9CC2CAD7311}"/>
              </a:ext>
            </a:extLst>
          </p:cNvPr>
          <p:cNvSpPr txBox="1"/>
          <p:nvPr/>
        </p:nvSpPr>
        <p:spPr>
          <a:xfrm>
            <a:off x="8012839" y="2875797"/>
            <a:ext cx="99608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(circular economy aspect) link between life cycle stages is missing in the maritime industry for several reasons, including but not limited to:</a:t>
            </a:r>
          </a:p>
          <a:p>
            <a:pPr marL="457200" indent="-457200">
              <a:buFontTx/>
              <a:buChar char="-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lack of awareness in the industry, </a:t>
            </a:r>
          </a:p>
          <a:p>
            <a:pPr marL="457200" indent="-457200">
              <a:buFontTx/>
              <a:buChar char="-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regulatory barriers, </a:t>
            </a:r>
          </a:p>
          <a:p>
            <a:pPr marL="457200" indent="-457200">
              <a:buFontTx/>
              <a:buChar char="-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long-lifetime of the marine assets, </a:t>
            </a:r>
          </a:p>
          <a:p>
            <a:pPr marL="457200" indent="-457200">
              <a:buFontTx/>
              <a:buChar char="-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lack of the reverse supply chain</a:t>
            </a:r>
          </a:p>
          <a:p>
            <a:pPr marL="457200" indent="-457200">
              <a:buFontTx/>
              <a:buChar char="-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poor end-of-life practices</a:t>
            </a:r>
            <a:endParaRPr lang="en-GB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E128DA-9D6C-497C-DD8B-21FEE8D41CD2}"/>
              </a:ext>
            </a:extLst>
          </p:cNvPr>
          <p:cNvSpPr txBox="1"/>
          <p:nvPr/>
        </p:nvSpPr>
        <p:spPr>
          <a:xfrm>
            <a:off x="5477530" y="7277100"/>
            <a:ext cx="123444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rule of thumb in the initial design stage implies that approximately one-third of the ship acquisition cost is related to main and auxiliary machinery. Okumus et al. (2023) reveals that engines can be remanufactured for half of what a brand-new alternative would cost and provide brand-new performance and reliability. Therefore we could understand that CE could have a bright future in maritime transport sector, a sector with thin margins. </a:t>
            </a:r>
            <a:endParaRPr lang="en-GB" sz="2400" dirty="0"/>
          </a:p>
        </p:txBody>
      </p:sp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1A32BC9C-CB9A-8AD2-81F7-0F6848680B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872" b="20417"/>
          <a:stretch/>
        </p:blipFill>
        <p:spPr bwMode="auto">
          <a:xfrm>
            <a:off x="154772" y="9694214"/>
            <a:ext cx="2696094" cy="5260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 descr="Text&#10;&#10;Description automatically generated">
            <a:extLst>
              <a:ext uri="{FF2B5EF4-FFF2-40B4-BE49-F238E27FC236}">
                <a16:creationId xmlns:a16="http://schemas.microsoft.com/office/drawing/2014/main" id="{EE027C7B-7277-2133-4007-7658A5F7A6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5116" y="9610808"/>
            <a:ext cx="2058100" cy="609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 descr="A group of people working on a construction site&#10;&#10;Description automatically generated with low confidence">
            <a:extLst>
              <a:ext uri="{FF2B5EF4-FFF2-40B4-BE49-F238E27FC236}">
                <a16:creationId xmlns:a16="http://schemas.microsoft.com/office/drawing/2014/main" id="{11BB5051-742A-EE56-82DE-0BF00A425F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6293"/>
            <a:ext cx="7162800" cy="485220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26D99D-41BE-D142-24C0-7E1509E9B7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85892" y="175877"/>
            <a:ext cx="2794473" cy="1311072"/>
          </a:xfrm>
          <a:prstGeom prst="rect">
            <a:avLst/>
          </a:prstGeo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2593318C-9CEF-375E-6E0B-A8B8C41F88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872" b="20417"/>
          <a:stretch/>
        </p:blipFill>
        <p:spPr bwMode="auto">
          <a:xfrm>
            <a:off x="154772" y="9694214"/>
            <a:ext cx="2696094" cy="5260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C8246D49-6FD5-9C51-EFC0-19A369F292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5116" y="9610808"/>
            <a:ext cx="2058100" cy="609432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TextBox 125">
            <a:extLst>
              <a:ext uri="{FF2B5EF4-FFF2-40B4-BE49-F238E27FC236}">
                <a16:creationId xmlns:a16="http://schemas.microsoft.com/office/drawing/2014/main" id="{2E7D091A-67FB-75B9-6A0E-CE59E8416D8B}"/>
              </a:ext>
            </a:extLst>
          </p:cNvPr>
          <p:cNvSpPr txBox="1"/>
          <p:nvPr/>
        </p:nvSpPr>
        <p:spPr>
          <a:xfrm>
            <a:off x="6965374" y="459279"/>
            <a:ext cx="435728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500" b="1" dirty="0">
                <a:solidFill>
                  <a:srgbClr val="111340"/>
                </a:solidFill>
                <a:latin typeface="Poppins" pitchFamily="2" charset="77"/>
                <a:cs typeface="Poppins" pitchFamily="2" charset="77"/>
              </a:rPr>
              <a:t>GAP ANALYSIS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0A22E30B-C700-067F-7AD4-9EB7D36D7346}"/>
              </a:ext>
            </a:extLst>
          </p:cNvPr>
          <p:cNvSpPr txBox="1"/>
          <p:nvPr/>
        </p:nvSpPr>
        <p:spPr>
          <a:xfrm>
            <a:off x="3437165" y="1181390"/>
            <a:ext cx="11413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pc="225" dirty="0">
                <a:solidFill>
                  <a:srgbClr val="FFFFFF">
                    <a:lumMod val="50000"/>
                  </a:srgbClr>
                </a:solidFill>
                <a:latin typeface="Poppins Light" pitchFamily="2" charset="77"/>
                <a:cs typeface="Poppins Light" pitchFamily="2" charset="77"/>
              </a:rPr>
              <a:t>WHAT DO YOU NEED TO KNOW AS AN INDUSTRY TO IMPLEMENT CIRCULAR ECONOMY?</a:t>
            </a:r>
          </a:p>
        </p:txBody>
      </p:sp>
      <p:sp>
        <p:nvSpPr>
          <p:cNvPr id="128" name="Freeform 6">
            <a:extLst>
              <a:ext uri="{FF2B5EF4-FFF2-40B4-BE49-F238E27FC236}">
                <a16:creationId xmlns:a16="http://schemas.microsoft.com/office/drawing/2014/main" id="{48B90E14-614F-1219-26C5-B0D95B9D73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51148" y="6656987"/>
            <a:ext cx="424346" cy="421865"/>
          </a:xfrm>
          <a:custGeom>
            <a:avLst/>
            <a:gdLst>
              <a:gd name="T0" fmla="*/ 0 w 753"/>
              <a:gd name="T1" fmla="*/ 750 h 751"/>
              <a:gd name="T2" fmla="*/ 752 w 753"/>
              <a:gd name="T3" fmla="*/ 750 h 751"/>
              <a:gd name="T4" fmla="*/ 752 w 753"/>
              <a:gd name="T5" fmla="*/ 0 h 751"/>
              <a:gd name="T6" fmla="*/ 749 w 753"/>
              <a:gd name="T7" fmla="*/ 0 h 751"/>
              <a:gd name="T8" fmla="*/ 0 w 753"/>
              <a:gd name="T9" fmla="*/ 750 h 7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3" h="751">
                <a:moveTo>
                  <a:pt x="0" y="750"/>
                </a:moveTo>
                <a:lnTo>
                  <a:pt x="752" y="750"/>
                </a:lnTo>
                <a:lnTo>
                  <a:pt x="752" y="0"/>
                </a:lnTo>
                <a:lnTo>
                  <a:pt x="749" y="0"/>
                </a:lnTo>
                <a:lnTo>
                  <a:pt x="0" y="750"/>
                </a:lnTo>
              </a:path>
            </a:pathLst>
          </a:custGeom>
          <a:solidFill>
            <a:srgbClr val="04385E"/>
          </a:solidFill>
          <a:ln>
            <a:noFill/>
          </a:ln>
          <a:effectLst/>
        </p:spPr>
        <p:txBody>
          <a:bodyPr wrap="none" anchor="ctr"/>
          <a:lstStyle/>
          <a:p>
            <a:pPr defTabSz="1371600">
              <a:defRPr/>
            </a:pPr>
            <a:endParaRPr lang="en-GB" sz="4899" dirty="0">
              <a:solidFill>
                <a:srgbClr val="747993"/>
              </a:solidFill>
              <a:latin typeface="Lato Light" panose="020F0502020204030203" pitchFamily="34" charset="0"/>
            </a:endParaRPr>
          </a:p>
        </p:txBody>
      </p:sp>
      <p:sp>
        <p:nvSpPr>
          <p:cNvPr id="129" name="Freeform 7">
            <a:extLst>
              <a:ext uri="{FF2B5EF4-FFF2-40B4-BE49-F238E27FC236}">
                <a16:creationId xmlns:a16="http://schemas.microsoft.com/office/drawing/2014/main" id="{2C4BE26F-2552-10C8-1349-584C201745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6300" y="5954707"/>
            <a:ext cx="424347" cy="421865"/>
          </a:xfrm>
          <a:custGeom>
            <a:avLst/>
            <a:gdLst>
              <a:gd name="T0" fmla="*/ 0 w 755"/>
              <a:gd name="T1" fmla="*/ 750 h 751"/>
              <a:gd name="T2" fmla="*/ 754 w 755"/>
              <a:gd name="T3" fmla="*/ 750 h 751"/>
              <a:gd name="T4" fmla="*/ 754 w 755"/>
              <a:gd name="T5" fmla="*/ 0 h 751"/>
              <a:gd name="T6" fmla="*/ 750 w 755"/>
              <a:gd name="T7" fmla="*/ 0 h 751"/>
              <a:gd name="T8" fmla="*/ 0 w 755"/>
              <a:gd name="T9" fmla="*/ 750 h 7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5" h="751">
                <a:moveTo>
                  <a:pt x="0" y="750"/>
                </a:moveTo>
                <a:lnTo>
                  <a:pt x="754" y="750"/>
                </a:lnTo>
                <a:lnTo>
                  <a:pt x="754" y="0"/>
                </a:lnTo>
                <a:lnTo>
                  <a:pt x="750" y="0"/>
                </a:lnTo>
                <a:lnTo>
                  <a:pt x="0" y="750"/>
                </a:lnTo>
              </a:path>
            </a:pathLst>
          </a:custGeom>
          <a:solidFill>
            <a:srgbClr val="70A288"/>
          </a:solidFill>
          <a:ln>
            <a:noFill/>
          </a:ln>
          <a:effectLst/>
        </p:spPr>
        <p:txBody>
          <a:bodyPr wrap="none" anchor="ctr"/>
          <a:lstStyle/>
          <a:p>
            <a:pPr defTabSz="1371600">
              <a:defRPr/>
            </a:pPr>
            <a:endParaRPr lang="en-GB" sz="4899" dirty="0">
              <a:solidFill>
                <a:srgbClr val="747993"/>
              </a:solidFill>
              <a:latin typeface="Lato Light" panose="020F0502020204030203" pitchFamily="34" charset="0"/>
            </a:endParaRPr>
          </a:p>
        </p:txBody>
      </p:sp>
      <p:sp>
        <p:nvSpPr>
          <p:cNvPr id="130" name="Freeform 8">
            <a:extLst>
              <a:ext uri="{FF2B5EF4-FFF2-40B4-BE49-F238E27FC236}">
                <a16:creationId xmlns:a16="http://schemas.microsoft.com/office/drawing/2014/main" id="{A586737B-BB66-4145-2E95-828C650AEE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01459" y="5303300"/>
            <a:ext cx="424346" cy="421865"/>
          </a:xfrm>
          <a:custGeom>
            <a:avLst/>
            <a:gdLst>
              <a:gd name="T0" fmla="*/ 0 w 753"/>
              <a:gd name="T1" fmla="*/ 750 h 751"/>
              <a:gd name="T2" fmla="*/ 752 w 753"/>
              <a:gd name="T3" fmla="*/ 750 h 751"/>
              <a:gd name="T4" fmla="*/ 752 w 753"/>
              <a:gd name="T5" fmla="*/ 0 h 751"/>
              <a:gd name="T6" fmla="*/ 749 w 753"/>
              <a:gd name="T7" fmla="*/ 0 h 751"/>
              <a:gd name="T8" fmla="*/ 0 w 753"/>
              <a:gd name="T9" fmla="*/ 750 h 7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3" h="751">
                <a:moveTo>
                  <a:pt x="0" y="750"/>
                </a:moveTo>
                <a:lnTo>
                  <a:pt x="752" y="750"/>
                </a:lnTo>
                <a:lnTo>
                  <a:pt x="752" y="0"/>
                </a:lnTo>
                <a:lnTo>
                  <a:pt x="749" y="0"/>
                </a:lnTo>
                <a:lnTo>
                  <a:pt x="0" y="750"/>
                </a:lnTo>
              </a:path>
            </a:pathLst>
          </a:custGeom>
          <a:solidFill>
            <a:srgbClr val="DAB785"/>
          </a:solidFill>
          <a:ln>
            <a:noFill/>
          </a:ln>
          <a:effectLst/>
        </p:spPr>
        <p:txBody>
          <a:bodyPr wrap="none" anchor="ctr"/>
          <a:lstStyle/>
          <a:p>
            <a:pPr defTabSz="1371600">
              <a:defRPr/>
            </a:pPr>
            <a:endParaRPr lang="en-GB" sz="4899" dirty="0">
              <a:solidFill>
                <a:srgbClr val="747993"/>
              </a:solidFill>
              <a:latin typeface="Lato Light" panose="020F0502020204030203" pitchFamily="34" charset="0"/>
            </a:endParaRPr>
          </a:p>
        </p:txBody>
      </p:sp>
      <p:sp>
        <p:nvSpPr>
          <p:cNvPr id="131" name="Freeform 77">
            <a:extLst>
              <a:ext uri="{FF2B5EF4-FFF2-40B4-BE49-F238E27FC236}">
                <a16:creationId xmlns:a16="http://schemas.microsoft.com/office/drawing/2014/main" id="{4DB4B8A3-14A7-6835-6188-E9C17AD55B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7357" y="3886259"/>
            <a:ext cx="465495" cy="295467"/>
          </a:xfrm>
          <a:custGeom>
            <a:avLst/>
            <a:gdLst>
              <a:gd name="connsiteX0" fmla="*/ 408053 w 620659"/>
              <a:gd name="connsiteY0" fmla="*/ 0 h 393956"/>
              <a:gd name="connsiteX1" fmla="*/ 403544 w 620659"/>
              <a:gd name="connsiteY1" fmla="*/ 60159 h 393956"/>
              <a:gd name="connsiteX2" fmla="*/ 290070 w 620659"/>
              <a:gd name="connsiteY2" fmla="*/ 141373 h 393956"/>
              <a:gd name="connsiteX3" fmla="*/ 369751 w 620659"/>
              <a:gd name="connsiteY3" fmla="*/ 152477 h 393956"/>
              <a:gd name="connsiteX4" fmla="*/ 372034 w 620659"/>
              <a:gd name="connsiteY4" fmla="*/ 152509 h 393956"/>
              <a:gd name="connsiteX5" fmla="*/ 571766 w 620659"/>
              <a:gd name="connsiteY5" fmla="*/ 136109 h 393956"/>
              <a:gd name="connsiteX6" fmla="*/ 577036 w 620659"/>
              <a:gd name="connsiteY6" fmla="*/ 192508 h 393956"/>
              <a:gd name="connsiteX7" fmla="*/ 383978 w 620659"/>
              <a:gd name="connsiteY7" fmla="*/ 208361 h 393956"/>
              <a:gd name="connsiteX8" fmla="*/ 384005 w 620659"/>
              <a:gd name="connsiteY8" fmla="*/ 209417 h 393956"/>
              <a:gd name="connsiteX9" fmla="*/ 383837 w 620659"/>
              <a:gd name="connsiteY9" fmla="*/ 215064 h 393956"/>
              <a:gd name="connsiteX10" fmla="*/ 590715 w 620659"/>
              <a:gd name="connsiteY10" fmla="*/ 205889 h 393956"/>
              <a:gd name="connsiteX11" fmla="*/ 593716 w 620659"/>
              <a:gd name="connsiteY11" fmla="*/ 262672 h 393956"/>
              <a:gd name="connsiteX12" fmla="*/ 382070 w 620659"/>
              <a:gd name="connsiteY12" fmla="*/ 272745 h 393956"/>
              <a:gd name="connsiteX13" fmla="*/ 381393 w 620659"/>
              <a:gd name="connsiteY13" fmla="*/ 277934 h 393956"/>
              <a:gd name="connsiteX14" fmla="*/ 580287 w 620659"/>
              <a:gd name="connsiteY14" fmla="*/ 277934 h 393956"/>
              <a:gd name="connsiteX15" fmla="*/ 580287 w 620659"/>
              <a:gd name="connsiteY15" fmla="*/ 333444 h 393956"/>
              <a:gd name="connsiteX16" fmla="*/ 374150 w 620659"/>
              <a:gd name="connsiteY16" fmla="*/ 333444 h 393956"/>
              <a:gd name="connsiteX17" fmla="*/ 374048 w 620659"/>
              <a:gd name="connsiteY17" fmla="*/ 334223 h 393956"/>
              <a:gd name="connsiteX18" fmla="*/ 372905 w 620659"/>
              <a:gd name="connsiteY18" fmla="*/ 337820 h 393956"/>
              <a:gd name="connsiteX19" fmla="*/ 527826 w 620659"/>
              <a:gd name="connsiteY19" fmla="*/ 339683 h 393956"/>
              <a:gd name="connsiteX20" fmla="*/ 527826 w 620659"/>
              <a:gd name="connsiteY20" fmla="*/ 385665 h 393956"/>
              <a:gd name="connsiteX21" fmla="*/ 358134 w 620659"/>
              <a:gd name="connsiteY21" fmla="*/ 384306 h 393956"/>
              <a:gd name="connsiteX22" fmla="*/ 356952 w 620659"/>
              <a:gd name="connsiteY22" fmla="*/ 388026 h 393956"/>
              <a:gd name="connsiteX23" fmla="*/ 130757 w 620659"/>
              <a:gd name="connsiteY23" fmla="*/ 360954 h 393956"/>
              <a:gd name="connsiteX24" fmla="*/ 0 w 620659"/>
              <a:gd name="connsiteY24" fmla="*/ 360954 h 393956"/>
              <a:gd name="connsiteX25" fmla="*/ 12775 w 620659"/>
              <a:gd name="connsiteY25" fmla="*/ 170701 h 393956"/>
              <a:gd name="connsiteX26" fmla="*/ 136017 w 620659"/>
              <a:gd name="connsiteY26" fmla="*/ 157917 h 393956"/>
              <a:gd name="connsiteX27" fmla="*/ 350189 w 620659"/>
              <a:gd name="connsiteY27" fmla="*/ 30079 h 393956"/>
              <a:gd name="connsiteX28" fmla="*/ 408053 w 620659"/>
              <a:gd name="connsiteY28" fmla="*/ 0 h 393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20659" h="393956">
                <a:moveTo>
                  <a:pt x="408053" y="0"/>
                </a:moveTo>
                <a:cubicBezTo>
                  <a:pt x="408053" y="0"/>
                  <a:pt x="442621" y="27823"/>
                  <a:pt x="403544" y="60159"/>
                </a:cubicBezTo>
                <a:cubicBezTo>
                  <a:pt x="365970" y="93246"/>
                  <a:pt x="267526" y="120318"/>
                  <a:pt x="290070" y="141373"/>
                </a:cubicBezTo>
                <a:cubicBezTo>
                  <a:pt x="299088" y="149833"/>
                  <a:pt x="346573" y="151948"/>
                  <a:pt x="369751" y="152477"/>
                </a:cubicBezTo>
                <a:lnTo>
                  <a:pt x="372034" y="152509"/>
                </a:lnTo>
                <a:lnTo>
                  <a:pt x="571766" y="136109"/>
                </a:lnTo>
                <a:cubicBezTo>
                  <a:pt x="609403" y="132349"/>
                  <a:pt x="614672" y="189500"/>
                  <a:pt x="577036" y="192508"/>
                </a:cubicBezTo>
                <a:lnTo>
                  <a:pt x="383978" y="208361"/>
                </a:lnTo>
                <a:lnTo>
                  <a:pt x="384005" y="209417"/>
                </a:lnTo>
                <a:lnTo>
                  <a:pt x="383837" y="215064"/>
                </a:lnTo>
                <a:lnTo>
                  <a:pt x="590715" y="205889"/>
                </a:lnTo>
                <a:cubicBezTo>
                  <a:pt x="628970" y="205142"/>
                  <a:pt x="631220" y="261178"/>
                  <a:pt x="593716" y="262672"/>
                </a:cubicBezTo>
                <a:lnTo>
                  <a:pt x="382070" y="272745"/>
                </a:lnTo>
                <a:lnTo>
                  <a:pt x="381393" y="277934"/>
                </a:lnTo>
                <a:lnTo>
                  <a:pt x="580287" y="277934"/>
                </a:lnTo>
                <a:cubicBezTo>
                  <a:pt x="617981" y="277934"/>
                  <a:pt x="617981" y="333444"/>
                  <a:pt x="580287" y="333444"/>
                </a:cubicBezTo>
                <a:lnTo>
                  <a:pt x="374150" y="333444"/>
                </a:lnTo>
                <a:lnTo>
                  <a:pt x="374048" y="334223"/>
                </a:lnTo>
                <a:lnTo>
                  <a:pt x="372905" y="337820"/>
                </a:lnTo>
                <a:lnTo>
                  <a:pt x="527826" y="339683"/>
                </a:lnTo>
                <a:cubicBezTo>
                  <a:pt x="558432" y="339683"/>
                  <a:pt x="557685" y="386395"/>
                  <a:pt x="527826" y="385665"/>
                </a:cubicBezTo>
                <a:lnTo>
                  <a:pt x="358134" y="384306"/>
                </a:lnTo>
                <a:lnTo>
                  <a:pt x="356952" y="388026"/>
                </a:lnTo>
                <a:cubicBezTo>
                  <a:pt x="356952" y="388026"/>
                  <a:pt x="141278" y="412841"/>
                  <a:pt x="130757" y="360954"/>
                </a:cubicBezTo>
                <a:cubicBezTo>
                  <a:pt x="97692" y="360954"/>
                  <a:pt x="21793" y="360954"/>
                  <a:pt x="0" y="360954"/>
                </a:cubicBezTo>
                <a:lnTo>
                  <a:pt x="12775" y="170701"/>
                </a:lnTo>
                <a:cubicBezTo>
                  <a:pt x="59367" y="166189"/>
                  <a:pt x="99946" y="163181"/>
                  <a:pt x="136017" y="157917"/>
                </a:cubicBezTo>
                <a:cubicBezTo>
                  <a:pt x="168331" y="72191"/>
                  <a:pt x="284810" y="64671"/>
                  <a:pt x="350189" y="30079"/>
                </a:cubicBezTo>
                <a:cubicBezTo>
                  <a:pt x="382503" y="14288"/>
                  <a:pt x="408053" y="0"/>
                  <a:pt x="408053" y="0"/>
                </a:cubicBezTo>
                <a:close/>
              </a:path>
            </a:pathLst>
          </a:custGeom>
          <a:solidFill>
            <a:srgbClr val="F49D5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endParaRPr lang="en-GB" sz="4899" dirty="0">
              <a:solidFill>
                <a:srgbClr val="747993"/>
              </a:solidFill>
              <a:latin typeface="Lato Light" panose="020F0502020204030203" pitchFamily="34" charset="0"/>
            </a:endParaRPr>
          </a:p>
        </p:txBody>
      </p:sp>
      <p:sp>
        <p:nvSpPr>
          <p:cNvPr id="132" name="Freeform 15">
            <a:extLst>
              <a:ext uri="{FF2B5EF4-FFF2-40B4-BE49-F238E27FC236}">
                <a16:creationId xmlns:a16="http://schemas.microsoft.com/office/drawing/2014/main" id="{D46B7E75-C552-3033-F020-37A349F55F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9254" y="3504099"/>
            <a:ext cx="1044735" cy="903285"/>
          </a:xfrm>
          <a:custGeom>
            <a:avLst/>
            <a:gdLst>
              <a:gd name="T0" fmla="*/ 283 w 1858"/>
              <a:gd name="T1" fmla="*/ 0 h 1605"/>
              <a:gd name="T2" fmla="*/ 753 w 1858"/>
              <a:gd name="T3" fmla="*/ 991 h 1605"/>
              <a:gd name="T4" fmla="*/ 1779 w 1858"/>
              <a:gd name="T5" fmla="*/ 805 h 1605"/>
              <a:gd name="T6" fmla="*/ 1857 w 1858"/>
              <a:gd name="T7" fmla="*/ 1258 h 1605"/>
              <a:gd name="T8" fmla="*/ 461 w 1858"/>
              <a:gd name="T9" fmla="*/ 1604 h 1605"/>
              <a:gd name="T10" fmla="*/ 0 w 1858"/>
              <a:gd name="T11" fmla="*/ 752 h 1605"/>
              <a:gd name="T12" fmla="*/ 283 w 1858"/>
              <a:gd name="T13" fmla="*/ 0 h 1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858" h="1605">
                <a:moveTo>
                  <a:pt x="283" y="0"/>
                </a:moveTo>
                <a:lnTo>
                  <a:pt x="753" y="991"/>
                </a:lnTo>
                <a:lnTo>
                  <a:pt x="1779" y="805"/>
                </a:lnTo>
                <a:lnTo>
                  <a:pt x="1857" y="1258"/>
                </a:lnTo>
                <a:lnTo>
                  <a:pt x="461" y="1604"/>
                </a:lnTo>
                <a:lnTo>
                  <a:pt x="0" y="752"/>
                </a:lnTo>
                <a:lnTo>
                  <a:pt x="283" y="0"/>
                </a:lnTo>
              </a:path>
            </a:pathLst>
          </a:custGeom>
          <a:solidFill>
            <a:srgbClr val="FFFFFF">
              <a:lumMod val="95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defTabSz="1371600">
              <a:defRPr/>
            </a:pPr>
            <a:endParaRPr lang="en-GB" sz="4899" dirty="0">
              <a:solidFill>
                <a:srgbClr val="747993"/>
              </a:solidFill>
              <a:latin typeface="Lato Light" panose="020F0502020204030203" pitchFamily="34" charset="0"/>
            </a:endParaRPr>
          </a:p>
        </p:txBody>
      </p:sp>
      <p:sp>
        <p:nvSpPr>
          <p:cNvPr id="133" name="Freeform 16">
            <a:extLst>
              <a:ext uri="{FF2B5EF4-FFF2-40B4-BE49-F238E27FC236}">
                <a16:creationId xmlns:a16="http://schemas.microsoft.com/office/drawing/2014/main" id="{FD55E36E-4F78-6024-A911-9142F2B243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6546" y="3948298"/>
            <a:ext cx="980214" cy="1089401"/>
          </a:xfrm>
          <a:custGeom>
            <a:avLst/>
            <a:gdLst>
              <a:gd name="T0" fmla="*/ 1740 w 1741"/>
              <a:gd name="T1" fmla="*/ 1467 h 1936"/>
              <a:gd name="T2" fmla="*/ 1166 w 1741"/>
              <a:gd name="T3" fmla="*/ 1906 h 1936"/>
              <a:gd name="T4" fmla="*/ 1166 w 1741"/>
              <a:gd name="T5" fmla="*/ 1906 h 1936"/>
              <a:gd name="T6" fmla="*/ 1049 w 1741"/>
              <a:gd name="T7" fmla="*/ 1890 h 1936"/>
              <a:gd name="T8" fmla="*/ 29 w 1741"/>
              <a:gd name="T9" fmla="*/ 557 h 1936"/>
              <a:gd name="T10" fmla="*/ 29 w 1741"/>
              <a:gd name="T11" fmla="*/ 557 h 1936"/>
              <a:gd name="T12" fmla="*/ 45 w 1741"/>
              <a:gd name="T13" fmla="*/ 439 h 1936"/>
              <a:gd name="T14" fmla="*/ 619 w 1741"/>
              <a:gd name="T15" fmla="*/ 0 h 1936"/>
              <a:gd name="T16" fmla="*/ 619 w 1741"/>
              <a:gd name="T17" fmla="*/ 0 h 1936"/>
              <a:gd name="T18" fmla="*/ 603 w 1741"/>
              <a:gd name="T19" fmla="*/ 119 h 1936"/>
              <a:gd name="T20" fmla="*/ 1621 w 1741"/>
              <a:gd name="T21" fmla="*/ 1452 h 1936"/>
              <a:gd name="T22" fmla="*/ 1621 w 1741"/>
              <a:gd name="T23" fmla="*/ 1452 h 1936"/>
              <a:gd name="T24" fmla="*/ 1740 w 1741"/>
              <a:gd name="T25" fmla="*/ 1467 h 1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41" h="1936">
                <a:moveTo>
                  <a:pt x="1740" y="1467"/>
                </a:moveTo>
                <a:lnTo>
                  <a:pt x="1166" y="1906"/>
                </a:lnTo>
                <a:lnTo>
                  <a:pt x="1166" y="1906"/>
                </a:lnTo>
                <a:cubicBezTo>
                  <a:pt x="1130" y="1935"/>
                  <a:pt x="1076" y="1928"/>
                  <a:pt x="1049" y="1890"/>
                </a:cubicBezTo>
                <a:lnTo>
                  <a:pt x="29" y="557"/>
                </a:lnTo>
                <a:lnTo>
                  <a:pt x="29" y="557"/>
                </a:lnTo>
                <a:cubicBezTo>
                  <a:pt x="0" y="520"/>
                  <a:pt x="8" y="468"/>
                  <a:pt x="45" y="439"/>
                </a:cubicBezTo>
                <a:lnTo>
                  <a:pt x="619" y="0"/>
                </a:lnTo>
                <a:lnTo>
                  <a:pt x="619" y="0"/>
                </a:lnTo>
                <a:cubicBezTo>
                  <a:pt x="582" y="29"/>
                  <a:pt x="574" y="82"/>
                  <a:pt x="603" y="119"/>
                </a:cubicBezTo>
                <a:lnTo>
                  <a:pt x="1621" y="1452"/>
                </a:lnTo>
                <a:lnTo>
                  <a:pt x="1621" y="1452"/>
                </a:lnTo>
                <a:cubicBezTo>
                  <a:pt x="1650" y="1489"/>
                  <a:pt x="1703" y="1496"/>
                  <a:pt x="1740" y="1467"/>
                </a:cubicBezTo>
              </a:path>
            </a:pathLst>
          </a:custGeom>
          <a:solidFill>
            <a:srgbClr val="28282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4899" dirty="0">
              <a:solidFill>
                <a:srgbClr val="747993"/>
              </a:solidFill>
              <a:latin typeface="Lato Light" panose="020F0502020204030203" pitchFamily="34" charset="0"/>
            </a:endParaRPr>
          </a:p>
        </p:txBody>
      </p:sp>
      <p:sp>
        <p:nvSpPr>
          <p:cNvPr id="134" name="Freeform 78">
            <a:extLst>
              <a:ext uri="{FF2B5EF4-FFF2-40B4-BE49-F238E27FC236}">
                <a16:creationId xmlns:a16="http://schemas.microsoft.com/office/drawing/2014/main" id="{EDCA0C20-8CEC-2E4B-FC30-9F7515996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5578" y="3748610"/>
            <a:ext cx="914889" cy="1034145"/>
          </a:xfrm>
          <a:custGeom>
            <a:avLst/>
            <a:gdLst>
              <a:gd name="connsiteX0" fmla="*/ 827635 w 1219852"/>
              <a:gd name="connsiteY0" fmla="*/ 347519 h 1378859"/>
              <a:gd name="connsiteX1" fmla="*/ 811843 w 1219852"/>
              <a:gd name="connsiteY1" fmla="*/ 351753 h 1378859"/>
              <a:gd name="connsiteX2" fmla="*/ 736429 w 1219852"/>
              <a:gd name="connsiteY2" fmla="*/ 409315 h 1378859"/>
              <a:gd name="connsiteX3" fmla="*/ 914342 w 1219852"/>
              <a:gd name="connsiteY3" fmla="*/ 642867 h 1378859"/>
              <a:gd name="connsiteX4" fmla="*/ 990065 w 1219852"/>
              <a:gd name="connsiteY4" fmla="*/ 585069 h 1378859"/>
              <a:gd name="connsiteX5" fmla="*/ 994577 w 1219852"/>
              <a:gd name="connsiteY5" fmla="*/ 554964 h 1378859"/>
              <a:gd name="connsiteX6" fmla="*/ 841171 w 1219852"/>
              <a:gd name="connsiteY6" fmla="*/ 356269 h 1378859"/>
              <a:gd name="connsiteX7" fmla="*/ 827635 w 1219852"/>
              <a:gd name="connsiteY7" fmla="*/ 347519 h 1378859"/>
              <a:gd name="connsiteX8" fmla="*/ 400856 w 1219852"/>
              <a:gd name="connsiteY8" fmla="*/ 628 h 1378859"/>
              <a:gd name="connsiteX9" fmla="*/ 443392 w 1219852"/>
              <a:gd name="connsiteY9" fmla="*/ 24637 h 1378859"/>
              <a:gd name="connsiteX10" fmla="*/ 693116 w 1219852"/>
              <a:gd name="connsiteY10" fmla="*/ 352458 h 1378859"/>
              <a:gd name="connsiteX11" fmla="*/ 768980 w 1219852"/>
              <a:gd name="connsiteY11" fmla="*/ 294553 h 1378859"/>
              <a:gd name="connsiteX12" fmla="*/ 899074 w 1219852"/>
              <a:gd name="connsiteY12" fmla="*/ 311863 h 1378859"/>
              <a:gd name="connsiteX13" fmla="*/ 1052480 w 1219852"/>
              <a:gd name="connsiteY13" fmla="*/ 511311 h 1378859"/>
              <a:gd name="connsiteX14" fmla="*/ 1034432 w 1219852"/>
              <a:gd name="connsiteY14" fmla="*/ 643022 h 1378859"/>
              <a:gd name="connsiteX15" fmla="*/ 958570 w 1219852"/>
              <a:gd name="connsiteY15" fmla="*/ 700926 h 1378859"/>
              <a:gd name="connsiteX16" fmla="*/ 1206410 w 1219852"/>
              <a:gd name="connsiteY16" fmla="*/ 1026273 h 1378859"/>
              <a:gd name="connsiteX17" fmla="*/ 1195167 w 1219852"/>
              <a:gd name="connsiteY17" fmla="*/ 1113307 h 1378859"/>
              <a:gd name="connsiteX18" fmla="*/ 865376 w 1219852"/>
              <a:gd name="connsiteY18" fmla="*/ 1365404 h 1378859"/>
              <a:gd name="connsiteX19" fmla="*/ 776182 w 1219852"/>
              <a:gd name="connsiteY19" fmla="*/ 1354149 h 1378859"/>
              <a:gd name="connsiteX20" fmla="*/ 13163 w 1219852"/>
              <a:gd name="connsiteY20" fmla="*/ 354015 h 1378859"/>
              <a:gd name="connsiteX21" fmla="*/ 25156 w 1219852"/>
              <a:gd name="connsiteY21" fmla="*/ 264730 h 1378859"/>
              <a:gd name="connsiteX22" fmla="*/ 354947 w 1219852"/>
              <a:gd name="connsiteY22" fmla="*/ 12633 h 1378859"/>
              <a:gd name="connsiteX23" fmla="*/ 400856 w 1219852"/>
              <a:gd name="connsiteY23" fmla="*/ 628 h 1378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219852" h="1378859">
                <a:moveTo>
                  <a:pt x="827635" y="347519"/>
                </a:moveTo>
                <a:cubicBezTo>
                  <a:pt x="822183" y="346673"/>
                  <a:pt x="816355" y="347990"/>
                  <a:pt x="811843" y="351753"/>
                </a:cubicBezTo>
                <a:lnTo>
                  <a:pt x="736429" y="409315"/>
                </a:lnTo>
                <a:lnTo>
                  <a:pt x="914342" y="642867"/>
                </a:lnTo>
                <a:lnTo>
                  <a:pt x="990065" y="585069"/>
                </a:lnTo>
                <a:cubicBezTo>
                  <a:pt x="999840" y="579048"/>
                  <a:pt x="1001344" y="564748"/>
                  <a:pt x="994577" y="554964"/>
                </a:cubicBezTo>
                <a:lnTo>
                  <a:pt x="841171" y="356269"/>
                </a:lnTo>
                <a:cubicBezTo>
                  <a:pt x="838163" y="351377"/>
                  <a:pt x="833087" y="348366"/>
                  <a:pt x="827635" y="347519"/>
                </a:cubicBezTo>
                <a:close/>
                <a:moveTo>
                  <a:pt x="400856" y="628"/>
                </a:moveTo>
                <a:cubicBezTo>
                  <a:pt x="416971" y="2879"/>
                  <a:pt x="432524" y="11132"/>
                  <a:pt x="443392" y="24637"/>
                </a:cubicBezTo>
                <a:lnTo>
                  <a:pt x="693116" y="352458"/>
                </a:lnTo>
                <a:lnTo>
                  <a:pt x="768980" y="294553"/>
                </a:lnTo>
                <a:cubicBezTo>
                  <a:pt x="809587" y="262942"/>
                  <a:pt x="867491" y="271221"/>
                  <a:pt x="899074" y="311863"/>
                </a:cubicBezTo>
                <a:lnTo>
                  <a:pt x="1052480" y="511311"/>
                </a:lnTo>
                <a:cubicBezTo>
                  <a:pt x="1082559" y="553458"/>
                  <a:pt x="1075039" y="610658"/>
                  <a:pt x="1034432" y="643022"/>
                </a:cubicBezTo>
                <a:lnTo>
                  <a:pt x="958570" y="700926"/>
                </a:lnTo>
                <a:lnTo>
                  <a:pt x="1206410" y="1026273"/>
                </a:lnTo>
                <a:cubicBezTo>
                  <a:pt x="1228147" y="1052533"/>
                  <a:pt x="1222900" y="1093049"/>
                  <a:pt x="1195167" y="1113307"/>
                </a:cubicBezTo>
                <a:lnTo>
                  <a:pt x="865376" y="1365404"/>
                </a:lnTo>
                <a:cubicBezTo>
                  <a:pt x="837643" y="1387162"/>
                  <a:pt x="797918" y="1381910"/>
                  <a:pt x="776182" y="1354149"/>
                </a:cubicBezTo>
                <a:lnTo>
                  <a:pt x="13163" y="354015"/>
                </a:lnTo>
                <a:cubicBezTo>
                  <a:pt x="-8573" y="326254"/>
                  <a:pt x="-2577" y="286489"/>
                  <a:pt x="25156" y="264730"/>
                </a:cubicBezTo>
                <a:lnTo>
                  <a:pt x="354947" y="12633"/>
                </a:lnTo>
                <a:cubicBezTo>
                  <a:pt x="368064" y="2129"/>
                  <a:pt x="384741" y="-1623"/>
                  <a:pt x="400856" y="628"/>
                </a:cubicBezTo>
                <a:close/>
              </a:path>
            </a:pathLst>
          </a:custGeom>
          <a:solidFill>
            <a:srgbClr val="3A3A3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endParaRPr lang="en-GB" sz="4899" dirty="0">
              <a:solidFill>
                <a:srgbClr val="747993"/>
              </a:solidFill>
              <a:latin typeface="Lato Light" panose="020F0502020204030203" pitchFamily="34" charset="0"/>
            </a:endParaRPr>
          </a:p>
        </p:txBody>
      </p:sp>
      <p:sp>
        <p:nvSpPr>
          <p:cNvPr id="135" name="Freeform 76">
            <a:extLst>
              <a:ext uri="{FF2B5EF4-FFF2-40B4-BE49-F238E27FC236}">
                <a16:creationId xmlns:a16="http://schemas.microsoft.com/office/drawing/2014/main" id="{E3496EB9-4F5D-A43E-4342-51468C1E8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3706" y="3610806"/>
            <a:ext cx="846740" cy="586161"/>
          </a:xfrm>
          <a:custGeom>
            <a:avLst/>
            <a:gdLst>
              <a:gd name="connsiteX0" fmla="*/ 869451 w 1128985"/>
              <a:gd name="connsiteY0" fmla="*/ 0 h 781547"/>
              <a:gd name="connsiteX1" fmla="*/ 1128985 w 1128985"/>
              <a:gd name="connsiteY1" fmla="*/ 139041 h 781547"/>
              <a:gd name="connsiteX2" fmla="*/ 373635 w 1128985"/>
              <a:gd name="connsiteY2" fmla="*/ 541882 h 781547"/>
              <a:gd name="connsiteX3" fmla="*/ 372915 w 1128985"/>
              <a:gd name="connsiteY3" fmla="*/ 540159 h 781547"/>
              <a:gd name="connsiteX4" fmla="*/ 370525 w 1128985"/>
              <a:gd name="connsiteY4" fmla="*/ 541496 h 781547"/>
              <a:gd name="connsiteX5" fmla="*/ 308363 w 1128985"/>
              <a:gd name="connsiteY5" fmla="*/ 760258 h 781547"/>
              <a:gd name="connsiteX6" fmla="*/ 268576 w 1128985"/>
              <a:gd name="connsiteY6" fmla="*/ 736766 h 781547"/>
              <a:gd name="connsiteX7" fmla="*/ 260481 w 1128985"/>
              <a:gd name="connsiteY7" fmla="*/ 726745 h 781547"/>
              <a:gd name="connsiteX8" fmla="*/ 253821 w 1128985"/>
              <a:gd name="connsiteY8" fmla="*/ 732495 h 781547"/>
              <a:gd name="connsiteX9" fmla="*/ 178622 w 1128985"/>
              <a:gd name="connsiteY9" fmla="*/ 774827 h 781547"/>
              <a:gd name="connsiteX10" fmla="*/ 101002 w 1128985"/>
              <a:gd name="connsiteY10" fmla="*/ 716467 h 781547"/>
              <a:gd name="connsiteX11" fmla="*/ 101849 w 1128985"/>
              <a:gd name="connsiteY11" fmla="*/ 714699 h 781547"/>
              <a:gd name="connsiteX12" fmla="*/ 73316 w 1128985"/>
              <a:gd name="connsiteY12" fmla="*/ 690524 h 781547"/>
              <a:gd name="connsiteX13" fmla="*/ 67006 w 1128985"/>
              <a:gd name="connsiteY13" fmla="*/ 653281 h 781547"/>
              <a:gd name="connsiteX14" fmla="*/ 68249 w 1128985"/>
              <a:gd name="connsiteY14" fmla="*/ 650682 h 781547"/>
              <a:gd name="connsiteX15" fmla="*/ 41233 w 1128985"/>
              <a:gd name="connsiteY15" fmla="*/ 628118 h 781547"/>
              <a:gd name="connsiteX16" fmla="*/ 34504 w 1128985"/>
              <a:gd name="connsiteY16" fmla="*/ 590723 h 781547"/>
              <a:gd name="connsiteX17" fmla="*/ 35223 w 1128985"/>
              <a:gd name="connsiteY17" fmla="*/ 589185 h 781547"/>
              <a:gd name="connsiteX18" fmla="*/ 7701 w 1128985"/>
              <a:gd name="connsiteY18" fmla="*/ 566199 h 781547"/>
              <a:gd name="connsiteX19" fmla="*/ 27763 w 1128985"/>
              <a:gd name="connsiteY19" fmla="*/ 495873 h 781547"/>
              <a:gd name="connsiteX20" fmla="*/ 101664 w 1128985"/>
              <a:gd name="connsiteY20" fmla="*/ 455419 h 781547"/>
              <a:gd name="connsiteX21" fmla="*/ 112337 w 1128985"/>
              <a:gd name="connsiteY21" fmla="*/ 451846 h 781547"/>
              <a:gd name="connsiteX22" fmla="*/ 110643 w 1128985"/>
              <a:gd name="connsiteY22" fmla="*/ 448278 h 781547"/>
              <a:gd name="connsiteX23" fmla="*/ 305011 w 1128985"/>
              <a:gd name="connsiteY23" fmla="*/ 340504 h 781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28985" h="781547">
                <a:moveTo>
                  <a:pt x="869451" y="0"/>
                </a:moveTo>
                <a:lnTo>
                  <a:pt x="1128985" y="139041"/>
                </a:lnTo>
                <a:lnTo>
                  <a:pt x="373635" y="541882"/>
                </a:lnTo>
                <a:lnTo>
                  <a:pt x="372915" y="540159"/>
                </a:lnTo>
                <a:lnTo>
                  <a:pt x="370525" y="541496"/>
                </a:lnTo>
                <a:cubicBezTo>
                  <a:pt x="497845" y="675309"/>
                  <a:pt x="336074" y="744471"/>
                  <a:pt x="308363" y="760258"/>
                </a:cubicBezTo>
                <a:cubicBezTo>
                  <a:pt x="308363" y="760258"/>
                  <a:pt x="285520" y="750109"/>
                  <a:pt x="268576" y="736766"/>
                </a:cubicBezTo>
                <a:lnTo>
                  <a:pt x="260481" y="726745"/>
                </a:lnTo>
                <a:lnTo>
                  <a:pt x="253821" y="732495"/>
                </a:lnTo>
                <a:lnTo>
                  <a:pt x="178622" y="774827"/>
                </a:lnTo>
                <a:cubicBezTo>
                  <a:pt x="135194" y="798639"/>
                  <a:pt x="92613" y="754417"/>
                  <a:pt x="101002" y="716467"/>
                </a:cubicBezTo>
                <a:lnTo>
                  <a:pt x="101849" y="714699"/>
                </a:lnTo>
                <a:lnTo>
                  <a:pt x="73316" y="690524"/>
                </a:lnTo>
                <a:cubicBezTo>
                  <a:pt x="66831" y="679275"/>
                  <a:pt x="64148" y="665931"/>
                  <a:pt x="67006" y="653281"/>
                </a:cubicBezTo>
                <a:lnTo>
                  <a:pt x="68249" y="650682"/>
                </a:lnTo>
                <a:lnTo>
                  <a:pt x="41233" y="628118"/>
                </a:lnTo>
                <a:cubicBezTo>
                  <a:pt x="34586" y="616874"/>
                  <a:pt x="31734" y="603503"/>
                  <a:pt x="34504" y="590723"/>
                </a:cubicBezTo>
                <a:lnTo>
                  <a:pt x="35223" y="589185"/>
                </a:lnTo>
                <a:lnTo>
                  <a:pt x="7701" y="566199"/>
                </a:lnTo>
                <a:cubicBezTo>
                  <a:pt x="-5456" y="544006"/>
                  <a:pt x="-3590" y="513478"/>
                  <a:pt x="27763" y="495873"/>
                </a:cubicBezTo>
                <a:lnTo>
                  <a:pt x="101664" y="455419"/>
                </a:lnTo>
                <a:lnTo>
                  <a:pt x="112337" y="451846"/>
                </a:lnTo>
                <a:lnTo>
                  <a:pt x="110643" y="448278"/>
                </a:lnTo>
                <a:lnTo>
                  <a:pt x="305011" y="340504"/>
                </a:lnTo>
                <a:close/>
              </a:path>
            </a:pathLst>
          </a:custGeom>
          <a:solidFill>
            <a:srgbClr val="F49D5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endParaRPr lang="en-GB" sz="4899" dirty="0">
              <a:solidFill>
                <a:srgbClr val="747993"/>
              </a:solidFill>
              <a:latin typeface="Lato Light" panose="020F0502020204030203" pitchFamily="34" charset="0"/>
            </a:endParaRPr>
          </a:p>
        </p:txBody>
      </p:sp>
      <p:sp>
        <p:nvSpPr>
          <p:cNvPr id="136" name="Freeform 21">
            <a:extLst>
              <a:ext uri="{FF2B5EF4-FFF2-40B4-BE49-F238E27FC236}">
                <a16:creationId xmlns:a16="http://schemas.microsoft.com/office/drawing/2014/main" id="{A5BEC5F3-CDB9-2FAE-0DA3-22151A38C8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8968" y="3268352"/>
            <a:ext cx="1203554" cy="1565859"/>
          </a:xfrm>
          <a:custGeom>
            <a:avLst/>
            <a:gdLst>
              <a:gd name="T0" fmla="*/ 0 w 2138"/>
              <a:gd name="T1" fmla="*/ 2511 h 2783"/>
              <a:gd name="T2" fmla="*/ 0 w 2138"/>
              <a:gd name="T3" fmla="*/ 2511 h 2783"/>
              <a:gd name="T4" fmla="*/ 1037 w 2138"/>
              <a:gd name="T5" fmla="*/ 311 h 2783"/>
              <a:gd name="T6" fmla="*/ 1688 w 2138"/>
              <a:gd name="T7" fmla="*/ 0 h 2783"/>
              <a:gd name="T8" fmla="*/ 2137 w 2138"/>
              <a:gd name="T9" fmla="*/ 396 h 2783"/>
              <a:gd name="T10" fmla="*/ 2137 w 2138"/>
              <a:gd name="T11" fmla="*/ 396 h 2783"/>
              <a:gd name="T12" fmla="*/ 1916 w 2138"/>
              <a:gd name="T13" fmla="*/ 1261 h 2783"/>
              <a:gd name="T14" fmla="*/ 1181 w 2138"/>
              <a:gd name="T15" fmla="*/ 2782 h 2783"/>
              <a:gd name="T16" fmla="*/ 0 w 2138"/>
              <a:gd name="T17" fmla="*/ 2511 h 27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138" h="2783">
                <a:moveTo>
                  <a:pt x="0" y="2511"/>
                </a:moveTo>
                <a:lnTo>
                  <a:pt x="0" y="2511"/>
                </a:lnTo>
                <a:cubicBezTo>
                  <a:pt x="0" y="2511"/>
                  <a:pt x="778" y="571"/>
                  <a:pt x="1037" y="311"/>
                </a:cubicBezTo>
                <a:lnTo>
                  <a:pt x="1688" y="0"/>
                </a:lnTo>
                <a:lnTo>
                  <a:pt x="2137" y="396"/>
                </a:lnTo>
                <a:lnTo>
                  <a:pt x="2137" y="396"/>
                </a:lnTo>
                <a:cubicBezTo>
                  <a:pt x="2137" y="396"/>
                  <a:pt x="2011" y="1066"/>
                  <a:pt x="1916" y="1261"/>
                </a:cubicBezTo>
                <a:lnTo>
                  <a:pt x="1181" y="2782"/>
                </a:lnTo>
                <a:lnTo>
                  <a:pt x="0" y="2511"/>
                </a:lnTo>
              </a:path>
            </a:pathLst>
          </a:custGeom>
          <a:solidFill>
            <a:srgbClr val="FFFFFF">
              <a:lumMod val="75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defTabSz="1371600">
              <a:defRPr/>
            </a:pPr>
            <a:endParaRPr lang="en-GB" sz="4899" dirty="0">
              <a:solidFill>
                <a:srgbClr val="747993"/>
              </a:solidFill>
              <a:latin typeface="Lato Light" panose="020F0502020204030203" pitchFamily="34" charset="0"/>
            </a:endParaRPr>
          </a:p>
        </p:txBody>
      </p:sp>
      <p:sp>
        <p:nvSpPr>
          <p:cNvPr id="137" name="Freeform 27">
            <a:extLst>
              <a:ext uri="{FF2B5EF4-FFF2-40B4-BE49-F238E27FC236}">
                <a16:creationId xmlns:a16="http://schemas.microsoft.com/office/drawing/2014/main" id="{D6B2CBDF-EFAD-8C0C-2447-283C4DD3F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4661" y="2387402"/>
            <a:ext cx="871028" cy="1188665"/>
          </a:xfrm>
          <a:custGeom>
            <a:avLst/>
            <a:gdLst>
              <a:gd name="T0" fmla="*/ 6 w 1549"/>
              <a:gd name="T1" fmla="*/ 889 h 2112"/>
              <a:gd name="T2" fmla="*/ 6 w 1549"/>
              <a:gd name="T3" fmla="*/ 889 h 2112"/>
              <a:gd name="T4" fmla="*/ 137 w 1549"/>
              <a:gd name="T5" fmla="*/ 1347 h 2112"/>
              <a:gd name="T6" fmla="*/ 137 w 1549"/>
              <a:gd name="T7" fmla="*/ 1347 h 2112"/>
              <a:gd name="T8" fmla="*/ 64 w 1549"/>
              <a:gd name="T9" fmla="*/ 1562 h 2112"/>
              <a:gd name="T10" fmla="*/ 480 w 1549"/>
              <a:gd name="T11" fmla="*/ 2111 h 2112"/>
              <a:gd name="T12" fmla="*/ 618 w 1549"/>
              <a:gd name="T13" fmla="*/ 1707 h 2112"/>
              <a:gd name="T14" fmla="*/ 618 w 1549"/>
              <a:gd name="T15" fmla="*/ 1707 h 2112"/>
              <a:gd name="T16" fmla="*/ 799 w 1549"/>
              <a:gd name="T17" fmla="*/ 1819 h 2112"/>
              <a:gd name="T18" fmla="*/ 799 w 1549"/>
              <a:gd name="T19" fmla="*/ 1819 h 2112"/>
              <a:gd name="T20" fmla="*/ 996 w 1549"/>
              <a:gd name="T21" fmla="*/ 1811 h 2112"/>
              <a:gd name="T22" fmla="*/ 996 w 1549"/>
              <a:gd name="T23" fmla="*/ 1811 h 2112"/>
              <a:gd name="T24" fmla="*/ 1138 w 1549"/>
              <a:gd name="T25" fmla="*/ 1444 h 2112"/>
              <a:gd name="T26" fmla="*/ 1138 w 1549"/>
              <a:gd name="T27" fmla="*/ 1444 h 2112"/>
              <a:gd name="T28" fmla="*/ 1181 w 1549"/>
              <a:gd name="T29" fmla="*/ 1213 h 2112"/>
              <a:gd name="T30" fmla="*/ 1181 w 1549"/>
              <a:gd name="T31" fmla="*/ 1213 h 2112"/>
              <a:gd name="T32" fmla="*/ 6 w 1549"/>
              <a:gd name="T33" fmla="*/ 889 h 2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549" h="2112">
                <a:moveTo>
                  <a:pt x="6" y="889"/>
                </a:moveTo>
                <a:lnTo>
                  <a:pt x="6" y="889"/>
                </a:lnTo>
                <a:cubicBezTo>
                  <a:pt x="7" y="1108"/>
                  <a:pt x="138" y="1283"/>
                  <a:pt x="137" y="1347"/>
                </a:cubicBezTo>
                <a:lnTo>
                  <a:pt x="137" y="1347"/>
                </a:lnTo>
                <a:cubicBezTo>
                  <a:pt x="135" y="1386"/>
                  <a:pt x="64" y="1562"/>
                  <a:pt x="64" y="1562"/>
                </a:cubicBezTo>
                <a:lnTo>
                  <a:pt x="480" y="2111"/>
                </a:lnTo>
                <a:lnTo>
                  <a:pt x="618" y="1707"/>
                </a:lnTo>
                <a:lnTo>
                  <a:pt x="618" y="1707"/>
                </a:lnTo>
                <a:cubicBezTo>
                  <a:pt x="618" y="1707"/>
                  <a:pt x="715" y="1790"/>
                  <a:pt x="799" y="1819"/>
                </a:cubicBezTo>
                <a:lnTo>
                  <a:pt x="799" y="1819"/>
                </a:lnTo>
                <a:cubicBezTo>
                  <a:pt x="799" y="1819"/>
                  <a:pt x="944" y="1887"/>
                  <a:pt x="996" y="1811"/>
                </a:cubicBezTo>
                <a:lnTo>
                  <a:pt x="996" y="1811"/>
                </a:lnTo>
                <a:cubicBezTo>
                  <a:pt x="1064" y="1589"/>
                  <a:pt x="1084" y="1565"/>
                  <a:pt x="1138" y="1444"/>
                </a:cubicBezTo>
                <a:lnTo>
                  <a:pt x="1138" y="1444"/>
                </a:lnTo>
                <a:cubicBezTo>
                  <a:pt x="1259" y="1427"/>
                  <a:pt x="1293" y="1359"/>
                  <a:pt x="1181" y="1213"/>
                </a:cubicBezTo>
                <a:lnTo>
                  <a:pt x="1181" y="1213"/>
                </a:lnTo>
                <a:cubicBezTo>
                  <a:pt x="1548" y="238"/>
                  <a:pt x="0" y="0"/>
                  <a:pt x="6" y="889"/>
                </a:cubicBezTo>
              </a:path>
            </a:pathLst>
          </a:custGeom>
          <a:solidFill>
            <a:srgbClr val="F49D5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4899" dirty="0">
              <a:solidFill>
                <a:srgbClr val="747993"/>
              </a:solidFill>
              <a:latin typeface="Lato Light" panose="020F0502020204030203" pitchFamily="34" charset="0"/>
            </a:endParaRPr>
          </a:p>
        </p:txBody>
      </p:sp>
      <p:sp>
        <p:nvSpPr>
          <p:cNvPr id="138" name="Freeform 28">
            <a:extLst>
              <a:ext uri="{FF2B5EF4-FFF2-40B4-BE49-F238E27FC236}">
                <a16:creationId xmlns:a16="http://schemas.microsoft.com/office/drawing/2014/main" id="{2435055C-C426-4837-D5AE-3DF38E3B6F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3596" y="4990552"/>
            <a:ext cx="1818980" cy="1632863"/>
          </a:xfrm>
          <a:custGeom>
            <a:avLst/>
            <a:gdLst>
              <a:gd name="T0" fmla="*/ 2265 w 3234"/>
              <a:gd name="T1" fmla="*/ 0 h 2903"/>
              <a:gd name="T2" fmla="*/ 2265 w 3234"/>
              <a:gd name="T3" fmla="*/ 0 h 2903"/>
              <a:gd name="T4" fmla="*/ 2010 w 3234"/>
              <a:gd name="T5" fmla="*/ 1351 h 2903"/>
              <a:gd name="T6" fmla="*/ 0 w 3234"/>
              <a:gd name="T7" fmla="*/ 2433 h 2903"/>
              <a:gd name="T8" fmla="*/ 145 w 3234"/>
              <a:gd name="T9" fmla="*/ 2902 h 2903"/>
              <a:gd name="T10" fmla="*/ 145 w 3234"/>
              <a:gd name="T11" fmla="*/ 2902 h 2903"/>
              <a:gd name="T12" fmla="*/ 2933 w 3234"/>
              <a:gd name="T13" fmla="*/ 1681 h 2903"/>
              <a:gd name="T14" fmla="*/ 3233 w 3234"/>
              <a:gd name="T15" fmla="*/ 265 h 2903"/>
              <a:gd name="T16" fmla="*/ 2265 w 3234"/>
              <a:gd name="T17" fmla="*/ 0 h 2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34" h="2903">
                <a:moveTo>
                  <a:pt x="2265" y="0"/>
                </a:moveTo>
                <a:lnTo>
                  <a:pt x="2265" y="0"/>
                </a:lnTo>
                <a:cubicBezTo>
                  <a:pt x="2288" y="50"/>
                  <a:pt x="2010" y="1351"/>
                  <a:pt x="2010" y="1351"/>
                </a:cubicBezTo>
                <a:lnTo>
                  <a:pt x="0" y="2433"/>
                </a:lnTo>
                <a:lnTo>
                  <a:pt x="145" y="2902"/>
                </a:lnTo>
                <a:lnTo>
                  <a:pt x="145" y="2902"/>
                </a:lnTo>
                <a:cubicBezTo>
                  <a:pt x="145" y="2902"/>
                  <a:pt x="2750" y="1882"/>
                  <a:pt x="2933" y="1681"/>
                </a:cubicBezTo>
                <a:lnTo>
                  <a:pt x="3233" y="265"/>
                </a:lnTo>
                <a:lnTo>
                  <a:pt x="2265" y="0"/>
                </a:lnTo>
              </a:path>
            </a:pathLst>
          </a:custGeom>
          <a:solidFill>
            <a:srgbClr val="FFFFFF">
              <a:lumMod val="50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defTabSz="1371600">
              <a:defRPr/>
            </a:pPr>
            <a:endParaRPr lang="en-GB" sz="4899" dirty="0">
              <a:solidFill>
                <a:srgbClr val="747993"/>
              </a:solidFill>
              <a:latin typeface="Lato Light" panose="020F0502020204030203" pitchFamily="34" charset="0"/>
            </a:endParaRPr>
          </a:p>
        </p:txBody>
      </p:sp>
      <p:sp>
        <p:nvSpPr>
          <p:cNvPr id="139" name="Freeform 29">
            <a:extLst>
              <a:ext uri="{FF2B5EF4-FFF2-40B4-BE49-F238E27FC236}">
                <a16:creationId xmlns:a16="http://schemas.microsoft.com/office/drawing/2014/main" id="{067B7519-8C86-DBAB-1EFC-3D41803601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3662" y="3332873"/>
            <a:ext cx="1446747" cy="555869"/>
          </a:xfrm>
          <a:custGeom>
            <a:avLst/>
            <a:gdLst>
              <a:gd name="T0" fmla="*/ 0 w 2569"/>
              <a:gd name="T1" fmla="*/ 609 h 986"/>
              <a:gd name="T2" fmla="*/ 613 w 2569"/>
              <a:gd name="T3" fmla="*/ 171 h 986"/>
              <a:gd name="T4" fmla="*/ 613 w 2569"/>
              <a:gd name="T5" fmla="*/ 171 h 986"/>
              <a:gd name="T6" fmla="*/ 1461 w 2569"/>
              <a:gd name="T7" fmla="*/ 80 h 986"/>
              <a:gd name="T8" fmla="*/ 1461 w 2569"/>
              <a:gd name="T9" fmla="*/ 80 h 986"/>
              <a:gd name="T10" fmla="*/ 2171 w 2569"/>
              <a:gd name="T11" fmla="*/ 690 h 986"/>
              <a:gd name="T12" fmla="*/ 748 w 2569"/>
              <a:gd name="T13" fmla="*/ 708 h 986"/>
              <a:gd name="T14" fmla="*/ 211 w 2569"/>
              <a:gd name="T15" fmla="*/ 985 h 986"/>
              <a:gd name="T16" fmla="*/ 0 w 2569"/>
              <a:gd name="T17" fmla="*/ 60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69" h="986">
                <a:moveTo>
                  <a:pt x="0" y="609"/>
                </a:moveTo>
                <a:lnTo>
                  <a:pt x="613" y="171"/>
                </a:lnTo>
                <a:lnTo>
                  <a:pt x="613" y="171"/>
                </a:lnTo>
                <a:cubicBezTo>
                  <a:pt x="613" y="171"/>
                  <a:pt x="1046" y="110"/>
                  <a:pt x="1461" y="80"/>
                </a:cubicBezTo>
                <a:lnTo>
                  <a:pt x="1461" y="80"/>
                </a:lnTo>
                <a:cubicBezTo>
                  <a:pt x="2568" y="0"/>
                  <a:pt x="2360" y="688"/>
                  <a:pt x="2171" y="690"/>
                </a:cubicBezTo>
                <a:lnTo>
                  <a:pt x="748" y="708"/>
                </a:lnTo>
                <a:lnTo>
                  <a:pt x="211" y="985"/>
                </a:lnTo>
                <a:lnTo>
                  <a:pt x="0" y="609"/>
                </a:lnTo>
              </a:path>
            </a:pathLst>
          </a:custGeom>
          <a:solidFill>
            <a:srgbClr val="FFFFFF">
              <a:lumMod val="95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defTabSz="1371600">
              <a:defRPr/>
            </a:pPr>
            <a:endParaRPr lang="en-GB" sz="4899" dirty="0">
              <a:solidFill>
                <a:srgbClr val="747993"/>
              </a:solidFill>
              <a:latin typeface="Lato Light" panose="020F0502020204030203" pitchFamily="34" charset="0"/>
            </a:endParaRPr>
          </a:p>
        </p:txBody>
      </p:sp>
      <p:sp>
        <p:nvSpPr>
          <p:cNvPr id="140" name="Freeform 30">
            <a:extLst>
              <a:ext uri="{FF2B5EF4-FFF2-40B4-BE49-F238E27FC236}">
                <a16:creationId xmlns:a16="http://schemas.microsoft.com/office/drawing/2014/main" id="{06F7EEF4-F5AD-041E-90FD-C1417E3908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5251" y="2489147"/>
            <a:ext cx="846212" cy="657611"/>
          </a:xfrm>
          <a:custGeom>
            <a:avLst/>
            <a:gdLst>
              <a:gd name="T0" fmla="*/ 1443 w 1503"/>
              <a:gd name="T1" fmla="*/ 766 h 1167"/>
              <a:gd name="T2" fmla="*/ 883 w 1503"/>
              <a:gd name="T3" fmla="*/ 649 h 1167"/>
              <a:gd name="T4" fmla="*/ 883 w 1503"/>
              <a:gd name="T5" fmla="*/ 649 h 1167"/>
              <a:gd name="T6" fmla="*/ 275 w 1503"/>
              <a:gd name="T7" fmla="*/ 1166 h 1167"/>
              <a:gd name="T8" fmla="*/ 275 w 1503"/>
              <a:gd name="T9" fmla="*/ 1166 h 1167"/>
              <a:gd name="T10" fmla="*/ 236 w 1503"/>
              <a:gd name="T11" fmla="*/ 380 h 1167"/>
              <a:gd name="T12" fmla="*/ 236 w 1503"/>
              <a:gd name="T13" fmla="*/ 380 h 1167"/>
              <a:gd name="T14" fmla="*/ 940 w 1503"/>
              <a:gd name="T15" fmla="*/ 101 h 1167"/>
              <a:gd name="T16" fmla="*/ 880 w 1503"/>
              <a:gd name="T17" fmla="*/ 171 h 1167"/>
              <a:gd name="T18" fmla="*/ 880 w 1503"/>
              <a:gd name="T19" fmla="*/ 171 h 1167"/>
              <a:gd name="T20" fmla="*/ 1176 w 1503"/>
              <a:gd name="T21" fmla="*/ 210 h 1167"/>
              <a:gd name="T22" fmla="*/ 1176 w 1503"/>
              <a:gd name="T23" fmla="*/ 210 h 1167"/>
              <a:gd name="T24" fmla="*/ 1443 w 1503"/>
              <a:gd name="T25" fmla="*/ 766 h 1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03" h="1167">
                <a:moveTo>
                  <a:pt x="1443" y="766"/>
                </a:moveTo>
                <a:lnTo>
                  <a:pt x="883" y="649"/>
                </a:lnTo>
                <a:lnTo>
                  <a:pt x="883" y="649"/>
                </a:lnTo>
                <a:cubicBezTo>
                  <a:pt x="883" y="649"/>
                  <a:pt x="678" y="971"/>
                  <a:pt x="275" y="1166"/>
                </a:cubicBezTo>
                <a:lnTo>
                  <a:pt x="275" y="1166"/>
                </a:lnTo>
                <a:cubicBezTo>
                  <a:pt x="275" y="1166"/>
                  <a:pt x="0" y="799"/>
                  <a:pt x="236" y="380"/>
                </a:cubicBezTo>
                <a:lnTo>
                  <a:pt x="236" y="380"/>
                </a:lnTo>
                <a:cubicBezTo>
                  <a:pt x="236" y="380"/>
                  <a:pt x="434" y="0"/>
                  <a:pt x="940" y="101"/>
                </a:cubicBezTo>
                <a:lnTo>
                  <a:pt x="880" y="171"/>
                </a:lnTo>
                <a:lnTo>
                  <a:pt x="880" y="171"/>
                </a:lnTo>
                <a:cubicBezTo>
                  <a:pt x="880" y="171"/>
                  <a:pt x="867" y="64"/>
                  <a:pt x="1176" y="210"/>
                </a:cubicBezTo>
                <a:lnTo>
                  <a:pt x="1176" y="210"/>
                </a:lnTo>
                <a:cubicBezTo>
                  <a:pt x="1176" y="210"/>
                  <a:pt x="1502" y="386"/>
                  <a:pt x="1443" y="766"/>
                </a:cubicBezTo>
              </a:path>
            </a:pathLst>
          </a:custGeom>
          <a:solidFill>
            <a:srgbClr val="3A3A3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4899" dirty="0">
              <a:solidFill>
                <a:srgbClr val="747993"/>
              </a:solidFill>
              <a:latin typeface="Lato Light" panose="020F0502020204030203" pitchFamily="34" charset="0"/>
            </a:endParaRPr>
          </a:p>
        </p:txBody>
      </p:sp>
      <p:sp>
        <p:nvSpPr>
          <p:cNvPr id="141" name="Freeform 31">
            <a:extLst>
              <a:ext uri="{FF2B5EF4-FFF2-40B4-BE49-F238E27FC236}">
                <a16:creationId xmlns:a16="http://schemas.microsoft.com/office/drawing/2014/main" id="{3F595175-B8BC-FC21-049C-3E9404FDB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8517" y="2911010"/>
            <a:ext cx="153857" cy="191079"/>
          </a:xfrm>
          <a:custGeom>
            <a:avLst/>
            <a:gdLst>
              <a:gd name="T0" fmla="*/ 273 w 274"/>
              <a:gd name="T1" fmla="*/ 140 h 340"/>
              <a:gd name="T2" fmla="*/ 273 w 274"/>
              <a:gd name="T3" fmla="*/ 140 h 340"/>
              <a:gd name="T4" fmla="*/ 135 w 274"/>
              <a:gd name="T5" fmla="*/ 3 h 340"/>
              <a:gd name="T6" fmla="*/ 135 w 274"/>
              <a:gd name="T7" fmla="*/ 3 h 340"/>
              <a:gd name="T8" fmla="*/ 176 w 274"/>
              <a:gd name="T9" fmla="*/ 339 h 340"/>
              <a:gd name="T10" fmla="*/ 273 w 274"/>
              <a:gd name="T11" fmla="*/ 140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4" h="340">
                <a:moveTo>
                  <a:pt x="273" y="140"/>
                </a:moveTo>
                <a:lnTo>
                  <a:pt x="273" y="140"/>
                </a:lnTo>
                <a:cubicBezTo>
                  <a:pt x="273" y="140"/>
                  <a:pt x="239" y="6"/>
                  <a:pt x="135" y="3"/>
                </a:cubicBezTo>
                <a:lnTo>
                  <a:pt x="135" y="3"/>
                </a:lnTo>
                <a:cubicBezTo>
                  <a:pt x="0" y="0"/>
                  <a:pt x="105" y="335"/>
                  <a:pt x="176" y="339"/>
                </a:cubicBezTo>
                <a:lnTo>
                  <a:pt x="273" y="140"/>
                </a:lnTo>
              </a:path>
            </a:pathLst>
          </a:custGeom>
          <a:solidFill>
            <a:srgbClr val="F49D5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 sz="4899" dirty="0">
              <a:solidFill>
                <a:srgbClr val="747993"/>
              </a:solidFill>
              <a:latin typeface="Lato Light" panose="020F0502020204030203" pitchFamily="34" charset="0"/>
            </a:endParaRPr>
          </a:p>
        </p:txBody>
      </p:sp>
      <p:sp>
        <p:nvSpPr>
          <p:cNvPr id="142" name="Freeform 32">
            <a:extLst>
              <a:ext uri="{FF2B5EF4-FFF2-40B4-BE49-F238E27FC236}">
                <a16:creationId xmlns:a16="http://schemas.microsoft.com/office/drawing/2014/main" id="{0610D4C1-D8C4-85A2-AF69-A0C54C212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1000" y="3427172"/>
            <a:ext cx="111671" cy="387123"/>
          </a:xfrm>
          <a:custGeom>
            <a:avLst/>
            <a:gdLst>
              <a:gd name="T0" fmla="*/ 0 w 199"/>
              <a:gd name="T1" fmla="*/ 0 h 689"/>
              <a:gd name="T2" fmla="*/ 102 w 199"/>
              <a:gd name="T3" fmla="*/ 688 h 689"/>
              <a:gd name="T4" fmla="*/ 198 w 199"/>
              <a:gd name="T5" fmla="*/ 263 h 689"/>
              <a:gd name="T6" fmla="*/ 0 w 199"/>
              <a:gd name="T7" fmla="*/ 0 h 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9" h="689">
                <a:moveTo>
                  <a:pt x="0" y="0"/>
                </a:moveTo>
                <a:lnTo>
                  <a:pt x="102" y="688"/>
                </a:lnTo>
                <a:lnTo>
                  <a:pt x="198" y="263"/>
                </a:lnTo>
                <a:lnTo>
                  <a:pt x="0" y="0"/>
                </a:lnTo>
              </a:path>
            </a:pathLst>
          </a:custGeom>
          <a:solidFill>
            <a:srgbClr val="FFFFFF">
              <a:lumMod val="95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defTabSz="1371600">
              <a:defRPr/>
            </a:pPr>
            <a:endParaRPr lang="en-GB" sz="4899" dirty="0">
              <a:solidFill>
                <a:srgbClr val="747993"/>
              </a:solidFill>
              <a:latin typeface="Lato Light" panose="020F0502020204030203" pitchFamily="34" charset="0"/>
            </a:endParaRPr>
          </a:p>
        </p:txBody>
      </p:sp>
      <p:sp>
        <p:nvSpPr>
          <p:cNvPr id="143" name="Freeform 33">
            <a:extLst>
              <a:ext uri="{FF2B5EF4-FFF2-40B4-BE49-F238E27FC236}">
                <a16:creationId xmlns:a16="http://schemas.microsoft.com/office/drawing/2014/main" id="{1FEA87D0-7B44-B6E1-7DEC-C25AB2B52A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5788" y="6347960"/>
            <a:ext cx="657614" cy="292824"/>
          </a:xfrm>
          <a:custGeom>
            <a:avLst/>
            <a:gdLst>
              <a:gd name="T0" fmla="*/ 5 w 1167"/>
              <a:gd name="T1" fmla="*/ 161 h 521"/>
              <a:gd name="T2" fmla="*/ 5 w 1167"/>
              <a:gd name="T3" fmla="*/ 161 h 521"/>
              <a:gd name="T4" fmla="*/ 149 w 1167"/>
              <a:gd name="T5" fmla="*/ 520 h 521"/>
              <a:gd name="T6" fmla="*/ 1148 w 1167"/>
              <a:gd name="T7" fmla="*/ 230 h 521"/>
              <a:gd name="T8" fmla="*/ 1148 w 1167"/>
              <a:gd name="T9" fmla="*/ 230 h 521"/>
              <a:gd name="T10" fmla="*/ 913 w 1167"/>
              <a:gd name="T11" fmla="*/ 54 h 521"/>
              <a:gd name="T12" fmla="*/ 460 w 1167"/>
              <a:gd name="T13" fmla="*/ 94 h 521"/>
              <a:gd name="T14" fmla="*/ 336 w 1167"/>
              <a:gd name="T15" fmla="*/ 42 h 521"/>
              <a:gd name="T16" fmla="*/ 5 w 1167"/>
              <a:gd name="T17" fmla="*/ 161 h 5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67" h="521">
                <a:moveTo>
                  <a:pt x="5" y="161"/>
                </a:moveTo>
                <a:lnTo>
                  <a:pt x="5" y="161"/>
                </a:lnTo>
                <a:cubicBezTo>
                  <a:pt x="5" y="161"/>
                  <a:pt x="0" y="369"/>
                  <a:pt x="149" y="520"/>
                </a:cubicBezTo>
                <a:lnTo>
                  <a:pt x="1148" y="230"/>
                </a:lnTo>
                <a:lnTo>
                  <a:pt x="1148" y="230"/>
                </a:lnTo>
                <a:cubicBezTo>
                  <a:pt x="1148" y="230"/>
                  <a:pt x="1166" y="0"/>
                  <a:pt x="913" y="54"/>
                </a:cubicBezTo>
                <a:lnTo>
                  <a:pt x="460" y="94"/>
                </a:lnTo>
                <a:lnTo>
                  <a:pt x="336" y="42"/>
                </a:lnTo>
                <a:lnTo>
                  <a:pt x="5" y="161"/>
                </a:lnTo>
              </a:path>
            </a:pathLst>
          </a:custGeom>
          <a:solidFill>
            <a:srgbClr val="111340">
              <a:lumMod val="95000"/>
              <a:lumOff val="5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defTabSz="1371600">
              <a:defRPr/>
            </a:pPr>
            <a:endParaRPr lang="en-GB" sz="4899" dirty="0">
              <a:solidFill>
                <a:srgbClr val="747993"/>
              </a:solidFill>
              <a:latin typeface="Lato Light" panose="020F0502020204030203" pitchFamily="34" charset="0"/>
            </a:endParaRPr>
          </a:p>
        </p:txBody>
      </p:sp>
      <p:sp>
        <p:nvSpPr>
          <p:cNvPr id="144" name="Freeform 34">
            <a:extLst>
              <a:ext uri="{FF2B5EF4-FFF2-40B4-BE49-F238E27FC236}">
                <a16:creationId xmlns:a16="http://schemas.microsoft.com/office/drawing/2014/main" id="{7541ADF4-B836-1187-E3A9-390CB7DEEB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2590" y="6400073"/>
            <a:ext cx="315159" cy="657611"/>
          </a:xfrm>
          <a:custGeom>
            <a:avLst/>
            <a:gdLst>
              <a:gd name="T0" fmla="*/ 380 w 559"/>
              <a:gd name="T1" fmla="*/ 0 h 1169"/>
              <a:gd name="T2" fmla="*/ 380 w 559"/>
              <a:gd name="T3" fmla="*/ 0 h 1169"/>
              <a:gd name="T4" fmla="*/ 0 w 559"/>
              <a:gd name="T5" fmla="*/ 172 h 1169"/>
              <a:gd name="T6" fmla="*/ 327 w 559"/>
              <a:gd name="T7" fmla="*/ 1159 h 1169"/>
              <a:gd name="T8" fmla="*/ 327 w 559"/>
              <a:gd name="T9" fmla="*/ 1159 h 1169"/>
              <a:gd name="T10" fmla="*/ 494 w 559"/>
              <a:gd name="T11" fmla="*/ 918 h 1169"/>
              <a:gd name="T12" fmla="*/ 438 w 559"/>
              <a:gd name="T13" fmla="*/ 467 h 1169"/>
              <a:gd name="T14" fmla="*/ 485 w 559"/>
              <a:gd name="T15" fmla="*/ 340 h 1169"/>
              <a:gd name="T16" fmla="*/ 380 w 559"/>
              <a:gd name="T17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59" h="1169">
                <a:moveTo>
                  <a:pt x="380" y="0"/>
                </a:moveTo>
                <a:lnTo>
                  <a:pt x="380" y="0"/>
                </a:lnTo>
                <a:cubicBezTo>
                  <a:pt x="380" y="0"/>
                  <a:pt x="146" y="17"/>
                  <a:pt x="0" y="172"/>
                </a:cubicBezTo>
                <a:lnTo>
                  <a:pt x="327" y="1159"/>
                </a:lnTo>
                <a:lnTo>
                  <a:pt x="327" y="1159"/>
                </a:lnTo>
                <a:cubicBezTo>
                  <a:pt x="327" y="1159"/>
                  <a:pt x="558" y="1168"/>
                  <a:pt x="494" y="918"/>
                </a:cubicBezTo>
                <a:lnTo>
                  <a:pt x="438" y="467"/>
                </a:lnTo>
                <a:lnTo>
                  <a:pt x="485" y="340"/>
                </a:lnTo>
                <a:lnTo>
                  <a:pt x="380" y="0"/>
                </a:lnTo>
              </a:path>
            </a:pathLst>
          </a:custGeom>
          <a:solidFill>
            <a:srgbClr val="111340">
              <a:lumMod val="95000"/>
              <a:lumOff val="5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defTabSz="1371600">
              <a:defRPr/>
            </a:pPr>
            <a:endParaRPr lang="en-GB" sz="4899" dirty="0">
              <a:solidFill>
                <a:srgbClr val="747993"/>
              </a:solidFill>
              <a:latin typeface="Lato Light" panose="020F0502020204030203" pitchFamily="34" charset="0"/>
            </a:endParaRPr>
          </a:p>
        </p:txBody>
      </p:sp>
      <p:sp>
        <p:nvSpPr>
          <p:cNvPr id="145" name="Freeform 35">
            <a:extLst>
              <a:ext uri="{FF2B5EF4-FFF2-40B4-BE49-F238E27FC236}">
                <a16:creationId xmlns:a16="http://schemas.microsoft.com/office/drawing/2014/main" id="{06E1454D-296D-672A-F628-6D1CF795BE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8074" y="3504099"/>
            <a:ext cx="69483" cy="129042"/>
          </a:xfrm>
          <a:custGeom>
            <a:avLst/>
            <a:gdLst>
              <a:gd name="T0" fmla="*/ 0 w 122"/>
              <a:gd name="T1" fmla="*/ 0 h 230"/>
              <a:gd name="T2" fmla="*/ 121 w 122"/>
              <a:gd name="T3" fmla="*/ 67 h 230"/>
              <a:gd name="T4" fmla="*/ 86 w 122"/>
              <a:gd name="T5" fmla="*/ 229 h 230"/>
              <a:gd name="T6" fmla="*/ 0 w 122"/>
              <a:gd name="T7" fmla="*/ 0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2" h="230">
                <a:moveTo>
                  <a:pt x="0" y="0"/>
                </a:moveTo>
                <a:lnTo>
                  <a:pt x="121" y="67"/>
                </a:lnTo>
                <a:lnTo>
                  <a:pt x="86" y="229"/>
                </a:lnTo>
                <a:lnTo>
                  <a:pt x="0" y="0"/>
                </a:lnTo>
              </a:path>
            </a:pathLst>
          </a:custGeom>
          <a:solidFill>
            <a:srgbClr val="04385E"/>
          </a:solidFill>
          <a:ln>
            <a:noFill/>
          </a:ln>
          <a:effectLst/>
        </p:spPr>
        <p:txBody>
          <a:bodyPr wrap="none" anchor="ctr"/>
          <a:lstStyle/>
          <a:p>
            <a:pPr defTabSz="1371600">
              <a:defRPr/>
            </a:pPr>
            <a:endParaRPr lang="en-GB" sz="4899" dirty="0">
              <a:solidFill>
                <a:srgbClr val="747993"/>
              </a:solidFill>
              <a:latin typeface="Lato Light" panose="020F0502020204030203" pitchFamily="34" charset="0"/>
            </a:endParaRPr>
          </a:p>
        </p:txBody>
      </p:sp>
      <p:sp>
        <p:nvSpPr>
          <p:cNvPr id="146" name="Freeform 36">
            <a:extLst>
              <a:ext uri="{FF2B5EF4-FFF2-40B4-BE49-F238E27FC236}">
                <a16:creationId xmlns:a16="http://schemas.microsoft.com/office/drawing/2014/main" id="{B390CAB1-5A93-FB31-9392-B43EF6AB2F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1664" y="3573584"/>
            <a:ext cx="193562" cy="670020"/>
          </a:xfrm>
          <a:custGeom>
            <a:avLst/>
            <a:gdLst>
              <a:gd name="T0" fmla="*/ 308 w 346"/>
              <a:gd name="T1" fmla="*/ 0 h 1190"/>
              <a:gd name="T2" fmla="*/ 0 w 346"/>
              <a:gd name="T3" fmla="*/ 935 h 1190"/>
              <a:gd name="T4" fmla="*/ 83 w 346"/>
              <a:gd name="T5" fmla="*/ 1189 h 1190"/>
              <a:gd name="T6" fmla="*/ 215 w 346"/>
              <a:gd name="T7" fmla="*/ 1076 h 1190"/>
              <a:gd name="T8" fmla="*/ 345 w 346"/>
              <a:gd name="T9" fmla="*/ 102 h 1190"/>
              <a:gd name="T10" fmla="*/ 308 w 346"/>
              <a:gd name="T11" fmla="*/ 0 h 1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6" h="1190">
                <a:moveTo>
                  <a:pt x="308" y="0"/>
                </a:moveTo>
                <a:lnTo>
                  <a:pt x="0" y="935"/>
                </a:lnTo>
                <a:lnTo>
                  <a:pt x="83" y="1189"/>
                </a:lnTo>
                <a:lnTo>
                  <a:pt x="215" y="1076"/>
                </a:lnTo>
                <a:lnTo>
                  <a:pt x="345" y="102"/>
                </a:lnTo>
                <a:lnTo>
                  <a:pt x="308" y="0"/>
                </a:lnTo>
              </a:path>
            </a:pathLst>
          </a:custGeom>
          <a:solidFill>
            <a:srgbClr val="04385E"/>
          </a:solidFill>
          <a:ln>
            <a:noFill/>
          </a:ln>
          <a:effectLst/>
        </p:spPr>
        <p:txBody>
          <a:bodyPr wrap="none" anchor="ctr"/>
          <a:lstStyle/>
          <a:p>
            <a:pPr defTabSz="1371600">
              <a:defRPr/>
            </a:pPr>
            <a:endParaRPr lang="en-GB" sz="4899" dirty="0">
              <a:solidFill>
                <a:srgbClr val="747993"/>
              </a:solidFill>
              <a:latin typeface="Lato Light" panose="020F0502020204030203" pitchFamily="34" charset="0"/>
            </a:endParaRPr>
          </a:p>
        </p:txBody>
      </p:sp>
      <p:sp>
        <p:nvSpPr>
          <p:cNvPr id="147" name="Freeform 37">
            <a:extLst>
              <a:ext uri="{FF2B5EF4-FFF2-40B4-BE49-F238E27FC236}">
                <a16:creationId xmlns:a16="http://schemas.microsoft.com/office/drawing/2014/main" id="{D6D754FC-289F-1FB0-1049-61A681049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1964" y="4680356"/>
            <a:ext cx="1779276" cy="1794164"/>
          </a:xfrm>
          <a:custGeom>
            <a:avLst/>
            <a:gdLst>
              <a:gd name="T0" fmla="*/ 118 w 3160"/>
              <a:gd name="T1" fmla="*/ 0 h 3189"/>
              <a:gd name="T2" fmla="*/ 118 w 3160"/>
              <a:gd name="T3" fmla="*/ 0 h 3189"/>
              <a:gd name="T4" fmla="*/ 209 w 3160"/>
              <a:gd name="T5" fmla="*/ 747 h 3189"/>
              <a:gd name="T6" fmla="*/ 209 w 3160"/>
              <a:gd name="T7" fmla="*/ 747 h 3189"/>
              <a:gd name="T8" fmla="*/ 2340 w 3160"/>
              <a:gd name="T9" fmla="*/ 853 h 3189"/>
              <a:gd name="T10" fmla="*/ 2340 w 3160"/>
              <a:gd name="T11" fmla="*/ 853 h 3189"/>
              <a:gd name="T12" fmla="*/ 2604 w 3160"/>
              <a:gd name="T13" fmla="*/ 3188 h 3189"/>
              <a:gd name="T14" fmla="*/ 3159 w 3160"/>
              <a:gd name="T15" fmla="*/ 3006 h 3189"/>
              <a:gd name="T16" fmla="*/ 3159 w 3160"/>
              <a:gd name="T17" fmla="*/ 3006 h 3189"/>
              <a:gd name="T18" fmla="*/ 2861 w 3160"/>
              <a:gd name="T19" fmla="*/ 101 h 3189"/>
              <a:gd name="T20" fmla="*/ 118 w 3160"/>
              <a:gd name="T21" fmla="*/ 0 h 3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160" h="3189">
                <a:moveTo>
                  <a:pt x="118" y="0"/>
                </a:moveTo>
                <a:lnTo>
                  <a:pt x="118" y="0"/>
                </a:lnTo>
                <a:cubicBezTo>
                  <a:pt x="0" y="240"/>
                  <a:pt x="13" y="553"/>
                  <a:pt x="209" y="747"/>
                </a:cubicBezTo>
                <a:lnTo>
                  <a:pt x="209" y="747"/>
                </a:lnTo>
                <a:cubicBezTo>
                  <a:pt x="496" y="1029"/>
                  <a:pt x="2340" y="853"/>
                  <a:pt x="2340" y="853"/>
                </a:cubicBezTo>
                <a:lnTo>
                  <a:pt x="2340" y="853"/>
                </a:lnTo>
                <a:cubicBezTo>
                  <a:pt x="2340" y="853"/>
                  <a:pt x="2455" y="2614"/>
                  <a:pt x="2604" y="3188"/>
                </a:cubicBezTo>
                <a:lnTo>
                  <a:pt x="3159" y="3006"/>
                </a:lnTo>
                <a:lnTo>
                  <a:pt x="3159" y="3006"/>
                </a:lnTo>
                <a:cubicBezTo>
                  <a:pt x="3159" y="3006"/>
                  <a:pt x="3068" y="234"/>
                  <a:pt x="2861" y="101"/>
                </a:cubicBezTo>
                <a:lnTo>
                  <a:pt x="118" y="0"/>
                </a:lnTo>
              </a:path>
            </a:pathLst>
          </a:custGeom>
          <a:solidFill>
            <a:srgbClr val="FFFFFF">
              <a:lumMod val="65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defTabSz="1371600">
              <a:defRPr/>
            </a:pPr>
            <a:endParaRPr lang="en-GB" sz="4899" dirty="0">
              <a:solidFill>
                <a:srgbClr val="747993"/>
              </a:solidFill>
              <a:latin typeface="Lato Light" panose="020F0502020204030203" pitchFamily="34" charset="0"/>
            </a:endParaRPr>
          </a:p>
        </p:txBody>
      </p: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FEB8F44C-E7DD-4875-D5DC-A6061A9DB1B8}"/>
              </a:ext>
            </a:extLst>
          </p:cNvPr>
          <p:cNvGrpSpPr/>
          <p:nvPr/>
        </p:nvGrpSpPr>
        <p:grpSpPr>
          <a:xfrm>
            <a:off x="14456402" y="2249750"/>
            <a:ext cx="2424482" cy="2089467"/>
            <a:chOff x="17261039" y="3816403"/>
            <a:chExt cx="2814057" cy="2425214"/>
          </a:xfrm>
        </p:grpSpPr>
        <p:sp>
          <p:nvSpPr>
            <p:cNvPr id="149" name="Freeform 38">
              <a:extLst>
                <a:ext uri="{FF2B5EF4-FFF2-40B4-BE49-F238E27FC236}">
                  <a16:creationId xmlns:a16="http://schemas.microsoft.com/office/drawing/2014/main" id="{A2168D4E-3F47-2CED-E7A3-29A3C3D696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86342" y="3853845"/>
              <a:ext cx="1088754" cy="1244291"/>
            </a:xfrm>
            <a:custGeom>
              <a:avLst/>
              <a:gdLst>
                <a:gd name="T0" fmla="*/ 8 w 1666"/>
                <a:gd name="T1" fmla="*/ 1906 h 1907"/>
                <a:gd name="T2" fmla="*/ 8 w 1666"/>
                <a:gd name="T3" fmla="*/ 1906 h 1907"/>
                <a:gd name="T4" fmla="*/ 864 w 1666"/>
                <a:gd name="T5" fmla="*/ 1584 h 1907"/>
                <a:gd name="T6" fmla="*/ 864 w 1666"/>
                <a:gd name="T7" fmla="*/ 1584 h 1907"/>
                <a:gd name="T8" fmla="*/ 1665 w 1666"/>
                <a:gd name="T9" fmla="*/ 0 h 1907"/>
                <a:gd name="T10" fmla="*/ 568 w 1666"/>
                <a:gd name="T11" fmla="*/ 107 h 1907"/>
                <a:gd name="T12" fmla="*/ 568 w 1666"/>
                <a:gd name="T13" fmla="*/ 107 h 1907"/>
                <a:gd name="T14" fmla="*/ 679 w 1666"/>
                <a:gd name="T15" fmla="*/ 428 h 1907"/>
                <a:gd name="T16" fmla="*/ 679 w 1666"/>
                <a:gd name="T17" fmla="*/ 428 h 1907"/>
                <a:gd name="T18" fmla="*/ 796 w 1666"/>
                <a:gd name="T19" fmla="*/ 384 h 1907"/>
                <a:gd name="T20" fmla="*/ 796 w 1666"/>
                <a:gd name="T21" fmla="*/ 384 h 1907"/>
                <a:gd name="T22" fmla="*/ 762 w 1666"/>
                <a:gd name="T23" fmla="*/ 287 h 1907"/>
                <a:gd name="T24" fmla="*/ 762 w 1666"/>
                <a:gd name="T25" fmla="*/ 287 h 1907"/>
                <a:gd name="T26" fmla="*/ 722 w 1666"/>
                <a:gd name="T27" fmla="*/ 255 h 1907"/>
                <a:gd name="T28" fmla="*/ 1471 w 1666"/>
                <a:gd name="T29" fmla="*/ 181 h 1907"/>
                <a:gd name="T30" fmla="*/ 1471 w 1666"/>
                <a:gd name="T31" fmla="*/ 181 h 1907"/>
                <a:gd name="T32" fmla="*/ 1215 w 1666"/>
                <a:gd name="T33" fmla="*/ 895 h 1907"/>
                <a:gd name="T34" fmla="*/ 1215 w 1666"/>
                <a:gd name="T35" fmla="*/ 895 h 1907"/>
                <a:gd name="T36" fmla="*/ 0 w 1666"/>
                <a:gd name="T37" fmla="*/ 1744 h 1907"/>
                <a:gd name="T38" fmla="*/ 8 w 1666"/>
                <a:gd name="T39" fmla="*/ 1906 h 1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66" h="1907">
                  <a:moveTo>
                    <a:pt x="8" y="1906"/>
                  </a:moveTo>
                  <a:lnTo>
                    <a:pt x="8" y="1906"/>
                  </a:lnTo>
                  <a:cubicBezTo>
                    <a:pt x="330" y="1888"/>
                    <a:pt x="619" y="1779"/>
                    <a:pt x="864" y="1584"/>
                  </a:cubicBezTo>
                  <a:lnTo>
                    <a:pt x="864" y="1584"/>
                  </a:lnTo>
                  <a:cubicBezTo>
                    <a:pt x="1323" y="1220"/>
                    <a:pt x="1583" y="589"/>
                    <a:pt x="1665" y="0"/>
                  </a:cubicBezTo>
                  <a:lnTo>
                    <a:pt x="568" y="107"/>
                  </a:lnTo>
                  <a:lnTo>
                    <a:pt x="568" y="107"/>
                  </a:lnTo>
                  <a:cubicBezTo>
                    <a:pt x="517" y="260"/>
                    <a:pt x="565" y="362"/>
                    <a:pt x="679" y="428"/>
                  </a:cubicBezTo>
                  <a:lnTo>
                    <a:pt x="679" y="428"/>
                  </a:lnTo>
                  <a:cubicBezTo>
                    <a:pt x="723" y="453"/>
                    <a:pt x="780" y="432"/>
                    <a:pt x="796" y="384"/>
                  </a:cubicBezTo>
                  <a:lnTo>
                    <a:pt x="796" y="384"/>
                  </a:lnTo>
                  <a:cubicBezTo>
                    <a:pt x="809" y="348"/>
                    <a:pt x="794" y="308"/>
                    <a:pt x="762" y="287"/>
                  </a:cubicBezTo>
                  <a:lnTo>
                    <a:pt x="762" y="287"/>
                  </a:lnTo>
                  <a:cubicBezTo>
                    <a:pt x="742" y="277"/>
                    <a:pt x="730" y="265"/>
                    <a:pt x="722" y="255"/>
                  </a:cubicBezTo>
                  <a:lnTo>
                    <a:pt x="1471" y="181"/>
                  </a:lnTo>
                  <a:lnTo>
                    <a:pt x="1471" y="181"/>
                  </a:lnTo>
                  <a:cubicBezTo>
                    <a:pt x="1440" y="328"/>
                    <a:pt x="1365" y="611"/>
                    <a:pt x="1215" y="895"/>
                  </a:cubicBezTo>
                  <a:lnTo>
                    <a:pt x="1215" y="895"/>
                  </a:lnTo>
                  <a:cubicBezTo>
                    <a:pt x="931" y="1428"/>
                    <a:pt x="522" y="1714"/>
                    <a:pt x="0" y="1744"/>
                  </a:cubicBezTo>
                  <a:lnTo>
                    <a:pt x="8" y="1906"/>
                  </a:lnTo>
                </a:path>
              </a:pathLst>
            </a:custGeom>
            <a:solidFill>
              <a:srgbClr val="FFAA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4899" dirty="0">
                <a:solidFill>
                  <a:srgbClr val="747993"/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150" name="Freeform 39">
              <a:extLst>
                <a:ext uri="{FF2B5EF4-FFF2-40B4-BE49-F238E27FC236}">
                  <a16:creationId xmlns:a16="http://schemas.microsoft.com/office/drawing/2014/main" id="{AB186D96-D20F-215C-9B53-BF58D852BF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61039" y="3816403"/>
              <a:ext cx="1057072" cy="1275973"/>
            </a:xfrm>
            <a:custGeom>
              <a:avLst/>
              <a:gdLst>
                <a:gd name="T0" fmla="*/ 1602 w 1618"/>
                <a:gd name="T1" fmla="*/ 1951 h 1952"/>
                <a:gd name="T2" fmla="*/ 1602 w 1618"/>
                <a:gd name="T3" fmla="*/ 1951 h 1952"/>
                <a:gd name="T4" fmla="*/ 758 w 1618"/>
                <a:gd name="T5" fmla="*/ 1605 h 1952"/>
                <a:gd name="T6" fmla="*/ 758 w 1618"/>
                <a:gd name="T7" fmla="*/ 1605 h 1952"/>
                <a:gd name="T8" fmla="*/ 0 w 1618"/>
                <a:gd name="T9" fmla="*/ 0 h 1952"/>
                <a:gd name="T10" fmla="*/ 1092 w 1618"/>
                <a:gd name="T11" fmla="*/ 138 h 1952"/>
                <a:gd name="T12" fmla="*/ 1092 w 1618"/>
                <a:gd name="T13" fmla="*/ 138 h 1952"/>
                <a:gd name="T14" fmla="*/ 974 w 1618"/>
                <a:gd name="T15" fmla="*/ 454 h 1952"/>
                <a:gd name="T16" fmla="*/ 974 w 1618"/>
                <a:gd name="T17" fmla="*/ 454 h 1952"/>
                <a:gd name="T18" fmla="*/ 857 w 1618"/>
                <a:gd name="T19" fmla="*/ 407 h 1952"/>
                <a:gd name="T20" fmla="*/ 857 w 1618"/>
                <a:gd name="T21" fmla="*/ 407 h 1952"/>
                <a:gd name="T22" fmla="*/ 894 w 1618"/>
                <a:gd name="T23" fmla="*/ 312 h 1952"/>
                <a:gd name="T24" fmla="*/ 894 w 1618"/>
                <a:gd name="T25" fmla="*/ 312 h 1952"/>
                <a:gd name="T26" fmla="*/ 936 w 1618"/>
                <a:gd name="T27" fmla="*/ 280 h 1952"/>
                <a:gd name="T28" fmla="*/ 189 w 1618"/>
                <a:gd name="T29" fmla="*/ 186 h 1952"/>
                <a:gd name="T30" fmla="*/ 189 w 1618"/>
                <a:gd name="T31" fmla="*/ 186 h 1952"/>
                <a:gd name="T32" fmla="*/ 424 w 1618"/>
                <a:gd name="T33" fmla="*/ 905 h 1952"/>
                <a:gd name="T34" fmla="*/ 424 w 1618"/>
                <a:gd name="T35" fmla="*/ 905 h 1952"/>
                <a:gd name="T36" fmla="*/ 1617 w 1618"/>
                <a:gd name="T37" fmla="*/ 1789 h 1952"/>
                <a:gd name="T38" fmla="*/ 1602 w 1618"/>
                <a:gd name="T39" fmla="*/ 1951 h 19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18" h="1952">
                  <a:moveTo>
                    <a:pt x="1602" y="1951"/>
                  </a:moveTo>
                  <a:lnTo>
                    <a:pt x="1602" y="1951"/>
                  </a:lnTo>
                  <a:cubicBezTo>
                    <a:pt x="1282" y="1924"/>
                    <a:pt x="997" y="1807"/>
                    <a:pt x="758" y="1605"/>
                  </a:cubicBezTo>
                  <a:lnTo>
                    <a:pt x="758" y="1605"/>
                  </a:lnTo>
                  <a:cubicBezTo>
                    <a:pt x="308" y="1227"/>
                    <a:pt x="65" y="591"/>
                    <a:pt x="0" y="0"/>
                  </a:cubicBezTo>
                  <a:lnTo>
                    <a:pt x="1092" y="138"/>
                  </a:lnTo>
                  <a:lnTo>
                    <a:pt x="1092" y="138"/>
                  </a:lnTo>
                  <a:cubicBezTo>
                    <a:pt x="1141" y="292"/>
                    <a:pt x="1088" y="393"/>
                    <a:pt x="974" y="454"/>
                  </a:cubicBezTo>
                  <a:lnTo>
                    <a:pt x="974" y="454"/>
                  </a:lnTo>
                  <a:cubicBezTo>
                    <a:pt x="929" y="478"/>
                    <a:pt x="873" y="455"/>
                    <a:pt x="857" y="407"/>
                  </a:cubicBezTo>
                  <a:lnTo>
                    <a:pt x="857" y="407"/>
                  </a:lnTo>
                  <a:cubicBezTo>
                    <a:pt x="846" y="370"/>
                    <a:pt x="862" y="330"/>
                    <a:pt x="894" y="312"/>
                  </a:cubicBezTo>
                  <a:lnTo>
                    <a:pt x="894" y="312"/>
                  </a:lnTo>
                  <a:cubicBezTo>
                    <a:pt x="914" y="302"/>
                    <a:pt x="927" y="290"/>
                    <a:pt x="936" y="280"/>
                  </a:cubicBezTo>
                  <a:lnTo>
                    <a:pt x="189" y="186"/>
                  </a:lnTo>
                  <a:lnTo>
                    <a:pt x="189" y="186"/>
                  </a:lnTo>
                  <a:cubicBezTo>
                    <a:pt x="215" y="333"/>
                    <a:pt x="282" y="618"/>
                    <a:pt x="424" y="905"/>
                  </a:cubicBezTo>
                  <a:lnTo>
                    <a:pt x="424" y="905"/>
                  </a:lnTo>
                  <a:cubicBezTo>
                    <a:pt x="694" y="1447"/>
                    <a:pt x="1095" y="1744"/>
                    <a:pt x="1617" y="1789"/>
                  </a:cubicBezTo>
                  <a:lnTo>
                    <a:pt x="1602" y="1951"/>
                  </a:lnTo>
                </a:path>
              </a:pathLst>
            </a:custGeom>
            <a:solidFill>
              <a:srgbClr val="FFAA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4899" dirty="0">
                <a:solidFill>
                  <a:srgbClr val="747993"/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151" name="Freeform 40">
              <a:extLst>
                <a:ext uri="{FF2B5EF4-FFF2-40B4-BE49-F238E27FC236}">
                  <a16:creationId xmlns:a16="http://schemas.microsoft.com/office/drawing/2014/main" id="{5E3BD955-1E63-732B-64FC-DB4447B652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18920" y="5201827"/>
              <a:ext cx="429166" cy="1036909"/>
            </a:xfrm>
            <a:custGeom>
              <a:avLst/>
              <a:gdLst>
                <a:gd name="T0" fmla="*/ 0 w 659"/>
                <a:gd name="T1" fmla="*/ 1577 h 1588"/>
                <a:gd name="T2" fmla="*/ 658 w 659"/>
                <a:gd name="T3" fmla="*/ 1587 h 1588"/>
                <a:gd name="T4" fmla="*/ 544 w 659"/>
                <a:gd name="T5" fmla="*/ 4 h 1588"/>
                <a:gd name="T6" fmla="*/ 156 w 659"/>
                <a:gd name="T7" fmla="*/ 0 h 1588"/>
                <a:gd name="T8" fmla="*/ 1 w 659"/>
                <a:gd name="T9" fmla="*/ 1575 h 1588"/>
                <a:gd name="T10" fmla="*/ 0 w 659"/>
                <a:gd name="T11" fmla="*/ 1577 h 1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9" h="1588">
                  <a:moveTo>
                    <a:pt x="0" y="1577"/>
                  </a:moveTo>
                  <a:lnTo>
                    <a:pt x="658" y="1587"/>
                  </a:lnTo>
                  <a:lnTo>
                    <a:pt x="544" y="4"/>
                  </a:lnTo>
                  <a:lnTo>
                    <a:pt x="156" y="0"/>
                  </a:lnTo>
                  <a:lnTo>
                    <a:pt x="1" y="1575"/>
                  </a:lnTo>
                  <a:lnTo>
                    <a:pt x="0" y="1577"/>
                  </a:lnTo>
                </a:path>
              </a:pathLst>
            </a:custGeom>
            <a:solidFill>
              <a:srgbClr val="FCC20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4899" dirty="0">
                <a:solidFill>
                  <a:srgbClr val="747993"/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152" name="Freeform 41">
              <a:extLst>
                <a:ext uri="{FF2B5EF4-FFF2-40B4-BE49-F238E27FC236}">
                  <a16:creationId xmlns:a16="http://schemas.microsoft.com/office/drawing/2014/main" id="{41ADDA72-303E-15EC-079C-39E47F671C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18920" y="5201828"/>
              <a:ext cx="230424" cy="1031148"/>
            </a:xfrm>
            <a:custGeom>
              <a:avLst/>
              <a:gdLst>
                <a:gd name="T0" fmla="*/ 0 w 354"/>
                <a:gd name="T1" fmla="*/ 1575 h 1580"/>
                <a:gd name="T2" fmla="*/ 332 w 354"/>
                <a:gd name="T3" fmla="*/ 1579 h 1580"/>
                <a:gd name="T4" fmla="*/ 353 w 354"/>
                <a:gd name="T5" fmla="*/ 1 h 1580"/>
                <a:gd name="T6" fmla="*/ 156 w 354"/>
                <a:gd name="T7" fmla="*/ 0 h 1580"/>
                <a:gd name="T8" fmla="*/ 0 w 354"/>
                <a:gd name="T9" fmla="*/ 1575 h 1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4" h="1580">
                  <a:moveTo>
                    <a:pt x="0" y="1575"/>
                  </a:moveTo>
                  <a:lnTo>
                    <a:pt x="332" y="1579"/>
                  </a:lnTo>
                  <a:lnTo>
                    <a:pt x="353" y="1"/>
                  </a:lnTo>
                  <a:lnTo>
                    <a:pt x="156" y="0"/>
                  </a:lnTo>
                  <a:lnTo>
                    <a:pt x="0" y="1575"/>
                  </a:lnTo>
                </a:path>
              </a:pathLst>
            </a:custGeom>
            <a:solidFill>
              <a:srgbClr val="FF97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4899" dirty="0">
                <a:solidFill>
                  <a:srgbClr val="747993"/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153" name="Freeform 42">
              <a:extLst>
                <a:ext uri="{FF2B5EF4-FFF2-40B4-BE49-F238E27FC236}">
                  <a16:creationId xmlns:a16="http://schemas.microsoft.com/office/drawing/2014/main" id="{EDED1060-C679-CC46-24D7-2E91AF3729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80667" y="6103362"/>
              <a:ext cx="708554" cy="138255"/>
            </a:xfrm>
            <a:custGeom>
              <a:avLst/>
              <a:gdLst>
                <a:gd name="T0" fmla="*/ 97 w 1085"/>
                <a:gd name="T1" fmla="*/ 197 h 210"/>
                <a:gd name="T2" fmla="*/ 986 w 1085"/>
                <a:gd name="T3" fmla="*/ 208 h 210"/>
                <a:gd name="T4" fmla="*/ 986 w 1085"/>
                <a:gd name="T5" fmla="*/ 208 h 210"/>
                <a:gd name="T6" fmla="*/ 1084 w 1085"/>
                <a:gd name="T7" fmla="*/ 112 h 210"/>
                <a:gd name="T8" fmla="*/ 1084 w 1085"/>
                <a:gd name="T9" fmla="*/ 14 h 210"/>
                <a:gd name="T10" fmla="*/ 3 w 1085"/>
                <a:gd name="T11" fmla="*/ 0 h 210"/>
                <a:gd name="T12" fmla="*/ 1 w 1085"/>
                <a:gd name="T13" fmla="*/ 98 h 210"/>
                <a:gd name="T14" fmla="*/ 1 w 1085"/>
                <a:gd name="T15" fmla="*/ 98 h 210"/>
                <a:gd name="T16" fmla="*/ 97 w 1085"/>
                <a:gd name="T17" fmla="*/ 197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85" h="210">
                  <a:moveTo>
                    <a:pt x="97" y="197"/>
                  </a:moveTo>
                  <a:lnTo>
                    <a:pt x="986" y="208"/>
                  </a:lnTo>
                  <a:lnTo>
                    <a:pt x="986" y="208"/>
                  </a:lnTo>
                  <a:cubicBezTo>
                    <a:pt x="1040" y="209"/>
                    <a:pt x="1082" y="167"/>
                    <a:pt x="1084" y="112"/>
                  </a:cubicBezTo>
                  <a:lnTo>
                    <a:pt x="1084" y="14"/>
                  </a:lnTo>
                  <a:lnTo>
                    <a:pt x="3" y="0"/>
                  </a:lnTo>
                  <a:lnTo>
                    <a:pt x="1" y="98"/>
                  </a:lnTo>
                  <a:lnTo>
                    <a:pt x="1" y="98"/>
                  </a:lnTo>
                  <a:cubicBezTo>
                    <a:pt x="0" y="151"/>
                    <a:pt x="43" y="195"/>
                    <a:pt x="97" y="197"/>
                  </a:cubicBezTo>
                </a:path>
              </a:pathLst>
            </a:custGeom>
            <a:solidFill>
              <a:srgbClr val="F9A30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4899" dirty="0">
                <a:solidFill>
                  <a:srgbClr val="747993"/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154" name="Freeform 43">
              <a:extLst>
                <a:ext uri="{FF2B5EF4-FFF2-40B4-BE49-F238E27FC236}">
                  <a16:creationId xmlns:a16="http://schemas.microsoft.com/office/drawing/2014/main" id="{92D96F27-8615-006B-DF7A-C11757322A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80665" y="5979510"/>
              <a:ext cx="705675" cy="132494"/>
            </a:xfrm>
            <a:custGeom>
              <a:avLst/>
              <a:gdLst>
                <a:gd name="T0" fmla="*/ 0 w 1082"/>
                <a:gd name="T1" fmla="*/ 189 h 204"/>
                <a:gd name="T2" fmla="*/ 1081 w 1082"/>
                <a:gd name="T3" fmla="*/ 203 h 204"/>
                <a:gd name="T4" fmla="*/ 829 w 1082"/>
                <a:gd name="T5" fmla="*/ 8 h 204"/>
                <a:gd name="T6" fmla="*/ 238 w 1082"/>
                <a:gd name="T7" fmla="*/ 0 h 204"/>
                <a:gd name="T8" fmla="*/ 0 w 1082"/>
                <a:gd name="T9" fmla="*/ 189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2" h="204">
                  <a:moveTo>
                    <a:pt x="0" y="189"/>
                  </a:moveTo>
                  <a:lnTo>
                    <a:pt x="1081" y="203"/>
                  </a:lnTo>
                  <a:lnTo>
                    <a:pt x="829" y="8"/>
                  </a:lnTo>
                  <a:lnTo>
                    <a:pt x="238" y="0"/>
                  </a:lnTo>
                  <a:lnTo>
                    <a:pt x="0" y="189"/>
                  </a:lnTo>
                </a:path>
              </a:pathLst>
            </a:custGeom>
            <a:solidFill>
              <a:srgbClr val="F5E21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4899" dirty="0">
                <a:solidFill>
                  <a:srgbClr val="747993"/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155" name="Freeform 44">
              <a:extLst>
                <a:ext uri="{FF2B5EF4-FFF2-40B4-BE49-F238E27FC236}">
                  <a16:creationId xmlns:a16="http://schemas.microsoft.com/office/drawing/2014/main" id="{5A8051E6-B63C-14C2-8F5D-C7EC33DD9C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06226" y="3819282"/>
              <a:ext cx="1520800" cy="288030"/>
            </a:xfrm>
            <a:custGeom>
              <a:avLst/>
              <a:gdLst>
                <a:gd name="T0" fmla="*/ 6 w 2327"/>
                <a:gd name="T1" fmla="*/ 0 h 443"/>
                <a:gd name="T2" fmla="*/ 2326 w 2327"/>
                <a:gd name="T3" fmla="*/ 32 h 443"/>
                <a:gd name="T4" fmla="*/ 2320 w 2327"/>
                <a:gd name="T5" fmla="*/ 442 h 443"/>
                <a:gd name="T6" fmla="*/ 0 w 2327"/>
                <a:gd name="T7" fmla="*/ 411 h 443"/>
                <a:gd name="T8" fmla="*/ 6 w 2327"/>
                <a:gd name="T9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7" h="443">
                  <a:moveTo>
                    <a:pt x="6" y="0"/>
                  </a:moveTo>
                  <a:lnTo>
                    <a:pt x="2326" y="32"/>
                  </a:lnTo>
                  <a:lnTo>
                    <a:pt x="2320" y="442"/>
                  </a:lnTo>
                  <a:lnTo>
                    <a:pt x="0" y="411"/>
                  </a:lnTo>
                  <a:lnTo>
                    <a:pt x="6" y="0"/>
                  </a:lnTo>
                </a:path>
              </a:pathLst>
            </a:custGeom>
            <a:solidFill>
              <a:srgbClr val="FFC2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4899" dirty="0">
                <a:solidFill>
                  <a:srgbClr val="747993"/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156" name="Freeform 45">
              <a:extLst>
                <a:ext uri="{FF2B5EF4-FFF2-40B4-BE49-F238E27FC236}">
                  <a16:creationId xmlns:a16="http://schemas.microsoft.com/office/drawing/2014/main" id="{7A630CE4-4400-D574-C207-9FEC1A064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78147" y="4098672"/>
              <a:ext cx="740239" cy="1080112"/>
            </a:xfrm>
            <a:custGeom>
              <a:avLst/>
              <a:gdLst>
                <a:gd name="T0" fmla="*/ 25 w 1135"/>
                <a:gd name="T1" fmla="*/ 0 h 1654"/>
                <a:gd name="T2" fmla="*/ 0 w 1135"/>
                <a:gd name="T3" fmla="*/ 1648 h 1654"/>
                <a:gd name="T4" fmla="*/ 351 w 1135"/>
                <a:gd name="T5" fmla="*/ 1653 h 1654"/>
                <a:gd name="T6" fmla="*/ 351 w 1135"/>
                <a:gd name="T7" fmla="*/ 1653 h 1654"/>
                <a:gd name="T8" fmla="*/ 1134 w 1135"/>
                <a:gd name="T9" fmla="*/ 14 h 1654"/>
                <a:gd name="T10" fmla="*/ 25 w 1135"/>
                <a:gd name="T11" fmla="*/ 0 h 1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5" h="1654">
                  <a:moveTo>
                    <a:pt x="25" y="0"/>
                  </a:moveTo>
                  <a:lnTo>
                    <a:pt x="0" y="1648"/>
                  </a:lnTo>
                  <a:lnTo>
                    <a:pt x="351" y="1653"/>
                  </a:lnTo>
                  <a:lnTo>
                    <a:pt x="351" y="1653"/>
                  </a:lnTo>
                  <a:cubicBezTo>
                    <a:pt x="774" y="1408"/>
                    <a:pt x="1090" y="776"/>
                    <a:pt x="1134" y="14"/>
                  </a:cubicBezTo>
                  <a:lnTo>
                    <a:pt x="25" y="0"/>
                  </a:lnTo>
                </a:path>
              </a:pathLst>
            </a:custGeom>
            <a:solidFill>
              <a:srgbClr val="FFC7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4899" b="1" i="1" dirty="0">
                <a:solidFill>
                  <a:srgbClr val="111340"/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157" name="Freeform 46">
              <a:extLst>
                <a:ext uri="{FF2B5EF4-FFF2-40B4-BE49-F238E27FC236}">
                  <a16:creationId xmlns:a16="http://schemas.microsoft.com/office/drawing/2014/main" id="{9B390254-1F98-F93E-A225-74E59D24F7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06227" y="4087152"/>
              <a:ext cx="792084" cy="1088754"/>
            </a:xfrm>
            <a:custGeom>
              <a:avLst/>
              <a:gdLst>
                <a:gd name="T0" fmla="*/ 0 w 1212"/>
                <a:gd name="T1" fmla="*/ 0 h 1666"/>
                <a:gd name="T2" fmla="*/ 0 w 1212"/>
                <a:gd name="T3" fmla="*/ 0 h 1666"/>
                <a:gd name="T4" fmla="*/ 738 w 1212"/>
                <a:gd name="T5" fmla="*/ 1659 h 1666"/>
                <a:gd name="T6" fmla="*/ 1186 w 1212"/>
                <a:gd name="T7" fmla="*/ 1665 h 1666"/>
                <a:gd name="T8" fmla="*/ 1211 w 1212"/>
                <a:gd name="T9" fmla="*/ 17 h 1666"/>
                <a:gd name="T10" fmla="*/ 0 w 1212"/>
                <a:gd name="T11" fmla="*/ 0 h 1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2" h="1666">
                  <a:moveTo>
                    <a:pt x="0" y="0"/>
                  </a:moveTo>
                  <a:lnTo>
                    <a:pt x="0" y="0"/>
                  </a:lnTo>
                  <a:cubicBezTo>
                    <a:pt x="23" y="762"/>
                    <a:pt x="322" y="1402"/>
                    <a:pt x="738" y="1659"/>
                  </a:cubicBezTo>
                  <a:lnTo>
                    <a:pt x="1186" y="1665"/>
                  </a:lnTo>
                  <a:lnTo>
                    <a:pt x="1211" y="17"/>
                  </a:lnTo>
                  <a:lnTo>
                    <a:pt x="0" y="0"/>
                  </a:lnTo>
                </a:path>
              </a:pathLst>
            </a:custGeom>
            <a:solidFill>
              <a:srgbClr val="FFAA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GB" sz="4899" b="1" i="1" dirty="0">
                  <a:solidFill>
                    <a:srgbClr val="111340"/>
                  </a:solidFill>
                  <a:latin typeface="Lato Light" panose="020F0502020204030203" pitchFamily="34" charset="0"/>
                </a:rPr>
                <a:t>C E</a:t>
              </a:r>
            </a:p>
          </p:txBody>
        </p:sp>
        <p:sp>
          <p:nvSpPr>
            <p:cNvPr id="158" name="Freeform 47">
              <a:extLst>
                <a:ext uri="{FF2B5EF4-FFF2-40B4-BE49-F238E27FC236}">
                  <a16:creationId xmlns:a16="http://schemas.microsoft.com/office/drawing/2014/main" id="{DEA1278A-6326-40CC-A408-70657B7CC4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87150" y="4254209"/>
              <a:ext cx="129615" cy="132494"/>
            </a:xfrm>
            <a:custGeom>
              <a:avLst/>
              <a:gdLst>
                <a:gd name="T0" fmla="*/ 0 w 200"/>
                <a:gd name="T1" fmla="*/ 99 h 201"/>
                <a:gd name="T2" fmla="*/ 0 w 200"/>
                <a:gd name="T3" fmla="*/ 99 h 201"/>
                <a:gd name="T4" fmla="*/ 98 w 200"/>
                <a:gd name="T5" fmla="*/ 198 h 201"/>
                <a:gd name="T6" fmla="*/ 98 w 200"/>
                <a:gd name="T7" fmla="*/ 198 h 201"/>
                <a:gd name="T8" fmla="*/ 198 w 200"/>
                <a:gd name="T9" fmla="*/ 102 h 201"/>
                <a:gd name="T10" fmla="*/ 198 w 200"/>
                <a:gd name="T11" fmla="*/ 102 h 201"/>
                <a:gd name="T12" fmla="*/ 101 w 200"/>
                <a:gd name="T13" fmla="*/ 0 h 201"/>
                <a:gd name="T14" fmla="*/ 101 w 200"/>
                <a:gd name="T15" fmla="*/ 0 h 201"/>
                <a:gd name="T16" fmla="*/ 0 w 200"/>
                <a:gd name="T17" fmla="*/ 9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0" h="201">
                  <a:moveTo>
                    <a:pt x="0" y="99"/>
                  </a:moveTo>
                  <a:lnTo>
                    <a:pt x="0" y="99"/>
                  </a:lnTo>
                  <a:cubicBezTo>
                    <a:pt x="0" y="154"/>
                    <a:pt x="44" y="198"/>
                    <a:pt x="98" y="198"/>
                  </a:cubicBezTo>
                  <a:lnTo>
                    <a:pt x="98" y="198"/>
                  </a:lnTo>
                  <a:cubicBezTo>
                    <a:pt x="154" y="200"/>
                    <a:pt x="198" y="157"/>
                    <a:pt x="198" y="102"/>
                  </a:cubicBezTo>
                  <a:lnTo>
                    <a:pt x="198" y="102"/>
                  </a:lnTo>
                  <a:cubicBezTo>
                    <a:pt x="199" y="47"/>
                    <a:pt x="155" y="2"/>
                    <a:pt x="101" y="0"/>
                  </a:cubicBezTo>
                  <a:lnTo>
                    <a:pt x="101" y="0"/>
                  </a:lnTo>
                  <a:cubicBezTo>
                    <a:pt x="45" y="0"/>
                    <a:pt x="1" y="45"/>
                    <a:pt x="0" y="9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4899" dirty="0">
                <a:solidFill>
                  <a:srgbClr val="747993"/>
                </a:solidFill>
                <a:latin typeface="Lato Light" panose="020F0502020204030203" pitchFamily="34" charset="0"/>
              </a:endParaRPr>
            </a:p>
          </p:txBody>
        </p:sp>
        <p:sp>
          <p:nvSpPr>
            <p:cNvPr id="159" name="Freeform 48">
              <a:extLst>
                <a:ext uri="{FF2B5EF4-FFF2-40B4-BE49-F238E27FC236}">
                  <a16:creationId xmlns:a16="http://schemas.microsoft.com/office/drawing/2014/main" id="{9D2706F5-5B6F-A9C2-DD35-F69FE5B39B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69145" y="5170145"/>
              <a:ext cx="754639" cy="198740"/>
            </a:xfrm>
            <a:custGeom>
              <a:avLst/>
              <a:gdLst>
                <a:gd name="T0" fmla="*/ 1 w 1157"/>
                <a:gd name="T1" fmla="*/ 187 h 305"/>
                <a:gd name="T2" fmla="*/ 1 w 1157"/>
                <a:gd name="T3" fmla="*/ 187 h 305"/>
                <a:gd name="T4" fmla="*/ 101 w 1157"/>
                <a:gd name="T5" fmla="*/ 290 h 305"/>
                <a:gd name="T6" fmla="*/ 1051 w 1157"/>
                <a:gd name="T7" fmla="*/ 304 h 305"/>
                <a:gd name="T8" fmla="*/ 1051 w 1157"/>
                <a:gd name="T9" fmla="*/ 304 h 305"/>
                <a:gd name="T10" fmla="*/ 1155 w 1157"/>
                <a:gd name="T11" fmla="*/ 203 h 305"/>
                <a:gd name="T12" fmla="*/ 1156 w 1157"/>
                <a:gd name="T13" fmla="*/ 117 h 305"/>
                <a:gd name="T14" fmla="*/ 1156 w 1157"/>
                <a:gd name="T15" fmla="*/ 117 h 305"/>
                <a:gd name="T16" fmla="*/ 1055 w 1157"/>
                <a:gd name="T17" fmla="*/ 15 h 305"/>
                <a:gd name="T18" fmla="*/ 105 w 1157"/>
                <a:gd name="T19" fmla="*/ 2 h 305"/>
                <a:gd name="T20" fmla="*/ 105 w 1157"/>
                <a:gd name="T21" fmla="*/ 2 h 305"/>
                <a:gd name="T22" fmla="*/ 1 w 1157"/>
                <a:gd name="T23" fmla="*/ 102 h 305"/>
                <a:gd name="T24" fmla="*/ 1 w 1157"/>
                <a:gd name="T25" fmla="*/ 187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57" h="305">
                  <a:moveTo>
                    <a:pt x="1" y="187"/>
                  </a:moveTo>
                  <a:lnTo>
                    <a:pt x="1" y="187"/>
                  </a:lnTo>
                  <a:cubicBezTo>
                    <a:pt x="0" y="244"/>
                    <a:pt x="45" y="290"/>
                    <a:pt x="101" y="290"/>
                  </a:cubicBezTo>
                  <a:lnTo>
                    <a:pt x="1051" y="304"/>
                  </a:lnTo>
                  <a:lnTo>
                    <a:pt x="1051" y="304"/>
                  </a:lnTo>
                  <a:cubicBezTo>
                    <a:pt x="1108" y="304"/>
                    <a:pt x="1154" y="260"/>
                    <a:pt x="1155" y="203"/>
                  </a:cubicBezTo>
                  <a:lnTo>
                    <a:pt x="1156" y="117"/>
                  </a:lnTo>
                  <a:lnTo>
                    <a:pt x="1156" y="117"/>
                  </a:lnTo>
                  <a:cubicBezTo>
                    <a:pt x="1156" y="62"/>
                    <a:pt x="1111" y="15"/>
                    <a:pt x="1055" y="15"/>
                  </a:cubicBezTo>
                  <a:lnTo>
                    <a:pt x="105" y="2"/>
                  </a:lnTo>
                  <a:lnTo>
                    <a:pt x="105" y="2"/>
                  </a:lnTo>
                  <a:cubicBezTo>
                    <a:pt x="48" y="0"/>
                    <a:pt x="3" y="46"/>
                    <a:pt x="1" y="102"/>
                  </a:cubicBezTo>
                  <a:lnTo>
                    <a:pt x="1" y="187"/>
                  </a:lnTo>
                </a:path>
              </a:pathLst>
            </a:custGeom>
            <a:solidFill>
              <a:srgbClr val="FFC2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 sz="4899" dirty="0">
                <a:solidFill>
                  <a:srgbClr val="747993"/>
                </a:solidFill>
                <a:latin typeface="Lato Light" panose="020F0502020204030203" pitchFamily="34" charset="0"/>
              </a:endParaRPr>
            </a:p>
          </p:txBody>
        </p:sp>
      </p:grpSp>
      <p:sp>
        <p:nvSpPr>
          <p:cNvPr id="160" name="Freeform 49">
            <a:extLst>
              <a:ext uri="{FF2B5EF4-FFF2-40B4-BE49-F238E27FC236}">
                <a16:creationId xmlns:a16="http://schemas.microsoft.com/office/drawing/2014/main" id="{2206A8FB-5DD8-D226-3FDF-251077478C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08374" y="2785766"/>
            <a:ext cx="875991" cy="866061"/>
          </a:xfrm>
          <a:custGeom>
            <a:avLst/>
            <a:gdLst>
              <a:gd name="T0" fmla="*/ 1555 w 1556"/>
              <a:gd name="T1" fmla="*/ 768 h 1538"/>
              <a:gd name="T2" fmla="*/ 765 w 1556"/>
              <a:gd name="T3" fmla="*/ 1537 h 1538"/>
              <a:gd name="T4" fmla="*/ 651 w 1556"/>
              <a:gd name="T5" fmla="*/ 1419 h 1538"/>
              <a:gd name="T6" fmla="*/ 987 w 1556"/>
              <a:gd name="T7" fmla="*/ 1093 h 1538"/>
              <a:gd name="T8" fmla="*/ 0 w 1556"/>
              <a:gd name="T9" fmla="*/ 1093 h 1538"/>
              <a:gd name="T10" fmla="*/ 0 w 1556"/>
              <a:gd name="T11" fmla="*/ 445 h 1538"/>
              <a:gd name="T12" fmla="*/ 987 w 1556"/>
              <a:gd name="T13" fmla="*/ 445 h 1538"/>
              <a:gd name="T14" fmla="*/ 651 w 1556"/>
              <a:gd name="T15" fmla="*/ 117 h 1538"/>
              <a:gd name="T16" fmla="*/ 765 w 1556"/>
              <a:gd name="T17" fmla="*/ 0 h 1538"/>
              <a:gd name="T18" fmla="*/ 1555 w 1556"/>
              <a:gd name="T19" fmla="*/ 768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56" h="1538">
                <a:moveTo>
                  <a:pt x="1555" y="768"/>
                </a:moveTo>
                <a:lnTo>
                  <a:pt x="765" y="1537"/>
                </a:lnTo>
                <a:lnTo>
                  <a:pt x="651" y="1419"/>
                </a:lnTo>
                <a:lnTo>
                  <a:pt x="987" y="1093"/>
                </a:lnTo>
                <a:lnTo>
                  <a:pt x="0" y="1093"/>
                </a:lnTo>
                <a:lnTo>
                  <a:pt x="0" y="445"/>
                </a:lnTo>
                <a:lnTo>
                  <a:pt x="987" y="445"/>
                </a:lnTo>
                <a:lnTo>
                  <a:pt x="651" y="117"/>
                </a:lnTo>
                <a:lnTo>
                  <a:pt x="765" y="0"/>
                </a:lnTo>
                <a:lnTo>
                  <a:pt x="1555" y="768"/>
                </a:lnTo>
              </a:path>
            </a:pathLst>
          </a:custGeom>
          <a:solidFill>
            <a:srgbClr val="DAB785"/>
          </a:solidFill>
          <a:ln>
            <a:noFill/>
          </a:ln>
          <a:effectLst/>
        </p:spPr>
        <p:txBody>
          <a:bodyPr wrap="none" anchor="ctr"/>
          <a:lstStyle/>
          <a:p>
            <a:pPr defTabSz="1371600">
              <a:defRPr/>
            </a:pPr>
            <a:endParaRPr lang="en-GB" sz="4899" dirty="0">
              <a:solidFill>
                <a:srgbClr val="747993"/>
              </a:solidFill>
              <a:latin typeface="Lato Light" panose="020F0502020204030203" pitchFamily="34" charset="0"/>
            </a:endParaRPr>
          </a:p>
        </p:txBody>
      </p:sp>
      <p:sp>
        <p:nvSpPr>
          <p:cNvPr id="161" name="Freeform 50">
            <a:extLst>
              <a:ext uri="{FF2B5EF4-FFF2-40B4-BE49-F238E27FC236}">
                <a16:creationId xmlns:a16="http://schemas.microsoft.com/office/drawing/2014/main" id="{5B69C220-96EC-0ED6-6893-828FF5B07E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2912" y="2785766"/>
            <a:ext cx="875991" cy="866061"/>
          </a:xfrm>
          <a:custGeom>
            <a:avLst/>
            <a:gdLst>
              <a:gd name="T0" fmla="*/ 1554 w 1555"/>
              <a:gd name="T1" fmla="*/ 768 h 1538"/>
              <a:gd name="T2" fmla="*/ 765 w 1555"/>
              <a:gd name="T3" fmla="*/ 1537 h 1538"/>
              <a:gd name="T4" fmla="*/ 650 w 1555"/>
              <a:gd name="T5" fmla="*/ 1419 h 1538"/>
              <a:gd name="T6" fmla="*/ 986 w 1555"/>
              <a:gd name="T7" fmla="*/ 1093 h 1538"/>
              <a:gd name="T8" fmla="*/ 0 w 1555"/>
              <a:gd name="T9" fmla="*/ 1093 h 1538"/>
              <a:gd name="T10" fmla="*/ 0 w 1555"/>
              <a:gd name="T11" fmla="*/ 445 h 1538"/>
              <a:gd name="T12" fmla="*/ 986 w 1555"/>
              <a:gd name="T13" fmla="*/ 445 h 1538"/>
              <a:gd name="T14" fmla="*/ 650 w 1555"/>
              <a:gd name="T15" fmla="*/ 117 h 1538"/>
              <a:gd name="T16" fmla="*/ 765 w 1555"/>
              <a:gd name="T17" fmla="*/ 0 h 1538"/>
              <a:gd name="T18" fmla="*/ 1554 w 1555"/>
              <a:gd name="T19" fmla="*/ 768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55" h="1538">
                <a:moveTo>
                  <a:pt x="1554" y="768"/>
                </a:moveTo>
                <a:lnTo>
                  <a:pt x="765" y="1537"/>
                </a:lnTo>
                <a:lnTo>
                  <a:pt x="650" y="1419"/>
                </a:lnTo>
                <a:lnTo>
                  <a:pt x="986" y="1093"/>
                </a:lnTo>
                <a:lnTo>
                  <a:pt x="0" y="1093"/>
                </a:lnTo>
                <a:lnTo>
                  <a:pt x="0" y="445"/>
                </a:lnTo>
                <a:lnTo>
                  <a:pt x="986" y="445"/>
                </a:lnTo>
                <a:lnTo>
                  <a:pt x="650" y="117"/>
                </a:lnTo>
                <a:lnTo>
                  <a:pt x="765" y="0"/>
                </a:lnTo>
                <a:lnTo>
                  <a:pt x="1554" y="768"/>
                </a:lnTo>
              </a:path>
            </a:pathLst>
          </a:custGeom>
          <a:solidFill>
            <a:srgbClr val="D5896F"/>
          </a:solidFill>
          <a:ln>
            <a:noFill/>
          </a:ln>
          <a:effectLst/>
        </p:spPr>
        <p:txBody>
          <a:bodyPr wrap="none" anchor="ctr"/>
          <a:lstStyle/>
          <a:p>
            <a:pPr defTabSz="1371600">
              <a:defRPr/>
            </a:pPr>
            <a:endParaRPr lang="en-GB" sz="4899" dirty="0">
              <a:solidFill>
                <a:srgbClr val="747993"/>
              </a:solidFill>
              <a:latin typeface="Lato Light" panose="020F0502020204030203" pitchFamily="34" charset="0"/>
            </a:endParaRPr>
          </a:p>
        </p:txBody>
      </p:sp>
      <p:sp>
        <p:nvSpPr>
          <p:cNvPr id="162" name="Freeform 51">
            <a:extLst>
              <a:ext uri="{FF2B5EF4-FFF2-40B4-BE49-F238E27FC236}">
                <a16:creationId xmlns:a16="http://schemas.microsoft.com/office/drawing/2014/main" id="{77A4B19C-1F67-D9B6-B61C-0024BD7D02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3837" y="2785766"/>
            <a:ext cx="875991" cy="866061"/>
          </a:xfrm>
          <a:custGeom>
            <a:avLst/>
            <a:gdLst>
              <a:gd name="T0" fmla="*/ 1555 w 1556"/>
              <a:gd name="T1" fmla="*/ 768 h 1538"/>
              <a:gd name="T2" fmla="*/ 765 w 1556"/>
              <a:gd name="T3" fmla="*/ 1537 h 1538"/>
              <a:gd name="T4" fmla="*/ 651 w 1556"/>
              <a:gd name="T5" fmla="*/ 1419 h 1538"/>
              <a:gd name="T6" fmla="*/ 987 w 1556"/>
              <a:gd name="T7" fmla="*/ 1093 h 1538"/>
              <a:gd name="T8" fmla="*/ 0 w 1556"/>
              <a:gd name="T9" fmla="*/ 1093 h 1538"/>
              <a:gd name="T10" fmla="*/ 0 w 1556"/>
              <a:gd name="T11" fmla="*/ 445 h 1538"/>
              <a:gd name="T12" fmla="*/ 987 w 1556"/>
              <a:gd name="T13" fmla="*/ 445 h 1538"/>
              <a:gd name="T14" fmla="*/ 651 w 1556"/>
              <a:gd name="T15" fmla="*/ 117 h 1538"/>
              <a:gd name="T16" fmla="*/ 765 w 1556"/>
              <a:gd name="T17" fmla="*/ 0 h 1538"/>
              <a:gd name="T18" fmla="*/ 1555 w 1556"/>
              <a:gd name="T19" fmla="*/ 768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56" h="1538">
                <a:moveTo>
                  <a:pt x="1555" y="768"/>
                </a:moveTo>
                <a:lnTo>
                  <a:pt x="765" y="1537"/>
                </a:lnTo>
                <a:lnTo>
                  <a:pt x="651" y="1419"/>
                </a:lnTo>
                <a:lnTo>
                  <a:pt x="987" y="1093"/>
                </a:lnTo>
                <a:lnTo>
                  <a:pt x="0" y="1093"/>
                </a:lnTo>
                <a:lnTo>
                  <a:pt x="0" y="445"/>
                </a:lnTo>
                <a:lnTo>
                  <a:pt x="987" y="445"/>
                </a:lnTo>
                <a:lnTo>
                  <a:pt x="651" y="117"/>
                </a:lnTo>
                <a:lnTo>
                  <a:pt x="765" y="0"/>
                </a:lnTo>
                <a:lnTo>
                  <a:pt x="1555" y="768"/>
                </a:lnTo>
              </a:path>
            </a:pathLst>
          </a:custGeom>
          <a:solidFill>
            <a:srgbClr val="70A288"/>
          </a:solidFill>
          <a:ln>
            <a:noFill/>
          </a:ln>
          <a:effectLst/>
        </p:spPr>
        <p:txBody>
          <a:bodyPr wrap="none" anchor="ctr"/>
          <a:lstStyle/>
          <a:p>
            <a:pPr defTabSz="1371600">
              <a:defRPr/>
            </a:pPr>
            <a:endParaRPr lang="en-GB" sz="4899" dirty="0">
              <a:solidFill>
                <a:srgbClr val="747993"/>
              </a:solidFill>
              <a:latin typeface="Lato Light" panose="020F0502020204030203" pitchFamily="34" charset="0"/>
            </a:endParaRPr>
          </a:p>
        </p:txBody>
      </p:sp>
      <p:sp>
        <p:nvSpPr>
          <p:cNvPr id="163" name="Freeform 52">
            <a:extLst>
              <a:ext uri="{FF2B5EF4-FFF2-40B4-BE49-F238E27FC236}">
                <a16:creationId xmlns:a16="http://schemas.microsoft.com/office/drawing/2014/main" id="{2A813DCC-C4D1-D2D4-8488-0337337F38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351" y="2785766"/>
            <a:ext cx="875991" cy="866061"/>
          </a:xfrm>
          <a:custGeom>
            <a:avLst/>
            <a:gdLst>
              <a:gd name="T0" fmla="*/ 1554 w 1555"/>
              <a:gd name="T1" fmla="*/ 768 h 1538"/>
              <a:gd name="T2" fmla="*/ 765 w 1555"/>
              <a:gd name="T3" fmla="*/ 1537 h 1538"/>
              <a:gd name="T4" fmla="*/ 650 w 1555"/>
              <a:gd name="T5" fmla="*/ 1419 h 1538"/>
              <a:gd name="T6" fmla="*/ 986 w 1555"/>
              <a:gd name="T7" fmla="*/ 1093 h 1538"/>
              <a:gd name="T8" fmla="*/ 0 w 1555"/>
              <a:gd name="T9" fmla="*/ 1093 h 1538"/>
              <a:gd name="T10" fmla="*/ 0 w 1555"/>
              <a:gd name="T11" fmla="*/ 445 h 1538"/>
              <a:gd name="T12" fmla="*/ 986 w 1555"/>
              <a:gd name="T13" fmla="*/ 445 h 1538"/>
              <a:gd name="T14" fmla="*/ 650 w 1555"/>
              <a:gd name="T15" fmla="*/ 117 h 1538"/>
              <a:gd name="T16" fmla="*/ 765 w 1555"/>
              <a:gd name="T17" fmla="*/ 0 h 1538"/>
              <a:gd name="T18" fmla="*/ 1554 w 1555"/>
              <a:gd name="T19" fmla="*/ 768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55" h="1538">
                <a:moveTo>
                  <a:pt x="1554" y="768"/>
                </a:moveTo>
                <a:lnTo>
                  <a:pt x="765" y="1537"/>
                </a:lnTo>
                <a:lnTo>
                  <a:pt x="650" y="1419"/>
                </a:lnTo>
                <a:lnTo>
                  <a:pt x="986" y="1093"/>
                </a:lnTo>
                <a:lnTo>
                  <a:pt x="0" y="1093"/>
                </a:lnTo>
                <a:lnTo>
                  <a:pt x="0" y="445"/>
                </a:lnTo>
                <a:lnTo>
                  <a:pt x="986" y="445"/>
                </a:lnTo>
                <a:lnTo>
                  <a:pt x="650" y="117"/>
                </a:lnTo>
                <a:lnTo>
                  <a:pt x="765" y="0"/>
                </a:lnTo>
                <a:lnTo>
                  <a:pt x="1554" y="768"/>
                </a:lnTo>
              </a:path>
            </a:pathLst>
          </a:custGeom>
          <a:solidFill>
            <a:srgbClr val="04385E"/>
          </a:solidFill>
          <a:ln>
            <a:noFill/>
          </a:ln>
          <a:effectLst/>
        </p:spPr>
        <p:txBody>
          <a:bodyPr wrap="none" anchor="ctr"/>
          <a:lstStyle/>
          <a:p>
            <a:pPr defTabSz="1371600">
              <a:defRPr/>
            </a:pPr>
            <a:endParaRPr lang="en-GB" sz="4899" dirty="0">
              <a:solidFill>
                <a:srgbClr val="747993"/>
              </a:solidFill>
              <a:latin typeface="Lato Light" panose="020F0502020204030203" pitchFamily="34" charset="0"/>
            </a:endParaRPr>
          </a:p>
        </p:txBody>
      </p:sp>
      <p:sp>
        <p:nvSpPr>
          <p:cNvPr id="164" name="L-Shape 163">
            <a:extLst>
              <a:ext uri="{FF2B5EF4-FFF2-40B4-BE49-F238E27FC236}">
                <a16:creationId xmlns:a16="http://schemas.microsoft.com/office/drawing/2014/main" id="{3019F15B-B6E4-F2AD-76FD-4EDC0FEE4E78}"/>
              </a:ext>
            </a:extLst>
          </p:cNvPr>
          <p:cNvSpPr/>
          <p:nvPr/>
        </p:nvSpPr>
        <p:spPr>
          <a:xfrm rot="10800000" flipH="1">
            <a:off x="1139849" y="7307153"/>
            <a:ext cx="2942343" cy="1717235"/>
          </a:xfrm>
          <a:prstGeom prst="corner">
            <a:avLst>
              <a:gd name="adj1" fmla="val 17009"/>
              <a:gd name="adj2" fmla="val 16638"/>
            </a:avLst>
          </a:prstGeom>
          <a:solidFill>
            <a:srgbClr val="04385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371600">
              <a:defRPr/>
            </a:pPr>
            <a:endParaRPr lang="en-GB" sz="1350" dirty="0">
              <a:solidFill>
                <a:srgbClr val="FFFFFF"/>
              </a:solidFill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165" name="L-Shape 164">
            <a:extLst>
              <a:ext uri="{FF2B5EF4-FFF2-40B4-BE49-F238E27FC236}">
                <a16:creationId xmlns:a16="http://schemas.microsoft.com/office/drawing/2014/main" id="{51099FA9-1FE8-4C2D-8975-02C3AB01304F}"/>
              </a:ext>
            </a:extLst>
          </p:cNvPr>
          <p:cNvSpPr/>
          <p:nvPr/>
        </p:nvSpPr>
        <p:spPr>
          <a:xfrm rot="10800000" flipH="1">
            <a:off x="4424069" y="6640543"/>
            <a:ext cx="2942343" cy="1717235"/>
          </a:xfrm>
          <a:prstGeom prst="corner">
            <a:avLst>
              <a:gd name="adj1" fmla="val 17009"/>
              <a:gd name="adj2" fmla="val 16638"/>
            </a:avLst>
          </a:prstGeom>
          <a:solidFill>
            <a:srgbClr val="70A28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371600">
              <a:defRPr/>
            </a:pPr>
            <a:endParaRPr lang="en-GB" sz="1350" dirty="0">
              <a:solidFill>
                <a:srgbClr val="FFFFFF"/>
              </a:solidFill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166" name="Freeform 6">
            <a:extLst>
              <a:ext uri="{FF2B5EF4-FFF2-40B4-BE49-F238E27FC236}">
                <a16:creationId xmlns:a16="http://schemas.microsoft.com/office/drawing/2014/main" id="{EDB703C6-BE3C-070F-9E44-F6030EACFC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24551" y="4540223"/>
            <a:ext cx="424346" cy="421865"/>
          </a:xfrm>
          <a:custGeom>
            <a:avLst/>
            <a:gdLst>
              <a:gd name="T0" fmla="*/ 0 w 753"/>
              <a:gd name="T1" fmla="*/ 750 h 751"/>
              <a:gd name="T2" fmla="*/ 752 w 753"/>
              <a:gd name="T3" fmla="*/ 750 h 751"/>
              <a:gd name="T4" fmla="*/ 752 w 753"/>
              <a:gd name="T5" fmla="*/ 0 h 751"/>
              <a:gd name="T6" fmla="*/ 749 w 753"/>
              <a:gd name="T7" fmla="*/ 0 h 751"/>
              <a:gd name="T8" fmla="*/ 0 w 753"/>
              <a:gd name="T9" fmla="*/ 750 h 7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3" h="751">
                <a:moveTo>
                  <a:pt x="0" y="750"/>
                </a:moveTo>
                <a:lnTo>
                  <a:pt x="752" y="750"/>
                </a:lnTo>
                <a:lnTo>
                  <a:pt x="752" y="0"/>
                </a:lnTo>
                <a:lnTo>
                  <a:pt x="749" y="0"/>
                </a:lnTo>
                <a:lnTo>
                  <a:pt x="0" y="750"/>
                </a:lnTo>
              </a:path>
            </a:pathLst>
          </a:custGeom>
          <a:solidFill>
            <a:srgbClr val="D5896F"/>
          </a:solidFill>
          <a:ln>
            <a:noFill/>
          </a:ln>
          <a:effectLst/>
        </p:spPr>
        <p:txBody>
          <a:bodyPr wrap="none" anchor="ctr"/>
          <a:lstStyle/>
          <a:p>
            <a:pPr defTabSz="1371600">
              <a:defRPr/>
            </a:pPr>
            <a:endParaRPr lang="en-GB" sz="4899" dirty="0">
              <a:solidFill>
                <a:srgbClr val="747993"/>
              </a:solidFill>
              <a:latin typeface="Lato Light" panose="020F0502020204030203" pitchFamily="34" charset="0"/>
            </a:endParaRPr>
          </a:p>
        </p:txBody>
      </p:sp>
      <p:sp>
        <p:nvSpPr>
          <p:cNvPr id="167" name="L-Shape 166">
            <a:extLst>
              <a:ext uri="{FF2B5EF4-FFF2-40B4-BE49-F238E27FC236}">
                <a16:creationId xmlns:a16="http://schemas.microsoft.com/office/drawing/2014/main" id="{8D4CC1BB-D5DC-7475-9541-BAACEC44F76B}"/>
              </a:ext>
            </a:extLst>
          </p:cNvPr>
          <p:cNvSpPr/>
          <p:nvPr/>
        </p:nvSpPr>
        <p:spPr>
          <a:xfrm rot="10800000" flipH="1">
            <a:off x="10913252" y="5190389"/>
            <a:ext cx="2942343" cy="1717235"/>
          </a:xfrm>
          <a:prstGeom prst="corner">
            <a:avLst>
              <a:gd name="adj1" fmla="val 17009"/>
              <a:gd name="adj2" fmla="val 16638"/>
            </a:avLst>
          </a:prstGeom>
          <a:solidFill>
            <a:srgbClr val="D589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371600">
              <a:defRPr/>
            </a:pPr>
            <a:endParaRPr lang="en-GB" sz="1350" dirty="0">
              <a:solidFill>
                <a:srgbClr val="FFFFFF"/>
              </a:solidFill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168" name="L-Shape 167">
            <a:extLst>
              <a:ext uri="{FF2B5EF4-FFF2-40B4-BE49-F238E27FC236}">
                <a16:creationId xmlns:a16="http://schemas.microsoft.com/office/drawing/2014/main" id="{C83BB50B-3290-A74A-9413-72F0499466F5}"/>
              </a:ext>
            </a:extLst>
          </p:cNvPr>
          <p:cNvSpPr/>
          <p:nvPr/>
        </p:nvSpPr>
        <p:spPr>
          <a:xfrm rot="10800000" flipH="1">
            <a:off x="14197472" y="4523779"/>
            <a:ext cx="2942343" cy="1717235"/>
          </a:xfrm>
          <a:prstGeom prst="corner">
            <a:avLst>
              <a:gd name="adj1" fmla="val 17009"/>
              <a:gd name="adj2" fmla="val 16638"/>
            </a:avLst>
          </a:prstGeom>
          <a:solidFill>
            <a:srgbClr val="A63A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371600">
              <a:defRPr/>
            </a:pPr>
            <a:endParaRPr lang="en-GB" sz="1350" dirty="0">
              <a:solidFill>
                <a:srgbClr val="FFFFFF"/>
              </a:solidFill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169" name="L-Shape 168">
            <a:extLst>
              <a:ext uri="{FF2B5EF4-FFF2-40B4-BE49-F238E27FC236}">
                <a16:creationId xmlns:a16="http://schemas.microsoft.com/office/drawing/2014/main" id="{02D6C37E-B747-95C5-6E9F-A9F985111EDC}"/>
              </a:ext>
            </a:extLst>
          </p:cNvPr>
          <p:cNvSpPr/>
          <p:nvPr/>
        </p:nvSpPr>
        <p:spPr>
          <a:xfrm rot="10800000" flipH="1">
            <a:off x="7684098" y="5954707"/>
            <a:ext cx="2942343" cy="1717235"/>
          </a:xfrm>
          <a:prstGeom prst="corner">
            <a:avLst>
              <a:gd name="adj1" fmla="val 17009"/>
              <a:gd name="adj2" fmla="val 16638"/>
            </a:avLst>
          </a:prstGeom>
          <a:solidFill>
            <a:srgbClr val="DAB78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371600">
              <a:defRPr/>
            </a:pPr>
            <a:endParaRPr lang="en-GB" sz="1350" dirty="0">
              <a:solidFill>
                <a:srgbClr val="FFFFFF"/>
              </a:solidFill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9BAD4DF4-B347-8C64-805A-3D879716B353}"/>
              </a:ext>
            </a:extLst>
          </p:cNvPr>
          <p:cNvSpPr txBox="1"/>
          <p:nvPr/>
        </p:nvSpPr>
        <p:spPr>
          <a:xfrm>
            <a:off x="1543682" y="7545612"/>
            <a:ext cx="2073003" cy="73866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GB" sz="2100" b="1" dirty="0">
                <a:solidFill>
                  <a:srgbClr val="11134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Industrywide </a:t>
            </a:r>
            <a:br>
              <a:rPr lang="en-GB" sz="2100" b="1" dirty="0">
                <a:solidFill>
                  <a:srgbClr val="11134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</a:br>
            <a:r>
              <a:rPr lang="en-GB" sz="2100" b="1" dirty="0">
                <a:solidFill>
                  <a:srgbClr val="11134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alignment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DE26CB6C-3DA1-DCEB-5A76-6F60F96CF05E}"/>
              </a:ext>
            </a:extLst>
          </p:cNvPr>
          <p:cNvSpPr txBox="1"/>
          <p:nvPr/>
        </p:nvSpPr>
        <p:spPr>
          <a:xfrm>
            <a:off x="4834601" y="6864691"/>
            <a:ext cx="2810385" cy="73866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GB" sz="2100" b="1" dirty="0">
                <a:solidFill>
                  <a:srgbClr val="11134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Clear expectations</a:t>
            </a:r>
          </a:p>
          <a:p>
            <a:r>
              <a:rPr lang="en-GB" sz="2100" b="1" dirty="0">
                <a:solidFill>
                  <a:srgbClr val="11134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and KPIs</a:t>
            </a:r>
          </a:p>
        </p:txBody>
      </p:sp>
      <p:sp>
        <p:nvSpPr>
          <p:cNvPr id="173" name="Subtitle 2">
            <a:extLst>
              <a:ext uri="{FF2B5EF4-FFF2-40B4-BE49-F238E27FC236}">
                <a16:creationId xmlns:a16="http://schemas.microsoft.com/office/drawing/2014/main" id="{DF5AD03B-E7C9-5155-E8A3-63A748EF3E70}"/>
              </a:ext>
            </a:extLst>
          </p:cNvPr>
          <p:cNvSpPr txBox="1">
            <a:spLocks/>
          </p:cNvSpPr>
          <p:nvPr/>
        </p:nvSpPr>
        <p:spPr>
          <a:xfrm>
            <a:off x="4834601" y="7479872"/>
            <a:ext cx="2531811" cy="2091022"/>
          </a:xfrm>
          <a:prstGeom prst="rect">
            <a:avLst/>
          </a:prstGeom>
        </p:spPr>
        <p:txBody>
          <a:bodyPr vert="horz" wrap="square" lIns="68580" tIns="34290" rIns="68580" bIns="3429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25"/>
              </a:lnSpc>
            </a:pPr>
            <a:r>
              <a:rPr lang="en-GB" sz="1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Need to define what is expected from each stakeholder to achieve CE as an industry.</a:t>
            </a:r>
          </a:p>
          <a:p>
            <a:pPr algn="l">
              <a:lnSpc>
                <a:spcPts val="2625"/>
              </a:lnSpc>
            </a:pPr>
            <a:r>
              <a:rPr lang="en-GB" sz="1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Build a circular economy mentality.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F790C49A-590F-A8B5-06A4-A87EAEE3C190}"/>
              </a:ext>
            </a:extLst>
          </p:cNvPr>
          <p:cNvSpPr txBox="1"/>
          <p:nvPr/>
        </p:nvSpPr>
        <p:spPr>
          <a:xfrm>
            <a:off x="8076565" y="6180622"/>
            <a:ext cx="2302233" cy="73866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GB" sz="2100" b="1" dirty="0">
                <a:solidFill>
                  <a:srgbClr val="11134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End customers </a:t>
            </a:r>
            <a:br>
              <a:rPr lang="en-GB" sz="2100" b="1" dirty="0">
                <a:solidFill>
                  <a:srgbClr val="11134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</a:br>
            <a:r>
              <a:rPr lang="en-GB" sz="2100" b="1" dirty="0">
                <a:solidFill>
                  <a:srgbClr val="11134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awareness</a:t>
            </a:r>
          </a:p>
        </p:txBody>
      </p:sp>
      <p:sp>
        <p:nvSpPr>
          <p:cNvPr id="175" name="Subtitle 2">
            <a:extLst>
              <a:ext uri="{FF2B5EF4-FFF2-40B4-BE49-F238E27FC236}">
                <a16:creationId xmlns:a16="http://schemas.microsoft.com/office/drawing/2014/main" id="{DC73B7C5-CC71-9113-02BF-4137EFAEB4F1}"/>
              </a:ext>
            </a:extLst>
          </p:cNvPr>
          <p:cNvSpPr txBox="1">
            <a:spLocks/>
          </p:cNvSpPr>
          <p:nvPr/>
        </p:nvSpPr>
        <p:spPr>
          <a:xfrm>
            <a:off x="8076564" y="6880646"/>
            <a:ext cx="2531811" cy="2702471"/>
          </a:xfrm>
          <a:prstGeom prst="rect">
            <a:avLst/>
          </a:prstGeom>
        </p:spPr>
        <p:txBody>
          <a:bodyPr vert="horz" wrap="square" lIns="68580" tIns="34290" rIns="68580" bIns="3429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25"/>
              </a:lnSpc>
            </a:pPr>
            <a:r>
              <a:rPr lang="en-GB" sz="1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Cargo clients </a:t>
            </a:r>
            <a:r>
              <a:rPr lang="en-GB" sz="180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should not apply </a:t>
            </a:r>
            <a:r>
              <a:rPr lang="en-GB" sz="1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vessel age limit policies which results in capable vessels stands idle and quite underutilised – eventually sold or sent to a scrapyard.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2B07BCC4-9514-355C-4857-4111A3DD2844}"/>
              </a:ext>
            </a:extLst>
          </p:cNvPr>
          <p:cNvSpPr txBox="1"/>
          <p:nvPr/>
        </p:nvSpPr>
        <p:spPr>
          <a:xfrm>
            <a:off x="11317085" y="5419539"/>
            <a:ext cx="2898550" cy="73866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GB" sz="2100" b="1" dirty="0">
                <a:solidFill>
                  <a:srgbClr val="11134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Economical aspect:</a:t>
            </a:r>
          </a:p>
          <a:p>
            <a:r>
              <a:rPr lang="en-GB" sz="2100" b="1" dirty="0">
                <a:solidFill>
                  <a:srgbClr val="11134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Whole-life-cost</a:t>
            </a:r>
          </a:p>
        </p:txBody>
      </p:sp>
      <p:sp>
        <p:nvSpPr>
          <p:cNvPr id="177" name="Subtitle 2">
            <a:extLst>
              <a:ext uri="{FF2B5EF4-FFF2-40B4-BE49-F238E27FC236}">
                <a16:creationId xmlns:a16="http://schemas.microsoft.com/office/drawing/2014/main" id="{94892679-157A-C308-EC41-2F7940EAD0D5}"/>
              </a:ext>
            </a:extLst>
          </p:cNvPr>
          <p:cNvSpPr txBox="1">
            <a:spLocks/>
          </p:cNvSpPr>
          <p:nvPr/>
        </p:nvSpPr>
        <p:spPr>
          <a:xfrm>
            <a:off x="11317085" y="6105422"/>
            <a:ext cx="2531811" cy="1757597"/>
          </a:xfrm>
          <a:prstGeom prst="rect">
            <a:avLst/>
          </a:prstGeom>
        </p:spPr>
        <p:txBody>
          <a:bodyPr vert="horz" wrap="square" lIns="68580" tIns="34290" rIns="68580" bIns="3429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25"/>
              </a:lnSpc>
            </a:pPr>
            <a:r>
              <a:rPr lang="en-GB" sz="1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Impact of circular economy on whole life cost of vessels.</a:t>
            </a:r>
          </a:p>
          <a:p>
            <a:pPr algn="l">
              <a:lnSpc>
                <a:spcPts val="2625"/>
              </a:lnSpc>
            </a:pPr>
            <a:r>
              <a:rPr lang="en-GB" sz="1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How will it affect maritime stakeholders?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735120DE-3652-1A60-1213-A1BDAD24CFAF}"/>
              </a:ext>
            </a:extLst>
          </p:cNvPr>
          <p:cNvSpPr txBox="1"/>
          <p:nvPr/>
        </p:nvSpPr>
        <p:spPr>
          <a:xfrm>
            <a:off x="14608004" y="4917128"/>
            <a:ext cx="3558988" cy="41549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GB" sz="2100" b="1" dirty="0">
                <a:solidFill>
                  <a:srgbClr val="11134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Quality and certification</a:t>
            </a:r>
          </a:p>
        </p:txBody>
      </p:sp>
      <p:sp>
        <p:nvSpPr>
          <p:cNvPr id="179" name="Subtitle 2">
            <a:extLst>
              <a:ext uri="{FF2B5EF4-FFF2-40B4-BE49-F238E27FC236}">
                <a16:creationId xmlns:a16="http://schemas.microsoft.com/office/drawing/2014/main" id="{84387E50-D80B-C1E4-F575-90A78F871614}"/>
              </a:ext>
            </a:extLst>
          </p:cNvPr>
          <p:cNvSpPr txBox="1">
            <a:spLocks/>
          </p:cNvSpPr>
          <p:nvPr/>
        </p:nvSpPr>
        <p:spPr>
          <a:xfrm>
            <a:off x="14608004" y="5370726"/>
            <a:ext cx="2531811" cy="1035348"/>
          </a:xfrm>
          <a:prstGeom prst="rect">
            <a:avLst/>
          </a:prstGeom>
        </p:spPr>
        <p:txBody>
          <a:bodyPr vert="horz" wrap="square" lIns="68580" tIns="34290" rIns="68580" bIns="3429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25"/>
              </a:lnSpc>
            </a:pPr>
            <a:r>
              <a:rPr lang="en-GB" sz="1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Material accountability, certification and equipment quality.</a:t>
            </a:r>
          </a:p>
        </p:txBody>
      </p:sp>
      <p:sp>
        <p:nvSpPr>
          <p:cNvPr id="180" name="Freeform 18">
            <a:extLst>
              <a:ext uri="{FF2B5EF4-FFF2-40B4-BE49-F238E27FC236}">
                <a16:creationId xmlns:a16="http://schemas.microsoft.com/office/drawing/2014/main" id="{2A0D35F7-F55F-5499-3269-51D98919E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5340" y="4256011"/>
            <a:ext cx="255602" cy="265526"/>
          </a:xfrm>
          <a:custGeom>
            <a:avLst/>
            <a:gdLst>
              <a:gd name="T0" fmla="*/ 248 w 453"/>
              <a:gd name="T1" fmla="*/ 462 h 471"/>
              <a:gd name="T2" fmla="*/ 248 w 453"/>
              <a:gd name="T3" fmla="*/ 462 h 471"/>
              <a:gd name="T4" fmla="*/ 215 w 453"/>
              <a:gd name="T5" fmla="*/ 457 h 471"/>
              <a:gd name="T6" fmla="*/ 9 w 453"/>
              <a:gd name="T7" fmla="*/ 188 h 471"/>
              <a:gd name="T8" fmla="*/ 9 w 453"/>
              <a:gd name="T9" fmla="*/ 188 h 471"/>
              <a:gd name="T10" fmla="*/ 13 w 453"/>
              <a:gd name="T11" fmla="*/ 155 h 471"/>
              <a:gd name="T12" fmla="*/ 204 w 453"/>
              <a:gd name="T13" fmla="*/ 9 h 471"/>
              <a:gd name="T14" fmla="*/ 204 w 453"/>
              <a:gd name="T15" fmla="*/ 9 h 471"/>
              <a:gd name="T16" fmla="*/ 237 w 453"/>
              <a:gd name="T17" fmla="*/ 13 h 471"/>
              <a:gd name="T18" fmla="*/ 443 w 453"/>
              <a:gd name="T19" fmla="*/ 282 h 471"/>
              <a:gd name="T20" fmla="*/ 443 w 453"/>
              <a:gd name="T21" fmla="*/ 282 h 471"/>
              <a:gd name="T22" fmla="*/ 439 w 453"/>
              <a:gd name="T23" fmla="*/ 315 h 471"/>
              <a:gd name="T24" fmla="*/ 248 w 453"/>
              <a:gd name="T25" fmla="*/ 462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53" h="471">
                <a:moveTo>
                  <a:pt x="248" y="462"/>
                </a:moveTo>
                <a:lnTo>
                  <a:pt x="248" y="462"/>
                </a:lnTo>
                <a:cubicBezTo>
                  <a:pt x="237" y="470"/>
                  <a:pt x="223" y="469"/>
                  <a:pt x="215" y="457"/>
                </a:cubicBezTo>
                <a:lnTo>
                  <a:pt x="9" y="188"/>
                </a:lnTo>
                <a:lnTo>
                  <a:pt x="9" y="188"/>
                </a:lnTo>
                <a:cubicBezTo>
                  <a:pt x="0" y="178"/>
                  <a:pt x="3" y="163"/>
                  <a:pt x="13" y="155"/>
                </a:cubicBezTo>
                <a:lnTo>
                  <a:pt x="204" y="9"/>
                </a:lnTo>
                <a:lnTo>
                  <a:pt x="204" y="9"/>
                </a:lnTo>
                <a:cubicBezTo>
                  <a:pt x="215" y="0"/>
                  <a:pt x="230" y="3"/>
                  <a:pt x="237" y="13"/>
                </a:cubicBezTo>
                <a:lnTo>
                  <a:pt x="443" y="282"/>
                </a:lnTo>
                <a:lnTo>
                  <a:pt x="443" y="282"/>
                </a:lnTo>
                <a:cubicBezTo>
                  <a:pt x="452" y="294"/>
                  <a:pt x="449" y="308"/>
                  <a:pt x="439" y="315"/>
                </a:cubicBezTo>
                <a:lnTo>
                  <a:pt x="248" y="462"/>
                </a:lnTo>
              </a:path>
            </a:pathLst>
          </a:custGeom>
          <a:solidFill>
            <a:srgbClr val="04385E">
              <a:lumMod val="40000"/>
              <a:lumOff val="60000"/>
            </a:srgbClr>
          </a:solidFill>
          <a:ln>
            <a:noFill/>
          </a:ln>
          <a:effectLst/>
        </p:spPr>
        <p:txBody>
          <a:bodyPr wrap="none" anchor="ctr"/>
          <a:lstStyle/>
          <a:p>
            <a:pPr defTabSz="1371600">
              <a:defRPr/>
            </a:pPr>
            <a:endParaRPr lang="en-GB" sz="4899" dirty="0">
              <a:solidFill>
                <a:srgbClr val="747993"/>
              </a:solidFill>
              <a:latin typeface="Lato Light" panose="020F0502020204030203" pitchFamily="34" charset="0"/>
            </a:endParaRPr>
          </a:p>
        </p:txBody>
      </p:sp>
      <p:sp>
        <p:nvSpPr>
          <p:cNvPr id="181" name="Star: 16 Points 180">
            <a:extLst>
              <a:ext uri="{FF2B5EF4-FFF2-40B4-BE49-F238E27FC236}">
                <a16:creationId xmlns:a16="http://schemas.microsoft.com/office/drawing/2014/main" id="{FDEA8410-07CF-1BCB-8E94-C7CE4E07108E}"/>
              </a:ext>
            </a:extLst>
          </p:cNvPr>
          <p:cNvSpPr/>
          <p:nvPr/>
        </p:nvSpPr>
        <p:spPr>
          <a:xfrm>
            <a:off x="13093667" y="7945545"/>
            <a:ext cx="2725469" cy="2105226"/>
          </a:xfrm>
          <a:prstGeom prst="star16">
            <a:avLst>
              <a:gd name="adj" fmla="val 41965"/>
            </a:avLst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GB" sz="2100" b="1" dirty="0">
                <a:solidFill>
                  <a:prstClr val="white"/>
                </a:solidFill>
              </a:rPr>
              <a:t>Practical examples and cases from other industries</a:t>
            </a:r>
          </a:p>
        </p:txBody>
      </p:sp>
      <p:sp>
        <p:nvSpPr>
          <p:cNvPr id="182" name="Star: 16 Points 181">
            <a:extLst>
              <a:ext uri="{FF2B5EF4-FFF2-40B4-BE49-F238E27FC236}">
                <a16:creationId xmlns:a16="http://schemas.microsoft.com/office/drawing/2014/main" id="{3DBFDA06-9341-029F-850B-8C531F79C676}"/>
              </a:ext>
            </a:extLst>
          </p:cNvPr>
          <p:cNvSpPr/>
          <p:nvPr/>
        </p:nvSpPr>
        <p:spPr>
          <a:xfrm>
            <a:off x="15453987" y="7291659"/>
            <a:ext cx="2763730" cy="2105226"/>
          </a:xfrm>
          <a:prstGeom prst="star16">
            <a:avLst>
              <a:gd name="adj" fmla="val 42709"/>
            </a:avLst>
          </a:pr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GB" sz="2100" b="1" dirty="0">
                <a:solidFill>
                  <a:schemeClr val="bg1"/>
                </a:solidFill>
              </a:rPr>
              <a:t>Incentives from policy makers to promote 6R equipment </a:t>
            </a:r>
          </a:p>
        </p:txBody>
      </p:sp>
      <p:sp>
        <p:nvSpPr>
          <p:cNvPr id="171" name="Subtitle 2">
            <a:extLst>
              <a:ext uri="{FF2B5EF4-FFF2-40B4-BE49-F238E27FC236}">
                <a16:creationId xmlns:a16="http://schemas.microsoft.com/office/drawing/2014/main" id="{4BB0CAFA-FF1D-9FC9-005C-24DB59435CCF}"/>
              </a:ext>
            </a:extLst>
          </p:cNvPr>
          <p:cNvSpPr txBox="1">
            <a:spLocks/>
          </p:cNvSpPr>
          <p:nvPr/>
        </p:nvSpPr>
        <p:spPr>
          <a:xfrm>
            <a:off x="1543682" y="8245636"/>
            <a:ext cx="2625600" cy="1368773"/>
          </a:xfrm>
          <a:prstGeom prst="rect">
            <a:avLst/>
          </a:prstGeom>
        </p:spPr>
        <p:txBody>
          <a:bodyPr vert="horz" wrap="square" lIns="68580" tIns="34290" rIns="68580" bIns="3429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625"/>
              </a:lnSpc>
            </a:pPr>
            <a:r>
              <a:rPr lang="en-GB" sz="1800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Aligning conflicting goals by defining responsibilities and roles each stakeholder group. </a:t>
            </a:r>
          </a:p>
        </p:txBody>
      </p:sp>
    </p:spTree>
    <p:extLst>
      <p:ext uri="{BB962C8B-B14F-4D97-AF65-F5344CB8AC3E}">
        <p14:creationId xmlns:p14="http://schemas.microsoft.com/office/powerpoint/2010/main" val="424174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41136873-42C4-F447-B970-5E36EE0EB0DA}"/>
              </a:ext>
            </a:extLst>
          </p:cNvPr>
          <p:cNvSpPr txBox="1">
            <a:spLocks/>
          </p:cNvSpPr>
          <p:nvPr/>
        </p:nvSpPr>
        <p:spPr>
          <a:xfrm>
            <a:off x="17487816" y="671738"/>
            <a:ext cx="768753" cy="54707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Open Sans" panose="020B0606030504020204" pitchFamily="34" charset="0"/>
                <a:ea typeface="+mn-ea"/>
                <a:cs typeface="+mn-cs"/>
              </a:defRPr>
            </a:lvl9pPr>
          </a:lstStyle>
          <a:p>
            <a:pPr defTabSz="1371326">
              <a:defRPr/>
            </a:pPr>
            <a:fld id="{A010D1D2-A5C5-4520-877C-7F28899EB247}" type="slidenum">
              <a:rPr lang="en-GB" sz="5399">
                <a:solidFill>
                  <a:srgbClr val="000000"/>
                </a:solidFill>
                <a:latin typeface="Roboto Light" panose="02000000000000000000" pitchFamily="2" charset="0"/>
              </a:rPr>
              <a:pPr defTabSz="1371326">
                <a:defRPr/>
              </a:pPr>
              <a:t>7</a:t>
            </a:fld>
            <a:endParaRPr lang="en-GB" sz="5399">
              <a:solidFill>
                <a:srgbClr val="000000"/>
              </a:solidFill>
              <a:latin typeface="Roboto Light" panose="02000000000000000000" pitchFamily="2" charset="0"/>
            </a:endParaRPr>
          </a:p>
        </p:txBody>
      </p:sp>
      <p:sp>
        <p:nvSpPr>
          <p:cNvPr id="3" name="Freeform 16">
            <a:extLst>
              <a:ext uri="{FF2B5EF4-FFF2-40B4-BE49-F238E27FC236}">
                <a16:creationId xmlns:a16="http://schemas.microsoft.com/office/drawing/2014/main" id="{27A624E7-3FB3-8E4A-BFE6-0BFDE82DCE7A}"/>
              </a:ext>
            </a:extLst>
          </p:cNvPr>
          <p:cNvSpPr>
            <a:spLocks/>
          </p:cNvSpPr>
          <p:nvPr/>
        </p:nvSpPr>
        <p:spPr bwMode="auto">
          <a:xfrm>
            <a:off x="7740" y="3920619"/>
            <a:ext cx="9214563" cy="6365043"/>
          </a:xfrm>
          <a:custGeom>
            <a:avLst/>
            <a:gdLst>
              <a:gd name="T0" fmla="*/ 3143 w 3874"/>
              <a:gd name="T1" fmla="*/ 0 h 2676"/>
              <a:gd name="T2" fmla="*/ 0 w 3874"/>
              <a:gd name="T3" fmla="*/ 840 h 2676"/>
              <a:gd name="T4" fmla="*/ 0 w 3874"/>
              <a:gd name="T5" fmla="*/ 2673 h 2676"/>
              <a:gd name="T6" fmla="*/ 3874 w 3874"/>
              <a:gd name="T7" fmla="*/ 2676 h 2676"/>
              <a:gd name="T8" fmla="*/ 3143 w 3874"/>
              <a:gd name="T9" fmla="*/ 0 h 2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74" h="2676">
                <a:moveTo>
                  <a:pt x="3143" y="0"/>
                </a:moveTo>
                <a:lnTo>
                  <a:pt x="0" y="840"/>
                </a:lnTo>
                <a:lnTo>
                  <a:pt x="0" y="2673"/>
                </a:lnTo>
                <a:lnTo>
                  <a:pt x="3874" y="2676"/>
                </a:lnTo>
                <a:lnTo>
                  <a:pt x="3143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102843" tIns="51422" rIns="102843" bIns="51422" numCol="1" anchor="t" anchorCtr="0" compatLnSpc="1">
            <a:prstTxWarp prst="textNoShape">
              <a:avLst/>
            </a:prstTxWarp>
          </a:bodyPr>
          <a:lstStyle/>
          <a:p>
            <a:pPr algn="l" defTabSz="1371326" rtl="0">
              <a:defRPr/>
            </a:pPr>
            <a:endParaRPr lang="en-GB" sz="1520" kern="1200">
              <a:solidFill>
                <a:srgbClr val="000000"/>
              </a:solidFill>
              <a:latin typeface="Roboto Light" panose="02000000000000000000" pitchFamily="2" charset="0"/>
              <a:ea typeface="+mn-ea"/>
              <a:cs typeface="+mn-cs"/>
            </a:endParaRPr>
          </a:p>
        </p:txBody>
      </p:sp>
      <p:sp>
        <p:nvSpPr>
          <p:cNvPr id="4" name="Freeform 17">
            <a:extLst>
              <a:ext uri="{FF2B5EF4-FFF2-40B4-BE49-F238E27FC236}">
                <a16:creationId xmlns:a16="http://schemas.microsoft.com/office/drawing/2014/main" id="{A522CCB7-BC7E-A84D-A8E0-EE826AAC2AC3}"/>
              </a:ext>
            </a:extLst>
          </p:cNvPr>
          <p:cNvSpPr>
            <a:spLocks/>
          </p:cNvSpPr>
          <p:nvPr/>
        </p:nvSpPr>
        <p:spPr bwMode="auto">
          <a:xfrm>
            <a:off x="9943010" y="-4017"/>
            <a:ext cx="8336873" cy="6334122"/>
          </a:xfrm>
          <a:custGeom>
            <a:avLst/>
            <a:gdLst>
              <a:gd name="T0" fmla="*/ 3505 w 3505"/>
              <a:gd name="T1" fmla="*/ 1911 h 2663"/>
              <a:gd name="T2" fmla="*/ 3505 w 3505"/>
              <a:gd name="T3" fmla="*/ 0 h 2663"/>
              <a:gd name="T4" fmla="*/ 0 w 3505"/>
              <a:gd name="T5" fmla="*/ 0 h 2663"/>
              <a:gd name="T6" fmla="*/ 727 w 3505"/>
              <a:gd name="T7" fmla="*/ 2663 h 2663"/>
              <a:gd name="T8" fmla="*/ 3505 w 3505"/>
              <a:gd name="T9" fmla="*/ 1911 h 2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05" h="2663">
                <a:moveTo>
                  <a:pt x="3505" y="1911"/>
                </a:moveTo>
                <a:lnTo>
                  <a:pt x="3505" y="0"/>
                </a:lnTo>
                <a:lnTo>
                  <a:pt x="0" y="0"/>
                </a:lnTo>
                <a:lnTo>
                  <a:pt x="727" y="2663"/>
                </a:lnTo>
                <a:lnTo>
                  <a:pt x="3505" y="1911"/>
                </a:lnTo>
                <a:close/>
              </a:path>
            </a:pathLst>
          </a:custGeom>
          <a:solidFill>
            <a:srgbClr val="CA252D"/>
          </a:solidFill>
          <a:ln>
            <a:noFill/>
          </a:ln>
        </p:spPr>
        <p:txBody>
          <a:bodyPr vert="horz" wrap="square" lIns="102843" tIns="51422" rIns="102843" bIns="51422" numCol="1" anchor="t" anchorCtr="0" compatLnSpc="1">
            <a:prstTxWarp prst="textNoShape">
              <a:avLst/>
            </a:prstTxWarp>
          </a:bodyPr>
          <a:lstStyle/>
          <a:p>
            <a:pPr algn="l" defTabSz="1371326" rtl="0">
              <a:defRPr/>
            </a:pPr>
            <a:endParaRPr lang="en-GB" sz="1520" kern="1200">
              <a:solidFill>
                <a:srgbClr val="000000"/>
              </a:solidFill>
              <a:latin typeface="Roboto Light" panose="02000000000000000000" pitchFamily="2" charset="0"/>
              <a:ea typeface="+mn-ea"/>
              <a:cs typeface="+mn-cs"/>
            </a:endParaRPr>
          </a:p>
        </p:txBody>
      </p:sp>
      <p:sp>
        <p:nvSpPr>
          <p:cNvPr id="5" name="Freeform 18">
            <a:extLst>
              <a:ext uri="{FF2B5EF4-FFF2-40B4-BE49-F238E27FC236}">
                <a16:creationId xmlns:a16="http://schemas.microsoft.com/office/drawing/2014/main" id="{7BD49716-0A17-DF4D-92E6-7331EAFFF917}"/>
              </a:ext>
            </a:extLst>
          </p:cNvPr>
          <p:cNvSpPr>
            <a:spLocks/>
          </p:cNvSpPr>
          <p:nvPr/>
        </p:nvSpPr>
        <p:spPr bwMode="auto">
          <a:xfrm>
            <a:off x="2383" y="-4017"/>
            <a:ext cx="10786334" cy="5922629"/>
          </a:xfrm>
          <a:custGeom>
            <a:avLst/>
            <a:gdLst>
              <a:gd name="T0" fmla="*/ 4177 w 4526"/>
              <a:gd name="T1" fmla="*/ 0 h 2490"/>
              <a:gd name="T2" fmla="*/ 0 w 4526"/>
              <a:gd name="T3" fmla="*/ 0 h 2490"/>
              <a:gd name="T4" fmla="*/ 0 w 4526"/>
              <a:gd name="T5" fmla="*/ 2490 h 2490"/>
              <a:gd name="T6" fmla="*/ 4526 w 4526"/>
              <a:gd name="T7" fmla="*/ 1282 h 2490"/>
              <a:gd name="T8" fmla="*/ 4177 w 4526"/>
              <a:gd name="T9" fmla="*/ 0 h 2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26" h="2490">
                <a:moveTo>
                  <a:pt x="4177" y="0"/>
                </a:moveTo>
                <a:lnTo>
                  <a:pt x="0" y="0"/>
                </a:lnTo>
                <a:lnTo>
                  <a:pt x="0" y="2490"/>
                </a:lnTo>
                <a:lnTo>
                  <a:pt x="4526" y="1282"/>
                </a:lnTo>
                <a:lnTo>
                  <a:pt x="4177" y="0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102843" tIns="51422" rIns="102843" bIns="51422" numCol="1" anchor="t" anchorCtr="0" compatLnSpc="1">
            <a:prstTxWarp prst="textNoShape">
              <a:avLst/>
            </a:prstTxWarp>
          </a:bodyPr>
          <a:lstStyle/>
          <a:p>
            <a:pPr algn="l" defTabSz="1371326" rtl="0">
              <a:defRPr/>
            </a:pPr>
            <a:endParaRPr lang="en-GB" sz="1520" kern="1200">
              <a:solidFill>
                <a:srgbClr val="000000"/>
              </a:solidFill>
              <a:latin typeface="Roboto Light" panose="02000000000000000000" pitchFamily="2" charset="0"/>
              <a:ea typeface="+mn-ea"/>
              <a:cs typeface="+mn-cs"/>
            </a:endParaRPr>
          </a:p>
        </p:txBody>
      </p:sp>
      <p:sp>
        <p:nvSpPr>
          <p:cNvPr id="6" name="Freeform 19">
            <a:extLst>
              <a:ext uri="{FF2B5EF4-FFF2-40B4-BE49-F238E27FC236}">
                <a16:creationId xmlns:a16="http://schemas.microsoft.com/office/drawing/2014/main" id="{6A5985A4-4465-8049-9250-AC6EE2CD7D0D}"/>
              </a:ext>
            </a:extLst>
          </p:cNvPr>
          <p:cNvSpPr>
            <a:spLocks/>
          </p:cNvSpPr>
          <p:nvPr/>
        </p:nvSpPr>
        <p:spPr bwMode="auto">
          <a:xfrm>
            <a:off x="7739" y="3920620"/>
            <a:ext cx="7528163" cy="1997996"/>
          </a:xfrm>
          <a:custGeom>
            <a:avLst/>
            <a:gdLst>
              <a:gd name="T0" fmla="*/ 0 w 3165"/>
              <a:gd name="T1" fmla="*/ 840 h 840"/>
              <a:gd name="T2" fmla="*/ 3165 w 3165"/>
              <a:gd name="T3" fmla="*/ 81 h 840"/>
              <a:gd name="T4" fmla="*/ 3143 w 3165"/>
              <a:gd name="T5" fmla="*/ 0 h 840"/>
              <a:gd name="T6" fmla="*/ 0 w 3165"/>
              <a:gd name="T7" fmla="*/ 840 h 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65" h="840">
                <a:moveTo>
                  <a:pt x="0" y="840"/>
                </a:moveTo>
                <a:lnTo>
                  <a:pt x="3165" y="81"/>
                </a:lnTo>
                <a:lnTo>
                  <a:pt x="3143" y="0"/>
                </a:lnTo>
                <a:lnTo>
                  <a:pt x="0" y="84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102843" tIns="51422" rIns="102843" bIns="51422" numCol="1" anchor="t" anchorCtr="0" compatLnSpc="1">
            <a:prstTxWarp prst="textNoShape">
              <a:avLst/>
            </a:prstTxWarp>
          </a:bodyPr>
          <a:lstStyle/>
          <a:p>
            <a:pPr algn="l" defTabSz="1371326" rtl="0">
              <a:defRPr/>
            </a:pPr>
            <a:endParaRPr lang="en-GB" sz="1520" kern="1200">
              <a:solidFill>
                <a:srgbClr val="000000"/>
              </a:solidFill>
              <a:latin typeface="Roboto Light" panose="02000000000000000000" pitchFamily="2" charset="0"/>
              <a:ea typeface="+mn-ea"/>
              <a:cs typeface="+mn-cs"/>
            </a:endParaRPr>
          </a:p>
        </p:txBody>
      </p:sp>
      <p:sp>
        <p:nvSpPr>
          <p:cNvPr id="7" name="Freeform 20">
            <a:extLst>
              <a:ext uri="{FF2B5EF4-FFF2-40B4-BE49-F238E27FC236}">
                <a16:creationId xmlns:a16="http://schemas.microsoft.com/office/drawing/2014/main" id="{3635153D-9B49-D849-BB49-5D02CF981D13}"/>
              </a:ext>
            </a:extLst>
          </p:cNvPr>
          <p:cNvSpPr>
            <a:spLocks/>
          </p:cNvSpPr>
          <p:nvPr/>
        </p:nvSpPr>
        <p:spPr bwMode="auto">
          <a:xfrm>
            <a:off x="9958592" y="-4017"/>
            <a:ext cx="830121" cy="3101651"/>
          </a:xfrm>
          <a:custGeom>
            <a:avLst/>
            <a:gdLst>
              <a:gd name="T0" fmla="*/ 0 w 349"/>
              <a:gd name="T1" fmla="*/ 0 h 1304"/>
              <a:gd name="T2" fmla="*/ 278 w 349"/>
              <a:gd name="T3" fmla="*/ 1304 h 1304"/>
              <a:gd name="T4" fmla="*/ 349 w 349"/>
              <a:gd name="T5" fmla="*/ 1282 h 1304"/>
              <a:gd name="T6" fmla="*/ 0 w 349"/>
              <a:gd name="T7" fmla="*/ 0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9" h="1304">
                <a:moveTo>
                  <a:pt x="0" y="0"/>
                </a:moveTo>
                <a:lnTo>
                  <a:pt x="278" y="1304"/>
                </a:lnTo>
                <a:lnTo>
                  <a:pt x="349" y="12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102843" tIns="51422" rIns="102843" bIns="51422" numCol="1" anchor="t" anchorCtr="0" compatLnSpc="1">
            <a:prstTxWarp prst="textNoShape">
              <a:avLst/>
            </a:prstTxWarp>
          </a:bodyPr>
          <a:lstStyle/>
          <a:p>
            <a:pPr algn="l" defTabSz="1371326" rtl="0">
              <a:defRPr/>
            </a:pPr>
            <a:endParaRPr lang="en-GB" sz="1520" kern="1200">
              <a:solidFill>
                <a:srgbClr val="000000"/>
              </a:solidFill>
              <a:latin typeface="Roboto Light" panose="02000000000000000000" pitchFamily="2" charset="0"/>
              <a:ea typeface="+mn-ea"/>
              <a:cs typeface="+mn-cs"/>
            </a:endParaRPr>
          </a:p>
        </p:txBody>
      </p:sp>
      <p:sp>
        <p:nvSpPr>
          <p:cNvPr id="8" name="Freeform 21">
            <a:extLst>
              <a:ext uri="{FF2B5EF4-FFF2-40B4-BE49-F238E27FC236}">
                <a16:creationId xmlns:a16="http://schemas.microsoft.com/office/drawing/2014/main" id="{65D19EBB-FEE4-0640-B397-7D0453E5EC30}"/>
              </a:ext>
            </a:extLst>
          </p:cNvPr>
          <p:cNvSpPr>
            <a:spLocks/>
          </p:cNvSpPr>
          <p:nvPr/>
        </p:nvSpPr>
        <p:spPr bwMode="auto">
          <a:xfrm>
            <a:off x="8373079" y="4532633"/>
            <a:ext cx="9890078" cy="5744238"/>
          </a:xfrm>
          <a:custGeom>
            <a:avLst/>
            <a:gdLst>
              <a:gd name="T0" fmla="*/ 0 w 4158"/>
              <a:gd name="T1" fmla="*/ 1130 h 2415"/>
              <a:gd name="T2" fmla="*/ 350 w 4158"/>
              <a:gd name="T3" fmla="*/ 2415 h 2415"/>
              <a:gd name="T4" fmla="*/ 4158 w 4158"/>
              <a:gd name="T5" fmla="*/ 2415 h 2415"/>
              <a:gd name="T6" fmla="*/ 4158 w 4158"/>
              <a:gd name="T7" fmla="*/ 0 h 2415"/>
              <a:gd name="T8" fmla="*/ 0 w 4158"/>
              <a:gd name="T9" fmla="*/ 1130 h 24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58" h="2415">
                <a:moveTo>
                  <a:pt x="0" y="1130"/>
                </a:moveTo>
                <a:lnTo>
                  <a:pt x="350" y="2415"/>
                </a:lnTo>
                <a:lnTo>
                  <a:pt x="4158" y="2415"/>
                </a:lnTo>
                <a:lnTo>
                  <a:pt x="4158" y="0"/>
                </a:lnTo>
                <a:lnTo>
                  <a:pt x="0" y="1130"/>
                </a:lnTo>
                <a:close/>
              </a:path>
            </a:pathLst>
          </a:custGeom>
          <a:solidFill>
            <a:srgbClr val="6CB5E3"/>
          </a:solidFill>
          <a:ln>
            <a:noFill/>
          </a:ln>
        </p:spPr>
        <p:txBody>
          <a:bodyPr vert="horz" wrap="square" lIns="102843" tIns="51422" rIns="102843" bIns="51422" numCol="1" anchor="t" anchorCtr="0" compatLnSpc="1">
            <a:prstTxWarp prst="textNoShape">
              <a:avLst/>
            </a:prstTxWarp>
          </a:bodyPr>
          <a:lstStyle/>
          <a:p>
            <a:pPr algn="l" defTabSz="1371326" rtl="0">
              <a:defRPr/>
            </a:pPr>
            <a:endParaRPr lang="en-GB" sz="1520" kern="1200">
              <a:solidFill>
                <a:srgbClr val="000000"/>
              </a:solidFill>
              <a:latin typeface="Roboto Light" panose="02000000000000000000" pitchFamily="2" charset="0"/>
              <a:ea typeface="+mn-ea"/>
              <a:cs typeface="+mn-cs"/>
            </a:endParaRPr>
          </a:p>
        </p:txBody>
      </p:sp>
      <p:sp>
        <p:nvSpPr>
          <p:cNvPr id="9" name="Freeform 22">
            <a:extLst>
              <a:ext uri="{FF2B5EF4-FFF2-40B4-BE49-F238E27FC236}">
                <a16:creationId xmlns:a16="http://schemas.microsoft.com/office/drawing/2014/main" id="{DD003CB1-8250-074A-AE54-EEEB6000AB5E}"/>
              </a:ext>
            </a:extLst>
          </p:cNvPr>
          <p:cNvSpPr>
            <a:spLocks/>
          </p:cNvSpPr>
          <p:nvPr/>
        </p:nvSpPr>
        <p:spPr bwMode="auto">
          <a:xfrm>
            <a:off x="11635824" y="4541425"/>
            <a:ext cx="6652851" cy="1788683"/>
          </a:xfrm>
          <a:custGeom>
            <a:avLst/>
            <a:gdLst>
              <a:gd name="T0" fmla="*/ 2797 w 2797"/>
              <a:gd name="T1" fmla="*/ 0 h 752"/>
              <a:gd name="T2" fmla="*/ 0 w 2797"/>
              <a:gd name="T3" fmla="*/ 684 h 752"/>
              <a:gd name="T4" fmla="*/ 19 w 2797"/>
              <a:gd name="T5" fmla="*/ 752 h 752"/>
              <a:gd name="T6" fmla="*/ 2797 w 2797"/>
              <a:gd name="T7" fmla="*/ 0 h 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797" h="752">
                <a:moveTo>
                  <a:pt x="2797" y="0"/>
                </a:moveTo>
                <a:lnTo>
                  <a:pt x="0" y="684"/>
                </a:lnTo>
                <a:lnTo>
                  <a:pt x="19" y="752"/>
                </a:lnTo>
                <a:lnTo>
                  <a:pt x="2797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102843" tIns="51422" rIns="102843" bIns="51422" numCol="1" anchor="t" anchorCtr="0" compatLnSpc="1">
            <a:prstTxWarp prst="textNoShape">
              <a:avLst/>
            </a:prstTxWarp>
          </a:bodyPr>
          <a:lstStyle/>
          <a:p>
            <a:pPr algn="l" defTabSz="1371326" rtl="0">
              <a:defRPr/>
            </a:pPr>
            <a:endParaRPr lang="en-GB" sz="1520" kern="1200">
              <a:solidFill>
                <a:srgbClr val="000000"/>
              </a:solidFill>
              <a:latin typeface="Roboto Light" panose="02000000000000000000" pitchFamily="2" charset="0"/>
              <a:ea typeface="+mn-ea"/>
              <a:cs typeface="+mn-cs"/>
            </a:endParaRPr>
          </a:p>
        </p:txBody>
      </p:sp>
      <p:sp>
        <p:nvSpPr>
          <p:cNvPr id="10" name="Freeform 23">
            <a:extLst>
              <a:ext uri="{FF2B5EF4-FFF2-40B4-BE49-F238E27FC236}">
                <a16:creationId xmlns:a16="http://schemas.microsoft.com/office/drawing/2014/main" id="{A22CB58A-543B-FF4C-B880-9DD0FA1BE0EB}"/>
              </a:ext>
            </a:extLst>
          </p:cNvPr>
          <p:cNvSpPr>
            <a:spLocks/>
          </p:cNvSpPr>
          <p:nvPr/>
        </p:nvSpPr>
        <p:spPr bwMode="auto">
          <a:xfrm>
            <a:off x="8389805" y="7184011"/>
            <a:ext cx="832500" cy="3101651"/>
          </a:xfrm>
          <a:custGeom>
            <a:avLst/>
            <a:gdLst>
              <a:gd name="T0" fmla="*/ 350 w 350"/>
              <a:gd name="T1" fmla="*/ 1304 h 1304"/>
              <a:gd name="T2" fmla="*/ 71 w 350"/>
              <a:gd name="T3" fmla="*/ 0 h 1304"/>
              <a:gd name="T4" fmla="*/ 0 w 350"/>
              <a:gd name="T5" fmla="*/ 19 h 1304"/>
              <a:gd name="T6" fmla="*/ 350 w 350"/>
              <a:gd name="T7" fmla="*/ 1304 h 1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0" h="1304">
                <a:moveTo>
                  <a:pt x="350" y="1304"/>
                </a:moveTo>
                <a:lnTo>
                  <a:pt x="71" y="0"/>
                </a:lnTo>
                <a:lnTo>
                  <a:pt x="0" y="19"/>
                </a:lnTo>
                <a:lnTo>
                  <a:pt x="350" y="130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txBody>
          <a:bodyPr vert="horz" wrap="square" lIns="102843" tIns="51422" rIns="102843" bIns="51422" numCol="1" anchor="t" anchorCtr="0" compatLnSpc="1">
            <a:prstTxWarp prst="textNoShape">
              <a:avLst/>
            </a:prstTxWarp>
          </a:bodyPr>
          <a:lstStyle/>
          <a:p>
            <a:pPr algn="l" defTabSz="1371326" rtl="0">
              <a:defRPr/>
            </a:pPr>
            <a:endParaRPr lang="en-GB" sz="1520" kern="1200">
              <a:solidFill>
                <a:srgbClr val="000000"/>
              </a:solidFill>
              <a:latin typeface="Roboto Light" panose="02000000000000000000" pitchFamily="2" charset="0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0D7FD7C-7361-7842-818D-55E16AEB5737}"/>
              </a:ext>
            </a:extLst>
          </p:cNvPr>
          <p:cNvSpPr txBox="1"/>
          <p:nvPr/>
        </p:nvSpPr>
        <p:spPr>
          <a:xfrm>
            <a:off x="92834" y="34801"/>
            <a:ext cx="2023556" cy="484748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l" defTabSz="1371326" rtl="0">
              <a:defRPr/>
            </a:pPr>
            <a:r>
              <a:rPr lang="en-GB" sz="2550" b="1" kern="1200" dirty="0">
                <a:solidFill>
                  <a:srgbClr val="FFFFFF"/>
                </a:solidFill>
                <a:latin typeface="Oswald" panose="02000503000000000000" pitchFamily="2" charset="77"/>
                <a:ea typeface="League Spartan" charset="0"/>
                <a:cs typeface="Poppins" pitchFamily="2" charset="77"/>
              </a:rPr>
              <a:t>STRENGTHS</a:t>
            </a: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87955BE9-B4AA-E945-BD07-8C527A780313}"/>
              </a:ext>
            </a:extLst>
          </p:cNvPr>
          <p:cNvSpPr txBox="1">
            <a:spLocks/>
          </p:cNvSpPr>
          <p:nvPr/>
        </p:nvSpPr>
        <p:spPr>
          <a:xfrm>
            <a:off x="24730" y="542636"/>
            <a:ext cx="9894968" cy="3714980"/>
          </a:xfrm>
          <a:prstGeom prst="rect">
            <a:avLst/>
          </a:prstGeom>
        </p:spPr>
        <p:txBody>
          <a:bodyPr vert="horz" wrap="square" lIns="163118" tIns="81560" rIns="163118" bIns="8156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Global standards that whole industry can apply.</a:t>
            </a:r>
          </a:p>
          <a:p>
            <a:pPr marL="428625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Global KPIs. </a:t>
            </a:r>
          </a:p>
          <a:p>
            <a:pPr marL="428625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Major ship owners can lead the way for the industry</a:t>
            </a:r>
          </a:p>
          <a:p>
            <a:pPr marL="428625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Shipowners are enthusiastic about re-positioning and repurposing their assets.</a:t>
            </a:r>
          </a:p>
          <a:p>
            <a:pPr marL="428625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Emission free ammonia engines are coming in 2023 and 2024.</a:t>
            </a:r>
          </a:p>
          <a:p>
            <a:pPr marL="428625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Applicability of CE principles to different systems: such as ports, yards, </a:t>
            </a:r>
            <a:b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recyclers, OEM etc.</a:t>
            </a:r>
          </a:p>
          <a:p>
            <a:pPr marL="428625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endParaRPr lang="en-GB" sz="1650" dirty="0">
              <a:solidFill>
                <a:srgbClr val="000000"/>
              </a:solidFill>
              <a:latin typeface="Roboto Light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428625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endParaRPr lang="en-GB" sz="1650" dirty="0">
              <a:solidFill>
                <a:srgbClr val="000000"/>
              </a:solidFill>
              <a:latin typeface="Roboto Light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6" name="Freeform 10">
            <a:extLst>
              <a:ext uri="{FF2B5EF4-FFF2-40B4-BE49-F238E27FC236}">
                <a16:creationId xmlns:a16="http://schemas.microsoft.com/office/drawing/2014/main" id="{FC09D5BE-B530-5449-976A-AD85C1D7554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816423" y="313045"/>
            <a:ext cx="910116" cy="1264457"/>
          </a:xfrm>
          <a:custGeom>
            <a:avLst/>
            <a:gdLst>
              <a:gd name="T0" fmla="*/ 4239 w 6036"/>
              <a:gd name="T1" fmla="*/ 2818 h 8387"/>
              <a:gd name="T2" fmla="*/ 4967 w 6036"/>
              <a:gd name="T3" fmla="*/ 1131 h 8387"/>
              <a:gd name="T4" fmla="*/ 4818 w 6036"/>
              <a:gd name="T5" fmla="*/ 684 h 8387"/>
              <a:gd name="T6" fmla="*/ 4701 w 6036"/>
              <a:gd name="T7" fmla="*/ 662 h 8387"/>
              <a:gd name="T8" fmla="*/ 4557 w 6036"/>
              <a:gd name="T9" fmla="*/ 696 h 8387"/>
              <a:gd name="T10" fmla="*/ 4456 w 6036"/>
              <a:gd name="T11" fmla="*/ 860 h 8387"/>
              <a:gd name="T12" fmla="*/ 4785 w 6036"/>
              <a:gd name="T13" fmla="*/ 2085 h 8387"/>
              <a:gd name="T14" fmla="*/ 4834 w 6036"/>
              <a:gd name="T15" fmla="*/ 2261 h 8387"/>
              <a:gd name="T16" fmla="*/ 3779 w 6036"/>
              <a:gd name="T17" fmla="*/ 2203 h 8387"/>
              <a:gd name="T18" fmla="*/ 3195 w 6036"/>
              <a:gd name="T19" fmla="*/ 1990 h 8387"/>
              <a:gd name="T20" fmla="*/ 3885 w 6036"/>
              <a:gd name="T21" fmla="*/ 1346 h 8387"/>
              <a:gd name="T22" fmla="*/ 3872 w 6036"/>
              <a:gd name="T23" fmla="*/ 1141 h 8387"/>
              <a:gd name="T24" fmla="*/ 3908 w 6036"/>
              <a:gd name="T25" fmla="*/ 1048 h 8387"/>
              <a:gd name="T26" fmla="*/ 3930 w 6036"/>
              <a:gd name="T27" fmla="*/ 969 h 8387"/>
              <a:gd name="T28" fmla="*/ 3941 w 6036"/>
              <a:gd name="T29" fmla="*/ 902 h 8387"/>
              <a:gd name="T30" fmla="*/ 3944 w 6036"/>
              <a:gd name="T31" fmla="*/ 839 h 8387"/>
              <a:gd name="T32" fmla="*/ 3941 w 6036"/>
              <a:gd name="T33" fmla="*/ 802 h 8387"/>
              <a:gd name="T34" fmla="*/ 3815 w 6036"/>
              <a:gd name="T35" fmla="*/ 559 h 8387"/>
              <a:gd name="T36" fmla="*/ 3763 w 6036"/>
              <a:gd name="T37" fmla="*/ 529 h 8387"/>
              <a:gd name="T38" fmla="*/ 3712 w 6036"/>
              <a:gd name="T39" fmla="*/ 512 h 8387"/>
              <a:gd name="T40" fmla="*/ 3669 w 6036"/>
              <a:gd name="T41" fmla="*/ 505 h 8387"/>
              <a:gd name="T42" fmla="*/ 3639 w 6036"/>
              <a:gd name="T43" fmla="*/ 504 h 8387"/>
              <a:gd name="T44" fmla="*/ 3628 w 6036"/>
              <a:gd name="T45" fmla="*/ 505 h 8387"/>
              <a:gd name="T46" fmla="*/ 2790 w 6036"/>
              <a:gd name="T47" fmla="*/ 179 h 8387"/>
              <a:gd name="T48" fmla="*/ 2364 w 6036"/>
              <a:gd name="T49" fmla="*/ 145 h 8387"/>
              <a:gd name="T50" fmla="*/ 2308 w 6036"/>
              <a:gd name="T51" fmla="*/ 615 h 8387"/>
              <a:gd name="T52" fmla="*/ 2072 w 6036"/>
              <a:gd name="T53" fmla="*/ 1256 h 8387"/>
              <a:gd name="T54" fmla="*/ 2082 w 6036"/>
              <a:gd name="T55" fmla="*/ 1325 h 8387"/>
              <a:gd name="T56" fmla="*/ 2102 w 6036"/>
              <a:gd name="T57" fmla="*/ 1388 h 8387"/>
              <a:gd name="T58" fmla="*/ 2132 w 6036"/>
              <a:gd name="T59" fmla="*/ 1438 h 8387"/>
              <a:gd name="T60" fmla="*/ 2170 w 6036"/>
              <a:gd name="T61" fmla="*/ 1470 h 8387"/>
              <a:gd name="T62" fmla="*/ 2276 w 6036"/>
              <a:gd name="T63" fmla="*/ 1740 h 8387"/>
              <a:gd name="T64" fmla="*/ 2320 w 6036"/>
              <a:gd name="T65" fmla="*/ 1805 h 8387"/>
              <a:gd name="T66" fmla="*/ 2391 w 6036"/>
              <a:gd name="T67" fmla="*/ 1877 h 8387"/>
              <a:gd name="T68" fmla="*/ 2491 w 6036"/>
              <a:gd name="T69" fmla="*/ 1940 h 8387"/>
              <a:gd name="T70" fmla="*/ 2616 w 6036"/>
              <a:gd name="T71" fmla="*/ 1988 h 8387"/>
              <a:gd name="T72" fmla="*/ 2798 w 6036"/>
              <a:gd name="T73" fmla="*/ 2096 h 8387"/>
              <a:gd name="T74" fmla="*/ 1261 w 6036"/>
              <a:gd name="T75" fmla="*/ 2283 h 8387"/>
              <a:gd name="T76" fmla="*/ 1413 w 6036"/>
              <a:gd name="T77" fmla="*/ 1172 h 8387"/>
              <a:gd name="T78" fmla="*/ 1611 w 6036"/>
              <a:gd name="T79" fmla="*/ 850 h 8387"/>
              <a:gd name="T80" fmla="*/ 1530 w 6036"/>
              <a:gd name="T81" fmla="*/ 686 h 8387"/>
              <a:gd name="T82" fmla="*/ 1374 w 6036"/>
              <a:gd name="T83" fmla="*/ 659 h 8387"/>
              <a:gd name="T84" fmla="*/ 1150 w 6036"/>
              <a:gd name="T85" fmla="*/ 857 h 8387"/>
              <a:gd name="T86" fmla="*/ 848 w 6036"/>
              <a:gd name="T87" fmla="*/ 2470 h 8387"/>
              <a:gd name="T88" fmla="*/ 2587 w 6036"/>
              <a:gd name="T89" fmla="*/ 7218 h 8387"/>
              <a:gd name="T90" fmla="*/ 2612 w 6036"/>
              <a:gd name="T91" fmla="*/ 7761 h 8387"/>
              <a:gd name="T92" fmla="*/ 2624 w 6036"/>
              <a:gd name="T93" fmla="*/ 8027 h 8387"/>
              <a:gd name="T94" fmla="*/ 2072 w 6036"/>
              <a:gd name="T95" fmla="*/ 8158 h 8387"/>
              <a:gd name="T96" fmla="*/ 2026 w 6036"/>
              <a:gd name="T97" fmla="*/ 8286 h 8387"/>
              <a:gd name="T98" fmla="*/ 2057 w 6036"/>
              <a:gd name="T99" fmla="*/ 8314 h 8387"/>
              <a:gd name="T100" fmla="*/ 2998 w 6036"/>
              <a:gd name="T101" fmla="*/ 8018 h 8387"/>
              <a:gd name="T102" fmla="*/ 2999 w 6036"/>
              <a:gd name="T103" fmla="*/ 7973 h 8387"/>
              <a:gd name="T104" fmla="*/ 2999 w 6036"/>
              <a:gd name="T105" fmla="*/ 7916 h 8387"/>
              <a:gd name="T106" fmla="*/ 2997 w 6036"/>
              <a:gd name="T107" fmla="*/ 7849 h 8387"/>
              <a:gd name="T108" fmla="*/ 2973 w 6036"/>
              <a:gd name="T109" fmla="*/ 7393 h 8387"/>
              <a:gd name="T110" fmla="*/ 3669 w 6036"/>
              <a:gd name="T111" fmla="*/ 8045 h 8387"/>
              <a:gd name="T112" fmla="*/ 4513 w 6036"/>
              <a:gd name="T113" fmla="*/ 8303 h 8387"/>
              <a:gd name="T114" fmla="*/ 4544 w 6036"/>
              <a:gd name="T115" fmla="*/ 8275 h 8387"/>
              <a:gd name="T116" fmla="*/ 4490 w 6036"/>
              <a:gd name="T117" fmla="*/ 8138 h 8387"/>
              <a:gd name="T118" fmla="*/ 4570 w 6036"/>
              <a:gd name="T119" fmla="*/ 7248 h 8387"/>
              <a:gd name="T120" fmla="*/ 4823 w 6036"/>
              <a:gd name="T121" fmla="*/ 7122 h 83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6036" h="8387">
                <a:moveTo>
                  <a:pt x="4884" y="7093"/>
                </a:moveTo>
                <a:lnTo>
                  <a:pt x="4884" y="7093"/>
                </a:lnTo>
                <a:cubicBezTo>
                  <a:pt x="4897" y="7087"/>
                  <a:pt x="4909" y="7081"/>
                  <a:pt x="4922" y="7075"/>
                </a:cubicBezTo>
                <a:lnTo>
                  <a:pt x="4922" y="7075"/>
                </a:lnTo>
                <a:cubicBezTo>
                  <a:pt x="4926" y="7073"/>
                  <a:pt x="4930" y="7071"/>
                  <a:pt x="4935" y="7069"/>
                </a:cubicBezTo>
                <a:lnTo>
                  <a:pt x="4935" y="7069"/>
                </a:lnTo>
                <a:cubicBezTo>
                  <a:pt x="5035" y="7021"/>
                  <a:pt x="5132" y="6976"/>
                  <a:pt x="5223" y="6933"/>
                </a:cubicBezTo>
                <a:lnTo>
                  <a:pt x="5223" y="6933"/>
                </a:lnTo>
                <a:lnTo>
                  <a:pt x="5223" y="6933"/>
                </a:lnTo>
                <a:cubicBezTo>
                  <a:pt x="5700" y="6709"/>
                  <a:pt x="6035" y="6560"/>
                  <a:pt x="6035" y="6560"/>
                </a:cubicBezTo>
                <a:lnTo>
                  <a:pt x="6035" y="6560"/>
                </a:lnTo>
                <a:cubicBezTo>
                  <a:pt x="6035" y="6560"/>
                  <a:pt x="5078" y="4089"/>
                  <a:pt x="4266" y="2860"/>
                </a:cubicBezTo>
                <a:lnTo>
                  <a:pt x="4266" y="2860"/>
                </a:lnTo>
                <a:cubicBezTo>
                  <a:pt x="4266" y="2859"/>
                  <a:pt x="4265" y="2858"/>
                  <a:pt x="4265" y="2858"/>
                </a:cubicBezTo>
                <a:lnTo>
                  <a:pt x="4265" y="2858"/>
                </a:lnTo>
                <a:cubicBezTo>
                  <a:pt x="4256" y="2844"/>
                  <a:pt x="4248" y="2831"/>
                  <a:pt x="4239" y="2818"/>
                </a:cubicBezTo>
                <a:lnTo>
                  <a:pt x="4239" y="2818"/>
                </a:lnTo>
                <a:cubicBezTo>
                  <a:pt x="4238" y="2817"/>
                  <a:pt x="4237" y="2815"/>
                  <a:pt x="4236" y="2814"/>
                </a:cubicBezTo>
                <a:lnTo>
                  <a:pt x="4236" y="2814"/>
                </a:lnTo>
                <a:cubicBezTo>
                  <a:pt x="4230" y="2805"/>
                  <a:pt x="4224" y="2797"/>
                  <a:pt x="4218" y="2788"/>
                </a:cubicBezTo>
                <a:lnTo>
                  <a:pt x="4218" y="2788"/>
                </a:lnTo>
                <a:cubicBezTo>
                  <a:pt x="4558" y="2784"/>
                  <a:pt x="4957" y="2727"/>
                  <a:pt x="5127" y="2633"/>
                </a:cubicBezTo>
                <a:lnTo>
                  <a:pt x="5127" y="2633"/>
                </a:lnTo>
                <a:cubicBezTo>
                  <a:pt x="5143" y="2624"/>
                  <a:pt x="5157" y="2612"/>
                  <a:pt x="5169" y="2599"/>
                </a:cubicBezTo>
                <a:lnTo>
                  <a:pt x="5169" y="2599"/>
                </a:lnTo>
                <a:cubicBezTo>
                  <a:pt x="5172" y="2596"/>
                  <a:pt x="5174" y="2593"/>
                  <a:pt x="5176" y="2589"/>
                </a:cubicBezTo>
                <a:lnTo>
                  <a:pt x="5176" y="2589"/>
                </a:lnTo>
                <a:cubicBezTo>
                  <a:pt x="5177" y="2589"/>
                  <a:pt x="5178" y="2587"/>
                  <a:pt x="5179" y="2586"/>
                </a:cubicBezTo>
                <a:lnTo>
                  <a:pt x="5179" y="2586"/>
                </a:lnTo>
                <a:cubicBezTo>
                  <a:pt x="5401" y="2296"/>
                  <a:pt x="5004" y="1131"/>
                  <a:pt x="5004" y="1131"/>
                </a:cubicBezTo>
                <a:lnTo>
                  <a:pt x="5004" y="1131"/>
                </a:lnTo>
                <a:cubicBezTo>
                  <a:pt x="5004" y="1131"/>
                  <a:pt x="4990" y="1130"/>
                  <a:pt x="4967" y="1131"/>
                </a:cubicBezTo>
                <a:lnTo>
                  <a:pt x="4967" y="1131"/>
                </a:lnTo>
                <a:cubicBezTo>
                  <a:pt x="4955" y="1097"/>
                  <a:pt x="4939" y="1052"/>
                  <a:pt x="4930" y="1044"/>
                </a:cubicBezTo>
                <a:lnTo>
                  <a:pt x="4930" y="1044"/>
                </a:lnTo>
                <a:cubicBezTo>
                  <a:pt x="4930" y="1044"/>
                  <a:pt x="4930" y="1044"/>
                  <a:pt x="4928" y="1045"/>
                </a:cubicBezTo>
                <a:lnTo>
                  <a:pt x="4928" y="1045"/>
                </a:lnTo>
                <a:cubicBezTo>
                  <a:pt x="4943" y="1010"/>
                  <a:pt x="4947" y="968"/>
                  <a:pt x="4946" y="928"/>
                </a:cubicBezTo>
                <a:lnTo>
                  <a:pt x="4946" y="928"/>
                </a:lnTo>
                <a:cubicBezTo>
                  <a:pt x="4945" y="923"/>
                  <a:pt x="4945" y="918"/>
                  <a:pt x="4945" y="913"/>
                </a:cubicBezTo>
                <a:lnTo>
                  <a:pt x="4945" y="913"/>
                </a:lnTo>
                <a:cubicBezTo>
                  <a:pt x="4944" y="893"/>
                  <a:pt x="4943" y="874"/>
                  <a:pt x="4941" y="857"/>
                </a:cubicBezTo>
                <a:lnTo>
                  <a:pt x="4941" y="857"/>
                </a:lnTo>
                <a:cubicBezTo>
                  <a:pt x="4933" y="796"/>
                  <a:pt x="4912" y="699"/>
                  <a:pt x="4837" y="684"/>
                </a:cubicBezTo>
                <a:lnTo>
                  <a:pt x="4837" y="684"/>
                </a:lnTo>
                <a:lnTo>
                  <a:pt x="4837" y="684"/>
                </a:lnTo>
                <a:lnTo>
                  <a:pt x="4837" y="684"/>
                </a:lnTo>
                <a:cubicBezTo>
                  <a:pt x="4832" y="683"/>
                  <a:pt x="4822" y="688"/>
                  <a:pt x="4818" y="684"/>
                </a:cubicBezTo>
                <a:lnTo>
                  <a:pt x="4818" y="684"/>
                </a:lnTo>
                <a:lnTo>
                  <a:pt x="4818" y="683"/>
                </a:lnTo>
                <a:lnTo>
                  <a:pt x="4818" y="683"/>
                </a:lnTo>
                <a:cubicBezTo>
                  <a:pt x="4801" y="668"/>
                  <a:pt x="4776" y="660"/>
                  <a:pt x="4753" y="665"/>
                </a:cubicBezTo>
                <a:lnTo>
                  <a:pt x="4753" y="665"/>
                </a:lnTo>
                <a:cubicBezTo>
                  <a:pt x="4746" y="666"/>
                  <a:pt x="4738" y="669"/>
                  <a:pt x="4731" y="669"/>
                </a:cubicBezTo>
                <a:lnTo>
                  <a:pt x="4731" y="669"/>
                </a:lnTo>
                <a:cubicBezTo>
                  <a:pt x="4725" y="669"/>
                  <a:pt x="4719" y="666"/>
                  <a:pt x="4713" y="665"/>
                </a:cubicBezTo>
                <a:lnTo>
                  <a:pt x="4713" y="665"/>
                </a:lnTo>
                <a:cubicBezTo>
                  <a:pt x="4713" y="664"/>
                  <a:pt x="4712" y="664"/>
                  <a:pt x="4712" y="664"/>
                </a:cubicBezTo>
                <a:lnTo>
                  <a:pt x="4712" y="664"/>
                </a:lnTo>
                <a:cubicBezTo>
                  <a:pt x="4712" y="664"/>
                  <a:pt x="4713" y="664"/>
                  <a:pt x="4713" y="665"/>
                </a:cubicBezTo>
                <a:lnTo>
                  <a:pt x="4713" y="665"/>
                </a:lnTo>
                <a:cubicBezTo>
                  <a:pt x="4713" y="665"/>
                  <a:pt x="4712" y="665"/>
                  <a:pt x="4712" y="664"/>
                </a:cubicBezTo>
                <a:lnTo>
                  <a:pt x="4712" y="664"/>
                </a:lnTo>
                <a:cubicBezTo>
                  <a:pt x="4708" y="663"/>
                  <a:pt x="4705" y="662"/>
                  <a:pt x="4701" y="662"/>
                </a:cubicBezTo>
                <a:lnTo>
                  <a:pt x="4701" y="662"/>
                </a:lnTo>
                <a:cubicBezTo>
                  <a:pt x="4700" y="661"/>
                  <a:pt x="4699" y="661"/>
                  <a:pt x="4698" y="661"/>
                </a:cubicBezTo>
                <a:lnTo>
                  <a:pt x="4698" y="661"/>
                </a:lnTo>
                <a:cubicBezTo>
                  <a:pt x="4695" y="660"/>
                  <a:pt x="4692" y="660"/>
                  <a:pt x="4689" y="659"/>
                </a:cubicBezTo>
                <a:lnTo>
                  <a:pt x="4689" y="659"/>
                </a:lnTo>
                <a:cubicBezTo>
                  <a:pt x="4688" y="659"/>
                  <a:pt x="4688" y="659"/>
                  <a:pt x="4688" y="659"/>
                </a:cubicBezTo>
                <a:lnTo>
                  <a:pt x="4688" y="659"/>
                </a:lnTo>
                <a:cubicBezTo>
                  <a:pt x="4649" y="656"/>
                  <a:pt x="4608" y="673"/>
                  <a:pt x="4584" y="703"/>
                </a:cubicBezTo>
                <a:lnTo>
                  <a:pt x="4584" y="703"/>
                </a:lnTo>
                <a:cubicBezTo>
                  <a:pt x="4574" y="697"/>
                  <a:pt x="4564" y="695"/>
                  <a:pt x="4557" y="693"/>
                </a:cubicBezTo>
                <a:lnTo>
                  <a:pt x="4557" y="693"/>
                </a:lnTo>
                <a:cubicBezTo>
                  <a:pt x="4546" y="691"/>
                  <a:pt x="4540" y="691"/>
                  <a:pt x="4540" y="691"/>
                </a:cubicBezTo>
                <a:lnTo>
                  <a:pt x="4540" y="691"/>
                </a:lnTo>
                <a:cubicBezTo>
                  <a:pt x="4540" y="691"/>
                  <a:pt x="4546" y="692"/>
                  <a:pt x="4556" y="696"/>
                </a:cubicBezTo>
                <a:lnTo>
                  <a:pt x="4556" y="696"/>
                </a:lnTo>
                <a:cubicBezTo>
                  <a:pt x="4557" y="696"/>
                  <a:pt x="4557" y="696"/>
                  <a:pt x="4557" y="696"/>
                </a:cubicBezTo>
                <a:lnTo>
                  <a:pt x="4557" y="696"/>
                </a:lnTo>
                <a:cubicBezTo>
                  <a:pt x="4503" y="689"/>
                  <a:pt x="4480" y="790"/>
                  <a:pt x="4479" y="847"/>
                </a:cubicBezTo>
                <a:lnTo>
                  <a:pt x="4479" y="847"/>
                </a:lnTo>
                <a:cubicBezTo>
                  <a:pt x="4479" y="848"/>
                  <a:pt x="4479" y="849"/>
                  <a:pt x="4479" y="850"/>
                </a:cubicBezTo>
                <a:lnTo>
                  <a:pt x="4479" y="850"/>
                </a:lnTo>
                <a:cubicBezTo>
                  <a:pt x="4479" y="851"/>
                  <a:pt x="4479" y="851"/>
                  <a:pt x="4479" y="852"/>
                </a:cubicBezTo>
                <a:lnTo>
                  <a:pt x="4479" y="852"/>
                </a:lnTo>
                <a:cubicBezTo>
                  <a:pt x="4479" y="854"/>
                  <a:pt x="4479" y="855"/>
                  <a:pt x="4479" y="856"/>
                </a:cubicBezTo>
                <a:lnTo>
                  <a:pt x="4479" y="856"/>
                </a:lnTo>
                <a:cubicBezTo>
                  <a:pt x="4479" y="857"/>
                  <a:pt x="4479" y="858"/>
                  <a:pt x="4479" y="858"/>
                </a:cubicBezTo>
                <a:lnTo>
                  <a:pt x="4479" y="858"/>
                </a:lnTo>
                <a:cubicBezTo>
                  <a:pt x="4479" y="860"/>
                  <a:pt x="4480" y="860"/>
                  <a:pt x="4480" y="861"/>
                </a:cubicBezTo>
                <a:lnTo>
                  <a:pt x="4480" y="861"/>
                </a:lnTo>
                <a:cubicBezTo>
                  <a:pt x="4462" y="854"/>
                  <a:pt x="4449" y="853"/>
                  <a:pt x="4446" y="852"/>
                </a:cubicBezTo>
                <a:lnTo>
                  <a:pt x="4446" y="852"/>
                </a:lnTo>
                <a:cubicBezTo>
                  <a:pt x="4447" y="853"/>
                  <a:pt x="4450" y="856"/>
                  <a:pt x="4456" y="860"/>
                </a:cubicBezTo>
                <a:lnTo>
                  <a:pt x="4456" y="860"/>
                </a:lnTo>
                <a:cubicBezTo>
                  <a:pt x="4432" y="852"/>
                  <a:pt x="4405" y="854"/>
                  <a:pt x="4395" y="877"/>
                </a:cubicBezTo>
                <a:lnTo>
                  <a:pt x="4395" y="877"/>
                </a:lnTo>
                <a:cubicBezTo>
                  <a:pt x="4387" y="898"/>
                  <a:pt x="4405" y="918"/>
                  <a:pt x="4415" y="938"/>
                </a:cubicBezTo>
                <a:lnTo>
                  <a:pt x="4415" y="938"/>
                </a:lnTo>
                <a:cubicBezTo>
                  <a:pt x="4432" y="973"/>
                  <a:pt x="4439" y="1013"/>
                  <a:pt x="4452" y="1049"/>
                </a:cubicBezTo>
                <a:lnTo>
                  <a:pt x="4452" y="1049"/>
                </a:lnTo>
                <a:cubicBezTo>
                  <a:pt x="4495" y="1163"/>
                  <a:pt x="4681" y="1171"/>
                  <a:pt x="4681" y="1171"/>
                </a:cubicBezTo>
                <a:lnTo>
                  <a:pt x="4682" y="1177"/>
                </a:lnTo>
                <a:lnTo>
                  <a:pt x="4682" y="1177"/>
                </a:lnTo>
                <a:cubicBezTo>
                  <a:pt x="4672" y="1185"/>
                  <a:pt x="4662" y="1194"/>
                  <a:pt x="4652" y="1204"/>
                </a:cubicBezTo>
                <a:lnTo>
                  <a:pt x="4661" y="1224"/>
                </a:lnTo>
                <a:lnTo>
                  <a:pt x="4661" y="1224"/>
                </a:lnTo>
                <a:cubicBezTo>
                  <a:pt x="4623" y="1254"/>
                  <a:pt x="4591" y="1293"/>
                  <a:pt x="4571" y="1344"/>
                </a:cubicBezTo>
                <a:lnTo>
                  <a:pt x="4785" y="2085"/>
                </a:lnTo>
                <a:lnTo>
                  <a:pt x="4785" y="2085"/>
                </a:lnTo>
                <a:cubicBezTo>
                  <a:pt x="4783" y="2079"/>
                  <a:pt x="4781" y="2074"/>
                  <a:pt x="4779" y="2068"/>
                </a:cubicBezTo>
                <a:lnTo>
                  <a:pt x="4779" y="2068"/>
                </a:lnTo>
                <a:cubicBezTo>
                  <a:pt x="4782" y="2081"/>
                  <a:pt x="4786" y="2093"/>
                  <a:pt x="4789" y="2104"/>
                </a:cubicBezTo>
                <a:lnTo>
                  <a:pt x="4789" y="2104"/>
                </a:lnTo>
                <a:cubicBezTo>
                  <a:pt x="4790" y="2110"/>
                  <a:pt x="4792" y="2116"/>
                  <a:pt x="4794" y="2122"/>
                </a:cubicBezTo>
                <a:lnTo>
                  <a:pt x="4794" y="2122"/>
                </a:lnTo>
                <a:cubicBezTo>
                  <a:pt x="4797" y="2133"/>
                  <a:pt x="4803" y="2152"/>
                  <a:pt x="4805" y="2160"/>
                </a:cubicBezTo>
                <a:lnTo>
                  <a:pt x="4805" y="2160"/>
                </a:lnTo>
                <a:cubicBezTo>
                  <a:pt x="4810" y="2177"/>
                  <a:pt x="4814" y="2193"/>
                  <a:pt x="4819" y="2209"/>
                </a:cubicBezTo>
                <a:lnTo>
                  <a:pt x="4819" y="2209"/>
                </a:lnTo>
                <a:cubicBezTo>
                  <a:pt x="4820" y="2210"/>
                  <a:pt x="4823" y="2221"/>
                  <a:pt x="4823" y="2223"/>
                </a:cubicBezTo>
                <a:lnTo>
                  <a:pt x="4823" y="2223"/>
                </a:lnTo>
                <a:cubicBezTo>
                  <a:pt x="4826" y="2233"/>
                  <a:pt x="4829" y="2243"/>
                  <a:pt x="4831" y="2251"/>
                </a:cubicBezTo>
                <a:lnTo>
                  <a:pt x="4831" y="2251"/>
                </a:lnTo>
                <a:cubicBezTo>
                  <a:pt x="4832" y="2251"/>
                  <a:pt x="4834" y="2260"/>
                  <a:pt x="4834" y="2261"/>
                </a:cubicBezTo>
                <a:lnTo>
                  <a:pt x="4834" y="2261"/>
                </a:lnTo>
                <a:cubicBezTo>
                  <a:pt x="4837" y="2272"/>
                  <a:pt x="4839" y="2279"/>
                  <a:pt x="4839" y="2279"/>
                </a:cubicBezTo>
                <a:lnTo>
                  <a:pt x="4839" y="2279"/>
                </a:lnTo>
                <a:cubicBezTo>
                  <a:pt x="4837" y="2284"/>
                  <a:pt x="4834" y="2288"/>
                  <a:pt x="4830" y="2291"/>
                </a:cubicBezTo>
                <a:lnTo>
                  <a:pt x="4830" y="2291"/>
                </a:lnTo>
                <a:cubicBezTo>
                  <a:pt x="4827" y="2295"/>
                  <a:pt x="4823" y="2298"/>
                  <a:pt x="4819" y="2301"/>
                </a:cubicBezTo>
                <a:lnTo>
                  <a:pt x="4819" y="2301"/>
                </a:lnTo>
                <a:cubicBezTo>
                  <a:pt x="4818" y="2301"/>
                  <a:pt x="4816" y="2302"/>
                  <a:pt x="4815" y="2303"/>
                </a:cubicBezTo>
                <a:lnTo>
                  <a:pt x="4815" y="2303"/>
                </a:lnTo>
                <a:cubicBezTo>
                  <a:pt x="4814" y="2303"/>
                  <a:pt x="4814" y="2304"/>
                  <a:pt x="4814" y="2304"/>
                </a:cubicBezTo>
                <a:lnTo>
                  <a:pt x="4814" y="2304"/>
                </a:lnTo>
                <a:cubicBezTo>
                  <a:pt x="4766" y="2329"/>
                  <a:pt x="4678" y="2319"/>
                  <a:pt x="4640" y="2318"/>
                </a:cubicBezTo>
                <a:lnTo>
                  <a:pt x="4640" y="2318"/>
                </a:lnTo>
                <a:cubicBezTo>
                  <a:pt x="4513" y="2313"/>
                  <a:pt x="4385" y="2294"/>
                  <a:pt x="4258" y="2277"/>
                </a:cubicBezTo>
                <a:lnTo>
                  <a:pt x="4258" y="2277"/>
                </a:lnTo>
                <a:cubicBezTo>
                  <a:pt x="4099" y="2257"/>
                  <a:pt x="3959" y="2223"/>
                  <a:pt x="3779" y="2203"/>
                </a:cubicBezTo>
                <a:lnTo>
                  <a:pt x="3779" y="2203"/>
                </a:lnTo>
                <a:cubicBezTo>
                  <a:pt x="3718" y="2183"/>
                  <a:pt x="3638" y="2164"/>
                  <a:pt x="3561" y="2151"/>
                </a:cubicBezTo>
                <a:lnTo>
                  <a:pt x="3561" y="2151"/>
                </a:lnTo>
                <a:cubicBezTo>
                  <a:pt x="3515" y="2126"/>
                  <a:pt x="3344" y="2039"/>
                  <a:pt x="3279" y="2068"/>
                </a:cubicBezTo>
                <a:lnTo>
                  <a:pt x="3279" y="2068"/>
                </a:lnTo>
                <a:cubicBezTo>
                  <a:pt x="3279" y="2069"/>
                  <a:pt x="3278" y="2069"/>
                  <a:pt x="3278" y="2069"/>
                </a:cubicBezTo>
                <a:lnTo>
                  <a:pt x="3278" y="2069"/>
                </a:lnTo>
                <a:cubicBezTo>
                  <a:pt x="3277" y="2072"/>
                  <a:pt x="3281" y="2076"/>
                  <a:pt x="3285" y="2083"/>
                </a:cubicBezTo>
                <a:lnTo>
                  <a:pt x="3285" y="2083"/>
                </a:lnTo>
                <a:cubicBezTo>
                  <a:pt x="3257" y="2063"/>
                  <a:pt x="3236" y="2056"/>
                  <a:pt x="3236" y="2056"/>
                </a:cubicBezTo>
                <a:lnTo>
                  <a:pt x="3236" y="2056"/>
                </a:lnTo>
                <a:cubicBezTo>
                  <a:pt x="3212" y="2037"/>
                  <a:pt x="3200" y="2053"/>
                  <a:pt x="3198" y="2055"/>
                </a:cubicBezTo>
                <a:lnTo>
                  <a:pt x="3198" y="2055"/>
                </a:lnTo>
                <a:cubicBezTo>
                  <a:pt x="3196" y="2054"/>
                  <a:pt x="3195" y="2053"/>
                  <a:pt x="3193" y="2053"/>
                </a:cubicBezTo>
                <a:lnTo>
                  <a:pt x="3193" y="2053"/>
                </a:lnTo>
                <a:cubicBezTo>
                  <a:pt x="3198" y="2054"/>
                  <a:pt x="3195" y="2069"/>
                  <a:pt x="3189" y="2086"/>
                </a:cubicBezTo>
                <a:lnTo>
                  <a:pt x="3195" y="1990"/>
                </a:lnTo>
                <a:lnTo>
                  <a:pt x="3195" y="1990"/>
                </a:lnTo>
                <a:cubicBezTo>
                  <a:pt x="3434" y="1926"/>
                  <a:pt x="3605" y="1782"/>
                  <a:pt x="3660" y="1598"/>
                </a:cubicBezTo>
                <a:lnTo>
                  <a:pt x="3660" y="1598"/>
                </a:lnTo>
                <a:cubicBezTo>
                  <a:pt x="3660" y="1598"/>
                  <a:pt x="3830" y="1597"/>
                  <a:pt x="3877" y="1412"/>
                </a:cubicBezTo>
                <a:lnTo>
                  <a:pt x="3877" y="1412"/>
                </a:lnTo>
                <a:cubicBezTo>
                  <a:pt x="3878" y="1407"/>
                  <a:pt x="3880" y="1402"/>
                  <a:pt x="3881" y="1397"/>
                </a:cubicBezTo>
                <a:lnTo>
                  <a:pt x="3881" y="1397"/>
                </a:lnTo>
                <a:cubicBezTo>
                  <a:pt x="3881" y="1396"/>
                  <a:pt x="3881" y="1394"/>
                  <a:pt x="3881" y="1393"/>
                </a:cubicBezTo>
                <a:lnTo>
                  <a:pt x="3881" y="1393"/>
                </a:lnTo>
                <a:cubicBezTo>
                  <a:pt x="3882" y="1389"/>
                  <a:pt x="3882" y="1386"/>
                  <a:pt x="3883" y="1382"/>
                </a:cubicBezTo>
                <a:lnTo>
                  <a:pt x="3883" y="1382"/>
                </a:lnTo>
                <a:cubicBezTo>
                  <a:pt x="3883" y="1380"/>
                  <a:pt x="3883" y="1379"/>
                  <a:pt x="3884" y="1378"/>
                </a:cubicBezTo>
                <a:lnTo>
                  <a:pt x="3884" y="1378"/>
                </a:lnTo>
                <a:cubicBezTo>
                  <a:pt x="3885" y="1368"/>
                  <a:pt x="3885" y="1358"/>
                  <a:pt x="3885" y="1349"/>
                </a:cubicBezTo>
                <a:lnTo>
                  <a:pt x="3885" y="1349"/>
                </a:lnTo>
                <a:cubicBezTo>
                  <a:pt x="3885" y="1348"/>
                  <a:pt x="3885" y="1347"/>
                  <a:pt x="3885" y="1346"/>
                </a:cubicBezTo>
                <a:lnTo>
                  <a:pt x="3885" y="1346"/>
                </a:lnTo>
                <a:cubicBezTo>
                  <a:pt x="3885" y="1342"/>
                  <a:pt x="3885" y="1338"/>
                  <a:pt x="3885" y="1333"/>
                </a:cubicBezTo>
                <a:lnTo>
                  <a:pt x="3885" y="1333"/>
                </a:lnTo>
                <a:cubicBezTo>
                  <a:pt x="3885" y="1332"/>
                  <a:pt x="3885" y="1332"/>
                  <a:pt x="3885" y="1331"/>
                </a:cubicBezTo>
                <a:lnTo>
                  <a:pt x="3885" y="1331"/>
                </a:lnTo>
                <a:cubicBezTo>
                  <a:pt x="3882" y="1271"/>
                  <a:pt x="3859" y="1217"/>
                  <a:pt x="3826" y="1180"/>
                </a:cubicBezTo>
                <a:lnTo>
                  <a:pt x="3826" y="1180"/>
                </a:lnTo>
                <a:cubicBezTo>
                  <a:pt x="3838" y="1189"/>
                  <a:pt x="3845" y="1197"/>
                  <a:pt x="3845" y="1197"/>
                </a:cubicBezTo>
                <a:lnTo>
                  <a:pt x="3845" y="1197"/>
                </a:lnTo>
                <a:cubicBezTo>
                  <a:pt x="3850" y="1189"/>
                  <a:pt x="3854" y="1181"/>
                  <a:pt x="3857" y="1173"/>
                </a:cubicBezTo>
                <a:lnTo>
                  <a:pt x="3857" y="1173"/>
                </a:lnTo>
                <a:cubicBezTo>
                  <a:pt x="3858" y="1170"/>
                  <a:pt x="3860" y="1168"/>
                  <a:pt x="3861" y="1165"/>
                </a:cubicBezTo>
                <a:lnTo>
                  <a:pt x="3861" y="1165"/>
                </a:lnTo>
                <a:cubicBezTo>
                  <a:pt x="3863" y="1160"/>
                  <a:pt x="3866" y="1154"/>
                  <a:pt x="3868" y="1149"/>
                </a:cubicBezTo>
                <a:lnTo>
                  <a:pt x="3868" y="1149"/>
                </a:lnTo>
                <a:cubicBezTo>
                  <a:pt x="3870" y="1147"/>
                  <a:pt x="3871" y="1144"/>
                  <a:pt x="3872" y="1141"/>
                </a:cubicBezTo>
                <a:lnTo>
                  <a:pt x="3872" y="1141"/>
                </a:lnTo>
                <a:cubicBezTo>
                  <a:pt x="3874" y="1136"/>
                  <a:pt x="3877" y="1131"/>
                  <a:pt x="3878" y="1126"/>
                </a:cubicBezTo>
                <a:lnTo>
                  <a:pt x="3878" y="1126"/>
                </a:lnTo>
                <a:cubicBezTo>
                  <a:pt x="3880" y="1123"/>
                  <a:pt x="3881" y="1121"/>
                  <a:pt x="3882" y="1118"/>
                </a:cubicBezTo>
                <a:lnTo>
                  <a:pt x="3882" y="1118"/>
                </a:lnTo>
                <a:cubicBezTo>
                  <a:pt x="3884" y="1112"/>
                  <a:pt x="3887" y="1106"/>
                  <a:pt x="3890" y="1099"/>
                </a:cubicBezTo>
                <a:lnTo>
                  <a:pt x="3890" y="1099"/>
                </a:lnTo>
                <a:cubicBezTo>
                  <a:pt x="3890" y="1099"/>
                  <a:pt x="3890" y="1097"/>
                  <a:pt x="3891" y="1096"/>
                </a:cubicBezTo>
                <a:lnTo>
                  <a:pt x="3891" y="1096"/>
                </a:lnTo>
                <a:cubicBezTo>
                  <a:pt x="3893" y="1089"/>
                  <a:pt x="3896" y="1082"/>
                  <a:pt x="3898" y="1075"/>
                </a:cubicBezTo>
                <a:lnTo>
                  <a:pt x="3898" y="1075"/>
                </a:lnTo>
                <a:cubicBezTo>
                  <a:pt x="3899" y="1073"/>
                  <a:pt x="3900" y="1072"/>
                  <a:pt x="3900" y="1070"/>
                </a:cubicBezTo>
                <a:lnTo>
                  <a:pt x="3900" y="1070"/>
                </a:lnTo>
                <a:cubicBezTo>
                  <a:pt x="3902" y="1064"/>
                  <a:pt x="3904" y="1059"/>
                  <a:pt x="3905" y="1054"/>
                </a:cubicBezTo>
                <a:lnTo>
                  <a:pt x="3905" y="1054"/>
                </a:lnTo>
                <a:cubicBezTo>
                  <a:pt x="3907" y="1052"/>
                  <a:pt x="3907" y="1051"/>
                  <a:pt x="3908" y="1048"/>
                </a:cubicBezTo>
                <a:lnTo>
                  <a:pt x="3908" y="1048"/>
                </a:lnTo>
                <a:cubicBezTo>
                  <a:pt x="3910" y="1043"/>
                  <a:pt x="3911" y="1039"/>
                  <a:pt x="3912" y="1034"/>
                </a:cubicBezTo>
                <a:lnTo>
                  <a:pt x="3912" y="1034"/>
                </a:lnTo>
                <a:cubicBezTo>
                  <a:pt x="3913" y="1032"/>
                  <a:pt x="3913" y="1030"/>
                  <a:pt x="3914" y="1028"/>
                </a:cubicBezTo>
                <a:lnTo>
                  <a:pt x="3914" y="1028"/>
                </a:lnTo>
                <a:cubicBezTo>
                  <a:pt x="3916" y="1023"/>
                  <a:pt x="3917" y="1018"/>
                  <a:pt x="3919" y="1013"/>
                </a:cubicBezTo>
                <a:lnTo>
                  <a:pt x="3919" y="1013"/>
                </a:lnTo>
                <a:cubicBezTo>
                  <a:pt x="3919" y="1012"/>
                  <a:pt x="3920" y="1011"/>
                  <a:pt x="3920" y="1009"/>
                </a:cubicBezTo>
                <a:lnTo>
                  <a:pt x="3920" y="1009"/>
                </a:lnTo>
                <a:cubicBezTo>
                  <a:pt x="3921" y="1003"/>
                  <a:pt x="3923" y="997"/>
                  <a:pt x="3925" y="991"/>
                </a:cubicBezTo>
                <a:lnTo>
                  <a:pt x="3925" y="991"/>
                </a:lnTo>
                <a:cubicBezTo>
                  <a:pt x="3925" y="990"/>
                  <a:pt x="3925" y="989"/>
                  <a:pt x="3925" y="988"/>
                </a:cubicBezTo>
                <a:lnTo>
                  <a:pt x="3925" y="988"/>
                </a:lnTo>
                <a:cubicBezTo>
                  <a:pt x="3927" y="983"/>
                  <a:pt x="3928" y="978"/>
                  <a:pt x="3929" y="973"/>
                </a:cubicBezTo>
                <a:lnTo>
                  <a:pt x="3929" y="973"/>
                </a:lnTo>
                <a:cubicBezTo>
                  <a:pt x="3930" y="972"/>
                  <a:pt x="3930" y="970"/>
                  <a:pt x="3930" y="969"/>
                </a:cubicBezTo>
                <a:lnTo>
                  <a:pt x="3930" y="969"/>
                </a:lnTo>
                <a:cubicBezTo>
                  <a:pt x="3931" y="965"/>
                  <a:pt x="3932" y="961"/>
                  <a:pt x="3932" y="956"/>
                </a:cubicBezTo>
                <a:lnTo>
                  <a:pt x="3932" y="956"/>
                </a:lnTo>
                <a:cubicBezTo>
                  <a:pt x="3933" y="955"/>
                  <a:pt x="3933" y="953"/>
                  <a:pt x="3933" y="952"/>
                </a:cubicBezTo>
                <a:lnTo>
                  <a:pt x="3933" y="952"/>
                </a:lnTo>
                <a:cubicBezTo>
                  <a:pt x="3934" y="948"/>
                  <a:pt x="3935" y="943"/>
                  <a:pt x="3936" y="940"/>
                </a:cubicBezTo>
                <a:lnTo>
                  <a:pt x="3936" y="940"/>
                </a:lnTo>
                <a:cubicBezTo>
                  <a:pt x="3936" y="938"/>
                  <a:pt x="3936" y="937"/>
                  <a:pt x="3937" y="936"/>
                </a:cubicBezTo>
                <a:lnTo>
                  <a:pt x="3937" y="936"/>
                </a:lnTo>
                <a:cubicBezTo>
                  <a:pt x="3937" y="931"/>
                  <a:pt x="3938" y="925"/>
                  <a:pt x="3939" y="921"/>
                </a:cubicBezTo>
                <a:lnTo>
                  <a:pt x="3939" y="921"/>
                </a:lnTo>
                <a:cubicBezTo>
                  <a:pt x="3939" y="920"/>
                  <a:pt x="3939" y="920"/>
                  <a:pt x="3939" y="920"/>
                </a:cubicBezTo>
                <a:lnTo>
                  <a:pt x="3939" y="920"/>
                </a:lnTo>
                <a:cubicBezTo>
                  <a:pt x="3940" y="915"/>
                  <a:pt x="3940" y="911"/>
                  <a:pt x="3941" y="907"/>
                </a:cubicBezTo>
                <a:lnTo>
                  <a:pt x="3941" y="907"/>
                </a:lnTo>
                <a:cubicBezTo>
                  <a:pt x="3941" y="905"/>
                  <a:pt x="3941" y="903"/>
                  <a:pt x="3941" y="902"/>
                </a:cubicBezTo>
                <a:lnTo>
                  <a:pt x="3941" y="902"/>
                </a:lnTo>
                <a:cubicBezTo>
                  <a:pt x="3941" y="899"/>
                  <a:pt x="3942" y="896"/>
                  <a:pt x="3942" y="892"/>
                </a:cubicBezTo>
                <a:lnTo>
                  <a:pt x="3942" y="892"/>
                </a:lnTo>
                <a:cubicBezTo>
                  <a:pt x="3942" y="891"/>
                  <a:pt x="3942" y="890"/>
                  <a:pt x="3942" y="888"/>
                </a:cubicBezTo>
                <a:lnTo>
                  <a:pt x="3942" y="888"/>
                </a:lnTo>
                <a:cubicBezTo>
                  <a:pt x="3943" y="885"/>
                  <a:pt x="3943" y="882"/>
                  <a:pt x="3943" y="880"/>
                </a:cubicBezTo>
                <a:lnTo>
                  <a:pt x="3943" y="880"/>
                </a:lnTo>
                <a:cubicBezTo>
                  <a:pt x="3943" y="878"/>
                  <a:pt x="3943" y="877"/>
                  <a:pt x="3943" y="876"/>
                </a:cubicBezTo>
                <a:lnTo>
                  <a:pt x="3943" y="876"/>
                </a:lnTo>
                <a:cubicBezTo>
                  <a:pt x="3944" y="868"/>
                  <a:pt x="3944" y="860"/>
                  <a:pt x="3944" y="853"/>
                </a:cubicBezTo>
                <a:lnTo>
                  <a:pt x="3944" y="853"/>
                </a:lnTo>
                <a:cubicBezTo>
                  <a:pt x="3944" y="852"/>
                  <a:pt x="3944" y="851"/>
                  <a:pt x="3944" y="850"/>
                </a:cubicBezTo>
                <a:lnTo>
                  <a:pt x="3944" y="850"/>
                </a:lnTo>
                <a:cubicBezTo>
                  <a:pt x="3944" y="847"/>
                  <a:pt x="3944" y="845"/>
                  <a:pt x="3944" y="842"/>
                </a:cubicBezTo>
                <a:lnTo>
                  <a:pt x="3944" y="842"/>
                </a:lnTo>
                <a:cubicBezTo>
                  <a:pt x="3944" y="841"/>
                  <a:pt x="3944" y="840"/>
                  <a:pt x="3944" y="839"/>
                </a:cubicBezTo>
                <a:lnTo>
                  <a:pt x="3944" y="839"/>
                </a:lnTo>
                <a:cubicBezTo>
                  <a:pt x="3944" y="837"/>
                  <a:pt x="3944" y="835"/>
                  <a:pt x="3944" y="833"/>
                </a:cubicBezTo>
                <a:lnTo>
                  <a:pt x="3944" y="833"/>
                </a:lnTo>
                <a:cubicBezTo>
                  <a:pt x="3943" y="831"/>
                  <a:pt x="3943" y="830"/>
                  <a:pt x="3943" y="829"/>
                </a:cubicBezTo>
                <a:lnTo>
                  <a:pt x="3943" y="829"/>
                </a:lnTo>
                <a:cubicBezTo>
                  <a:pt x="3943" y="827"/>
                  <a:pt x="3943" y="826"/>
                  <a:pt x="3943" y="824"/>
                </a:cubicBezTo>
                <a:lnTo>
                  <a:pt x="3943" y="824"/>
                </a:lnTo>
                <a:cubicBezTo>
                  <a:pt x="3943" y="822"/>
                  <a:pt x="3943" y="821"/>
                  <a:pt x="3943" y="820"/>
                </a:cubicBezTo>
                <a:lnTo>
                  <a:pt x="3943" y="820"/>
                </a:lnTo>
                <a:cubicBezTo>
                  <a:pt x="3943" y="818"/>
                  <a:pt x="3943" y="816"/>
                  <a:pt x="3942" y="813"/>
                </a:cubicBezTo>
                <a:lnTo>
                  <a:pt x="3942" y="813"/>
                </a:lnTo>
                <a:cubicBezTo>
                  <a:pt x="3942" y="812"/>
                  <a:pt x="3942" y="810"/>
                  <a:pt x="3942" y="809"/>
                </a:cubicBezTo>
                <a:lnTo>
                  <a:pt x="3942" y="809"/>
                </a:lnTo>
                <a:cubicBezTo>
                  <a:pt x="3942" y="808"/>
                  <a:pt x="3942" y="807"/>
                  <a:pt x="3942" y="806"/>
                </a:cubicBezTo>
                <a:lnTo>
                  <a:pt x="3942" y="806"/>
                </a:lnTo>
                <a:cubicBezTo>
                  <a:pt x="3942" y="805"/>
                  <a:pt x="3941" y="803"/>
                  <a:pt x="3941" y="802"/>
                </a:cubicBezTo>
                <a:lnTo>
                  <a:pt x="3941" y="802"/>
                </a:lnTo>
                <a:cubicBezTo>
                  <a:pt x="3941" y="801"/>
                  <a:pt x="3941" y="801"/>
                  <a:pt x="3941" y="800"/>
                </a:cubicBezTo>
                <a:lnTo>
                  <a:pt x="3941" y="800"/>
                </a:lnTo>
                <a:cubicBezTo>
                  <a:pt x="3941" y="799"/>
                  <a:pt x="3941" y="797"/>
                  <a:pt x="3940" y="796"/>
                </a:cubicBezTo>
                <a:lnTo>
                  <a:pt x="3940" y="796"/>
                </a:lnTo>
                <a:lnTo>
                  <a:pt x="3940" y="795"/>
                </a:lnTo>
                <a:lnTo>
                  <a:pt x="3940" y="795"/>
                </a:lnTo>
                <a:cubicBezTo>
                  <a:pt x="3937" y="779"/>
                  <a:pt x="3934" y="771"/>
                  <a:pt x="3934" y="771"/>
                </a:cubicBezTo>
                <a:lnTo>
                  <a:pt x="3934" y="771"/>
                </a:lnTo>
                <a:cubicBezTo>
                  <a:pt x="3917" y="679"/>
                  <a:pt x="3880" y="618"/>
                  <a:pt x="3838" y="579"/>
                </a:cubicBezTo>
                <a:lnTo>
                  <a:pt x="3838" y="579"/>
                </a:lnTo>
                <a:cubicBezTo>
                  <a:pt x="3834" y="575"/>
                  <a:pt x="3831" y="572"/>
                  <a:pt x="3827" y="569"/>
                </a:cubicBezTo>
                <a:lnTo>
                  <a:pt x="3827" y="569"/>
                </a:lnTo>
                <a:cubicBezTo>
                  <a:pt x="3826" y="568"/>
                  <a:pt x="3825" y="567"/>
                  <a:pt x="3824" y="566"/>
                </a:cubicBezTo>
                <a:lnTo>
                  <a:pt x="3824" y="566"/>
                </a:lnTo>
                <a:cubicBezTo>
                  <a:pt x="3821" y="564"/>
                  <a:pt x="3818" y="562"/>
                  <a:pt x="3815" y="559"/>
                </a:cubicBezTo>
                <a:lnTo>
                  <a:pt x="3815" y="559"/>
                </a:lnTo>
                <a:cubicBezTo>
                  <a:pt x="3814" y="559"/>
                  <a:pt x="3813" y="558"/>
                  <a:pt x="3812" y="557"/>
                </a:cubicBezTo>
                <a:lnTo>
                  <a:pt x="3812" y="557"/>
                </a:lnTo>
                <a:cubicBezTo>
                  <a:pt x="3809" y="555"/>
                  <a:pt x="3805" y="552"/>
                  <a:pt x="3801" y="549"/>
                </a:cubicBezTo>
                <a:lnTo>
                  <a:pt x="3801" y="549"/>
                </a:lnTo>
                <a:cubicBezTo>
                  <a:pt x="3800" y="549"/>
                  <a:pt x="3799" y="548"/>
                  <a:pt x="3797" y="547"/>
                </a:cubicBezTo>
                <a:lnTo>
                  <a:pt x="3797" y="547"/>
                </a:lnTo>
                <a:cubicBezTo>
                  <a:pt x="3794" y="545"/>
                  <a:pt x="3791" y="544"/>
                  <a:pt x="3789" y="542"/>
                </a:cubicBezTo>
                <a:lnTo>
                  <a:pt x="3789" y="542"/>
                </a:lnTo>
                <a:cubicBezTo>
                  <a:pt x="3788" y="541"/>
                  <a:pt x="3787" y="541"/>
                  <a:pt x="3786" y="540"/>
                </a:cubicBezTo>
                <a:lnTo>
                  <a:pt x="3786" y="540"/>
                </a:lnTo>
                <a:cubicBezTo>
                  <a:pt x="3781" y="538"/>
                  <a:pt x="3778" y="536"/>
                  <a:pt x="3774" y="534"/>
                </a:cubicBezTo>
                <a:lnTo>
                  <a:pt x="3774" y="534"/>
                </a:lnTo>
                <a:cubicBezTo>
                  <a:pt x="3773" y="534"/>
                  <a:pt x="3772" y="533"/>
                  <a:pt x="3771" y="532"/>
                </a:cubicBezTo>
                <a:lnTo>
                  <a:pt x="3771" y="532"/>
                </a:lnTo>
                <a:cubicBezTo>
                  <a:pt x="3768" y="531"/>
                  <a:pt x="3765" y="530"/>
                  <a:pt x="3763" y="529"/>
                </a:cubicBezTo>
                <a:lnTo>
                  <a:pt x="3763" y="529"/>
                </a:lnTo>
                <a:cubicBezTo>
                  <a:pt x="3761" y="528"/>
                  <a:pt x="3760" y="528"/>
                  <a:pt x="3759" y="527"/>
                </a:cubicBezTo>
                <a:lnTo>
                  <a:pt x="3759" y="527"/>
                </a:lnTo>
                <a:cubicBezTo>
                  <a:pt x="3755" y="525"/>
                  <a:pt x="3751" y="524"/>
                  <a:pt x="3748" y="523"/>
                </a:cubicBezTo>
                <a:lnTo>
                  <a:pt x="3748" y="523"/>
                </a:lnTo>
                <a:cubicBezTo>
                  <a:pt x="3747" y="522"/>
                  <a:pt x="3746" y="522"/>
                  <a:pt x="3744" y="522"/>
                </a:cubicBezTo>
                <a:lnTo>
                  <a:pt x="3744" y="522"/>
                </a:lnTo>
                <a:cubicBezTo>
                  <a:pt x="3742" y="521"/>
                  <a:pt x="3739" y="520"/>
                  <a:pt x="3737" y="519"/>
                </a:cubicBezTo>
                <a:lnTo>
                  <a:pt x="3737" y="519"/>
                </a:lnTo>
                <a:cubicBezTo>
                  <a:pt x="3736" y="518"/>
                  <a:pt x="3734" y="518"/>
                  <a:pt x="3733" y="518"/>
                </a:cubicBezTo>
                <a:lnTo>
                  <a:pt x="3733" y="518"/>
                </a:lnTo>
                <a:cubicBezTo>
                  <a:pt x="3729" y="517"/>
                  <a:pt x="3726" y="515"/>
                  <a:pt x="3723" y="515"/>
                </a:cubicBezTo>
                <a:lnTo>
                  <a:pt x="3723" y="515"/>
                </a:lnTo>
                <a:cubicBezTo>
                  <a:pt x="3721" y="514"/>
                  <a:pt x="3721" y="514"/>
                  <a:pt x="3720" y="514"/>
                </a:cubicBezTo>
                <a:lnTo>
                  <a:pt x="3720" y="514"/>
                </a:lnTo>
                <a:cubicBezTo>
                  <a:pt x="3717" y="513"/>
                  <a:pt x="3715" y="513"/>
                  <a:pt x="3712" y="512"/>
                </a:cubicBezTo>
                <a:lnTo>
                  <a:pt x="3712" y="512"/>
                </a:lnTo>
                <a:cubicBezTo>
                  <a:pt x="3711" y="512"/>
                  <a:pt x="3710" y="511"/>
                  <a:pt x="3709" y="511"/>
                </a:cubicBezTo>
                <a:lnTo>
                  <a:pt x="3709" y="511"/>
                </a:lnTo>
                <a:cubicBezTo>
                  <a:pt x="3706" y="511"/>
                  <a:pt x="3703" y="510"/>
                  <a:pt x="3700" y="509"/>
                </a:cubicBezTo>
                <a:lnTo>
                  <a:pt x="3700" y="509"/>
                </a:lnTo>
                <a:cubicBezTo>
                  <a:pt x="3699" y="509"/>
                  <a:pt x="3699" y="509"/>
                  <a:pt x="3697" y="509"/>
                </a:cubicBezTo>
                <a:lnTo>
                  <a:pt x="3697" y="509"/>
                </a:lnTo>
                <a:cubicBezTo>
                  <a:pt x="3695" y="508"/>
                  <a:pt x="3692" y="508"/>
                  <a:pt x="3689" y="508"/>
                </a:cubicBezTo>
                <a:lnTo>
                  <a:pt x="3689" y="508"/>
                </a:lnTo>
                <a:cubicBezTo>
                  <a:pt x="3688" y="507"/>
                  <a:pt x="3687" y="507"/>
                  <a:pt x="3686" y="507"/>
                </a:cubicBezTo>
                <a:lnTo>
                  <a:pt x="3686" y="507"/>
                </a:lnTo>
                <a:cubicBezTo>
                  <a:pt x="3684" y="507"/>
                  <a:pt x="3682" y="507"/>
                  <a:pt x="3679" y="506"/>
                </a:cubicBezTo>
                <a:lnTo>
                  <a:pt x="3679" y="506"/>
                </a:lnTo>
                <a:cubicBezTo>
                  <a:pt x="3679" y="506"/>
                  <a:pt x="3678" y="506"/>
                  <a:pt x="3677" y="506"/>
                </a:cubicBezTo>
                <a:lnTo>
                  <a:pt x="3677" y="506"/>
                </a:lnTo>
                <a:cubicBezTo>
                  <a:pt x="3675" y="505"/>
                  <a:pt x="3672" y="505"/>
                  <a:pt x="3669" y="505"/>
                </a:cubicBezTo>
                <a:lnTo>
                  <a:pt x="3669" y="505"/>
                </a:lnTo>
                <a:cubicBezTo>
                  <a:pt x="3668" y="505"/>
                  <a:pt x="3668" y="505"/>
                  <a:pt x="3666" y="505"/>
                </a:cubicBezTo>
                <a:lnTo>
                  <a:pt x="3666" y="505"/>
                </a:lnTo>
                <a:cubicBezTo>
                  <a:pt x="3665" y="505"/>
                  <a:pt x="3663" y="505"/>
                  <a:pt x="3661" y="505"/>
                </a:cubicBezTo>
                <a:lnTo>
                  <a:pt x="3661" y="505"/>
                </a:lnTo>
                <a:cubicBezTo>
                  <a:pt x="3660" y="505"/>
                  <a:pt x="3660" y="504"/>
                  <a:pt x="3659" y="504"/>
                </a:cubicBezTo>
                <a:lnTo>
                  <a:pt x="3659" y="504"/>
                </a:lnTo>
                <a:cubicBezTo>
                  <a:pt x="3656" y="504"/>
                  <a:pt x="3655" y="504"/>
                  <a:pt x="3652" y="504"/>
                </a:cubicBezTo>
                <a:lnTo>
                  <a:pt x="3652" y="504"/>
                </a:lnTo>
                <a:cubicBezTo>
                  <a:pt x="3652" y="504"/>
                  <a:pt x="3651" y="504"/>
                  <a:pt x="3650" y="504"/>
                </a:cubicBezTo>
                <a:lnTo>
                  <a:pt x="3650" y="504"/>
                </a:lnTo>
                <a:cubicBezTo>
                  <a:pt x="3649" y="504"/>
                  <a:pt x="3648" y="504"/>
                  <a:pt x="3646" y="504"/>
                </a:cubicBezTo>
                <a:lnTo>
                  <a:pt x="3646" y="504"/>
                </a:lnTo>
                <a:cubicBezTo>
                  <a:pt x="3645" y="504"/>
                  <a:pt x="3645" y="504"/>
                  <a:pt x="3644" y="504"/>
                </a:cubicBezTo>
                <a:lnTo>
                  <a:pt x="3644" y="504"/>
                </a:lnTo>
                <a:cubicBezTo>
                  <a:pt x="3643" y="504"/>
                  <a:pt x="3641" y="504"/>
                  <a:pt x="3639" y="504"/>
                </a:cubicBezTo>
                <a:lnTo>
                  <a:pt x="3639" y="504"/>
                </a:lnTo>
                <a:cubicBezTo>
                  <a:pt x="3639" y="504"/>
                  <a:pt x="3639" y="504"/>
                  <a:pt x="3638" y="504"/>
                </a:cubicBezTo>
                <a:lnTo>
                  <a:pt x="3638" y="504"/>
                </a:lnTo>
                <a:cubicBezTo>
                  <a:pt x="3637" y="504"/>
                  <a:pt x="3636" y="504"/>
                  <a:pt x="3635" y="504"/>
                </a:cubicBezTo>
                <a:lnTo>
                  <a:pt x="3635" y="504"/>
                </a:lnTo>
                <a:cubicBezTo>
                  <a:pt x="3635" y="504"/>
                  <a:pt x="3635" y="504"/>
                  <a:pt x="3634" y="504"/>
                </a:cubicBezTo>
                <a:lnTo>
                  <a:pt x="3634" y="504"/>
                </a:lnTo>
                <a:cubicBezTo>
                  <a:pt x="3633" y="504"/>
                  <a:pt x="3632" y="504"/>
                  <a:pt x="3631" y="504"/>
                </a:cubicBezTo>
                <a:lnTo>
                  <a:pt x="3631" y="504"/>
                </a:lnTo>
                <a:cubicBezTo>
                  <a:pt x="3631" y="505"/>
                  <a:pt x="3631" y="505"/>
                  <a:pt x="3630" y="505"/>
                </a:cubicBezTo>
                <a:lnTo>
                  <a:pt x="3630" y="505"/>
                </a:lnTo>
                <a:lnTo>
                  <a:pt x="3629" y="505"/>
                </a:lnTo>
                <a:lnTo>
                  <a:pt x="3629" y="505"/>
                </a:lnTo>
                <a:lnTo>
                  <a:pt x="3629" y="505"/>
                </a:lnTo>
                <a:lnTo>
                  <a:pt x="3629" y="505"/>
                </a:lnTo>
                <a:lnTo>
                  <a:pt x="3628" y="505"/>
                </a:lnTo>
                <a:lnTo>
                  <a:pt x="3628" y="505"/>
                </a:lnTo>
                <a:cubicBezTo>
                  <a:pt x="3628" y="497"/>
                  <a:pt x="3626" y="489"/>
                  <a:pt x="3625" y="481"/>
                </a:cubicBezTo>
                <a:lnTo>
                  <a:pt x="3625" y="481"/>
                </a:lnTo>
                <a:cubicBezTo>
                  <a:pt x="3625" y="479"/>
                  <a:pt x="3624" y="477"/>
                  <a:pt x="3624" y="474"/>
                </a:cubicBezTo>
                <a:lnTo>
                  <a:pt x="3624" y="474"/>
                </a:lnTo>
                <a:cubicBezTo>
                  <a:pt x="3623" y="469"/>
                  <a:pt x="3622" y="464"/>
                  <a:pt x="3620" y="459"/>
                </a:cubicBezTo>
                <a:lnTo>
                  <a:pt x="3620" y="459"/>
                </a:lnTo>
                <a:cubicBezTo>
                  <a:pt x="3620" y="457"/>
                  <a:pt x="3620" y="456"/>
                  <a:pt x="3620" y="455"/>
                </a:cubicBezTo>
                <a:lnTo>
                  <a:pt x="3620" y="455"/>
                </a:lnTo>
                <a:cubicBezTo>
                  <a:pt x="3618" y="449"/>
                  <a:pt x="3617" y="443"/>
                  <a:pt x="3616" y="437"/>
                </a:cubicBezTo>
                <a:lnTo>
                  <a:pt x="3616" y="437"/>
                </a:lnTo>
                <a:cubicBezTo>
                  <a:pt x="3616" y="437"/>
                  <a:pt x="3615" y="437"/>
                  <a:pt x="3615" y="436"/>
                </a:cubicBezTo>
                <a:lnTo>
                  <a:pt x="3615" y="436"/>
                </a:lnTo>
                <a:cubicBezTo>
                  <a:pt x="3505" y="11"/>
                  <a:pt x="2940" y="176"/>
                  <a:pt x="2851" y="188"/>
                </a:cubicBezTo>
                <a:lnTo>
                  <a:pt x="2851" y="188"/>
                </a:lnTo>
                <a:cubicBezTo>
                  <a:pt x="2833" y="191"/>
                  <a:pt x="2812" y="187"/>
                  <a:pt x="2790" y="179"/>
                </a:cubicBezTo>
                <a:lnTo>
                  <a:pt x="2790" y="179"/>
                </a:lnTo>
                <a:lnTo>
                  <a:pt x="2790" y="179"/>
                </a:lnTo>
                <a:lnTo>
                  <a:pt x="2790" y="179"/>
                </a:lnTo>
                <a:cubicBezTo>
                  <a:pt x="2708" y="150"/>
                  <a:pt x="2617" y="65"/>
                  <a:pt x="2606" y="54"/>
                </a:cubicBezTo>
                <a:lnTo>
                  <a:pt x="2606" y="54"/>
                </a:lnTo>
                <a:lnTo>
                  <a:pt x="2606" y="54"/>
                </a:lnTo>
                <a:lnTo>
                  <a:pt x="2606" y="54"/>
                </a:lnTo>
                <a:cubicBezTo>
                  <a:pt x="2606" y="53"/>
                  <a:pt x="2605" y="52"/>
                  <a:pt x="2605" y="52"/>
                </a:cubicBezTo>
                <a:lnTo>
                  <a:pt x="2591" y="166"/>
                </a:lnTo>
                <a:lnTo>
                  <a:pt x="2591" y="166"/>
                </a:lnTo>
                <a:cubicBezTo>
                  <a:pt x="2558" y="126"/>
                  <a:pt x="2546" y="0"/>
                  <a:pt x="2546" y="0"/>
                </a:cubicBezTo>
                <a:lnTo>
                  <a:pt x="2546" y="0"/>
                </a:lnTo>
                <a:cubicBezTo>
                  <a:pt x="2445" y="39"/>
                  <a:pt x="2410" y="265"/>
                  <a:pt x="2410" y="265"/>
                </a:cubicBezTo>
                <a:lnTo>
                  <a:pt x="2410" y="265"/>
                </a:lnTo>
                <a:cubicBezTo>
                  <a:pt x="2364" y="218"/>
                  <a:pt x="2364" y="145"/>
                  <a:pt x="2364" y="145"/>
                </a:cubicBezTo>
                <a:lnTo>
                  <a:pt x="2364" y="145"/>
                </a:lnTo>
                <a:cubicBezTo>
                  <a:pt x="2364" y="145"/>
                  <a:pt x="2209" y="317"/>
                  <a:pt x="2315" y="491"/>
                </a:cubicBezTo>
                <a:lnTo>
                  <a:pt x="2315" y="491"/>
                </a:lnTo>
                <a:cubicBezTo>
                  <a:pt x="2330" y="517"/>
                  <a:pt x="2347" y="540"/>
                  <a:pt x="2364" y="561"/>
                </a:cubicBezTo>
                <a:lnTo>
                  <a:pt x="2364" y="561"/>
                </a:lnTo>
                <a:cubicBezTo>
                  <a:pt x="2357" y="566"/>
                  <a:pt x="2351" y="572"/>
                  <a:pt x="2344" y="578"/>
                </a:cubicBezTo>
                <a:lnTo>
                  <a:pt x="2344" y="578"/>
                </a:lnTo>
                <a:lnTo>
                  <a:pt x="2344" y="578"/>
                </a:lnTo>
                <a:lnTo>
                  <a:pt x="2344" y="578"/>
                </a:lnTo>
                <a:cubicBezTo>
                  <a:pt x="2337" y="584"/>
                  <a:pt x="2331" y="589"/>
                  <a:pt x="2326" y="595"/>
                </a:cubicBezTo>
                <a:lnTo>
                  <a:pt x="2326" y="595"/>
                </a:lnTo>
                <a:cubicBezTo>
                  <a:pt x="2325" y="595"/>
                  <a:pt x="2325" y="596"/>
                  <a:pt x="2325" y="596"/>
                </a:cubicBezTo>
                <a:lnTo>
                  <a:pt x="2325" y="596"/>
                </a:lnTo>
                <a:cubicBezTo>
                  <a:pt x="2319" y="602"/>
                  <a:pt x="2314" y="608"/>
                  <a:pt x="2309" y="614"/>
                </a:cubicBezTo>
                <a:lnTo>
                  <a:pt x="2309" y="614"/>
                </a:lnTo>
                <a:lnTo>
                  <a:pt x="2308" y="615"/>
                </a:lnTo>
                <a:lnTo>
                  <a:pt x="2308" y="615"/>
                </a:lnTo>
                <a:cubicBezTo>
                  <a:pt x="2226" y="712"/>
                  <a:pt x="2196" y="856"/>
                  <a:pt x="2239" y="976"/>
                </a:cubicBezTo>
                <a:lnTo>
                  <a:pt x="2239" y="976"/>
                </a:lnTo>
                <a:cubicBezTo>
                  <a:pt x="2242" y="986"/>
                  <a:pt x="2246" y="995"/>
                  <a:pt x="2247" y="1005"/>
                </a:cubicBezTo>
                <a:lnTo>
                  <a:pt x="2247" y="1005"/>
                </a:lnTo>
                <a:cubicBezTo>
                  <a:pt x="2247" y="1009"/>
                  <a:pt x="2247" y="1013"/>
                  <a:pt x="2247" y="1016"/>
                </a:cubicBezTo>
                <a:lnTo>
                  <a:pt x="2247" y="1016"/>
                </a:lnTo>
                <a:cubicBezTo>
                  <a:pt x="2246" y="1018"/>
                  <a:pt x="2246" y="1019"/>
                  <a:pt x="2246" y="1020"/>
                </a:cubicBezTo>
                <a:lnTo>
                  <a:pt x="2246" y="1020"/>
                </a:lnTo>
                <a:cubicBezTo>
                  <a:pt x="2245" y="1028"/>
                  <a:pt x="2243" y="1035"/>
                  <a:pt x="2240" y="1042"/>
                </a:cubicBezTo>
                <a:lnTo>
                  <a:pt x="2240" y="1042"/>
                </a:lnTo>
                <a:cubicBezTo>
                  <a:pt x="2239" y="1046"/>
                  <a:pt x="2237" y="1061"/>
                  <a:pt x="2233" y="1080"/>
                </a:cubicBezTo>
                <a:lnTo>
                  <a:pt x="2233" y="1080"/>
                </a:lnTo>
                <a:cubicBezTo>
                  <a:pt x="2208" y="1062"/>
                  <a:pt x="2169" y="1051"/>
                  <a:pt x="2124" y="1080"/>
                </a:cubicBezTo>
                <a:lnTo>
                  <a:pt x="2124" y="1080"/>
                </a:lnTo>
                <a:cubicBezTo>
                  <a:pt x="2084" y="1106"/>
                  <a:pt x="2068" y="1180"/>
                  <a:pt x="2072" y="1256"/>
                </a:cubicBezTo>
                <a:lnTo>
                  <a:pt x="2072" y="1256"/>
                </a:lnTo>
                <a:lnTo>
                  <a:pt x="2072" y="1256"/>
                </a:lnTo>
                <a:cubicBezTo>
                  <a:pt x="2072" y="1257"/>
                  <a:pt x="2072" y="1257"/>
                  <a:pt x="2072" y="1257"/>
                </a:cubicBezTo>
                <a:lnTo>
                  <a:pt x="2072" y="1257"/>
                </a:lnTo>
                <a:cubicBezTo>
                  <a:pt x="2073" y="1263"/>
                  <a:pt x="2074" y="1269"/>
                  <a:pt x="2074" y="1275"/>
                </a:cubicBezTo>
                <a:lnTo>
                  <a:pt x="2074" y="1275"/>
                </a:lnTo>
                <a:cubicBezTo>
                  <a:pt x="2074" y="1276"/>
                  <a:pt x="2074" y="1278"/>
                  <a:pt x="2075" y="1279"/>
                </a:cubicBezTo>
                <a:lnTo>
                  <a:pt x="2075" y="1279"/>
                </a:lnTo>
                <a:cubicBezTo>
                  <a:pt x="2075" y="1284"/>
                  <a:pt x="2076" y="1289"/>
                  <a:pt x="2077" y="1294"/>
                </a:cubicBezTo>
                <a:lnTo>
                  <a:pt x="2077" y="1294"/>
                </a:lnTo>
                <a:cubicBezTo>
                  <a:pt x="2077" y="1295"/>
                  <a:pt x="2077" y="1297"/>
                  <a:pt x="2077" y="1298"/>
                </a:cubicBezTo>
                <a:lnTo>
                  <a:pt x="2077" y="1298"/>
                </a:lnTo>
                <a:cubicBezTo>
                  <a:pt x="2078" y="1302"/>
                  <a:pt x="2078" y="1306"/>
                  <a:pt x="2079" y="1311"/>
                </a:cubicBezTo>
                <a:lnTo>
                  <a:pt x="2079" y="1311"/>
                </a:lnTo>
                <a:cubicBezTo>
                  <a:pt x="2079" y="1312"/>
                  <a:pt x="2080" y="1315"/>
                  <a:pt x="2080" y="1317"/>
                </a:cubicBezTo>
                <a:lnTo>
                  <a:pt x="2080" y="1317"/>
                </a:lnTo>
                <a:cubicBezTo>
                  <a:pt x="2081" y="1319"/>
                  <a:pt x="2082" y="1322"/>
                  <a:pt x="2082" y="1325"/>
                </a:cubicBezTo>
                <a:lnTo>
                  <a:pt x="2082" y="1325"/>
                </a:lnTo>
                <a:cubicBezTo>
                  <a:pt x="2083" y="1327"/>
                  <a:pt x="2084" y="1329"/>
                  <a:pt x="2084" y="1332"/>
                </a:cubicBezTo>
                <a:lnTo>
                  <a:pt x="2084" y="1332"/>
                </a:lnTo>
                <a:cubicBezTo>
                  <a:pt x="2085" y="1335"/>
                  <a:pt x="2086" y="1339"/>
                  <a:pt x="2087" y="1342"/>
                </a:cubicBezTo>
                <a:lnTo>
                  <a:pt x="2087" y="1342"/>
                </a:lnTo>
                <a:cubicBezTo>
                  <a:pt x="2087" y="1345"/>
                  <a:pt x="2088" y="1347"/>
                  <a:pt x="2089" y="1349"/>
                </a:cubicBezTo>
                <a:lnTo>
                  <a:pt x="2089" y="1349"/>
                </a:lnTo>
                <a:cubicBezTo>
                  <a:pt x="2089" y="1352"/>
                  <a:pt x="2090" y="1354"/>
                  <a:pt x="2090" y="1356"/>
                </a:cubicBezTo>
                <a:lnTo>
                  <a:pt x="2090" y="1356"/>
                </a:lnTo>
                <a:cubicBezTo>
                  <a:pt x="2092" y="1360"/>
                  <a:pt x="2093" y="1364"/>
                  <a:pt x="2094" y="1366"/>
                </a:cubicBezTo>
                <a:lnTo>
                  <a:pt x="2094" y="1366"/>
                </a:lnTo>
                <a:cubicBezTo>
                  <a:pt x="2095" y="1368"/>
                  <a:pt x="2095" y="1370"/>
                  <a:pt x="2097" y="1372"/>
                </a:cubicBezTo>
                <a:lnTo>
                  <a:pt x="2097" y="1372"/>
                </a:lnTo>
                <a:cubicBezTo>
                  <a:pt x="2098" y="1376"/>
                  <a:pt x="2099" y="1379"/>
                  <a:pt x="2100" y="1383"/>
                </a:cubicBezTo>
                <a:lnTo>
                  <a:pt x="2100" y="1383"/>
                </a:lnTo>
                <a:cubicBezTo>
                  <a:pt x="2101" y="1385"/>
                  <a:pt x="2102" y="1386"/>
                  <a:pt x="2102" y="1388"/>
                </a:cubicBezTo>
                <a:lnTo>
                  <a:pt x="2102" y="1388"/>
                </a:lnTo>
                <a:cubicBezTo>
                  <a:pt x="2103" y="1390"/>
                  <a:pt x="2105" y="1394"/>
                  <a:pt x="2107" y="1396"/>
                </a:cubicBezTo>
                <a:lnTo>
                  <a:pt x="2107" y="1396"/>
                </a:lnTo>
                <a:cubicBezTo>
                  <a:pt x="2107" y="1398"/>
                  <a:pt x="2108" y="1399"/>
                  <a:pt x="2108" y="1400"/>
                </a:cubicBezTo>
                <a:lnTo>
                  <a:pt x="2108" y="1400"/>
                </a:lnTo>
                <a:cubicBezTo>
                  <a:pt x="2110" y="1404"/>
                  <a:pt x="2112" y="1408"/>
                  <a:pt x="2113" y="1410"/>
                </a:cubicBezTo>
                <a:lnTo>
                  <a:pt x="2113" y="1410"/>
                </a:lnTo>
                <a:cubicBezTo>
                  <a:pt x="2114" y="1412"/>
                  <a:pt x="2115" y="1413"/>
                  <a:pt x="2116" y="1414"/>
                </a:cubicBezTo>
                <a:lnTo>
                  <a:pt x="2116" y="1414"/>
                </a:lnTo>
                <a:cubicBezTo>
                  <a:pt x="2118" y="1418"/>
                  <a:pt x="2119" y="1421"/>
                  <a:pt x="2122" y="1424"/>
                </a:cubicBezTo>
                <a:lnTo>
                  <a:pt x="2122" y="1424"/>
                </a:lnTo>
                <a:cubicBezTo>
                  <a:pt x="2122" y="1425"/>
                  <a:pt x="2123" y="1426"/>
                  <a:pt x="2123" y="1427"/>
                </a:cubicBezTo>
                <a:lnTo>
                  <a:pt x="2123" y="1427"/>
                </a:lnTo>
                <a:cubicBezTo>
                  <a:pt x="2126" y="1430"/>
                  <a:pt x="2128" y="1433"/>
                  <a:pt x="2130" y="1436"/>
                </a:cubicBezTo>
                <a:lnTo>
                  <a:pt x="2130" y="1436"/>
                </a:lnTo>
                <a:cubicBezTo>
                  <a:pt x="2131" y="1437"/>
                  <a:pt x="2131" y="1438"/>
                  <a:pt x="2132" y="1438"/>
                </a:cubicBezTo>
                <a:lnTo>
                  <a:pt x="2132" y="1438"/>
                </a:lnTo>
                <a:cubicBezTo>
                  <a:pt x="2134" y="1440"/>
                  <a:pt x="2137" y="1443"/>
                  <a:pt x="2139" y="1446"/>
                </a:cubicBezTo>
                <a:lnTo>
                  <a:pt x="2139" y="1446"/>
                </a:lnTo>
                <a:lnTo>
                  <a:pt x="2140" y="1447"/>
                </a:lnTo>
                <a:lnTo>
                  <a:pt x="2140" y="1447"/>
                </a:lnTo>
                <a:cubicBezTo>
                  <a:pt x="2143" y="1450"/>
                  <a:pt x="2146" y="1453"/>
                  <a:pt x="2148" y="1455"/>
                </a:cubicBezTo>
                <a:lnTo>
                  <a:pt x="2148" y="1455"/>
                </a:lnTo>
                <a:cubicBezTo>
                  <a:pt x="2149" y="1456"/>
                  <a:pt x="2149" y="1456"/>
                  <a:pt x="2150" y="1457"/>
                </a:cubicBezTo>
                <a:lnTo>
                  <a:pt x="2150" y="1457"/>
                </a:lnTo>
                <a:cubicBezTo>
                  <a:pt x="2153" y="1459"/>
                  <a:pt x="2156" y="1461"/>
                  <a:pt x="2159" y="1463"/>
                </a:cubicBezTo>
                <a:lnTo>
                  <a:pt x="2159" y="1463"/>
                </a:lnTo>
                <a:lnTo>
                  <a:pt x="2160" y="1464"/>
                </a:lnTo>
                <a:lnTo>
                  <a:pt x="2160" y="1464"/>
                </a:lnTo>
                <a:cubicBezTo>
                  <a:pt x="2163" y="1466"/>
                  <a:pt x="2166" y="1467"/>
                  <a:pt x="2169" y="1469"/>
                </a:cubicBezTo>
                <a:lnTo>
                  <a:pt x="2169" y="1469"/>
                </a:lnTo>
                <a:cubicBezTo>
                  <a:pt x="2169" y="1469"/>
                  <a:pt x="2170" y="1469"/>
                  <a:pt x="2170" y="1470"/>
                </a:cubicBezTo>
                <a:lnTo>
                  <a:pt x="2170" y="1470"/>
                </a:lnTo>
                <a:cubicBezTo>
                  <a:pt x="2173" y="1471"/>
                  <a:pt x="2176" y="1472"/>
                  <a:pt x="2180" y="1473"/>
                </a:cubicBezTo>
                <a:lnTo>
                  <a:pt x="2180" y="1473"/>
                </a:lnTo>
                <a:cubicBezTo>
                  <a:pt x="2180" y="1474"/>
                  <a:pt x="2181" y="1474"/>
                  <a:pt x="2182" y="1474"/>
                </a:cubicBezTo>
                <a:lnTo>
                  <a:pt x="2182" y="1474"/>
                </a:lnTo>
                <a:cubicBezTo>
                  <a:pt x="2185" y="1475"/>
                  <a:pt x="2189" y="1476"/>
                  <a:pt x="2192" y="1476"/>
                </a:cubicBezTo>
                <a:lnTo>
                  <a:pt x="2192" y="1476"/>
                </a:lnTo>
                <a:cubicBezTo>
                  <a:pt x="2193" y="1476"/>
                  <a:pt x="2193" y="1476"/>
                  <a:pt x="2194" y="1476"/>
                </a:cubicBezTo>
                <a:lnTo>
                  <a:pt x="2194" y="1476"/>
                </a:lnTo>
                <a:cubicBezTo>
                  <a:pt x="2198" y="1477"/>
                  <a:pt x="2201" y="1477"/>
                  <a:pt x="2204" y="1477"/>
                </a:cubicBezTo>
                <a:lnTo>
                  <a:pt x="2204" y="1477"/>
                </a:lnTo>
                <a:lnTo>
                  <a:pt x="2205" y="1477"/>
                </a:lnTo>
                <a:lnTo>
                  <a:pt x="2205" y="1477"/>
                </a:lnTo>
                <a:cubicBezTo>
                  <a:pt x="2208" y="1557"/>
                  <a:pt x="2225" y="1652"/>
                  <a:pt x="2276" y="1740"/>
                </a:cubicBezTo>
                <a:lnTo>
                  <a:pt x="2276" y="1740"/>
                </a:lnTo>
                <a:lnTo>
                  <a:pt x="2276" y="1740"/>
                </a:lnTo>
                <a:cubicBezTo>
                  <a:pt x="2276" y="1740"/>
                  <a:pt x="2276" y="1740"/>
                  <a:pt x="2276" y="1741"/>
                </a:cubicBezTo>
                <a:lnTo>
                  <a:pt x="2276" y="1741"/>
                </a:lnTo>
                <a:cubicBezTo>
                  <a:pt x="2277" y="1742"/>
                  <a:pt x="2277" y="1743"/>
                  <a:pt x="2279" y="1745"/>
                </a:cubicBezTo>
                <a:lnTo>
                  <a:pt x="2279" y="1745"/>
                </a:lnTo>
                <a:cubicBezTo>
                  <a:pt x="2281" y="1750"/>
                  <a:pt x="2284" y="1754"/>
                  <a:pt x="2287" y="1758"/>
                </a:cubicBezTo>
                <a:lnTo>
                  <a:pt x="2287" y="1758"/>
                </a:lnTo>
                <a:cubicBezTo>
                  <a:pt x="2288" y="1761"/>
                  <a:pt x="2289" y="1762"/>
                  <a:pt x="2290" y="1764"/>
                </a:cubicBezTo>
                <a:lnTo>
                  <a:pt x="2290" y="1764"/>
                </a:lnTo>
                <a:cubicBezTo>
                  <a:pt x="2293" y="1769"/>
                  <a:pt x="2297" y="1774"/>
                  <a:pt x="2300" y="1779"/>
                </a:cubicBezTo>
                <a:lnTo>
                  <a:pt x="2300" y="1779"/>
                </a:lnTo>
                <a:cubicBezTo>
                  <a:pt x="2302" y="1781"/>
                  <a:pt x="2303" y="1783"/>
                  <a:pt x="2304" y="1785"/>
                </a:cubicBezTo>
                <a:lnTo>
                  <a:pt x="2304" y="1785"/>
                </a:lnTo>
                <a:cubicBezTo>
                  <a:pt x="2309" y="1791"/>
                  <a:pt x="2312" y="1795"/>
                  <a:pt x="2316" y="1801"/>
                </a:cubicBezTo>
                <a:lnTo>
                  <a:pt x="2316" y="1801"/>
                </a:lnTo>
                <a:cubicBezTo>
                  <a:pt x="2317" y="1802"/>
                  <a:pt x="2319" y="1803"/>
                  <a:pt x="2320" y="1805"/>
                </a:cubicBezTo>
                <a:lnTo>
                  <a:pt x="2320" y="1805"/>
                </a:lnTo>
                <a:cubicBezTo>
                  <a:pt x="2323" y="1809"/>
                  <a:pt x="2327" y="1814"/>
                  <a:pt x="2331" y="1818"/>
                </a:cubicBezTo>
                <a:lnTo>
                  <a:pt x="2331" y="1818"/>
                </a:lnTo>
                <a:cubicBezTo>
                  <a:pt x="2332" y="1820"/>
                  <a:pt x="2333" y="1821"/>
                  <a:pt x="2334" y="1822"/>
                </a:cubicBezTo>
                <a:lnTo>
                  <a:pt x="2334" y="1822"/>
                </a:lnTo>
                <a:cubicBezTo>
                  <a:pt x="2339" y="1827"/>
                  <a:pt x="2344" y="1833"/>
                  <a:pt x="2349" y="1837"/>
                </a:cubicBezTo>
                <a:lnTo>
                  <a:pt x="2349" y="1837"/>
                </a:lnTo>
                <a:cubicBezTo>
                  <a:pt x="2350" y="1839"/>
                  <a:pt x="2352" y="1841"/>
                  <a:pt x="2353" y="1842"/>
                </a:cubicBezTo>
                <a:lnTo>
                  <a:pt x="2353" y="1842"/>
                </a:lnTo>
                <a:cubicBezTo>
                  <a:pt x="2358" y="1847"/>
                  <a:pt x="2364" y="1852"/>
                  <a:pt x="2369" y="1857"/>
                </a:cubicBezTo>
                <a:lnTo>
                  <a:pt x="2369" y="1857"/>
                </a:lnTo>
                <a:cubicBezTo>
                  <a:pt x="2370" y="1859"/>
                  <a:pt x="2371" y="1860"/>
                  <a:pt x="2373" y="1861"/>
                </a:cubicBezTo>
                <a:lnTo>
                  <a:pt x="2373" y="1861"/>
                </a:lnTo>
                <a:cubicBezTo>
                  <a:pt x="2378" y="1865"/>
                  <a:pt x="2382" y="1870"/>
                  <a:pt x="2388" y="1874"/>
                </a:cubicBezTo>
                <a:lnTo>
                  <a:pt x="2388" y="1874"/>
                </a:lnTo>
                <a:cubicBezTo>
                  <a:pt x="2389" y="1874"/>
                  <a:pt x="2390" y="1876"/>
                  <a:pt x="2391" y="1877"/>
                </a:cubicBezTo>
                <a:lnTo>
                  <a:pt x="2391" y="1877"/>
                </a:lnTo>
                <a:cubicBezTo>
                  <a:pt x="2397" y="1882"/>
                  <a:pt x="2404" y="1886"/>
                  <a:pt x="2410" y="1891"/>
                </a:cubicBezTo>
                <a:lnTo>
                  <a:pt x="2410" y="1891"/>
                </a:lnTo>
                <a:cubicBezTo>
                  <a:pt x="2411" y="1892"/>
                  <a:pt x="2413" y="1893"/>
                  <a:pt x="2415" y="1894"/>
                </a:cubicBezTo>
                <a:lnTo>
                  <a:pt x="2415" y="1894"/>
                </a:lnTo>
                <a:cubicBezTo>
                  <a:pt x="2421" y="1899"/>
                  <a:pt x="2428" y="1904"/>
                  <a:pt x="2434" y="1908"/>
                </a:cubicBezTo>
                <a:lnTo>
                  <a:pt x="2434" y="1908"/>
                </a:lnTo>
                <a:cubicBezTo>
                  <a:pt x="2436" y="1909"/>
                  <a:pt x="2438" y="1910"/>
                  <a:pt x="2439" y="1911"/>
                </a:cubicBezTo>
                <a:lnTo>
                  <a:pt x="2439" y="1911"/>
                </a:lnTo>
                <a:cubicBezTo>
                  <a:pt x="2445" y="1915"/>
                  <a:pt x="2452" y="1919"/>
                  <a:pt x="2459" y="1923"/>
                </a:cubicBezTo>
                <a:lnTo>
                  <a:pt x="2459" y="1923"/>
                </a:lnTo>
                <a:cubicBezTo>
                  <a:pt x="2460" y="1924"/>
                  <a:pt x="2461" y="1924"/>
                  <a:pt x="2462" y="1925"/>
                </a:cubicBezTo>
                <a:lnTo>
                  <a:pt x="2462" y="1925"/>
                </a:lnTo>
                <a:cubicBezTo>
                  <a:pt x="2469" y="1929"/>
                  <a:pt x="2477" y="1933"/>
                  <a:pt x="2485" y="1937"/>
                </a:cubicBezTo>
                <a:lnTo>
                  <a:pt x="2485" y="1937"/>
                </a:lnTo>
                <a:cubicBezTo>
                  <a:pt x="2486" y="1938"/>
                  <a:pt x="2488" y="1940"/>
                  <a:pt x="2491" y="1940"/>
                </a:cubicBezTo>
                <a:lnTo>
                  <a:pt x="2491" y="1940"/>
                </a:lnTo>
                <a:cubicBezTo>
                  <a:pt x="2498" y="1944"/>
                  <a:pt x="2506" y="1948"/>
                  <a:pt x="2515" y="1952"/>
                </a:cubicBezTo>
                <a:lnTo>
                  <a:pt x="2515" y="1952"/>
                </a:lnTo>
                <a:cubicBezTo>
                  <a:pt x="2516" y="1953"/>
                  <a:pt x="2517" y="1953"/>
                  <a:pt x="2519" y="1954"/>
                </a:cubicBezTo>
                <a:lnTo>
                  <a:pt x="2519" y="1954"/>
                </a:lnTo>
                <a:cubicBezTo>
                  <a:pt x="2527" y="1958"/>
                  <a:pt x="2536" y="1962"/>
                  <a:pt x="2545" y="1965"/>
                </a:cubicBezTo>
                <a:lnTo>
                  <a:pt x="2545" y="1965"/>
                </a:lnTo>
                <a:cubicBezTo>
                  <a:pt x="2546" y="1965"/>
                  <a:pt x="2546" y="1965"/>
                  <a:pt x="2547" y="1965"/>
                </a:cubicBezTo>
                <a:lnTo>
                  <a:pt x="2547" y="1965"/>
                </a:lnTo>
                <a:cubicBezTo>
                  <a:pt x="2556" y="1969"/>
                  <a:pt x="2566" y="1973"/>
                  <a:pt x="2575" y="1975"/>
                </a:cubicBezTo>
                <a:lnTo>
                  <a:pt x="2575" y="1975"/>
                </a:lnTo>
                <a:cubicBezTo>
                  <a:pt x="2577" y="1977"/>
                  <a:pt x="2579" y="1977"/>
                  <a:pt x="2581" y="1978"/>
                </a:cubicBezTo>
                <a:lnTo>
                  <a:pt x="2581" y="1978"/>
                </a:lnTo>
                <a:cubicBezTo>
                  <a:pt x="2590" y="1981"/>
                  <a:pt x="2600" y="1984"/>
                  <a:pt x="2610" y="1987"/>
                </a:cubicBezTo>
                <a:lnTo>
                  <a:pt x="2610" y="1987"/>
                </a:lnTo>
                <a:cubicBezTo>
                  <a:pt x="2612" y="1987"/>
                  <a:pt x="2614" y="1988"/>
                  <a:pt x="2616" y="1988"/>
                </a:cubicBezTo>
                <a:lnTo>
                  <a:pt x="2616" y="1988"/>
                </a:lnTo>
                <a:cubicBezTo>
                  <a:pt x="2626" y="1991"/>
                  <a:pt x="2636" y="1994"/>
                  <a:pt x="2647" y="1997"/>
                </a:cubicBezTo>
                <a:lnTo>
                  <a:pt x="2647" y="1997"/>
                </a:lnTo>
                <a:lnTo>
                  <a:pt x="2648" y="1997"/>
                </a:lnTo>
                <a:lnTo>
                  <a:pt x="2648" y="1997"/>
                </a:lnTo>
                <a:cubicBezTo>
                  <a:pt x="2659" y="2000"/>
                  <a:pt x="2671" y="2002"/>
                  <a:pt x="2682" y="2004"/>
                </a:cubicBezTo>
                <a:lnTo>
                  <a:pt x="2682" y="2004"/>
                </a:lnTo>
                <a:cubicBezTo>
                  <a:pt x="2684" y="2004"/>
                  <a:pt x="2686" y="2005"/>
                  <a:pt x="2688" y="2005"/>
                </a:cubicBezTo>
                <a:lnTo>
                  <a:pt x="2688" y="2005"/>
                </a:lnTo>
                <a:cubicBezTo>
                  <a:pt x="2700" y="2007"/>
                  <a:pt x="2711" y="2010"/>
                  <a:pt x="2723" y="2011"/>
                </a:cubicBezTo>
                <a:lnTo>
                  <a:pt x="2723" y="2011"/>
                </a:lnTo>
                <a:cubicBezTo>
                  <a:pt x="2725" y="2011"/>
                  <a:pt x="2727" y="2012"/>
                  <a:pt x="2729" y="2012"/>
                </a:cubicBezTo>
                <a:lnTo>
                  <a:pt x="2729" y="2012"/>
                </a:lnTo>
                <a:cubicBezTo>
                  <a:pt x="2742" y="2014"/>
                  <a:pt x="2754" y="2015"/>
                  <a:pt x="2767" y="2017"/>
                </a:cubicBezTo>
                <a:lnTo>
                  <a:pt x="2767" y="2017"/>
                </a:lnTo>
                <a:cubicBezTo>
                  <a:pt x="2779" y="2018"/>
                  <a:pt x="2791" y="2019"/>
                  <a:pt x="2802" y="2020"/>
                </a:cubicBezTo>
                <a:lnTo>
                  <a:pt x="2798" y="2096"/>
                </a:lnTo>
                <a:lnTo>
                  <a:pt x="2798" y="2096"/>
                </a:lnTo>
                <a:cubicBezTo>
                  <a:pt x="2797" y="2079"/>
                  <a:pt x="2798" y="2061"/>
                  <a:pt x="2799" y="2043"/>
                </a:cubicBezTo>
                <a:lnTo>
                  <a:pt x="2799" y="2043"/>
                </a:lnTo>
                <a:cubicBezTo>
                  <a:pt x="2778" y="2068"/>
                  <a:pt x="2757" y="2094"/>
                  <a:pt x="2737" y="2122"/>
                </a:cubicBezTo>
                <a:lnTo>
                  <a:pt x="2737" y="2122"/>
                </a:lnTo>
                <a:cubicBezTo>
                  <a:pt x="2762" y="2082"/>
                  <a:pt x="2779" y="2058"/>
                  <a:pt x="2783" y="2052"/>
                </a:cubicBezTo>
                <a:lnTo>
                  <a:pt x="2783" y="2052"/>
                </a:lnTo>
                <a:cubicBezTo>
                  <a:pt x="2775" y="2059"/>
                  <a:pt x="2726" y="2061"/>
                  <a:pt x="2665" y="2093"/>
                </a:cubicBezTo>
                <a:lnTo>
                  <a:pt x="2665" y="2093"/>
                </a:lnTo>
                <a:cubicBezTo>
                  <a:pt x="2666" y="2092"/>
                  <a:pt x="2667" y="2090"/>
                  <a:pt x="2667" y="2089"/>
                </a:cubicBezTo>
                <a:lnTo>
                  <a:pt x="2667" y="2089"/>
                </a:lnTo>
                <a:cubicBezTo>
                  <a:pt x="2719" y="2024"/>
                  <a:pt x="2452" y="2086"/>
                  <a:pt x="2404" y="2152"/>
                </a:cubicBezTo>
                <a:lnTo>
                  <a:pt x="2404" y="2152"/>
                </a:lnTo>
                <a:cubicBezTo>
                  <a:pt x="2313" y="2164"/>
                  <a:pt x="2221" y="2183"/>
                  <a:pt x="2169" y="2215"/>
                </a:cubicBezTo>
                <a:lnTo>
                  <a:pt x="2169" y="2215"/>
                </a:lnTo>
                <a:cubicBezTo>
                  <a:pt x="1832" y="2251"/>
                  <a:pt x="1348" y="2359"/>
                  <a:pt x="1261" y="2283"/>
                </a:cubicBezTo>
                <a:lnTo>
                  <a:pt x="1261" y="2283"/>
                </a:lnTo>
                <a:cubicBezTo>
                  <a:pt x="1261" y="2282"/>
                  <a:pt x="1259" y="2281"/>
                  <a:pt x="1258" y="2280"/>
                </a:cubicBezTo>
                <a:lnTo>
                  <a:pt x="1258" y="2280"/>
                </a:lnTo>
                <a:cubicBezTo>
                  <a:pt x="1258" y="2279"/>
                  <a:pt x="1257" y="2278"/>
                  <a:pt x="1256" y="2277"/>
                </a:cubicBezTo>
                <a:lnTo>
                  <a:pt x="1256" y="2277"/>
                </a:lnTo>
                <a:cubicBezTo>
                  <a:pt x="1254" y="2275"/>
                  <a:pt x="1253" y="2273"/>
                  <a:pt x="1252" y="2270"/>
                </a:cubicBezTo>
                <a:lnTo>
                  <a:pt x="1309" y="2059"/>
                </a:lnTo>
                <a:lnTo>
                  <a:pt x="1309" y="2059"/>
                </a:lnTo>
                <a:lnTo>
                  <a:pt x="1309" y="2059"/>
                </a:lnTo>
                <a:lnTo>
                  <a:pt x="1506" y="1332"/>
                </a:lnTo>
                <a:lnTo>
                  <a:pt x="1506" y="1332"/>
                </a:lnTo>
                <a:cubicBezTo>
                  <a:pt x="1488" y="1289"/>
                  <a:pt x="1462" y="1255"/>
                  <a:pt x="1431" y="1228"/>
                </a:cubicBezTo>
                <a:lnTo>
                  <a:pt x="1436" y="1217"/>
                </a:lnTo>
                <a:lnTo>
                  <a:pt x="1443" y="1198"/>
                </a:lnTo>
                <a:lnTo>
                  <a:pt x="1443" y="1198"/>
                </a:lnTo>
                <a:cubicBezTo>
                  <a:pt x="1433" y="1189"/>
                  <a:pt x="1424" y="1180"/>
                  <a:pt x="1413" y="1172"/>
                </a:cubicBezTo>
                <a:lnTo>
                  <a:pt x="1415" y="1165"/>
                </a:lnTo>
                <a:lnTo>
                  <a:pt x="1415" y="1165"/>
                </a:lnTo>
                <a:cubicBezTo>
                  <a:pt x="1415" y="1165"/>
                  <a:pt x="1601" y="1154"/>
                  <a:pt x="1641" y="1040"/>
                </a:cubicBezTo>
                <a:lnTo>
                  <a:pt x="1641" y="1040"/>
                </a:lnTo>
                <a:cubicBezTo>
                  <a:pt x="1654" y="1004"/>
                  <a:pt x="1660" y="963"/>
                  <a:pt x="1676" y="929"/>
                </a:cubicBezTo>
                <a:lnTo>
                  <a:pt x="1676" y="929"/>
                </a:lnTo>
                <a:cubicBezTo>
                  <a:pt x="1686" y="909"/>
                  <a:pt x="1704" y="888"/>
                  <a:pt x="1695" y="868"/>
                </a:cubicBezTo>
                <a:lnTo>
                  <a:pt x="1695" y="868"/>
                </a:lnTo>
                <a:cubicBezTo>
                  <a:pt x="1685" y="844"/>
                  <a:pt x="1658" y="843"/>
                  <a:pt x="1634" y="851"/>
                </a:cubicBezTo>
                <a:lnTo>
                  <a:pt x="1634" y="851"/>
                </a:lnTo>
                <a:cubicBezTo>
                  <a:pt x="1640" y="847"/>
                  <a:pt x="1643" y="844"/>
                  <a:pt x="1644" y="844"/>
                </a:cubicBezTo>
                <a:lnTo>
                  <a:pt x="1644" y="844"/>
                </a:lnTo>
                <a:cubicBezTo>
                  <a:pt x="1642" y="844"/>
                  <a:pt x="1628" y="845"/>
                  <a:pt x="1611" y="852"/>
                </a:cubicBezTo>
                <a:lnTo>
                  <a:pt x="1611" y="852"/>
                </a:lnTo>
                <a:cubicBezTo>
                  <a:pt x="1611" y="852"/>
                  <a:pt x="1611" y="851"/>
                  <a:pt x="1611" y="850"/>
                </a:cubicBezTo>
                <a:lnTo>
                  <a:pt x="1611" y="850"/>
                </a:lnTo>
                <a:cubicBezTo>
                  <a:pt x="1611" y="849"/>
                  <a:pt x="1611" y="848"/>
                  <a:pt x="1611" y="848"/>
                </a:cubicBezTo>
                <a:lnTo>
                  <a:pt x="1611" y="848"/>
                </a:lnTo>
                <a:cubicBezTo>
                  <a:pt x="1611" y="847"/>
                  <a:pt x="1611" y="845"/>
                  <a:pt x="1611" y="844"/>
                </a:cubicBezTo>
                <a:lnTo>
                  <a:pt x="1611" y="844"/>
                </a:lnTo>
                <a:cubicBezTo>
                  <a:pt x="1611" y="843"/>
                  <a:pt x="1611" y="842"/>
                  <a:pt x="1611" y="841"/>
                </a:cubicBezTo>
                <a:lnTo>
                  <a:pt x="1611" y="841"/>
                </a:lnTo>
                <a:cubicBezTo>
                  <a:pt x="1611" y="840"/>
                  <a:pt x="1611" y="839"/>
                  <a:pt x="1611" y="838"/>
                </a:cubicBezTo>
                <a:lnTo>
                  <a:pt x="1611" y="838"/>
                </a:lnTo>
                <a:cubicBezTo>
                  <a:pt x="1610" y="781"/>
                  <a:pt x="1585" y="680"/>
                  <a:pt x="1531" y="689"/>
                </a:cubicBezTo>
                <a:lnTo>
                  <a:pt x="1531" y="689"/>
                </a:lnTo>
                <a:lnTo>
                  <a:pt x="1531" y="689"/>
                </a:lnTo>
                <a:lnTo>
                  <a:pt x="1531" y="689"/>
                </a:lnTo>
                <a:cubicBezTo>
                  <a:pt x="1541" y="685"/>
                  <a:pt x="1547" y="683"/>
                  <a:pt x="1547" y="683"/>
                </a:cubicBezTo>
                <a:lnTo>
                  <a:pt x="1547" y="683"/>
                </a:lnTo>
                <a:cubicBezTo>
                  <a:pt x="1547" y="683"/>
                  <a:pt x="1541" y="683"/>
                  <a:pt x="1530" y="686"/>
                </a:cubicBezTo>
                <a:lnTo>
                  <a:pt x="1530" y="686"/>
                </a:lnTo>
                <a:cubicBezTo>
                  <a:pt x="1523" y="688"/>
                  <a:pt x="1513" y="690"/>
                  <a:pt x="1503" y="696"/>
                </a:cubicBezTo>
                <a:lnTo>
                  <a:pt x="1503" y="696"/>
                </a:lnTo>
                <a:cubicBezTo>
                  <a:pt x="1479" y="666"/>
                  <a:pt x="1438" y="650"/>
                  <a:pt x="1399" y="655"/>
                </a:cubicBezTo>
                <a:lnTo>
                  <a:pt x="1399" y="655"/>
                </a:lnTo>
                <a:lnTo>
                  <a:pt x="1398" y="655"/>
                </a:lnTo>
                <a:lnTo>
                  <a:pt x="1398" y="655"/>
                </a:lnTo>
                <a:cubicBezTo>
                  <a:pt x="1395" y="655"/>
                  <a:pt x="1392" y="655"/>
                  <a:pt x="1389" y="656"/>
                </a:cubicBezTo>
                <a:lnTo>
                  <a:pt x="1389" y="656"/>
                </a:lnTo>
                <a:cubicBezTo>
                  <a:pt x="1388" y="656"/>
                  <a:pt x="1386" y="656"/>
                  <a:pt x="1386" y="656"/>
                </a:cubicBezTo>
                <a:lnTo>
                  <a:pt x="1386" y="656"/>
                </a:lnTo>
                <a:cubicBezTo>
                  <a:pt x="1382" y="658"/>
                  <a:pt x="1379" y="658"/>
                  <a:pt x="1375" y="659"/>
                </a:cubicBezTo>
                <a:lnTo>
                  <a:pt x="1375" y="659"/>
                </a:lnTo>
                <a:cubicBezTo>
                  <a:pt x="1375" y="660"/>
                  <a:pt x="1374" y="660"/>
                  <a:pt x="1374" y="660"/>
                </a:cubicBezTo>
                <a:lnTo>
                  <a:pt x="1374" y="660"/>
                </a:lnTo>
                <a:cubicBezTo>
                  <a:pt x="1374" y="659"/>
                  <a:pt x="1374" y="659"/>
                  <a:pt x="1374" y="659"/>
                </a:cubicBezTo>
                <a:lnTo>
                  <a:pt x="1374" y="659"/>
                </a:lnTo>
                <a:cubicBezTo>
                  <a:pt x="1374" y="659"/>
                  <a:pt x="1374" y="659"/>
                  <a:pt x="1373" y="660"/>
                </a:cubicBezTo>
                <a:lnTo>
                  <a:pt x="1373" y="660"/>
                </a:lnTo>
                <a:cubicBezTo>
                  <a:pt x="1368" y="662"/>
                  <a:pt x="1362" y="664"/>
                  <a:pt x="1357" y="665"/>
                </a:cubicBezTo>
                <a:lnTo>
                  <a:pt x="1357" y="665"/>
                </a:lnTo>
                <a:cubicBezTo>
                  <a:pt x="1349" y="665"/>
                  <a:pt x="1341" y="662"/>
                  <a:pt x="1333" y="661"/>
                </a:cubicBezTo>
                <a:lnTo>
                  <a:pt x="1333" y="661"/>
                </a:lnTo>
                <a:cubicBezTo>
                  <a:pt x="1311" y="657"/>
                  <a:pt x="1286" y="665"/>
                  <a:pt x="1269" y="680"/>
                </a:cubicBezTo>
                <a:lnTo>
                  <a:pt x="1269" y="680"/>
                </a:lnTo>
                <a:cubicBezTo>
                  <a:pt x="1269" y="681"/>
                  <a:pt x="1269" y="681"/>
                  <a:pt x="1269" y="681"/>
                </a:cubicBezTo>
                <a:lnTo>
                  <a:pt x="1269" y="681"/>
                </a:lnTo>
                <a:cubicBezTo>
                  <a:pt x="1265" y="685"/>
                  <a:pt x="1256" y="680"/>
                  <a:pt x="1251" y="681"/>
                </a:cubicBezTo>
                <a:lnTo>
                  <a:pt x="1251" y="681"/>
                </a:lnTo>
                <a:cubicBezTo>
                  <a:pt x="1251" y="681"/>
                  <a:pt x="1251" y="681"/>
                  <a:pt x="1250" y="681"/>
                </a:cubicBezTo>
                <a:lnTo>
                  <a:pt x="1250" y="681"/>
                </a:lnTo>
                <a:cubicBezTo>
                  <a:pt x="1176" y="697"/>
                  <a:pt x="1156" y="795"/>
                  <a:pt x="1150" y="857"/>
                </a:cubicBezTo>
                <a:lnTo>
                  <a:pt x="1150" y="857"/>
                </a:lnTo>
                <a:cubicBezTo>
                  <a:pt x="1147" y="874"/>
                  <a:pt x="1146" y="892"/>
                  <a:pt x="1146" y="912"/>
                </a:cubicBezTo>
                <a:lnTo>
                  <a:pt x="1146" y="912"/>
                </a:lnTo>
                <a:cubicBezTo>
                  <a:pt x="1146" y="917"/>
                  <a:pt x="1146" y="922"/>
                  <a:pt x="1146" y="927"/>
                </a:cubicBezTo>
                <a:lnTo>
                  <a:pt x="1146" y="927"/>
                </a:lnTo>
                <a:cubicBezTo>
                  <a:pt x="1146" y="967"/>
                  <a:pt x="1150" y="1009"/>
                  <a:pt x="1166" y="1044"/>
                </a:cubicBezTo>
                <a:lnTo>
                  <a:pt x="1166" y="1044"/>
                </a:lnTo>
                <a:cubicBezTo>
                  <a:pt x="1164" y="1043"/>
                  <a:pt x="1163" y="1043"/>
                  <a:pt x="1163" y="1043"/>
                </a:cubicBezTo>
                <a:lnTo>
                  <a:pt x="1163" y="1043"/>
                </a:lnTo>
                <a:cubicBezTo>
                  <a:pt x="1155" y="1051"/>
                  <a:pt x="1140" y="1093"/>
                  <a:pt x="1129" y="1127"/>
                </a:cubicBezTo>
                <a:lnTo>
                  <a:pt x="1129" y="1127"/>
                </a:lnTo>
                <a:cubicBezTo>
                  <a:pt x="1093" y="1126"/>
                  <a:pt x="1069" y="1127"/>
                  <a:pt x="1069" y="1127"/>
                </a:cubicBezTo>
                <a:lnTo>
                  <a:pt x="1069" y="1127"/>
                </a:lnTo>
                <a:cubicBezTo>
                  <a:pt x="1069" y="1127"/>
                  <a:pt x="767" y="2005"/>
                  <a:pt x="839" y="2428"/>
                </a:cubicBezTo>
                <a:lnTo>
                  <a:pt x="839" y="2428"/>
                </a:lnTo>
                <a:cubicBezTo>
                  <a:pt x="841" y="2442"/>
                  <a:pt x="844" y="2456"/>
                  <a:pt x="848" y="2470"/>
                </a:cubicBezTo>
                <a:lnTo>
                  <a:pt x="848" y="2470"/>
                </a:lnTo>
                <a:lnTo>
                  <a:pt x="848" y="2471"/>
                </a:lnTo>
                <a:lnTo>
                  <a:pt x="848" y="2471"/>
                </a:lnTo>
                <a:cubicBezTo>
                  <a:pt x="859" y="2513"/>
                  <a:pt x="874" y="2550"/>
                  <a:pt x="895" y="2579"/>
                </a:cubicBezTo>
                <a:lnTo>
                  <a:pt x="895" y="2579"/>
                </a:lnTo>
                <a:cubicBezTo>
                  <a:pt x="899" y="2583"/>
                  <a:pt x="903" y="2588"/>
                  <a:pt x="906" y="2592"/>
                </a:cubicBezTo>
                <a:lnTo>
                  <a:pt x="906" y="2592"/>
                </a:lnTo>
                <a:cubicBezTo>
                  <a:pt x="1083" y="2793"/>
                  <a:pt x="1657" y="2876"/>
                  <a:pt x="2038" y="2803"/>
                </a:cubicBezTo>
                <a:lnTo>
                  <a:pt x="2038" y="2803"/>
                </a:lnTo>
                <a:cubicBezTo>
                  <a:pt x="1973" y="3025"/>
                  <a:pt x="1883" y="3319"/>
                  <a:pt x="1773" y="3648"/>
                </a:cubicBezTo>
                <a:lnTo>
                  <a:pt x="1773" y="3648"/>
                </a:lnTo>
                <a:lnTo>
                  <a:pt x="1773" y="3648"/>
                </a:lnTo>
                <a:cubicBezTo>
                  <a:pt x="1378" y="4826"/>
                  <a:pt x="719" y="6439"/>
                  <a:pt x="0" y="6679"/>
                </a:cubicBezTo>
                <a:lnTo>
                  <a:pt x="0" y="6679"/>
                </a:lnTo>
                <a:cubicBezTo>
                  <a:pt x="0" y="6679"/>
                  <a:pt x="237" y="7270"/>
                  <a:pt x="1272" y="7241"/>
                </a:cubicBezTo>
                <a:lnTo>
                  <a:pt x="1272" y="7241"/>
                </a:lnTo>
                <a:cubicBezTo>
                  <a:pt x="2156" y="7216"/>
                  <a:pt x="2092" y="7018"/>
                  <a:pt x="2587" y="7218"/>
                </a:cubicBezTo>
                <a:lnTo>
                  <a:pt x="2587" y="7218"/>
                </a:lnTo>
                <a:cubicBezTo>
                  <a:pt x="2590" y="7295"/>
                  <a:pt x="2594" y="7368"/>
                  <a:pt x="2597" y="7438"/>
                </a:cubicBezTo>
                <a:lnTo>
                  <a:pt x="2597" y="7438"/>
                </a:lnTo>
                <a:cubicBezTo>
                  <a:pt x="2597" y="7445"/>
                  <a:pt x="2598" y="7452"/>
                  <a:pt x="2598" y="7460"/>
                </a:cubicBezTo>
                <a:lnTo>
                  <a:pt x="2598" y="7460"/>
                </a:lnTo>
                <a:cubicBezTo>
                  <a:pt x="2599" y="7474"/>
                  <a:pt x="2599" y="7487"/>
                  <a:pt x="2600" y="7501"/>
                </a:cubicBezTo>
                <a:lnTo>
                  <a:pt x="2600" y="7501"/>
                </a:lnTo>
                <a:cubicBezTo>
                  <a:pt x="2600" y="7504"/>
                  <a:pt x="2600" y="7507"/>
                  <a:pt x="2600" y="7511"/>
                </a:cubicBezTo>
                <a:lnTo>
                  <a:pt x="2600" y="7511"/>
                </a:lnTo>
                <a:cubicBezTo>
                  <a:pt x="2603" y="7562"/>
                  <a:pt x="2605" y="7610"/>
                  <a:pt x="2607" y="7655"/>
                </a:cubicBezTo>
                <a:lnTo>
                  <a:pt x="2607" y="7655"/>
                </a:lnTo>
                <a:cubicBezTo>
                  <a:pt x="2607" y="7661"/>
                  <a:pt x="2607" y="7667"/>
                  <a:pt x="2608" y="7674"/>
                </a:cubicBezTo>
                <a:lnTo>
                  <a:pt x="2608" y="7674"/>
                </a:lnTo>
                <a:cubicBezTo>
                  <a:pt x="2608" y="7689"/>
                  <a:pt x="2609" y="7704"/>
                  <a:pt x="2610" y="7718"/>
                </a:cubicBezTo>
                <a:lnTo>
                  <a:pt x="2610" y="7718"/>
                </a:lnTo>
                <a:cubicBezTo>
                  <a:pt x="2610" y="7734"/>
                  <a:pt x="2612" y="7748"/>
                  <a:pt x="2612" y="7761"/>
                </a:cubicBezTo>
                <a:lnTo>
                  <a:pt x="2612" y="7761"/>
                </a:lnTo>
                <a:cubicBezTo>
                  <a:pt x="2613" y="7788"/>
                  <a:pt x="2614" y="7813"/>
                  <a:pt x="2615" y="7836"/>
                </a:cubicBezTo>
                <a:lnTo>
                  <a:pt x="2615" y="7836"/>
                </a:lnTo>
                <a:cubicBezTo>
                  <a:pt x="2616" y="7852"/>
                  <a:pt x="2617" y="7868"/>
                  <a:pt x="2617" y="7882"/>
                </a:cubicBezTo>
                <a:lnTo>
                  <a:pt x="2617" y="7882"/>
                </a:lnTo>
                <a:cubicBezTo>
                  <a:pt x="2618" y="7900"/>
                  <a:pt x="2619" y="7916"/>
                  <a:pt x="2620" y="7932"/>
                </a:cubicBezTo>
                <a:lnTo>
                  <a:pt x="2620" y="7932"/>
                </a:lnTo>
                <a:cubicBezTo>
                  <a:pt x="2620" y="7950"/>
                  <a:pt x="2622" y="7967"/>
                  <a:pt x="2622" y="7981"/>
                </a:cubicBezTo>
                <a:lnTo>
                  <a:pt x="2622" y="7981"/>
                </a:lnTo>
                <a:cubicBezTo>
                  <a:pt x="2622" y="7986"/>
                  <a:pt x="2622" y="7991"/>
                  <a:pt x="2623" y="7995"/>
                </a:cubicBezTo>
                <a:lnTo>
                  <a:pt x="2623" y="7995"/>
                </a:lnTo>
                <a:cubicBezTo>
                  <a:pt x="2623" y="8000"/>
                  <a:pt x="2623" y="8006"/>
                  <a:pt x="2623" y="8010"/>
                </a:cubicBezTo>
                <a:lnTo>
                  <a:pt x="2623" y="8010"/>
                </a:lnTo>
                <a:cubicBezTo>
                  <a:pt x="2623" y="8014"/>
                  <a:pt x="2623" y="8019"/>
                  <a:pt x="2624" y="8022"/>
                </a:cubicBezTo>
                <a:lnTo>
                  <a:pt x="2624" y="8022"/>
                </a:lnTo>
                <a:cubicBezTo>
                  <a:pt x="2624" y="8024"/>
                  <a:pt x="2624" y="8026"/>
                  <a:pt x="2624" y="8027"/>
                </a:cubicBezTo>
                <a:lnTo>
                  <a:pt x="2624" y="8027"/>
                </a:lnTo>
                <a:cubicBezTo>
                  <a:pt x="2624" y="8029"/>
                  <a:pt x="2624" y="8031"/>
                  <a:pt x="2624" y="8032"/>
                </a:cubicBezTo>
                <a:lnTo>
                  <a:pt x="2624" y="8032"/>
                </a:lnTo>
                <a:cubicBezTo>
                  <a:pt x="2624" y="8034"/>
                  <a:pt x="2624" y="8035"/>
                  <a:pt x="2624" y="8036"/>
                </a:cubicBezTo>
                <a:lnTo>
                  <a:pt x="2624" y="8036"/>
                </a:lnTo>
                <a:cubicBezTo>
                  <a:pt x="2624" y="8037"/>
                  <a:pt x="2624" y="8037"/>
                  <a:pt x="2624" y="8037"/>
                </a:cubicBezTo>
                <a:lnTo>
                  <a:pt x="2624" y="8037"/>
                </a:lnTo>
                <a:cubicBezTo>
                  <a:pt x="2647" y="8050"/>
                  <a:pt x="2670" y="8060"/>
                  <a:pt x="2692" y="8067"/>
                </a:cubicBezTo>
                <a:lnTo>
                  <a:pt x="2623" y="8093"/>
                </a:lnTo>
                <a:lnTo>
                  <a:pt x="2623" y="8093"/>
                </a:lnTo>
                <a:cubicBezTo>
                  <a:pt x="2623" y="8093"/>
                  <a:pt x="2243" y="8036"/>
                  <a:pt x="2085" y="8148"/>
                </a:cubicBezTo>
                <a:lnTo>
                  <a:pt x="2085" y="8148"/>
                </a:lnTo>
                <a:cubicBezTo>
                  <a:pt x="2084" y="8148"/>
                  <a:pt x="2083" y="8149"/>
                  <a:pt x="2082" y="8150"/>
                </a:cubicBezTo>
                <a:lnTo>
                  <a:pt x="2082" y="8150"/>
                </a:lnTo>
                <a:cubicBezTo>
                  <a:pt x="2079" y="8152"/>
                  <a:pt x="2075" y="8155"/>
                  <a:pt x="2072" y="8158"/>
                </a:cubicBezTo>
                <a:lnTo>
                  <a:pt x="2072" y="8158"/>
                </a:lnTo>
                <a:cubicBezTo>
                  <a:pt x="2072" y="8158"/>
                  <a:pt x="2072" y="8158"/>
                  <a:pt x="2071" y="8158"/>
                </a:cubicBezTo>
                <a:lnTo>
                  <a:pt x="2071" y="8158"/>
                </a:lnTo>
                <a:cubicBezTo>
                  <a:pt x="2047" y="8179"/>
                  <a:pt x="2028" y="8205"/>
                  <a:pt x="2021" y="8238"/>
                </a:cubicBezTo>
                <a:lnTo>
                  <a:pt x="2021" y="8238"/>
                </a:lnTo>
                <a:cubicBezTo>
                  <a:pt x="2020" y="8242"/>
                  <a:pt x="2019" y="8245"/>
                  <a:pt x="2019" y="8249"/>
                </a:cubicBezTo>
                <a:lnTo>
                  <a:pt x="2019" y="8249"/>
                </a:lnTo>
                <a:cubicBezTo>
                  <a:pt x="2018" y="8251"/>
                  <a:pt x="2018" y="8254"/>
                  <a:pt x="2018" y="8256"/>
                </a:cubicBezTo>
                <a:lnTo>
                  <a:pt x="2018" y="8256"/>
                </a:lnTo>
                <a:lnTo>
                  <a:pt x="2018" y="8256"/>
                </a:lnTo>
                <a:lnTo>
                  <a:pt x="2018" y="8256"/>
                </a:lnTo>
                <a:cubicBezTo>
                  <a:pt x="2018" y="8256"/>
                  <a:pt x="2018" y="8257"/>
                  <a:pt x="2018" y="8258"/>
                </a:cubicBezTo>
                <a:lnTo>
                  <a:pt x="2018" y="8258"/>
                </a:lnTo>
                <a:cubicBezTo>
                  <a:pt x="2018" y="8268"/>
                  <a:pt x="2021" y="8277"/>
                  <a:pt x="2025" y="8285"/>
                </a:cubicBezTo>
                <a:lnTo>
                  <a:pt x="2025" y="8285"/>
                </a:lnTo>
                <a:cubicBezTo>
                  <a:pt x="2025" y="8285"/>
                  <a:pt x="2026" y="8285"/>
                  <a:pt x="2026" y="8286"/>
                </a:cubicBezTo>
                <a:lnTo>
                  <a:pt x="2026" y="8286"/>
                </a:lnTo>
                <a:cubicBezTo>
                  <a:pt x="2027" y="8288"/>
                  <a:pt x="2029" y="8291"/>
                  <a:pt x="2031" y="8293"/>
                </a:cubicBezTo>
                <a:lnTo>
                  <a:pt x="2031" y="8293"/>
                </a:lnTo>
                <a:cubicBezTo>
                  <a:pt x="2031" y="8294"/>
                  <a:pt x="2031" y="8294"/>
                  <a:pt x="2032" y="8295"/>
                </a:cubicBezTo>
                <a:lnTo>
                  <a:pt x="2032" y="8295"/>
                </a:lnTo>
                <a:cubicBezTo>
                  <a:pt x="2034" y="8296"/>
                  <a:pt x="2035" y="8298"/>
                  <a:pt x="2037" y="8300"/>
                </a:cubicBezTo>
                <a:lnTo>
                  <a:pt x="2037" y="8300"/>
                </a:lnTo>
                <a:cubicBezTo>
                  <a:pt x="2038" y="8301"/>
                  <a:pt x="2038" y="8301"/>
                  <a:pt x="2039" y="8302"/>
                </a:cubicBezTo>
                <a:lnTo>
                  <a:pt x="2039" y="8302"/>
                </a:lnTo>
                <a:cubicBezTo>
                  <a:pt x="2041" y="8304"/>
                  <a:pt x="2043" y="8305"/>
                  <a:pt x="2045" y="8306"/>
                </a:cubicBezTo>
                <a:lnTo>
                  <a:pt x="2045" y="8306"/>
                </a:lnTo>
                <a:cubicBezTo>
                  <a:pt x="2046" y="8307"/>
                  <a:pt x="2047" y="8307"/>
                  <a:pt x="2047" y="8308"/>
                </a:cubicBezTo>
                <a:lnTo>
                  <a:pt x="2047" y="8308"/>
                </a:lnTo>
                <a:cubicBezTo>
                  <a:pt x="2050" y="8310"/>
                  <a:pt x="2052" y="8312"/>
                  <a:pt x="2055" y="8313"/>
                </a:cubicBezTo>
                <a:lnTo>
                  <a:pt x="2055" y="8313"/>
                </a:lnTo>
                <a:cubicBezTo>
                  <a:pt x="2056" y="8314"/>
                  <a:pt x="2056" y="8314"/>
                  <a:pt x="2057" y="8314"/>
                </a:cubicBezTo>
                <a:lnTo>
                  <a:pt x="2057" y="8314"/>
                </a:lnTo>
                <a:cubicBezTo>
                  <a:pt x="2193" y="8386"/>
                  <a:pt x="2656" y="8285"/>
                  <a:pt x="2806" y="8249"/>
                </a:cubicBezTo>
                <a:lnTo>
                  <a:pt x="2806" y="8249"/>
                </a:lnTo>
                <a:cubicBezTo>
                  <a:pt x="2809" y="8248"/>
                  <a:pt x="2812" y="8248"/>
                  <a:pt x="2815" y="8246"/>
                </a:cubicBezTo>
                <a:lnTo>
                  <a:pt x="2815" y="8246"/>
                </a:lnTo>
                <a:cubicBezTo>
                  <a:pt x="2821" y="8245"/>
                  <a:pt x="2827" y="8244"/>
                  <a:pt x="2831" y="8243"/>
                </a:cubicBezTo>
                <a:lnTo>
                  <a:pt x="2831" y="8243"/>
                </a:lnTo>
                <a:cubicBezTo>
                  <a:pt x="2845" y="8239"/>
                  <a:pt x="2853" y="8237"/>
                  <a:pt x="2853" y="8237"/>
                </a:cubicBezTo>
                <a:lnTo>
                  <a:pt x="2854" y="8087"/>
                </a:lnTo>
                <a:lnTo>
                  <a:pt x="2854" y="8087"/>
                </a:lnTo>
                <a:cubicBezTo>
                  <a:pt x="2941" y="8077"/>
                  <a:pt x="2997" y="8036"/>
                  <a:pt x="2997" y="8036"/>
                </a:cubicBezTo>
                <a:lnTo>
                  <a:pt x="2997" y="8036"/>
                </a:lnTo>
                <a:cubicBezTo>
                  <a:pt x="2997" y="8033"/>
                  <a:pt x="2997" y="8030"/>
                  <a:pt x="2997" y="8027"/>
                </a:cubicBezTo>
                <a:lnTo>
                  <a:pt x="2997" y="8027"/>
                </a:lnTo>
                <a:cubicBezTo>
                  <a:pt x="2997" y="8026"/>
                  <a:pt x="2997" y="8025"/>
                  <a:pt x="2997" y="8024"/>
                </a:cubicBezTo>
                <a:lnTo>
                  <a:pt x="2997" y="8024"/>
                </a:lnTo>
                <a:cubicBezTo>
                  <a:pt x="2998" y="8022"/>
                  <a:pt x="2998" y="8020"/>
                  <a:pt x="2998" y="8018"/>
                </a:cubicBezTo>
                <a:lnTo>
                  <a:pt x="2998" y="8018"/>
                </a:lnTo>
                <a:cubicBezTo>
                  <a:pt x="2998" y="8016"/>
                  <a:pt x="2998" y="8015"/>
                  <a:pt x="2998" y="8014"/>
                </a:cubicBezTo>
                <a:lnTo>
                  <a:pt x="2998" y="8014"/>
                </a:lnTo>
                <a:cubicBezTo>
                  <a:pt x="2999" y="8012"/>
                  <a:pt x="2999" y="8010"/>
                  <a:pt x="2999" y="8007"/>
                </a:cubicBezTo>
                <a:lnTo>
                  <a:pt x="2999" y="8007"/>
                </a:lnTo>
                <a:cubicBezTo>
                  <a:pt x="2999" y="8006"/>
                  <a:pt x="2999" y="8004"/>
                  <a:pt x="2999" y="8003"/>
                </a:cubicBezTo>
                <a:lnTo>
                  <a:pt x="2999" y="8003"/>
                </a:lnTo>
                <a:cubicBezTo>
                  <a:pt x="2999" y="8001"/>
                  <a:pt x="2999" y="7999"/>
                  <a:pt x="2999" y="7997"/>
                </a:cubicBezTo>
                <a:lnTo>
                  <a:pt x="2999" y="7997"/>
                </a:lnTo>
                <a:cubicBezTo>
                  <a:pt x="2999" y="7995"/>
                  <a:pt x="2999" y="7993"/>
                  <a:pt x="2999" y="7992"/>
                </a:cubicBezTo>
                <a:lnTo>
                  <a:pt x="2999" y="7992"/>
                </a:lnTo>
                <a:cubicBezTo>
                  <a:pt x="2999" y="7990"/>
                  <a:pt x="2999" y="7988"/>
                  <a:pt x="2999" y="7985"/>
                </a:cubicBezTo>
                <a:lnTo>
                  <a:pt x="2999" y="7985"/>
                </a:lnTo>
                <a:cubicBezTo>
                  <a:pt x="2999" y="7983"/>
                  <a:pt x="2999" y="7982"/>
                  <a:pt x="2999" y="7980"/>
                </a:cubicBezTo>
                <a:lnTo>
                  <a:pt x="2999" y="7980"/>
                </a:lnTo>
                <a:cubicBezTo>
                  <a:pt x="2999" y="7978"/>
                  <a:pt x="2999" y="7975"/>
                  <a:pt x="2999" y="7973"/>
                </a:cubicBezTo>
                <a:lnTo>
                  <a:pt x="2999" y="7973"/>
                </a:lnTo>
                <a:cubicBezTo>
                  <a:pt x="2999" y="7971"/>
                  <a:pt x="2999" y="7969"/>
                  <a:pt x="2999" y="7968"/>
                </a:cubicBezTo>
                <a:lnTo>
                  <a:pt x="2999" y="7968"/>
                </a:lnTo>
                <a:cubicBezTo>
                  <a:pt x="2999" y="7965"/>
                  <a:pt x="2999" y="7962"/>
                  <a:pt x="2999" y="7960"/>
                </a:cubicBezTo>
                <a:lnTo>
                  <a:pt x="2999" y="7960"/>
                </a:lnTo>
                <a:cubicBezTo>
                  <a:pt x="2999" y="7958"/>
                  <a:pt x="2999" y="7956"/>
                  <a:pt x="2999" y="7954"/>
                </a:cubicBezTo>
                <a:lnTo>
                  <a:pt x="2999" y="7954"/>
                </a:lnTo>
                <a:cubicBezTo>
                  <a:pt x="2999" y="7952"/>
                  <a:pt x="2999" y="7949"/>
                  <a:pt x="2999" y="7946"/>
                </a:cubicBezTo>
                <a:lnTo>
                  <a:pt x="2999" y="7946"/>
                </a:lnTo>
                <a:cubicBezTo>
                  <a:pt x="2999" y="7944"/>
                  <a:pt x="2999" y="7942"/>
                  <a:pt x="2999" y="7940"/>
                </a:cubicBezTo>
                <a:lnTo>
                  <a:pt x="2999" y="7940"/>
                </a:lnTo>
                <a:cubicBezTo>
                  <a:pt x="2999" y="7938"/>
                  <a:pt x="2999" y="7935"/>
                  <a:pt x="2999" y="7932"/>
                </a:cubicBezTo>
                <a:lnTo>
                  <a:pt x="2999" y="7932"/>
                </a:lnTo>
                <a:cubicBezTo>
                  <a:pt x="2999" y="7930"/>
                  <a:pt x="2999" y="7928"/>
                  <a:pt x="2999" y="7926"/>
                </a:cubicBezTo>
                <a:lnTo>
                  <a:pt x="2999" y="7926"/>
                </a:lnTo>
                <a:cubicBezTo>
                  <a:pt x="2999" y="7923"/>
                  <a:pt x="2999" y="7920"/>
                  <a:pt x="2999" y="7916"/>
                </a:cubicBezTo>
                <a:lnTo>
                  <a:pt x="2999" y="7916"/>
                </a:lnTo>
                <a:cubicBezTo>
                  <a:pt x="2999" y="7915"/>
                  <a:pt x="2999" y="7913"/>
                  <a:pt x="2999" y="7911"/>
                </a:cubicBezTo>
                <a:lnTo>
                  <a:pt x="2999" y="7911"/>
                </a:lnTo>
                <a:cubicBezTo>
                  <a:pt x="2999" y="7908"/>
                  <a:pt x="2999" y="7904"/>
                  <a:pt x="2999" y="7900"/>
                </a:cubicBezTo>
                <a:lnTo>
                  <a:pt x="2999" y="7900"/>
                </a:lnTo>
                <a:cubicBezTo>
                  <a:pt x="2999" y="7899"/>
                  <a:pt x="2999" y="7897"/>
                  <a:pt x="2999" y="7895"/>
                </a:cubicBezTo>
                <a:lnTo>
                  <a:pt x="2999" y="7895"/>
                </a:lnTo>
                <a:cubicBezTo>
                  <a:pt x="2999" y="7892"/>
                  <a:pt x="2999" y="7888"/>
                  <a:pt x="2998" y="7884"/>
                </a:cubicBezTo>
                <a:lnTo>
                  <a:pt x="2998" y="7884"/>
                </a:lnTo>
                <a:cubicBezTo>
                  <a:pt x="2998" y="7882"/>
                  <a:pt x="2998" y="7881"/>
                  <a:pt x="2998" y="7879"/>
                </a:cubicBezTo>
                <a:lnTo>
                  <a:pt x="2998" y="7879"/>
                </a:lnTo>
                <a:cubicBezTo>
                  <a:pt x="2998" y="7875"/>
                  <a:pt x="2998" y="7871"/>
                  <a:pt x="2998" y="7867"/>
                </a:cubicBezTo>
                <a:lnTo>
                  <a:pt x="2998" y="7867"/>
                </a:lnTo>
                <a:cubicBezTo>
                  <a:pt x="2998" y="7865"/>
                  <a:pt x="2998" y="7863"/>
                  <a:pt x="2997" y="7862"/>
                </a:cubicBezTo>
                <a:lnTo>
                  <a:pt x="2997" y="7862"/>
                </a:lnTo>
                <a:cubicBezTo>
                  <a:pt x="2997" y="7858"/>
                  <a:pt x="2997" y="7853"/>
                  <a:pt x="2997" y="7849"/>
                </a:cubicBezTo>
                <a:lnTo>
                  <a:pt x="2997" y="7849"/>
                </a:lnTo>
                <a:cubicBezTo>
                  <a:pt x="2997" y="7848"/>
                  <a:pt x="2997" y="7847"/>
                  <a:pt x="2997" y="7845"/>
                </a:cubicBezTo>
                <a:lnTo>
                  <a:pt x="2997" y="7845"/>
                </a:lnTo>
                <a:cubicBezTo>
                  <a:pt x="2997" y="7840"/>
                  <a:pt x="2997" y="7835"/>
                  <a:pt x="2997" y="7830"/>
                </a:cubicBezTo>
                <a:lnTo>
                  <a:pt x="2997" y="7830"/>
                </a:lnTo>
                <a:cubicBezTo>
                  <a:pt x="2997" y="7829"/>
                  <a:pt x="2996" y="7828"/>
                  <a:pt x="2996" y="7827"/>
                </a:cubicBezTo>
                <a:lnTo>
                  <a:pt x="2996" y="7827"/>
                </a:lnTo>
                <a:cubicBezTo>
                  <a:pt x="2996" y="7821"/>
                  <a:pt x="2996" y="7816"/>
                  <a:pt x="2996" y="7811"/>
                </a:cubicBezTo>
                <a:lnTo>
                  <a:pt x="2996" y="7811"/>
                </a:lnTo>
                <a:cubicBezTo>
                  <a:pt x="2996" y="7809"/>
                  <a:pt x="2996" y="7809"/>
                  <a:pt x="2996" y="7808"/>
                </a:cubicBezTo>
                <a:lnTo>
                  <a:pt x="2996" y="7808"/>
                </a:lnTo>
                <a:cubicBezTo>
                  <a:pt x="2996" y="7802"/>
                  <a:pt x="2995" y="7796"/>
                  <a:pt x="2995" y="7789"/>
                </a:cubicBezTo>
                <a:lnTo>
                  <a:pt x="2995" y="7789"/>
                </a:lnTo>
                <a:lnTo>
                  <a:pt x="2995" y="7789"/>
                </a:lnTo>
                <a:lnTo>
                  <a:pt x="2995" y="7789"/>
                </a:lnTo>
                <a:cubicBezTo>
                  <a:pt x="2990" y="7680"/>
                  <a:pt x="2982" y="7544"/>
                  <a:pt x="2973" y="7393"/>
                </a:cubicBezTo>
                <a:lnTo>
                  <a:pt x="2973" y="7393"/>
                </a:lnTo>
                <a:cubicBezTo>
                  <a:pt x="3198" y="7494"/>
                  <a:pt x="3389" y="7542"/>
                  <a:pt x="3564" y="7552"/>
                </a:cubicBezTo>
                <a:lnTo>
                  <a:pt x="3564" y="7552"/>
                </a:lnTo>
                <a:cubicBezTo>
                  <a:pt x="3608" y="7756"/>
                  <a:pt x="3641" y="7915"/>
                  <a:pt x="3658" y="7994"/>
                </a:cubicBezTo>
                <a:lnTo>
                  <a:pt x="3658" y="7994"/>
                </a:lnTo>
                <a:cubicBezTo>
                  <a:pt x="3658" y="7995"/>
                  <a:pt x="3658" y="7996"/>
                  <a:pt x="3658" y="7997"/>
                </a:cubicBezTo>
                <a:lnTo>
                  <a:pt x="3658" y="7997"/>
                </a:lnTo>
                <a:cubicBezTo>
                  <a:pt x="3661" y="8009"/>
                  <a:pt x="3663" y="8019"/>
                  <a:pt x="3665" y="8026"/>
                </a:cubicBezTo>
                <a:lnTo>
                  <a:pt x="3665" y="8026"/>
                </a:lnTo>
                <a:cubicBezTo>
                  <a:pt x="3665" y="8027"/>
                  <a:pt x="3665" y="8027"/>
                  <a:pt x="3665" y="8028"/>
                </a:cubicBezTo>
                <a:lnTo>
                  <a:pt x="3665" y="8028"/>
                </a:lnTo>
                <a:cubicBezTo>
                  <a:pt x="3666" y="8033"/>
                  <a:pt x="3667" y="8038"/>
                  <a:pt x="3668" y="8041"/>
                </a:cubicBezTo>
                <a:lnTo>
                  <a:pt x="3668" y="8041"/>
                </a:lnTo>
                <a:cubicBezTo>
                  <a:pt x="3668" y="8043"/>
                  <a:pt x="3668" y="8043"/>
                  <a:pt x="3668" y="8044"/>
                </a:cubicBezTo>
                <a:lnTo>
                  <a:pt x="3668" y="8044"/>
                </a:lnTo>
                <a:lnTo>
                  <a:pt x="3669" y="8045"/>
                </a:lnTo>
                <a:lnTo>
                  <a:pt x="3669" y="8045"/>
                </a:lnTo>
                <a:cubicBezTo>
                  <a:pt x="3669" y="8048"/>
                  <a:pt x="3669" y="8049"/>
                  <a:pt x="3669" y="8049"/>
                </a:cubicBezTo>
                <a:lnTo>
                  <a:pt x="3669" y="8049"/>
                </a:lnTo>
                <a:cubicBezTo>
                  <a:pt x="3669" y="8049"/>
                  <a:pt x="3692" y="8050"/>
                  <a:pt x="3720" y="8051"/>
                </a:cubicBezTo>
                <a:lnTo>
                  <a:pt x="3719" y="8158"/>
                </a:lnTo>
                <a:lnTo>
                  <a:pt x="3719" y="8158"/>
                </a:lnTo>
                <a:lnTo>
                  <a:pt x="3718" y="8215"/>
                </a:lnTo>
                <a:lnTo>
                  <a:pt x="3718" y="8215"/>
                </a:lnTo>
                <a:cubicBezTo>
                  <a:pt x="3718" y="8215"/>
                  <a:pt x="3726" y="8216"/>
                  <a:pt x="3740" y="8221"/>
                </a:cubicBezTo>
                <a:lnTo>
                  <a:pt x="3740" y="8221"/>
                </a:lnTo>
                <a:cubicBezTo>
                  <a:pt x="3744" y="8222"/>
                  <a:pt x="3750" y="8223"/>
                  <a:pt x="3756" y="8225"/>
                </a:cubicBezTo>
                <a:lnTo>
                  <a:pt x="3756" y="8225"/>
                </a:lnTo>
                <a:cubicBezTo>
                  <a:pt x="3759" y="8225"/>
                  <a:pt x="3762" y="8226"/>
                  <a:pt x="3765" y="8227"/>
                </a:cubicBezTo>
                <a:lnTo>
                  <a:pt x="3765" y="8227"/>
                </a:lnTo>
                <a:cubicBezTo>
                  <a:pt x="3915" y="8265"/>
                  <a:pt x="4376" y="8373"/>
                  <a:pt x="4513" y="8303"/>
                </a:cubicBezTo>
                <a:lnTo>
                  <a:pt x="4513" y="8303"/>
                </a:lnTo>
                <a:cubicBezTo>
                  <a:pt x="4514" y="8302"/>
                  <a:pt x="4514" y="8302"/>
                  <a:pt x="4514" y="8302"/>
                </a:cubicBezTo>
                <a:lnTo>
                  <a:pt x="4514" y="8302"/>
                </a:lnTo>
                <a:cubicBezTo>
                  <a:pt x="4517" y="8301"/>
                  <a:pt x="4520" y="8299"/>
                  <a:pt x="4523" y="8297"/>
                </a:cubicBezTo>
                <a:lnTo>
                  <a:pt x="4523" y="8297"/>
                </a:lnTo>
                <a:lnTo>
                  <a:pt x="4524" y="8296"/>
                </a:lnTo>
                <a:lnTo>
                  <a:pt x="4524" y="8296"/>
                </a:lnTo>
                <a:cubicBezTo>
                  <a:pt x="4527" y="8294"/>
                  <a:pt x="4529" y="8293"/>
                  <a:pt x="4531" y="8291"/>
                </a:cubicBezTo>
                <a:lnTo>
                  <a:pt x="4531" y="8291"/>
                </a:lnTo>
                <a:cubicBezTo>
                  <a:pt x="4531" y="8291"/>
                  <a:pt x="4532" y="8290"/>
                  <a:pt x="4533" y="8289"/>
                </a:cubicBezTo>
                <a:lnTo>
                  <a:pt x="4533" y="8289"/>
                </a:lnTo>
                <a:cubicBezTo>
                  <a:pt x="4535" y="8287"/>
                  <a:pt x="4537" y="8286"/>
                  <a:pt x="4538" y="8284"/>
                </a:cubicBezTo>
                <a:lnTo>
                  <a:pt x="4538" y="8284"/>
                </a:lnTo>
                <a:cubicBezTo>
                  <a:pt x="4538" y="8284"/>
                  <a:pt x="4539" y="8283"/>
                  <a:pt x="4540" y="8282"/>
                </a:cubicBezTo>
                <a:lnTo>
                  <a:pt x="4540" y="8282"/>
                </a:lnTo>
                <a:cubicBezTo>
                  <a:pt x="4541" y="8280"/>
                  <a:pt x="4543" y="8277"/>
                  <a:pt x="4544" y="8275"/>
                </a:cubicBezTo>
                <a:lnTo>
                  <a:pt x="4544" y="8275"/>
                </a:lnTo>
                <a:cubicBezTo>
                  <a:pt x="4544" y="8275"/>
                  <a:pt x="4544" y="8275"/>
                  <a:pt x="4545" y="8275"/>
                </a:cubicBezTo>
                <a:lnTo>
                  <a:pt x="4545" y="8275"/>
                </a:lnTo>
                <a:cubicBezTo>
                  <a:pt x="4549" y="8267"/>
                  <a:pt x="4552" y="8257"/>
                  <a:pt x="4552" y="8248"/>
                </a:cubicBezTo>
                <a:lnTo>
                  <a:pt x="4552" y="8248"/>
                </a:lnTo>
                <a:cubicBezTo>
                  <a:pt x="4552" y="8247"/>
                  <a:pt x="4552" y="8246"/>
                  <a:pt x="4552" y="8245"/>
                </a:cubicBezTo>
                <a:lnTo>
                  <a:pt x="4552" y="8245"/>
                </a:lnTo>
                <a:lnTo>
                  <a:pt x="4552" y="8245"/>
                </a:lnTo>
                <a:cubicBezTo>
                  <a:pt x="4552" y="8243"/>
                  <a:pt x="4552" y="8241"/>
                  <a:pt x="4552" y="8238"/>
                </a:cubicBezTo>
                <a:lnTo>
                  <a:pt x="4552" y="8238"/>
                </a:lnTo>
                <a:cubicBezTo>
                  <a:pt x="4551" y="8235"/>
                  <a:pt x="4551" y="8231"/>
                  <a:pt x="4550" y="8228"/>
                </a:cubicBezTo>
                <a:lnTo>
                  <a:pt x="4550" y="8228"/>
                </a:lnTo>
                <a:cubicBezTo>
                  <a:pt x="4543" y="8195"/>
                  <a:pt x="4526" y="8168"/>
                  <a:pt x="4501" y="8147"/>
                </a:cubicBezTo>
                <a:lnTo>
                  <a:pt x="4501" y="8147"/>
                </a:lnTo>
                <a:cubicBezTo>
                  <a:pt x="4500" y="8147"/>
                  <a:pt x="4500" y="8147"/>
                  <a:pt x="4500" y="8147"/>
                </a:cubicBezTo>
                <a:lnTo>
                  <a:pt x="4500" y="8147"/>
                </a:lnTo>
                <a:cubicBezTo>
                  <a:pt x="4497" y="8144"/>
                  <a:pt x="4494" y="8141"/>
                  <a:pt x="4490" y="8138"/>
                </a:cubicBezTo>
                <a:lnTo>
                  <a:pt x="4490" y="8138"/>
                </a:lnTo>
                <a:cubicBezTo>
                  <a:pt x="4489" y="8138"/>
                  <a:pt x="4489" y="8137"/>
                  <a:pt x="4488" y="8137"/>
                </a:cubicBezTo>
                <a:lnTo>
                  <a:pt x="4488" y="8137"/>
                </a:lnTo>
                <a:cubicBezTo>
                  <a:pt x="4331" y="8022"/>
                  <a:pt x="3950" y="8073"/>
                  <a:pt x="3950" y="8073"/>
                </a:cubicBezTo>
                <a:lnTo>
                  <a:pt x="3916" y="8060"/>
                </a:lnTo>
                <a:lnTo>
                  <a:pt x="3916" y="8060"/>
                </a:lnTo>
                <a:lnTo>
                  <a:pt x="3865" y="8041"/>
                </a:lnTo>
                <a:lnTo>
                  <a:pt x="3865" y="8041"/>
                </a:lnTo>
                <a:cubicBezTo>
                  <a:pt x="3912" y="8032"/>
                  <a:pt x="3966" y="8019"/>
                  <a:pt x="3966" y="8019"/>
                </a:cubicBezTo>
                <a:lnTo>
                  <a:pt x="3966" y="8019"/>
                </a:lnTo>
                <a:cubicBezTo>
                  <a:pt x="3965" y="8007"/>
                  <a:pt x="3963" y="7996"/>
                  <a:pt x="3962" y="7985"/>
                </a:cubicBezTo>
                <a:lnTo>
                  <a:pt x="3962" y="7985"/>
                </a:lnTo>
                <a:cubicBezTo>
                  <a:pt x="3941" y="7838"/>
                  <a:pt x="3918" y="7685"/>
                  <a:pt x="3893" y="7526"/>
                </a:cubicBezTo>
                <a:lnTo>
                  <a:pt x="3893" y="7526"/>
                </a:lnTo>
                <a:cubicBezTo>
                  <a:pt x="4120" y="7477"/>
                  <a:pt x="4330" y="7370"/>
                  <a:pt x="4570" y="7248"/>
                </a:cubicBezTo>
                <a:lnTo>
                  <a:pt x="4570" y="7248"/>
                </a:lnTo>
                <a:cubicBezTo>
                  <a:pt x="4584" y="7241"/>
                  <a:pt x="4599" y="7233"/>
                  <a:pt x="4613" y="7226"/>
                </a:cubicBezTo>
                <a:lnTo>
                  <a:pt x="4613" y="7226"/>
                </a:lnTo>
                <a:cubicBezTo>
                  <a:pt x="4618" y="7224"/>
                  <a:pt x="4623" y="7222"/>
                  <a:pt x="4628" y="7219"/>
                </a:cubicBezTo>
                <a:lnTo>
                  <a:pt x="4628" y="7219"/>
                </a:lnTo>
                <a:cubicBezTo>
                  <a:pt x="4645" y="7210"/>
                  <a:pt x="4663" y="7201"/>
                  <a:pt x="4681" y="7192"/>
                </a:cubicBezTo>
                <a:lnTo>
                  <a:pt x="4681" y="7192"/>
                </a:lnTo>
                <a:cubicBezTo>
                  <a:pt x="4685" y="7190"/>
                  <a:pt x="4688" y="7189"/>
                  <a:pt x="4691" y="7187"/>
                </a:cubicBezTo>
                <a:lnTo>
                  <a:pt x="4691" y="7187"/>
                </a:lnTo>
                <a:cubicBezTo>
                  <a:pt x="4710" y="7178"/>
                  <a:pt x="4729" y="7168"/>
                  <a:pt x="4749" y="7158"/>
                </a:cubicBezTo>
                <a:lnTo>
                  <a:pt x="4749" y="7158"/>
                </a:lnTo>
                <a:cubicBezTo>
                  <a:pt x="4752" y="7157"/>
                  <a:pt x="4754" y="7156"/>
                  <a:pt x="4756" y="7155"/>
                </a:cubicBezTo>
                <a:lnTo>
                  <a:pt x="4756" y="7155"/>
                </a:lnTo>
                <a:cubicBezTo>
                  <a:pt x="4778" y="7144"/>
                  <a:pt x="4799" y="7134"/>
                  <a:pt x="4820" y="7123"/>
                </a:cubicBezTo>
                <a:lnTo>
                  <a:pt x="4820" y="7123"/>
                </a:lnTo>
                <a:cubicBezTo>
                  <a:pt x="4822" y="7123"/>
                  <a:pt x="4822" y="7123"/>
                  <a:pt x="4823" y="7122"/>
                </a:cubicBezTo>
                <a:lnTo>
                  <a:pt x="4823" y="7122"/>
                </a:lnTo>
                <a:cubicBezTo>
                  <a:pt x="4830" y="7119"/>
                  <a:pt x="4838" y="7115"/>
                  <a:pt x="4846" y="7112"/>
                </a:cubicBezTo>
                <a:lnTo>
                  <a:pt x="4846" y="7112"/>
                </a:lnTo>
                <a:cubicBezTo>
                  <a:pt x="4850" y="7109"/>
                  <a:pt x="4856" y="7107"/>
                  <a:pt x="4860" y="7105"/>
                </a:cubicBezTo>
                <a:lnTo>
                  <a:pt x="4860" y="7105"/>
                </a:lnTo>
                <a:cubicBezTo>
                  <a:pt x="4869" y="7101"/>
                  <a:pt x="4876" y="7097"/>
                  <a:pt x="4884" y="7093"/>
                </a:cubicBezTo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pPr algn="l" defTabSz="1371326" rtl="0">
              <a:defRPr/>
            </a:pPr>
            <a:endParaRPr lang="en-GB" sz="2700" kern="1200">
              <a:solidFill>
                <a:srgbClr val="000000"/>
              </a:solidFill>
              <a:latin typeface="Roboto Light" panose="02000000000000000000" pitchFamily="2" charset="0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7FE27F3-F54B-ED45-8196-F52D1E68F94C}"/>
              </a:ext>
            </a:extLst>
          </p:cNvPr>
          <p:cNvSpPr txBox="1"/>
          <p:nvPr/>
        </p:nvSpPr>
        <p:spPr>
          <a:xfrm>
            <a:off x="5985120" y="4509629"/>
            <a:ext cx="1364476" cy="48474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l" defTabSz="1371326" rtl="0">
              <a:defRPr/>
            </a:pPr>
            <a:r>
              <a:rPr lang="en-GB" sz="2550" b="1" kern="1200" dirty="0">
                <a:solidFill>
                  <a:srgbClr val="FFFFFF"/>
                </a:solidFill>
                <a:latin typeface="Oswald" panose="02000503000000000000" pitchFamily="2" charset="77"/>
                <a:ea typeface="League Spartan" charset="0"/>
                <a:cs typeface="Poppins" pitchFamily="2" charset="77"/>
              </a:rPr>
              <a:t>THREATS</a:t>
            </a:r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06A23993-1C09-E94D-BC95-5DD968041E5C}"/>
              </a:ext>
            </a:extLst>
          </p:cNvPr>
          <p:cNvSpPr txBox="1">
            <a:spLocks/>
          </p:cNvSpPr>
          <p:nvPr/>
        </p:nvSpPr>
        <p:spPr>
          <a:xfrm>
            <a:off x="48311" y="4916081"/>
            <a:ext cx="7899782" cy="6072549"/>
          </a:xfrm>
          <a:prstGeom prst="rect">
            <a:avLst/>
          </a:prstGeom>
        </p:spPr>
        <p:txBody>
          <a:bodyPr vert="horz" wrap="square" lIns="163118" tIns="81560" rIns="163118" bIns="8156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245" algn="l" defTabSz="815727">
              <a:lnSpc>
                <a:spcPts val="2775"/>
              </a:lnSpc>
              <a:defRPr/>
            </a:pPr>
            <a:endParaRPr lang="en-GB" sz="1650" dirty="0">
              <a:solidFill>
                <a:srgbClr val="000000"/>
              </a:solidFill>
              <a:latin typeface="Roboto Light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2559845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Lack of universal policies and standardisation.</a:t>
            </a:r>
          </a:p>
          <a:p>
            <a:pPr marL="428625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Lack of consensus between maritime stakeholders and related industries.</a:t>
            </a:r>
          </a:p>
          <a:p>
            <a:pPr marL="428625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Governments changing their policies causing mistrust on the long term investment.</a:t>
            </a:r>
          </a:p>
          <a:p>
            <a:pPr marL="428625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Newer vessel obsession of insurers and customers.</a:t>
            </a:r>
          </a:p>
          <a:p>
            <a:pPr marL="428625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Wide range of products and options exist but maritime stakeholders are not settled on CE &amp; decarbonisation strategies.</a:t>
            </a:r>
          </a:p>
          <a:p>
            <a:pPr marL="428625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Long lifespan of maritime assets.</a:t>
            </a:r>
          </a:p>
          <a:p>
            <a:pPr marL="428625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Long geographic distances between production and dismantling facilities.</a:t>
            </a:r>
          </a:p>
          <a:p>
            <a:pPr marL="428625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Lack of know-how to utilise end-of-life equipment once again by remanufacturing.</a:t>
            </a:r>
          </a:p>
          <a:p>
            <a:pPr algn="l" defTabSz="815727">
              <a:lnSpc>
                <a:spcPts val="2775"/>
              </a:lnSpc>
              <a:defRPr/>
            </a:pPr>
            <a:endParaRPr lang="en-GB" sz="1650" dirty="0">
              <a:solidFill>
                <a:srgbClr val="000000"/>
              </a:solidFill>
              <a:latin typeface="Roboto Light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428625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endParaRPr lang="en-GB" sz="1650" dirty="0">
              <a:solidFill>
                <a:srgbClr val="000000"/>
              </a:solidFill>
              <a:latin typeface="Roboto Light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428625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endParaRPr lang="en-GB" sz="1650" dirty="0">
              <a:solidFill>
                <a:srgbClr val="000000"/>
              </a:solidFill>
              <a:latin typeface="Roboto Light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9" name="Freeform 9">
            <a:extLst>
              <a:ext uri="{FF2B5EF4-FFF2-40B4-BE49-F238E27FC236}">
                <a16:creationId xmlns:a16="http://schemas.microsoft.com/office/drawing/2014/main" id="{E3BED62D-278F-DD48-BD60-CFFC9B78933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558434" y="7032360"/>
            <a:ext cx="1004852" cy="1591176"/>
          </a:xfrm>
          <a:custGeom>
            <a:avLst/>
            <a:gdLst>
              <a:gd name="T0" fmla="*/ 1846 w 4596"/>
              <a:gd name="T1" fmla="*/ 4900 h 7275"/>
              <a:gd name="T2" fmla="*/ 1967 w 4596"/>
              <a:gd name="T3" fmla="*/ 4914 h 7275"/>
              <a:gd name="T4" fmla="*/ 2102 w 4596"/>
              <a:gd name="T5" fmla="*/ 5021 h 7275"/>
              <a:gd name="T6" fmla="*/ 2056 w 4596"/>
              <a:gd name="T7" fmla="*/ 6089 h 7275"/>
              <a:gd name="T8" fmla="*/ 2098 w 4596"/>
              <a:gd name="T9" fmla="*/ 6195 h 7275"/>
              <a:gd name="T10" fmla="*/ 2166 w 4596"/>
              <a:gd name="T11" fmla="*/ 6308 h 7275"/>
              <a:gd name="T12" fmla="*/ 4280 w 4596"/>
              <a:gd name="T13" fmla="*/ 1320 h 7275"/>
              <a:gd name="T14" fmla="*/ 4126 w 4596"/>
              <a:gd name="T15" fmla="*/ 919 h 7275"/>
              <a:gd name="T16" fmla="*/ 3975 w 4596"/>
              <a:gd name="T17" fmla="*/ 935 h 7275"/>
              <a:gd name="T18" fmla="*/ 3851 w 4596"/>
              <a:gd name="T19" fmla="*/ 1078 h 7275"/>
              <a:gd name="T20" fmla="*/ 3982 w 4596"/>
              <a:gd name="T21" fmla="*/ 1451 h 7275"/>
              <a:gd name="T22" fmla="*/ 4029 w 4596"/>
              <a:gd name="T23" fmla="*/ 2518 h 7275"/>
              <a:gd name="T24" fmla="*/ 2952 w 4596"/>
              <a:gd name="T25" fmla="*/ 2332 h 7275"/>
              <a:gd name="T26" fmla="*/ 3201 w 4596"/>
              <a:gd name="T27" fmla="*/ 1574 h 7275"/>
              <a:gd name="T28" fmla="*/ 3177 w 4596"/>
              <a:gd name="T29" fmla="*/ 1335 h 7275"/>
              <a:gd name="T30" fmla="*/ 3252 w 4596"/>
              <a:gd name="T31" fmla="*/ 1259 h 7275"/>
              <a:gd name="T32" fmla="*/ 3298 w 4596"/>
              <a:gd name="T33" fmla="*/ 1157 h 7275"/>
              <a:gd name="T34" fmla="*/ 3321 w 4596"/>
              <a:gd name="T35" fmla="*/ 1087 h 7275"/>
              <a:gd name="T36" fmla="*/ 3335 w 4596"/>
              <a:gd name="T37" fmla="*/ 1010 h 7275"/>
              <a:gd name="T38" fmla="*/ 3337 w 4596"/>
              <a:gd name="T39" fmla="*/ 970 h 7275"/>
              <a:gd name="T40" fmla="*/ 3236 w 4596"/>
              <a:gd name="T41" fmla="*/ 708 h 7275"/>
              <a:gd name="T42" fmla="*/ 3176 w 4596"/>
              <a:gd name="T43" fmla="*/ 667 h 7275"/>
              <a:gd name="T44" fmla="*/ 3127 w 4596"/>
              <a:gd name="T45" fmla="*/ 647 h 7275"/>
              <a:gd name="T46" fmla="*/ 3082 w 4596"/>
              <a:gd name="T47" fmla="*/ 637 h 7275"/>
              <a:gd name="T48" fmla="*/ 3060 w 4596"/>
              <a:gd name="T49" fmla="*/ 635 h 7275"/>
              <a:gd name="T50" fmla="*/ 2084 w 4596"/>
              <a:gd name="T51" fmla="*/ 61 h 7275"/>
              <a:gd name="T52" fmla="*/ 1738 w 4596"/>
              <a:gd name="T53" fmla="*/ 573 h 7275"/>
              <a:gd name="T54" fmla="*/ 1480 w 4596"/>
              <a:gd name="T55" fmla="*/ 1035 h 7275"/>
              <a:gd name="T56" fmla="*/ 1410 w 4596"/>
              <a:gd name="T57" fmla="*/ 1277 h 7275"/>
              <a:gd name="T58" fmla="*/ 1426 w 4596"/>
              <a:gd name="T59" fmla="*/ 1352 h 7275"/>
              <a:gd name="T60" fmla="*/ 1453 w 4596"/>
              <a:gd name="T61" fmla="*/ 1407 h 7275"/>
              <a:gd name="T62" fmla="*/ 1502 w 4596"/>
              <a:gd name="T63" fmla="*/ 1441 h 7275"/>
              <a:gd name="T64" fmla="*/ 1623 w 4596"/>
              <a:gd name="T65" fmla="*/ 1830 h 7275"/>
              <a:gd name="T66" fmla="*/ 1692 w 4596"/>
              <a:gd name="T67" fmla="*/ 1901 h 7275"/>
              <a:gd name="T68" fmla="*/ 1769 w 4596"/>
              <a:gd name="T69" fmla="*/ 1956 h 7275"/>
              <a:gd name="T70" fmla="*/ 1854 w 4596"/>
              <a:gd name="T71" fmla="*/ 1999 h 7275"/>
              <a:gd name="T72" fmla="*/ 1948 w 4596"/>
              <a:gd name="T73" fmla="*/ 2034 h 7275"/>
              <a:gd name="T74" fmla="*/ 1974 w 4596"/>
              <a:gd name="T75" fmla="*/ 2153 h 7275"/>
              <a:gd name="T76" fmla="*/ 763 w 4596"/>
              <a:gd name="T77" fmla="*/ 1038 h 7275"/>
              <a:gd name="T78" fmla="*/ 975 w 4596"/>
              <a:gd name="T79" fmla="*/ 707 h 7275"/>
              <a:gd name="T80" fmla="*/ 787 w 4596"/>
              <a:gd name="T81" fmla="*/ 487 h 7275"/>
              <a:gd name="T82" fmla="*/ 721 w 4596"/>
              <a:gd name="T83" fmla="*/ 485 h 7275"/>
              <a:gd name="T84" fmla="*/ 502 w 4596"/>
              <a:gd name="T85" fmla="*/ 847 h 7275"/>
              <a:gd name="T86" fmla="*/ 50 w 4596"/>
              <a:gd name="T87" fmla="*/ 2369 h 7275"/>
              <a:gd name="T88" fmla="*/ 1330 w 4596"/>
              <a:gd name="T89" fmla="*/ 4214 h 7275"/>
              <a:gd name="T90" fmla="*/ 1310 w 4596"/>
              <a:gd name="T91" fmla="*/ 6393 h 7275"/>
              <a:gd name="T92" fmla="*/ 1462 w 4596"/>
              <a:gd name="T93" fmla="*/ 6510 h 7275"/>
              <a:gd name="T94" fmla="*/ 1561 w 4596"/>
              <a:gd name="T95" fmla="*/ 6569 h 7275"/>
              <a:gd name="T96" fmla="*/ 1678 w 4596"/>
              <a:gd name="T97" fmla="*/ 6624 h 7275"/>
              <a:gd name="T98" fmla="*/ 1793 w 4596"/>
              <a:gd name="T99" fmla="*/ 6662 h 7275"/>
              <a:gd name="T100" fmla="*/ 2367 w 4596"/>
              <a:gd name="T101" fmla="*/ 7192 h 7275"/>
              <a:gd name="T102" fmla="*/ 2506 w 4596"/>
              <a:gd name="T103" fmla="*/ 7256 h 7275"/>
              <a:gd name="T104" fmla="*/ 3762 w 4596"/>
              <a:gd name="T105" fmla="*/ 6609 h 7275"/>
              <a:gd name="T106" fmla="*/ 3903 w 4596"/>
              <a:gd name="T107" fmla="*/ 6566 h 7275"/>
              <a:gd name="T108" fmla="*/ 3428 w 4596"/>
              <a:gd name="T109" fmla="*/ 5889 h 7275"/>
              <a:gd name="T110" fmla="*/ 2714 w 4596"/>
              <a:gd name="T111" fmla="*/ 4313 h 7275"/>
              <a:gd name="T112" fmla="*/ 2705 w 4596"/>
              <a:gd name="T113" fmla="*/ 4071 h 7275"/>
              <a:gd name="T114" fmla="*/ 2703 w 4596"/>
              <a:gd name="T115" fmla="*/ 3859 h 7275"/>
              <a:gd name="T116" fmla="*/ 2707 w 4596"/>
              <a:gd name="T117" fmla="*/ 3711 h 7275"/>
              <a:gd name="T118" fmla="*/ 2856 w 4596"/>
              <a:gd name="T119" fmla="*/ 3142 h 7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596" h="7275">
                <a:moveTo>
                  <a:pt x="1527" y="6013"/>
                </a:moveTo>
                <a:lnTo>
                  <a:pt x="1527" y="6013"/>
                </a:lnTo>
                <a:cubicBezTo>
                  <a:pt x="1430" y="5889"/>
                  <a:pt x="1394" y="5761"/>
                  <a:pt x="1395" y="5637"/>
                </a:cubicBezTo>
                <a:lnTo>
                  <a:pt x="1395" y="5637"/>
                </a:lnTo>
                <a:cubicBezTo>
                  <a:pt x="1396" y="5492"/>
                  <a:pt x="1451" y="5353"/>
                  <a:pt x="1519" y="5237"/>
                </a:cubicBezTo>
                <a:lnTo>
                  <a:pt x="1519" y="5237"/>
                </a:lnTo>
                <a:cubicBezTo>
                  <a:pt x="1526" y="5225"/>
                  <a:pt x="1534" y="5213"/>
                  <a:pt x="1541" y="5201"/>
                </a:cubicBezTo>
                <a:lnTo>
                  <a:pt x="1541" y="5201"/>
                </a:lnTo>
                <a:cubicBezTo>
                  <a:pt x="1563" y="5166"/>
                  <a:pt x="1587" y="5134"/>
                  <a:pt x="1610" y="5104"/>
                </a:cubicBezTo>
                <a:lnTo>
                  <a:pt x="1610" y="5104"/>
                </a:lnTo>
                <a:cubicBezTo>
                  <a:pt x="1621" y="5089"/>
                  <a:pt x="1632" y="5074"/>
                  <a:pt x="1644" y="5061"/>
                </a:cubicBezTo>
                <a:lnTo>
                  <a:pt x="1644" y="5061"/>
                </a:lnTo>
                <a:cubicBezTo>
                  <a:pt x="1651" y="5052"/>
                  <a:pt x="1658" y="5044"/>
                  <a:pt x="1666" y="5035"/>
                </a:cubicBezTo>
                <a:lnTo>
                  <a:pt x="1666" y="5035"/>
                </a:lnTo>
                <a:cubicBezTo>
                  <a:pt x="1723" y="4970"/>
                  <a:pt x="1772" y="4927"/>
                  <a:pt x="1789" y="4917"/>
                </a:cubicBezTo>
                <a:lnTo>
                  <a:pt x="1789" y="4917"/>
                </a:lnTo>
                <a:cubicBezTo>
                  <a:pt x="1803" y="4909"/>
                  <a:pt x="1823" y="4903"/>
                  <a:pt x="1846" y="4900"/>
                </a:cubicBezTo>
                <a:lnTo>
                  <a:pt x="1846" y="4900"/>
                </a:lnTo>
                <a:cubicBezTo>
                  <a:pt x="1857" y="4899"/>
                  <a:pt x="1870" y="4899"/>
                  <a:pt x="1883" y="4899"/>
                </a:cubicBezTo>
                <a:lnTo>
                  <a:pt x="1883" y="4899"/>
                </a:lnTo>
                <a:cubicBezTo>
                  <a:pt x="1890" y="4899"/>
                  <a:pt x="1898" y="4899"/>
                  <a:pt x="1907" y="4899"/>
                </a:cubicBezTo>
                <a:lnTo>
                  <a:pt x="1907" y="4899"/>
                </a:lnTo>
                <a:cubicBezTo>
                  <a:pt x="1907" y="4901"/>
                  <a:pt x="1907" y="4902"/>
                  <a:pt x="1908" y="4904"/>
                </a:cubicBezTo>
                <a:lnTo>
                  <a:pt x="1908" y="4904"/>
                </a:lnTo>
                <a:cubicBezTo>
                  <a:pt x="1910" y="4904"/>
                  <a:pt x="1911" y="4904"/>
                  <a:pt x="1913" y="4904"/>
                </a:cubicBezTo>
                <a:lnTo>
                  <a:pt x="1913" y="4904"/>
                </a:lnTo>
                <a:cubicBezTo>
                  <a:pt x="1913" y="4903"/>
                  <a:pt x="1913" y="4901"/>
                  <a:pt x="1913" y="4900"/>
                </a:cubicBezTo>
                <a:lnTo>
                  <a:pt x="1913" y="4900"/>
                </a:lnTo>
                <a:cubicBezTo>
                  <a:pt x="1916" y="4900"/>
                  <a:pt x="1918" y="4900"/>
                  <a:pt x="1922" y="4900"/>
                </a:cubicBezTo>
                <a:lnTo>
                  <a:pt x="1922" y="4900"/>
                </a:lnTo>
                <a:cubicBezTo>
                  <a:pt x="1934" y="4904"/>
                  <a:pt x="1949" y="4909"/>
                  <a:pt x="1966" y="4914"/>
                </a:cubicBezTo>
                <a:lnTo>
                  <a:pt x="1966" y="4914"/>
                </a:lnTo>
                <a:cubicBezTo>
                  <a:pt x="1966" y="4915"/>
                  <a:pt x="1967" y="4915"/>
                  <a:pt x="1967" y="4915"/>
                </a:cubicBezTo>
                <a:lnTo>
                  <a:pt x="1967" y="4915"/>
                </a:lnTo>
                <a:cubicBezTo>
                  <a:pt x="1967" y="4915"/>
                  <a:pt x="1967" y="4915"/>
                  <a:pt x="1967" y="4914"/>
                </a:cubicBezTo>
                <a:lnTo>
                  <a:pt x="1967" y="4914"/>
                </a:lnTo>
                <a:cubicBezTo>
                  <a:pt x="2008" y="4929"/>
                  <a:pt x="2056" y="4949"/>
                  <a:pt x="2084" y="4971"/>
                </a:cubicBezTo>
                <a:lnTo>
                  <a:pt x="2084" y="4971"/>
                </a:lnTo>
                <a:cubicBezTo>
                  <a:pt x="2092" y="4978"/>
                  <a:pt x="2099" y="4986"/>
                  <a:pt x="2103" y="4994"/>
                </a:cubicBezTo>
                <a:lnTo>
                  <a:pt x="2103" y="4994"/>
                </a:lnTo>
                <a:cubicBezTo>
                  <a:pt x="2104" y="4994"/>
                  <a:pt x="2104" y="4995"/>
                  <a:pt x="2104" y="4997"/>
                </a:cubicBezTo>
                <a:lnTo>
                  <a:pt x="2104" y="4997"/>
                </a:lnTo>
                <a:cubicBezTo>
                  <a:pt x="2104" y="4998"/>
                  <a:pt x="2104" y="4998"/>
                  <a:pt x="2104" y="4999"/>
                </a:cubicBezTo>
                <a:lnTo>
                  <a:pt x="2104" y="4999"/>
                </a:lnTo>
                <a:cubicBezTo>
                  <a:pt x="2104" y="5000"/>
                  <a:pt x="2104" y="5001"/>
                  <a:pt x="2104" y="5003"/>
                </a:cubicBezTo>
                <a:lnTo>
                  <a:pt x="2104" y="5003"/>
                </a:lnTo>
                <a:cubicBezTo>
                  <a:pt x="2104" y="5004"/>
                  <a:pt x="2104" y="5004"/>
                  <a:pt x="2104" y="5005"/>
                </a:cubicBezTo>
                <a:lnTo>
                  <a:pt x="2104" y="5005"/>
                </a:lnTo>
                <a:cubicBezTo>
                  <a:pt x="2104" y="5006"/>
                  <a:pt x="2104" y="5008"/>
                  <a:pt x="2104" y="5011"/>
                </a:cubicBezTo>
                <a:lnTo>
                  <a:pt x="2104" y="5011"/>
                </a:lnTo>
                <a:lnTo>
                  <a:pt x="2104" y="5012"/>
                </a:lnTo>
                <a:lnTo>
                  <a:pt x="2104" y="5012"/>
                </a:lnTo>
                <a:cubicBezTo>
                  <a:pt x="2103" y="5015"/>
                  <a:pt x="2102" y="5018"/>
                  <a:pt x="2102" y="5021"/>
                </a:cubicBezTo>
                <a:lnTo>
                  <a:pt x="2102" y="5021"/>
                </a:lnTo>
                <a:cubicBezTo>
                  <a:pt x="2102" y="5022"/>
                  <a:pt x="2102" y="5024"/>
                  <a:pt x="2102" y="5025"/>
                </a:cubicBezTo>
                <a:lnTo>
                  <a:pt x="2102" y="5025"/>
                </a:lnTo>
                <a:cubicBezTo>
                  <a:pt x="2101" y="5026"/>
                  <a:pt x="2100" y="5029"/>
                  <a:pt x="2100" y="5031"/>
                </a:cubicBezTo>
                <a:lnTo>
                  <a:pt x="2100" y="5031"/>
                </a:lnTo>
                <a:cubicBezTo>
                  <a:pt x="2100" y="5032"/>
                  <a:pt x="2100" y="5035"/>
                  <a:pt x="2099" y="5036"/>
                </a:cubicBezTo>
                <a:lnTo>
                  <a:pt x="2099" y="5036"/>
                </a:lnTo>
                <a:cubicBezTo>
                  <a:pt x="2099" y="5038"/>
                  <a:pt x="2099" y="5040"/>
                  <a:pt x="2099" y="5041"/>
                </a:cubicBezTo>
                <a:lnTo>
                  <a:pt x="2099" y="5041"/>
                </a:lnTo>
                <a:cubicBezTo>
                  <a:pt x="2069" y="5190"/>
                  <a:pt x="1936" y="5654"/>
                  <a:pt x="2042" y="6045"/>
                </a:cubicBezTo>
                <a:lnTo>
                  <a:pt x="2042" y="6045"/>
                </a:lnTo>
                <a:cubicBezTo>
                  <a:pt x="2043" y="6046"/>
                  <a:pt x="2043" y="6047"/>
                  <a:pt x="2044" y="6048"/>
                </a:cubicBezTo>
                <a:lnTo>
                  <a:pt x="2044" y="6048"/>
                </a:lnTo>
                <a:cubicBezTo>
                  <a:pt x="2045" y="6054"/>
                  <a:pt x="2047" y="6060"/>
                  <a:pt x="2048" y="6066"/>
                </a:cubicBezTo>
                <a:lnTo>
                  <a:pt x="2048" y="6066"/>
                </a:lnTo>
                <a:cubicBezTo>
                  <a:pt x="2049" y="6068"/>
                  <a:pt x="2050" y="6070"/>
                  <a:pt x="2051" y="6073"/>
                </a:cubicBezTo>
                <a:lnTo>
                  <a:pt x="2051" y="6073"/>
                </a:lnTo>
                <a:cubicBezTo>
                  <a:pt x="2052" y="6078"/>
                  <a:pt x="2054" y="6084"/>
                  <a:pt x="2056" y="6089"/>
                </a:cubicBezTo>
                <a:lnTo>
                  <a:pt x="2056" y="6089"/>
                </a:lnTo>
                <a:cubicBezTo>
                  <a:pt x="2057" y="6092"/>
                  <a:pt x="2058" y="6095"/>
                  <a:pt x="2059" y="6098"/>
                </a:cubicBezTo>
                <a:lnTo>
                  <a:pt x="2059" y="6098"/>
                </a:lnTo>
                <a:cubicBezTo>
                  <a:pt x="2061" y="6103"/>
                  <a:pt x="2062" y="6108"/>
                  <a:pt x="2064" y="6113"/>
                </a:cubicBezTo>
                <a:lnTo>
                  <a:pt x="2064" y="6113"/>
                </a:lnTo>
                <a:cubicBezTo>
                  <a:pt x="2065" y="6116"/>
                  <a:pt x="2067" y="6119"/>
                  <a:pt x="2068" y="6123"/>
                </a:cubicBezTo>
                <a:lnTo>
                  <a:pt x="2068" y="6123"/>
                </a:lnTo>
                <a:cubicBezTo>
                  <a:pt x="2069" y="6127"/>
                  <a:pt x="2071" y="6133"/>
                  <a:pt x="2073" y="6137"/>
                </a:cubicBezTo>
                <a:lnTo>
                  <a:pt x="2073" y="6137"/>
                </a:lnTo>
                <a:cubicBezTo>
                  <a:pt x="2075" y="6141"/>
                  <a:pt x="2076" y="6144"/>
                  <a:pt x="2077" y="6147"/>
                </a:cubicBezTo>
                <a:lnTo>
                  <a:pt x="2077" y="6147"/>
                </a:lnTo>
                <a:cubicBezTo>
                  <a:pt x="2079" y="6152"/>
                  <a:pt x="2081" y="6157"/>
                  <a:pt x="2083" y="6161"/>
                </a:cubicBezTo>
                <a:lnTo>
                  <a:pt x="2083" y="6161"/>
                </a:lnTo>
                <a:cubicBezTo>
                  <a:pt x="2084" y="6165"/>
                  <a:pt x="2086" y="6168"/>
                  <a:pt x="2087" y="6171"/>
                </a:cubicBezTo>
                <a:lnTo>
                  <a:pt x="2087" y="6171"/>
                </a:lnTo>
                <a:cubicBezTo>
                  <a:pt x="2089" y="6176"/>
                  <a:pt x="2091" y="6181"/>
                  <a:pt x="2094" y="6185"/>
                </a:cubicBezTo>
                <a:lnTo>
                  <a:pt x="2094" y="6185"/>
                </a:lnTo>
                <a:cubicBezTo>
                  <a:pt x="2095" y="6188"/>
                  <a:pt x="2097" y="6192"/>
                  <a:pt x="2098" y="6195"/>
                </a:cubicBezTo>
                <a:lnTo>
                  <a:pt x="2098" y="6195"/>
                </a:lnTo>
                <a:cubicBezTo>
                  <a:pt x="2102" y="6203"/>
                  <a:pt x="2106" y="6211"/>
                  <a:pt x="2110" y="6218"/>
                </a:cubicBezTo>
                <a:lnTo>
                  <a:pt x="2110" y="6218"/>
                </a:lnTo>
                <a:cubicBezTo>
                  <a:pt x="2112" y="6222"/>
                  <a:pt x="2115" y="6227"/>
                  <a:pt x="2116" y="6231"/>
                </a:cubicBezTo>
                <a:lnTo>
                  <a:pt x="2116" y="6231"/>
                </a:lnTo>
                <a:cubicBezTo>
                  <a:pt x="2119" y="6234"/>
                  <a:pt x="2121" y="6238"/>
                  <a:pt x="2123" y="6241"/>
                </a:cubicBezTo>
                <a:lnTo>
                  <a:pt x="2123" y="6241"/>
                </a:lnTo>
                <a:cubicBezTo>
                  <a:pt x="2125" y="6245"/>
                  <a:pt x="2128" y="6249"/>
                  <a:pt x="2130" y="6253"/>
                </a:cubicBezTo>
                <a:lnTo>
                  <a:pt x="2130" y="6253"/>
                </a:lnTo>
                <a:cubicBezTo>
                  <a:pt x="2132" y="6257"/>
                  <a:pt x="2134" y="6260"/>
                  <a:pt x="2136" y="6264"/>
                </a:cubicBezTo>
                <a:lnTo>
                  <a:pt x="2136" y="6264"/>
                </a:lnTo>
                <a:cubicBezTo>
                  <a:pt x="2139" y="6268"/>
                  <a:pt x="2142" y="6272"/>
                  <a:pt x="2144" y="6277"/>
                </a:cubicBezTo>
                <a:lnTo>
                  <a:pt x="2144" y="6277"/>
                </a:lnTo>
                <a:cubicBezTo>
                  <a:pt x="2146" y="6280"/>
                  <a:pt x="2149" y="6283"/>
                  <a:pt x="2151" y="6287"/>
                </a:cubicBezTo>
                <a:lnTo>
                  <a:pt x="2151" y="6287"/>
                </a:lnTo>
                <a:cubicBezTo>
                  <a:pt x="2153" y="6290"/>
                  <a:pt x="2156" y="6295"/>
                  <a:pt x="2159" y="6299"/>
                </a:cubicBezTo>
                <a:lnTo>
                  <a:pt x="2159" y="6299"/>
                </a:lnTo>
                <a:cubicBezTo>
                  <a:pt x="2162" y="6302"/>
                  <a:pt x="2164" y="6305"/>
                  <a:pt x="2166" y="6308"/>
                </a:cubicBezTo>
                <a:lnTo>
                  <a:pt x="2166" y="6308"/>
                </a:lnTo>
                <a:cubicBezTo>
                  <a:pt x="2169" y="6312"/>
                  <a:pt x="2172" y="6317"/>
                  <a:pt x="2176" y="6321"/>
                </a:cubicBezTo>
                <a:lnTo>
                  <a:pt x="2176" y="6321"/>
                </a:lnTo>
                <a:cubicBezTo>
                  <a:pt x="2178" y="6324"/>
                  <a:pt x="2180" y="6327"/>
                  <a:pt x="2182" y="6330"/>
                </a:cubicBezTo>
                <a:lnTo>
                  <a:pt x="2182" y="6330"/>
                </a:lnTo>
                <a:cubicBezTo>
                  <a:pt x="2186" y="6334"/>
                  <a:pt x="2190" y="6339"/>
                  <a:pt x="2193" y="6343"/>
                </a:cubicBezTo>
                <a:lnTo>
                  <a:pt x="2193" y="6343"/>
                </a:lnTo>
                <a:cubicBezTo>
                  <a:pt x="2196" y="6346"/>
                  <a:pt x="2198" y="6348"/>
                  <a:pt x="2200" y="6350"/>
                </a:cubicBezTo>
                <a:lnTo>
                  <a:pt x="2200" y="6350"/>
                </a:lnTo>
                <a:cubicBezTo>
                  <a:pt x="2205" y="6357"/>
                  <a:pt x="2211" y="6363"/>
                  <a:pt x="2217" y="6370"/>
                </a:cubicBezTo>
                <a:lnTo>
                  <a:pt x="2217" y="6370"/>
                </a:lnTo>
                <a:cubicBezTo>
                  <a:pt x="2217" y="6370"/>
                  <a:pt x="2217" y="6370"/>
                  <a:pt x="2217" y="6371"/>
                </a:cubicBezTo>
                <a:lnTo>
                  <a:pt x="2217" y="6371"/>
                </a:lnTo>
                <a:cubicBezTo>
                  <a:pt x="2018" y="6363"/>
                  <a:pt x="1744" y="6292"/>
                  <a:pt x="1527" y="6013"/>
                </a:cubicBezTo>
                <a:close/>
                <a:moveTo>
                  <a:pt x="4343" y="1417"/>
                </a:moveTo>
                <a:lnTo>
                  <a:pt x="4343" y="1417"/>
                </a:lnTo>
                <a:cubicBezTo>
                  <a:pt x="4343" y="1417"/>
                  <a:pt x="4329" y="1415"/>
                  <a:pt x="4305" y="1412"/>
                </a:cubicBezTo>
                <a:lnTo>
                  <a:pt x="4305" y="1412"/>
                </a:lnTo>
                <a:cubicBezTo>
                  <a:pt x="4298" y="1376"/>
                  <a:pt x="4288" y="1329"/>
                  <a:pt x="4280" y="1320"/>
                </a:cubicBezTo>
                <a:lnTo>
                  <a:pt x="4280" y="1320"/>
                </a:lnTo>
                <a:cubicBezTo>
                  <a:pt x="4280" y="1320"/>
                  <a:pt x="4279" y="1321"/>
                  <a:pt x="4277" y="1321"/>
                </a:cubicBezTo>
                <a:lnTo>
                  <a:pt x="4277" y="1321"/>
                </a:lnTo>
                <a:cubicBezTo>
                  <a:pt x="4301" y="1279"/>
                  <a:pt x="4309" y="1225"/>
                  <a:pt x="4312" y="1176"/>
                </a:cubicBezTo>
                <a:lnTo>
                  <a:pt x="4312" y="1176"/>
                </a:lnTo>
                <a:cubicBezTo>
                  <a:pt x="4313" y="1161"/>
                  <a:pt x="4314" y="1147"/>
                  <a:pt x="4314" y="1134"/>
                </a:cubicBezTo>
                <a:lnTo>
                  <a:pt x="4314" y="1134"/>
                </a:lnTo>
                <a:cubicBezTo>
                  <a:pt x="4314" y="1072"/>
                  <a:pt x="4304" y="972"/>
                  <a:pt x="4231" y="948"/>
                </a:cubicBezTo>
                <a:lnTo>
                  <a:pt x="4231" y="948"/>
                </a:lnTo>
                <a:lnTo>
                  <a:pt x="4230" y="947"/>
                </a:lnTo>
                <a:lnTo>
                  <a:pt x="4230" y="947"/>
                </a:lnTo>
                <a:cubicBezTo>
                  <a:pt x="4226" y="947"/>
                  <a:pt x="4220" y="948"/>
                  <a:pt x="4216" y="947"/>
                </a:cubicBezTo>
                <a:lnTo>
                  <a:pt x="4216" y="947"/>
                </a:lnTo>
                <a:cubicBezTo>
                  <a:pt x="4214" y="946"/>
                  <a:pt x="4213" y="946"/>
                  <a:pt x="4213" y="945"/>
                </a:cubicBezTo>
                <a:lnTo>
                  <a:pt x="4213" y="945"/>
                </a:lnTo>
                <a:cubicBezTo>
                  <a:pt x="4197" y="927"/>
                  <a:pt x="4173" y="916"/>
                  <a:pt x="4150" y="918"/>
                </a:cubicBezTo>
                <a:lnTo>
                  <a:pt x="4150" y="918"/>
                </a:lnTo>
                <a:cubicBezTo>
                  <a:pt x="4141" y="919"/>
                  <a:pt x="4134" y="921"/>
                  <a:pt x="4126" y="919"/>
                </a:cubicBezTo>
                <a:lnTo>
                  <a:pt x="4126" y="919"/>
                </a:lnTo>
                <a:cubicBezTo>
                  <a:pt x="4120" y="918"/>
                  <a:pt x="4115" y="915"/>
                  <a:pt x="4110" y="913"/>
                </a:cubicBezTo>
                <a:lnTo>
                  <a:pt x="4110" y="913"/>
                </a:lnTo>
                <a:cubicBezTo>
                  <a:pt x="4109" y="912"/>
                  <a:pt x="4109" y="912"/>
                  <a:pt x="4109" y="912"/>
                </a:cubicBezTo>
                <a:lnTo>
                  <a:pt x="4109" y="912"/>
                </a:lnTo>
                <a:lnTo>
                  <a:pt x="4109" y="912"/>
                </a:lnTo>
                <a:lnTo>
                  <a:pt x="4109" y="912"/>
                </a:lnTo>
                <a:cubicBezTo>
                  <a:pt x="4109" y="912"/>
                  <a:pt x="4109" y="912"/>
                  <a:pt x="4108" y="912"/>
                </a:cubicBezTo>
                <a:lnTo>
                  <a:pt x="4108" y="912"/>
                </a:lnTo>
                <a:cubicBezTo>
                  <a:pt x="4105" y="911"/>
                  <a:pt x="4102" y="909"/>
                  <a:pt x="4098" y="908"/>
                </a:cubicBezTo>
                <a:lnTo>
                  <a:pt x="4098" y="908"/>
                </a:lnTo>
                <a:cubicBezTo>
                  <a:pt x="4097" y="908"/>
                  <a:pt x="4096" y="908"/>
                  <a:pt x="4095" y="907"/>
                </a:cubicBezTo>
                <a:lnTo>
                  <a:pt x="4095" y="907"/>
                </a:lnTo>
                <a:cubicBezTo>
                  <a:pt x="4092" y="906"/>
                  <a:pt x="4089" y="905"/>
                  <a:pt x="4086" y="905"/>
                </a:cubicBezTo>
                <a:lnTo>
                  <a:pt x="4086" y="905"/>
                </a:lnTo>
                <a:cubicBezTo>
                  <a:pt x="4085" y="905"/>
                  <a:pt x="4084" y="904"/>
                  <a:pt x="4084" y="904"/>
                </a:cubicBezTo>
                <a:lnTo>
                  <a:pt x="4084" y="904"/>
                </a:lnTo>
                <a:cubicBezTo>
                  <a:pt x="4046" y="896"/>
                  <a:pt x="4003" y="908"/>
                  <a:pt x="3975" y="935"/>
                </a:cubicBezTo>
                <a:lnTo>
                  <a:pt x="3975" y="935"/>
                </a:lnTo>
                <a:cubicBezTo>
                  <a:pt x="3966" y="928"/>
                  <a:pt x="3957" y="924"/>
                  <a:pt x="3949" y="922"/>
                </a:cubicBezTo>
                <a:lnTo>
                  <a:pt x="3949" y="922"/>
                </a:lnTo>
                <a:cubicBezTo>
                  <a:pt x="3939" y="918"/>
                  <a:pt x="3932" y="918"/>
                  <a:pt x="3932" y="918"/>
                </a:cubicBezTo>
                <a:lnTo>
                  <a:pt x="3932" y="918"/>
                </a:lnTo>
                <a:cubicBezTo>
                  <a:pt x="3932" y="918"/>
                  <a:pt x="3939" y="919"/>
                  <a:pt x="3948" y="925"/>
                </a:cubicBezTo>
                <a:lnTo>
                  <a:pt x="3948" y="925"/>
                </a:lnTo>
                <a:cubicBezTo>
                  <a:pt x="3948" y="925"/>
                  <a:pt x="3948" y="925"/>
                  <a:pt x="3949" y="925"/>
                </a:cubicBezTo>
                <a:lnTo>
                  <a:pt x="3949" y="925"/>
                </a:lnTo>
                <a:cubicBezTo>
                  <a:pt x="3895" y="911"/>
                  <a:pt x="3859" y="1009"/>
                  <a:pt x="3852" y="1067"/>
                </a:cubicBezTo>
                <a:lnTo>
                  <a:pt x="3852" y="1067"/>
                </a:lnTo>
                <a:cubicBezTo>
                  <a:pt x="3852" y="1067"/>
                  <a:pt x="3851" y="1068"/>
                  <a:pt x="3851" y="1069"/>
                </a:cubicBezTo>
                <a:lnTo>
                  <a:pt x="3851" y="1069"/>
                </a:lnTo>
                <a:cubicBezTo>
                  <a:pt x="3851" y="1070"/>
                  <a:pt x="3851" y="1071"/>
                  <a:pt x="3851" y="1072"/>
                </a:cubicBezTo>
                <a:lnTo>
                  <a:pt x="3851" y="1072"/>
                </a:lnTo>
                <a:cubicBezTo>
                  <a:pt x="3851" y="1073"/>
                  <a:pt x="3851" y="1074"/>
                  <a:pt x="3851" y="1075"/>
                </a:cubicBezTo>
                <a:lnTo>
                  <a:pt x="3851" y="1075"/>
                </a:lnTo>
                <a:cubicBezTo>
                  <a:pt x="3851" y="1076"/>
                  <a:pt x="3851" y="1077"/>
                  <a:pt x="3851" y="1078"/>
                </a:cubicBezTo>
                <a:lnTo>
                  <a:pt x="3851" y="1078"/>
                </a:lnTo>
                <a:cubicBezTo>
                  <a:pt x="3851" y="1079"/>
                  <a:pt x="3851" y="1080"/>
                  <a:pt x="3851" y="1080"/>
                </a:cubicBezTo>
                <a:lnTo>
                  <a:pt x="3851" y="1080"/>
                </a:lnTo>
                <a:cubicBezTo>
                  <a:pt x="3834" y="1072"/>
                  <a:pt x="3820" y="1069"/>
                  <a:pt x="3818" y="1067"/>
                </a:cubicBezTo>
                <a:lnTo>
                  <a:pt x="3818" y="1067"/>
                </a:lnTo>
                <a:cubicBezTo>
                  <a:pt x="3819" y="1069"/>
                  <a:pt x="3822" y="1072"/>
                  <a:pt x="3827" y="1076"/>
                </a:cubicBezTo>
                <a:lnTo>
                  <a:pt x="3827" y="1076"/>
                </a:lnTo>
                <a:cubicBezTo>
                  <a:pt x="3804" y="1065"/>
                  <a:pt x="3776" y="1063"/>
                  <a:pt x="3764" y="1086"/>
                </a:cubicBezTo>
                <a:lnTo>
                  <a:pt x="3764" y="1086"/>
                </a:lnTo>
                <a:cubicBezTo>
                  <a:pt x="3753" y="1106"/>
                  <a:pt x="3769" y="1128"/>
                  <a:pt x="3776" y="1150"/>
                </a:cubicBezTo>
                <a:lnTo>
                  <a:pt x="3776" y="1150"/>
                </a:lnTo>
                <a:cubicBezTo>
                  <a:pt x="3788" y="1186"/>
                  <a:pt x="3790" y="1228"/>
                  <a:pt x="3799" y="1265"/>
                </a:cubicBezTo>
                <a:lnTo>
                  <a:pt x="3799" y="1265"/>
                </a:lnTo>
                <a:cubicBezTo>
                  <a:pt x="3828" y="1385"/>
                  <a:pt x="4013" y="1416"/>
                  <a:pt x="4013" y="1416"/>
                </a:cubicBezTo>
                <a:lnTo>
                  <a:pt x="4013" y="1422"/>
                </a:lnTo>
                <a:lnTo>
                  <a:pt x="4013" y="1422"/>
                </a:lnTo>
                <a:cubicBezTo>
                  <a:pt x="4003" y="1430"/>
                  <a:pt x="3992" y="1437"/>
                  <a:pt x="3981" y="1446"/>
                </a:cubicBezTo>
                <a:lnTo>
                  <a:pt x="3982" y="1451"/>
                </a:lnTo>
                <a:lnTo>
                  <a:pt x="3987" y="1467"/>
                </a:lnTo>
                <a:lnTo>
                  <a:pt x="3987" y="1467"/>
                </a:lnTo>
                <a:cubicBezTo>
                  <a:pt x="3945" y="1492"/>
                  <a:pt x="3908" y="1527"/>
                  <a:pt x="3882" y="1576"/>
                </a:cubicBezTo>
                <a:lnTo>
                  <a:pt x="4004" y="2347"/>
                </a:lnTo>
                <a:lnTo>
                  <a:pt x="4004" y="2347"/>
                </a:lnTo>
                <a:cubicBezTo>
                  <a:pt x="4002" y="2340"/>
                  <a:pt x="4001" y="2334"/>
                  <a:pt x="3999" y="2328"/>
                </a:cubicBezTo>
                <a:lnTo>
                  <a:pt x="3999" y="2328"/>
                </a:lnTo>
                <a:cubicBezTo>
                  <a:pt x="4001" y="2341"/>
                  <a:pt x="4003" y="2354"/>
                  <a:pt x="4005" y="2365"/>
                </a:cubicBezTo>
                <a:lnTo>
                  <a:pt x="4005" y="2365"/>
                </a:lnTo>
                <a:cubicBezTo>
                  <a:pt x="4006" y="2372"/>
                  <a:pt x="4007" y="2378"/>
                  <a:pt x="4008" y="2385"/>
                </a:cubicBezTo>
                <a:lnTo>
                  <a:pt x="4008" y="2385"/>
                </a:lnTo>
                <a:cubicBezTo>
                  <a:pt x="4009" y="2395"/>
                  <a:pt x="4013" y="2415"/>
                  <a:pt x="4014" y="2423"/>
                </a:cubicBezTo>
                <a:lnTo>
                  <a:pt x="4014" y="2423"/>
                </a:lnTo>
                <a:cubicBezTo>
                  <a:pt x="4017" y="2441"/>
                  <a:pt x="4019" y="2459"/>
                  <a:pt x="4022" y="2475"/>
                </a:cubicBezTo>
                <a:lnTo>
                  <a:pt x="4022" y="2475"/>
                </a:lnTo>
                <a:cubicBezTo>
                  <a:pt x="4022" y="2476"/>
                  <a:pt x="4024" y="2488"/>
                  <a:pt x="4025" y="2489"/>
                </a:cubicBezTo>
                <a:lnTo>
                  <a:pt x="4025" y="2489"/>
                </a:lnTo>
                <a:cubicBezTo>
                  <a:pt x="4026" y="2500"/>
                  <a:pt x="4028" y="2510"/>
                  <a:pt x="4029" y="2518"/>
                </a:cubicBezTo>
                <a:lnTo>
                  <a:pt x="4029" y="2518"/>
                </a:lnTo>
                <a:cubicBezTo>
                  <a:pt x="4029" y="2519"/>
                  <a:pt x="4030" y="2528"/>
                  <a:pt x="4030" y="2529"/>
                </a:cubicBezTo>
                <a:lnTo>
                  <a:pt x="4030" y="2529"/>
                </a:lnTo>
                <a:cubicBezTo>
                  <a:pt x="4032" y="2540"/>
                  <a:pt x="4033" y="2547"/>
                  <a:pt x="4033" y="2547"/>
                </a:cubicBezTo>
                <a:lnTo>
                  <a:pt x="4033" y="2547"/>
                </a:lnTo>
                <a:cubicBezTo>
                  <a:pt x="4032" y="2550"/>
                  <a:pt x="4029" y="2553"/>
                  <a:pt x="4027" y="2556"/>
                </a:cubicBezTo>
                <a:lnTo>
                  <a:pt x="4027" y="2556"/>
                </a:lnTo>
                <a:cubicBezTo>
                  <a:pt x="4022" y="2560"/>
                  <a:pt x="4016" y="2564"/>
                  <a:pt x="4009" y="2567"/>
                </a:cubicBezTo>
                <a:lnTo>
                  <a:pt x="4009" y="2567"/>
                </a:lnTo>
                <a:cubicBezTo>
                  <a:pt x="4008" y="2567"/>
                  <a:pt x="4007" y="2568"/>
                  <a:pt x="4006" y="2569"/>
                </a:cubicBezTo>
                <a:lnTo>
                  <a:pt x="4006" y="2569"/>
                </a:lnTo>
                <a:lnTo>
                  <a:pt x="4006" y="2569"/>
                </a:lnTo>
                <a:lnTo>
                  <a:pt x="4006" y="2569"/>
                </a:lnTo>
                <a:cubicBezTo>
                  <a:pt x="3955" y="2589"/>
                  <a:pt x="3867" y="2567"/>
                  <a:pt x="3829" y="2562"/>
                </a:cubicBezTo>
                <a:lnTo>
                  <a:pt x="3829" y="2562"/>
                </a:lnTo>
                <a:cubicBezTo>
                  <a:pt x="3702" y="2540"/>
                  <a:pt x="3576" y="2506"/>
                  <a:pt x="3451" y="2473"/>
                </a:cubicBezTo>
                <a:lnTo>
                  <a:pt x="3451" y="2473"/>
                </a:lnTo>
                <a:cubicBezTo>
                  <a:pt x="3286" y="2430"/>
                  <a:pt x="3144" y="2377"/>
                  <a:pt x="2952" y="2332"/>
                </a:cubicBezTo>
                <a:lnTo>
                  <a:pt x="2952" y="2332"/>
                </a:lnTo>
                <a:cubicBezTo>
                  <a:pt x="2828" y="2282"/>
                  <a:pt x="2662" y="2237"/>
                  <a:pt x="2579" y="2238"/>
                </a:cubicBezTo>
                <a:lnTo>
                  <a:pt x="2579" y="2238"/>
                </a:lnTo>
                <a:cubicBezTo>
                  <a:pt x="2534" y="2170"/>
                  <a:pt x="2482" y="2146"/>
                  <a:pt x="2482" y="2146"/>
                </a:cubicBezTo>
                <a:lnTo>
                  <a:pt x="2482" y="2146"/>
                </a:lnTo>
                <a:cubicBezTo>
                  <a:pt x="2461" y="2123"/>
                  <a:pt x="2447" y="2138"/>
                  <a:pt x="2445" y="2140"/>
                </a:cubicBezTo>
                <a:lnTo>
                  <a:pt x="2445" y="2140"/>
                </a:lnTo>
                <a:cubicBezTo>
                  <a:pt x="2443" y="2139"/>
                  <a:pt x="2442" y="2138"/>
                  <a:pt x="2440" y="2137"/>
                </a:cubicBezTo>
                <a:lnTo>
                  <a:pt x="2440" y="2137"/>
                </a:lnTo>
                <a:cubicBezTo>
                  <a:pt x="2444" y="2139"/>
                  <a:pt x="2440" y="2154"/>
                  <a:pt x="2431" y="2170"/>
                </a:cubicBezTo>
                <a:lnTo>
                  <a:pt x="2448" y="2075"/>
                </a:lnTo>
                <a:lnTo>
                  <a:pt x="2448" y="2075"/>
                </a:lnTo>
                <a:cubicBezTo>
                  <a:pt x="2697" y="2039"/>
                  <a:pt x="2885" y="1914"/>
                  <a:pt x="2962" y="1736"/>
                </a:cubicBezTo>
                <a:lnTo>
                  <a:pt x="2962" y="1736"/>
                </a:lnTo>
                <a:cubicBezTo>
                  <a:pt x="2962" y="1736"/>
                  <a:pt x="3092" y="1750"/>
                  <a:pt x="3171" y="1633"/>
                </a:cubicBezTo>
                <a:lnTo>
                  <a:pt x="3171" y="1633"/>
                </a:lnTo>
                <a:cubicBezTo>
                  <a:pt x="3182" y="1616"/>
                  <a:pt x="3193" y="1597"/>
                  <a:pt x="3201" y="1574"/>
                </a:cubicBezTo>
                <a:lnTo>
                  <a:pt x="3201" y="1574"/>
                </a:lnTo>
                <a:cubicBezTo>
                  <a:pt x="3203" y="1569"/>
                  <a:pt x="3205" y="1564"/>
                  <a:pt x="3207" y="1560"/>
                </a:cubicBezTo>
                <a:lnTo>
                  <a:pt x="3207" y="1560"/>
                </a:lnTo>
                <a:cubicBezTo>
                  <a:pt x="3207" y="1558"/>
                  <a:pt x="3207" y="1557"/>
                  <a:pt x="3208" y="1555"/>
                </a:cubicBezTo>
                <a:lnTo>
                  <a:pt x="3208" y="1555"/>
                </a:lnTo>
                <a:cubicBezTo>
                  <a:pt x="3209" y="1552"/>
                  <a:pt x="3209" y="1548"/>
                  <a:pt x="3211" y="1545"/>
                </a:cubicBezTo>
                <a:lnTo>
                  <a:pt x="3211" y="1545"/>
                </a:lnTo>
                <a:cubicBezTo>
                  <a:pt x="3211" y="1544"/>
                  <a:pt x="3211" y="1542"/>
                  <a:pt x="3212" y="1541"/>
                </a:cubicBezTo>
                <a:lnTo>
                  <a:pt x="3212" y="1541"/>
                </a:lnTo>
                <a:cubicBezTo>
                  <a:pt x="3214" y="1531"/>
                  <a:pt x="3216" y="1521"/>
                  <a:pt x="3217" y="1511"/>
                </a:cubicBezTo>
                <a:lnTo>
                  <a:pt x="3217" y="1511"/>
                </a:lnTo>
                <a:cubicBezTo>
                  <a:pt x="3217" y="1511"/>
                  <a:pt x="3217" y="1510"/>
                  <a:pt x="3217" y="1509"/>
                </a:cubicBezTo>
                <a:lnTo>
                  <a:pt x="3217" y="1509"/>
                </a:lnTo>
                <a:cubicBezTo>
                  <a:pt x="3218" y="1505"/>
                  <a:pt x="3218" y="1500"/>
                  <a:pt x="3218" y="1496"/>
                </a:cubicBezTo>
                <a:lnTo>
                  <a:pt x="3218" y="1496"/>
                </a:lnTo>
                <a:cubicBezTo>
                  <a:pt x="3219" y="1496"/>
                  <a:pt x="3219" y="1495"/>
                  <a:pt x="3219" y="1494"/>
                </a:cubicBezTo>
                <a:lnTo>
                  <a:pt x="3219" y="1494"/>
                </a:lnTo>
                <a:cubicBezTo>
                  <a:pt x="3222" y="1434"/>
                  <a:pt x="3206" y="1376"/>
                  <a:pt x="3177" y="1335"/>
                </a:cubicBezTo>
                <a:lnTo>
                  <a:pt x="3177" y="1335"/>
                </a:lnTo>
                <a:cubicBezTo>
                  <a:pt x="3188" y="1346"/>
                  <a:pt x="3195" y="1355"/>
                  <a:pt x="3195" y="1355"/>
                </a:cubicBezTo>
                <a:lnTo>
                  <a:pt x="3195" y="1355"/>
                </a:lnTo>
                <a:cubicBezTo>
                  <a:pt x="3200" y="1347"/>
                  <a:pt x="3205" y="1340"/>
                  <a:pt x="3209" y="1332"/>
                </a:cubicBezTo>
                <a:lnTo>
                  <a:pt x="3209" y="1332"/>
                </a:lnTo>
                <a:cubicBezTo>
                  <a:pt x="3211" y="1330"/>
                  <a:pt x="3212" y="1327"/>
                  <a:pt x="3213" y="1325"/>
                </a:cubicBezTo>
                <a:lnTo>
                  <a:pt x="3213" y="1325"/>
                </a:lnTo>
                <a:cubicBezTo>
                  <a:pt x="3217" y="1320"/>
                  <a:pt x="3220" y="1315"/>
                  <a:pt x="3223" y="1309"/>
                </a:cubicBezTo>
                <a:lnTo>
                  <a:pt x="3223" y="1309"/>
                </a:lnTo>
                <a:cubicBezTo>
                  <a:pt x="3225" y="1307"/>
                  <a:pt x="3226" y="1304"/>
                  <a:pt x="3228" y="1302"/>
                </a:cubicBezTo>
                <a:lnTo>
                  <a:pt x="3228" y="1302"/>
                </a:lnTo>
                <a:cubicBezTo>
                  <a:pt x="3231" y="1296"/>
                  <a:pt x="3233" y="1292"/>
                  <a:pt x="3236" y="1287"/>
                </a:cubicBezTo>
                <a:lnTo>
                  <a:pt x="3236" y="1287"/>
                </a:lnTo>
                <a:cubicBezTo>
                  <a:pt x="3238" y="1285"/>
                  <a:pt x="3239" y="1282"/>
                  <a:pt x="3240" y="1280"/>
                </a:cubicBezTo>
                <a:lnTo>
                  <a:pt x="3240" y="1280"/>
                </a:lnTo>
                <a:cubicBezTo>
                  <a:pt x="3243" y="1274"/>
                  <a:pt x="3247" y="1268"/>
                  <a:pt x="3250" y="1262"/>
                </a:cubicBezTo>
                <a:lnTo>
                  <a:pt x="3250" y="1262"/>
                </a:lnTo>
                <a:cubicBezTo>
                  <a:pt x="3251" y="1261"/>
                  <a:pt x="3251" y="1260"/>
                  <a:pt x="3252" y="1259"/>
                </a:cubicBezTo>
                <a:lnTo>
                  <a:pt x="3252" y="1259"/>
                </a:lnTo>
                <a:cubicBezTo>
                  <a:pt x="3255" y="1252"/>
                  <a:pt x="3259" y="1245"/>
                  <a:pt x="3262" y="1238"/>
                </a:cubicBezTo>
                <a:lnTo>
                  <a:pt x="3262" y="1238"/>
                </a:lnTo>
                <a:cubicBezTo>
                  <a:pt x="3263" y="1236"/>
                  <a:pt x="3264" y="1235"/>
                  <a:pt x="3265" y="1234"/>
                </a:cubicBezTo>
                <a:lnTo>
                  <a:pt x="3265" y="1234"/>
                </a:lnTo>
                <a:cubicBezTo>
                  <a:pt x="3267" y="1228"/>
                  <a:pt x="3269" y="1224"/>
                  <a:pt x="3272" y="1219"/>
                </a:cubicBezTo>
                <a:lnTo>
                  <a:pt x="3272" y="1219"/>
                </a:lnTo>
                <a:cubicBezTo>
                  <a:pt x="3273" y="1216"/>
                  <a:pt x="3273" y="1214"/>
                  <a:pt x="3275" y="1213"/>
                </a:cubicBezTo>
                <a:lnTo>
                  <a:pt x="3275" y="1213"/>
                </a:lnTo>
                <a:cubicBezTo>
                  <a:pt x="3277" y="1208"/>
                  <a:pt x="3279" y="1204"/>
                  <a:pt x="3281" y="1199"/>
                </a:cubicBezTo>
                <a:lnTo>
                  <a:pt x="3281" y="1199"/>
                </a:lnTo>
                <a:cubicBezTo>
                  <a:pt x="3282" y="1197"/>
                  <a:pt x="3282" y="1195"/>
                  <a:pt x="3283" y="1193"/>
                </a:cubicBezTo>
                <a:lnTo>
                  <a:pt x="3283" y="1193"/>
                </a:lnTo>
                <a:cubicBezTo>
                  <a:pt x="3286" y="1188"/>
                  <a:pt x="3288" y="1183"/>
                  <a:pt x="3290" y="1178"/>
                </a:cubicBezTo>
                <a:lnTo>
                  <a:pt x="3290" y="1178"/>
                </a:lnTo>
                <a:cubicBezTo>
                  <a:pt x="3290" y="1177"/>
                  <a:pt x="3291" y="1176"/>
                  <a:pt x="3291" y="1175"/>
                </a:cubicBezTo>
                <a:lnTo>
                  <a:pt x="3291" y="1175"/>
                </a:lnTo>
                <a:cubicBezTo>
                  <a:pt x="3293" y="1169"/>
                  <a:pt x="3296" y="1163"/>
                  <a:pt x="3298" y="1157"/>
                </a:cubicBezTo>
                <a:lnTo>
                  <a:pt x="3298" y="1157"/>
                </a:lnTo>
                <a:cubicBezTo>
                  <a:pt x="3299" y="1156"/>
                  <a:pt x="3299" y="1155"/>
                  <a:pt x="3299" y="1154"/>
                </a:cubicBezTo>
                <a:lnTo>
                  <a:pt x="3299" y="1154"/>
                </a:lnTo>
                <a:cubicBezTo>
                  <a:pt x="3301" y="1150"/>
                  <a:pt x="3303" y="1145"/>
                  <a:pt x="3304" y="1140"/>
                </a:cubicBezTo>
                <a:lnTo>
                  <a:pt x="3304" y="1140"/>
                </a:lnTo>
                <a:cubicBezTo>
                  <a:pt x="3305" y="1138"/>
                  <a:pt x="3306" y="1137"/>
                  <a:pt x="3306" y="1135"/>
                </a:cubicBezTo>
                <a:lnTo>
                  <a:pt x="3306" y="1135"/>
                </a:lnTo>
                <a:cubicBezTo>
                  <a:pt x="3308" y="1131"/>
                  <a:pt x="3309" y="1127"/>
                  <a:pt x="3310" y="1124"/>
                </a:cubicBezTo>
                <a:lnTo>
                  <a:pt x="3310" y="1124"/>
                </a:lnTo>
                <a:cubicBezTo>
                  <a:pt x="3310" y="1122"/>
                  <a:pt x="3311" y="1120"/>
                  <a:pt x="3312" y="1118"/>
                </a:cubicBezTo>
                <a:lnTo>
                  <a:pt x="3312" y="1118"/>
                </a:lnTo>
                <a:cubicBezTo>
                  <a:pt x="3313" y="1114"/>
                  <a:pt x="3314" y="1110"/>
                  <a:pt x="3316" y="1107"/>
                </a:cubicBezTo>
                <a:lnTo>
                  <a:pt x="3316" y="1107"/>
                </a:lnTo>
                <a:cubicBezTo>
                  <a:pt x="3316" y="1105"/>
                  <a:pt x="3316" y="1104"/>
                  <a:pt x="3316" y="1103"/>
                </a:cubicBezTo>
                <a:lnTo>
                  <a:pt x="3316" y="1103"/>
                </a:lnTo>
                <a:cubicBezTo>
                  <a:pt x="3318" y="1098"/>
                  <a:pt x="3319" y="1093"/>
                  <a:pt x="3320" y="1088"/>
                </a:cubicBezTo>
                <a:lnTo>
                  <a:pt x="3320" y="1088"/>
                </a:lnTo>
                <a:cubicBezTo>
                  <a:pt x="3321" y="1088"/>
                  <a:pt x="3321" y="1088"/>
                  <a:pt x="3321" y="1087"/>
                </a:cubicBezTo>
                <a:lnTo>
                  <a:pt x="3321" y="1087"/>
                </a:lnTo>
                <a:cubicBezTo>
                  <a:pt x="3322" y="1083"/>
                  <a:pt x="3323" y="1079"/>
                  <a:pt x="3324" y="1074"/>
                </a:cubicBezTo>
                <a:lnTo>
                  <a:pt x="3324" y="1074"/>
                </a:lnTo>
                <a:cubicBezTo>
                  <a:pt x="3324" y="1073"/>
                  <a:pt x="3324" y="1072"/>
                  <a:pt x="3325" y="1070"/>
                </a:cubicBezTo>
                <a:lnTo>
                  <a:pt x="3325" y="1070"/>
                </a:lnTo>
                <a:cubicBezTo>
                  <a:pt x="3326" y="1067"/>
                  <a:pt x="3326" y="1064"/>
                  <a:pt x="3328" y="1060"/>
                </a:cubicBezTo>
                <a:lnTo>
                  <a:pt x="3328" y="1060"/>
                </a:lnTo>
                <a:cubicBezTo>
                  <a:pt x="3328" y="1059"/>
                  <a:pt x="3328" y="1058"/>
                  <a:pt x="3328" y="1056"/>
                </a:cubicBezTo>
                <a:lnTo>
                  <a:pt x="3328" y="1056"/>
                </a:lnTo>
                <a:cubicBezTo>
                  <a:pt x="3329" y="1053"/>
                  <a:pt x="3329" y="1050"/>
                  <a:pt x="3330" y="1047"/>
                </a:cubicBezTo>
                <a:lnTo>
                  <a:pt x="3330" y="1047"/>
                </a:lnTo>
                <a:cubicBezTo>
                  <a:pt x="3330" y="1046"/>
                  <a:pt x="3330" y="1045"/>
                  <a:pt x="3330" y="1044"/>
                </a:cubicBezTo>
                <a:lnTo>
                  <a:pt x="3330" y="1044"/>
                </a:lnTo>
                <a:cubicBezTo>
                  <a:pt x="3332" y="1035"/>
                  <a:pt x="3333" y="1028"/>
                  <a:pt x="3334" y="1021"/>
                </a:cubicBezTo>
                <a:lnTo>
                  <a:pt x="3334" y="1021"/>
                </a:lnTo>
                <a:cubicBezTo>
                  <a:pt x="3334" y="1020"/>
                  <a:pt x="3334" y="1019"/>
                  <a:pt x="3334" y="1017"/>
                </a:cubicBezTo>
                <a:lnTo>
                  <a:pt x="3334" y="1017"/>
                </a:lnTo>
                <a:cubicBezTo>
                  <a:pt x="3334" y="1015"/>
                  <a:pt x="3335" y="1013"/>
                  <a:pt x="3335" y="1010"/>
                </a:cubicBezTo>
                <a:lnTo>
                  <a:pt x="3335" y="1010"/>
                </a:lnTo>
                <a:cubicBezTo>
                  <a:pt x="3335" y="1009"/>
                  <a:pt x="3336" y="1008"/>
                  <a:pt x="3336" y="1007"/>
                </a:cubicBezTo>
                <a:lnTo>
                  <a:pt x="3336" y="1007"/>
                </a:lnTo>
                <a:cubicBezTo>
                  <a:pt x="3336" y="1004"/>
                  <a:pt x="3336" y="1003"/>
                  <a:pt x="3336" y="1000"/>
                </a:cubicBezTo>
                <a:lnTo>
                  <a:pt x="3336" y="1000"/>
                </a:lnTo>
                <a:cubicBezTo>
                  <a:pt x="3336" y="999"/>
                  <a:pt x="3336" y="998"/>
                  <a:pt x="3336" y="997"/>
                </a:cubicBezTo>
                <a:lnTo>
                  <a:pt x="3336" y="997"/>
                </a:lnTo>
                <a:cubicBezTo>
                  <a:pt x="3336" y="995"/>
                  <a:pt x="3336" y="993"/>
                  <a:pt x="3337" y="991"/>
                </a:cubicBezTo>
                <a:lnTo>
                  <a:pt x="3337" y="991"/>
                </a:lnTo>
                <a:cubicBezTo>
                  <a:pt x="3337" y="990"/>
                  <a:pt x="3337" y="989"/>
                  <a:pt x="3337" y="988"/>
                </a:cubicBezTo>
                <a:lnTo>
                  <a:pt x="3337" y="988"/>
                </a:lnTo>
                <a:cubicBezTo>
                  <a:pt x="3337" y="986"/>
                  <a:pt x="3337" y="983"/>
                  <a:pt x="3337" y="980"/>
                </a:cubicBezTo>
                <a:lnTo>
                  <a:pt x="3337" y="980"/>
                </a:lnTo>
                <a:cubicBezTo>
                  <a:pt x="3337" y="979"/>
                  <a:pt x="3337" y="978"/>
                  <a:pt x="3337" y="977"/>
                </a:cubicBezTo>
                <a:lnTo>
                  <a:pt x="3337" y="977"/>
                </a:lnTo>
                <a:cubicBezTo>
                  <a:pt x="3337" y="976"/>
                  <a:pt x="3337" y="974"/>
                  <a:pt x="3337" y="973"/>
                </a:cubicBezTo>
                <a:lnTo>
                  <a:pt x="3337" y="973"/>
                </a:lnTo>
                <a:cubicBezTo>
                  <a:pt x="3337" y="972"/>
                  <a:pt x="3337" y="971"/>
                  <a:pt x="3337" y="970"/>
                </a:cubicBezTo>
                <a:lnTo>
                  <a:pt x="3337" y="970"/>
                </a:lnTo>
                <a:cubicBezTo>
                  <a:pt x="3337" y="969"/>
                  <a:pt x="3337" y="968"/>
                  <a:pt x="3337" y="967"/>
                </a:cubicBezTo>
                <a:lnTo>
                  <a:pt x="3337" y="967"/>
                </a:lnTo>
                <a:cubicBezTo>
                  <a:pt x="3337" y="966"/>
                  <a:pt x="3337" y="964"/>
                  <a:pt x="3337" y="963"/>
                </a:cubicBezTo>
                <a:lnTo>
                  <a:pt x="3337" y="963"/>
                </a:lnTo>
                <a:lnTo>
                  <a:pt x="3337" y="962"/>
                </a:lnTo>
                <a:lnTo>
                  <a:pt x="3337" y="962"/>
                </a:lnTo>
                <a:cubicBezTo>
                  <a:pt x="3336" y="946"/>
                  <a:pt x="3334" y="938"/>
                  <a:pt x="3334" y="938"/>
                </a:cubicBezTo>
                <a:lnTo>
                  <a:pt x="3334" y="938"/>
                </a:lnTo>
                <a:cubicBezTo>
                  <a:pt x="3327" y="843"/>
                  <a:pt x="3297" y="778"/>
                  <a:pt x="3259" y="733"/>
                </a:cubicBezTo>
                <a:lnTo>
                  <a:pt x="3259" y="733"/>
                </a:lnTo>
                <a:cubicBezTo>
                  <a:pt x="3256" y="730"/>
                  <a:pt x="3253" y="726"/>
                  <a:pt x="3250" y="723"/>
                </a:cubicBezTo>
                <a:lnTo>
                  <a:pt x="3250" y="723"/>
                </a:lnTo>
                <a:cubicBezTo>
                  <a:pt x="3249" y="721"/>
                  <a:pt x="3248" y="720"/>
                  <a:pt x="3246" y="719"/>
                </a:cubicBezTo>
                <a:lnTo>
                  <a:pt x="3246" y="719"/>
                </a:lnTo>
                <a:cubicBezTo>
                  <a:pt x="3244" y="716"/>
                  <a:pt x="3241" y="714"/>
                  <a:pt x="3239" y="711"/>
                </a:cubicBezTo>
                <a:lnTo>
                  <a:pt x="3239" y="711"/>
                </a:lnTo>
                <a:cubicBezTo>
                  <a:pt x="3238" y="710"/>
                  <a:pt x="3237" y="709"/>
                  <a:pt x="3236" y="708"/>
                </a:cubicBezTo>
                <a:lnTo>
                  <a:pt x="3236" y="708"/>
                </a:lnTo>
                <a:cubicBezTo>
                  <a:pt x="3232" y="706"/>
                  <a:pt x="3229" y="703"/>
                  <a:pt x="3226" y="700"/>
                </a:cubicBezTo>
                <a:lnTo>
                  <a:pt x="3226" y="700"/>
                </a:lnTo>
                <a:cubicBezTo>
                  <a:pt x="3225" y="698"/>
                  <a:pt x="3223" y="698"/>
                  <a:pt x="3222" y="697"/>
                </a:cubicBezTo>
                <a:lnTo>
                  <a:pt x="3222" y="697"/>
                </a:lnTo>
                <a:cubicBezTo>
                  <a:pt x="3219" y="694"/>
                  <a:pt x="3217" y="693"/>
                  <a:pt x="3215" y="691"/>
                </a:cubicBezTo>
                <a:lnTo>
                  <a:pt x="3215" y="691"/>
                </a:lnTo>
                <a:cubicBezTo>
                  <a:pt x="3213" y="690"/>
                  <a:pt x="3212" y="689"/>
                  <a:pt x="3211" y="689"/>
                </a:cubicBezTo>
                <a:lnTo>
                  <a:pt x="3211" y="689"/>
                </a:lnTo>
                <a:cubicBezTo>
                  <a:pt x="3208" y="686"/>
                  <a:pt x="3204" y="683"/>
                  <a:pt x="3201" y="681"/>
                </a:cubicBezTo>
                <a:lnTo>
                  <a:pt x="3201" y="681"/>
                </a:lnTo>
                <a:cubicBezTo>
                  <a:pt x="3199" y="680"/>
                  <a:pt x="3198" y="680"/>
                  <a:pt x="3197" y="679"/>
                </a:cubicBezTo>
                <a:lnTo>
                  <a:pt x="3197" y="679"/>
                </a:lnTo>
                <a:cubicBezTo>
                  <a:pt x="3195" y="677"/>
                  <a:pt x="3192" y="676"/>
                  <a:pt x="3189" y="674"/>
                </a:cubicBezTo>
                <a:lnTo>
                  <a:pt x="3189" y="674"/>
                </a:lnTo>
                <a:cubicBezTo>
                  <a:pt x="3188" y="673"/>
                  <a:pt x="3187" y="673"/>
                  <a:pt x="3186" y="672"/>
                </a:cubicBezTo>
                <a:lnTo>
                  <a:pt x="3186" y="672"/>
                </a:lnTo>
                <a:cubicBezTo>
                  <a:pt x="3182" y="670"/>
                  <a:pt x="3179" y="669"/>
                  <a:pt x="3176" y="667"/>
                </a:cubicBezTo>
                <a:lnTo>
                  <a:pt x="3176" y="667"/>
                </a:lnTo>
                <a:cubicBezTo>
                  <a:pt x="3175" y="666"/>
                  <a:pt x="3174" y="666"/>
                  <a:pt x="3172" y="665"/>
                </a:cubicBezTo>
                <a:lnTo>
                  <a:pt x="3172" y="665"/>
                </a:lnTo>
                <a:cubicBezTo>
                  <a:pt x="3170" y="664"/>
                  <a:pt x="3167" y="663"/>
                  <a:pt x="3165" y="661"/>
                </a:cubicBezTo>
                <a:lnTo>
                  <a:pt x="3165" y="661"/>
                </a:lnTo>
                <a:cubicBezTo>
                  <a:pt x="3164" y="661"/>
                  <a:pt x="3162" y="660"/>
                  <a:pt x="3161" y="660"/>
                </a:cubicBezTo>
                <a:lnTo>
                  <a:pt x="3161" y="660"/>
                </a:lnTo>
                <a:cubicBezTo>
                  <a:pt x="3158" y="658"/>
                  <a:pt x="3155" y="657"/>
                  <a:pt x="3151" y="656"/>
                </a:cubicBezTo>
                <a:lnTo>
                  <a:pt x="3151" y="656"/>
                </a:lnTo>
                <a:cubicBezTo>
                  <a:pt x="3151" y="655"/>
                  <a:pt x="3150" y="655"/>
                  <a:pt x="3149" y="655"/>
                </a:cubicBezTo>
                <a:lnTo>
                  <a:pt x="3149" y="655"/>
                </a:lnTo>
                <a:cubicBezTo>
                  <a:pt x="3146" y="653"/>
                  <a:pt x="3144" y="652"/>
                  <a:pt x="3141" y="651"/>
                </a:cubicBezTo>
                <a:lnTo>
                  <a:pt x="3141" y="651"/>
                </a:lnTo>
                <a:cubicBezTo>
                  <a:pt x="3140" y="651"/>
                  <a:pt x="3138" y="650"/>
                  <a:pt x="3137" y="650"/>
                </a:cubicBezTo>
                <a:lnTo>
                  <a:pt x="3137" y="650"/>
                </a:lnTo>
                <a:cubicBezTo>
                  <a:pt x="3135" y="649"/>
                  <a:pt x="3132" y="649"/>
                  <a:pt x="3130" y="647"/>
                </a:cubicBezTo>
                <a:lnTo>
                  <a:pt x="3130" y="647"/>
                </a:lnTo>
                <a:cubicBezTo>
                  <a:pt x="3128" y="647"/>
                  <a:pt x="3128" y="647"/>
                  <a:pt x="3127" y="647"/>
                </a:cubicBezTo>
                <a:lnTo>
                  <a:pt x="3127" y="647"/>
                </a:lnTo>
                <a:cubicBezTo>
                  <a:pt x="3124" y="646"/>
                  <a:pt x="3121" y="645"/>
                  <a:pt x="3118" y="645"/>
                </a:cubicBezTo>
                <a:lnTo>
                  <a:pt x="3118" y="645"/>
                </a:lnTo>
                <a:cubicBezTo>
                  <a:pt x="3118" y="644"/>
                  <a:pt x="3117" y="644"/>
                  <a:pt x="3116" y="643"/>
                </a:cubicBezTo>
                <a:lnTo>
                  <a:pt x="3116" y="643"/>
                </a:lnTo>
                <a:cubicBezTo>
                  <a:pt x="3113" y="643"/>
                  <a:pt x="3111" y="642"/>
                  <a:pt x="3109" y="641"/>
                </a:cubicBezTo>
                <a:lnTo>
                  <a:pt x="3109" y="641"/>
                </a:lnTo>
                <a:cubicBezTo>
                  <a:pt x="3108" y="641"/>
                  <a:pt x="3107" y="641"/>
                  <a:pt x="3107" y="641"/>
                </a:cubicBezTo>
                <a:lnTo>
                  <a:pt x="3107" y="641"/>
                </a:lnTo>
                <a:cubicBezTo>
                  <a:pt x="3104" y="640"/>
                  <a:pt x="3101" y="640"/>
                  <a:pt x="3099" y="640"/>
                </a:cubicBezTo>
                <a:lnTo>
                  <a:pt x="3099" y="640"/>
                </a:lnTo>
                <a:cubicBezTo>
                  <a:pt x="3098" y="639"/>
                  <a:pt x="3097" y="639"/>
                  <a:pt x="3096" y="639"/>
                </a:cubicBezTo>
                <a:lnTo>
                  <a:pt x="3096" y="639"/>
                </a:lnTo>
                <a:cubicBezTo>
                  <a:pt x="3094" y="639"/>
                  <a:pt x="3092" y="639"/>
                  <a:pt x="3091" y="638"/>
                </a:cubicBezTo>
                <a:lnTo>
                  <a:pt x="3091" y="638"/>
                </a:lnTo>
                <a:cubicBezTo>
                  <a:pt x="3090" y="638"/>
                  <a:pt x="3089" y="638"/>
                  <a:pt x="3088" y="637"/>
                </a:cubicBezTo>
                <a:lnTo>
                  <a:pt x="3088" y="637"/>
                </a:lnTo>
                <a:cubicBezTo>
                  <a:pt x="3086" y="637"/>
                  <a:pt x="3084" y="637"/>
                  <a:pt x="3082" y="637"/>
                </a:cubicBezTo>
                <a:lnTo>
                  <a:pt x="3082" y="637"/>
                </a:lnTo>
                <a:cubicBezTo>
                  <a:pt x="3081" y="636"/>
                  <a:pt x="3081" y="636"/>
                  <a:pt x="3080" y="636"/>
                </a:cubicBezTo>
                <a:lnTo>
                  <a:pt x="3080" y="636"/>
                </a:lnTo>
                <a:cubicBezTo>
                  <a:pt x="3078" y="636"/>
                  <a:pt x="3077" y="636"/>
                  <a:pt x="3076" y="636"/>
                </a:cubicBezTo>
                <a:lnTo>
                  <a:pt x="3076" y="636"/>
                </a:lnTo>
                <a:cubicBezTo>
                  <a:pt x="3075" y="636"/>
                  <a:pt x="3074" y="636"/>
                  <a:pt x="3074" y="636"/>
                </a:cubicBezTo>
                <a:lnTo>
                  <a:pt x="3074" y="636"/>
                </a:lnTo>
                <a:cubicBezTo>
                  <a:pt x="3072" y="635"/>
                  <a:pt x="3070" y="635"/>
                  <a:pt x="3069" y="635"/>
                </a:cubicBezTo>
                <a:lnTo>
                  <a:pt x="3069" y="635"/>
                </a:lnTo>
                <a:cubicBezTo>
                  <a:pt x="3068" y="635"/>
                  <a:pt x="3068" y="635"/>
                  <a:pt x="3068" y="635"/>
                </a:cubicBezTo>
                <a:lnTo>
                  <a:pt x="3068" y="635"/>
                </a:lnTo>
                <a:cubicBezTo>
                  <a:pt x="3067" y="635"/>
                  <a:pt x="3066" y="635"/>
                  <a:pt x="3064" y="635"/>
                </a:cubicBezTo>
                <a:lnTo>
                  <a:pt x="3064" y="635"/>
                </a:lnTo>
                <a:lnTo>
                  <a:pt x="3064" y="635"/>
                </a:lnTo>
                <a:lnTo>
                  <a:pt x="3064" y="635"/>
                </a:lnTo>
                <a:cubicBezTo>
                  <a:pt x="3063" y="635"/>
                  <a:pt x="3061" y="635"/>
                  <a:pt x="3061" y="635"/>
                </a:cubicBezTo>
                <a:lnTo>
                  <a:pt x="3061" y="635"/>
                </a:lnTo>
                <a:cubicBezTo>
                  <a:pt x="3060" y="635"/>
                  <a:pt x="3060" y="635"/>
                  <a:pt x="3060" y="635"/>
                </a:cubicBezTo>
                <a:lnTo>
                  <a:pt x="3060" y="635"/>
                </a:lnTo>
                <a:cubicBezTo>
                  <a:pt x="3060" y="635"/>
                  <a:pt x="3059" y="635"/>
                  <a:pt x="3058" y="635"/>
                </a:cubicBezTo>
                <a:lnTo>
                  <a:pt x="3058" y="635"/>
                </a:lnTo>
                <a:lnTo>
                  <a:pt x="3058" y="635"/>
                </a:lnTo>
                <a:lnTo>
                  <a:pt x="3058" y="635"/>
                </a:lnTo>
                <a:lnTo>
                  <a:pt x="3058" y="635"/>
                </a:lnTo>
                <a:lnTo>
                  <a:pt x="3058" y="635"/>
                </a:lnTo>
                <a:cubicBezTo>
                  <a:pt x="3053" y="113"/>
                  <a:pt x="2410" y="224"/>
                  <a:pt x="2315" y="226"/>
                </a:cubicBezTo>
                <a:lnTo>
                  <a:pt x="2315" y="226"/>
                </a:lnTo>
                <a:cubicBezTo>
                  <a:pt x="2296" y="226"/>
                  <a:pt x="2275" y="220"/>
                  <a:pt x="2254" y="209"/>
                </a:cubicBezTo>
                <a:lnTo>
                  <a:pt x="2254" y="209"/>
                </a:lnTo>
                <a:lnTo>
                  <a:pt x="2254" y="209"/>
                </a:lnTo>
                <a:lnTo>
                  <a:pt x="2254" y="209"/>
                </a:lnTo>
                <a:cubicBezTo>
                  <a:pt x="2176" y="171"/>
                  <a:pt x="2095" y="74"/>
                  <a:pt x="2085" y="62"/>
                </a:cubicBezTo>
                <a:lnTo>
                  <a:pt x="2085" y="62"/>
                </a:lnTo>
                <a:cubicBezTo>
                  <a:pt x="2085" y="62"/>
                  <a:pt x="2085" y="62"/>
                  <a:pt x="2084" y="62"/>
                </a:cubicBezTo>
                <a:lnTo>
                  <a:pt x="2084" y="62"/>
                </a:lnTo>
                <a:lnTo>
                  <a:pt x="2084" y="61"/>
                </a:lnTo>
                <a:lnTo>
                  <a:pt x="2084" y="61"/>
                </a:lnTo>
                <a:lnTo>
                  <a:pt x="2084" y="61"/>
                </a:lnTo>
                <a:lnTo>
                  <a:pt x="2056" y="173"/>
                </a:lnTo>
                <a:lnTo>
                  <a:pt x="2056" y="173"/>
                </a:lnTo>
                <a:cubicBezTo>
                  <a:pt x="2028" y="129"/>
                  <a:pt x="2030" y="0"/>
                  <a:pt x="2030" y="0"/>
                </a:cubicBezTo>
                <a:lnTo>
                  <a:pt x="2030" y="0"/>
                </a:lnTo>
                <a:cubicBezTo>
                  <a:pt x="1924" y="28"/>
                  <a:pt x="1863" y="251"/>
                  <a:pt x="1863" y="251"/>
                </a:cubicBezTo>
                <a:lnTo>
                  <a:pt x="1863" y="251"/>
                </a:lnTo>
                <a:cubicBezTo>
                  <a:pt x="1822" y="199"/>
                  <a:pt x="1831" y="125"/>
                  <a:pt x="1831" y="125"/>
                </a:cubicBezTo>
                <a:lnTo>
                  <a:pt x="1831" y="125"/>
                </a:lnTo>
                <a:cubicBezTo>
                  <a:pt x="1831" y="125"/>
                  <a:pt x="1655" y="280"/>
                  <a:pt x="1741" y="467"/>
                </a:cubicBezTo>
                <a:lnTo>
                  <a:pt x="1741" y="467"/>
                </a:lnTo>
                <a:cubicBezTo>
                  <a:pt x="1753" y="495"/>
                  <a:pt x="1767" y="520"/>
                  <a:pt x="1782" y="544"/>
                </a:cubicBezTo>
                <a:lnTo>
                  <a:pt x="1782" y="544"/>
                </a:lnTo>
                <a:cubicBezTo>
                  <a:pt x="1775" y="547"/>
                  <a:pt x="1767" y="552"/>
                  <a:pt x="1760" y="557"/>
                </a:cubicBezTo>
                <a:lnTo>
                  <a:pt x="1759" y="557"/>
                </a:lnTo>
                <a:lnTo>
                  <a:pt x="1759" y="557"/>
                </a:lnTo>
                <a:cubicBezTo>
                  <a:pt x="1753" y="562"/>
                  <a:pt x="1746" y="567"/>
                  <a:pt x="1740" y="572"/>
                </a:cubicBezTo>
                <a:lnTo>
                  <a:pt x="1738" y="573"/>
                </a:lnTo>
                <a:lnTo>
                  <a:pt x="1738" y="573"/>
                </a:lnTo>
                <a:cubicBezTo>
                  <a:pt x="1732" y="579"/>
                  <a:pt x="1726" y="584"/>
                  <a:pt x="1720" y="590"/>
                </a:cubicBezTo>
                <a:lnTo>
                  <a:pt x="1720" y="590"/>
                </a:lnTo>
                <a:lnTo>
                  <a:pt x="1720" y="590"/>
                </a:lnTo>
                <a:lnTo>
                  <a:pt x="1720" y="590"/>
                </a:lnTo>
                <a:cubicBezTo>
                  <a:pt x="1625" y="679"/>
                  <a:pt x="1579" y="820"/>
                  <a:pt x="1608" y="945"/>
                </a:cubicBezTo>
                <a:lnTo>
                  <a:pt x="1608" y="945"/>
                </a:lnTo>
                <a:cubicBezTo>
                  <a:pt x="1610" y="955"/>
                  <a:pt x="1613" y="965"/>
                  <a:pt x="1612" y="975"/>
                </a:cubicBezTo>
                <a:lnTo>
                  <a:pt x="1612" y="975"/>
                </a:lnTo>
                <a:cubicBezTo>
                  <a:pt x="1612" y="979"/>
                  <a:pt x="1612" y="983"/>
                  <a:pt x="1611" y="986"/>
                </a:cubicBezTo>
                <a:lnTo>
                  <a:pt x="1611" y="986"/>
                </a:lnTo>
                <a:cubicBezTo>
                  <a:pt x="1610" y="989"/>
                  <a:pt x="1610" y="991"/>
                  <a:pt x="1609" y="993"/>
                </a:cubicBezTo>
                <a:lnTo>
                  <a:pt x="1609" y="993"/>
                </a:lnTo>
                <a:cubicBezTo>
                  <a:pt x="1607" y="1000"/>
                  <a:pt x="1604" y="1006"/>
                  <a:pt x="1601" y="1012"/>
                </a:cubicBezTo>
                <a:lnTo>
                  <a:pt x="1601" y="1012"/>
                </a:lnTo>
                <a:cubicBezTo>
                  <a:pt x="1600" y="1015"/>
                  <a:pt x="1595" y="1029"/>
                  <a:pt x="1590" y="1048"/>
                </a:cubicBezTo>
                <a:lnTo>
                  <a:pt x="1590" y="1048"/>
                </a:lnTo>
                <a:cubicBezTo>
                  <a:pt x="1566" y="1028"/>
                  <a:pt x="1529" y="1012"/>
                  <a:pt x="1480" y="1035"/>
                </a:cubicBezTo>
                <a:lnTo>
                  <a:pt x="1480" y="1035"/>
                </a:lnTo>
                <a:cubicBezTo>
                  <a:pt x="1436" y="1057"/>
                  <a:pt x="1412" y="1129"/>
                  <a:pt x="1408" y="1206"/>
                </a:cubicBezTo>
                <a:lnTo>
                  <a:pt x="1408" y="1206"/>
                </a:lnTo>
                <a:lnTo>
                  <a:pt x="1408" y="1206"/>
                </a:lnTo>
                <a:cubicBezTo>
                  <a:pt x="1408" y="1213"/>
                  <a:pt x="1408" y="1219"/>
                  <a:pt x="1408" y="1225"/>
                </a:cubicBezTo>
                <a:lnTo>
                  <a:pt x="1408" y="1225"/>
                </a:lnTo>
                <a:cubicBezTo>
                  <a:pt x="1407" y="1227"/>
                  <a:pt x="1407" y="1228"/>
                  <a:pt x="1407" y="1229"/>
                </a:cubicBezTo>
                <a:lnTo>
                  <a:pt x="1407" y="1229"/>
                </a:lnTo>
                <a:cubicBezTo>
                  <a:pt x="1407" y="1235"/>
                  <a:pt x="1408" y="1239"/>
                  <a:pt x="1408" y="1245"/>
                </a:cubicBezTo>
                <a:lnTo>
                  <a:pt x="1408" y="1245"/>
                </a:lnTo>
                <a:cubicBezTo>
                  <a:pt x="1408" y="1246"/>
                  <a:pt x="1408" y="1248"/>
                  <a:pt x="1408" y="1249"/>
                </a:cubicBezTo>
                <a:lnTo>
                  <a:pt x="1408" y="1249"/>
                </a:lnTo>
                <a:cubicBezTo>
                  <a:pt x="1408" y="1254"/>
                  <a:pt x="1408" y="1259"/>
                  <a:pt x="1409" y="1264"/>
                </a:cubicBezTo>
                <a:lnTo>
                  <a:pt x="1409" y="1264"/>
                </a:lnTo>
                <a:cubicBezTo>
                  <a:pt x="1409" y="1265"/>
                  <a:pt x="1409" y="1267"/>
                  <a:pt x="1409" y="1269"/>
                </a:cubicBezTo>
                <a:lnTo>
                  <a:pt x="1409" y="1269"/>
                </a:lnTo>
                <a:cubicBezTo>
                  <a:pt x="1409" y="1271"/>
                  <a:pt x="1409" y="1274"/>
                  <a:pt x="1410" y="1277"/>
                </a:cubicBezTo>
                <a:lnTo>
                  <a:pt x="1410" y="1277"/>
                </a:lnTo>
                <a:cubicBezTo>
                  <a:pt x="1410" y="1279"/>
                  <a:pt x="1410" y="1281"/>
                  <a:pt x="1410" y="1284"/>
                </a:cubicBezTo>
                <a:lnTo>
                  <a:pt x="1410" y="1284"/>
                </a:lnTo>
                <a:cubicBezTo>
                  <a:pt x="1411" y="1287"/>
                  <a:pt x="1412" y="1291"/>
                  <a:pt x="1412" y="1295"/>
                </a:cubicBezTo>
                <a:lnTo>
                  <a:pt x="1412" y="1295"/>
                </a:lnTo>
                <a:cubicBezTo>
                  <a:pt x="1412" y="1297"/>
                  <a:pt x="1413" y="1299"/>
                  <a:pt x="1413" y="1302"/>
                </a:cubicBezTo>
                <a:lnTo>
                  <a:pt x="1413" y="1302"/>
                </a:lnTo>
                <a:cubicBezTo>
                  <a:pt x="1413" y="1305"/>
                  <a:pt x="1414" y="1307"/>
                  <a:pt x="1415" y="1310"/>
                </a:cubicBezTo>
                <a:lnTo>
                  <a:pt x="1415" y="1310"/>
                </a:lnTo>
                <a:cubicBezTo>
                  <a:pt x="1415" y="1313"/>
                  <a:pt x="1416" y="1316"/>
                  <a:pt x="1417" y="1320"/>
                </a:cubicBezTo>
                <a:lnTo>
                  <a:pt x="1417" y="1320"/>
                </a:lnTo>
                <a:cubicBezTo>
                  <a:pt x="1417" y="1322"/>
                  <a:pt x="1418" y="1324"/>
                  <a:pt x="1418" y="1326"/>
                </a:cubicBezTo>
                <a:lnTo>
                  <a:pt x="1418" y="1326"/>
                </a:lnTo>
                <a:cubicBezTo>
                  <a:pt x="1419" y="1330"/>
                  <a:pt x="1420" y="1334"/>
                  <a:pt x="1421" y="1337"/>
                </a:cubicBezTo>
                <a:lnTo>
                  <a:pt x="1421" y="1337"/>
                </a:lnTo>
                <a:cubicBezTo>
                  <a:pt x="1422" y="1339"/>
                  <a:pt x="1422" y="1340"/>
                  <a:pt x="1423" y="1342"/>
                </a:cubicBezTo>
                <a:lnTo>
                  <a:pt x="1423" y="1342"/>
                </a:lnTo>
                <a:cubicBezTo>
                  <a:pt x="1423" y="1345"/>
                  <a:pt x="1425" y="1348"/>
                  <a:pt x="1426" y="1352"/>
                </a:cubicBezTo>
                <a:lnTo>
                  <a:pt x="1426" y="1352"/>
                </a:lnTo>
                <a:cubicBezTo>
                  <a:pt x="1426" y="1353"/>
                  <a:pt x="1426" y="1355"/>
                  <a:pt x="1427" y="1356"/>
                </a:cubicBezTo>
                <a:lnTo>
                  <a:pt x="1427" y="1356"/>
                </a:lnTo>
                <a:cubicBezTo>
                  <a:pt x="1428" y="1359"/>
                  <a:pt x="1430" y="1363"/>
                  <a:pt x="1431" y="1366"/>
                </a:cubicBezTo>
                <a:lnTo>
                  <a:pt x="1431" y="1366"/>
                </a:lnTo>
                <a:cubicBezTo>
                  <a:pt x="1431" y="1367"/>
                  <a:pt x="1432" y="1369"/>
                  <a:pt x="1433" y="1370"/>
                </a:cubicBezTo>
                <a:lnTo>
                  <a:pt x="1433" y="1370"/>
                </a:lnTo>
                <a:cubicBezTo>
                  <a:pt x="1435" y="1374"/>
                  <a:pt x="1436" y="1377"/>
                  <a:pt x="1438" y="1381"/>
                </a:cubicBezTo>
                <a:lnTo>
                  <a:pt x="1438" y="1381"/>
                </a:lnTo>
                <a:cubicBezTo>
                  <a:pt x="1438" y="1382"/>
                  <a:pt x="1439" y="1383"/>
                  <a:pt x="1439" y="1384"/>
                </a:cubicBezTo>
                <a:lnTo>
                  <a:pt x="1439" y="1384"/>
                </a:lnTo>
                <a:cubicBezTo>
                  <a:pt x="1441" y="1387"/>
                  <a:pt x="1443" y="1391"/>
                  <a:pt x="1445" y="1395"/>
                </a:cubicBezTo>
                <a:lnTo>
                  <a:pt x="1445" y="1395"/>
                </a:lnTo>
                <a:cubicBezTo>
                  <a:pt x="1446" y="1395"/>
                  <a:pt x="1446" y="1395"/>
                  <a:pt x="1446" y="1396"/>
                </a:cubicBezTo>
                <a:lnTo>
                  <a:pt x="1446" y="1396"/>
                </a:lnTo>
                <a:cubicBezTo>
                  <a:pt x="1448" y="1399"/>
                  <a:pt x="1450" y="1402"/>
                  <a:pt x="1452" y="1405"/>
                </a:cubicBezTo>
                <a:lnTo>
                  <a:pt x="1452" y="1405"/>
                </a:lnTo>
                <a:cubicBezTo>
                  <a:pt x="1453" y="1406"/>
                  <a:pt x="1453" y="1406"/>
                  <a:pt x="1453" y="1407"/>
                </a:cubicBezTo>
                <a:lnTo>
                  <a:pt x="1453" y="1407"/>
                </a:lnTo>
                <a:cubicBezTo>
                  <a:pt x="1456" y="1410"/>
                  <a:pt x="1458" y="1413"/>
                  <a:pt x="1461" y="1415"/>
                </a:cubicBezTo>
                <a:lnTo>
                  <a:pt x="1461" y="1415"/>
                </a:lnTo>
                <a:cubicBezTo>
                  <a:pt x="1461" y="1416"/>
                  <a:pt x="1462" y="1416"/>
                  <a:pt x="1463" y="1417"/>
                </a:cubicBezTo>
                <a:lnTo>
                  <a:pt x="1463" y="1417"/>
                </a:lnTo>
                <a:cubicBezTo>
                  <a:pt x="1465" y="1420"/>
                  <a:pt x="1468" y="1422"/>
                  <a:pt x="1470" y="1425"/>
                </a:cubicBezTo>
                <a:lnTo>
                  <a:pt x="1470" y="1425"/>
                </a:lnTo>
                <a:cubicBezTo>
                  <a:pt x="1471" y="1425"/>
                  <a:pt x="1471" y="1425"/>
                  <a:pt x="1471" y="1426"/>
                </a:cubicBezTo>
                <a:lnTo>
                  <a:pt x="1471" y="1426"/>
                </a:lnTo>
                <a:cubicBezTo>
                  <a:pt x="1474" y="1428"/>
                  <a:pt x="1478" y="1430"/>
                  <a:pt x="1480" y="1431"/>
                </a:cubicBezTo>
                <a:lnTo>
                  <a:pt x="1480" y="1431"/>
                </a:lnTo>
                <a:cubicBezTo>
                  <a:pt x="1480" y="1432"/>
                  <a:pt x="1481" y="1432"/>
                  <a:pt x="1481" y="1432"/>
                </a:cubicBezTo>
                <a:lnTo>
                  <a:pt x="1481" y="1432"/>
                </a:lnTo>
                <a:cubicBezTo>
                  <a:pt x="1484" y="1435"/>
                  <a:pt x="1488" y="1436"/>
                  <a:pt x="1490" y="1437"/>
                </a:cubicBezTo>
                <a:lnTo>
                  <a:pt x="1490" y="1437"/>
                </a:lnTo>
                <a:cubicBezTo>
                  <a:pt x="1491" y="1437"/>
                  <a:pt x="1491" y="1438"/>
                  <a:pt x="1492" y="1438"/>
                </a:cubicBezTo>
                <a:lnTo>
                  <a:pt x="1492" y="1438"/>
                </a:lnTo>
                <a:cubicBezTo>
                  <a:pt x="1496" y="1439"/>
                  <a:pt x="1499" y="1440"/>
                  <a:pt x="1502" y="1441"/>
                </a:cubicBezTo>
                <a:lnTo>
                  <a:pt x="1502" y="1441"/>
                </a:lnTo>
                <a:cubicBezTo>
                  <a:pt x="1503" y="1441"/>
                  <a:pt x="1503" y="1441"/>
                  <a:pt x="1504" y="1442"/>
                </a:cubicBezTo>
                <a:lnTo>
                  <a:pt x="1504" y="1442"/>
                </a:lnTo>
                <a:cubicBezTo>
                  <a:pt x="1508" y="1443"/>
                  <a:pt x="1511" y="1443"/>
                  <a:pt x="1515" y="1444"/>
                </a:cubicBezTo>
                <a:lnTo>
                  <a:pt x="1515" y="1444"/>
                </a:lnTo>
                <a:cubicBezTo>
                  <a:pt x="1508" y="1535"/>
                  <a:pt x="1517" y="1649"/>
                  <a:pt x="1574" y="1755"/>
                </a:cubicBezTo>
                <a:lnTo>
                  <a:pt x="1574" y="1755"/>
                </a:lnTo>
                <a:cubicBezTo>
                  <a:pt x="1574" y="1755"/>
                  <a:pt x="1574" y="1755"/>
                  <a:pt x="1574" y="1756"/>
                </a:cubicBezTo>
                <a:lnTo>
                  <a:pt x="1574" y="1756"/>
                </a:lnTo>
                <a:cubicBezTo>
                  <a:pt x="1576" y="1760"/>
                  <a:pt x="1579" y="1764"/>
                  <a:pt x="1581" y="1768"/>
                </a:cubicBezTo>
                <a:lnTo>
                  <a:pt x="1581" y="1768"/>
                </a:lnTo>
                <a:cubicBezTo>
                  <a:pt x="1581" y="1768"/>
                  <a:pt x="1581" y="1768"/>
                  <a:pt x="1581" y="1769"/>
                </a:cubicBezTo>
                <a:lnTo>
                  <a:pt x="1581" y="1769"/>
                </a:lnTo>
                <a:cubicBezTo>
                  <a:pt x="1591" y="1785"/>
                  <a:pt x="1602" y="1802"/>
                  <a:pt x="1614" y="1819"/>
                </a:cubicBezTo>
                <a:lnTo>
                  <a:pt x="1614" y="1819"/>
                </a:lnTo>
                <a:cubicBezTo>
                  <a:pt x="1614" y="1819"/>
                  <a:pt x="1615" y="1819"/>
                  <a:pt x="1615" y="1820"/>
                </a:cubicBezTo>
                <a:lnTo>
                  <a:pt x="1615" y="1820"/>
                </a:lnTo>
                <a:cubicBezTo>
                  <a:pt x="1618" y="1823"/>
                  <a:pt x="1620" y="1827"/>
                  <a:pt x="1623" y="1830"/>
                </a:cubicBezTo>
                <a:lnTo>
                  <a:pt x="1623" y="1830"/>
                </a:lnTo>
                <a:cubicBezTo>
                  <a:pt x="1624" y="1831"/>
                  <a:pt x="1624" y="1832"/>
                  <a:pt x="1624" y="1832"/>
                </a:cubicBezTo>
                <a:lnTo>
                  <a:pt x="1624" y="1832"/>
                </a:lnTo>
                <a:cubicBezTo>
                  <a:pt x="1628" y="1835"/>
                  <a:pt x="1631" y="1839"/>
                  <a:pt x="1634" y="1843"/>
                </a:cubicBezTo>
                <a:lnTo>
                  <a:pt x="1634" y="1843"/>
                </a:lnTo>
                <a:cubicBezTo>
                  <a:pt x="1634" y="1843"/>
                  <a:pt x="1634" y="1843"/>
                  <a:pt x="1634" y="1844"/>
                </a:cubicBezTo>
                <a:lnTo>
                  <a:pt x="1634" y="1844"/>
                </a:lnTo>
                <a:cubicBezTo>
                  <a:pt x="1641" y="1852"/>
                  <a:pt x="1648" y="1860"/>
                  <a:pt x="1656" y="1867"/>
                </a:cubicBezTo>
                <a:lnTo>
                  <a:pt x="1656" y="1867"/>
                </a:lnTo>
                <a:cubicBezTo>
                  <a:pt x="1656" y="1867"/>
                  <a:pt x="1656" y="1867"/>
                  <a:pt x="1657" y="1868"/>
                </a:cubicBezTo>
                <a:lnTo>
                  <a:pt x="1657" y="1868"/>
                </a:lnTo>
                <a:cubicBezTo>
                  <a:pt x="1660" y="1872"/>
                  <a:pt x="1664" y="1875"/>
                  <a:pt x="1667" y="1878"/>
                </a:cubicBezTo>
                <a:lnTo>
                  <a:pt x="1667" y="1878"/>
                </a:lnTo>
                <a:cubicBezTo>
                  <a:pt x="1668" y="1879"/>
                  <a:pt x="1668" y="1880"/>
                  <a:pt x="1670" y="1880"/>
                </a:cubicBezTo>
                <a:lnTo>
                  <a:pt x="1670" y="1880"/>
                </a:lnTo>
                <a:cubicBezTo>
                  <a:pt x="1672" y="1884"/>
                  <a:pt x="1675" y="1887"/>
                  <a:pt x="1679" y="1890"/>
                </a:cubicBezTo>
                <a:lnTo>
                  <a:pt x="1682" y="1892"/>
                </a:lnTo>
                <a:lnTo>
                  <a:pt x="1682" y="1892"/>
                </a:lnTo>
                <a:cubicBezTo>
                  <a:pt x="1685" y="1895"/>
                  <a:pt x="1688" y="1898"/>
                  <a:pt x="1692" y="1901"/>
                </a:cubicBezTo>
                <a:lnTo>
                  <a:pt x="1692" y="1901"/>
                </a:lnTo>
                <a:cubicBezTo>
                  <a:pt x="1692" y="1901"/>
                  <a:pt x="1693" y="1902"/>
                  <a:pt x="1694" y="1903"/>
                </a:cubicBezTo>
                <a:lnTo>
                  <a:pt x="1694" y="1903"/>
                </a:lnTo>
                <a:cubicBezTo>
                  <a:pt x="1702" y="1910"/>
                  <a:pt x="1712" y="1917"/>
                  <a:pt x="1721" y="1924"/>
                </a:cubicBezTo>
                <a:lnTo>
                  <a:pt x="1721" y="1924"/>
                </a:lnTo>
                <a:cubicBezTo>
                  <a:pt x="1721" y="1924"/>
                  <a:pt x="1722" y="1924"/>
                  <a:pt x="1722" y="1925"/>
                </a:cubicBezTo>
                <a:lnTo>
                  <a:pt x="1722" y="1925"/>
                </a:lnTo>
                <a:cubicBezTo>
                  <a:pt x="1726" y="1928"/>
                  <a:pt x="1731" y="1931"/>
                  <a:pt x="1735" y="1934"/>
                </a:cubicBezTo>
                <a:lnTo>
                  <a:pt x="1735" y="1934"/>
                </a:lnTo>
                <a:cubicBezTo>
                  <a:pt x="1736" y="1935"/>
                  <a:pt x="1737" y="1935"/>
                  <a:pt x="1738" y="1936"/>
                </a:cubicBezTo>
                <a:lnTo>
                  <a:pt x="1738" y="1936"/>
                </a:lnTo>
                <a:cubicBezTo>
                  <a:pt x="1742" y="1939"/>
                  <a:pt x="1746" y="1941"/>
                  <a:pt x="1749" y="1944"/>
                </a:cubicBezTo>
                <a:lnTo>
                  <a:pt x="1749" y="1944"/>
                </a:lnTo>
                <a:cubicBezTo>
                  <a:pt x="1751" y="1945"/>
                  <a:pt x="1752" y="1945"/>
                  <a:pt x="1753" y="1946"/>
                </a:cubicBezTo>
                <a:lnTo>
                  <a:pt x="1753" y="1946"/>
                </a:lnTo>
                <a:cubicBezTo>
                  <a:pt x="1758" y="1949"/>
                  <a:pt x="1761" y="1951"/>
                  <a:pt x="1765" y="1954"/>
                </a:cubicBezTo>
                <a:lnTo>
                  <a:pt x="1765" y="1954"/>
                </a:lnTo>
                <a:cubicBezTo>
                  <a:pt x="1766" y="1954"/>
                  <a:pt x="1768" y="1955"/>
                  <a:pt x="1769" y="1956"/>
                </a:cubicBezTo>
                <a:lnTo>
                  <a:pt x="1769" y="1956"/>
                </a:lnTo>
                <a:cubicBezTo>
                  <a:pt x="1773" y="1959"/>
                  <a:pt x="1778" y="1961"/>
                  <a:pt x="1782" y="1964"/>
                </a:cubicBezTo>
                <a:lnTo>
                  <a:pt x="1782" y="1964"/>
                </a:lnTo>
                <a:cubicBezTo>
                  <a:pt x="1783" y="1964"/>
                  <a:pt x="1784" y="1965"/>
                  <a:pt x="1785" y="1965"/>
                </a:cubicBezTo>
                <a:lnTo>
                  <a:pt x="1785" y="1965"/>
                </a:lnTo>
                <a:cubicBezTo>
                  <a:pt x="1791" y="1968"/>
                  <a:pt x="1796" y="1971"/>
                  <a:pt x="1802" y="1974"/>
                </a:cubicBezTo>
                <a:lnTo>
                  <a:pt x="1802" y="1974"/>
                </a:lnTo>
                <a:cubicBezTo>
                  <a:pt x="1802" y="1975"/>
                  <a:pt x="1803" y="1975"/>
                  <a:pt x="1803" y="1975"/>
                </a:cubicBezTo>
                <a:lnTo>
                  <a:pt x="1803" y="1975"/>
                </a:lnTo>
                <a:cubicBezTo>
                  <a:pt x="1809" y="1978"/>
                  <a:pt x="1813" y="1981"/>
                  <a:pt x="1819" y="1983"/>
                </a:cubicBezTo>
                <a:lnTo>
                  <a:pt x="1819" y="1983"/>
                </a:lnTo>
                <a:cubicBezTo>
                  <a:pt x="1821" y="1984"/>
                  <a:pt x="1822" y="1985"/>
                  <a:pt x="1824" y="1985"/>
                </a:cubicBezTo>
                <a:lnTo>
                  <a:pt x="1824" y="1985"/>
                </a:lnTo>
                <a:cubicBezTo>
                  <a:pt x="1828" y="1988"/>
                  <a:pt x="1832" y="1989"/>
                  <a:pt x="1836" y="1991"/>
                </a:cubicBezTo>
                <a:lnTo>
                  <a:pt x="1836" y="1991"/>
                </a:lnTo>
                <a:cubicBezTo>
                  <a:pt x="1838" y="1993"/>
                  <a:pt x="1840" y="1994"/>
                  <a:pt x="1842" y="1994"/>
                </a:cubicBezTo>
                <a:lnTo>
                  <a:pt x="1842" y="1994"/>
                </a:lnTo>
                <a:cubicBezTo>
                  <a:pt x="1846" y="1996"/>
                  <a:pt x="1850" y="1998"/>
                  <a:pt x="1854" y="1999"/>
                </a:cubicBezTo>
                <a:lnTo>
                  <a:pt x="1854" y="1999"/>
                </a:lnTo>
                <a:cubicBezTo>
                  <a:pt x="1857" y="2001"/>
                  <a:pt x="1859" y="2001"/>
                  <a:pt x="1861" y="2003"/>
                </a:cubicBezTo>
                <a:lnTo>
                  <a:pt x="1861" y="2003"/>
                </a:lnTo>
                <a:cubicBezTo>
                  <a:pt x="1866" y="2004"/>
                  <a:pt x="1870" y="2006"/>
                  <a:pt x="1874" y="2008"/>
                </a:cubicBezTo>
                <a:lnTo>
                  <a:pt x="1874" y="2008"/>
                </a:lnTo>
                <a:cubicBezTo>
                  <a:pt x="1876" y="2009"/>
                  <a:pt x="1878" y="2009"/>
                  <a:pt x="1880" y="2010"/>
                </a:cubicBezTo>
                <a:lnTo>
                  <a:pt x="1880" y="2010"/>
                </a:lnTo>
                <a:cubicBezTo>
                  <a:pt x="1886" y="2013"/>
                  <a:pt x="1893" y="2015"/>
                  <a:pt x="1900" y="2018"/>
                </a:cubicBezTo>
                <a:lnTo>
                  <a:pt x="1900" y="2018"/>
                </a:lnTo>
                <a:cubicBezTo>
                  <a:pt x="1900" y="2018"/>
                  <a:pt x="1901" y="2018"/>
                  <a:pt x="1902" y="2018"/>
                </a:cubicBezTo>
                <a:lnTo>
                  <a:pt x="1902" y="2018"/>
                </a:lnTo>
                <a:cubicBezTo>
                  <a:pt x="1907" y="2021"/>
                  <a:pt x="1914" y="2022"/>
                  <a:pt x="1920" y="2025"/>
                </a:cubicBezTo>
                <a:lnTo>
                  <a:pt x="1920" y="2025"/>
                </a:lnTo>
                <a:cubicBezTo>
                  <a:pt x="1922" y="2025"/>
                  <a:pt x="1924" y="2026"/>
                  <a:pt x="1927" y="2026"/>
                </a:cubicBezTo>
                <a:lnTo>
                  <a:pt x="1927" y="2026"/>
                </a:lnTo>
                <a:cubicBezTo>
                  <a:pt x="1932" y="2028"/>
                  <a:pt x="1936" y="2030"/>
                  <a:pt x="1941" y="2031"/>
                </a:cubicBezTo>
                <a:lnTo>
                  <a:pt x="1941" y="2031"/>
                </a:lnTo>
                <a:cubicBezTo>
                  <a:pt x="1943" y="2032"/>
                  <a:pt x="1946" y="2033"/>
                  <a:pt x="1948" y="2034"/>
                </a:cubicBezTo>
                <a:lnTo>
                  <a:pt x="1948" y="2034"/>
                </a:lnTo>
                <a:cubicBezTo>
                  <a:pt x="1953" y="2035"/>
                  <a:pt x="1958" y="2036"/>
                  <a:pt x="1963" y="2038"/>
                </a:cubicBezTo>
                <a:lnTo>
                  <a:pt x="1963" y="2038"/>
                </a:lnTo>
                <a:cubicBezTo>
                  <a:pt x="1965" y="2039"/>
                  <a:pt x="1968" y="2039"/>
                  <a:pt x="1971" y="2040"/>
                </a:cubicBezTo>
                <a:lnTo>
                  <a:pt x="1971" y="2040"/>
                </a:lnTo>
                <a:cubicBezTo>
                  <a:pt x="1975" y="2042"/>
                  <a:pt x="1981" y="2043"/>
                  <a:pt x="1986" y="2044"/>
                </a:cubicBezTo>
                <a:lnTo>
                  <a:pt x="1986" y="2044"/>
                </a:lnTo>
                <a:cubicBezTo>
                  <a:pt x="1988" y="2045"/>
                  <a:pt x="1991" y="2045"/>
                  <a:pt x="1993" y="2046"/>
                </a:cubicBezTo>
                <a:lnTo>
                  <a:pt x="1993" y="2046"/>
                </a:lnTo>
                <a:cubicBezTo>
                  <a:pt x="2001" y="2048"/>
                  <a:pt x="2008" y="2050"/>
                  <a:pt x="2017" y="2052"/>
                </a:cubicBezTo>
                <a:lnTo>
                  <a:pt x="2017" y="2052"/>
                </a:lnTo>
                <a:cubicBezTo>
                  <a:pt x="2028" y="2054"/>
                  <a:pt x="2039" y="2056"/>
                  <a:pt x="2051" y="2059"/>
                </a:cubicBezTo>
                <a:lnTo>
                  <a:pt x="2038" y="2135"/>
                </a:lnTo>
                <a:lnTo>
                  <a:pt x="2038" y="2135"/>
                </a:lnTo>
                <a:cubicBezTo>
                  <a:pt x="2039" y="2117"/>
                  <a:pt x="2042" y="2099"/>
                  <a:pt x="2045" y="2082"/>
                </a:cubicBezTo>
                <a:lnTo>
                  <a:pt x="2045" y="2082"/>
                </a:lnTo>
                <a:cubicBezTo>
                  <a:pt x="2021" y="2104"/>
                  <a:pt x="1997" y="2127"/>
                  <a:pt x="1974" y="2153"/>
                </a:cubicBezTo>
                <a:lnTo>
                  <a:pt x="1974" y="2153"/>
                </a:lnTo>
                <a:cubicBezTo>
                  <a:pt x="2003" y="2116"/>
                  <a:pt x="2024" y="2094"/>
                  <a:pt x="2028" y="2089"/>
                </a:cubicBezTo>
                <a:lnTo>
                  <a:pt x="2028" y="2089"/>
                </a:lnTo>
                <a:cubicBezTo>
                  <a:pt x="2016" y="2097"/>
                  <a:pt x="1933" y="2086"/>
                  <a:pt x="1836" y="2152"/>
                </a:cubicBezTo>
                <a:lnTo>
                  <a:pt x="1836" y="2152"/>
                </a:lnTo>
                <a:cubicBezTo>
                  <a:pt x="1743" y="2145"/>
                  <a:pt x="1600" y="2138"/>
                  <a:pt x="1491" y="2155"/>
                </a:cubicBezTo>
                <a:lnTo>
                  <a:pt x="1491" y="2155"/>
                </a:lnTo>
                <a:cubicBezTo>
                  <a:pt x="1154" y="2127"/>
                  <a:pt x="503" y="2205"/>
                  <a:pt x="440" y="2096"/>
                </a:cubicBezTo>
                <a:lnTo>
                  <a:pt x="440" y="2096"/>
                </a:lnTo>
                <a:lnTo>
                  <a:pt x="440" y="2095"/>
                </a:lnTo>
                <a:lnTo>
                  <a:pt x="440" y="2095"/>
                </a:lnTo>
                <a:cubicBezTo>
                  <a:pt x="438" y="2093"/>
                  <a:pt x="437" y="2091"/>
                  <a:pt x="437" y="2089"/>
                </a:cubicBezTo>
                <a:lnTo>
                  <a:pt x="521" y="1884"/>
                </a:lnTo>
                <a:lnTo>
                  <a:pt x="521" y="1884"/>
                </a:lnTo>
                <a:lnTo>
                  <a:pt x="809" y="1180"/>
                </a:lnTo>
                <a:lnTo>
                  <a:pt x="809" y="1180"/>
                </a:lnTo>
                <a:cubicBezTo>
                  <a:pt x="797" y="1135"/>
                  <a:pt x="775" y="1098"/>
                  <a:pt x="748" y="1067"/>
                </a:cubicBezTo>
                <a:lnTo>
                  <a:pt x="763" y="1038"/>
                </a:lnTo>
                <a:lnTo>
                  <a:pt x="763" y="1038"/>
                </a:lnTo>
                <a:cubicBezTo>
                  <a:pt x="755" y="1027"/>
                  <a:pt x="746" y="1017"/>
                  <a:pt x="737" y="1007"/>
                </a:cubicBezTo>
                <a:lnTo>
                  <a:pt x="739" y="1002"/>
                </a:lnTo>
                <a:lnTo>
                  <a:pt x="739" y="1002"/>
                </a:lnTo>
                <a:cubicBezTo>
                  <a:pt x="739" y="1002"/>
                  <a:pt x="926" y="1014"/>
                  <a:pt x="982" y="904"/>
                </a:cubicBezTo>
                <a:lnTo>
                  <a:pt x="982" y="904"/>
                </a:lnTo>
                <a:cubicBezTo>
                  <a:pt x="999" y="869"/>
                  <a:pt x="1011" y="830"/>
                  <a:pt x="1031" y="797"/>
                </a:cubicBezTo>
                <a:lnTo>
                  <a:pt x="1031" y="797"/>
                </a:lnTo>
                <a:cubicBezTo>
                  <a:pt x="1043" y="778"/>
                  <a:pt x="1064" y="760"/>
                  <a:pt x="1057" y="738"/>
                </a:cubicBezTo>
                <a:lnTo>
                  <a:pt x="1057" y="738"/>
                </a:lnTo>
                <a:cubicBezTo>
                  <a:pt x="1051" y="713"/>
                  <a:pt x="1023" y="708"/>
                  <a:pt x="999" y="714"/>
                </a:cubicBezTo>
                <a:lnTo>
                  <a:pt x="999" y="714"/>
                </a:lnTo>
                <a:cubicBezTo>
                  <a:pt x="1004" y="710"/>
                  <a:pt x="1008" y="708"/>
                  <a:pt x="1009" y="707"/>
                </a:cubicBezTo>
                <a:lnTo>
                  <a:pt x="1009" y="707"/>
                </a:lnTo>
                <a:cubicBezTo>
                  <a:pt x="1006" y="708"/>
                  <a:pt x="993" y="707"/>
                  <a:pt x="975" y="712"/>
                </a:cubicBezTo>
                <a:lnTo>
                  <a:pt x="975" y="712"/>
                </a:lnTo>
                <a:cubicBezTo>
                  <a:pt x="975" y="711"/>
                  <a:pt x="975" y="710"/>
                  <a:pt x="975" y="710"/>
                </a:cubicBezTo>
                <a:lnTo>
                  <a:pt x="975" y="710"/>
                </a:lnTo>
                <a:cubicBezTo>
                  <a:pt x="975" y="709"/>
                  <a:pt x="975" y="708"/>
                  <a:pt x="975" y="707"/>
                </a:cubicBezTo>
                <a:lnTo>
                  <a:pt x="975" y="707"/>
                </a:lnTo>
                <a:cubicBezTo>
                  <a:pt x="975" y="706"/>
                  <a:pt x="976" y="705"/>
                  <a:pt x="976" y="704"/>
                </a:cubicBezTo>
                <a:lnTo>
                  <a:pt x="976" y="704"/>
                </a:lnTo>
                <a:cubicBezTo>
                  <a:pt x="976" y="703"/>
                  <a:pt x="976" y="702"/>
                  <a:pt x="976" y="701"/>
                </a:cubicBezTo>
                <a:lnTo>
                  <a:pt x="976" y="701"/>
                </a:lnTo>
                <a:cubicBezTo>
                  <a:pt x="976" y="700"/>
                  <a:pt x="976" y="699"/>
                  <a:pt x="976" y="698"/>
                </a:cubicBezTo>
                <a:lnTo>
                  <a:pt x="976" y="698"/>
                </a:lnTo>
                <a:cubicBezTo>
                  <a:pt x="982" y="640"/>
                  <a:pt x="970" y="536"/>
                  <a:pt x="915" y="538"/>
                </a:cubicBezTo>
                <a:lnTo>
                  <a:pt x="915" y="538"/>
                </a:lnTo>
                <a:lnTo>
                  <a:pt x="915" y="538"/>
                </a:lnTo>
                <a:lnTo>
                  <a:pt x="915" y="538"/>
                </a:lnTo>
                <a:cubicBezTo>
                  <a:pt x="926" y="535"/>
                  <a:pt x="932" y="535"/>
                  <a:pt x="932" y="535"/>
                </a:cubicBezTo>
                <a:lnTo>
                  <a:pt x="932" y="535"/>
                </a:lnTo>
                <a:cubicBezTo>
                  <a:pt x="932" y="535"/>
                  <a:pt x="926" y="534"/>
                  <a:pt x="915" y="535"/>
                </a:cubicBezTo>
                <a:lnTo>
                  <a:pt x="915" y="535"/>
                </a:lnTo>
                <a:cubicBezTo>
                  <a:pt x="907" y="535"/>
                  <a:pt x="897" y="538"/>
                  <a:pt x="887" y="542"/>
                </a:cubicBezTo>
                <a:lnTo>
                  <a:pt x="887" y="542"/>
                </a:lnTo>
                <a:cubicBezTo>
                  <a:pt x="865" y="509"/>
                  <a:pt x="827" y="488"/>
                  <a:pt x="787" y="487"/>
                </a:cubicBezTo>
                <a:lnTo>
                  <a:pt x="787" y="487"/>
                </a:lnTo>
                <a:cubicBezTo>
                  <a:pt x="787" y="487"/>
                  <a:pt x="787" y="487"/>
                  <a:pt x="786" y="487"/>
                </a:cubicBezTo>
                <a:lnTo>
                  <a:pt x="786" y="487"/>
                </a:lnTo>
                <a:cubicBezTo>
                  <a:pt x="783" y="487"/>
                  <a:pt x="780" y="487"/>
                  <a:pt x="776" y="487"/>
                </a:cubicBezTo>
                <a:lnTo>
                  <a:pt x="776" y="487"/>
                </a:lnTo>
                <a:lnTo>
                  <a:pt x="774" y="488"/>
                </a:lnTo>
                <a:lnTo>
                  <a:pt x="774" y="488"/>
                </a:lnTo>
                <a:cubicBezTo>
                  <a:pt x="770" y="488"/>
                  <a:pt x="766" y="488"/>
                  <a:pt x="763" y="489"/>
                </a:cubicBezTo>
                <a:lnTo>
                  <a:pt x="763" y="489"/>
                </a:lnTo>
                <a:cubicBezTo>
                  <a:pt x="762" y="489"/>
                  <a:pt x="761" y="489"/>
                  <a:pt x="761" y="489"/>
                </a:cubicBezTo>
                <a:lnTo>
                  <a:pt x="761" y="489"/>
                </a:lnTo>
                <a:lnTo>
                  <a:pt x="761" y="489"/>
                </a:lnTo>
                <a:lnTo>
                  <a:pt x="761" y="489"/>
                </a:lnTo>
                <a:lnTo>
                  <a:pt x="761" y="489"/>
                </a:lnTo>
                <a:lnTo>
                  <a:pt x="761" y="489"/>
                </a:lnTo>
                <a:cubicBezTo>
                  <a:pt x="755" y="491"/>
                  <a:pt x="749" y="492"/>
                  <a:pt x="743" y="492"/>
                </a:cubicBezTo>
                <a:lnTo>
                  <a:pt x="743" y="492"/>
                </a:lnTo>
                <a:cubicBezTo>
                  <a:pt x="736" y="491"/>
                  <a:pt x="729" y="488"/>
                  <a:pt x="721" y="485"/>
                </a:cubicBezTo>
                <a:lnTo>
                  <a:pt x="721" y="485"/>
                </a:lnTo>
                <a:cubicBezTo>
                  <a:pt x="698" y="478"/>
                  <a:pt x="672" y="483"/>
                  <a:pt x="653" y="497"/>
                </a:cubicBezTo>
                <a:lnTo>
                  <a:pt x="653" y="497"/>
                </a:lnTo>
                <a:cubicBezTo>
                  <a:pt x="653" y="498"/>
                  <a:pt x="652" y="498"/>
                  <a:pt x="651" y="498"/>
                </a:cubicBezTo>
                <a:lnTo>
                  <a:pt x="651" y="498"/>
                </a:lnTo>
                <a:cubicBezTo>
                  <a:pt x="647" y="499"/>
                  <a:pt x="639" y="495"/>
                  <a:pt x="635" y="495"/>
                </a:cubicBezTo>
                <a:lnTo>
                  <a:pt x="635" y="495"/>
                </a:lnTo>
                <a:cubicBezTo>
                  <a:pt x="635" y="495"/>
                  <a:pt x="635" y="495"/>
                  <a:pt x="634" y="495"/>
                </a:cubicBezTo>
                <a:lnTo>
                  <a:pt x="634" y="495"/>
                </a:lnTo>
                <a:cubicBezTo>
                  <a:pt x="558" y="502"/>
                  <a:pt x="526" y="597"/>
                  <a:pt x="511" y="659"/>
                </a:cubicBezTo>
                <a:lnTo>
                  <a:pt x="511" y="659"/>
                </a:lnTo>
                <a:cubicBezTo>
                  <a:pt x="508" y="675"/>
                  <a:pt x="504" y="694"/>
                  <a:pt x="501" y="714"/>
                </a:cubicBezTo>
                <a:lnTo>
                  <a:pt x="501" y="714"/>
                </a:lnTo>
                <a:cubicBezTo>
                  <a:pt x="498" y="733"/>
                  <a:pt x="496" y="754"/>
                  <a:pt x="496" y="775"/>
                </a:cubicBezTo>
                <a:lnTo>
                  <a:pt x="496" y="775"/>
                </a:lnTo>
                <a:cubicBezTo>
                  <a:pt x="495" y="800"/>
                  <a:pt x="497" y="825"/>
                  <a:pt x="504" y="848"/>
                </a:cubicBezTo>
                <a:lnTo>
                  <a:pt x="504" y="848"/>
                </a:lnTo>
                <a:cubicBezTo>
                  <a:pt x="502" y="848"/>
                  <a:pt x="502" y="847"/>
                  <a:pt x="502" y="847"/>
                </a:cubicBezTo>
                <a:lnTo>
                  <a:pt x="502" y="847"/>
                </a:lnTo>
                <a:cubicBezTo>
                  <a:pt x="493" y="853"/>
                  <a:pt x="473" y="895"/>
                  <a:pt x="457" y="927"/>
                </a:cubicBezTo>
                <a:lnTo>
                  <a:pt x="457" y="927"/>
                </a:lnTo>
                <a:cubicBezTo>
                  <a:pt x="423" y="921"/>
                  <a:pt x="400" y="920"/>
                  <a:pt x="397" y="920"/>
                </a:cubicBezTo>
                <a:lnTo>
                  <a:pt x="397" y="920"/>
                </a:lnTo>
                <a:lnTo>
                  <a:pt x="397" y="920"/>
                </a:lnTo>
                <a:lnTo>
                  <a:pt x="397" y="920"/>
                </a:lnTo>
                <a:lnTo>
                  <a:pt x="397" y="920"/>
                </a:lnTo>
                <a:cubicBezTo>
                  <a:pt x="397" y="920"/>
                  <a:pt x="0" y="1730"/>
                  <a:pt x="3" y="2170"/>
                </a:cubicBezTo>
                <a:lnTo>
                  <a:pt x="3" y="2170"/>
                </a:lnTo>
                <a:cubicBezTo>
                  <a:pt x="3" y="2188"/>
                  <a:pt x="4" y="2205"/>
                  <a:pt x="5" y="2222"/>
                </a:cubicBezTo>
                <a:lnTo>
                  <a:pt x="5" y="2222"/>
                </a:lnTo>
                <a:cubicBezTo>
                  <a:pt x="8" y="2256"/>
                  <a:pt x="14" y="2286"/>
                  <a:pt x="24" y="2314"/>
                </a:cubicBezTo>
                <a:lnTo>
                  <a:pt x="24" y="2314"/>
                </a:lnTo>
                <a:cubicBezTo>
                  <a:pt x="29" y="2328"/>
                  <a:pt x="34" y="2341"/>
                  <a:pt x="41" y="2354"/>
                </a:cubicBezTo>
                <a:lnTo>
                  <a:pt x="41" y="2354"/>
                </a:lnTo>
                <a:cubicBezTo>
                  <a:pt x="44" y="2359"/>
                  <a:pt x="47" y="2364"/>
                  <a:pt x="50" y="2369"/>
                </a:cubicBezTo>
                <a:lnTo>
                  <a:pt x="50" y="2369"/>
                </a:lnTo>
                <a:cubicBezTo>
                  <a:pt x="223" y="2623"/>
                  <a:pt x="927" y="2788"/>
                  <a:pt x="1306" y="2701"/>
                </a:cubicBezTo>
                <a:lnTo>
                  <a:pt x="1306" y="2701"/>
                </a:lnTo>
                <a:cubicBezTo>
                  <a:pt x="1308" y="2714"/>
                  <a:pt x="1309" y="2721"/>
                  <a:pt x="1309" y="2721"/>
                </a:cubicBezTo>
                <a:lnTo>
                  <a:pt x="1309" y="2721"/>
                </a:lnTo>
                <a:cubicBezTo>
                  <a:pt x="1309" y="2721"/>
                  <a:pt x="1309" y="2713"/>
                  <a:pt x="1309" y="2700"/>
                </a:cubicBezTo>
                <a:lnTo>
                  <a:pt x="1309" y="2700"/>
                </a:lnTo>
                <a:cubicBezTo>
                  <a:pt x="1311" y="2700"/>
                  <a:pt x="1312" y="2699"/>
                  <a:pt x="1314" y="2699"/>
                </a:cubicBezTo>
                <a:lnTo>
                  <a:pt x="1314" y="2699"/>
                </a:lnTo>
                <a:cubicBezTo>
                  <a:pt x="1315" y="2713"/>
                  <a:pt x="1316" y="2728"/>
                  <a:pt x="1317" y="2743"/>
                </a:cubicBezTo>
                <a:lnTo>
                  <a:pt x="1317" y="2743"/>
                </a:lnTo>
                <a:cubicBezTo>
                  <a:pt x="1336" y="3061"/>
                  <a:pt x="1348" y="3345"/>
                  <a:pt x="1345" y="3665"/>
                </a:cubicBezTo>
                <a:lnTo>
                  <a:pt x="1345" y="3665"/>
                </a:lnTo>
                <a:cubicBezTo>
                  <a:pt x="1345" y="3790"/>
                  <a:pt x="1345" y="3931"/>
                  <a:pt x="1339" y="4066"/>
                </a:cubicBezTo>
                <a:lnTo>
                  <a:pt x="1339" y="4065"/>
                </a:lnTo>
                <a:lnTo>
                  <a:pt x="1339" y="4065"/>
                </a:lnTo>
                <a:cubicBezTo>
                  <a:pt x="1337" y="4114"/>
                  <a:pt x="1335" y="4161"/>
                  <a:pt x="1331" y="4207"/>
                </a:cubicBezTo>
                <a:lnTo>
                  <a:pt x="1331" y="4207"/>
                </a:lnTo>
                <a:cubicBezTo>
                  <a:pt x="1330" y="4210"/>
                  <a:pt x="1330" y="4212"/>
                  <a:pt x="1330" y="4214"/>
                </a:cubicBezTo>
                <a:lnTo>
                  <a:pt x="1330" y="4214"/>
                </a:lnTo>
                <a:cubicBezTo>
                  <a:pt x="1329" y="4229"/>
                  <a:pt x="1328" y="4244"/>
                  <a:pt x="1327" y="4258"/>
                </a:cubicBezTo>
                <a:lnTo>
                  <a:pt x="1327" y="4258"/>
                </a:lnTo>
                <a:cubicBezTo>
                  <a:pt x="1318" y="4336"/>
                  <a:pt x="1310" y="4415"/>
                  <a:pt x="1300" y="4493"/>
                </a:cubicBezTo>
                <a:lnTo>
                  <a:pt x="1300" y="4493"/>
                </a:lnTo>
                <a:cubicBezTo>
                  <a:pt x="1299" y="4496"/>
                  <a:pt x="1299" y="4500"/>
                  <a:pt x="1298" y="4504"/>
                </a:cubicBezTo>
                <a:lnTo>
                  <a:pt x="1298" y="4504"/>
                </a:lnTo>
                <a:cubicBezTo>
                  <a:pt x="1291" y="4546"/>
                  <a:pt x="1271" y="4610"/>
                  <a:pt x="1270" y="4661"/>
                </a:cubicBezTo>
                <a:lnTo>
                  <a:pt x="1270" y="4661"/>
                </a:lnTo>
                <a:cubicBezTo>
                  <a:pt x="1269" y="4679"/>
                  <a:pt x="1272" y="4697"/>
                  <a:pt x="1278" y="4709"/>
                </a:cubicBezTo>
                <a:lnTo>
                  <a:pt x="1278" y="4709"/>
                </a:lnTo>
                <a:cubicBezTo>
                  <a:pt x="1283" y="4721"/>
                  <a:pt x="1291" y="4731"/>
                  <a:pt x="1301" y="4740"/>
                </a:cubicBezTo>
                <a:lnTo>
                  <a:pt x="1301" y="4740"/>
                </a:lnTo>
                <a:cubicBezTo>
                  <a:pt x="1156" y="4927"/>
                  <a:pt x="1009" y="5160"/>
                  <a:pt x="948" y="5401"/>
                </a:cubicBezTo>
                <a:lnTo>
                  <a:pt x="948" y="5401"/>
                </a:lnTo>
                <a:cubicBezTo>
                  <a:pt x="857" y="5760"/>
                  <a:pt x="1024" y="6137"/>
                  <a:pt x="1309" y="6393"/>
                </a:cubicBezTo>
                <a:lnTo>
                  <a:pt x="1309" y="6393"/>
                </a:lnTo>
                <a:cubicBezTo>
                  <a:pt x="1309" y="6393"/>
                  <a:pt x="1309" y="6393"/>
                  <a:pt x="1310" y="6393"/>
                </a:cubicBezTo>
                <a:lnTo>
                  <a:pt x="1310" y="6393"/>
                </a:lnTo>
                <a:cubicBezTo>
                  <a:pt x="1316" y="6399"/>
                  <a:pt x="1322" y="6404"/>
                  <a:pt x="1328" y="6409"/>
                </a:cubicBezTo>
                <a:lnTo>
                  <a:pt x="1328" y="6409"/>
                </a:lnTo>
                <a:lnTo>
                  <a:pt x="1329" y="6410"/>
                </a:lnTo>
                <a:lnTo>
                  <a:pt x="1329" y="6410"/>
                </a:lnTo>
                <a:cubicBezTo>
                  <a:pt x="1335" y="6415"/>
                  <a:pt x="1340" y="6420"/>
                  <a:pt x="1347" y="6425"/>
                </a:cubicBezTo>
                <a:lnTo>
                  <a:pt x="1347" y="6425"/>
                </a:lnTo>
                <a:cubicBezTo>
                  <a:pt x="1347" y="6426"/>
                  <a:pt x="1348" y="6426"/>
                  <a:pt x="1348" y="6426"/>
                </a:cubicBezTo>
                <a:lnTo>
                  <a:pt x="1348" y="6426"/>
                </a:lnTo>
                <a:cubicBezTo>
                  <a:pt x="1354" y="6431"/>
                  <a:pt x="1360" y="6436"/>
                  <a:pt x="1367" y="6441"/>
                </a:cubicBezTo>
                <a:lnTo>
                  <a:pt x="1367" y="6441"/>
                </a:lnTo>
                <a:lnTo>
                  <a:pt x="1367" y="6441"/>
                </a:lnTo>
                <a:lnTo>
                  <a:pt x="1367" y="6441"/>
                </a:lnTo>
                <a:cubicBezTo>
                  <a:pt x="1392" y="6461"/>
                  <a:pt x="1417" y="6480"/>
                  <a:pt x="1443" y="6498"/>
                </a:cubicBezTo>
                <a:lnTo>
                  <a:pt x="1443" y="6498"/>
                </a:lnTo>
                <a:cubicBezTo>
                  <a:pt x="1445" y="6499"/>
                  <a:pt x="1446" y="6500"/>
                  <a:pt x="1448" y="6500"/>
                </a:cubicBezTo>
                <a:lnTo>
                  <a:pt x="1448" y="6500"/>
                </a:lnTo>
                <a:cubicBezTo>
                  <a:pt x="1452" y="6504"/>
                  <a:pt x="1458" y="6507"/>
                  <a:pt x="1462" y="6510"/>
                </a:cubicBezTo>
                <a:lnTo>
                  <a:pt x="1462" y="6510"/>
                </a:lnTo>
                <a:cubicBezTo>
                  <a:pt x="1465" y="6512"/>
                  <a:pt x="1467" y="6514"/>
                  <a:pt x="1470" y="6515"/>
                </a:cubicBezTo>
                <a:lnTo>
                  <a:pt x="1470" y="6515"/>
                </a:lnTo>
                <a:cubicBezTo>
                  <a:pt x="1474" y="6518"/>
                  <a:pt x="1479" y="6521"/>
                  <a:pt x="1483" y="6524"/>
                </a:cubicBezTo>
                <a:lnTo>
                  <a:pt x="1483" y="6524"/>
                </a:lnTo>
                <a:cubicBezTo>
                  <a:pt x="1486" y="6525"/>
                  <a:pt x="1489" y="6527"/>
                  <a:pt x="1492" y="6529"/>
                </a:cubicBezTo>
                <a:lnTo>
                  <a:pt x="1492" y="6529"/>
                </a:lnTo>
                <a:cubicBezTo>
                  <a:pt x="1496" y="6532"/>
                  <a:pt x="1501" y="6534"/>
                  <a:pt x="1505" y="6537"/>
                </a:cubicBezTo>
                <a:lnTo>
                  <a:pt x="1505" y="6537"/>
                </a:lnTo>
                <a:cubicBezTo>
                  <a:pt x="1509" y="6539"/>
                  <a:pt x="1511" y="6541"/>
                  <a:pt x="1514" y="6543"/>
                </a:cubicBezTo>
                <a:lnTo>
                  <a:pt x="1514" y="6543"/>
                </a:lnTo>
                <a:cubicBezTo>
                  <a:pt x="1519" y="6545"/>
                  <a:pt x="1523" y="6548"/>
                  <a:pt x="1527" y="6550"/>
                </a:cubicBezTo>
                <a:lnTo>
                  <a:pt x="1527" y="6550"/>
                </a:lnTo>
                <a:cubicBezTo>
                  <a:pt x="1531" y="6552"/>
                  <a:pt x="1534" y="6554"/>
                  <a:pt x="1538" y="6556"/>
                </a:cubicBezTo>
                <a:lnTo>
                  <a:pt x="1538" y="6556"/>
                </a:lnTo>
                <a:cubicBezTo>
                  <a:pt x="1542" y="6558"/>
                  <a:pt x="1546" y="6561"/>
                  <a:pt x="1550" y="6563"/>
                </a:cubicBezTo>
                <a:lnTo>
                  <a:pt x="1550" y="6563"/>
                </a:lnTo>
                <a:cubicBezTo>
                  <a:pt x="1554" y="6565"/>
                  <a:pt x="1557" y="6566"/>
                  <a:pt x="1561" y="6569"/>
                </a:cubicBezTo>
                <a:lnTo>
                  <a:pt x="1561" y="6569"/>
                </a:lnTo>
                <a:cubicBezTo>
                  <a:pt x="1565" y="6571"/>
                  <a:pt x="1569" y="6573"/>
                  <a:pt x="1573" y="6575"/>
                </a:cubicBezTo>
                <a:lnTo>
                  <a:pt x="1573" y="6575"/>
                </a:lnTo>
                <a:cubicBezTo>
                  <a:pt x="1577" y="6577"/>
                  <a:pt x="1581" y="6580"/>
                  <a:pt x="1585" y="6581"/>
                </a:cubicBezTo>
                <a:lnTo>
                  <a:pt x="1585" y="6581"/>
                </a:lnTo>
                <a:cubicBezTo>
                  <a:pt x="1589" y="6583"/>
                  <a:pt x="1592" y="6585"/>
                  <a:pt x="1597" y="6587"/>
                </a:cubicBezTo>
                <a:lnTo>
                  <a:pt x="1597" y="6587"/>
                </a:lnTo>
                <a:cubicBezTo>
                  <a:pt x="1602" y="6590"/>
                  <a:pt x="1607" y="6592"/>
                  <a:pt x="1612" y="6594"/>
                </a:cubicBezTo>
                <a:lnTo>
                  <a:pt x="1612" y="6594"/>
                </a:lnTo>
                <a:cubicBezTo>
                  <a:pt x="1617" y="6596"/>
                  <a:pt x="1621" y="6598"/>
                  <a:pt x="1625" y="6601"/>
                </a:cubicBezTo>
                <a:lnTo>
                  <a:pt x="1625" y="6601"/>
                </a:lnTo>
                <a:cubicBezTo>
                  <a:pt x="1631" y="6603"/>
                  <a:pt x="1637" y="6606"/>
                  <a:pt x="1644" y="6609"/>
                </a:cubicBezTo>
                <a:lnTo>
                  <a:pt x="1644" y="6609"/>
                </a:lnTo>
                <a:cubicBezTo>
                  <a:pt x="1647" y="6610"/>
                  <a:pt x="1650" y="6612"/>
                  <a:pt x="1653" y="6613"/>
                </a:cubicBezTo>
                <a:lnTo>
                  <a:pt x="1653" y="6613"/>
                </a:lnTo>
                <a:cubicBezTo>
                  <a:pt x="1658" y="6615"/>
                  <a:pt x="1663" y="6617"/>
                  <a:pt x="1668" y="6619"/>
                </a:cubicBezTo>
                <a:lnTo>
                  <a:pt x="1668" y="6619"/>
                </a:lnTo>
                <a:cubicBezTo>
                  <a:pt x="1671" y="6621"/>
                  <a:pt x="1675" y="6622"/>
                  <a:pt x="1678" y="6624"/>
                </a:cubicBezTo>
                <a:lnTo>
                  <a:pt x="1678" y="6624"/>
                </a:lnTo>
                <a:cubicBezTo>
                  <a:pt x="1683" y="6625"/>
                  <a:pt x="1688" y="6627"/>
                  <a:pt x="1692" y="6629"/>
                </a:cubicBezTo>
                <a:lnTo>
                  <a:pt x="1692" y="6629"/>
                </a:lnTo>
                <a:cubicBezTo>
                  <a:pt x="1696" y="6630"/>
                  <a:pt x="1700" y="6632"/>
                  <a:pt x="1703" y="6633"/>
                </a:cubicBezTo>
                <a:lnTo>
                  <a:pt x="1703" y="6633"/>
                </a:lnTo>
                <a:cubicBezTo>
                  <a:pt x="1708" y="6635"/>
                  <a:pt x="1712" y="6636"/>
                  <a:pt x="1717" y="6638"/>
                </a:cubicBezTo>
                <a:lnTo>
                  <a:pt x="1717" y="6638"/>
                </a:lnTo>
                <a:cubicBezTo>
                  <a:pt x="1721" y="6639"/>
                  <a:pt x="1725" y="6641"/>
                  <a:pt x="1728" y="6642"/>
                </a:cubicBezTo>
                <a:lnTo>
                  <a:pt x="1728" y="6642"/>
                </a:lnTo>
                <a:cubicBezTo>
                  <a:pt x="1733" y="6644"/>
                  <a:pt x="1738" y="6645"/>
                  <a:pt x="1742" y="6647"/>
                </a:cubicBezTo>
                <a:lnTo>
                  <a:pt x="1742" y="6647"/>
                </a:lnTo>
                <a:cubicBezTo>
                  <a:pt x="1746" y="6648"/>
                  <a:pt x="1749" y="6649"/>
                  <a:pt x="1753" y="6651"/>
                </a:cubicBezTo>
                <a:lnTo>
                  <a:pt x="1753" y="6651"/>
                </a:lnTo>
                <a:cubicBezTo>
                  <a:pt x="1758" y="6652"/>
                  <a:pt x="1763" y="6654"/>
                  <a:pt x="1768" y="6655"/>
                </a:cubicBezTo>
                <a:lnTo>
                  <a:pt x="1768" y="6655"/>
                </a:lnTo>
                <a:cubicBezTo>
                  <a:pt x="1771" y="6656"/>
                  <a:pt x="1775" y="6657"/>
                  <a:pt x="1778" y="6658"/>
                </a:cubicBezTo>
                <a:lnTo>
                  <a:pt x="1778" y="6658"/>
                </a:lnTo>
                <a:cubicBezTo>
                  <a:pt x="1783" y="6660"/>
                  <a:pt x="1788" y="6661"/>
                  <a:pt x="1793" y="6662"/>
                </a:cubicBezTo>
                <a:lnTo>
                  <a:pt x="1793" y="6662"/>
                </a:lnTo>
                <a:cubicBezTo>
                  <a:pt x="1797" y="6664"/>
                  <a:pt x="1800" y="6665"/>
                  <a:pt x="1803" y="6665"/>
                </a:cubicBezTo>
                <a:lnTo>
                  <a:pt x="1803" y="6665"/>
                </a:lnTo>
                <a:cubicBezTo>
                  <a:pt x="1809" y="6667"/>
                  <a:pt x="1814" y="6668"/>
                  <a:pt x="1821" y="6670"/>
                </a:cubicBezTo>
                <a:lnTo>
                  <a:pt x="1821" y="6670"/>
                </a:lnTo>
                <a:cubicBezTo>
                  <a:pt x="1823" y="6671"/>
                  <a:pt x="1826" y="6671"/>
                  <a:pt x="1829" y="6672"/>
                </a:cubicBezTo>
                <a:lnTo>
                  <a:pt x="1829" y="6672"/>
                </a:lnTo>
                <a:cubicBezTo>
                  <a:pt x="1837" y="6674"/>
                  <a:pt x="1846" y="6676"/>
                  <a:pt x="1854" y="6678"/>
                </a:cubicBezTo>
                <a:lnTo>
                  <a:pt x="1854" y="6678"/>
                </a:lnTo>
                <a:cubicBezTo>
                  <a:pt x="2150" y="6743"/>
                  <a:pt x="2326" y="6729"/>
                  <a:pt x="2427" y="6699"/>
                </a:cubicBezTo>
                <a:lnTo>
                  <a:pt x="2427" y="6699"/>
                </a:lnTo>
                <a:cubicBezTo>
                  <a:pt x="2385" y="6810"/>
                  <a:pt x="2311" y="7040"/>
                  <a:pt x="2360" y="7176"/>
                </a:cubicBezTo>
                <a:lnTo>
                  <a:pt x="2360" y="7176"/>
                </a:lnTo>
                <a:cubicBezTo>
                  <a:pt x="2360" y="7177"/>
                  <a:pt x="2361" y="7178"/>
                  <a:pt x="2361" y="7179"/>
                </a:cubicBezTo>
                <a:lnTo>
                  <a:pt x="2361" y="7179"/>
                </a:lnTo>
                <a:cubicBezTo>
                  <a:pt x="2362" y="7183"/>
                  <a:pt x="2364" y="7187"/>
                  <a:pt x="2366" y="7191"/>
                </a:cubicBezTo>
                <a:lnTo>
                  <a:pt x="2367" y="7192"/>
                </a:lnTo>
                <a:lnTo>
                  <a:pt x="2367" y="7192"/>
                </a:lnTo>
                <a:cubicBezTo>
                  <a:pt x="2380" y="7222"/>
                  <a:pt x="2401" y="7247"/>
                  <a:pt x="2431" y="7263"/>
                </a:cubicBezTo>
                <a:lnTo>
                  <a:pt x="2431" y="7263"/>
                </a:lnTo>
                <a:cubicBezTo>
                  <a:pt x="2448" y="7272"/>
                  <a:pt x="2463" y="7274"/>
                  <a:pt x="2478" y="7271"/>
                </a:cubicBezTo>
                <a:lnTo>
                  <a:pt x="2478" y="7271"/>
                </a:lnTo>
                <a:lnTo>
                  <a:pt x="2478" y="7271"/>
                </a:lnTo>
                <a:lnTo>
                  <a:pt x="2478" y="7271"/>
                </a:lnTo>
                <a:cubicBezTo>
                  <a:pt x="2481" y="7270"/>
                  <a:pt x="2484" y="7269"/>
                  <a:pt x="2487" y="7268"/>
                </a:cubicBezTo>
                <a:lnTo>
                  <a:pt x="2487" y="7268"/>
                </a:lnTo>
                <a:cubicBezTo>
                  <a:pt x="2488" y="7268"/>
                  <a:pt x="2488" y="7267"/>
                  <a:pt x="2488" y="7267"/>
                </a:cubicBezTo>
                <a:lnTo>
                  <a:pt x="2488" y="7267"/>
                </a:lnTo>
                <a:cubicBezTo>
                  <a:pt x="2491" y="7266"/>
                  <a:pt x="2493" y="7265"/>
                  <a:pt x="2496" y="7264"/>
                </a:cubicBezTo>
                <a:lnTo>
                  <a:pt x="2496" y="7264"/>
                </a:lnTo>
                <a:cubicBezTo>
                  <a:pt x="2496" y="7263"/>
                  <a:pt x="2497" y="7263"/>
                  <a:pt x="2498" y="7262"/>
                </a:cubicBezTo>
                <a:lnTo>
                  <a:pt x="2498" y="7262"/>
                </a:lnTo>
                <a:cubicBezTo>
                  <a:pt x="2500" y="7261"/>
                  <a:pt x="2502" y="7259"/>
                  <a:pt x="2504" y="7257"/>
                </a:cubicBezTo>
                <a:lnTo>
                  <a:pt x="2504" y="7257"/>
                </a:lnTo>
                <a:cubicBezTo>
                  <a:pt x="2505" y="7257"/>
                  <a:pt x="2505" y="7257"/>
                  <a:pt x="2506" y="7256"/>
                </a:cubicBezTo>
                <a:lnTo>
                  <a:pt x="2506" y="7256"/>
                </a:lnTo>
                <a:cubicBezTo>
                  <a:pt x="2508" y="7254"/>
                  <a:pt x="2511" y="7252"/>
                  <a:pt x="2513" y="7250"/>
                </a:cubicBezTo>
                <a:lnTo>
                  <a:pt x="2513" y="7250"/>
                </a:lnTo>
                <a:cubicBezTo>
                  <a:pt x="2513" y="7249"/>
                  <a:pt x="2513" y="7249"/>
                  <a:pt x="2514" y="7249"/>
                </a:cubicBezTo>
                <a:lnTo>
                  <a:pt x="2514" y="7249"/>
                </a:lnTo>
                <a:cubicBezTo>
                  <a:pt x="2604" y="7153"/>
                  <a:pt x="2637" y="6799"/>
                  <a:pt x="2649" y="6596"/>
                </a:cubicBezTo>
                <a:lnTo>
                  <a:pt x="2649" y="6596"/>
                </a:lnTo>
                <a:cubicBezTo>
                  <a:pt x="3074" y="6646"/>
                  <a:pt x="3409" y="6235"/>
                  <a:pt x="3409" y="6235"/>
                </a:cubicBezTo>
                <a:lnTo>
                  <a:pt x="3409" y="6235"/>
                </a:lnTo>
                <a:cubicBezTo>
                  <a:pt x="3409" y="6235"/>
                  <a:pt x="3409" y="6192"/>
                  <a:pt x="3393" y="6141"/>
                </a:cubicBezTo>
                <a:lnTo>
                  <a:pt x="3421" y="6164"/>
                </a:lnTo>
                <a:lnTo>
                  <a:pt x="3421" y="6164"/>
                </a:lnTo>
                <a:cubicBezTo>
                  <a:pt x="3421" y="6164"/>
                  <a:pt x="3567" y="6524"/>
                  <a:pt x="3746" y="6604"/>
                </a:cubicBezTo>
                <a:lnTo>
                  <a:pt x="3746" y="6604"/>
                </a:lnTo>
                <a:cubicBezTo>
                  <a:pt x="3747" y="6604"/>
                  <a:pt x="3748" y="6604"/>
                  <a:pt x="3749" y="6605"/>
                </a:cubicBezTo>
                <a:lnTo>
                  <a:pt x="3749" y="6605"/>
                </a:lnTo>
                <a:cubicBezTo>
                  <a:pt x="3753" y="6606"/>
                  <a:pt x="3757" y="6608"/>
                  <a:pt x="3761" y="6609"/>
                </a:cubicBezTo>
                <a:lnTo>
                  <a:pt x="3761" y="6609"/>
                </a:lnTo>
                <a:cubicBezTo>
                  <a:pt x="3761" y="6609"/>
                  <a:pt x="3761" y="6609"/>
                  <a:pt x="3762" y="6609"/>
                </a:cubicBezTo>
                <a:lnTo>
                  <a:pt x="3762" y="6609"/>
                </a:lnTo>
                <a:cubicBezTo>
                  <a:pt x="3793" y="6621"/>
                  <a:pt x="3826" y="6622"/>
                  <a:pt x="3858" y="6612"/>
                </a:cubicBezTo>
                <a:lnTo>
                  <a:pt x="3858" y="6612"/>
                </a:lnTo>
                <a:cubicBezTo>
                  <a:pt x="3861" y="6611"/>
                  <a:pt x="3864" y="6610"/>
                  <a:pt x="3868" y="6609"/>
                </a:cubicBezTo>
                <a:lnTo>
                  <a:pt x="3868" y="6609"/>
                </a:lnTo>
                <a:cubicBezTo>
                  <a:pt x="3870" y="6608"/>
                  <a:pt x="3872" y="6606"/>
                  <a:pt x="3874" y="6605"/>
                </a:cubicBezTo>
                <a:lnTo>
                  <a:pt x="3874" y="6605"/>
                </a:lnTo>
                <a:lnTo>
                  <a:pt x="3874" y="6605"/>
                </a:lnTo>
                <a:lnTo>
                  <a:pt x="3874" y="6605"/>
                </a:lnTo>
                <a:cubicBezTo>
                  <a:pt x="3884" y="6600"/>
                  <a:pt x="3891" y="6592"/>
                  <a:pt x="3896" y="6584"/>
                </a:cubicBezTo>
                <a:lnTo>
                  <a:pt x="3896" y="6584"/>
                </a:lnTo>
                <a:cubicBezTo>
                  <a:pt x="3896" y="6584"/>
                  <a:pt x="3896" y="6584"/>
                  <a:pt x="3897" y="6584"/>
                </a:cubicBezTo>
                <a:lnTo>
                  <a:pt x="3897" y="6584"/>
                </a:lnTo>
                <a:cubicBezTo>
                  <a:pt x="3898" y="6581"/>
                  <a:pt x="3899" y="6578"/>
                  <a:pt x="3900" y="6575"/>
                </a:cubicBezTo>
                <a:lnTo>
                  <a:pt x="3900" y="6575"/>
                </a:lnTo>
                <a:lnTo>
                  <a:pt x="3901" y="6574"/>
                </a:lnTo>
                <a:lnTo>
                  <a:pt x="3901" y="6574"/>
                </a:lnTo>
                <a:cubicBezTo>
                  <a:pt x="3902" y="6571"/>
                  <a:pt x="3902" y="6569"/>
                  <a:pt x="3903" y="6566"/>
                </a:cubicBezTo>
                <a:lnTo>
                  <a:pt x="3903" y="6566"/>
                </a:lnTo>
                <a:cubicBezTo>
                  <a:pt x="3903" y="6565"/>
                  <a:pt x="3903" y="6564"/>
                  <a:pt x="3904" y="6564"/>
                </a:cubicBezTo>
                <a:lnTo>
                  <a:pt x="3904" y="6564"/>
                </a:lnTo>
                <a:cubicBezTo>
                  <a:pt x="3904" y="6561"/>
                  <a:pt x="3904" y="6558"/>
                  <a:pt x="3905" y="6555"/>
                </a:cubicBezTo>
                <a:lnTo>
                  <a:pt x="3905" y="6555"/>
                </a:lnTo>
                <a:cubicBezTo>
                  <a:pt x="3905" y="6555"/>
                  <a:pt x="3905" y="6554"/>
                  <a:pt x="3905" y="6553"/>
                </a:cubicBezTo>
                <a:lnTo>
                  <a:pt x="3905" y="6553"/>
                </a:lnTo>
                <a:cubicBezTo>
                  <a:pt x="3905" y="6550"/>
                  <a:pt x="3905" y="6547"/>
                  <a:pt x="3905" y="6544"/>
                </a:cubicBezTo>
                <a:lnTo>
                  <a:pt x="3905" y="6544"/>
                </a:lnTo>
                <a:cubicBezTo>
                  <a:pt x="3905" y="6543"/>
                  <a:pt x="3905" y="6542"/>
                  <a:pt x="3905" y="6542"/>
                </a:cubicBezTo>
                <a:lnTo>
                  <a:pt x="3905" y="6542"/>
                </a:lnTo>
                <a:cubicBezTo>
                  <a:pt x="3897" y="6383"/>
                  <a:pt x="3556" y="6021"/>
                  <a:pt x="3455" y="5917"/>
                </a:cubicBezTo>
                <a:lnTo>
                  <a:pt x="3455" y="5917"/>
                </a:lnTo>
                <a:cubicBezTo>
                  <a:pt x="3449" y="5911"/>
                  <a:pt x="3444" y="5905"/>
                  <a:pt x="3439" y="5901"/>
                </a:cubicBezTo>
                <a:lnTo>
                  <a:pt x="3439" y="5901"/>
                </a:lnTo>
                <a:cubicBezTo>
                  <a:pt x="3436" y="5897"/>
                  <a:pt x="3434" y="5895"/>
                  <a:pt x="3432" y="5894"/>
                </a:cubicBezTo>
                <a:lnTo>
                  <a:pt x="3432" y="5894"/>
                </a:lnTo>
                <a:cubicBezTo>
                  <a:pt x="3429" y="5891"/>
                  <a:pt x="3428" y="5889"/>
                  <a:pt x="3428" y="5889"/>
                </a:cubicBezTo>
                <a:lnTo>
                  <a:pt x="3260" y="5988"/>
                </a:lnTo>
                <a:lnTo>
                  <a:pt x="3260" y="5988"/>
                </a:lnTo>
                <a:cubicBezTo>
                  <a:pt x="3253" y="5986"/>
                  <a:pt x="3247" y="5984"/>
                  <a:pt x="3240" y="5982"/>
                </a:cubicBezTo>
                <a:lnTo>
                  <a:pt x="3240" y="5982"/>
                </a:lnTo>
                <a:cubicBezTo>
                  <a:pt x="3240" y="5982"/>
                  <a:pt x="3206" y="6008"/>
                  <a:pt x="3154" y="6043"/>
                </a:cubicBezTo>
                <a:lnTo>
                  <a:pt x="3154" y="6043"/>
                </a:lnTo>
                <a:cubicBezTo>
                  <a:pt x="3056" y="6108"/>
                  <a:pt x="2892" y="6205"/>
                  <a:pt x="2776" y="6208"/>
                </a:cubicBezTo>
                <a:lnTo>
                  <a:pt x="2776" y="6208"/>
                </a:lnTo>
                <a:cubicBezTo>
                  <a:pt x="2616" y="6212"/>
                  <a:pt x="2445" y="6118"/>
                  <a:pt x="2408" y="5788"/>
                </a:cubicBezTo>
                <a:lnTo>
                  <a:pt x="2408" y="5788"/>
                </a:lnTo>
                <a:cubicBezTo>
                  <a:pt x="2405" y="5754"/>
                  <a:pt x="2402" y="5718"/>
                  <a:pt x="2402" y="5679"/>
                </a:cubicBezTo>
                <a:lnTo>
                  <a:pt x="2402" y="5679"/>
                </a:lnTo>
                <a:cubicBezTo>
                  <a:pt x="2398" y="5455"/>
                  <a:pt x="2473" y="5149"/>
                  <a:pt x="2541" y="4887"/>
                </a:cubicBezTo>
                <a:lnTo>
                  <a:pt x="2541" y="4887"/>
                </a:lnTo>
                <a:cubicBezTo>
                  <a:pt x="2629" y="4864"/>
                  <a:pt x="2711" y="4829"/>
                  <a:pt x="2723" y="4799"/>
                </a:cubicBezTo>
                <a:lnTo>
                  <a:pt x="2723" y="4799"/>
                </a:lnTo>
                <a:cubicBezTo>
                  <a:pt x="2734" y="4770"/>
                  <a:pt x="2723" y="4554"/>
                  <a:pt x="2714" y="4313"/>
                </a:cubicBezTo>
                <a:lnTo>
                  <a:pt x="2714" y="4313"/>
                </a:lnTo>
                <a:cubicBezTo>
                  <a:pt x="2713" y="4302"/>
                  <a:pt x="2713" y="4290"/>
                  <a:pt x="2713" y="4278"/>
                </a:cubicBezTo>
                <a:lnTo>
                  <a:pt x="2713" y="4278"/>
                </a:lnTo>
                <a:cubicBezTo>
                  <a:pt x="2713" y="4276"/>
                  <a:pt x="2713" y="4274"/>
                  <a:pt x="2712" y="4271"/>
                </a:cubicBezTo>
                <a:lnTo>
                  <a:pt x="2712" y="4271"/>
                </a:lnTo>
                <a:cubicBezTo>
                  <a:pt x="2712" y="4260"/>
                  <a:pt x="2711" y="4248"/>
                  <a:pt x="2711" y="4237"/>
                </a:cubicBezTo>
                <a:lnTo>
                  <a:pt x="2711" y="4237"/>
                </a:lnTo>
                <a:cubicBezTo>
                  <a:pt x="2711" y="4233"/>
                  <a:pt x="2711" y="4228"/>
                  <a:pt x="2710" y="4224"/>
                </a:cubicBezTo>
                <a:lnTo>
                  <a:pt x="2710" y="4224"/>
                </a:lnTo>
                <a:cubicBezTo>
                  <a:pt x="2710" y="4223"/>
                  <a:pt x="2710" y="4223"/>
                  <a:pt x="2710" y="4222"/>
                </a:cubicBezTo>
                <a:lnTo>
                  <a:pt x="2710" y="4222"/>
                </a:lnTo>
                <a:cubicBezTo>
                  <a:pt x="2709" y="4192"/>
                  <a:pt x="2708" y="4161"/>
                  <a:pt x="2707" y="4131"/>
                </a:cubicBezTo>
                <a:lnTo>
                  <a:pt x="2707" y="4131"/>
                </a:lnTo>
                <a:cubicBezTo>
                  <a:pt x="2707" y="4127"/>
                  <a:pt x="2707" y="4123"/>
                  <a:pt x="2707" y="4119"/>
                </a:cubicBezTo>
                <a:lnTo>
                  <a:pt x="2707" y="4119"/>
                </a:lnTo>
                <a:cubicBezTo>
                  <a:pt x="2707" y="4108"/>
                  <a:pt x="2706" y="4097"/>
                  <a:pt x="2706" y="4086"/>
                </a:cubicBezTo>
                <a:lnTo>
                  <a:pt x="2706" y="4086"/>
                </a:lnTo>
                <a:cubicBezTo>
                  <a:pt x="2705" y="4081"/>
                  <a:pt x="2705" y="4076"/>
                  <a:pt x="2705" y="4071"/>
                </a:cubicBezTo>
                <a:lnTo>
                  <a:pt x="2705" y="4071"/>
                </a:lnTo>
                <a:cubicBezTo>
                  <a:pt x="2705" y="4061"/>
                  <a:pt x="2705" y="4051"/>
                  <a:pt x="2705" y="4042"/>
                </a:cubicBezTo>
                <a:lnTo>
                  <a:pt x="2705" y="4042"/>
                </a:lnTo>
                <a:cubicBezTo>
                  <a:pt x="2704" y="4036"/>
                  <a:pt x="2704" y="4030"/>
                  <a:pt x="2704" y="4025"/>
                </a:cubicBezTo>
                <a:lnTo>
                  <a:pt x="2704" y="4025"/>
                </a:lnTo>
                <a:cubicBezTo>
                  <a:pt x="2704" y="4016"/>
                  <a:pt x="2704" y="4007"/>
                  <a:pt x="2704" y="3998"/>
                </a:cubicBezTo>
                <a:lnTo>
                  <a:pt x="2704" y="3998"/>
                </a:lnTo>
                <a:cubicBezTo>
                  <a:pt x="2704" y="3992"/>
                  <a:pt x="2703" y="3986"/>
                  <a:pt x="2703" y="3981"/>
                </a:cubicBezTo>
                <a:lnTo>
                  <a:pt x="2703" y="3981"/>
                </a:lnTo>
                <a:cubicBezTo>
                  <a:pt x="2703" y="3972"/>
                  <a:pt x="2703" y="3963"/>
                  <a:pt x="2703" y="3953"/>
                </a:cubicBezTo>
                <a:lnTo>
                  <a:pt x="2703" y="3953"/>
                </a:lnTo>
                <a:cubicBezTo>
                  <a:pt x="2703" y="3949"/>
                  <a:pt x="2703" y="3943"/>
                  <a:pt x="2703" y="3938"/>
                </a:cubicBezTo>
                <a:lnTo>
                  <a:pt x="2703" y="3938"/>
                </a:lnTo>
                <a:cubicBezTo>
                  <a:pt x="2703" y="3929"/>
                  <a:pt x="2703" y="3919"/>
                  <a:pt x="2703" y="3909"/>
                </a:cubicBezTo>
                <a:lnTo>
                  <a:pt x="2703" y="3909"/>
                </a:lnTo>
                <a:cubicBezTo>
                  <a:pt x="2703" y="3906"/>
                  <a:pt x="2703" y="3901"/>
                  <a:pt x="2703" y="3898"/>
                </a:cubicBezTo>
                <a:lnTo>
                  <a:pt x="2703" y="3898"/>
                </a:lnTo>
                <a:cubicBezTo>
                  <a:pt x="2702" y="3884"/>
                  <a:pt x="2702" y="3872"/>
                  <a:pt x="2703" y="3859"/>
                </a:cubicBezTo>
                <a:lnTo>
                  <a:pt x="2703" y="3859"/>
                </a:lnTo>
                <a:lnTo>
                  <a:pt x="2703" y="3859"/>
                </a:lnTo>
                <a:cubicBezTo>
                  <a:pt x="2703" y="3858"/>
                  <a:pt x="2703" y="3858"/>
                  <a:pt x="2703" y="3857"/>
                </a:cubicBezTo>
                <a:lnTo>
                  <a:pt x="2703" y="3857"/>
                </a:lnTo>
                <a:cubicBezTo>
                  <a:pt x="2703" y="3845"/>
                  <a:pt x="2703" y="3832"/>
                  <a:pt x="2703" y="3821"/>
                </a:cubicBezTo>
                <a:lnTo>
                  <a:pt x="2703" y="3821"/>
                </a:lnTo>
                <a:cubicBezTo>
                  <a:pt x="2703" y="3817"/>
                  <a:pt x="2703" y="3814"/>
                  <a:pt x="2703" y="3810"/>
                </a:cubicBezTo>
                <a:lnTo>
                  <a:pt x="2703" y="3810"/>
                </a:lnTo>
                <a:cubicBezTo>
                  <a:pt x="2703" y="3802"/>
                  <a:pt x="2703" y="3794"/>
                  <a:pt x="2703" y="3786"/>
                </a:cubicBezTo>
                <a:lnTo>
                  <a:pt x="2703" y="3786"/>
                </a:lnTo>
                <a:cubicBezTo>
                  <a:pt x="2704" y="3781"/>
                  <a:pt x="2704" y="3777"/>
                  <a:pt x="2704" y="3774"/>
                </a:cubicBezTo>
                <a:lnTo>
                  <a:pt x="2704" y="3774"/>
                </a:lnTo>
                <a:cubicBezTo>
                  <a:pt x="2704" y="3767"/>
                  <a:pt x="2704" y="3760"/>
                  <a:pt x="2704" y="3753"/>
                </a:cubicBezTo>
                <a:lnTo>
                  <a:pt x="2704" y="3753"/>
                </a:lnTo>
                <a:cubicBezTo>
                  <a:pt x="2705" y="3748"/>
                  <a:pt x="2705" y="3745"/>
                  <a:pt x="2705" y="3740"/>
                </a:cubicBezTo>
                <a:lnTo>
                  <a:pt x="2705" y="3740"/>
                </a:lnTo>
                <a:cubicBezTo>
                  <a:pt x="2705" y="3735"/>
                  <a:pt x="2705" y="3728"/>
                  <a:pt x="2706" y="3723"/>
                </a:cubicBezTo>
                <a:lnTo>
                  <a:pt x="2706" y="3723"/>
                </a:lnTo>
                <a:cubicBezTo>
                  <a:pt x="2707" y="3718"/>
                  <a:pt x="2707" y="3715"/>
                  <a:pt x="2707" y="3711"/>
                </a:cubicBezTo>
                <a:lnTo>
                  <a:pt x="2707" y="3711"/>
                </a:lnTo>
                <a:cubicBezTo>
                  <a:pt x="2707" y="3705"/>
                  <a:pt x="2708" y="3700"/>
                  <a:pt x="2708" y="3695"/>
                </a:cubicBezTo>
                <a:lnTo>
                  <a:pt x="2708" y="3695"/>
                </a:lnTo>
                <a:cubicBezTo>
                  <a:pt x="2708" y="3691"/>
                  <a:pt x="2709" y="3687"/>
                  <a:pt x="2709" y="3685"/>
                </a:cubicBezTo>
                <a:lnTo>
                  <a:pt x="2709" y="3685"/>
                </a:lnTo>
                <a:cubicBezTo>
                  <a:pt x="2710" y="3679"/>
                  <a:pt x="2710" y="3673"/>
                  <a:pt x="2711" y="3669"/>
                </a:cubicBezTo>
                <a:lnTo>
                  <a:pt x="2711" y="3669"/>
                </a:lnTo>
                <a:cubicBezTo>
                  <a:pt x="2711" y="3666"/>
                  <a:pt x="2711" y="3664"/>
                  <a:pt x="2712" y="3661"/>
                </a:cubicBezTo>
                <a:lnTo>
                  <a:pt x="2712" y="3661"/>
                </a:lnTo>
                <a:cubicBezTo>
                  <a:pt x="2713" y="3654"/>
                  <a:pt x="2714" y="3647"/>
                  <a:pt x="2715" y="3641"/>
                </a:cubicBezTo>
                <a:lnTo>
                  <a:pt x="2715" y="3641"/>
                </a:lnTo>
                <a:cubicBezTo>
                  <a:pt x="2718" y="3626"/>
                  <a:pt x="2723" y="3607"/>
                  <a:pt x="2728" y="3585"/>
                </a:cubicBezTo>
                <a:lnTo>
                  <a:pt x="2728" y="3585"/>
                </a:lnTo>
                <a:cubicBezTo>
                  <a:pt x="2729" y="3584"/>
                  <a:pt x="2729" y="3582"/>
                  <a:pt x="2730" y="3581"/>
                </a:cubicBezTo>
                <a:lnTo>
                  <a:pt x="2730" y="3581"/>
                </a:lnTo>
                <a:cubicBezTo>
                  <a:pt x="2755" y="3480"/>
                  <a:pt x="2803" y="3316"/>
                  <a:pt x="2856" y="3142"/>
                </a:cubicBezTo>
                <a:lnTo>
                  <a:pt x="2856" y="3142"/>
                </a:lnTo>
                <a:lnTo>
                  <a:pt x="2856" y="3142"/>
                </a:lnTo>
                <a:lnTo>
                  <a:pt x="2856" y="3142"/>
                </a:lnTo>
                <a:cubicBezTo>
                  <a:pt x="2881" y="3060"/>
                  <a:pt x="2907" y="2977"/>
                  <a:pt x="2933" y="2897"/>
                </a:cubicBezTo>
                <a:lnTo>
                  <a:pt x="2933" y="2897"/>
                </a:lnTo>
                <a:cubicBezTo>
                  <a:pt x="3245" y="3009"/>
                  <a:pt x="4008" y="3047"/>
                  <a:pt x="4278" y="2938"/>
                </a:cubicBezTo>
                <a:lnTo>
                  <a:pt x="4278" y="2938"/>
                </a:lnTo>
                <a:cubicBezTo>
                  <a:pt x="4295" y="2932"/>
                  <a:pt x="4310" y="2922"/>
                  <a:pt x="4324" y="2909"/>
                </a:cubicBezTo>
                <a:lnTo>
                  <a:pt x="4324" y="2909"/>
                </a:lnTo>
                <a:cubicBezTo>
                  <a:pt x="4327" y="2906"/>
                  <a:pt x="4330" y="2903"/>
                  <a:pt x="4333" y="2901"/>
                </a:cubicBezTo>
                <a:lnTo>
                  <a:pt x="4333" y="2901"/>
                </a:lnTo>
                <a:cubicBezTo>
                  <a:pt x="4334" y="2900"/>
                  <a:pt x="4335" y="2899"/>
                  <a:pt x="4336" y="2898"/>
                </a:cubicBezTo>
                <a:lnTo>
                  <a:pt x="4336" y="2898"/>
                </a:lnTo>
                <a:cubicBezTo>
                  <a:pt x="4595" y="2635"/>
                  <a:pt x="4343" y="1417"/>
                  <a:pt x="4343" y="141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pPr algn="l" defTabSz="1371326" rtl="0">
              <a:defRPr/>
            </a:pPr>
            <a:endParaRPr lang="en-GB" sz="2700" kern="1200">
              <a:solidFill>
                <a:srgbClr val="000000"/>
              </a:solidFill>
              <a:latin typeface="Roboto Light" panose="02000000000000000000" pitchFamily="2" charset="0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E9F8059-43C5-B442-A347-779B3D079F6D}"/>
              </a:ext>
            </a:extLst>
          </p:cNvPr>
          <p:cNvSpPr txBox="1"/>
          <p:nvPr/>
        </p:nvSpPr>
        <p:spPr>
          <a:xfrm>
            <a:off x="10012219" y="-22015"/>
            <a:ext cx="1903085" cy="48474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 defTabSz="1371326" rtl="0">
              <a:defRPr/>
            </a:pPr>
            <a:r>
              <a:rPr lang="en-GB" sz="2550" b="1" kern="1200" dirty="0">
                <a:solidFill>
                  <a:srgbClr val="FFFFFF"/>
                </a:solidFill>
                <a:latin typeface="Oswald" panose="02000503000000000000" pitchFamily="2" charset="77"/>
                <a:ea typeface="League Spartan" charset="0"/>
                <a:cs typeface="Poppins" pitchFamily="2" charset="77"/>
              </a:rPr>
              <a:t>WEAKNESSES</a:t>
            </a:r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BF9E18AA-AF3E-4541-900B-817B1F37199C}"/>
              </a:ext>
            </a:extLst>
          </p:cNvPr>
          <p:cNvSpPr txBox="1">
            <a:spLocks/>
          </p:cNvSpPr>
          <p:nvPr/>
        </p:nvSpPr>
        <p:spPr>
          <a:xfrm>
            <a:off x="10873811" y="207824"/>
            <a:ext cx="7448088" cy="5611910"/>
          </a:xfrm>
          <a:prstGeom prst="rect">
            <a:avLst/>
          </a:prstGeom>
        </p:spPr>
        <p:txBody>
          <a:bodyPr vert="horz" wrap="square" lIns="163118" tIns="81560" rIns="163118" bIns="8156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8625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CE is not clearly understood by the maritime industry.</a:t>
            </a:r>
          </a:p>
          <a:p>
            <a:pPr marL="428625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Ship operators are in the mercy of regulators. </a:t>
            </a:r>
          </a:p>
          <a:p>
            <a:pPr marL="428625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Frequently changing standards and regulations.</a:t>
            </a:r>
          </a:p>
          <a:p>
            <a:pPr marL="428625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Policies need to be improved. As at the moment ship owners can not use existing circular economy principles.</a:t>
            </a:r>
          </a:p>
          <a:p>
            <a:pPr marL="428625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Alternative fuels are not available for commercial scale. This is affecting the current new shipbuilding activities.</a:t>
            </a:r>
          </a:p>
          <a:p>
            <a:pPr marL="428625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Limited space for fuel tanks on vessels.</a:t>
            </a:r>
          </a:p>
          <a:p>
            <a:pPr marL="428625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Propulsion technologies are not ready for alternative fuels (e.g. engines).</a:t>
            </a:r>
          </a:p>
          <a:p>
            <a:pPr marL="538163" indent="-302420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Investment costs are huge, thus the stakeholders need help in financing and strategy to go forward.</a:t>
            </a:r>
          </a:p>
          <a:p>
            <a:pPr marL="947738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Data availability and transparency</a:t>
            </a:r>
            <a:b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 is lacking.</a:t>
            </a:r>
          </a:p>
          <a:p>
            <a:pPr algn="l" defTabSz="815727">
              <a:lnSpc>
                <a:spcPts val="2775"/>
              </a:lnSpc>
              <a:defRPr/>
            </a:pPr>
            <a:endParaRPr lang="en-GB" sz="1650" dirty="0">
              <a:solidFill>
                <a:srgbClr val="000000"/>
              </a:solidFill>
              <a:latin typeface="Roboto Light" panose="02000000000000000000" pitchFamily="2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2" name="Freeform 5">
            <a:extLst>
              <a:ext uri="{FF2B5EF4-FFF2-40B4-BE49-F238E27FC236}">
                <a16:creationId xmlns:a16="http://schemas.microsoft.com/office/drawing/2014/main" id="{FA510B0B-C157-F046-8FAB-92DE94ACE65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493694" y="576951"/>
            <a:ext cx="521139" cy="1599912"/>
          </a:xfrm>
          <a:custGeom>
            <a:avLst/>
            <a:gdLst>
              <a:gd name="T0" fmla="*/ 1802 w 2708"/>
              <a:gd name="T1" fmla="*/ 1992 h 8311"/>
              <a:gd name="T2" fmla="*/ 1906 w 2708"/>
              <a:gd name="T3" fmla="*/ 1971 h 8311"/>
              <a:gd name="T4" fmla="*/ 2691 w 2708"/>
              <a:gd name="T5" fmla="*/ 3520 h 8311"/>
              <a:gd name="T6" fmla="*/ 2201 w 2708"/>
              <a:gd name="T7" fmla="*/ 2141 h 8311"/>
              <a:gd name="T8" fmla="*/ 2358 w 2708"/>
              <a:gd name="T9" fmla="*/ 2014 h 8311"/>
              <a:gd name="T10" fmla="*/ 2323 w 2708"/>
              <a:gd name="T11" fmla="*/ 1966 h 8311"/>
              <a:gd name="T12" fmla="*/ 2249 w 2708"/>
              <a:gd name="T13" fmla="*/ 1751 h 8311"/>
              <a:gd name="T14" fmla="*/ 2251 w 2708"/>
              <a:gd name="T15" fmla="*/ 1722 h 8311"/>
              <a:gd name="T16" fmla="*/ 2343 w 2708"/>
              <a:gd name="T17" fmla="*/ 1459 h 8311"/>
              <a:gd name="T18" fmla="*/ 2374 w 2708"/>
              <a:gd name="T19" fmla="*/ 1442 h 8311"/>
              <a:gd name="T20" fmla="*/ 2400 w 2708"/>
              <a:gd name="T21" fmla="*/ 1413 h 8311"/>
              <a:gd name="T22" fmla="*/ 2422 w 2708"/>
              <a:gd name="T23" fmla="*/ 1374 h 8311"/>
              <a:gd name="T24" fmla="*/ 2437 w 2708"/>
              <a:gd name="T25" fmla="*/ 1329 h 8311"/>
              <a:gd name="T26" fmla="*/ 2447 w 2708"/>
              <a:gd name="T27" fmla="*/ 1281 h 8311"/>
              <a:gd name="T28" fmla="*/ 2280 w 2708"/>
              <a:gd name="T29" fmla="*/ 1013 h 8311"/>
              <a:gd name="T30" fmla="*/ 2202 w 2708"/>
              <a:gd name="T31" fmla="*/ 591 h 8311"/>
              <a:gd name="T32" fmla="*/ 2163 w 2708"/>
              <a:gd name="T33" fmla="*/ 144 h 8311"/>
              <a:gd name="T34" fmla="*/ 1925 w 2708"/>
              <a:gd name="T35" fmla="*/ 55 h 8311"/>
              <a:gd name="T36" fmla="*/ 921 w 2708"/>
              <a:gd name="T37" fmla="*/ 455 h 8311"/>
              <a:gd name="T38" fmla="*/ 911 w 2708"/>
              <a:gd name="T39" fmla="*/ 500 h 8311"/>
              <a:gd name="T40" fmla="*/ 897 w 2708"/>
              <a:gd name="T41" fmla="*/ 500 h 8311"/>
              <a:gd name="T42" fmla="*/ 875 w 2708"/>
              <a:gd name="T43" fmla="*/ 501 h 8311"/>
              <a:gd name="T44" fmla="*/ 845 w 2708"/>
              <a:gd name="T45" fmla="*/ 505 h 8311"/>
              <a:gd name="T46" fmla="*/ 810 w 2708"/>
              <a:gd name="T47" fmla="*/ 513 h 8311"/>
              <a:gd name="T48" fmla="*/ 773 w 2708"/>
              <a:gd name="T49" fmla="*/ 528 h 8311"/>
              <a:gd name="T50" fmla="*/ 732 w 2708"/>
              <a:gd name="T51" fmla="*/ 553 h 8311"/>
              <a:gd name="T52" fmla="*/ 605 w 2708"/>
              <a:gd name="T53" fmla="*/ 787 h 8311"/>
              <a:gd name="T54" fmla="*/ 602 w 2708"/>
              <a:gd name="T55" fmla="*/ 806 h 8311"/>
              <a:gd name="T56" fmla="*/ 601 w 2708"/>
              <a:gd name="T57" fmla="*/ 835 h 8311"/>
              <a:gd name="T58" fmla="*/ 603 w 2708"/>
              <a:gd name="T59" fmla="*/ 884 h 8311"/>
              <a:gd name="T60" fmla="*/ 610 w 2708"/>
              <a:gd name="T61" fmla="*/ 930 h 8311"/>
              <a:gd name="T62" fmla="*/ 620 w 2708"/>
              <a:gd name="T63" fmla="*/ 981 h 8311"/>
              <a:gd name="T64" fmla="*/ 639 w 2708"/>
              <a:gd name="T65" fmla="*/ 1044 h 8311"/>
              <a:gd name="T66" fmla="*/ 666 w 2708"/>
              <a:gd name="T67" fmla="*/ 1115 h 8311"/>
              <a:gd name="T68" fmla="*/ 719 w 2708"/>
              <a:gd name="T69" fmla="*/ 1168 h 8311"/>
              <a:gd name="T70" fmla="*/ 662 w 2708"/>
              <a:gd name="T71" fmla="*/ 1368 h 8311"/>
              <a:gd name="T72" fmla="*/ 712 w 2708"/>
              <a:gd name="T73" fmla="*/ 1494 h 8311"/>
              <a:gd name="T74" fmla="*/ 1339 w 2708"/>
              <a:gd name="T75" fmla="*/ 2034 h 8311"/>
              <a:gd name="T76" fmla="*/ 791 w 2708"/>
              <a:gd name="T77" fmla="*/ 3909 h 8311"/>
              <a:gd name="T78" fmla="*/ 802 w 2708"/>
              <a:gd name="T79" fmla="*/ 3929 h 8311"/>
              <a:gd name="T80" fmla="*/ 837 w 2708"/>
              <a:gd name="T81" fmla="*/ 4072 h 8311"/>
              <a:gd name="T82" fmla="*/ 767 w 2708"/>
              <a:gd name="T83" fmla="*/ 4587 h 8311"/>
              <a:gd name="T84" fmla="*/ 778 w 2708"/>
              <a:gd name="T85" fmla="*/ 4605 h 8311"/>
              <a:gd name="T86" fmla="*/ 801 w 2708"/>
              <a:gd name="T87" fmla="*/ 4625 h 8311"/>
              <a:gd name="T88" fmla="*/ 832 w 2708"/>
              <a:gd name="T89" fmla="*/ 4645 h 8311"/>
              <a:gd name="T90" fmla="*/ 63 w 2708"/>
              <a:gd name="T91" fmla="*/ 8048 h 8311"/>
              <a:gd name="T92" fmla="*/ 0 w 2708"/>
              <a:gd name="T93" fmla="*/ 8156 h 8311"/>
              <a:gd name="T94" fmla="*/ 21 w 2708"/>
              <a:gd name="T95" fmla="*/ 8201 h 8311"/>
              <a:gd name="T96" fmla="*/ 873 w 2708"/>
              <a:gd name="T97" fmla="*/ 7962 h 8311"/>
              <a:gd name="T98" fmla="*/ 1571 w 2708"/>
              <a:gd name="T99" fmla="*/ 5211 h 8311"/>
              <a:gd name="T100" fmla="*/ 1604 w 2708"/>
              <a:gd name="T101" fmla="*/ 5203 h 8311"/>
              <a:gd name="T102" fmla="*/ 1539 w 2708"/>
              <a:gd name="T103" fmla="*/ 7723 h 8311"/>
              <a:gd name="T104" fmla="*/ 1537 w 2708"/>
              <a:gd name="T105" fmla="*/ 7776 h 8311"/>
              <a:gd name="T106" fmla="*/ 1536 w 2708"/>
              <a:gd name="T107" fmla="*/ 7825 h 8311"/>
              <a:gd name="T108" fmla="*/ 1536 w 2708"/>
              <a:gd name="T109" fmla="*/ 7868 h 8311"/>
              <a:gd name="T110" fmla="*/ 1536 w 2708"/>
              <a:gd name="T111" fmla="*/ 7906 h 8311"/>
              <a:gd name="T112" fmla="*/ 1537 w 2708"/>
              <a:gd name="T113" fmla="*/ 7937 h 8311"/>
              <a:gd name="T114" fmla="*/ 2467 w 2708"/>
              <a:gd name="T115" fmla="*/ 8224 h 8311"/>
              <a:gd name="T116" fmla="*/ 2492 w 2708"/>
              <a:gd name="T117" fmla="*/ 8204 h 8311"/>
              <a:gd name="T118" fmla="*/ 2502 w 2708"/>
              <a:gd name="T119" fmla="*/ 8149 h 8311"/>
              <a:gd name="T120" fmla="*/ 1906 w 2708"/>
              <a:gd name="T121" fmla="*/ 7950 h 8311"/>
              <a:gd name="T122" fmla="*/ 2185 w 2708"/>
              <a:gd name="T123" fmla="*/ 4450 h 8311"/>
              <a:gd name="T124" fmla="*/ 2228 w 2708"/>
              <a:gd name="T125" fmla="*/ 3700 h 83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708" h="8311">
                <a:moveTo>
                  <a:pt x="1749" y="2031"/>
                </a:moveTo>
                <a:lnTo>
                  <a:pt x="1749" y="2031"/>
                </a:lnTo>
                <a:cubicBezTo>
                  <a:pt x="1753" y="2036"/>
                  <a:pt x="1771" y="2060"/>
                  <a:pt x="1794" y="2100"/>
                </a:cubicBezTo>
                <a:lnTo>
                  <a:pt x="1794" y="2100"/>
                </a:lnTo>
                <a:cubicBezTo>
                  <a:pt x="1775" y="2072"/>
                  <a:pt x="1754" y="2046"/>
                  <a:pt x="1733" y="2022"/>
                </a:cubicBezTo>
                <a:lnTo>
                  <a:pt x="1733" y="2022"/>
                </a:lnTo>
                <a:cubicBezTo>
                  <a:pt x="1735" y="2040"/>
                  <a:pt x="1735" y="2057"/>
                  <a:pt x="1734" y="2074"/>
                </a:cubicBezTo>
                <a:lnTo>
                  <a:pt x="1731" y="2000"/>
                </a:lnTo>
                <a:lnTo>
                  <a:pt x="1731" y="2000"/>
                </a:lnTo>
                <a:cubicBezTo>
                  <a:pt x="1742" y="1999"/>
                  <a:pt x="1754" y="1997"/>
                  <a:pt x="1765" y="1996"/>
                </a:cubicBezTo>
                <a:lnTo>
                  <a:pt x="1765" y="1996"/>
                </a:lnTo>
                <a:cubicBezTo>
                  <a:pt x="1778" y="1995"/>
                  <a:pt x="1790" y="1993"/>
                  <a:pt x="1802" y="1992"/>
                </a:cubicBezTo>
                <a:lnTo>
                  <a:pt x="1802" y="1992"/>
                </a:lnTo>
                <a:cubicBezTo>
                  <a:pt x="1804" y="1991"/>
                  <a:pt x="1806" y="1991"/>
                  <a:pt x="1809" y="1990"/>
                </a:cubicBezTo>
                <a:lnTo>
                  <a:pt x="1809" y="1990"/>
                </a:lnTo>
                <a:cubicBezTo>
                  <a:pt x="1821" y="1989"/>
                  <a:pt x="1832" y="1987"/>
                  <a:pt x="1843" y="1984"/>
                </a:cubicBezTo>
                <a:lnTo>
                  <a:pt x="1843" y="1984"/>
                </a:lnTo>
                <a:cubicBezTo>
                  <a:pt x="1845" y="1984"/>
                  <a:pt x="1847" y="1984"/>
                  <a:pt x="1849" y="1983"/>
                </a:cubicBezTo>
                <a:lnTo>
                  <a:pt x="1849" y="1983"/>
                </a:lnTo>
                <a:cubicBezTo>
                  <a:pt x="1860" y="1981"/>
                  <a:pt x="1872" y="1979"/>
                  <a:pt x="1882" y="1976"/>
                </a:cubicBezTo>
                <a:lnTo>
                  <a:pt x="1882" y="1976"/>
                </a:lnTo>
                <a:cubicBezTo>
                  <a:pt x="1883" y="1976"/>
                  <a:pt x="1884" y="1976"/>
                  <a:pt x="1884" y="1976"/>
                </a:cubicBezTo>
                <a:lnTo>
                  <a:pt x="1884" y="1976"/>
                </a:lnTo>
                <a:cubicBezTo>
                  <a:pt x="1892" y="1974"/>
                  <a:pt x="1899" y="1972"/>
                  <a:pt x="1906" y="1971"/>
                </a:cubicBezTo>
                <a:lnTo>
                  <a:pt x="1906" y="1971"/>
                </a:lnTo>
                <a:cubicBezTo>
                  <a:pt x="1903" y="1974"/>
                  <a:pt x="1900" y="1978"/>
                  <a:pt x="1897" y="1982"/>
                </a:cubicBezTo>
                <a:lnTo>
                  <a:pt x="1897" y="1982"/>
                </a:lnTo>
                <a:cubicBezTo>
                  <a:pt x="1909" y="1985"/>
                  <a:pt x="1921" y="1989"/>
                  <a:pt x="1933" y="1992"/>
                </a:cubicBezTo>
                <a:lnTo>
                  <a:pt x="1933" y="1992"/>
                </a:lnTo>
                <a:cubicBezTo>
                  <a:pt x="1913" y="2019"/>
                  <a:pt x="1896" y="2052"/>
                  <a:pt x="1896" y="2089"/>
                </a:cubicBezTo>
                <a:lnTo>
                  <a:pt x="1896" y="2089"/>
                </a:lnTo>
                <a:cubicBezTo>
                  <a:pt x="1822" y="2040"/>
                  <a:pt x="1758" y="2040"/>
                  <a:pt x="1749" y="2031"/>
                </a:cubicBezTo>
                <a:close/>
                <a:moveTo>
                  <a:pt x="2687" y="3559"/>
                </a:moveTo>
                <a:lnTo>
                  <a:pt x="2687" y="3559"/>
                </a:lnTo>
                <a:cubicBezTo>
                  <a:pt x="2689" y="3545"/>
                  <a:pt x="2690" y="3533"/>
                  <a:pt x="2691" y="3520"/>
                </a:cubicBezTo>
                <a:lnTo>
                  <a:pt x="2691" y="3520"/>
                </a:lnTo>
                <a:cubicBezTo>
                  <a:pt x="2697" y="3479"/>
                  <a:pt x="2692" y="3423"/>
                  <a:pt x="2679" y="3359"/>
                </a:cubicBezTo>
                <a:lnTo>
                  <a:pt x="2679" y="3359"/>
                </a:lnTo>
                <a:cubicBezTo>
                  <a:pt x="2685" y="3338"/>
                  <a:pt x="2684" y="3306"/>
                  <a:pt x="2661" y="3261"/>
                </a:cubicBezTo>
                <a:lnTo>
                  <a:pt x="2661" y="3261"/>
                </a:lnTo>
                <a:cubicBezTo>
                  <a:pt x="2658" y="3256"/>
                  <a:pt x="2655" y="3251"/>
                  <a:pt x="2652" y="3247"/>
                </a:cubicBezTo>
                <a:lnTo>
                  <a:pt x="2652" y="3247"/>
                </a:lnTo>
                <a:cubicBezTo>
                  <a:pt x="2616" y="3113"/>
                  <a:pt x="2568" y="2964"/>
                  <a:pt x="2543" y="2840"/>
                </a:cubicBezTo>
                <a:lnTo>
                  <a:pt x="2543" y="2840"/>
                </a:lnTo>
                <a:cubicBezTo>
                  <a:pt x="2495" y="2602"/>
                  <a:pt x="2437" y="2195"/>
                  <a:pt x="2390" y="2222"/>
                </a:cubicBezTo>
                <a:lnTo>
                  <a:pt x="2390" y="2222"/>
                </a:lnTo>
                <a:cubicBezTo>
                  <a:pt x="2362" y="2183"/>
                  <a:pt x="2286" y="2158"/>
                  <a:pt x="2201" y="2141"/>
                </a:cubicBezTo>
                <a:lnTo>
                  <a:pt x="2201" y="2141"/>
                </a:lnTo>
                <a:cubicBezTo>
                  <a:pt x="2213" y="2130"/>
                  <a:pt x="2228" y="2115"/>
                  <a:pt x="2242" y="2098"/>
                </a:cubicBezTo>
                <a:lnTo>
                  <a:pt x="2242" y="2098"/>
                </a:lnTo>
                <a:cubicBezTo>
                  <a:pt x="2271" y="2098"/>
                  <a:pt x="2311" y="2102"/>
                  <a:pt x="2339" y="2115"/>
                </a:cubicBezTo>
                <a:lnTo>
                  <a:pt x="2339" y="2115"/>
                </a:lnTo>
                <a:cubicBezTo>
                  <a:pt x="2382" y="2134"/>
                  <a:pt x="2389" y="2069"/>
                  <a:pt x="2365" y="2025"/>
                </a:cubicBezTo>
                <a:lnTo>
                  <a:pt x="2365" y="2025"/>
                </a:lnTo>
                <a:cubicBezTo>
                  <a:pt x="2364" y="2025"/>
                  <a:pt x="2364" y="2025"/>
                  <a:pt x="2364" y="2025"/>
                </a:cubicBezTo>
                <a:lnTo>
                  <a:pt x="2364" y="2025"/>
                </a:lnTo>
                <a:cubicBezTo>
                  <a:pt x="2363" y="2022"/>
                  <a:pt x="2361" y="2019"/>
                  <a:pt x="2358" y="2015"/>
                </a:cubicBezTo>
                <a:lnTo>
                  <a:pt x="2358" y="2015"/>
                </a:lnTo>
                <a:lnTo>
                  <a:pt x="2358" y="2014"/>
                </a:lnTo>
                <a:lnTo>
                  <a:pt x="2358" y="2014"/>
                </a:lnTo>
                <a:cubicBezTo>
                  <a:pt x="2355" y="2012"/>
                  <a:pt x="2353" y="2009"/>
                  <a:pt x="2350" y="2006"/>
                </a:cubicBezTo>
                <a:lnTo>
                  <a:pt x="2350" y="2006"/>
                </a:lnTo>
                <a:cubicBezTo>
                  <a:pt x="2350" y="2006"/>
                  <a:pt x="2350" y="2006"/>
                  <a:pt x="2349" y="2006"/>
                </a:cubicBezTo>
                <a:lnTo>
                  <a:pt x="2349" y="2006"/>
                </a:lnTo>
                <a:cubicBezTo>
                  <a:pt x="2346" y="2003"/>
                  <a:pt x="2343" y="2000"/>
                  <a:pt x="2340" y="1998"/>
                </a:cubicBezTo>
                <a:lnTo>
                  <a:pt x="2340" y="1998"/>
                </a:lnTo>
                <a:cubicBezTo>
                  <a:pt x="2334" y="1994"/>
                  <a:pt x="2328" y="1992"/>
                  <a:pt x="2320" y="1991"/>
                </a:cubicBezTo>
                <a:lnTo>
                  <a:pt x="2320" y="1991"/>
                </a:lnTo>
                <a:cubicBezTo>
                  <a:pt x="2322" y="1985"/>
                  <a:pt x="2324" y="1979"/>
                  <a:pt x="2324" y="1973"/>
                </a:cubicBezTo>
                <a:lnTo>
                  <a:pt x="2324" y="1973"/>
                </a:lnTo>
                <a:cubicBezTo>
                  <a:pt x="2324" y="1971"/>
                  <a:pt x="2323" y="1967"/>
                  <a:pt x="2323" y="1966"/>
                </a:cubicBezTo>
                <a:lnTo>
                  <a:pt x="2323" y="1966"/>
                </a:lnTo>
                <a:cubicBezTo>
                  <a:pt x="2332" y="1934"/>
                  <a:pt x="2333" y="1903"/>
                  <a:pt x="2321" y="1874"/>
                </a:cubicBezTo>
                <a:lnTo>
                  <a:pt x="2321" y="1874"/>
                </a:lnTo>
                <a:cubicBezTo>
                  <a:pt x="2299" y="1828"/>
                  <a:pt x="2278" y="1791"/>
                  <a:pt x="2257" y="1762"/>
                </a:cubicBezTo>
                <a:lnTo>
                  <a:pt x="2257" y="1762"/>
                </a:lnTo>
                <a:lnTo>
                  <a:pt x="2257" y="1762"/>
                </a:lnTo>
                <a:lnTo>
                  <a:pt x="2257" y="1762"/>
                </a:lnTo>
                <a:lnTo>
                  <a:pt x="2257" y="1762"/>
                </a:lnTo>
                <a:lnTo>
                  <a:pt x="2257" y="1762"/>
                </a:lnTo>
                <a:cubicBezTo>
                  <a:pt x="2255" y="1761"/>
                  <a:pt x="2254" y="1759"/>
                  <a:pt x="2253" y="1758"/>
                </a:cubicBezTo>
                <a:lnTo>
                  <a:pt x="2253" y="1758"/>
                </a:lnTo>
                <a:cubicBezTo>
                  <a:pt x="2252" y="1755"/>
                  <a:pt x="2250" y="1753"/>
                  <a:pt x="2249" y="1751"/>
                </a:cubicBezTo>
                <a:lnTo>
                  <a:pt x="2249" y="1751"/>
                </a:lnTo>
                <a:cubicBezTo>
                  <a:pt x="2248" y="1750"/>
                  <a:pt x="2246" y="1748"/>
                  <a:pt x="2245" y="1746"/>
                </a:cubicBezTo>
                <a:lnTo>
                  <a:pt x="2245" y="1746"/>
                </a:lnTo>
                <a:cubicBezTo>
                  <a:pt x="2243" y="1744"/>
                  <a:pt x="2242" y="1742"/>
                  <a:pt x="2240" y="1741"/>
                </a:cubicBezTo>
                <a:lnTo>
                  <a:pt x="2240" y="1741"/>
                </a:lnTo>
                <a:cubicBezTo>
                  <a:pt x="2240" y="1741"/>
                  <a:pt x="2240" y="1741"/>
                  <a:pt x="2240" y="1740"/>
                </a:cubicBezTo>
                <a:lnTo>
                  <a:pt x="2240" y="1740"/>
                </a:lnTo>
                <a:cubicBezTo>
                  <a:pt x="2243" y="1736"/>
                  <a:pt x="2246" y="1732"/>
                  <a:pt x="2248" y="1728"/>
                </a:cubicBezTo>
                <a:lnTo>
                  <a:pt x="2248" y="1728"/>
                </a:lnTo>
                <a:cubicBezTo>
                  <a:pt x="2249" y="1726"/>
                  <a:pt x="2250" y="1724"/>
                  <a:pt x="2251" y="1722"/>
                </a:cubicBezTo>
                <a:lnTo>
                  <a:pt x="2251" y="1722"/>
                </a:lnTo>
                <a:lnTo>
                  <a:pt x="2251" y="1722"/>
                </a:lnTo>
                <a:lnTo>
                  <a:pt x="2251" y="1722"/>
                </a:lnTo>
                <a:lnTo>
                  <a:pt x="2251" y="1722"/>
                </a:lnTo>
                <a:lnTo>
                  <a:pt x="2251" y="1722"/>
                </a:lnTo>
                <a:cubicBezTo>
                  <a:pt x="2300" y="1635"/>
                  <a:pt x="2318" y="1541"/>
                  <a:pt x="2320" y="1462"/>
                </a:cubicBezTo>
                <a:lnTo>
                  <a:pt x="2320" y="1462"/>
                </a:lnTo>
                <a:cubicBezTo>
                  <a:pt x="2320" y="1462"/>
                  <a:pt x="2320" y="1462"/>
                  <a:pt x="2321" y="1462"/>
                </a:cubicBezTo>
                <a:lnTo>
                  <a:pt x="2321" y="1462"/>
                </a:lnTo>
                <a:cubicBezTo>
                  <a:pt x="2324" y="1462"/>
                  <a:pt x="2328" y="1462"/>
                  <a:pt x="2331" y="1462"/>
                </a:cubicBezTo>
                <a:lnTo>
                  <a:pt x="2331" y="1462"/>
                </a:lnTo>
                <a:cubicBezTo>
                  <a:pt x="2332" y="1462"/>
                  <a:pt x="2332" y="1462"/>
                  <a:pt x="2333" y="1461"/>
                </a:cubicBezTo>
                <a:lnTo>
                  <a:pt x="2333" y="1461"/>
                </a:lnTo>
                <a:cubicBezTo>
                  <a:pt x="2336" y="1461"/>
                  <a:pt x="2339" y="1460"/>
                  <a:pt x="2343" y="1459"/>
                </a:cubicBezTo>
                <a:lnTo>
                  <a:pt x="2343" y="1459"/>
                </a:lnTo>
                <a:cubicBezTo>
                  <a:pt x="2343" y="1459"/>
                  <a:pt x="2344" y="1459"/>
                  <a:pt x="2345" y="1459"/>
                </a:cubicBezTo>
                <a:lnTo>
                  <a:pt x="2345" y="1459"/>
                </a:lnTo>
                <a:cubicBezTo>
                  <a:pt x="2348" y="1458"/>
                  <a:pt x="2351" y="1456"/>
                  <a:pt x="2354" y="1455"/>
                </a:cubicBezTo>
                <a:lnTo>
                  <a:pt x="2354" y="1455"/>
                </a:lnTo>
                <a:cubicBezTo>
                  <a:pt x="2354" y="1455"/>
                  <a:pt x="2355" y="1455"/>
                  <a:pt x="2356" y="1454"/>
                </a:cubicBezTo>
                <a:lnTo>
                  <a:pt x="2356" y="1454"/>
                </a:lnTo>
                <a:cubicBezTo>
                  <a:pt x="2359" y="1453"/>
                  <a:pt x="2362" y="1451"/>
                  <a:pt x="2364" y="1449"/>
                </a:cubicBezTo>
                <a:lnTo>
                  <a:pt x="2364" y="1449"/>
                </a:lnTo>
                <a:cubicBezTo>
                  <a:pt x="2364" y="1449"/>
                  <a:pt x="2365" y="1449"/>
                  <a:pt x="2366" y="1449"/>
                </a:cubicBezTo>
                <a:lnTo>
                  <a:pt x="2366" y="1449"/>
                </a:lnTo>
                <a:cubicBezTo>
                  <a:pt x="2369" y="1446"/>
                  <a:pt x="2372" y="1445"/>
                  <a:pt x="2374" y="1442"/>
                </a:cubicBezTo>
                <a:lnTo>
                  <a:pt x="2374" y="1442"/>
                </a:lnTo>
                <a:cubicBezTo>
                  <a:pt x="2374" y="1442"/>
                  <a:pt x="2375" y="1441"/>
                  <a:pt x="2376" y="1441"/>
                </a:cubicBezTo>
                <a:lnTo>
                  <a:pt x="2376" y="1441"/>
                </a:lnTo>
                <a:cubicBezTo>
                  <a:pt x="2379" y="1438"/>
                  <a:pt x="2382" y="1436"/>
                  <a:pt x="2384" y="1433"/>
                </a:cubicBezTo>
                <a:lnTo>
                  <a:pt x="2384" y="1433"/>
                </a:lnTo>
                <a:cubicBezTo>
                  <a:pt x="2384" y="1432"/>
                  <a:pt x="2385" y="1432"/>
                  <a:pt x="2386" y="1431"/>
                </a:cubicBezTo>
                <a:lnTo>
                  <a:pt x="2386" y="1431"/>
                </a:lnTo>
                <a:cubicBezTo>
                  <a:pt x="2388" y="1429"/>
                  <a:pt x="2390" y="1426"/>
                  <a:pt x="2393" y="1424"/>
                </a:cubicBezTo>
                <a:lnTo>
                  <a:pt x="2393" y="1424"/>
                </a:lnTo>
                <a:cubicBezTo>
                  <a:pt x="2393" y="1423"/>
                  <a:pt x="2393" y="1422"/>
                  <a:pt x="2393" y="1422"/>
                </a:cubicBezTo>
                <a:lnTo>
                  <a:pt x="2393" y="1422"/>
                </a:lnTo>
                <a:cubicBezTo>
                  <a:pt x="2396" y="1419"/>
                  <a:pt x="2398" y="1416"/>
                  <a:pt x="2400" y="1413"/>
                </a:cubicBezTo>
                <a:lnTo>
                  <a:pt x="2400" y="1413"/>
                </a:lnTo>
                <a:cubicBezTo>
                  <a:pt x="2401" y="1412"/>
                  <a:pt x="2402" y="1411"/>
                  <a:pt x="2402" y="1410"/>
                </a:cubicBezTo>
                <a:lnTo>
                  <a:pt x="2402" y="1410"/>
                </a:lnTo>
                <a:cubicBezTo>
                  <a:pt x="2404" y="1407"/>
                  <a:pt x="2406" y="1404"/>
                  <a:pt x="2409" y="1400"/>
                </a:cubicBezTo>
                <a:lnTo>
                  <a:pt x="2409" y="1400"/>
                </a:lnTo>
                <a:cubicBezTo>
                  <a:pt x="2409" y="1399"/>
                  <a:pt x="2410" y="1398"/>
                  <a:pt x="2410" y="1397"/>
                </a:cubicBezTo>
                <a:lnTo>
                  <a:pt x="2410" y="1397"/>
                </a:lnTo>
                <a:cubicBezTo>
                  <a:pt x="2412" y="1394"/>
                  <a:pt x="2414" y="1390"/>
                  <a:pt x="2416" y="1387"/>
                </a:cubicBezTo>
                <a:lnTo>
                  <a:pt x="2416" y="1387"/>
                </a:lnTo>
                <a:cubicBezTo>
                  <a:pt x="2416" y="1385"/>
                  <a:pt x="2417" y="1384"/>
                  <a:pt x="2417" y="1383"/>
                </a:cubicBezTo>
                <a:lnTo>
                  <a:pt x="2417" y="1383"/>
                </a:lnTo>
                <a:cubicBezTo>
                  <a:pt x="2419" y="1379"/>
                  <a:pt x="2420" y="1377"/>
                  <a:pt x="2422" y="1374"/>
                </a:cubicBezTo>
                <a:lnTo>
                  <a:pt x="2422" y="1374"/>
                </a:lnTo>
                <a:cubicBezTo>
                  <a:pt x="2422" y="1373"/>
                  <a:pt x="2423" y="1371"/>
                  <a:pt x="2423" y="1369"/>
                </a:cubicBezTo>
                <a:lnTo>
                  <a:pt x="2423" y="1369"/>
                </a:lnTo>
                <a:cubicBezTo>
                  <a:pt x="2425" y="1366"/>
                  <a:pt x="2426" y="1363"/>
                  <a:pt x="2427" y="1359"/>
                </a:cubicBezTo>
                <a:lnTo>
                  <a:pt x="2427" y="1359"/>
                </a:lnTo>
                <a:cubicBezTo>
                  <a:pt x="2428" y="1357"/>
                  <a:pt x="2429" y="1355"/>
                  <a:pt x="2430" y="1353"/>
                </a:cubicBezTo>
                <a:lnTo>
                  <a:pt x="2430" y="1353"/>
                </a:lnTo>
                <a:cubicBezTo>
                  <a:pt x="2431" y="1350"/>
                  <a:pt x="2432" y="1347"/>
                  <a:pt x="2433" y="1344"/>
                </a:cubicBezTo>
                <a:lnTo>
                  <a:pt x="2433" y="1344"/>
                </a:lnTo>
                <a:cubicBezTo>
                  <a:pt x="2434" y="1341"/>
                  <a:pt x="2434" y="1338"/>
                  <a:pt x="2435" y="1335"/>
                </a:cubicBezTo>
                <a:lnTo>
                  <a:pt x="2435" y="1335"/>
                </a:lnTo>
                <a:cubicBezTo>
                  <a:pt x="2436" y="1334"/>
                  <a:pt x="2436" y="1331"/>
                  <a:pt x="2437" y="1329"/>
                </a:cubicBezTo>
                <a:lnTo>
                  <a:pt x="2437" y="1329"/>
                </a:lnTo>
                <a:cubicBezTo>
                  <a:pt x="2438" y="1325"/>
                  <a:pt x="2439" y="1322"/>
                  <a:pt x="2440" y="1318"/>
                </a:cubicBezTo>
                <a:lnTo>
                  <a:pt x="2440" y="1318"/>
                </a:lnTo>
                <a:cubicBezTo>
                  <a:pt x="2440" y="1316"/>
                  <a:pt x="2441" y="1314"/>
                  <a:pt x="2442" y="1312"/>
                </a:cubicBezTo>
                <a:lnTo>
                  <a:pt x="2442" y="1312"/>
                </a:lnTo>
                <a:cubicBezTo>
                  <a:pt x="2442" y="1309"/>
                  <a:pt x="2443" y="1307"/>
                  <a:pt x="2443" y="1304"/>
                </a:cubicBezTo>
                <a:lnTo>
                  <a:pt x="2443" y="1304"/>
                </a:lnTo>
                <a:cubicBezTo>
                  <a:pt x="2443" y="1303"/>
                  <a:pt x="2444" y="1301"/>
                  <a:pt x="2444" y="1300"/>
                </a:cubicBezTo>
                <a:lnTo>
                  <a:pt x="2444" y="1300"/>
                </a:lnTo>
                <a:cubicBezTo>
                  <a:pt x="2445" y="1295"/>
                  <a:pt x="2446" y="1290"/>
                  <a:pt x="2447" y="1285"/>
                </a:cubicBezTo>
                <a:lnTo>
                  <a:pt x="2447" y="1285"/>
                </a:lnTo>
                <a:cubicBezTo>
                  <a:pt x="2447" y="1284"/>
                  <a:pt x="2447" y="1283"/>
                  <a:pt x="2447" y="1281"/>
                </a:cubicBezTo>
                <a:lnTo>
                  <a:pt x="2447" y="1281"/>
                </a:lnTo>
                <a:cubicBezTo>
                  <a:pt x="2448" y="1276"/>
                  <a:pt x="2449" y="1271"/>
                  <a:pt x="2449" y="1266"/>
                </a:cubicBezTo>
                <a:lnTo>
                  <a:pt x="2449" y="1266"/>
                </a:lnTo>
                <a:cubicBezTo>
                  <a:pt x="2449" y="1265"/>
                  <a:pt x="2449" y="1264"/>
                  <a:pt x="2450" y="1263"/>
                </a:cubicBezTo>
                <a:lnTo>
                  <a:pt x="2450" y="1263"/>
                </a:lnTo>
                <a:cubicBezTo>
                  <a:pt x="2459" y="1181"/>
                  <a:pt x="2444" y="1098"/>
                  <a:pt x="2400" y="1070"/>
                </a:cubicBezTo>
                <a:lnTo>
                  <a:pt x="2400" y="1070"/>
                </a:lnTo>
                <a:cubicBezTo>
                  <a:pt x="2355" y="1040"/>
                  <a:pt x="2318" y="1052"/>
                  <a:pt x="2292" y="1070"/>
                </a:cubicBezTo>
                <a:lnTo>
                  <a:pt x="2292" y="1070"/>
                </a:lnTo>
                <a:cubicBezTo>
                  <a:pt x="2289" y="1050"/>
                  <a:pt x="2286" y="1036"/>
                  <a:pt x="2285" y="1032"/>
                </a:cubicBezTo>
                <a:lnTo>
                  <a:pt x="2285" y="1032"/>
                </a:lnTo>
                <a:cubicBezTo>
                  <a:pt x="2283" y="1027"/>
                  <a:pt x="2281" y="1020"/>
                  <a:pt x="2280" y="1013"/>
                </a:cubicBezTo>
                <a:lnTo>
                  <a:pt x="2280" y="1013"/>
                </a:lnTo>
                <a:lnTo>
                  <a:pt x="2280" y="1013"/>
                </a:lnTo>
                <a:cubicBezTo>
                  <a:pt x="2279" y="1012"/>
                  <a:pt x="2279" y="1010"/>
                  <a:pt x="2279" y="1007"/>
                </a:cubicBezTo>
                <a:lnTo>
                  <a:pt x="2279" y="1007"/>
                </a:lnTo>
                <a:cubicBezTo>
                  <a:pt x="2278" y="1003"/>
                  <a:pt x="2278" y="1000"/>
                  <a:pt x="2278" y="995"/>
                </a:cubicBezTo>
                <a:lnTo>
                  <a:pt x="2278" y="995"/>
                </a:lnTo>
                <a:cubicBezTo>
                  <a:pt x="2279" y="986"/>
                  <a:pt x="2283" y="977"/>
                  <a:pt x="2287" y="967"/>
                </a:cubicBezTo>
                <a:lnTo>
                  <a:pt x="2287" y="967"/>
                </a:lnTo>
                <a:cubicBezTo>
                  <a:pt x="2329" y="848"/>
                  <a:pt x="2299" y="706"/>
                  <a:pt x="2219" y="609"/>
                </a:cubicBezTo>
                <a:lnTo>
                  <a:pt x="2219" y="609"/>
                </a:lnTo>
                <a:lnTo>
                  <a:pt x="2219" y="609"/>
                </a:lnTo>
                <a:lnTo>
                  <a:pt x="2219" y="609"/>
                </a:lnTo>
                <a:cubicBezTo>
                  <a:pt x="2213" y="603"/>
                  <a:pt x="2208" y="597"/>
                  <a:pt x="2202" y="591"/>
                </a:cubicBezTo>
                <a:lnTo>
                  <a:pt x="2202" y="591"/>
                </a:lnTo>
                <a:cubicBezTo>
                  <a:pt x="2202" y="591"/>
                  <a:pt x="2202" y="590"/>
                  <a:pt x="2201" y="590"/>
                </a:cubicBezTo>
                <a:lnTo>
                  <a:pt x="2201" y="590"/>
                </a:lnTo>
                <a:cubicBezTo>
                  <a:pt x="2196" y="584"/>
                  <a:pt x="2190" y="578"/>
                  <a:pt x="2184" y="573"/>
                </a:cubicBezTo>
                <a:lnTo>
                  <a:pt x="2184" y="573"/>
                </a:lnTo>
                <a:cubicBezTo>
                  <a:pt x="2183" y="573"/>
                  <a:pt x="2183" y="573"/>
                  <a:pt x="2183" y="573"/>
                </a:cubicBezTo>
                <a:lnTo>
                  <a:pt x="2183" y="573"/>
                </a:lnTo>
                <a:cubicBezTo>
                  <a:pt x="2177" y="567"/>
                  <a:pt x="2171" y="562"/>
                  <a:pt x="2163" y="557"/>
                </a:cubicBezTo>
                <a:lnTo>
                  <a:pt x="2163" y="557"/>
                </a:lnTo>
                <a:cubicBezTo>
                  <a:pt x="2181" y="535"/>
                  <a:pt x="2197" y="513"/>
                  <a:pt x="2212" y="487"/>
                </a:cubicBezTo>
                <a:lnTo>
                  <a:pt x="2212" y="487"/>
                </a:lnTo>
                <a:cubicBezTo>
                  <a:pt x="2316" y="315"/>
                  <a:pt x="2163" y="144"/>
                  <a:pt x="2163" y="144"/>
                </a:cubicBezTo>
                <a:lnTo>
                  <a:pt x="2163" y="144"/>
                </a:lnTo>
                <a:cubicBezTo>
                  <a:pt x="2163" y="144"/>
                  <a:pt x="2164" y="217"/>
                  <a:pt x="2118" y="263"/>
                </a:cubicBezTo>
                <a:lnTo>
                  <a:pt x="2118" y="263"/>
                </a:lnTo>
                <a:cubicBezTo>
                  <a:pt x="2118" y="263"/>
                  <a:pt x="2084" y="39"/>
                  <a:pt x="1985" y="0"/>
                </a:cubicBezTo>
                <a:lnTo>
                  <a:pt x="1985" y="0"/>
                </a:lnTo>
                <a:cubicBezTo>
                  <a:pt x="1985" y="0"/>
                  <a:pt x="1972" y="126"/>
                  <a:pt x="1939" y="166"/>
                </a:cubicBezTo>
                <a:lnTo>
                  <a:pt x="1925" y="54"/>
                </a:lnTo>
                <a:lnTo>
                  <a:pt x="1925" y="54"/>
                </a:lnTo>
                <a:lnTo>
                  <a:pt x="1925" y="54"/>
                </a:lnTo>
                <a:lnTo>
                  <a:pt x="1925" y="54"/>
                </a:lnTo>
                <a:lnTo>
                  <a:pt x="1925" y="55"/>
                </a:lnTo>
                <a:lnTo>
                  <a:pt x="1925" y="55"/>
                </a:lnTo>
                <a:lnTo>
                  <a:pt x="1924" y="55"/>
                </a:lnTo>
                <a:lnTo>
                  <a:pt x="1924" y="55"/>
                </a:lnTo>
                <a:cubicBezTo>
                  <a:pt x="1913" y="66"/>
                  <a:pt x="1823" y="150"/>
                  <a:pt x="1743" y="179"/>
                </a:cubicBezTo>
                <a:lnTo>
                  <a:pt x="1743" y="179"/>
                </a:lnTo>
                <a:lnTo>
                  <a:pt x="1743" y="179"/>
                </a:lnTo>
                <a:lnTo>
                  <a:pt x="1743" y="179"/>
                </a:lnTo>
                <a:cubicBezTo>
                  <a:pt x="1721" y="186"/>
                  <a:pt x="1700" y="190"/>
                  <a:pt x="1682" y="188"/>
                </a:cubicBezTo>
                <a:lnTo>
                  <a:pt x="1682" y="188"/>
                </a:lnTo>
                <a:cubicBezTo>
                  <a:pt x="1592" y="176"/>
                  <a:pt x="1018" y="7"/>
                  <a:pt x="921" y="453"/>
                </a:cubicBezTo>
                <a:lnTo>
                  <a:pt x="921" y="453"/>
                </a:lnTo>
                <a:cubicBezTo>
                  <a:pt x="921" y="453"/>
                  <a:pt x="921" y="454"/>
                  <a:pt x="921" y="455"/>
                </a:cubicBezTo>
                <a:lnTo>
                  <a:pt x="921" y="455"/>
                </a:lnTo>
                <a:cubicBezTo>
                  <a:pt x="920" y="461"/>
                  <a:pt x="919" y="466"/>
                  <a:pt x="918" y="472"/>
                </a:cubicBezTo>
                <a:lnTo>
                  <a:pt x="918" y="472"/>
                </a:lnTo>
                <a:cubicBezTo>
                  <a:pt x="917" y="474"/>
                  <a:pt x="917" y="476"/>
                  <a:pt x="917" y="477"/>
                </a:cubicBezTo>
                <a:lnTo>
                  <a:pt x="917" y="477"/>
                </a:lnTo>
                <a:cubicBezTo>
                  <a:pt x="915" y="485"/>
                  <a:pt x="914" y="493"/>
                  <a:pt x="913" y="501"/>
                </a:cubicBezTo>
                <a:lnTo>
                  <a:pt x="913" y="501"/>
                </a:lnTo>
                <a:lnTo>
                  <a:pt x="913" y="501"/>
                </a:lnTo>
                <a:lnTo>
                  <a:pt x="913" y="501"/>
                </a:lnTo>
                <a:lnTo>
                  <a:pt x="913" y="501"/>
                </a:lnTo>
                <a:lnTo>
                  <a:pt x="913" y="501"/>
                </a:lnTo>
                <a:cubicBezTo>
                  <a:pt x="912" y="500"/>
                  <a:pt x="912" y="500"/>
                  <a:pt x="911" y="500"/>
                </a:cubicBezTo>
                <a:lnTo>
                  <a:pt x="911" y="500"/>
                </a:lnTo>
                <a:cubicBezTo>
                  <a:pt x="911" y="500"/>
                  <a:pt x="911" y="500"/>
                  <a:pt x="910" y="500"/>
                </a:cubicBezTo>
                <a:lnTo>
                  <a:pt x="910" y="500"/>
                </a:lnTo>
                <a:lnTo>
                  <a:pt x="908" y="500"/>
                </a:lnTo>
                <a:lnTo>
                  <a:pt x="908" y="500"/>
                </a:lnTo>
                <a:cubicBezTo>
                  <a:pt x="907" y="500"/>
                  <a:pt x="907" y="500"/>
                  <a:pt x="907" y="500"/>
                </a:cubicBezTo>
                <a:lnTo>
                  <a:pt x="907" y="500"/>
                </a:lnTo>
                <a:cubicBezTo>
                  <a:pt x="905" y="500"/>
                  <a:pt x="904" y="500"/>
                  <a:pt x="904" y="500"/>
                </a:cubicBezTo>
                <a:lnTo>
                  <a:pt x="904" y="500"/>
                </a:lnTo>
                <a:cubicBezTo>
                  <a:pt x="903" y="500"/>
                  <a:pt x="903" y="500"/>
                  <a:pt x="903" y="500"/>
                </a:cubicBezTo>
                <a:lnTo>
                  <a:pt x="903" y="500"/>
                </a:lnTo>
                <a:cubicBezTo>
                  <a:pt x="901" y="500"/>
                  <a:pt x="899" y="500"/>
                  <a:pt x="897" y="500"/>
                </a:cubicBezTo>
                <a:lnTo>
                  <a:pt x="897" y="500"/>
                </a:lnTo>
                <a:cubicBezTo>
                  <a:pt x="897" y="500"/>
                  <a:pt x="897" y="500"/>
                  <a:pt x="896" y="500"/>
                </a:cubicBezTo>
                <a:lnTo>
                  <a:pt x="896" y="500"/>
                </a:lnTo>
                <a:cubicBezTo>
                  <a:pt x="894" y="500"/>
                  <a:pt x="893" y="500"/>
                  <a:pt x="892" y="500"/>
                </a:cubicBezTo>
                <a:lnTo>
                  <a:pt x="892" y="500"/>
                </a:lnTo>
                <a:cubicBezTo>
                  <a:pt x="891" y="500"/>
                  <a:pt x="890" y="500"/>
                  <a:pt x="890" y="500"/>
                </a:cubicBezTo>
                <a:lnTo>
                  <a:pt x="890" y="500"/>
                </a:lnTo>
                <a:cubicBezTo>
                  <a:pt x="887" y="500"/>
                  <a:pt x="885" y="500"/>
                  <a:pt x="883" y="500"/>
                </a:cubicBezTo>
                <a:lnTo>
                  <a:pt x="883" y="500"/>
                </a:lnTo>
                <a:cubicBezTo>
                  <a:pt x="883" y="500"/>
                  <a:pt x="882" y="500"/>
                  <a:pt x="881" y="500"/>
                </a:cubicBezTo>
                <a:lnTo>
                  <a:pt x="881" y="500"/>
                </a:lnTo>
                <a:cubicBezTo>
                  <a:pt x="879" y="501"/>
                  <a:pt x="877" y="501"/>
                  <a:pt x="875" y="501"/>
                </a:cubicBezTo>
                <a:lnTo>
                  <a:pt x="875" y="501"/>
                </a:lnTo>
                <a:cubicBezTo>
                  <a:pt x="874" y="501"/>
                  <a:pt x="874" y="501"/>
                  <a:pt x="873" y="501"/>
                </a:cubicBezTo>
                <a:lnTo>
                  <a:pt x="873" y="501"/>
                </a:lnTo>
                <a:cubicBezTo>
                  <a:pt x="870" y="502"/>
                  <a:pt x="868" y="502"/>
                  <a:pt x="865" y="502"/>
                </a:cubicBezTo>
                <a:lnTo>
                  <a:pt x="865" y="502"/>
                </a:lnTo>
                <a:cubicBezTo>
                  <a:pt x="864" y="502"/>
                  <a:pt x="864" y="502"/>
                  <a:pt x="863" y="502"/>
                </a:cubicBezTo>
                <a:lnTo>
                  <a:pt x="863" y="502"/>
                </a:lnTo>
                <a:cubicBezTo>
                  <a:pt x="861" y="503"/>
                  <a:pt x="859" y="503"/>
                  <a:pt x="856" y="503"/>
                </a:cubicBezTo>
                <a:lnTo>
                  <a:pt x="856" y="503"/>
                </a:lnTo>
                <a:cubicBezTo>
                  <a:pt x="855" y="503"/>
                  <a:pt x="854" y="503"/>
                  <a:pt x="853" y="503"/>
                </a:cubicBezTo>
                <a:lnTo>
                  <a:pt x="853" y="503"/>
                </a:lnTo>
                <a:cubicBezTo>
                  <a:pt x="850" y="504"/>
                  <a:pt x="847" y="504"/>
                  <a:pt x="845" y="505"/>
                </a:cubicBezTo>
                <a:lnTo>
                  <a:pt x="845" y="505"/>
                </a:lnTo>
                <a:cubicBezTo>
                  <a:pt x="844" y="505"/>
                  <a:pt x="843" y="505"/>
                  <a:pt x="842" y="506"/>
                </a:cubicBezTo>
                <a:lnTo>
                  <a:pt x="842" y="506"/>
                </a:lnTo>
                <a:cubicBezTo>
                  <a:pt x="840" y="506"/>
                  <a:pt x="837" y="506"/>
                  <a:pt x="834" y="507"/>
                </a:cubicBezTo>
                <a:lnTo>
                  <a:pt x="834" y="507"/>
                </a:lnTo>
                <a:cubicBezTo>
                  <a:pt x="833" y="507"/>
                  <a:pt x="832" y="507"/>
                  <a:pt x="830" y="508"/>
                </a:cubicBezTo>
                <a:lnTo>
                  <a:pt x="830" y="508"/>
                </a:lnTo>
                <a:cubicBezTo>
                  <a:pt x="828" y="508"/>
                  <a:pt x="825" y="509"/>
                  <a:pt x="823" y="510"/>
                </a:cubicBezTo>
                <a:lnTo>
                  <a:pt x="823" y="510"/>
                </a:lnTo>
                <a:cubicBezTo>
                  <a:pt x="822" y="510"/>
                  <a:pt x="821" y="510"/>
                  <a:pt x="820" y="510"/>
                </a:cubicBezTo>
                <a:lnTo>
                  <a:pt x="820" y="510"/>
                </a:lnTo>
                <a:cubicBezTo>
                  <a:pt x="817" y="512"/>
                  <a:pt x="813" y="513"/>
                  <a:pt x="810" y="513"/>
                </a:cubicBezTo>
                <a:lnTo>
                  <a:pt x="810" y="513"/>
                </a:lnTo>
                <a:cubicBezTo>
                  <a:pt x="809" y="514"/>
                  <a:pt x="807" y="514"/>
                  <a:pt x="806" y="515"/>
                </a:cubicBezTo>
                <a:lnTo>
                  <a:pt x="806" y="515"/>
                </a:lnTo>
                <a:cubicBezTo>
                  <a:pt x="803" y="515"/>
                  <a:pt x="801" y="517"/>
                  <a:pt x="798" y="517"/>
                </a:cubicBezTo>
                <a:lnTo>
                  <a:pt x="798" y="517"/>
                </a:lnTo>
                <a:cubicBezTo>
                  <a:pt x="797" y="518"/>
                  <a:pt x="796" y="518"/>
                  <a:pt x="795" y="518"/>
                </a:cubicBezTo>
                <a:lnTo>
                  <a:pt x="795" y="518"/>
                </a:lnTo>
                <a:cubicBezTo>
                  <a:pt x="792" y="520"/>
                  <a:pt x="788" y="522"/>
                  <a:pt x="784" y="523"/>
                </a:cubicBezTo>
                <a:lnTo>
                  <a:pt x="784" y="523"/>
                </a:lnTo>
                <a:cubicBezTo>
                  <a:pt x="783" y="523"/>
                  <a:pt x="782" y="524"/>
                  <a:pt x="781" y="524"/>
                </a:cubicBezTo>
                <a:lnTo>
                  <a:pt x="781" y="524"/>
                </a:lnTo>
                <a:cubicBezTo>
                  <a:pt x="778" y="525"/>
                  <a:pt x="775" y="527"/>
                  <a:pt x="773" y="528"/>
                </a:cubicBezTo>
                <a:lnTo>
                  <a:pt x="773" y="528"/>
                </a:lnTo>
                <a:cubicBezTo>
                  <a:pt x="772" y="529"/>
                  <a:pt x="770" y="529"/>
                  <a:pt x="769" y="530"/>
                </a:cubicBezTo>
                <a:lnTo>
                  <a:pt x="769" y="530"/>
                </a:lnTo>
                <a:cubicBezTo>
                  <a:pt x="765" y="532"/>
                  <a:pt x="762" y="534"/>
                  <a:pt x="758" y="535"/>
                </a:cubicBezTo>
                <a:lnTo>
                  <a:pt x="758" y="535"/>
                </a:lnTo>
                <a:cubicBezTo>
                  <a:pt x="757" y="536"/>
                  <a:pt x="756" y="537"/>
                  <a:pt x="754" y="538"/>
                </a:cubicBezTo>
                <a:lnTo>
                  <a:pt x="754" y="538"/>
                </a:lnTo>
                <a:cubicBezTo>
                  <a:pt x="752" y="539"/>
                  <a:pt x="749" y="541"/>
                  <a:pt x="746" y="543"/>
                </a:cubicBezTo>
                <a:lnTo>
                  <a:pt x="746" y="543"/>
                </a:lnTo>
                <a:cubicBezTo>
                  <a:pt x="745" y="544"/>
                  <a:pt x="744" y="544"/>
                  <a:pt x="743" y="545"/>
                </a:cubicBezTo>
                <a:lnTo>
                  <a:pt x="743" y="545"/>
                </a:lnTo>
                <a:cubicBezTo>
                  <a:pt x="739" y="547"/>
                  <a:pt x="735" y="550"/>
                  <a:pt x="732" y="553"/>
                </a:cubicBezTo>
                <a:lnTo>
                  <a:pt x="732" y="553"/>
                </a:lnTo>
                <a:cubicBezTo>
                  <a:pt x="731" y="553"/>
                  <a:pt x="730" y="554"/>
                  <a:pt x="729" y="555"/>
                </a:cubicBezTo>
                <a:lnTo>
                  <a:pt x="729" y="555"/>
                </a:lnTo>
                <a:cubicBezTo>
                  <a:pt x="726" y="557"/>
                  <a:pt x="723" y="559"/>
                  <a:pt x="721" y="561"/>
                </a:cubicBezTo>
                <a:lnTo>
                  <a:pt x="721" y="561"/>
                </a:lnTo>
                <a:cubicBezTo>
                  <a:pt x="719" y="563"/>
                  <a:pt x="718" y="563"/>
                  <a:pt x="716" y="564"/>
                </a:cubicBezTo>
                <a:lnTo>
                  <a:pt x="716" y="564"/>
                </a:lnTo>
                <a:cubicBezTo>
                  <a:pt x="713" y="567"/>
                  <a:pt x="709" y="571"/>
                  <a:pt x="706" y="574"/>
                </a:cubicBezTo>
                <a:lnTo>
                  <a:pt x="706" y="574"/>
                </a:lnTo>
                <a:lnTo>
                  <a:pt x="706" y="574"/>
                </a:lnTo>
                <a:cubicBezTo>
                  <a:pt x="665" y="613"/>
                  <a:pt x="628" y="673"/>
                  <a:pt x="611" y="764"/>
                </a:cubicBezTo>
                <a:lnTo>
                  <a:pt x="611" y="764"/>
                </a:lnTo>
                <a:cubicBezTo>
                  <a:pt x="611" y="764"/>
                  <a:pt x="608" y="772"/>
                  <a:pt x="605" y="787"/>
                </a:cubicBezTo>
                <a:lnTo>
                  <a:pt x="605" y="787"/>
                </a:lnTo>
                <a:cubicBezTo>
                  <a:pt x="605" y="788"/>
                  <a:pt x="605" y="788"/>
                  <a:pt x="605" y="789"/>
                </a:cubicBezTo>
                <a:lnTo>
                  <a:pt x="605" y="789"/>
                </a:lnTo>
                <a:cubicBezTo>
                  <a:pt x="605" y="790"/>
                  <a:pt x="604" y="791"/>
                  <a:pt x="604" y="792"/>
                </a:cubicBezTo>
                <a:lnTo>
                  <a:pt x="604" y="792"/>
                </a:lnTo>
                <a:cubicBezTo>
                  <a:pt x="604" y="793"/>
                  <a:pt x="604" y="794"/>
                  <a:pt x="603" y="795"/>
                </a:cubicBezTo>
                <a:lnTo>
                  <a:pt x="603" y="795"/>
                </a:lnTo>
                <a:cubicBezTo>
                  <a:pt x="603" y="796"/>
                  <a:pt x="603" y="798"/>
                  <a:pt x="603" y="799"/>
                </a:cubicBezTo>
                <a:lnTo>
                  <a:pt x="603" y="799"/>
                </a:lnTo>
                <a:cubicBezTo>
                  <a:pt x="603" y="800"/>
                  <a:pt x="603" y="801"/>
                  <a:pt x="603" y="802"/>
                </a:cubicBezTo>
                <a:lnTo>
                  <a:pt x="603" y="802"/>
                </a:lnTo>
                <a:cubicBezTo>
                  <a:pt x="603" y="803"/>
                  <a:pt x="602" y="805"/>
                  <a:pt x="602" y="806"/>
                </a:cubicBezTo>
                <a:lnTo>
                  <a:pt x="602" y="806"/>
                </a:lnTo>
                <a:cubicBezTo>
                  <a:pt x="602" y="808"/>
                  <a:pt x="602" y="810"/>
                  <a:pt x="602" y="813"/>
                </a:cubicBezTo>
                <a:lnTo>
                  <a:pt x="602" y="813"/>
                </a:lnTo>
                <a:cubicBezTo>
                  <a:pt x="602" y="814"/>
                  <a:pt x="602" y="815"/>
                  <a:pt x="602" y="815"/>
                </a:cubicBezTo>
                <a:lnTo>
                  <a:pt x="602" y="815"/>
                </a:lnTo>
                <a:cubicBezTo>
                  <a:pt x="602" y="817"/>
                  <a:pt x="601" y="819"/>
                  <a:pt x="601" y="821"/>
                </a:cubicBezTo>
                <a:lnTo>
                  <a:pt x="601" y="821"/>
                </a:lnTo>
                <a:cubicBezTo>
                  <a:pt x="601" y="823"/>
                  <a:pt x="601" y="824"/>
                  <a:pt x="601" y="825"/>
                </a:cubicBezTo>
                <a:lnTo>
                  <a:pt x="601" y="825"/>
                </a:lnTo>
                <a:cubicBezTo>
                  <a:pt x="601" y="827"/>
                  <a:pt x="601" y="829"/>
                  <a:pt x="601" y="831"/>
                </a:cubicBezTo>
                <a:lnTo>
                  <a:pt x="601" y="831"/>
                </a:lnTo>
                <a:cubicBezTo>
                  <a:pt x="601" y="832"/>
                  <a:pt x="601" y="833"/>
                  <a:pt x="601" y="835"/>
                </a:cubicBezTo>
                <a:lnTo>
                  <a:pt x="601" y="835"/>
                </a:lnTo>
                <a:cubicBezTo>
                  <a:pt x="601" y="837"/>
                  <a:pt x="601" y="839"/>
                  <a:pt x="601" y="842"/>
                </a:cubicBezTo>
                <a:lnTo>
                  <a:pt x="601" y="842"/>
                </a:lnTo>
                <a:cubicBezTo>
                  <a:pt x="601" y="843"/>
                  <a:pt x="601" y="844"/>
                  <a:pt x="601" y="845"/>
                </a:cubicBezTo>
                <a:lnTo>
                  <a:pt x="601" y="845"/>
                </a:lnTo>
                <a:cubicBezTo>
                  <a:pt x="601" y="852"/>
                  <a:pt x="601" y="860"/>
                  <a:pt x="602" y="868"/>
                </a:cubicBezTo>
                <a:lnTo>
                  <a:pt x="602" y="868"/>
                </a:lnTo>
                <a:cubicBezTo>
                  <a:pt x="602" y="869"/>
                  <a:pt x="602" y="870"/>
                  <a:pt x="602" y="871"/>
                </a:cubicBezTo>
                <a:lnTo>
                  <a:pt x="602" y="871"/>
                </a:lnTo>
                <a:cubicBezTo>
                  <a:pt x="602" y="874"/>
                  <a:pt x="602" y="877"/>
                  <a:pt x="602" y="880"/>
                </a:cubicBezTo>
                <a:lnTo>
                  <a:pt x="602" y="880"/>
                </a:lnTo>
                <a:cubicBezTo>
                  <a:pt x="603" y="881"/>
                  <a:pt x="603" y="883"/>
                  <a:pt x="603" y="884"/>
                </a:cubicBezTo>
                <a:lnTo>
                  <a:pt x="603" y="884"/>
                </a:lnTo>
                <a:cubicBezTo>
                  <a:pt x="603" y="887"/>
                  <a:pt x="603" y="891"/>
                  <a:pt x="604" y="894"/>
                </a:cubicBezTo>
                <a:lnTo>
                  <a:pt x="604" y="894"/>
                </a:lnTo>
                <a:cubicBezTo>
                  <a:pt x="604" y="896"/>
                  <a:pt x="604" y="897"/>
                  <a:pt x="604" y="898"/>
                </a:cubicBezTo>
                <a:lnTo>
                  <a:pt x="604" y="898"/>
                </a:lnTo>
                <a:cubicBezTo>
                  <a:pt x="605" y="902"/>
                  <a:pt x="605" y="907"/>
                  <a:pt x="606" y="911"/>
                </a:cubicBezTo>
                <a:lnTo>
                  <a:pt x="606" y="911"/>
                </a:lnTo>
                <a:cubicBezTo>
                  <a:pt x="607" y="911"/>
                  <a:pt x="607" y="912"/>
                  <a:pt x="607" y="912"/>
                </a:cubicBezTo>
                <a:lnTo>
                  <a:pt x="607" y="912"/>
                </a:lnTo>
                <a:cubicBezTo>
                  <a:pt x="607" y="917"/>
                  <a:pt x="608" y="922"/>
                  <a:pt x="609" y="927"/>
                </a:cubicBezTo>
                <a:lnTo>
                  <a:pt x="609" y="927"/>
                </a:lnTo>
                <a:cubicBezTo>
                  <a:pt x="609" y="928"/>
                  <a:pt x="609" y="929"/>
                  <a:pt x="610" y="930"/>
                </a:cubicBezTo>
                <a:lnTo>
                  <a:pt x="610" y="930"/>
                </a:lnTo>
                <a:cubicBezTo>
                  <a:pt x="610" y="934"/>
                  <a:pt x="611" y="939"/>
                  <a:pt x="612" y="942"/>
                </a:cubicBezTo>
                <a:lnTo>
                  <a:pt x="612" y="942"/>
                </a:lnTo>
                <a:cubicBezTo>
                  <a:pt x="612" y="944"/>
                  <a:pt x="612" y="946"/>
                  <a:pt x="612" y="947"/>
                </a:cubicBezTo>
                <a:lnTo>
                  <a:pt x="612" y="947"/>
                </a:lnTo>
                <a:cubicBezTo>
                  <a:pt x="613" y="951"/>
                  <a:pt x="614" y="955"/>
                  <a:pt x="615" y="960"/>
                </a:cubicBezTo>
                <a:lnTo>
                  <a:pt x="615" y="960"/>
                </a:lnTo>
                <a:cubicBezTo>
                  <a:pt x="615" y="961"/>
                  <a:pt x="616" y="962"/>
                  <a:pt x="616" y="964"/>
                </a:cubicBezTo>
                <a:lnTo>
                  <a:pt x="616" y="964"/>
                </a:lnTo>
                <a:cubicBezTo>
                  <a:pt x="617" y="969"/>
                  <a:pt x="618" y="974"/>
                  <a:pt x="620" y="978"/>
                </a:cubicBezTo>
                <a:lnTo>
                  <a:pt x="620" y="978"/>
                </a:lnTo>
                <a:cubicBezTo>
                  <a:pt x="620" y="980"/>
                  <a:pt x="620" y="981"/>
                  <a:pt x="620" y="981"/>
                </a:cubicBezTo>
                <a:lnTo>
                  <a:pt x="620" y="981"/>
                </a:lnTo>
                <a:cubicBezTo>
                  <a:pt x="622" y="987"/>
                  <a:pt x="623" y="994"/>
                  <a:pt x="625" y="1000"/>
                </a:cubicBezTo>
                <a:lnTo>
                  <a:pt x="625" y="1000"/>
                </a:lnTo>
                <a:cubicBezTo>
                  <a:pt x="625" y="1001"/>
                  <a:pt x="626" y="1002"/>
                  <a:pt x="626" y="1003"/>
                </a:cubicBezTo>
                <a:lnTo>
                  <a:pt x="626" y="1003"/>
                </a:lnTo>
                <a:cubicBezTo>
                  <a:pt x="628" y="1008"/>
                  <a:pt x="629" y="1013"/>
                  <a:pt x="631" y="1018"/>
                </a:cubicBezTo>
                <a:lnTo>
                  <a:pt x="631" y="1018"/>
                </a:lnTo>
                <a:cubicBezTo>
                  <a:pt x="631" y="1020"/>
                  <a:pt x="632" y="1022"/>
                  <a:pt x="632" y="1024"/>
                </a:cubicBezTo>
                <a:lnTo>
                  <a:pt x="632" y="1024"/>
                </a:lnTo>
                <a:cubicBezTo>
                  <a:pt x="634" y="1029"/>
                  <a:pt x="635" y="1033"/>
                  <a:pt x="637" y="1038"/>
                </a:cubicBezTo>
                <a:lnTo>
                  <a:pt x="637" y="1038"/>
                </a:lnTo>
                <a:cubicBezTo>
                  <a:pt x="638" y="1040"/>
                  <a:pt x="638" y="1042"/>
                  <a:pt x="639" y="1044"/>
                </a:cubicBezTo>
                <a:lnTo>
                  <a:pt x="639" y="1044"/>
                </a:lnTo>
                <a:cubicBezTo>
                  <a:pt x="641" y="1050"/>
                  <a:pt x="642" y="1054"/>
                  <a:pt x="644" y="1060"/>
                </a:cubicBezTo>
                <a:lnTo>
                  <a:pt x="644" y="1060"/>
                </a:lnTo>
                <a:cubicBezTo>
                  <a:pt x="645" y="1061"/>
                  <a:pt x="645" y="1063"/>
                  <a:pt x="647" y="1065"/>
                </a:cubicBezTo>
                <a:lnTo>
                  <a:pt x="647" y="1065"/>
                </a:lnTo>
                <a:cubicBezTo>
                  <a:pt x="649" y="1072"/>
                  <a:pt x="651" y="1079"/>
                  <a:pt x="654" y="1086"/>
                </a:cubicBezTo>
                <a:lnTo>
                  <a:pt x="654" y="1086"/>
                </a:lnTo>
                <a:cubicBezTo>
                  <a:pt x="655" y="1087"/>
                  <a:pt x="655" y="1088"/>
                  <a:pt x="655" y="1089"/>
                </a:cubicBezTo>
                <a:lnTo>
                  <a:pt x="655" y="1089"/>
                </a:lnTo>
                <a:cubicBezTo>
                  <a:pt x="658" y="1095"/>
                  <a:pt x="660" y="1101"/>
                  <a:pt x="663" y="1108"/>
                </a:cubicBezTo>
                <a:lnTo>
                  <a:pt x="663" y="1108"/>
                </a:lnTo>
                <a:cubicBezTo>
                  <a:pt x="664" y="1110"/>
                  <a:pt x="665" y="1112"/>
                  <a:pt x="666" y="1115"/>
                </a:cubicBezTo>
                <a:lnTo>
                  <a:pt x="666" y="1115"/>
                </a:lnTo>
                <a:cubicBezTo>
                  <a:pt x="668" y="1120"/>
                  <a:pt x="670" y="1124"/>
                  <a:pt x="672" y="1130"/>
                </a:cubicBezTo>
                <a:lnTo>
                  <a:pt x="672" y="1130"/>
                </a:lnTo>
                <a:cubicBezTo>
                  <a:pt x="673" y="1133"/>
                  <a:pt x="675" y="1135"/>
                  <a:pt x="676" y="1138"/>
                </a:cubicBezTo>
                <a:lnTo>
                  <a:pt x="676" y="1138"/>
                </a:lnTo>
                <a:cubicBezTo>
                  <a:pt x="678" y="1143"/>
                  <a:pt x="681" y="1149"/>
                  <a:pt x="683" y="1154"/>
                </a:cubicBezTo>
                <a:lnTo>
                  <a:pt x="683" y="1154"/>
                </a:lnTo>
                <a:cubicBezTo>
                  <a:pt x="685" y="1157"/>
                  <a:pt x="686" y="1159"/>
                  <a:pt x="687" y="1162"/>
                </a:cubicBezTo>
                <a:lnTo>
                  <a:pt x="687" y="1162"/>
                </a:lnTo>
                <a:cubicBezTo>
                  <a:pt x="691" y="1169"/>
                  <a:pt x="695" y="1177"/>
                  <a:pt x="699" y="1186"/>
                </a:cubicBezTo>
                <a:lnTo>
                  <a:pt x="699" y="1186"/>
                </a:lnTo>
                <a:cubicBezTo>
                  <a:pt x="699" y="1186"/>
                  <a:pt x="706" y="1177"/>
                  <a:pt x="719" y="1168"/>
                </a:cubicBezTo>
                <a:lnTo>
                  <a:pt x="719" y="1168"/>
                </a:lnTo>
                <a:cubicBezTo>
                  <a:pt x="685" y="1204"/>
                  <a:pt x="662" y="1259"/>
                  <a:pt x="660" y="1318"/>
                </a:cubicBezTo>
                <a:lnTo>
                  <a:pt x="660" y="1318"/>
                </a:lnTo>
                <a:cubicBezTo>
                  <a:pt x="660" y="1319"/>
                  <a:pt x="660" y="1320"/>
                  <a:pt x="660" y="1320"/>
                </a:cubicBezTo>
                <a:lnTo>
                  <a:pt x="660" y="1320"/>
                </a:lnTo>
                <a:cubicBezTo>
                  <a:pt x="660" y="1324"/>
                  <a:pt x="659" y="1328"/>
                  <a:pt x="659" y="1333"/>
                </a:cubicBezTo>
                <a:lnTo>
                  <a:pt x="659" y="1333"/>
                </a:lnTo>
                <a:cubicBezTo>
                  <a:pt x="659" y="1334"/>
                  <a:pt x="659" y="1334"/>
                  <a:pt x="659" y="1335"/>
                </a:cubicBezTo>
                <a:lnTo>
                  <a:pt x="659" y="1335"/>
                </a:lnTo>
                <a:cubicBezTo>
                  <a:pt x="660" y="1345"/>
                  <a:pt x="660" y="1354"/>
                  <a:pt x="661" y="1364"/>
                </a:cubicBezTo>
                <a:lnTo>
                  <a:pt x="661" y="1364"/>
                </a:lnTo>
                <a:cubicBezTo>
                  <a:pt x="661" y="1365"/>
                  <a:pt x="661" y="1367"/>
                  <a:pt x="662" y="1368"/>
                </a:cubicBezTo>
                <a:lnTo>
                  <a:pt x="662" y="1368"/>
                </a:lnTo>
                <a:cubicBezTo>
                  <a:pt x="662" y="1372"/>
                  <a:pt x="662" y="1375"/>
                  <a:pt x="663" y="1379"/>
                </a:cubicBezTo>
                <a:lnTo>
                  <a:pt x="663" y="1379"/>
                </a:lnTo>
                <a:cubicBezTo>
                  <a:pt x="663" y="1380"/>
                  <a:pt x="663" y="1382"/>
                  <a:pt x="664" y="1383"/>
                </a:cubicBezTo>
                <a:lnTo>
                  <a:pt x="664" y="1383"/>
                </a:lnTo>
                <a:cubicBezTo>
                  <a:pt x="665" y="1388"/>
                  <a:pt x="666" y="1393"/>
                  <a:pt x="667" y="1398"/>
                </a:cubicBezTo>
                <a:lnTo>
                  <a:pt x="667" y="1398"/>
                </a:lnTo>
                <a:cubicBezTo>
                  <a:pt x="672" y="1415"/>
                  <a:pt x="677" y="1430"/>
                  <a:pt x="683" y="1445"/>
                </a:cubicBezTo>
                <a:lnTo>
                  <a:pt x="683" y="1445"/>
                </a:lnTo>
                <a:cubicBezTo>
                  <a:pt x="688" y="1454"/>
                  <a:pt x="692" y="1463"/>
                  <a:pt x="697" y="1471"/>
                </a:cubicBezTo>
                <a:lnTo>
                  <a:pt x="697" y="1471"/>
                </a:lnTo>
                <a:cubicBezTo>
                  <a:pt x="702" y="1479"/>
                  <a:pt x="707" y="1486"/>
                  <a:pt x="712" y="1494"/>
                </a:cubicBezTo>
                <a:lnTo>
                  <a:pt x="712" y="1494"/>
                </a:lnTo>
                <a:cubicBezTo>
                  <a:pt x="779" y="1581"/>
                  <a:pt x="882" y="1582"/>
                  <a:pt x="882" y="1582"/>
                </a:cubicBezTo>
                <a:lnTo>
                  <a:pt x="882" y="1582"/>
                </a:lnTo>
                <a:cubicBezTo>
                  <a:pt x="936" y="1764"/>
                  <a:pt x="1105" y="1906"/>
                  <a:pt x="1342" y="1969"/>
                </a:cubicBezTo>
                <a:lnTo>
                  <a:pt x="1348" y="2064"/>
                </a:lnTo>
                <a:lnTo>
                  <a:pt x="1348" y="2064"/>
                </a:lnTo>
                <a:cubicBezTo>
                  <a:pt x="1342" y="2047"/>
                  <a:pt x="1339" y="2033"/>
                  <a:pt x="1343" y="2032"/>
                </a:cubicBezTo>
                <a:lnTo>
                  <a:pt x="1343" y="2032"/>
                </a:lnTo>
                <a:lnTo>
                  <a:pt x="1343" y="2032"/>
                </a:lnTo>
                <a:lnTo>
                  <a:pt x="1343" y="2032"/>
                </a:lnTo>
                <a:cubicBezTo>
                  <a:pt x="1342" y="2032"/>
                  <a:pt x="1340" y="2033"/>
                  <a:pt x="1339" y="2034"/>
                </a:cubicBezTo>
                <a:lnTo>
                  <a:pt x="1339" y="2034"/>
                </a:lnTo>
                <a:cubicBezTo>
                  <a:pt x="1337" y="2032"/>
                  <a:pt x="1325" y="2016"/>
                  <a:pt x="1301" y="2035"/>
                </a:cubicBezTo>
                <a:lnTo>
                  <a:pt x="1301" y="2035"/>
                </a:lnTo>
                <a:cubicBezTo>
                  <a:pt x="1301" y="2035"/>
                  <a:pt x="1248" y="2053"/>
                  <a:pt x="1197" y="2114"/>
                </a:cubicBezTo>
                <a:lnTo>
                  <a:pt x="1197" y="2114"/>
                </a:lnTo>
                <a:cubicBezTo>
                  <a:pt x="1064" y="2097"/>
                  <a:pt x="701" y="2176"/>
                  <a:pt x="663" y="2233"/>
                </a:cubicBezTo>
                <a:lnTo>
                  <a:pt x="663" y="2233"/>
                </a:lnTo>
                <a:cubicBezTo>
                  <a:pt x="572" y="2275"/>
                  <a:pt x="599" y="2445"/>
                  <a:pt x="599" y="2675"/>
                </a:cubicBezTo>
                <a:lnTo>
                  <a:pt x="599" y="2675"/>
                </a:lnTo>
                <a:cubicBezTo>
                  <a:pt x="599" y="2898"/>
                  <a:pt x="728" y="3752"/>
                  <a:pt x="791" y="3909"/>
                </a:cubicBezTo>
                <a:lnTo>
                  <a:pt x="791" y="3909"/>
                </a:lnTo>
                <a:lnTo>
                  <a:pt x="791" y="3909"/>
                </a:lnTo>
                <a:lnTo>
                  <a:pt x="791" y="3909"/>
                </a:lnTo>
                <a:cubicBezTo>
                  <a:pt x="792" y="3912"/>
                  <a:pt x="793" y="3915"/>
                  <a:pt x="794" y="3916"/>
                </a:cubicBezTo>
                <a:lnTo>
                  <a:pt x="794" y="3916"/>
                </a:lnTo>
                <a:cubicBezTo>
                  <a:pt x="794" y="3917"/>
                  <a:pt x="794" y="3918"/>
                  <a:pt x="795" y="3919"/>
                </a:cubicBezTo>
                <a:lnTo>
                  <a:pt x="795" y="3919"/>
                </a:lnTo>
                <a:cubicBezTo>
                  <a:pt x="796" y="3920"/>
                  <a:pt x="796" y="3921"/>
                  <a:pt x="797" y="3923"/>
                </a:cubicBezTo>
                <a:lnTo>
                  <a:pt x="797" y="3923"/>
                </a:lnTo>
                <a:cubicBezTo>
                  <a:pt x="797" y="3924"/>
                  <a:pt x="798" y="3925"/>
                  <a:pt x="799" y="3925"/>
                </a:cubicBezTo>
                <a:lnTo>
                  <a:pt x="799" y="3925"/>
                </a:lnTo>
                <a:cubicBezTo>
                  <a:pt x="799" y="3926"/>
                  <a:pt x="800" y="3927"/>
                  <a:pt x="801" y="3928"/>
                </a:cubicBezTo>
                <a:lnTo>
                  <a:pt x="801" y="3928"/>
                </a:lnTo>
                <a:cubicBezTo>
                  <a:pt x="801" y="3929"/>
                  <a:pt x="801" y="3929"/>
                  <a:pt x="802" y="3929"/>
                </a:cubicBezTo>
                <a:lnTo>
                  <a:pt x="802" y="3929"/>
                </a:lnTo>
                <a:cubicBezTo>
                  <a:pt x="803" y="3930"/>
                  <a:pt x="803" y="3931"/>
                  <a:pt x="804" y="3932"/>
                </a:cubicBezTo>
                <a:lnTo>
                  <a:pt x="804" y="3932"/>
                </a:lnTo>
                <a:cubicBezTo>
                  <a:pt x="810" y="3936"/>
                  <a:pt x="829" y="3936"/>
                  <a:pt x="859" y="3935"/>
                </a:cubicBezTo>
                <a:lnTo>
                  <a:pt x="859" y="3935"/>
                </a:lnTo>
                <a:cubicBezTo>
                  <a:pt x="858" y="3936"/>
                  <a:pt x="858" y="3938"/>
                  <a:pt x="858" y="3940"/>
                </a:cubicBezTo>
                <a:lnTo>
                  <a:pt x="858" y="3940"/>
                </a:lnTo>
                <a:cubicBezTo>
                  <a:pt x="853" y="3968"/>
                  <a:pt x="849" y="3998"/>
                  <a:pt x="844" y="4028"/>
                </a:cubicBezTo>
                <a:lnTo>
                  <a:pt x="844" y="4028"/>
                </a:lnTo>
                <a:cubicBezTo>
                  <a:pt x="843" y="4033"/>
                  <a:pt x="843" y="4038"/>
                  <a:pt x="842" y="4044"/>
                </a:cubicBezTo>
                <a:lnTo>
                  <a:pt x="842" y="4044"/>
                </a:lnTo>
                <a:cubicBezTo>
                  <a:pt x="840" y="4053"/>
                  <a:pt x="839" y="4063"/>
                  <a:pt x="837" y="4072"/>
                </a:cubicBezTo>
                <a:lnTo>
                  <a:pt x="837" y="4072"/>
                </a:lnTo>
                <a:cubicBezTo>
                  <a:pt x="837" y="4078"/>
                  <a:pt x="836" y="4083"/>
                  <a:pt x="835" y="4088"/>
                </a:cubicBezTo>
                <a:lnTo>
                  <a:pt x="835" y="4088"/>
                </a:lnTo>
                <a:cubicBezTo>
                  <a:pt x="833" y="4098"/>
                  <a:pt x="832" y="4108"/>
                  <a:pt x="830" y="4118"/>
                </a:cubicBezTo>
                <a:lnTo>
                  <a:pt x="830" y="4118"/>
                </a:lnTo>
                <a:cubicBezTo>
                  <a:pt x="830" y="4123"/>
                  <a:pt x="829" y="4128"/>
                  <a:pt x="828" y="4133"/>
                </a:cubicBezTo>
                <a:lnTo>
                  <a:pt x="828" y="4133"/>
                </a:lnTo>
                <a:cubicBezTo>
                  <a:pt x="827" y="4135"/>
                  <a:pt x="827" y="4137"/>
                  <a:pt x="827" y="4138"/>
                </a:cubicBezTo>
                <a:lnTo>
                  <a:pt x="827" y="4138"/>
                </a:lnTo>
                <a:cubicBezTo>
                  <a:pt x="826" y="4146"/>
                  <a:pt x="824" y="4153"/>
                  <a:pt x="823" y="4161"/>
                </a:cubicBezTo>
                <a:lnTo>
                  <a:pt x="823" y="4161"/>
                </a:lnTo>
                <a:cubicBezTo>
                  <a:pt x="790" y="4375"/>
                  <a:pt x="760" y="4559"/>
                  <a:pt x="767" y="4587"/>
                </a:cubicBezTo>
                <a:lnTo>
                  <a:pt x="767" y="4587"/>
                </a:lnTo>
                <a:lnTo>
                  <a:pt x="767" y="4587"/>
                </a:lnTo>
                <a:lnTo>
                  <a:pt x="767" y="4587"/>
                </a:lnTo>
                <a:cubicBezTo>
                  <a:pt x="767" y="4589"/>
                  <a:pt x="769" y="4590"/>
                  <a:pt x="769" y="4593"/>
                </a:cubicBezTo>
                <a:lnTo>
                  <a:pt x="769" y="4593"/>
                </a:lnTo>
                <a:cubicBezTo>
                  <a:pt x="770" y="4594"/>
                  <a:pt x="771" y="4594"/>
                  <a:pt x="771" y="4595"/>
                </a:cubicBezTo>
                <a:lnTo>
                  <a:pt x="771" y="4595"/>
                </a:lnTo>
                <a:cubicBezTo>
                  <a:pt x="772" y="4596"/>
                  <a:pt x="772" y="4597"/>
                  <a:pt x="773" y="4599"/>
                </a:cubicBezTo>
                <a:lnTo>
                  <a:pt x="773" y="4599"/>
                </a:lnTo>
                <a:cubicBezTo>
                  <a:pt x="774" y="4599"/>
                  <a:pt x="774" y="4600"/>
                  <a:pt x="775" y="4601"/>
                </a:cubicBezTo>
                <a:lnTo>
                  <a:pt x="775" y="4601"/>
                </a:lnTo>
                <a:cubicBezTo>
                  <a:pt x="776" y="4602"/>
                  <a:pt x="777" y="4604"/>
                  <a:pt x="778" y="4605"/>
                </a:cubicBezTo>
                <a:lnTo>
                  <a:pt x="778" y="4605"/>
                </a:lnTo>
                <a:cubicBezTo>
                  <a:pt x="779" y="4606"/>
                  <a:pt x="780" y="4607"/>
                  <a:pt x="781" y="4607"/>
                </a:cubicBezTo>
                <a:lnTo>
                  <a:pt x="781" y="4607"/>
                </a:lnTo>
                <a:cubicBezTo>
                  <a:pt x="782" y="4609"/>
                  <a:pt x="783" y="4610"/>
                  <a:pt x="784" y="4612"/>
                </a:cubicBezTo>
                <a:lnTo>
                  <a:pt x="784" y="4612"/>
                </a:lnTo>
                <a:cubicBezTo>
                  <a:pt x="786" y="4612"/>
                  <a:pt x="787" y="4613"/>
                  <a:pt x="788" y="4615"/>
                </a:cubicBezTo>
                <a:lnTo>
                  <a:pt x="788" y="4615"/>
                </a:lnTo>
                <a:cubicBezTo>
                  <a:pt x="789" y="4616"/>
                  <a:pt x="791" y="4617"/>
                  <a:pt x="792" y="4618"/>
                </a:cubicBezTo>
                <a:lnTo>
                  <a:pt x="792" y="4618"/>
                </a:lnTo>
                <a:cubicBezTo>
                  <a:pt x="793" y="4619"/>
                  <a:pt x="794" y="4620"/>
                  <a:pt x="796" y="4621"/>
                </a:cubicBezTo>
                <a:lnTo>
                  <a:pt x="796" y="4621"/>
                </a:lnTo>
                <a:cubicBezTo>
                  <a:pt x="797" y="4622"/>
                  <a:pt x="799" y="4624"/>
                  <a:pt x="801" y="4625"/>
                </a:cubicBezTo>
                <a:lnTo>
                  <a:pt x="801" y="4625"/>
                </a:lnTo>
                <a:cubicBezTo>
                  <a:pt x="803" y="4626"/>
                  <a:pt x="804" y="4627"/>
                  <a:pt x="806" y="4628"/>
                </a:cubicBezTo>
                <a:lnTo>
                  <a:pt x="806" y="4628"/>
                </a:lnTo>
                <a:cubicBezTo>
                  <a:pt x="807" y="4629"/>
                  <a:pt x="809" y="4630"/>
                  <a:pt x="811" y="4632"/>
                </a:cubicBezTo>
                <a:lnTo>
                  <a:pt x="811" y="4632"/>
                </a:lnTo>
                <a:cubicBezTo>
                  <a:pt x="812" y="4633"/>
                  <a:pt x="814" y="4634"/>
                  <a:pt x="816" y="4635"/>
                </a:cubicBezTo>
                <a:lnTo>
                  <a:pt x="816" y="4635"/>
                </a:lnTo>
                <a:cubicBezTo>
                  <a:pt x="817" y="4636"/>
                  <a:pt x="819" y="4637"/>
                  <a:pt x="821" y="4639"/>
                </a:cubicBezTo>
                <a:lnTo>
                  <a:pt x="821" y="4639"/>
                </a:lnTo>
                <a:cubicBezTo>
                  <a:pt x="823" y="4640"/>
                  <a:pt x="825" y="4641"/>
                  <a:pt x="827" y="4642"/>
                </a:cubicBezTo>
                <a:lnTo>
                  <a:pt x="827" y="4642"/>
                </a:lnTo>
                <a:cubicBezTo>
                  <a:pt x="829" y="4643"/>
                  <a:pt x="830" y="4644"/>
                  <a:pt x="832" y="4645"/>
                </a:cubicBezTo>
                <a:lnTo>
                  <a:pt x="832" y="4645"/>
                </a:lnTo>
                <a:cubicBezTo>
                  <a:pt x="834" y="4646"/>
                  <a:pt x="837" y="4648"/>
                  <a:pt x="839" y="4649"/>
                </a:cubicBezTo>
                <a:lnTo>
                  <a:pt x="839" y="4649"/>
                </a:lnTo>
                <a:cubicBezTo>
                  <a:pt x="840" y="4649"/>
                  <a:pt x="840" y="4650"/>
                  <a:pt x="840" y="4650"/>
                </a:cubicBezTo>
                <a:lnTo>
                  <a:pt x="840" y="4650"/>
                </a:lnTo>
                <a:cubicBezTo>
                  <a:pt x="910" y="4689"/>
                  <a:pt x="1014" y="4726"/>
                  <a:pt x="1085" y="4733"/>
                </a:cubicBezTo>
                <a:lnTo>
                  <a:pt x="1085" y="4733"/>
                </a:lnTo>
                <a:cubicBezTo>
                  <a:pt x="974" y="5405"/>
                  <a:pt x="732" y="6874"/>
                  <a:pt x="579" y="7932"/>
                </a:cubicBezTo>
                <a:lnTo>
                  <a:pt x="579" y="7932"/>
                </a:lnTo>
                <a:cubicBezTo>
                  <a:pt x="579" y="7932"/>
                  <a:pt x="632" y="7945"/>
                  <a:pt x="679" y="7954"/>
                </a:cubicBezTo>
                <a:lnTo>
                  <a:pt x="595" y="7985"/>
                </a:lnTo>
                <a:lnTo>
                  <a:pt x="595" y="7985"/>
                </a:lnTo>
                <a:cubicBezTo>
                  <a:pt x="595" y="7985"/>
                  <a:pt x="218" y="7935"/>
                  <a:pt x="63" y="8048"/>
                </a:cubicBezTo>
                <a:lnTo>
                  <a:pt x="63" y="8048"/>
                </a:lnTo>
                <a:cubicBezTo>
                  <a:pt x="63" y="8049"/>
                  <a:pt x="62" y="8049"/>
                  <a:pt x="61" y="8050"/>
                </a:cubicBezTo>
                <a:lnTo>
                  <a:pt x="61" y="8050"/>
                </a:lnTo>
                <a:cubicBezTo>
                  <a:pt x="57" y="8052"/>
                  <a:pt x="54" y="8055"/>
                  <a:pt x="51" y="8058"/>
                </a:cubicBezTo>
                <a:lnTo>
                  <a:pt x="51" y="8058"/>
                </a:lnTo>
                <a:cubicBezTo>
                  <a:pt x="51" y="8058"/>
                  <a:pt x="51" y="8058"/>
                  <a:pt x="50" y="8058"/>
                </a:cubicBezTo>
                <a:lnTo>
                  <a:pt x="50" y="8058"/>
                </a:lnTo>
                <a:cubicBezTo>
                  <a:pt x="26" y="8080"/>
                  <a:pt x="9" y="8106"/>
                  <a:pt x="2" y="8139"/>
                </a:cubicBezTo>
                <a:lnTo>
                  <a:pt x="2" y="8139"/>
                </a:lnTo>
                <a:cubicBezTo>
                  <a:pt x="1" y="8144"/>
                  <a:pt x="0" y="8150"/>
                  <a:pt x="0" y="8156"/>
                </a:cubicBezTo>
                <a:lnTo>
                  <a:pt x="0" y="8156"/>
                </a:lnTo>
                <a:lnTo>
                  <a:pt x="0" y="8156"/>
                </a:lnTo>
                <a:cubicBezTo>
                  <a:pt x="0" y="8167"/>
                  <a:pt x="2" y="8176"/>
                  <a:pt x="7" y="8185"/>
                </a:cubicBezTo>
                <a:lnTo>
                  <a:pt x="7" y="8185"/>
                </a:lnTo>
                <a:lnTo>
                  <a:pt x="7" y="8185"/>
                </a:lnTo>
                <a:lnTo>
                  <a:pt x="7" y="8185"/>
                </a:lnTo>
                <a:cubicBezTo>
                  <a:pt x="9" y="8188"/>
                  <a:pt x="11" y="8190"/>
                  <a:pt x="12" y="8193"/>
                </a:cubicBezTo>
                <a:lnTo>
                  <a:pt x="12" y="8193"/>
                </a:lnTo>
                <a:cubicBezTo>
                  <a:pt x="13" y="8193"/>
                  <a:pt x="13" y="8193"/>
                  <a:pt x="13" y="8194"/>
                </a:cubicBezTo>
                <a:lnTo>
                  <a:pt x="13" y="8194"/>
                </a:lnTo>
                <a:cubicBezTo>
                  <a:pt x="15" y="8195"/>
                  <a:pt x="17" y="8197"/>
                  <a:pt x="19" y="8200"/>
                </a:cubicBezTo>
                <a:lnTo>
                  <a:pt x="19" y="8200"/>
                </a:lnTo>
                <a:cubicBezTo>
                  <a:pt x="19" y="8200"/>
                  <a:pt x="20" y="8200"/>
                  <a:pt x="21" y="8201"/>
                </a:cubicBezTo>
                <a:lnTo>
                  <a:pt x="21" y="8201"/>
                </a:lnTo>
                <a:cubicBezTo>
                  <a:pt x="23" y="8203"/>
                  <a:pt x="25" y="8204"/>
                  <a:pt x="27" y="8205"/>
                </a:cubicBezTo>
                <a:lnTo>
                  <a:pt x="27" y="8205"/>
                </a:lnTo>
                <a:cubicBezTo>
                  <a:pt x="27" y="8206"/>
                  <a:pt x="28" y="8207"/>
                  <a:pt x="29" y="8207"/>
                </a:cubicBezTo>
                <a:lnTo>
                  <a:pt x="29" y="8207"/>
                </a:lnTo>
                <a:cubicBezTo>
                  <a:pt x="32" y="8209"/>
                  <a:pt x="34" y="8210"/>
                  <a:pt x="37" y="8212"/>
                </a:cubicBezTo>
                <a:lnTo>
                  <a:pt x="37" y="8212"/>
                </a:lnTo>
                <a:lnTo>
                  <a:pt x="38" y="8213"/>
                </a:lnTo>
                <a:lnTo>
                  <a:pt x="38" y="8213"/>
                </a:lnTo>
                <a:cubicBezTo>
                  <a:pt x="201" y="8296"/>
                  <a:pt x="824" y="8126"/>
                  <a:pt x="824" y="8126"/>
                </a:cubicBezTo>
                <a:lnTo>
                  <a:pt x="823" y="7963"/>
                </a:lnTo>
                <a:lnTo>
                  <a:pt x="823" y="7963"/>
                </a:lnTo>
                <a:cubicBezTo>
                  <a:pt x="850" y="7963"/>
                  <a:pt x="873" y="7962"/>
                  <a:pt x="873" y="7962"/>
                </a:cubicBezTo>
                <a:lnTo>
                  <a:pt x="873" y="7962"/>
                </a:lnTo>
                <a:lnTo>
                  <a:pt x="873" y="7961"/>
                </a:lnTo>
                <a:lnTo>
                  <a:pt x="873" y="7961"/>
                </a:lnTo>
                <a:cubicBezTo>
                  <a:pt x="873" y="7959"/>
                  <a:pt x="874" y="7956"/>
                  <a:pt x="875" y="7952"/>
                </a:cubicBezTo>
                <a:lnTo>
                  <a:pt x="875" y="7952"/>
                </a:lnTo>
                <a:cubicBezTo>
                  <a:pt x="875" y="7951"/>
                  <a:pt x="875" y="7949"/>
                  <a:pt x="875" y="7948"/>
                </a:cubicBezTo>
                <a:lnTo>
                  <a:pt x="875" y="7948"/>
                </a:lnTo>
                <a:cubicBezTo>
                  <a:pt x="877" y="7944"/>
                  <a:pt x="877" y="7939"/>
                  <a:pt x="878" y="7934"/>
                </a:cubicBezTo>
                <a:lnTo>
                  <a:pt x="878" y="7934"/>
                </a:lnTo>
                <a:cubicBezTo>
                  <a:pt x="878" y="7934"/>
                  <a:pt x="878" y="7934"/>
                  <a:pt x="879" y="7933"/>
                </a:cubicBezTo>
                <a:lnTo>
                  <a:pt x="879" y="7933"/>
                </a:lnTo>
                <a:cubicBezTo>
                  <a:pt x="938" y="7651"/>
                  <a:pt x="1415" y="5390"/>
                  <a:pt x="1571" y="5211"/>
                </a:cubicBezTo>
                <a:lnTo>
                  <a:pt x="1571" y="5211"/>
                </a:lnTo>
                <a:cubicBezTo>
                  <a:pt x="1570" y="5211"/>
                  <a:pt x="1570" y="5211"/>
                  <a:pt x="1570" y="5211"/>
                </a:cubicBezTo>
                <a:lnTo>
                  <a:pt x="1570" y="5211"/>
                </a:lnTo>
                <a:cubicBezTo>
                  <a:pt x="1573" y="5208"/>
                  <a:pt x="1575" y="5205"/>
                  <a:pt x="1577" y="5204"/>
                </a:cubicBezTo>
                <a:lnTo>
                  <a:pt x="1577" y="5204"/>
                </a:lnTo>
                <a:cubicBezTo>
                  <a:pt x="1580" y="5202"/>
                  <a:pt x="1584" y="5200"/>
                  <a:pt x="1587" y="5199"/>
                </a:cubicBezTo>
                <a:lnTo>
                  <a:pt x="1587" y="5199"/>
                </a:lnTo>
                <a:cubicBezTo>
                  <a:pt x="1592" y="5198"/>
                  <a:pt x="1595" y="5198"/>
                  <a:pt x="1595" y="5198"/>
                </a:cubicBezTo>
                <a:lnTo>
                  <a:pt x="1595" y="5198"/>
                </a:lnTo>
                <a:lnTo>
                  <a:pt x="1595" y="5198"/>
                </a:lnTo>
                <a:lnTo>
                  <a:pt x="1595" y="5198"/>
                </a:lnTo>
                <a:cubicBezTo>
                  <a:pt x="1599" y="5199"/>
                  <a:pt x="1602" y="5200"/>
                  <a:pt x="1604" y="5203"/>
                </a:cubicBezTo>
                <a:lnTo>
                  <a:pt x="1604" y="5203"/>
                </a:lnTo>
                <a:lnTo>
                  <a:pt x="1604" y="5203"/>
                </a:lnTo>
                <a:lnTo>
                  <a:pt x="1604" y="5203"/>
                </a:lnTo>
                <a:cubicBezTo>
                  <a:pt x="1731" y="5295"/>
                  <a:pt x="1572" y="6979"/>
                  <a:pt x="1540" y="7685"/>
                </a:cubicBezTo>
                <a:lnTo>
                  <a:pt x="1540" y="7685"/>
                </a:lnTo>
                <a:cubicBezTo>
                  <a:pt x="1540" y="7685"/>
                  <a:pt x="1540" y="7686"/>
                  <a:pt x="1540" y="7687"/>
                </a:cubicBezTo>
                <a:lnTo>
                  <a:pt x="1540" y="7687"/>
                </a:lnTo>
                <a:cubicBezTo>
                  <a:pt x="1540" y="7693"/>
                  <a:pt x="1540" y="7698"/>
                  <a:pt x="1540" y="7704"/>
                </a:cubicBezTo>
                <a:lnTo>
                  <a:pt x="1540" y="7704"/>
                </a:lnTo>
                <a:cubicBezTo>
                  <a:pt x="1540" y="7705"/>
                  <a:pt x="1540" y="7706"/>
                  <a:pt x="1540" y="7708"/>
                </a:cubicBezTo>
                <a:lnTo>
                  <a:pt x="1540" y="7708"/>
                </a:lnTo>
                <a:cubicBezTo>
                  <a:pt x="1539" y="7713"/>
                  <a:pt x="1539" y="7718"/>
                  <a:pt x="1539" y="7723"/>
                </a:cubicBezTo>
                <a:lnTo>
                  <a:pt x="1539" y="7723"/>
                </a:lnTo>
                <a:cubicBezTo>
                  <a:pt x="1539" y="7725"/>
                  <a:pt x="1539" y="7726"/>
                  <a:pt x="1539" y="7728"/>
                </a:cubicBezTo>
                <a:lnTo>
                  <a:pt x="1539" y="7728"/>
                </a:lnTo>
                <a:cubicBezTo>
                  <a:pt x="1539" y="7732"/>
                  <a:pt x="1539" y="7737"/>
                  <a:pt x="1538" y="7742"/>
                </a:cubicBezTo>
                <a:lnTo>
                  <a:pt x="1538" y="7742"/>
                </a:lnTo>
                <a:cubicBezTo>
                  <a:pt x="1538" y="7743"/>
                  <a:pt x="1538" y="7745"/>
                  <a:pt x="1538" y="7746"/>
                </a:cubicBezTo>
                <a:lnTo>
                  <a:pt x="1538" y="7746"/>
                </a:lnTo>
                <a:cubicBezTo>
                  <a:pt x="1538" y="7751"/>
                  <a:pt x="1538" y="7755"/>
                  <a:pt x="1537" y="7759"/>
                </a:cubicBezTo>
                <a:lnTo>
                  <a:pt x="1537" y="7759"/>
                </a:lnTo>
                <a:cubicBezTo>
                  <a:pt x="1537" y="7761"/>
                  <a:pt x="1537" y="7763"/>
                  <a:pt x="1537" y="7765"/>
                </a:cubicBezTo>
                <a:lnTo>
                  <a:pt x="1537" y="7765"/>
                </a:lnTo>
                <a:cubicBezTo>
                  <a:pt x="1537" y="7768"/>
                  <a:pt x="1537" y="7773"/>
                  <a:pt x="1537" y="7776"/>
                </a:cubicBezTo>
                <a:lnTo>
                  <a:pt x="1537" y="7776"/>
                </a:lnTo>
                <a:cubicBezTo>
                  <a:pt x="1537" y="7778"/>
                  <a:pt x="1537" y="7780"/>
                  <a:pt x="1537" y="7783"/>
                </a:cubicBezTo>
                <a:lnTo>
                  <a:pt x="1537" y="7783"/>
                </a:lnTo>
                <a:cubicBezTo>
                  <a:pt x="1537" y="7786"/>
                  <a:pt x="1537" y="7790"/>
                  <a:pt x="1537" y="7793"/>
                </a:cubicBezTo>
                <a:lnTo>
                  <a:pt x="1537" y="7793"/>
                </a:lnTo>
                <a:cubicBezTo>
                  <a:pt x="1536" y="7795"/>
                  <a:pt x="1536" y="7797"/>
                  <a:pt x="1536" y="7799"/>
                </a:cubicBezTo>
                <a:lnTo>
                  <a:pt x="1536" y="7799"/>
                </a:lnTo>
                <a:cubicBezTo>
                  <a:pt x="1536" y="7803"/>
                  <a:pt x="1536" y="7806"/>
                  <a:pt x="1536" y="7809"/>
                </a:cubicBezTo>
                <a:lnTo>
                  <a:pt x="1536" y="7809"/>
                </a:lnTo>
                <a:cubicBezTo>
                  <a:pt x="1536" y="7811"/>
                  <a:pt x="1536" y="7813"/>
                  <a:pt x="1536" y="7816"/>
                </a:cubicBezTo>
                <a:lnTo>
                  <a:pt x="1536" y="7816"/>
                </a:lnTo>
                <a:cubicBezTo>
                  <a:pt x="1536" y="7818"/>
                  <a:pt x="1536" y="7821"/>
                  <a:pt x="1536" y="7825"/>
                </a:cubicBezTo>
                <a:lnTo>
                  <a:pt x="1536" y="7825"/>
                </a:lnTo>
                <a:cubicBezTo>
                  <a:pt x="1536" y="7827"/>
                  <a:pt x="1536" y="7829"/>
                  <a:pt x="1536" y="7831"/>
                </a:cubicBezTo>
                <a:lnTo>
                  <a:pt x="1536" y="7831"/>
                </a:lnTo>
                <a:cubicBezTo>
                  <a:pt x="1536" y="7834"/>
                  <a:pt x="1536" y="7837"/>
                  <a:pt x="1536" y="7840"/>
                </a:cubicBezTo>
                <a:lnTo>
                  <a:pt x="1536" y="7840"/>
                </a:lnTo>
                <a:cubicBezTo>
                  <a:pt x="1536" y="7841"/>
                  <a:pt x="1536" y="7844"/>
                  <a:pt x="1536" y="7846"/>
                </a:cubicBezTo>
                <a:lnTo>
                  <a:pt x="1536" y="7846"/>
                </a:lnTo>
                <a:cubicBezTo>
                  <a:pt x="1536" y="7848"/>
                  <a:pt x="1536" y="7851"/>
                  <a:pt x="1536" y="7854"/>
                </a:cubicBezTo>
                <a:lnTo>
                  <a:pt x="1536" y="7854"/>
                </a:lnTo>
                <a:cubicBezTo>
                  <a:pt x="1536" y="7856"/>
                  <a:pt x="1536" y="7858"/>
                  <a:pt x="1536" y="7860"/>
                </a:cubicBezTo>
                <a:lnTo>
                  <a:pt x="1536" y="7860"/>
                </a:lnTo>
                <a:cubicBezTo>
                  <a:pt x="1536" y="7862"/>
                  <a:pt x="1536" y="7865"/>
                  <a:pt x="1536" y="7868"/>
                </a:cubicBezTo>
                <a:lnTo>
                  <a:pt x="1536" y="7868"/>
                </a:lnTo>
                <a:cubicBezTo>
                  <a:pt x="1536" y="7869"/>
                  <a:pt x="1536" y="7871"/>
                  <a:pt x="1536" y="7874"/>
                </a:cubicBezTo>
                <a:lnTo>
                  <a:pt x="1536" y="7874"/>
                </a:lnTo>
                <a:cubicBezTo>
                  <a:pt x="1536" y="7876"/>
                  <a:pt x="1536" y="7878"/>
                  <a:pt x="1536" y="7881"/>
                </a:cubicBezTo>
                <a:lnTo>
                  <a:pt x="1536" y="7881"/>
                </a:lnTo>
                <a:cubicBezTo>
                  <a:pt x="1536" y="7882"/>
                  <a:pt x="1536" y="7884"/>
                  <a:pt x="1536" y="7886"/>
                </a:cubicBezTo>
                <a:lnTo>
                  <a:pt x="1536" y="7886"/>
                </a:lnTo>
                <a:cubicBezTo>
                  <a:pt x="1536" y="7889"/>
                  <a:pt x="1536" y="7891"/>
                  <a:pt x="1536" y="7893"/>
                </a:cubicBezTo>
                <a:lnTo>
                  <a:pt x="1536" y="7893"/>
                </a:lnTo>
                <a:cubicBezTo>
                  <a:pt x="1536" y="7895"/>
                  <a:pt x="1536" y="7897"/>
                  <a:pt x="1536" y="7898"/>
                </a:cubicBezTo>
                <a:lnTo>
                  <a:pt x="1536" y="7898"/>
                </a:lnTo>
                <a:cubicBezTo>
                  <a:pt x="1536" y="7901"/>
                  <a:pt x="1536" y="7903"/>
                  <a:pt x="1536" y="7906"/>
                </a:cubicBezTo>
                <a:lnTo>
                  <a:pt x="1536" y="7906"/>
                </a:lnTo>
                <a:cubicBezTo>
                  <a:pt x="1536" y="7907"/>
                  <a:pt x="1536" y="7908"/>
                  <a:pt x="1536" y="7910"/>
                </a:cubicBezTo>
                <a:lnTo>
                  <a:pt x="1536" y="7910"/>
                </a:lnTo>
                <a:cubicBezTo>
                  <a:pt x="1536" y="7912"/>
                  <a:pt x="1536" y="7914"/>
                  <a:pt x="1536" y="7916"/>
                </a:cubicBezTo>
                <a:lnTo>
                  <a:pt x="1536" y="7916"/>
                </a:lnTo>
                <a:cubicBezTo>
                  <a:pt x="1536" y="7918"/>
                  <a:pt x="1536" y="7919"/>
                  <a:pt x="1536" y="7921"/>
                </a:cubicBezTo>
                <a:lnTo>
                  <a:pt x="1536" y="7921"/>
                </a:lnTo>
                <a:cubicBezTo>
                  <a:pt x="1536" y="7923"/>
                  <a:pt x="1536" y="7925"/>
                  <a:pt x="1536" y="7927"/>
                </a:cubicBezTo>
                <a:lnTo>
                  <a:pt x="1536" y="7927"/>
                </a:lnTo>
                <a:cubicBezTo>
                  <a:pt x="1536" y="7928"/>
                  <a:pt x="1537" y="7929"/>
                  <a:pt x="1537" y="7931"/>
                </a:cubicBezTo>
                <a:lnTo>
                  <a:pt x="1537" y="7931"/>
                </a:lnTo>
                <a:cubicBezTo>
                  <a:pt x="1537" y="7933"/>
                  <a:pt x="1537" y="7935"/>
                  <a:pt x="1537" y="7937"/>
                </a:cubicBezTo>
                <a:lnTo>
                  <a:pt x="1537" y="7937"/>
                </a:lnTo>
                <a:cubicBezTo>
                  <a:pt x="1537" y="7938"/>
                  <a:pt x="1537" y="7939"/>
                  <a:pt x="1537" y="7940"/>
                </a:cubicBezTo>
                <a:lnTo>
                  <a:pt x="1537" y="7940"/>
                </a:lnTo>
                <a:cubicBezTo>
                  <a:pt x="1537" y="7943"/>
                  <a:pt x="1537" y="7946"/>
                  <a:pt x="1538" y="7949"/>
                </a:cubicBezTo>
                <a:lnTo>
                  <a:pt x="1538" y="7949"/>
                </a:lnTo>
                <a:cubicBezTo>
                  <a:pt x="1538" y="7949"/>
                  <a:pt x="1550" y="7958"/>
                  <a:pt x="1573" y="7969"/>
                </a:cubicBezTo>
                <a:lnTo>
                  <a:pt x="1573" y="7969"/>
                </a:lnTo>
                <a:cubicBezTo>
                  <a:pt x="1598" y="7981"/>
                  <a:pt x="1634" y="7994"/>
                  <a:pt x="1680" y="7999"/>
                </a:cubicBezTo>
                <a:lnTo>
                  <a:pt x="1680" y="8092"/>
                </a:lnTo>
                <a:lnTo>
                  <a:pt x="1680" y="8148"/>
                </a:lnTo>
                <a:lnTo>
                  <a:pt x="1680" y="8148"/>
                </a:lnTo>
                <a:cubicBezTo>
                  <a:pt x="1680" y="8148"/>
                  <a:pt x="2305" y="8310"/>
                  <a:pt x="2467" y="8224"/>
                </a:cubicBezTo>
                <a:lnTo>
                  <a:pt x="2467" y="8224"/>
                </a:lnTo>
                <a:cubicBezTo>
                  <a:pt x="2467" y="8223"/>
                  <a:pt x="2467" y="8223"/>
                  <a:pt x="2468" y="8223"/>
                </a:cubicBezTo>
                <a:lnTo>
                  <a:pt x="2468" y="8223"/>
                </a:lnTo>
                <a:cubicBezTo>
                  <a:pt x="2471" y="8221"/>
                  <a:pt x="2473" y="8220"/>
                  <a:pt x="2476" y="8218"/>
                </a:cubicBezTo>
                <a:lnTo>
                  <a:pt x="2476" y="8218"/>
                </a:lnTo>
                <a:cubicBezTo>
                  <a:pt x="2477" y="8217"/>
                  <a:pt x="2477" y="8217"/>
                  <a:pt x="2478" y="8217"/>
                </a:cubicBezTo>
                <a:lnTo>
                  <a:pt x="2478" y="8217"/>
                </a:lnTo>
                <a:cubicBezTo>
                  <a:pt x="2480" y="8215"/>
                  <a:pt x="2482" y="8213"/>
                  <a:pt x="2484" y="8211"/>
                </a:cubicBezTo>
                <a:lnTo>
                  <a:pt x="2484" y="8211"/>
                </a:lnTo>
                <a:cubicBezTo>
                  <a:pt x="2485" y="8211"/>
                  <a:pt x="2485" y="8210"/>
                  <a:pt x="2485" y="8210"/>
                </a:cubicBezTo>
                <a:lnTo>
                  <a:pt x="2485" y="8210"/>
                </a:lnTo>
                <a:cubicBezTo>
                  <a:pt x="2488" y="8208"/>
                  <a:pt x="2490" y="8206"/>
                  <a:pt x="2492" y="8204"/>
                </a:cubicBezTo>
                <a:lnTo>
                  <a:pt x="2492" y="8204"/>
                </a:lnTo>
                <a:cubicBezTo>
                  <a:pt x="2492" y="8204"/>
                  <a:pt x="2492" y="8203"/>
                  <a:pt x="2493" y="8203"/>
                </a:cubicBezTo>
                <a:lnTo>
                  <a:pt x="2493" y="8203"/>
                </a:lnTo>
                <a:cubicBezTo>
                  <a:pt x="2494" y="8201"/>
                  <a:pt x="2495" y="8199"/>
                  <a:pt x="2497" y="8195"/>
                </a:cubicBezTo>
                <a:lnTo>
                  <a:pt x="2497" y="8195"/>
                </a:lnTo>
                <a:lnTo>
                  <a:pt x="2497" y="8195"/>
                </a:lnTo>
                <a:lnTo>
                  <a:pt x="2497" y="8195"/>
                </a:lnTo>
                <a:cubicBezTo>
                  <a:pt x="2502" y="8187"/>
                  <a:pt x="2504" y="8177"/>
                  <a:pt x="2504" y="8166"/>
                </a:cubicBezTo>
                <a:lnTo>
                  <a:pt x="2504" y="8166"/>
                </a:lnTo>
                <a:lnTo>
                  <a:pt x="2504" y="8166"/>
                </a:lnTo>
                <a:cubicBezTo>
                  <a:pt x="2504" y="8161"/>
                  <a:pt x="2504" y="8155"/>
                  <a:pt x="2502" y="8149"/>
                </a:cubicBezTo>
                <a:lnTo>
                  <a:pt x="2502" y="8149"/>
                </a:lnTo>
                <a:cubicBezTo>
                  <a:pt x="2494" y="8116"/>
                  <a:pt x="2477" y="8090"/>
                  <a:pt x="2452" y="8069"/>
                </a:cubicBezTo>
                <a:lnTo>
                  <a:pt x="2452" y="8069"/>
                </a:lnTo>
                <a:lnTo>
                  <a:pt x="2452" y="8069"/>
                </a:lnTo>
                <a:cubicBezTo>
                  <a:pt x="2449" y="8066"/>
                  <a:pt x="2445" y="8063"/>
                  <a:pt x="2442" y="8061"/>
                </a:cubicBezTo>
                <a:lnTo>
                  <a:pt x="2442" y="8061"/>
                </a:lnTo>
                <a:cubicBezTo>
                  <a:pt x="2441" y="8060"/>
                  <a:pt x="2440" y="8060"/>
                  <a:pt x="2439" y="8059"/>
                </a:cubicBezTo>
                <a:lnTo>
                  <a:pt x="2439" y="8059"/>
                </a:lnTo>
                <a:cubicBezTo>
                  <a:pt x="2282" y="7948"/>
                  <a:pt x="1907" y="8005"/>
                  <a:pt x="1907" y="8005"/>
                </a:cubicBezTo>
                <a:lnTo>
                  <a:pt x="1874" y="7992"/>
                </a:lnTo>
                <a:lnTo>
                  <a:pt x="1839" y="7980"/>
                </a:lnTo>
                <a:lnTo>
                  <a:pt x="1839" y="7980"/>
                </a:lnTo>
                <a:cubicBezTo>
                  <a:pt x="1861" y="7972"/>
                  <a:pt x="1884" y="7962"/>
                  <a:pt x="1906" y="7950"/>
                </a:cubicBezTo>
                <a:lnTo>
                  <a:pt x="1906" y="7950"/>
                </a:lnTo>
                <a:cubicBezTo>
                  <a:pt x="1906" y="7950"/>
                  <a:pt x="1940" y="7217"/>
                  <a:pt x="1977" y="6408"/>
                </a:cubicBezTo>
                <a:lnTo>
                  <a:pt x="1977" y="6408"/>
                </a:lnTo>
                <a:lnTo>
                  <a:pt x="1977" y="6408"/>
                </a:lnTo>
                <a:cubicBezTo>
                  <a:pt x="2004" y="5800"/>
                  <a:pt x="2034" y="5148"/>
                  <a:pt x="2054" y="4734"/>
                </a:cubicBezTo>
                <a:lnTo>
                  <a:pt x="2054" y="4734"/>
                </a:lnTo>
                <a:cubicBezTo>
                  <a:pt x="2080" y="4728"/>
                  <a:pt x="2104" y="4720"/>
                  <a:pt x="2122" y="4707"/>
                </a:cubicBezTo>
                <a:lnTo>
                  <a:pt x="2122" y="4707"/>
                </a:lnTo>
                <a:cubicBezTo>
                  <a:pt x="2148" y="4697"/>
                  <a:pt x="2169" y="4683"/>
                  <a:pt x="2181" y="4663"/>
                </a:cubicBezTo>
                <a:lnTo>
                  <a:pt x="2181" y="4663"/>
                </a:lnTo>
                <a:cubicBezTo>
                  <a:pt x="2211" y="4615"/>
                  <a:pt x="2185" y="4505"/>
                  <a:pt x="2185" y="4450"/>
                </a:cubicBezTo>
                <a:lnTo>
                  <a:pt x="2185" y="4450"/>
                </a:lnTo>
                <a:cubicBezTo>
                  <a:pt x="2184" y="4373"/>
                  <a:pt x="2185" y="4296"/>
                  <a:pt x="2186" y="4219"/>
                </a:cubicBezTo>
                <a:lnTo>
                  <a:pt x="2186" y="4219"/>
                </a:lnTo>
                <a:cubicBezTo>
                  <a:pt x="2186" y="4204"/>
                  <a:pt x="2186" y="4191"/>
                  <a:pt x="2187" y="4176"/>
                </a:cubicBezTo>
                <a:lnTo>
                  <a:pt x="2187" y="4176"/>
                </a:lnTo>
                <a:cubicBezTo>
                  <a:pt x="2187" y="4173"/>
                  <a:pt x="2187" y="4172"/>
                  <a:pt x="2187" y="4169"/>
                </a:cubicBezTo>
                <a:lnTo>
                  <a:pt x="2187" y="4169"/>
                </a:lnTo>
                <a:cubicBezTo>
                  <a:pt x="2188" y="4124"/>
                  <a:pt x="2191" y="4078"/>
                  <a:pt x="2195" y="4030"/>
                </a:cubicBezTo>
                <a:lnTo>
                  <a:pt x="2195" y="4030"/>
                </a:lnTo>
                <a:cubicBezTo>
                  <a:pt x="2195" y="4031"/>
                  <a:pt x="2195" y="4031"/>
                  <a:pt x="2195" y="4031"/>
                </a:cubicBezTo>
                <a:lnTo>
                  <a:pt x="2195" y="4031"/>
                </a:lnTo>
                <a:cubicBezTo>
                  <a:pt x="2203" y="3920"/>
                  <a:pt x="2216" y="3806"/>
                  <a:pt x="2228" y="3700"/>
                </a:cubicBezTo>
                <a:lnTo>
                  <a:pt x="2228" y="3700"/>
                </a:lnTo>
                <a:cubicBezTo>
                  <a:pt x="2236" y="3698"/>
                  <a:pt x="2245" y="3696"/>
                  <a:pt x="2252" y="3694"/>
                </a:cubicBezTo>
                <a:lnTo>
                  <a:pt x="2252" y="3694"/>
                </a:lnTo>
                <a:cubicBezTo>
                  <a:pt x="2283" y="3686"/>
                  <a:pt x="2301" y="3681"/>
                  <a:pt x="2302" y="3678"/>
                </a:cubicBezTo>
                <a:lnTo>
                  <a:pt x="2302" y="3678"/>
                </a:lnTo>
                <a:cubicBezTo>
                  <a:pt x="2305" y="3674"/>
                  <a:pt x="2306" y="3670"/>
                  <a:pt x="2309" y="3665"/>
                </a:cubicBezTo>
                <a:lnTo>
                  <a:pt x="2309" y="3665"/>
                </a:lnTo>
                <a:cubicBezTo>
                  <a:pt x="2381" y="3787"/>
                  <a:pt x="2451" y="3865"/>
                  <a:pt x="2512" y="3871"/>
                </a:cubicBezTo>
                <a:lnTo>
                  <a:pt x="2512" y="3871"/>
                </a:lnTo>
                <a:cubicBezTo>
                  <a:pt x="2641" y="3884"/>
                  <a:pt x="2707" y="3665"/>
                  <a:pt x="2687" y="3560"/>
                </a:cubicBezTo>
                <a:lnTo>
                  <a:pt x="2687" y="3560"/>
                </a:lnTo>
                <a:lnTo>
                  <a:pt x="2687" y="355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pPr algn="l" defTabSz="1371326" rtl="0">
              <a:defRPr/>
            </a:pPr>
            <a:endParaRPr lang="en-GB" sz="2700" kern="1200">
              <a:solidFill>
                <a:srgbClr val="000000"/>
              </a:solidFill>
              <a:latin typeface="Roboto Light" panose="02000000000000000000" pitchFamily="2" charset="0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6157BBF-E608-E048-BCE0-6E2C02EFB6CA}"/>
              </a:ext>
            </a:extLst>
          </p:cNvPr>
          <p:cNvSpPr txBox="1"/>
          <p:nvPr/>
        </p:nvSpPr>
        <p:spPr>
          <a:xfrm>
            <a:off x="16058242" y="5123600"/>
            <a:ext cx="2313454" cy="484748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 defTabSz="1371326" rtl="0">
              <a:defRPr/>
            </a:pPr>
            <a:r>
              <a:rPr lang="en-GB" sz="2550" b="1" kern="1200" dirty="0">
                <a:solidFill>
                  <a:srgbClr val="FFFFFF"/>
                </a:solidFill>
                <a:latin typeface="Oswald" panose="02000503000000000000" pitchFamily="2" charset="77"/>
                <a:ea typeface="League Spartan" charset="0"/>
                <a:cs typeface="Poppins" pitchFamily="2" charset="77"/>
              </a:rPr>
              <a:t>OPPORTUNITIES</a:t>
            </a:r>
          </a:p>
        </p:txBody>
      </p:sp>
      <p:sp>
        <p:nvSpPr>
          <p:cNvPr id="34" name="Subtitle 2">
            <a:extLst>
              <a:ext uri="{FF2B5EF4-FFF2-40B4-BE49-F238E27FC236}">
                <a16:creationId xmlns:a16="http://schemas.microsoft.com/office/drawing/2014/main" id="{43BCB45D-83F9-7945-8236-31B3D522C926}"/>
              </a:ext>
            </a:extLst>
          </p:cNvPr>
          <p:cNvSpPr txBox="1">
            <a:spLocks/>
          </p:cNvSpPr>
          <p:nvPr/>
        </p:nvSpPr>
        <p:spPr>
          <a:xfrm>
            <a:off x="10178708" y="5666204"/>
            <a:ext cx="8168631" cy="4382342"/>
          </a:xfrm>
          <a:prstGeom prst="rect">
            <a:avLst/>
          </a:prstGeom>
        </p:spPr>
        <p:txBody>
          <a:bodyPr vert="horz" wrap="square" lIns="163118" tIns="81560" rIns="163118" bIns="8156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93295" indent="-128588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Variety of future green fuels.</a:t>
            </a:r>
          </a:p>
          <a:p>
            <a:pPr marL="2686050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Value of onboard materials and potential 2nd hand use.</a:t>
            </a:r>
          </a:p>
          <a:p>
            <a:pPr marL="1485900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Accountability, material passport: tracking the materials, where it can be used, the real value of the assets.</a:t>
            </a:r>
          </a:p>
          <a:p>
            <a:pPr marL="804863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Creating green shipping focused jobs (operation efficiency)</a:t>
            </a:r>
          </a:p>
          <a:p>
            <a:pPr marL="804863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Train people to create awareness in terms of what and how they buy products. That will help decarbonisation.</a:t>
            </a:r>
          </a:p>
          <a:p>
            <a:pPr marL="804863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Most of the maritime OEMs have experience from other sectors as well, since they are serving multiple sectors (power generation, defence etc).</a:t>
            </a:r>
          </a:p>
          <a:p>
            <a:pPr marL="804863" indent="-428625" algn="l" defTabSz="815727">
              <a:lnSpc>
                <a:spcPts val="2775"/>
              </a:lnSpc>
              <a:buFont typeface="Arial" panose="020B0604020202020204" pitchFamily="34" charset="0"/>
              <a:buChar char="•"/>
              <a:defRPr/>
            </a:pPr>
            <a:r>
              <a:rPr lang="en-GB" sz="1650" dirty="0">
                <a:solidFill>
                  <a:srgbClr val="000000"/>
                </a:solidFill>
                <a:latin typeface="Roboto Light" panose="02000000000000000000" pitchFamily="2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Demonstration of circular economy benefits through similar industry case studies to maritime stakeholders.</a:t>
            </a:r>
          </a:p>
        </p:txBody>
      </p:sp>
      <p:sp>
        <p:nvSpPr>
          <p:cNvPr id="35" name="Freeform 2">
            <a:extLst>
              <a:ext uri="{FF2B5EF4-FFF2-40B4-BE49-F238E27FC236}">
                <a16:creationId xmlns:a16="http://schemas.microsoft.com/office/drawing/2014/main" id="{2CAA1A3A-99DA-7D4A-B72A-F74083972BC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726754" y="8479181"/>
            <a:ext cx="1126842" cy="1730703"/>
          </a:xfrm>
          <a:custGeom>
            <a:avLst/>
            <a:gdLst>
              <a:gd name="T0" fmla="*/ 5404 w 5406"/>
              <a:gd name="T1" fmla="*/ 6550 h 8305"/>
              <a:gd name="T2" fmla="*/ 4561 w 5406"/>
              <a:gd name="T3" fmla="*/ 6035 h 8305"/>
              <a:gd name="T4" fmla="*/ 3205 w 5406"/>
              <a:gd name="T5" fmla="*/ 6224 h 8305"/>
              <a:gd name="T6" fmla="*/ 3599 w 5406"/>
              <a:gd name="T7" fmla="*/ 4777 h 8305"/>
              <a:gd name="T8" fmla="*/ 3827 w 5406"/>
              <a:gd name="T9" fmla="*/ 4259 h 8305"/>
              <a:gd name="T10" fmla="*/ 3405 w 5406"/>
              <a:gd name="T11" fmla="*/ 3666 h 8305"/>
              <a:gd name="T12" fmla="*/ 3474 w 5406"/>
              <a:gd name="T13" fmla="*/ 3019 h 8305"/>
              <a:gd name="T14" fmla="*/ 4377 w 5406"/>
              <a:gd name="T15" fmla="*/ 3600 h 8305"/>
              <a:gd name="T16" fmla="*/ 4014 w 5406"/>
              <a:gd name="T17" fmla="*/ 4586 h 8305"/>
              <a:gd name="T18" fmla="*/ 3716 w 5406"/>
              <a:gd name="T19" fmla="*/ 4870 h 8305"/>
              <a:gd name="T20" fmla="*/ 3723 w 5406"/>
              <a:gd name="T21" fmla="*/ 4882 h 8305"/>
              <a:gd name="T22" fmla="*/ 3815 w 5406"/>
              <a:gd name="T23" fmla="*/ 5128 h 8305"/>
              <a:gd name="T24" fmla="*/ 3898 w 5406"/>
              <a:gd name="T25" fmla="*/ 5157 h 8305"/>
              <a:gd name="T26" fmla="*/ 4256 w 5406"/>
              <a:gd name="T27" fmla="*/ 4811 h 8305"/>
              <a:gd name="T28" fmla="*/ 4377 w 5406"/>
              <a:gd name="T29" fmla="*/ 4714 h 8305"/>
              <a:gd name="T30" fmla="*/ 4464 w 5406"/>
              <a:gd name="T31" fmla="*/ 4595 h 8305"/>
              <a:gd name="T32" fmla="*/ 4553 w 5406"/>
              <a:gd name="T33" fmla="*/ 4447 h 8305"/>
              <a:gd name="T34" fmla="*/ 4655 w 5406"/>
              <a:gd name="T35" fmla="*/ 4242 h 8305"/>
              <a:gd name="T36" fmla="*/ 4728 w 5406"/>
              <a:gd name="T37" fmla="*/ 4062 h 8305"/>
              <a:gd name="T38" fmla="*/ 4786 w 5406"/>
              <a:gd name="T39" fmla="*/ 3880 h 8305"/>
              <a:gd name="T40" fmla="*/ 4824 w 5406"/>
              <a:gd name="T41" fmla="*/ 3684 h 8305"/>
              <a:gd name="T42" fmla="*/ 4795 w 5406"/>
              <a:gd name="T43" fmla="*/ 3376 h 8305"/>
              <a:gd name="T44" fmla="*/ 3561 w 5406"/>
              <a:gd name="T45" fmla="*/ 1433 h 8305"/>
              <a:gd name="T46" fmla="*/ 3527 w 5406"/>
              <a:gd name="T47" fmla="*/ 1203 h 8305"/>
              <a:gd name="T48" fmla="*/ 3572 w 5406"/>
              <a:gd name="T49" fmla="*/ 1079 h 8305"/>
              <a:gd name="T50" fmla="*/ 3595 w 5406"/>
              <a:gd name="T51" fmla="*/ 977 h 8305"/>
              <a:gd name="T52" fmla="*/ 3602 w 5406"/>
              <a:gd name="T53" fmla="*/ 896 h 8305"/>
              <a:gd name="T54" fmla="*/ 3599 w 5406"/>
              <a:gd name="T55" fmla="*/ 828 h 8305"/>
              <a:gd name="T56" fmla="*/ 3465 w 5406"/>
              <a:gd name="T57" fmla="*/ 579 h 8305"/>
              <a:gd name="T58" fmla="*/ 3396 w 5406"/>
              <a:gd name="T59" fmla="*/ 542 h 8305"/>
              <a:gd name="T60" fmla="*/ 3332 w 5406"/>
              <a:gd name="T61" fmla="*/ 526 h 8305"/>
              <a:gd name="T62" fmla="*/ 3283 w 5406"/>
              <a:gd name="T63" fmla="*/ 523 h 8305"/>
              <a:gd name="T64" fmla="*/ 3262 w 5406"/>
              <a:gd name="T65" fmla="*/ 524 h 8305"/>
              <a:gd name="T66" fmla="*/ 1941 w 5406"/>
              <a:gd name="T67" fmla="*/ 210 h 8305"/>
              <a:gd name="T68" fmla="*/ 1860 w 5406"/>
              <a:gd name="T69" fmla="*/ 1103 h 8305"/>
              <a:gd name="T70" fmla="*/ 1696 w 5406"/>
              <a:gd name="T71" fmla="*/ 1408 h 8305"/>
              <a:gd name="T72" fmla="*/ 1721 w 5406"/>
              <a:gd name="T73" fmla="*/ 1488 h 8305"/>
              <a:gd name="T74" fmla="*/ 1760 w 5406"/>
              <a:gd name="T75" fmla="*/ 1553 h 8305"/>
              <a:gd name="T76" fmla="*/ 1813 w 5406"/>
              <a:gd name="T77" fmla="*/ 1589 h 8305"/>
              <a:gd name="T78" fmla="*/ 1971 w 5406"/>
              <a:gd name="T79" fmla="*/ 1924 h 8305"/>
              <a:gd name="T80" fmla="*/ 2072 w 5406"/>
              <a:gd name="T81" fmla="*/ 2012 h 8305"/>
              <a:gd name="T82" fmla="*/ 2212 w 5406"/>
              <a:gd name="T83" fmla="*/ 2079 h 8305"/>
              <a:gd name="T84" fmla="*/ 2402 w 5406"/>
              <a:gd name="T85" fmla="*/ 2119 h 8305"/>
              <a:gd name="T86" fmla="*/ 1766 w 5406"/>
              <a:gd name="T87" fmla="*/ 2498 h 8305"/>
              <a:gd name="T88" fmla="*/ 1751 w 5406"/>
              <a:gd name="T89" fmla="*/ 2545 h 8305"/>
              <a:gd name="T90" fmla="*/ 1733 w 5406"/>
              <a:gd name="T91" fmla="*/ 2611 h 8305"/>
              <a:gd name="T92" fmla="*/ 1713 w 5406"/>
              <a:gd name="T93" fmla="*/ 2693 h 8305"/>
              <a:gd name="T94" fmla="*/ 1692 w 5406"/>
              <a:gd name="T95" fmla="*/ 2790 h 8305"/>
              <a:gd name="T96" fmla="*/ 765 w 5406"/>
              <a:gd name="T97" fmla="*/ 3326 h 8305"/>
              <a:gd name="T98" fmla="*/ 457 w 5406"/>
              <a:gd name="T99" fmla="*/ 2929 h 8305"/>
              <a:gd name="T100" fmla="*/ 247 w 5406"/>
              <a:gd name="T101" fmla="*/ 2918 h 8305"/>
              <a:gd name="T102" fmla="*/ 17 w 5406"/>
              <a:gd name="T103" fmla="*/ 3119 h 8305"/>
              <a:gd name="T104" fmla="*/ 13 w 5406"/>
              <a:gd name="T105" fmla="*/ 3260 h 8305"/>
              <a:gd name="T106" fmla="*/ 1777 w 5406"/>
              <a:gd name="T107" fmla="*/ 4062 h 8305"/>
              <a:gd name="T108" fmla="*/ 2110 w 5406"/>
              <a:gd name="T109" fmla="*/ 4579 h 8305"/>
              <a:gd name="T110" fmla="*/ 1116 w 5406"/>
              <a:gd name="T111" fmla="*/ 7385 h 8305"/>
              <a:gd name="T112" fmla="*/ 1066 w 5406"/>
              <a:gd name="T113" fmla="*/ 7683 h 8305"/>
              <a:gd name="T114" fmla="*/ 1060 w 5406"/>
              <a:gd name="T115" fmla="*/ 7998 h 8305"/>
              <a:gd name="T116" fmla="*/ 466 w 5406"/>
              <a:gd name="T117" fmla="*/ 7962 h 8305"/>
              <a:gd name="T118" fmla="*/ 1249 w 5406"/>
              <a:gd name="T119" fmla="*/ 8304 h 8305"/>
              <a:gd name="T120" fmla="*/ 5253 w 5406"/>
              <a:gd name="T121" fmla="*/ 6608 h 8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5406" h="8305">
                <a:moveTo>
                  <a:pt x="1968" y="3514"/>
                </a:moveTo>
                <a:lnTo>
                  <a:pt x="1968" y="3514"/>
                </a:lnTo>
                <a:cubicBezTo>
                  <a:pt x="1968" y="3513"/>
                  <a:pt x="1968" y="3513"/>
                  <a:pt x="1968" y="3512"/>
                </a:cubicBezTo>
                <a:lnTo>
                  <a:pt x="1968" y="3512"/>
                </a:lnTo>
                <a:cubicBezTo>
                  <a:pt x="1974" y="3542"/>
                  <a:pt x="1979" y="3572"/>
                  <a:pt x="1985" y="3603"/>
                </a:cubicBezTo>
                <a:lnTo>
                  <a:pt x="1985" y="3603"/>
                </a:lnTo>
                <a:cubicBezTo>
                  <a:pt x="1979" y="3575"/>
                  <a:pt x="1974" y="3545"/>
                  <a:pt x="1968" y="3514"/>
                </a:cubicBezTo>
                <a:close/>
                <a:moveTo>
                  <a:pt x="5397" y="6582"/>
                </a:moveTo>
                <a:lnTo>
                  <a:pt x="5397" y="6582"/>
                </a:lnTo>
                <a:cubicBezTo>
                  <a:pt x="5397" y="6582"/>
                  <a:pt x="5397" y="6581"/>
                  <a:pt x="5398" y="6580"/>
                </a:cubicBezTo>
                <a:lnTo>
                  <a:pt x="5398" y="6580"/>
                </a:lnTo>
                <a:cubicBezTo>
                  <a:pt x="5398" y="6577"/>
                  <a:pt x="5399" y="6575"/>
                  <a:pt x="5400" y="6572"/>
                </a:cubicBezTo>
                <a:lnTo>
                  <a:pt x="5400" y="6572"/>
                </a:lnTo>
                <a:cubicBezTo>
                  <a:pt x="5400" y="6572"/>
                  <a:pt x="5401" y="6571"/>
                  <a:pt x="5401" y="6570"/>
                </a:cubicBezTo>
                <a:lnTo>
                  <a:pt x="5401" y="6570"/>
                </a:lnTo>
                <a:cubicBezTo>
                  <a:pt x="5401" y="6567"/>
                  <a:pt x="5402" y="6565"/>
                  <a:pt x="5402" y="6562"/>
                </a:cubicBezTo>
                <a:lnTo>
                  <a:pt x="5402" y="6562"/>
                </a:lnTo>
                <a:cubicBezTo>
                  <a:pt x="5402" y="6561"/>
                  <a:pt x="5402" y="6560"/>
                  <a:pt x="5403" y="6559"/>
                </a:cubicBezTo>
                <a:lnTo>
                  <a:pt x="5403" y="6559"/>
                </a:lnTo>
                <a:cubicBezTo>
                  <a:pt x="5403" y="6556"/>
                  <a:pt x="5403" y="6553"/>
                  <a:pt x="5404" y="6550"/>
                </a:cubicBezTo>
                <a:lnTo>
                  <a:pt x="5404" y="6550"/>
                </a:lnTo>
                <a:cubicBezTo>
                  <a:pt x="5404" y="6549"/>
                  <a:pt x="5404" y="6549"/>
                  <a:pt x="5404" y="6548"/>
                </a:cubicBezTo>
                <a:lnTo>
                  <a:pt x="5404" y="6548"/>
                </a:lnTo>
                <a:cubicBezTo>
                  <a:pt x="5405" y="6357"/>
                  <a:pt x="4955" y="5855"/>
                  <a:pt x="4955" y="5855"/>
                </a:cubicBezTo>
                <a:lnTo>
                  <a:pt x="4881" y="5893"/>
                </a:lnTo>
                <a:lnTo>
                  <a:pt x="4818" y="5926"/>
                </a:lnTo>
                <a:lnTo>
                  <a:pt x="4818" y="5926"/>
                </a:lnTo>
                <a:cubicBezTo>
                  <a:pt x="4813" y="5923"/>
                  <a:pt x="4809" y="5920"/>
                  <a:pt x="4804" y="5917"/>
                </a:cubicBezTo>
                <a:lnTo>
                  <a:pt x="4804" y="5917"/>
                </a:lnTo>
                <a:cubicBezTo>
                  <a:pt x="4789" y="5909"/>
                  <a:pt x="4772" y="5902"/>
                  <a:pt x="4755" y="5897"/>
                </a:cubicBezTo>
                <a:lnTo>
                  <a:pt x="4755" y="5897"/>
                </a:lnTo>
                <a:cubicBezTo>
                  <a:pt x="4755" y="5897"/>
                  <a:pt x="4718" y="5927"/>
                  <a:pt x="4656" y="5971"/>
                </a:cubicBezTo>
                <a:lnTo>
                  <a:pt x="4656" y="5971"/>
                </a:lnTo>
                <a:cubicBezTo>
                  <a:pt x="4649" y="5975"/>
                  <a:pt x="4644" y="5979"/>
                  <a:pt x="4637" y="5984"/>
                </a:cubicBezTo>
                <a:lnTo>
                  <a:pt x="4637" y="5984"/>
                </a:lnTo>
                <a:cubicBezTo>
                  <a:pt x="4634" y="5986"/>
                  <a:pt x="4631" y="5988"/>
                  <a:pt x="4627" y="5991"/>
                </a:cubicBezTo>
                <a:lnTo>
                  <a:pt x="4627" y="5991"/>
                </a:lnTo>
                <a:cubicBezTo>
                  <a:pt x="4621" y="5995"/>
                  <a:pt x="4614" y="6000"/>
                  <a:pt x="4607" y="6005"/>
                </a:cubicBezTo>
                <a:lnTo>
                  <a:pt x="4607" y="6005"/>
                </a:lnTo>
                <a:cubicBezTo>
                  <a:pt x="4593" y="6014"/>
                  <a:pt x="4577" y="6025"/>
                  <a:pt x="4561" y="6035"/>
                </a:cubicBezTo>
                <a:lnTo>
                  <a:pt x="4561" y="6035"/>
                </a:lnTo>
                <a:cubicBezTo>
                  <a:pt x="4554" y="6040"/>
                  <a:pt x="4546" y="6045"/>
                  <a:pt x="4537" y="6050"/>
                </a:cubicBezTo>
                <a:lnTo>
                  <a:pt x="4537" y="6050"/>
                </a:lnTo>
                <a:cubicBezTo>
                  <a:pt x="4528" y="6056"/>
                  <a:pt x="4520" y="6061"/>
                  <a:pt x="4511" y="6067"/>
                </a:cubicBezTo>
                <a:lnTo>
                  <a:pt x="4511" y="6067"/>
                </a:lnTo>
                <a:cubicBezTo>
                  <a:pt x="4495" y="6078"/>
                  <a:pt x="4476" y="6089"/>
                  <a:pt x="4457" y="6100"/>
                </a:cubicBezTo>
                <a:lnTo>
                  <a:pt x="4457" y="6100"/>
                </a:lnTo>
                <a:cubicBezTo>
                  <a:pt x="4443" y="6108"/>
                  <a:pt x="4429" y="6117"/>
                  <a:pt x="4414" y="6125"/>
                </a:cubicBezTo>
                <a:lnTo>
                  <a:pt x="4414" y="6125"/>
                </a:lnTo>
                <a:cubicBezTo>
                  <a:pt x="4389" y="6139"/>
                  <a:pt x="4364" y="6154"/>
                  <a:pt x="4338" y="6168"/>
                </a:cubicBezTo>
                <a:lnTo>
                  <a:pt x="4338" y="6168"/>
                </a:lnTo>
                <a:cubicBezTo>
                  <a:pt x="4332" y="6171"/>
                  <a:pt x="4327" y="6173"/>
                  <a:pt x="4322" y="6176"/>
                </a:cubicBezTo>
                <a:lnTo>
                  <a:pt x="4322" y="6176"/>
                </a:lnTo>
                <a:cubicBezTo>
                  <a:pt x="3988" y="6352"/>
                  <a:pt x="3533" y="6503"/>
                  <a:pt x="3228" y="6245"/>
                </a:cubicBezTo>
                <a:lnTo>
                  <a:pt x="3228" y="6245"/>
                </a:lnTo>
                <a:cubicBezTo>
                  <a:pt x="3227" y="6244"/>
                  <a:pt x="3226" y="6244"/>
                  <a:pt x="3226" y="6243"/>
                </a:cubicBezTo>
                <a:lnTo>
                  <a:pt x="3226" y="6243"/>
                </a:lnTo>
                <a:cubicBezTo>
                  <a:pt x="3206" y="6218"/>
                  <a:pt x="3194" y="6201"/>
                  <a:pt x="3194" y="6201"/>
                </a:cubicBezTo>
                <a:lnTo>
                  <a:pt x="3194" y="6201"/>
                </a:lnTo>
                <a:cubicBezTo>
                  <a:pt x="3194" y="6201"/>
                  <a:pt x="3198" y="6210"/>
                  <a:pt x="3205" y="6224"/>
                </a:cubicBezTo>
                <a:lnTo>
                  <a:pt x="3205" y="6224"/>
                </a:lnTo>
                <a:cubicBezTo>
                  <a:pt x="3125" y="6150"/>
                  <a:pt x="3057" y="6045"/>
                  <a:pt x="3006" y="5904"/>
                </a:cubicBezTo>
                <a:lnTo>
                  <a:pt x="3006" y="5904"/>
                </a:lnTo>
                <a:cubicBezTo>
                  <a:pt x="3006" y="5904"/>
                  <a:pt x="3369" y="5633"/>
                  <a:pt x="3409" y="5258"/>
                </a:cubicBezTo>
                <a:lnTo>
                  <a:pt x="3409" y="5258"/>
                </a:lnTo>
                <a:cubicBezTo>
                  <a:pt x="3409" y="5257"/>
                  <a:pt x="3409" y="5256"/>
                  <a:pt x="3409" y="5255"/>
                </a:cubicBezTo>
                <a:lnTo>
                  <a:pt x="3409" y="5255"/>
                </a:lnTo>
                <a:cubicBezTo>
                  <a:pt x="3410" y="5246"/>
                  <a:pt x="3411" y="5237"/>
                  <a:pt x="3412" y="5228"/>
                </a:cubicBezTo>
                <a:lnTo>
                  <a:pt x="3412" y="5228"/>
                </a:lnTo>
                <a:lnTo>
                  <a:pt x="3412" y="5227"/>
                </a:lnTo>
                <a:lnTo>
                  <a:pt x="3412" y="5227"/>
                </a:lnTo>
                <a:cubicBezTo>
                  <a:pt x="3412" y="5218"/>
                  <a:pt x="3413" y="5209"/>
                  <a:pt x="3413" y="5199"/>
                </a:cubicBezTo>
                <a:lnTo>
                  <a:pt x="3413" y="5199"/>
                </a:lnTo>
                <a:cubicBezTo>
                  <a:pt x="3413" y="5198"/>
                  <a:pt x="3413" y="5196"/>
                  <a:pt x="3413" y="5194"/>
                </a:cubicBezTo>
                <a:lnTo>
                  <a:pt x="3413" y="5194"/>
                </a:lnTo>
                <a:cubicBezTo>
                  <a:pt x="3413" y="5185"/>
                  <a:pt x="3413" y="5176"/>
                  <a:pt x="3412" y="5167"/>
                </a:cubicBezTo>
                <a:lnTo>
                  <a:pt x="3412" y="5167"/>
                </a:lnTo>
                <a:cubicBezTo>
                  <a:pt x="3408" y="5073"/>
                  <a:pt x="3399" y="4989"/>
                  <a:pt x="3388" y="4914"/>
                </a:cubicBezTo>
                <a:lnTo>
                  <a:pt x="3388" y="4914"/>
                </a:lnTo>
                <a:cubicBezTo>
                  <a:pt x="3488" y="4875"/>
                  <a:pt x="3592" y="4815"/>
                  <a:pt x="3599" y="4777"/>
                </a:cubicBezTo>
                <a:lnTo>
                  <a:pt x="3599" y="4777"/>
                </a:lnTo>
                <a:cubicBezTo>
                  <a:pt x="3602" y="4767"/>
                  <a:pt x="3598" y="4737"/>
                  <a:pt x="3591" y="4694"/>
                </a:cubicBezTo>
                <a:lnTo>
                  <a:pt x="3591" y="4694"/>
                </a:lnTo>
                <a:lnTo>
                  <a:pt x="3591" y="4693"/>
                </a:lnTo>
                <a:lnTo>
                  <a:pt x="3591" y="4693"/>
                </a:lnTo>
                <a:lnTo>
                  <a:pt x="3591" y="4693"/>
                </a:lnTo>
                <a:lnTo>
                  <a:pt x="3591" y="4693"/>
                </a:lnTo>
                <a:cubicBezTo>
                  <a:pt x="3576" y="4606"/>
                  <a:pt x="3547" y="4463"/>
                  <a:pt x="3515" y="4307"/>
                </a:cubicBezTo>
                <a:lnTo>
                  <a:pt x="3515" y="4307"/>
                </a:lnTo>
                <a:cubicBezTo>
                  <a:pt x="3611" y="4323"/>
                  <a:pt x="3711" y="4321"/>
                  <a:pt x="3793" y="4302"/>
                </a:cubicBezTo>
                <a:lnTo>
                  <a:pt x="3793" y="4302"/>
                </a:lnTo>
                <a:cubicBezTo>
                  <a:pt x="3798" y="4301"/>
                  <a:pt x="3806" y="4298"/>
                  <a:pt x="3808" y="4294"/>
                </a:cubicBezTo>
                <a:lnTo>
                  <a:pt x="3808" y="4294"/>
                </a:lnTo>
                <a:cubicBezTo>
                  <a:pt x="3808" y="4292"/>
                  <a:pt x="3808" y="4289"/>
                  <a:pt x="3808" y="4286"/>
                </a:cubicBezTo>
                <a:lnTo>
                  <a:pt x="3808" y="4286"/>
                </a:lnTo>
                <a:cubicBezTo>
                  <a:pt x="3811" y="4286"/>
                  <a:pt x="3814" y="4285"/>
                  <a:pt x="3816" y="4285"/>
                </a:cubicBezTo>
                <a:lnTo>
                  <a:pt x="3816" y="4285"/>
                </a:lnTo>
                <a:cubicBezTo>
                  <a:pt x="3823" y="4283"/>
                  <a:pt x="3829" y="4281"/>
                  <a:pt x="3831" y="4276"/>
                </a:cubicBezTo>
                <a:lnTo>
                  <a:pt x="3831" y="4276"/>
                </a:lnTo>
                <a:cubicBezTo>
                  <a:pt x="3834" y="4270"/>
                  <a:pt x="3830" y="4264"/>
                  <a:pt x="3827" y="4259"/>
                </a:cubicBezTo>
                <a:lnTo>
                  <a:pt x="3827" y="4259"/>
                </a:lnTo>
                <a:cubicBezTo>
                  <a:pt x="3813" y="4236"/>
                  <a:pt x="3799" y="4215"/>
                  <a:pt x="3787" y="4192"/>
                </a:cubicBezTo>
                <a:lnTo>
                  <a:pt x="3787" y="4192"/>
                </a:lnTo>
                <a:cubicBezTo>
                  <a:pt x="3683" y="4005"/>
                  <a:pt x="3557" y="3899"/>
                  <a:pt x="3419" y="3787"/>
                </a:cubicBezTo>
                <a:lnTo>
                  <a:pt x="3419" y="3787"/>
                </a:lnTo>
                <a:cubicBezTo>
                  <a:pt x="3419" y="3785"/>
                  <a:pt x="3419" y="3785"/>
                  <a:pt x="3419" y="3783"/>
                </a:cubicBezTo>
                <a:lnTo>
                  <a:pt x="3419" y="3783"/>
                </a:lnTo>
                <a:cubicBezTo>
                  <a:pt x="3418" y="3775"/>
                  <a:pt x="3417" y="3767"/>
                  <a:pt x="3415" y="3759"/>
                </a:cubicBezTo>
                <a:lnTo>
                  <a:pt x="3415" y="3759"/>
                </a:lnTo>
                <a:cubicBezTo>
                  <a:pt x="3415" y="3755"/>
                  <a:pt x="3414" y="3751"/>
                  <a:pt x="3414" y="3746"/>
                </a:cubicBezTo>
                <a:lnTo>
                  <a:pt x="3414" y="3746"/>
                </a:lnTo>
                <a:cubicBezTo>
                  <a:pt x="3413" y="3739"/>
                  <a:pt x="3412" y="3732"/>
                  <a:pt x="3412" y="3725"/>
                </a:cubicBezTo>
                <a:lnTo>
                  <a:pt x="3412" y="3725"/>
                </a:lnTo>
                <a:cubicBezTo>
                  <a:pt x="3411" y="3721"/>
                  <a:pt x="3410" y="3717"/>
                  <a:pt x="3410" y="3713"/>
                </a:cubicBezTo>
                <a:lnTo>
                  <a:pt x="3410" y="3713"/>
                </a:lnTo>
                <a:cubicBezTo>
                  <a:pt x="3409" y="3707"/>
                  <a:pt x="3409" y="3701"/>
                  <a:pt x="3408" y="3694"/>
                </a:cubicBezTo>
                <a:lnTo>
                  <a:pt x="3408" y="3694"/>
                </a:lnTo>
                <a:cubicBezTo>
                  <a:pt x="3408" y="3691"/>
                  <a:pt x="3407" y="3687"/>
                  <a:pt x="3407" y="3683"/>
                </a:cubicBezTo>
                <a:lnTo>
                  <a:pt x="3407" y="3683"/>
                </a:lnTo>
                <a:cubicBezTo>
                  <a:pt x="3406" y="3677"/>
                  <a:pt x="3406" y="3671"/>
                  <a:pt x="3405" y="3666"/>
                </a:cubicBezTo>
                <a:lnTo>
                  <a:pt x="3405" y="3666"/>
                </a:lnTo>
                <a:cubicBezTo>
                  <a:pt x="3405" y="3663"/>
                  <a:pt x="3405" y="3659"/>
                  <a:pt x="3405" y="3656"/>
                </a:cubicBezTo>
                <a:lnTo>
                  <a:pt x="3405" y="3656"/>
                </a:lnTo>
                <a:cubicBezTo>
                  <a:pt x="3404" y="3650"/>
                  <a:pt x="3404" y="3645"/>
                  <a:pt x="3404" y="3639"/>
                </a:cubicBezTo>
                <a:lnTo>
                  <a:pt x="3404" y="3639"/>
                </a:lnTo>
                <a:cubicBezTo>
                  <a:pt x="3404" y="3637"/>
                  <a:pt x="3404" y="3634"/>
                  <a:pt x="3404" y="3632"/>
                </a:cubicBezTo>
                <a:lnTo>
                  <a:pt x="3404" y="3632"/>
                </a:lnTo>
                <a:cubicBezTo>
                  <a:pt x="3404" y="3624"/>
                  <a:pt x="3404" y="3617"/>
                  <a:pt x="3404" y="3611"/>
                </a:cubicBezTo>
                <a:lnTo>
                  <a:pt x="3404" y="3611"/>
                </a:lnTo>
                <a:cubicBezTo>
                  <a:pt x="3404" y="3598"/>
                  <a:pt x="3405" y="3581"/>
                  <a:pt x="3407" y="3562"/>
                </a:cubicBezTo>
                <a:lnTo>
                  <a:pt x="3407" y="3562"/>
                </a:lnTo>
                <a:lnTo>
                  <a:pt x="3407" y="3562"/>
                </a:lnTo>
                <a:cubicBezTo>
                  <a:pt x="3413" y="3492"/>
                  <a:pt x="3425" y="3385"/>
                  <a:pt x="3441" y="3264"/>
                </a:cubicBezTo>
                <a:lnTo>
                  <a:pt x="3441" y="3264"/>
                </a:lnTo>
                <a:lnTo>
                  <a:pt x="3441" y="3264"/>
                </a:lnTo>
                <a:lnTo>
                  <a:pt x="3441" y="3264"/>
                </a:lnTo>
                <a:lnTo>
                  <a:pt x="3441" y="3264"/>
                </a:lnTo>
                <a:cubicBezTo>
                  <a:pt x="3451" y="3186"/>
                  <a:pt x="3462" y="3103"/>
                  <a:pt x="3474" y="3019"/>
                </a:cubicBezTo>
                <a:lnTo>
                  <a:pt x="3474" y="3019"/>
                </a:lnTo>
                <a:lnTo>
                  <a:pt x="3474" y="3019"/>
                </a:lnTo>
                <a:lnTo>
                  <a:pt x="3474" y="3019"/>
                </a:lnTo>
                <a:cubicBezTo>
                  <a:pt x="3481" y="2970"/>
                  <a:pt x="3488" y="2921"/>
                  <a:pt x="3496" y="2873"/>
                </a:cubicBezTo>
                <a:lnTo>
                  <a:pt x="3496" y="2873"/>
                </a:lnTo>
                <a:cubicBezTo>
                  <a:pt x="3631" y="2954"/>
                  <a:pt x="4019" y="3190"/>
                  <a:pt x="4231" y="3358"/>
                </a:cubicBezTo>
                <a:lnTo>
                  <a:pt x="4231" y="3358"/>
                </a:lnTo>
                <a:cubicBezTo>
                  <a:pt x="4233" y="3359"/>
                  <a:pt x="4234" y="3361"/>
                  <a:pt x="4235" y="3362"/>
                </a:cubicBezTo>
                <a:lnTo>
                  <a:pt x="4235" y="3362"/>
                </a:lnTo>
                <a:cubicBezTo>
                  <a:pt x="4297" y="3411"/>
                  <a:pt x="4344" y="3454"/>
                  <a:pt x="4364" y="3486"/>
                </a:cubicBezTo>
                <a:lnTo>
                  <a:pt x="4364" y="3486"/>
                </a:lnTo>
                <a:cubicBezTo>
                  <a:pt x="4365" y="3487"/>
                  <a:pt x="4366" y="3489"/>
                  <a:pt x="4367" y="3492"/>
                </a:cubicBezTo>
                <a:lnTo>
                  <a:pt x="4367" y="3492"/>
                </a:lnTo>
                <a:cubicBezTo>
                  <a:pt x="4370" y="3497"/>
                  <a:pt x="4372" y="3504"/>
                  <a:pt x="4374" y="3511"/>
                </a:cubicBezTo>
                <a:lnTo>
                  <a:pt x="4374" y="3511"/>
                </a:lnTo>
                <a:cubicBezTo>
                  <a:pt x="4374" y="3513"/>
                  <a:pt x="4375" y="3515"/>
                  <a:pt x="4375" y="3517"/>
                </a:cubicBezTo>
                <a:lnTo>
                  <a:pt x="4375" y="3517"/>
                </a:lnTo>
                <a:cubicBezTo>
                  <a:pt x="4377" y="3527"/>
                  <a:pt x="4379" y="3538"/>
                  <a:pt x="4379" y="3552"/>
                </a:cubicBezTo>
                <a:lnTo>
                  <a:pt x="4379" y="3552"/>
                </a:lnTo>
                <a:cubicBezTo>
                  <a:pt x="4379" y="3564"/>
                  <a:pt x="4379" y="3578"/>
                  <a:pt x="4377" y="3592"/>
                </a:cubicBezTo>
                <a:lnTo>
                  <a:pt x="4377" y="3592"/>
                </a:lnTo>
                <a:cubicBezTo>
                  <a:pt x="4377" y="3595"/>
                  <a:pt x="4377" y="3597"/>
                  <a:pt x="4377" y="3600"/>
                </a:cubicBezTo>
                <a:lnTo>
                  <a:pt x="4377" y="3600"/>
                </a:lnTo>
                <a:cubicBezTo>
                  <a:pt x="4375" y="3615"/>
                  <a:pt x="4373" y="3631"/>
                  <a:pt x="4370" y="3648"/>
                </a:cubicBezTo>
                <a:lnTo>
                  <a:pt x="4370" y="3648"/>
                </a:lnTo>
                <a:lnTo>
                  <a:pt x="4370" y="3648"/>
                </a:lnTo>
                <a:lnTo>
                  <a:pt x="4370" y="3648"/>
                </a:lnTo>
                <a:cubicBezTo>
                  <a:pt x="4327" y="3883"/>
                  <a:pt x="4147" y="4278"/>
                  <a:pt x="4062" y="4457"/>
                </a:cubicBezTo>
                <a:lnTo>
                  <a:pt x="4062" y="4457"/>
                </a:lnTo>
                <a:lnTo>
                  <a:pt x="4062" y="4457"/>
                </a:lnTo>
                <a:cubicBezTo>
                  <a:pt x="4042" y="4501"/>
                  <a:pt x="4026" y="4532"/>
                  <a:pt x="4020" y="4544"/>
                </a:cubicBezTo>
                <a:lnTo>
                  <a:pt x="4020" y="4544"/>
                </a:lnTo>
                <a:cubicBezTo>
                  <a:pt x="4020" y="4545"/>
                  <a:pt x="4019" y="4545"/>
                  <a:pt x="4019" y="4546"/>
                </a:cubicBezTo>
                <a:lnTo>
                  <a:pt x="4019" y="4546"/>
                </a:lnTo>
                <a:cubicBezTo>
                  <a:pt x="4019" y="4547"/>
                  <a:pt x="4018" y="4548"/>
                  <a:pt x="4018" y="4549"/>
                </a:cubicBezTo>
                <a:lnTo>
                  <a:pt x="4018" y="4549"/>
                </a:lnTo>
                <a:cubicBezTo>
                  <a:pt x="4017" y="4550"/>
                  <a:pt x="4017" y="4551"/>
                  <a:pt x="4017" y="4551"/>
                </a:cubicBezTo>
                <a:lnTo>
                  <a:pt x="4017" y="4551"/>
                </a:lnTo>
                <a:cubicBezTo>
                  <a:pt x="4020" y="4556"/>
                  <a:pt x="4025" y="4560"/>
                  <a:pt x="4029" y="4565"/>
                </a:cubicBezTo>
                <a:lnTo>
                  <a:pt x="4017" y="4582"/>
                </a:lnTo>
                <a:lnTo>
                  <a:pt x="4014" y="4586"/>
                </a:lnTo>
                <a:lnTo>
                  <a:pt x="4014" y="4586"/>
                </a:lnTo>
                <a:cubicBezTo>
                  <a:pt x="4025" y="4603"/>
                  <a:pt x="4036" y="4620"/>
                  <a:pt x="4048" y="4635"/>
                </a:cubicBezTo>
                <a:lnTo>
                  <a:pt x="4039" y="4649"/>
                </a:lnTo>
                <a:lnTo>
                  <a:pt x="4023" y="4674"/>
                </a:lnTo>
                <a:lnTo>
                  <a:pt x="4023" y="4674"/>
                </a:lnTo>
                <a:cubicBezTo>
                  <a:pt x="4023" y="4674"/>
                  <a:pt x="3852" y="4611"/>
                  <a:pt x="3770" y="4698"/>
                </a:cubicBezTo>
                <a:lnTo>
                  <a:pt x="3770" y="4698"/>
                </a:lnTo>
                <a:cubicBezTo>
                  <a:pt x="3745" y="4725"/>
                  <a:pt x="3724" y="4759"/>
                  <a:pt x="3696" y="4784"/>
                </a:cubicBezTo>
                <a:lnTo>
                  <a:pt x="3696" y="4784"/>
                </a:lnTo>
                <a:cubicBezTo>
                  <a:pt x="3680" y="4798"/>
                  <a:pt x="3655" y="4810"/>
                  <a:pt x="3655" y="4831"/>
                </a:cubicBezTo>
                <a:lnTo>
                  <a:pt x="3655" y="4831"/>
                </a:lnTo>
                <a:cubicBezTo>
                  <a:pt x="3655" y="4857"/>
                  <a:pt x="3680" y="4868"/>
                  <a:pt x="3705" y="4870"/>
                </a:cubicBezTo>
                <a:lnTo>
                  <a:pt x="3705" y="4870"/>
                </a:lnTo>
                <a:cubicBezTo>
                  <a:pt x="3705" y="4870"/>
                  <a:pt x="3705" y="4870"/>
                  <a:pt x="3706" y="4870"/>
                </a:cubicBezTo>
                <a:lnTo>
                  <a:pt x="3706" y="4870"/>
                </a:lnTo>
                <a:cubicBezTo>
                  <a:pt x="3707" y="4870"/>
                  <a:pt x="3709" y="4870"/>
                  <a:pt x="3710" y="4870"/>
                </a:cubicBezTo>
                <a:lnTo>
                  <a:pt x="3710" y="4870"/>
                </a:lnTo>
                <a:cubicBezTo>
                  <a:pt x="3711" y="4870"/>
                  <a:pt x="3712" y="4870"/>
                  <a:pt x="3712" y="4870"/>
                </a:cubicBezTo>
                <a:lnTo>
                  <a:pt x="3712" y="4870"/>
                </a:lnTo>
                <a:cubicBezTo>
                  <a:pt x="3713" y="4870"/>
                  <a:pt x="3715" y="4870"/>
                  <a:pt x="3716" y="4870"/>
                </a:cubicBezTo>
                <a:lnTo>
                  <a:pt x="3716" y="4870"/>
                </a:lnTo>
                <a:cubicBezTo>
                  <a:pt x="3716" y="4870"/>
                  <a:pt x="3717" y="4870"/>
                  <a:pt x="3718" y="4870"/>
                </a:cubicBezTo>
                <a:lnTo>
                  <a:pt x="3718" y="4870"/>
                </a:lnTo>
                <a:cubicBezTo>
                  <a:pt x="3719" y="4870"/>
                  <a:pt x="3720" y="4870"/>
                  <a:pt x="3721" y="4870"/>
                </a:cubicBezTo>
                <a:lnTo>
                  <a:pt x="3721" y="4870"/>
                </a:lnTo>
                <a:cubicBezTo>
                  <a:pt x="3722" y="4870"/>
                  <a:pt x="3723" y="4869"/>
                  <a:pt x="3724" y="4869"/>
                </a:cubicBezTo>
                <a:lnTo>
                  <a:pt x="3724" y="4869"/>
                </a:lnTo>
                <a:lnTo>
                  <a:pt x="3724" y="4869"/>
                </a:lnTo>
                <a:lnTo>
                  <a:pt x="3724" y="4869"/>
                </a:lnTo>
                <a:cubicBezTo>
                  <a:pt x="3724" y="4870"/>
                  <a:pt x="3723" y="4870"/>
                  <a:pt x="3723" y="4870"/>
                </a:cubicBezTo>
                <a:lnTo>
                  <a:pt x="3723" y="4870"/>
                </a:lnTo>
                <a:cubicBezTo>
                  <a:pt x="3723" y="4870"/>
                  <a:pt x="3726" y="4871"/>
                  <a:pt x="3728" y="4872"/>
                </a:cubicBezTo>
                <a:lnTo>
                  <a:pt x="3728" y="4872"/>
                </a:lnTo>
                <a:cubicBezTo>
                  <a:pt x="3728" y="4872"/>
                  <a:pt x="3728" y="4872"/>
                  <a:pt x="3727" y="4873"/>
                </a:cubicBezTo>
                <a:lnTo>
                  <a:pt x="3727" y="4873"/>
                </a:lnTo>
                <a:cubicBezTo>
                  <a:pt x="3727" y="4874"/>
                  <a:pt x="3726" y="4875"/>
                  <a:pt x="3726" y="4876"/>
                </a:cubicBezTo>
                <a:lnTo>
                  <a:pt x="3726" y="4876"/>
                </a:lnTo>
                <a:cubicBezTo>
                  <a:pt x="3726" y="4877"/>
                  <a:pt x="3725" y="4878"/>
                  <a:pt x="3725" y="4878"/>
                </a:cubicBezTo>
                <a:lnTo>
                  <a:pt x="3725" y="4878"/>
                </a:lnTo>
                <a:cubicBezTo>
                  <a:pt x="3725" y="4880"/>
                  <a:pt x="3724" y="4881"/>
                  <a:pt x="3723" y="4882"/>
                </a:cubicBezTo>
                <a:lnTo>
                  <a:pt x="3723" y="4882"/>
                </a:lnTo>
                <a:cubicBezTo>
                  <a:pt x="3723" y="4882"/>
                  <a:pt x="3723" y="4883"/>
                  <a:pt x="3722" y="4884"/>
                </a:cubicBezTo>
                <a:lnTo>
                  <a:pt x="3722" y="4884"/>
                </a:lnTo>
                <a:cubicBezTo>
                  <a:pt x="3721" y="4885"/>
                  <a:pt x="3721" y="4887"/>
                  <a:pt x="3720" y="4889"/>
                </a:cubicBezTo>
                <a:lnTo>
                  <a:pt x="3720" y="4889"/>
                </a:lnTo>
                <a:lnTo>
                  <a:pt x="3720" y="4890"/>
                </a:lnTo>
                <a:lnTo>
                  <a:pt x="3720" y="4890"/>
                </a:lnTo>
                <a:cubicBezTo>
                  <a:pt x="3719" y="4892"/>
                  <a:pt x="3718" y="4894"/>
                  <a:pt x="3717" y="4896"/>
                </a:cubicBezTo>
                <a:lnTo>
                  <a:pt x="3717" y="4896"/>
                </a:lnTo>
                <a:lnTo>
                  <a:pt x="3717" y="4896"/>
                </a:lnTo>
                <a:lnTo>
                  <a:pt x="3717" y="4896"/>
                </a:lnTo>
                <a:cubicBezTo>
                  <a:pt x="3700" y="4942"/>
                  <a:pt x="3687" y="5017"/>
                  <a:pt x="3716" y="5046"/>
                </a:cubicBezTo>
                <a:lnTo>
                  <a:pt x="3716" y="5046"/>
                </a:lnTo>
                <a:cubicBezTo>
                  <a:pt x="3712" y="5045"/>
                  <a:pt x="3709" y="5043"/>
                  <a:pt x="3709" y="5043"/>
                </a:cubicBezTo>
                <a:lnTo>
                  <a:pt x="3709" y="5043"/>
                </a:lnTo>
                <a:cubicBezTo>
                  <a:pt x="3709" y="5043"/>
                  <a:pt x="3713" y="5050"/>
                  <a:pt x="3725" y="5057"/>
                </a:cubicBezTo>
                <a:lnTo>
                  <a:pt x="3725" y="5057"/>
                </a:lnTo>
                <a:cubicBezTo>
                  <a:pt x="3733" y="5063"/>
                  <a:pt x="3747" y="5067"/>
                  <a:pt x="3762" y="5066"/>
                </a:cubicBezTo>
                <a:lnTo>
                  <a:pt x="3762" y="5066"/>
                </a:lnTo>
                <a:cubicBezTo>
                  <a:pt x="3771" y="5092"/>
                  <a:pt x="3791" y="5114"/>
                  <a:pt x="3815" y="5128"/>
                </a:cubicBezTo>
                <a:lnTo>
                  <a:pt x="3815" y="5128"/>
                </a:lnTo>
                <a:lnTo>
                  <a:pt x="3815" y="5128"/>
                </a:lnTo>
                <a:cubicBezTo>
                  <a:pt x="3817" y="5129"/>
                  <a:pt x="3819" y="5130"/>
                  <a:pt x="3821" y="5131"/>
                </a:cubicBezTo>
                <a:lnTo>
                  <a:pt x="3821" y="5131"/>
                </a:lnTo>
                <a:cubicBezTo>
                  <a:pt x="3822" y="5131"/>
                  <a:pt x="3823" y="5132"/>
                  <a:pt x="3823" y="5132"/>
                </a:cubicBezTo>
                <a:lnTo>
                  <a:pt x="3823" y="5132"/>
                </a:lnTo>
                <a:lnTo>
                  <a:pt x="3824" y="5133"/>
                </a:lnTo>
                <a:lnTo>
                  <a:pt x="3824" y="5133"/>
                </a:lnTo>
                <a:cubicBezTo>
                  <a:pt x="3821" y="5133"/>
                  <a:pt x="3820" y="5133"/>
                  <a:pt x="3820" y="5133"/>
                </a:cubicBezTo>
                <a:lnTo>
                  <a:pt x="3820" y="5133"/>
                </a:lnTo>
                <a:cubicBezTo>
                  <a:pt x="3820" y="5133"/>
                  <a:pt x="3828" y="5137"/>
                  <a:pt x="3842" y="5141"/>
                </a:cubicBezTo>
                <a:lnTo>
                  <a:pt x="3842" y="5141"/>
                </a:lnTo>
                <a:cubicBezTo>
                  <a:pt x="3851" y="5144"/>
                  <a:pt x="3864" y="5147"/>
                  <a:pt x="3878" y="5145"/>
                </a:cubicBezTo>
                <a:lnTo>
                  <a:pt x="3878" y="5145"/>
                </a:lnTo>
                <a:cubicBezTo>
                  <a:pt x="3879" y="5145"/>
                  <a:pt x="3879" y="5145"/>
                  <a:pt x="3879" y="5145"/>
                </a:cubicBezTo>
                <a:lnTo>
                  <a:pt x="3879" y="5145"/>
                </a:lnTo>
                <a:cubicBezTo>
                  <a:pt x="3882" y="5146"/>
                  <a:pt x="3885" y="5148"/>
                  <a:pt x="3888" y="5150"/>
                </a:cubicBezTo>
                <a:lnTo>
                  <a:pt x="3888" y="5150"/>
                </a:lnTo>
                <a:cubicBezTo>
                  <a:pt x="3890" y="5151"/>
                  <a:pt x="3892" y="5153"/>
                  <a:pt x="3894" y="5154"/>
                </a:cubicBezTo>
                <a:lnTo>
                  <a:pt x="3894" y="5154"/>
                </a:lnTo>
                <a:cubicBezTo>
                  <a:pt x="3895" y="5155"/>
                  <a:pt x="3897" y="5156"/>
                  <a:pt x="3898" y="5157"/>
                </a:cubicBezTo>
                <a:lnTo>
                  <a:pt x="3898" y="5157"/>
                </a:lnTo>
                <a:cubicBezTo>
                  <a:pt x="3912" y="5167"/>
                  <a:pt x="3931" y="5171"/>
                  <a:pt x="3948" y="5169"/>
                </a:cubicBezTo>
                <a:lnTo>
                  <a:pt x="3948" y="5169"/>
                </a:lnTo>
                <a:cubicBezTo>
                  <a:pt x="3953" y="5168"/>
                  <a:pt x="3958" y="5167"/>
                  <a:pt x="3963" y="5165"/>
                </a:cubicBezTo>
                <a:lnTo>
                  <a:pt x="3963" y="5165"/>
                </a:lnTo>
                <a:cubicBezTo>
                  <a:pt x="3962" y="5166"/>
                  <a:pt x="3961" y="5166"/>
                  <a:pt x="3961" y="5166"/>
                </a:cubicBezTo>
                <a:lnTo>
                  <a:pt x="3961" y="5166"/>
                </a:lnTo>
                <a:cubicBezTo>
                  <a:pt x="3961" y="5166"/>
                  <a:pt x="3966" y="5168"/>
                  <a:pt x="3974" y="5168"/>
                </a:cubicBezTo>
                <a:lnTo>
                  <a:pt x="3974" y="5168"/>
                </a:lnTo>
                <a:cubicBezTo>
                  <a:pt x="3977" y="5169"/>
                  <a:pt x="3979" y="5171"/>
                  <a:pt x="3981" y="5172"/>
                </a:cubicBezTo>
                <a:lnTo>
                  <a:pt x="3981" y="5172"/>
                </a:lnTo>
                <a:cubicBezTo>
                  <a:pt x="4054" y="5187"/>
                  <a:pt x="4110" y="5107"/>
                  <a:pt x="4140" y="5054"/>
                </a:cubicBezTo>
                <a:lnTo>
                  <a:pt x="4140" y="5054"/>
                </a:lnTo>
                <a:cubicBezTo>
                  <a:pt x="4167" y="5007"/>
                  <a:pt x="4199" y="4940"/>
                  <a:pt x="4198" y="4880"/>
                </a:cubicBezTo>
                <a:lnTo>
                  <a:pt x="4198" y="4880"/>
                </a:lnTo>
                <a:cubicBezTo>
                  <a:pt x="4198" y="4865"/>
                  <a:pt x="4197" y="4852"/>
                  <a:pt x="4193" y="4840"/>
                </a:cubicBezTo>
                <a:lnTo>
                  <a:pt x="4235" y="4798"/>
                </a:lnTo>
                <a:lnTo>
                  <a:pt x="4235" y="4798"/>
                </a:lnTo>
                <a:cubicBezTo>
                  <a:pt x="4248" y="4807"/>
                  <a:pt x="4256" y="4811"/>
                  <a:pt x="4256" y="4811"/>
                </a:cubicBezTo>
                <a:lnTo>
                  <a:pt x="4256" y="4811"/>
                </a:lnTo>
                <a:cubicBezTo>
                  <a:pt x="4265" y="4806"/>
                  <a:pt x="4283" y="4780"/>
                  <a:pt x="4300" y="4753"/>
                </a:cubicBezTo>
                <a:lnTo>
                  <a:pt x="4300" y="4753"/>
                </a:lnTo>
                <a:cubicBezTo>
                  <a:pt x="4303" y="4754"/>
                  <a:pt x="4306" y="4756"/>
                  <a:pt x="4308" y="4757"/>
                </a:cubicBezTo>
                <a:lnTo>
                  <a:pt x="4308" y="4757"/>
                </a:lnTo>
                <a:cubicBezTo>
                  <a:pt x="4313" y="4760"/>
                  <a:pt x="4317" y="4761"/>
                  <a:pt x="4320" y="4763"/>
                </a:cubicBezTo>
                <a:lnTo>
                  <a:pt x="4320" y="4763"/>
                </a:lnTo>
                <a:cubicBezTo>
                  <a:pt x="4324" y="4765"/>
                  <a:pt x="4326" y="4766"/>
                  <a:pt x="4328" y="4767"/>
                </a:cubicBezTo>
                <a:lnTo>
                  <a:pt x="4328" y="4767"/>
                </a:lnTo>
                <a:cubicBezTo>
                  <a:pt x="4329" y="4768"/>
                  <a:pt x="4330" y="4768"/>
                  <a:pt x="4330" y="4768"/>
                </a:cubicBezTo>
                <a:lnTo>
                  <a:pt x="4330" y="4768"/>
                </a:lnTo>
                <a:cubicBezTo>
                  <a:pt x="4335" y="4763"/>
                  <a:pt x="4339" y="4759"/>
                  <a:pt x="4345" y="4753"/>
                </a:cubicBezTo>
                <a:lnTo>
                  <a:pt x="4345" y="4753"/>
                </a:lnTo>
                <a:cubicBezTo>
                  <a:pt x="4346" y="4751"/>
                  <a:pt x="4347" y="4750"/>
                  <a:pt x="4348" y="4749"/>
                </a:cubicBezTo>
                <a:lnTo>
                  <a:pt x="4348" y="4749"/>
                </a:lnTo>
                <a:cubicBezTo>
                  <a:pt x="4352" y="4744"/>
                  <a:pt x="4356" y="4740"/>
                  <a:pt x="4361" y="4735"/>
                </a:cubicBezTo>
                <a:lnTo>
                  <a:pt x="4361" y="4735"/>
                </a:lnTo>
                <a:cubicBezTo>
                  <a:pt x="4361" y="4734"/>
                  <a:pt x="4362" y="4733"/>
                  <a:pt x="4363" y="4732"/>
                </a:cubicBezTo>
                <a:lnTo>
                  <a:pt x="4363" y="4732"/>
                </a:lnTo>
                <a:cubicBezTo>
                  <a:pt x="4367" y="4726"/>
                  <a:pt x="4373" y="4720"/>
                  <a:pt x="4377" y="4714"/>
                </a:cubicBezTo>
                <a:lnTo>
                  <a:pt x="4377" y="4714"/>
                </a:lnTo>
                <a:cubicBezTo>
                  <a:pt x="4379" y="4713"/>
                  <a:pt x="4380" y="4711"/>
                  <a:pt x="4381" y="4710"/>
                </a:cubicBezTo>
                <a:lnTo>
                  <a:pt x="4381" y="4710"/>
                </a:lnTo>
                <a:cubicBezTo>
                  <a:pt x="4385" y="4704"/>
                  <a:pt x="4389" y="4699"/>
                  <a:pt x="4394" y="4694"/>
                </a:cubicBezTo>
                <a:lnTo>
                  <a:pt x="4394" y="4694"/>
                </a:lnTo>
                <a:cubicBezTo>
                  <a:pt x="4395" y="4693"/>
                  <a:pt x="4396" y="4691"/>
                  <a:pt x="4397" y="4690"/>
                </a:cubicBezTo>
                <a:lnTo>
                  <a:pt x="4397" y="4690"/>
                </a:lnTo>
                <a:cubicBezTo>
                  <a:pt x="4402" y="4683"/>
                  <a:pt x="4407" y="4676"/>
                  <a:pt x="4412" y="4669"/>
                </a:cubicBezTo>
                <a:lnTo>
                  <a:pt x="4412" y="4669"/>
                </a:lnTo>
                <a:cubicBezTo>
                  <a:pt x="4414" y="4668"/>
                  <a:pt x="4415" y="4666"/>
                  <a:pt x="4415" y="4665"/>
                </a:cubicBezTo>
                <a:lnTo>
                  <a:pt x="4415" y="4665"/>
                </a:lnTo>
                <a:cubicBezTo>
                  <a:pt x="4420" y="4659"/>
                  <a:pt x="4424" y="4653"/>
                  <a:pt x="4428" y="4648"/>
                </a:cubicBezTo>
                <a:lnTo>
                  <a:pt x="4428" y="4648"/>
                </a:lnTo>
                <a:cubicBezTo>
                  <a:pt x="4429" y="4645"/>
                  <a:pt x="4431" y="4643"/>
                  <a:pt x="4432" y="4642"/>
                </a:cubicBezTo>
                <a:lnTo>
                  <a:pt x="4432" y="4642"/>
                </a:lnTo>
                <a:cubicBezTo>
                  <a:pt x="4437" y="4634"/>
                  <a:pt x="4443" y="4627"/>
                  <a:pt x="4448" y="4619"/>
                </a:cubicBezTo>
                <a:lnTo>
                  <a:pt x="4448" y="4619"/>
                </a:lnTo>
                <a:cubicBezTo>
                  <a:pt x="4448" y="4618"/>
                  <a:pt x="4449" y="4618"/>
                  <a:pt x="4449" y="4617"/>
                </a:cubicBezTo>
                <a:lnTo>
                  <a:pt x="4449" y="4617"/>
                </a:lnTo>
                <a:cubicBezTo>
                  <a:pt x="4454" y="4610"/>
                  <a:pt x="4458" y="4602"/>
                  <a:pt x="4464" y="4595"/>
                </a:cubicBezTo>
                <a:lnTo>
                  <a:pt x="4464" y="4595"/>
                </a:lnTo>
                <a:cubicBezTo>
                  <a:pt x="4465" y="4593"/>
                  <a:pt x="4466" y="4590"/>
                  <a:pt x="4468" y="4589"/>
                </a:cubicBezTo>
                <a:lnTo>
                  <a:pt x="4468" y="4589"/>
                </a:lnTo>
                <a:cubicBezTo>
                  <a:pt x="4473" y="4581"/>
                  <a:pt x="4477" y="4573"/>
                  <a:pt x="4483" y="4566"/>
                </a:cubicBezTo>
                <a:lnTo>
                  <a:pt x="4483" y="4566"/>
                </a:lnTo>
                <a:cubicBezTo>
                  <a:pt x="4483" y="4565"/>
                  <a:pt x="4483" y="4565"/>
                  <a:pt x="4484" y="4563"/>
                </a:cubicBezTo>
                <a:lnTo>
                  <a:pt x="4484" y="4563"/>
                </a:lnTo>
                <a:cubicBezTo>
                  <a:pt x="4489" y="4555"/>
                  <a:pt x="4495" y="4547"/>
                  <a:pt x="4500" y="4538"/>
                </a:cubicBezTo>
                <a:lnTo>
                  <a:pt x="4500" y="4538"/>
                </a:lnTo>
                <a:cubicBezTo>
                  <a:pt x="4501" y="4536"/>
                  <a:pt x="4503" y="4534"/>
                  <a:pt x="4504" y="4531"/>
                </a:cubicBezTo>
                <a:lnTo>
                  <a:pt x="4504" y="4531"/>
                </a:lnTo>
                <a:cubicBezTo>
                  <a:pt x="4508" y="4524"/>
                  <a:pt x="4513" y="4517"/>
                  <a:pt x="4517" y="4509"/>
                </a:cubicBezTo>
                <a:lnTo>
                  <a:pt x="4517" y="4509"/>
                </a:lnTo>
                <a:cubicBezTo>
                  <a:pt x="4518" y="4507"/>
                  <a:pt x="4519" y="4506"/>
                  <a:pt x="4520" y="4504"/>
                </a:cubicBezTo>
                <a:lnTo>
                  <a:pt x="4520" y="4504"/>
                </a:lnTo>
                <a:cubicBezTo>
                  <a:pt x="4526" y="4495"/>
                  <a:pt x="4531" y="4486"/>
                  <a:pt x="4536" y="4477"/>
                </a:cubicBezTo>
                <a:lnTo>
                  <a:pt x="4536" y="4477"/>
                </a:lnTo>
                <a:cubicBezTo>
                  <a:pt x="4537" y="4475"/>
                  <a:pt x="4538" y="4472"/>
                  <a:pt x="4539" y="4471"/>
                </a:cubicBezTo>
                <a:lnTo>
                  <a:pt x="4539" y="4471"/>
                </a:lnTo>
                <a:cubicBezTo>
                  <a:pt x="4544" y="4463"/>
                  <a:pt x="4548" y="4456"/>
                  <a:pt x="4553" y="4447"/>
                </a:cubicBezTo>
                <a:lnTo>
                  <a:pt x="4553" y="4447"/>
                </a:lnTo>
                <a:cubicBezTo>
                  <a:pt x="4554" y="4445"/>
                  <a:pt x="4555" y="4443"/>
                  <a:pt x="4556" y="4441"/>
                </a:cubicBezTo>
                <a:lnTo>
                  <a:pt x="4556" y="4441"/>
                </a:lnTo>
                <a:cubicBezTo>
                  <a:pt x="4561" y="4431"/>
                  <a:pt x="4567" y="4421"/>
                  <a:pt x="4571" y="4412"/>
                </a:cubicBezTo>
                <a:lnTo>
                  <a:pt x="4571" y="4412"/>
                </a:lnTo>
                <a:cubicBezTo>
                  <a:pt x="4573" y="4410"/>
                  <a:pt x="4573" y="4409"/>
                  <a:pt x="4574" y="4407"/>
                </a:cubicBezTo>
                <a:lnTo>
                  <a:pt x="4574" y="4407"/>
                </a:lnTo>
                <a:cubicBezTo>
                  <a:pt x="4578" y="4399"/>
                  <a:pt x="4583" y="4390"/>
                  <a:pt x="4587" y="4381"/>
                </a:cubicBezTo>
                <a:lnTo>
                  <a:pt x="4587" y="4381"/>
                </a:lnTo>
                <a:cubicBezTo>
                  <a:pt x="4588" y="4379"/>
                  <a:pt x="4590" y="4377"/>
                  <a:pt x="4591" y="4374"/>
                </a:cubicBezTo>
                <a:lnTo>
                  <a:pt x="4591" y="4374"/>
                </a:lnTo>
                <a:cubicBezTo>
                  <a:pt x="4601" y="4354"/>
                  <a:pt x="4612" y="4334"/>
                  <a:pt x="4622" y="4313"/>
                </a:cubicBezTo>
                <a:lnTo>
                  <a:pt x="4622" y="4313"/>
                </a:lnTo>
                <a:cubicBezTo>
                  <a:pt x="4623" y="4310"/>
                  <a:pt x="4624" y="4308"/>
                  <a:pt x="4626" y="4305"/>
                </a:cubicBezTo>
                <a:lnTo>
                  <a:pt x="4626" y="4305"/>
                </a:lnTo>
                <a:cubicBezTo>
                  <a:pt x="4629" y="4296"/>
                  <a:pt x="4634" y="4287"/>
                  <a:pt x="4638" y="4278"/>
                </a:cubicBezTo>
                <a:lnTo>
                  <a:pt x="4638" y="4278"/>
                </a:lnTo>
                <a:cubicBezTo>
                  <a:pt x="4639" y="4276"/>
                  <a:pt x="4639" y="4275"/>
                  <a:pt x="4641" y="4273"/>
                </a:cubicBezTo>
                <a:lnTo>
                  <a:pt x="4641" y="4273"/>
                </a:lnTo>
                <a:cubicBezTo>
                  <a:pt x="4646" y="4263"/>
                  <a:pt x="4650" y="4253"/>
                  <a:pt x="4655" y="4242"/>
                </a:cubicBezTo>
                <a:lnTo>
                  <a:pt x="4655" y="4242"/>
                </a:lnTo>
                <a:cubicBezTo>
                  <a:pt x="4656" y="4239"/>
                  <a:pt x="4657" y="4237"/>
                  <a:pt x="4658" y="4235"/>
                </a:cubicBezTo>
                <a:lnTo>
                  <a:pt x="4658" y="4235"/>
                </a:lnTo>
                <a:cubicBezTo>
                  <a:pt x="4662" y="4226"/>
                  <a:pt x="4666" y="4217"/>
                  <a:pt x="4670" y="4208"/>
                </a:cubicBezTo>
                <a:lnTo>
                  <a:pt x="4670" y="4208"/>
                </a:lnTo>
                <a:cubicBezTo>
                  <a:pt x="4671" y="4206"/>
                  <a:pt x="4672" y="4203"/>
                  <a:pt x="4673" y="4201"/>
                </a:cubicBezTo>
                <a:lnTo>
                  <a:pt x="4673" y="4201"/>
                </a:lnTo>
                <a:cubicBezTo>
                  <a:pt x="4677" y="4191"/>
                  <a:pt x="4682" y="4180"/>
                  <a:pt x="4687" y="4169"/>
                </a:cubicBezTo>
                <a:lnTo>
                  <a:pt x="4687" y="4169"/>
                </a:lnTo>
                <a:cubicBezTo>
                  <a:pt x="4687" y="4167"/>
                  <a:pt x="4688" y="4165"/>
                  <a:pt x="4689" y="4164"/>
                </a:cubicBezTo>
                <a:lnTo>
                  <a:pt x="4689" y="4164"/>
                </a:lnTo>
                <a:cubicBezTo>
                  <a:pt x="4692" y="4154"/>
                  <a:pt x="4697" y="4145"/>
                  <a:pt x="4700" y="4136"/>
                </a:cubicBezTo>
                <a:lnTo>
                  <a:pt x="4700" y="4136"/>
                </a:lnTo>
                <a:cubicBezTo>
                  <a:pt x="4701" y="4133"/>
                  <a:pt x="4702" y="4131"/>
                  <a:pt x="4703" y="4128"/>
                </a:cubicBezTo>
                <a:lnTo>
                  <a:pt x="4703" y="4128"/>
                </a:lnTo>
                <a:cubicBezTo>
                  <a:pt x="4708" y="4117"/>
                  <a:pt x="4712" y="4106"/>
                  <a:pt x="4716" y="4095"/>
                </a:cubicBezTo>
                <a:lnTo>
                  <a:pt x="4716" y="4095"/>
                </a:lnTo>
                <a:cubicBezTo>
                  <a:pt x="4716" y="4094"/>
                  <a:pt x="4717" y="4094"/>
                  <a:pt x="4717" y="4093"/>
                </a:cubicBezTo>
                <a:lnTo>
                  <a:pt x="4717" y="4093"/>
                </a:lnTo>
                <a:cubicBezTo>
                  <a:pt x="4720" y="4082"/>
                  <a:pt x="4724" y="4072"/>
                  <a:pt x="4728" y="4062"/>
                </a:cubicBezTo>
                <a:lnTo>
                  <a:pt x="4728" y="4062"/>
                </a:lnTo>
                <a:cubicBezTo>
                  <a:pt x="4729" y="4060"/>
                  <a:pt x="4730" y="4057"/>
                  <a:pt x="4731" y="4054"/>
                </a:cubicBezTo>
                <a:lnTo>
                  <a:pt x="4731" y="4054"/>
                </a:lnTo>
                <a:cubicBezTo>
                  <a:pt x="4735" y="4044"/>
                  <a:pt x="4738" y="4034"/>
                  <a:pt x="4742" y="4023"/>
                </a:cubicBezTo>
                <a:lnTo>
                  <a:pt x="4742" y="4023"/>
                </a:lnTo>
                <a:cubicBezTo>
                  <a:pt x="4742" y="4023"/>
                  <a:pt x="4742" y="4021"/>
                  <a:pt x="4743" y="4021"/>
                </a:cubicBezTo>
                <a:lnTo>
                  <a:pt x="4743" y="4021"/>
                </a:lnTo>
                <a:cubicBezTo>
                  <a:pt x="4747" y="4010"/>
                  <a:pt x="4750" y="3999"/>
                  <a:pt x="4753" y="3988"/>
                </a:cubicBezTo>
                <a:lnTo>
                  <a:pt x="4753" y="3988"/>
                </a:lnTo>
                <a:cubicBezTo>
                  <a:pt x="4755" y="3985"/>
                  <a:pt x="4755" y="3983"/>
                  <a:pt x="4756" y="3980"/>
                </a:cubicBezTo>
                <a:lnTo>
                  <a:pt x="4756" y="3980"/>
                </a:lnTo>
                <a:cubicBezTo>
                  <a:pt x="4759" y="3971"/>
                  <a:pt x="4762" y="3961"/>
                  <a:pt x="4765" y="3953"/>
                </a:cubicBezTo>
                <a:lnTo>
                  <a:pt x="4765" y="3953"/>
                </a:lnTo>
                <a:cubicBezTo>
                  <a:pt x="4766" y="3950"/>
                  <a:pt x="4766" y="3949"/>
                  <a:pt x="4767" y="3946"/>
                </a:cubicBezTo>
                <a:lnTo>
                  <a:pt x="4767" y="3946"/>
                </a:lnTo>
                <a:cubicBezTo>
                  <a:pt x="4770" y="3936"/>
                  <a:pt x="4773" y="3924"/>
                  <a:pt x="4776" y="3914"/>
                </a:cubicBezTo>
                <a:lnTo>
                  <a:pt x="4776" y="3914"/>
                </a:lnTo>
                <a:cubicBezTo>
                  <a:pt x="4777" y="3911"/>
                  <a:pt x="4778" y="3909"/>
                  <a:pt x="4778" y="3907"/>
                </a:cubicBezTo>
                <a:lnTo>
                  <a:pt x="4778" y="3907"/>
                </a:lnTo>
                <a:cubicBezTo>
                  <a:pt x="4781" y="3898"/>
                  <a:pt x="4783" y="3889"/>
                  <a:pt x="4786" y="3880"/>
                </a:cubicBezTo>
                <a:lnTo>
                  <a:pt x="4786" y="3880"/>
                </a:lnTo>
                <a:cubicBezTo>
                  <a:pt x="4786" y="3878"/>
                  <a:pt x="4787" y="3875"/>
                  <a:pt x="4788" y="3873"/>
                </a:cubicBezTo>
                <a:lnTo>
                  <a:pt x="4788" y="3873"/>
                </a:lnTo>
                <a:cubicBezTo>
                  <a:pt x="4790" y="3862"/>
                  <a:pt x="4793" y="3851"/>
                  <a:pt x="4796" y="3840"/>
                </a:cubicBezTo>
                <a:lnTo>
                  <a:pt x="4796" y="3840"/>
                </a:lnTo>
                <a:cubicBezTo>
                  <a:pt x="4796" y="3839"/>
                  <a:pt x="4796" y="3838"/>
                  <a:pt x="4797" y="3836"/>
                </a:cubicBezTo>
                <a:lnTo>
                  <a:pt x="4797" y="3836"/>
                </a:lnTo>
                <a:cubicBezTo>
                  <a:pt x="4799" y="3826"/>
                  <a:pt x="4801" y="3818"/>
                  <a:pt x="4803" y="3808"/>
                </a:cubicBezTo>
                <a:lnTo>
                  <a:pt x="4803" y="3808"/>
                </a:lnTo>
                <a:cubicBezTo>
                  <a:pt x="4803" y="3805"/>
                  <a:pt x="4804" y="3803"/>
                  <a:pt x="4804" y="3800"/>
                </a:cubicBezTo>
                <a:lnTo>
                  <a:pt x="4804" y="3800"/>
                </a:lnTo>
                <a:cubicBezTo>
                  <a:pt x="4809" y="3780"/>
                  <a:pt x="4813" y="3760"/>
                  <a:pt x="4816" y="3741"/>
                </a:cubicBezTo>
                <a:lnTo>
                  <a:pt x="4816" y="3741"/>
                </a:lnTo>
                <a:cubicBezTo>
                  <a:pt x="4817" y="3738"/>
                  <a:pt x="4817" y="3735"/>
                  <a:pt x="4818" y="3733"/>
                </a:cubicBezTo>
                <a:lnTo>
                  <a:pt x="4818" y="3733"/>
                </a:lnTo>
                <a:cubicBezTo>
                  <a:pt x="4819" y="3726"/>
                  <a:pt x="4820" y="3719"/>
                  <a:pt x="4820" y="3713"/>
                </a:cubicBezTo>
                <a:lnTo>
                  <a:pt x="4820" y="3713"/>
                </a:lnTo>
                <a:cubicBezTo>
                  <a:pt x="4821" y="3710"/>
                  <a:pt x="4822" y="3707"/>
                  <a:pt x="4822" y="3704"/>
                </a:cubicBezTo>
                <a:lnTo>
                  <a:pt x="4822" y="3704"/>
                </a:lnTo>
                <a:cubicBezTo>
                  <a:pt x="4823" y="3698"/>
                  <a:pt x="4823" y="3691"/>
                  <a:pt x="4824" y="3684"/>
                </a:cubicBezTo>
                <a:lnTo>
                  <a:pt x="4824" y="3684"/>
                </a:lnTo>
                <a:cubicBezTo>
                  <a:pt x="4824" y="3682"/>
                  <a:pt x="4825" y="3679"/>
                  <a:pt x="4825" y="3677"/>
                </a:cubicBezTo>
                <a:lnTo>
                  <a:pt x="4825" y="3677"/>
                </a:lnTo>
                <a:cubicBezTo>
                  <a:pt x="4828" y="3659"/>
                  <a:pt x="4829" y="3641"/>
                  <a:pt x="4830" y="3624"/>
                </a:cubicBezTo>
                <a:lnTo>
                  <a:pt x="4830" y="3624"/>
                </a:lnTo>
                <a:cubicBezTo>
                  <a:pt x="4830" y="3621"/>
                  <a:pt x="4830" y="3619"/>
                  <a:pt x="4830" y="3617"/>
                </a:cubicBezTo>
                <a:lnTo>
                  <a:pt x="4830" y="3617"/>
                </a:lnTo>
                <a:cubicBezTo>
                  <a:pt x="4830" y="3611"/>
                  <a:pt x="4831" y="3604"/>
                  <a:pt x="4831" y="3598"/>
                </a:cubicBezTo>
                <a:lnTo>
                  <a:pt x="4831" y="3598"/>
                </a:lnTo>
                <a:cubicBezTo>
                  <a:pt x="4831" y="3596"/>
                  <a:pt x="4831" y="3593"/>
                  <a:pt x="4831" y="3590"/>
                </a:cubicBezTo>
                <a:lnTo>
                  <a:pt x="4831" y="3590"/>
                </a:lnTo>
                <a:cubicBezTo>
                  <a:pt x="4831" y="3584"/>
                  <a:pt x="4832" y="3578"/>
                  <a:pt x="4831" y="3572"/>
                </a:cubicBezTo>
                <a:lnTo>
                  <a:pt x="4831" y="3572"/>
                </a:lnTo>
                <a:cubicBezTo>
                  <a:pt x="4831" y="3570"/>
                  <a:pt x="4831" y="3567"/>
                  <a:pt x="4831" y="3565"/>
                </a:cubicBezTo>
                <a:lnTo>
                  <a:pt x="4831" y="3565"/>
                </a:lnTo>
                <a:cubicBezTo>
                  <a:pt x="4831" y="3528"/>
                  <a:pt x="4828" y="3493"/>
                  <a:pt x="4821" y="3460"/>
                </a:cubicBezTo>
                <a:lnTo>
                  <a:pt x="4821" y="3460"/>
                </a:lnTo>
                <a:cubicBezTo>
                  <a:pt x="4816" y="3435"/>
                  <a:pt x="4809" y="3412"/>
                  <a:pt x="4800" y="3389"/>
                </a:cubicBezTo>
                <a:lnTo>
                  <a:pt x="4800" y="3389"/>
                </a:lnTo>
                <a:cubicBezTo>
                  <a:pt x="4799" y="3385"/>
                  <a:pt x="4797" y="3381"/>
                  <a:pt x="4795" y="3376"/>
                </a:cubicBezTo>
                <a:lnTo>
                  <a:pt x="4795" y="3376"/>
                </a:lnTo>
                <a:cubicBezTo>
                  <a:pt x="4639" y="3032"/>
                  <a:pt x="3679" y="2378"/>
                  <a:pt x="3605" y="2328"/>
                </a:cubicBezTo>
                <a:lnTo>
                  <a:pt x="3605" y="2328"/>
                </a:lnTo>
                <a:cubicBezTo>
                  <a:pt x="3599" y="2268"/>
                  <a:pt x="3183" y="2195"/>
                  <a:pt x="3039" y="2219"/>
                </a:cubicBezTo>
                <a:lnTo>
                  <a:pt x="3039" y="2219"/>
                </a:lnTo>
                <a:cubicBezTo>
                  <a:pt x="2983" y="2158"/>
                  <a:pt x="2926" y="2142"/>
                  <a:pt x="2926" y="2142"/>
                </a:cubicBezTo>
                <a:lnTo>
                  <a:pt x="2926" y="2142"/>
                </a:lnTo>
                <a:cubicBezTo>
                  <a:pt x="2901" y="2122"/>
                  <a:pt x="2889" y="2139"/>
                  <a:pt x="2888" y="2142"/>
                </a:cubicBezTo>
                <a:lnTo>
                  <a:pt x="2888" y="2142"/>
                </a:lnTo>
                <a:cubicBezTo>
                  <a:pt x="2886" y="2141"/>
                  <a:pt x="2884" y="2141"/>
                  <a:pt x="2882" y="2140"/>
                </a:cubicBezTo>
                <a:lnTo>
                  <a:pt x="2882" y="2140"/>
                </a:lnTo>
                <a:cubicBezTo>
                  <a:pt x="2884" y="2141"/>
                  <a:pt x="2885" y="2142"/>
                  <a:pt x="2885" y="2145"/>
                </a:cubicBezTo>
                <a:lnTo>
                  <a:pt x="2885" y="2145"/>
                </a:lnTo>
                <a:cubicBezTo>
                  <a:pt x="2885" y="2151"/>
                  <a:pt x="2883" y="2162"/>
                  <a:pt x="2879" y="2175"/>
                </a:cubicBezTo>
                <a:lnTo>
                  <a:pt x="2880" y="2075"/>
                </a:lnTo>
                <a:lnTo>
                  <a:pt x="2880" y="2075"/>
                </a:lnTo>
                <a:cubicBezTo>
                  <a:pt x="3125" y="1998"/>
                  <a:pt x="3294" y="1842"/>
                  <a:pt x="3343" y="1650"/>
                </a:cubicBezTo>
                <a:lnTo>
                  <a:pt x="3343" y="1650"/>
                </a:lnTo>
                <a:cubicBezTo>
                  <a:pt x="3343" y="1650"/>
                  <a:pt x="3518" y="1642"/>
                  <a:pt x="3558" y="1448"/>
                </a:cubicBezTo>
                <a:lnTo>
                  <a:pt x="3558" y="1448"/>
                </a:lnTo>
                <a:cubicBezTo>
                  <a:pt x="3559" y="1443"/>
                  <a:pt x="3561" y="1438"/>
                  <a:pt x="3561" y="1433"/>
                </a:cubicBezTo>
                <a:lnTo>
                  <a:pt x="3561" y="1433"/>
                </a:lnTo>
                <a:cubicBezTo>
                  <a:pt x="3561" y="1432"/>
                  <a:pt x="3561" y="1430"/>
                  <a:pt x="3562" y="1429"/>
                </a:cubicBezTo>
                <a:lnTo>
                  <a:pt x="3562" y="1429"/>
                </a:lnTo>
                <a:cubicBezTo>
                  <a:pt x="3563" y="1425"/>
                  <a:pt x="3563" y="1421"/>
                  <a:pt x="3563" y="1418"/>
                </a:cubicBezTo>
                <a:lnTo>
                  <a:pt x="3563" y="1418"/>
                </a:lnTo>
                <a:cubicBezTo>
                  <a:pt x="3563" y="1416"/>
                  <a:pt x="3563" y="1415"/>
                  <a:pt x="3564" y="1413"/>
                </a:cubicBezTo>
                <a:lnTo>
                  <a:pt x="3564" y="1413"/>
                </a:lnTo>
                <a:cubicBezTo>
                  <a:pt x="3564" y="1403"/>
                  <a:pt x="3564" y="1393"/>
                  <a:pt x="3564" y="1383"/>
                </a:cubicBezTo>
                <a:lnTo>
                  <a:pt x="3564" y="1383"/>
                </a:lnTo>
                <a:cubicBezTo>
                  <a:pt x="3564" y="1382"/>
                  <a:pt x="3564" y="1381"/>
                  <a:pt x="3564" y="1381"/>
                </a:cubicBezTo>
                <a:lnTo>
                  <a:pt x="3564" y="1381"/>
                </a:lnTo>
                <a:cubicBezTo>
                  <a:pt x="3564" y="1376"/>
                  <a:pt x="3564" y="1372"/>
                  <a:pt x="3563" y="1367"/>
                </a:cubicBezTo>
                <a:lnTo>
                  <a:pt x="3563" y="1366"/>
                </a:lnTo>
                <a:lnTo>
                  <a:pt x="3563" y="1366"/>
                </a:lnTo>
                <a:cubicBezTo>
                  <a:pt x="3557" y="1304"/>
                  <a:pt x="3531" y="1248"/>
                  <a:pt x="3495" y="1212"/>
                </a:cubicBezTo>
                <a:lnTo>
                  <a:pt x="3495" y="1212"/>
                </a:lnTo>
                <a:cubicBezTo>
                  <a:pt x="3508" y="1221"/>
                  <a:pt x="3516" y="1228"/>
                  <a:pt x="3516" y="1228"/>
                </a:cubicBezTo>
                <a:lnTo>
                  <a:pt x="3516" y="1228"/>
                </a:lnTo>
                <a:cubicBezTo>
                  <a:pt x="3520" y="1220"/>
                  <a:pt x="3524" y="1212"/>
                  <a:pt x="3527" y="1203"/>
                </a:cubicBezTo>
                <a:lnTo>
                  <a:pt x="3527" y="1203"/>
                </a:lnTo>
                <a:cubicBezTo>
                  <a:pt x="3528" y="1200"/>
                  <a:pt x="3529" y="1198"/>
                  <a:pt x="3531" y="1196"/>
                </a:cubicBezTo>
                <a:lnTo>
                  <a:pt x="3531" y="1196"/>
                </a:lnTo>
                <a:cubicBezTo>
                  <a:pt x="3533" y="1190"/>
                  <a:pt x="3535" y="1184"/>
                  <a:pt x="3537" y="1178"/>
                </a:cubicBezTo>
                <a:lnTo>
                  <a:pt x="3537" y="1178"/>
                </a:lnTo>
                <a:cubicBezTo>
                  <a:pt x="3538" y="1175"/>
                  <a:pt x="3539" y="1173"/>
                  <a:pt x="3541" y="1170"/>
                </a:cubicBezTo>
                <a:lnTo>
                  <a:pt x="3541" y="1170"/>
                </a:lnTo>
                <a:cubicBezTo>
                  <a:pt x="3543" y="1164"/>
                  <a:pt x="3545" y="1159"/>
                  <a:pt x="3547" y="1154"/>
                </a:cubicBezTo>
                <a:lnTo>
                  <a:pt x="3547" y="1154"/>
                </a:lnTo>
                <a:cubicBezTo>
                  <a:pt x="3548" y="1151"/>
                  <a:pt x="3549" y="1148"/>
                  <a:pt x="3550" y="1146"/>
                </a:cubicBezTo>
                <a:lnTo>
                  <a:pt x="3550" y="1146"/>
                </a:lnTo>
                <a:cubicBezTo>
                  <a:pt x="3553" y="1139"/>
                  <a:pt x="3555" y="1132"/>
                  <a:pt x="3556" y="1126"/>
                </a:cubicBezTo>
                <a:lnTo>
                  <a:pt x="3556" y="1126"/>
                </a:lnTo>
                <a:cubicBezTo>
                  <a:pt x="3557" y="1125"/>
                  <a:pt x="3558" y="1124"/>
                  <a:pt x="3558" y="1123"/>
                </a:cubicBezTo>
                <a:lnTo>
                  <a:pt x="3558" y="1123"/>
                </a:lnTo>
                <a:cubicBezTo>
                  <a:pt x="3561" y="1115"/>
                  <a:pt x="3563" y="1107"/>
                  <a:pt x="3565" y="1101"/>
                </a:cubicBezTo>
                <a:lnTo>
                  <a:pt x="3565" y="1101"/>
                </a:lnTo>
                <a:cubicBezTo>
                  <a:pt x="3566" y="1099"/>
                  <a:pt x="3566" y="1097"/>
                  <a:pt x="3567" y="1095"/>
                </a:cubicBezTo>
                <a:lnTo>
                  <a:pt x="3567" y="1095"/>
                </a:lnTo>
                <a:cubicBezTo>
                  <a:pt x="3568" y="1089"/>
                  <a:pt x="3570" y="1084"/>
                  <a:pt x="3572" y="1079"/>
                </a:cubicBezTo>
                <a:lnTo>
                  <a:pt x="3572" y="1079"/>
                </a:lnTo>
                <a:cubicBezTo>
                  <a:pt x="3572" y="1076"/>
                  <a:pt x="3573" y="1074"/>
                  <a:pt x="3574" y="1072"/>
                </a:cubicBezTo>
                <a:lnTo>
                  <a:pt x="3574" y="1072"/>
                </a:lnTo>
                <a:cubicBezTo>
                  <a:pt x="3575" y="1067"/>
                  <a:pt x="3576" y="1062"/>
                  <a:pt x="3578" y="1058"/>
                </a:cubicBezTo>
                <a:lnTo>
                  <a:pt x="3578" y="1058"/>
                </a:lnTo>
                <a:cubicBezTo>
                  <a:pt x="3578" y="1055"/>
                  <a:pt x="3579" y="1054"/>
                  <a:pt x="3579" y="1051"/>
                </a:cubicBezTo>
                <a:lnTo>
                  <a:pt x="3579" y="1051"/>
                </a:lnTo>
                <a:cubicBezTo>
                  <a:pt x="3581" y="1046"/>
                  <a:pt x="3582" y="1041"/>
                  <a:pt x="3583" y="1035"/>
                </a:cubicBezTo>
                <a:lnTo>
                  <a:pt x="3583" y="1035"/>
                </a:lnTo>
                <a:cubicBezTo>
                  <a:pt x="3584" y="1034"/>
                  <a:pt x="3584" y="1033"/>
                  <a:pt x="3584" y="1032"/>
                </a:cubicBezTo>
                <a:lnTo>
                  <a:pt x="3584" y="1032"/>
                </a:lnTo>
                <a:cubicBezTo>
                  <a:pt x="3586" y="1025"/>
                  <a:pt x="3587" y="1019"/>
                  <a:pt x="3588" y="1013"/>
                </a:cubicBezTo>
                <a:lnTo>
                  <a:pt x="3588" y="1013"/>
                </a:lnTo>
                <a:cubicBezTo>
                  <a:pt x="3589" y="1011"/>
                  <a:pt x="3589" y="1011"/>
                  <a:pt x="3589" y="1010"/>
                </a:cubicBezTo>
                <a:lnTo>
                  <a:pt x="3589" y="1010"/>
                </a:lnTo>
                <a:cubicBezTo>
                  <a:pt x="3590" y="1004"/>
                  <a:pt x="3591" y="1000"/>
                  <a:pt x="3592" y="994"/>
                </a:cubicBezTo>
                <a:lnTo>
                  <a:pt x="3592" y="994"/>
                </a:lnTo>
                <a:cubicBezTo>
                  <a:pt x="3592" y="993"/>
                  <a:pt x="3592" y="991"/>
                  <a:pt x="3593" y="990"/>
                </a:cubicBezTo>
                <a:lnTo>
                  <a:pt x="3593" y="990"/>
                </a:lnTo>
                <a:cubicBezTo>
                  <a:pt x="3594" y="985"/>
                  <a:pt x="3594" y="981"/>
                  <a:pt x="3595" y="977"/>
                </a:cubicBezTo>
                <a:lnTo>
                  <a:pt x="3595" y="977"/>
                </a:lnTo>
                <a:cubicBezTo>
                  <a:pt x="3595" y="975"/>
                  <a:pt x="3595" y="973"/>
                  <a:pt x="3596" y="971"/>
                </a:cubicBezTo>
                <a:lnTo>
                  <a:pt x="3596" y="971"/>
                </a:lnTo>
                <a:cubicBezTo>
                  <a:pt x="3596" y="967"/>
                  <a:pt x="3597" y="963"/>
                  <a:pt x="3598" y="958"/>
                </a:cubicBezTo>
                <a:lnTo>
                  <a:pt x="3598" y="958"/>
                </a:lnTo>
                <a:cubicBezTo>
                  <a:pt x="3598" y="957"/>
                  <a:pt x="3598" y="956"/>
                  <a:pt x="3598" y="955"/>
                </a:cubicBezTo>
                <a:lnTo>
                  <a:pt x="3598" y="955"/>
                </a:lnTo>
                <a:cubicBezTo>
                  <a:pt x="3599" y="950"/>
                  <a:pt x="3599" y="944"/>
                  <a:pt x="3600" y="939"/>
                </a:cubicBezTo>
                <a:lnTo>
                  <a:pt x="3600" y="939"/>
                </a:lnTo>
                <a:lnTo>
                  <a:pt x="3600" y="939"/>
                </a:lnTo>
                <a:lnTo>
                  <a:pt x="3600" y="939"/>
                </a:lnTo>
                <a:cubicBezTo>
                  <a:pt x="3601" y="934"/>
                  <a:pt x="3601" y="929"/>
                  <a:pt x="3601" y="924"/>
                </a:cubicBezTo>
                <a:lnTo>
                  <a:pt x="3601" y="924"/>
                </a:lnTo>
                <a:cubicBezTo>
                  <a:pt x="3601" y="923"/>
                  <a:pt x="3601" y="922"/>
                  <a:pt x="3601" y="921"/>
                </a:cubicBezTo>
                <a:lnTo>
                  <a:pt x="3601" y="921"/>
                </a:lnTo>
                <a:cubicBezTo>
                  <a:pt x="3602" y="917"/>
                  <a:pt x="3602" y="914"/>
                  <a:pt x="3602" y="910"/>
                </a:cubicBezTo>
                <a:lnTo>
                  <a:pt x="3602" y="910"/>
                </a:lnTo>
                <a:cubicBezTo>
                  <a:pt x="3602" y="909"/>
                  <a:pt x="3602" y="907"/>
                  <a:pt x="3602" y="906"/>
                </a:cubicBezTo>
                <a:lnTo>
                  <a:pt x="3602" y="906"/>
                </a:lnTo>
                <a:cubicBezTo>
                  <a:pt x="3602" y="903"/>
                  <a:pt x="3602" y="900"/>
                  <a:pt x="3602" y="896"/>
                </a:cubicBezTo>
                <a:lnTo>
                  <a:pt x="3602" y="896"/>
                </a:lnTo>
                <a:cubicBezTo>
                  <a:pt x="3602" y="895"/>
                  <a:pt x="3602" y="894"/>
                  <a:pt x="3602" y="893"/>
                </a:cubicBezTo>
                <a:lnTo>
                  <a:pt x="3602" y="893"/>
                </a:lnTo>
                <a:cubicBezTo>
                  <a:pt x="3603" y="884"/>
                  <a:pt x="3603" y="877"/>
                  <a:pt x="3602" y="869"/>
                </a:cubicBezTo>
                <a:lnTo>
                  <a:pt x="3602" y="869"/>
                </a:lnTo>
                <a:cubicBezTo>
                  <a:pt x="3602" y="868"/>
                  <a:pt x="3602" y="867"/>
                  <a:pt x="3602" y="866"/>
                </a:cubicBezTo>
                <a:lnTo>
                  <a:pt x="3602" y="866"/>
                </a:lnTo>
                <a:cubicBezTo>
                  <a:pt x="3602" y="863"/>
                  <a:pt x="3602" y="861"/>
                  <a:pt x="3602" y="859"/>
                </a:cubicBezTo>
                <a:lnTo>
                  <a:pt x="3602" y="859"/>
                </a:lnTo>
                <a:cubicBezTo>
                  <a:pt x="3602" y="857"/>
                  <a:pt x="3602" y="856"/>
                  <a:pt x="3602" y="855"/>
                </a:cubicBezTo>
                <a:lnTo>
                  <a:pt x="3602" y="855"/>
                </a:lnTo>
                <a:cubicBezTo>
                  <a:pt x="3602" y="853"/>
                  <a:pt x="3601" y="850"/>
                  <a:pt x="3601" y="849"/>
                </a:cubicBezTo>
                <a:lnTo>
                  <a:pt x="3601" y="849"/>
                </a:lnTo>
                <a:cubicBezTo>
                  <a:pt x="3601" y="847"/>
                  <a:pt x="3601" y="846"/>
                  <a:pt x="3601" y="845"/>
                </a:cubicBezTo>
                <a:lnTo>
                  <a:pt x="3601" y="845"/>
                </a:lnTo>
                <a:cubicBezTo>
                  <a:pt x="3601" y="843"/>
                  <a:pt x="3601" y="840"/>
                  <a:pt x="3600" y="838"/>
                </a:cubicBezTo>
                <a:lnTo>
                  <a:pt x="3600" y="838"/>
                </a:lnTo>
                <a:cubicBezTo>
                  <a:pt x="3600" y="837"/>
                  <a:pt x="3600" y="837"/>
                  <a:pt x="3600" y="836"/>
                </a:cubicBezTo>
                <a:lnTo>
                  <a:pt x="3600" y="836"/>
                </a:lnTo>
                <a:cubicBezTo>
                  <a:pt x="3599" y="833"/>
                  <a:pt x="3599" y="831"/>
                  <a:pt x="3599" y="828"/>
                </a:cubicBezTo>
                <a:lnTo>
                  <a:pt x="3599" y="828"/>
                </a:lnTo>
                <a:cubicBezTo>
                  <a:pt x="3599" y="827"/>
                  <a:pt x="3598" y="826"/>
                  <a:pt x="3598" y="825"/>
                </a:cubicBezTo>
                <a:lnTo>
                  <a:pt x="3598" y="825"/>
                </a:lnTo>
                <a:cubicBezTo>
                  <a:pt x="3598" y="824"/>
                  <a:pt x="3598" y="822"/>
                  <a:pt x="3598" y="821"/>
                </a:cubicBezTo>
                <a:lnTo>
                  <a:pt x="3598" y="821"/>
                </a:lnTo>
                <a:cubicBezTo>
                  <a:pt x="3598" y="820"/>
                  <a:pt x="3597" y="819"/>
                  <a:pt x="3597" y="818"/>
                </a:cubicBezTo>
                <a:lnTo>
                  <a:pt x="3597" y="818"/>
                </a:lnTo>
                <a:cubicBezTo>
                  <a:pt x="3597" y="816"/>
                  <a:pt x="3596" y="815"/>
                  <a:pt x="3596" y="814"/>
                </a:cubicBezTo>
                <a:lnTo>
                  <a:pt x="3596" y="814"/>
                </a:lnTo>
                <a:cubicBezTo>
                  <a:pt x="3596" y="813"/>
                  <a:pt x="3596" y="812"/>
                  <a:pt x="3596" y="811"/>
                </a:cubicBezTo>
                <a:lnTo>
                  <a:pt x="3596" y="811"/>
                </a:lnTo>
                <a:cubicBezTo>
                  <a:pt x="3596" y="810"/>
                  <a:pt x="3595" y="809"/>
                  <a:pt x="3595" y="809"/>
                </a:cubicBezTo>
                <a:lnTo>
                  <a:pt x="3595" y="809"/>
                </a:lnTo>
                <a:cubicBezTo>
                  <a:pt x="3592" y="793"/>
                  <a:pt x="3589" y="785"/>
                  <a:pt x="3589" y="785"/>
                </a:cubicBezTo>
                <a:lnTo>
                  <a:pt x="3589" y="785"/>
                </a:lnTo>
                <a:cubicBezTo>
                  <a:pt x="3566" y="691"/>
                  <a:pt x="3525" y="631"/>
                  <a:pt x="3481" y="591"/>
                </a:cubicBezTo>
                <a:lnTo>
                  <a:pt x="3481" y="591"/>
                </a:lnTo>
                <a:cubicBezTo>
                  <a:pt x="3477" y="588"/>
                  <a:pt x="3473" y="585"/>
                  <a:pt x="3469" y="582"/>
                </a:cubicBezTo>
                <a:lnTo>
                  <a:pt x="3469" y="582"/>
                </a:lnTo>
                <a:cubicBezTo>
                  <a:pt x="3468" y="581"/>
                  <a:pt x="3466" y="580"/>
                  <a:pt x="3465" y="579"/>
                </a:cubicBezTo>
                <a:lnTo>
                  <a:pt x="3465" y="579"/>
                </a:lnTo>
                <a:cubicBezTo>
                  <a:pt x="3462" y="577"/>
                  <a:pt x="3459" y="575"/>
                  <a:pt x="3456" y="572"/>
                </a:cubicBezTo>
                <a:lnTo>
                  <a:pt x="3456" y="572"/>
                </a:lnTo>
                <a:cubicBezTo>
                  <a:pt x="3455" y="572"/>
                  <a:pt x="3454" y="571"/>
                  <a:pt x="3453" y="570"/>
                </a:cubicBezTo>
                <a:lnTo>
                  <a:pt x="3453" y="570"/>
                </a:lnTo>
                <a:cubicBezTo>
                  <a:pt x="3449" y="568"/>
                  <a:pt x="3445" y="566"/>
                  <a:pt x="3442" y="563"/>
                </a:cubicBezTo>
                <a:lnTo>
                  <a:pt x="3442" y="563"/>
                </a:lnTo>
                <a:cubicBezTo>
                  <a:pt x="3440" y="563"/>
                  <a:pt x="3438" y="561"/>
                  <a:pt x="3437" y="561"/>
                </a:cubicBezTo>
                <a:lnTo>
                  <a:pt x="3437" y="561"/>
                </a:lnTo>
                <a:cubicBezTo>
                  <a:pt x="3434" y="559"/>
                  <a:pt x="3432" y="557"/>
                  <a:pt x="3428" y="556"/>
                </a:cubicBezTo>
                <a:lnTo>
                  <a:pt x="3428" y="556"/>
                </a:lnTo>
                <a:cubicBezTo>
                  <a:pt x="3427" y="556"/>
                  <a:pt x="3425" y="555"/>
                  <a:pt x="3424" y="554"/>
                </a:cubicBezTo>
                <a:lnTo>
                  <a:pt x="3424" y="554"/>
                </a:lnTo>
                <a:cubicBezTo>
                  <a:pt x="3421" y="552"/>
                  <a:pt x="3417" y="550"/>
                  <a:pt x="3413" y="548"/>
                </a:cubicBezTo>
                <a:lnTo>
                  <a:pt x="3413" y="548"/>
                </a:lnTo>
                <a:cubicBezTo>
                  <a:pt x="3412" y="548"/>
                  <a:pt x="3410" y="547"/>
                  <a:pt x="3409" y="547"/>
                </a:cubicBezTo>
                <a:lnTo>
                  <a:pt x="3409" y="547"/>
                </a:lnTo>
                <a:cubicBezTo>
                  <a:pt x="3406" y="546"/>
                  <a:pt x="3403" y="544"/>
                  <a:pt x="3401" y="543"/>
                </a:cubicBezTo>
                <a:lnTo>
                  <a:pt x="3401" y="543"/>
                </a:lnTo>
                <a:cubicBezTo>
                  <a:pt x="3399" y="543"/>
                  <a:pt x="3398" y="543"/>
                  <a:pt x="3396" y="542"/>
                </a:cubicBezTo>
                <a:lnTo>
                  <a:pt x="3396" y="542"/>
                </a:lnTo>
                <a:cubicBezTo>
                  <a:pt x="3393" y="540"/>
                  <a:pt x="3389" y="539"/>
                  <a:pt x="3385" y="538"/>
                </a:cubicBezTo>
                <a:lnTo>
                  <a:pt x="3385" y="538"/>
                </a:lnTo>
                <a:cubicBezTo>
                  <a:pt x="3384" y="537"/>
                  <a:pt x="3383" y="537"/>
                  <a:pt x="3382" y="537"/>
                </a:cubicBezTo>
                <a:lnTo>
                  <a:pt x="3382" y="537"/>
                </a:lnTo>
                <a:cubicBezTo>
                  <a:pt x="3379" y="536"/>
                  <a:pt x="3376" y="535"/>
                  <a:pt x="3373" y="534"/>
                </a:cubicBezTo>
                <a:lnTo>
                  <a:pt x="3373" y="534"/>
                </a:lnTo>
                <a:cubicBezTo>
                  <a:pt x="3372" y="534"/>
                  <a:pt x="3371" y="534"/>
                  <a:pt x="3369" y="533"/>
                </a:cubicBezTo>
                <a:lnTo>
                  <a:pt x="3369" y="533"/>
                </a:lnTo>
                <a:cubicBezTo>
                  <a:pt x="3365" y="532"/>
                  <a:pt x="3362" y="531"/>
                  <a:pt x="3359" y="531"/>
                </a:cubicBezTo>
                <a:lnTo>
                  <a:pt x="3359" y="531"/>
                </a:lnTo>
                <a:cubicBezTo>
                  <a:pt x="3358" y="530"/>
                  <a:pt x="3357" y="530"/>
                  <a:pt x="3356" y="530"/>
                </a:cubicBezTo>
                <a:lnTo>
                  <a:pt x="3356" y="530"/>
                </a:lnTo>
                <a:cubicBezTo>
                  <a:pt x="3353" y="530"/>
                  <a:pt x="3350" y="529"/>
                  <a:pt x="3348" y="528"/>
                </a:cubicBezTo>
                <a:lnTo>
                  <a:pt x="3348" y="528"/>
                </a:lnTo>
                <a:cubicBezTo>
                  <a:pt x="3346" y="528"/>
                  <a:pt x="3345" y="528"/>
                  <a:pt x="3344" y="527"/>
                </a:cubicBezTo>
                <a:lnTo>
                  <a:pt x="3344" y="527"/>
                </a:lnTo>
                <a:cubicBezTo>
                  <a:pt x="3341" y="527"/>
                  <a:pt x="3339" y="527"/>
                  <a:pt x="3336" y="526"/>
                </a:cubicBezTo>
                <a:lnTo>
                  <a:pt x="3336" y="526"/>
                </a:lnTo>
                <a:cubicBezTo>
                  <a:pt x="3334" y="526"/>
                  <a:pt x="3333" y="526"/>
                  <a:pt x="3332" y="526"/>
                </a:cubicBezTo>
                <a:lnTo>
                  <a:pt x="3332" y="526"/>
                </a:lnTo>
                <a:cubicBezTo>
                  <a:pt x="3330" y="526"/>
                  <a:pt x="3327" y="525"/>
                  <a:pt x="3324" y="525"/>
                </a:cubicBezTo>
                <a:lnTo>
                  <a:pt x="3324" y="525"/>
                </a:lnTo>
                <a:cubicBezTo>
                  <a:pt x="3323" y="524"/>
                  <a:pt x="3322" y="524"/>
                  <a:pt x="3320" y="524"/>
                </a:cubicBezTo>
                <a:lnTo>
                  <a:pt x="3320" y="524"/>
                </a:lnTo>
                <a:cubicBezTo>
                  <a:pt x="3319" y="524"/>
                  <a:pt x="3316" y="524"/>
                  <a:pt x="3314" y="524"/>
                </a:cubicBezTo>
                <a:lnTo>
                  <a:pt x="3314" y="524"/>
                </a:lnTo>
                <a:cubicBezTo>
                  <a:pt x="3313" y="524"/>
                  <a:pt x="3312" y="524"/>
                  <a:pt x="3312" y="524"/>
                </a:cubicBezTo>
                <a:lnTo>
                  <a:pt x="3312" y="524"/>
                </a:lnTo>
                <a:cubicBezTo>
                  <a:pt x="3309" y="523"/>
                  <a:pt x="3306" y="523"/>
                  <a:pt x="3303" y="523"/>
                </a:cubicBezTo>
                <a:lnTo>
                  <a:pt x="3303" y="523"/>
                </a:lnTo>
                <a:cubicBezTo>
                  <a:pt x="3302" y="523"/>
                  <a:pt x="3302" y="523"/>
                  <a:pt x="3301" y="523"/>
                </a:cubicBezTo>
                <a:lnTo>
                  <a:pt x="3301" y="523"/>
                </a:lnTo>
                <a:cubicBezTo>
                  <a:pt x="3299" y="523"/>
                  <a:pt x="3297" y="523"/>
                  <a:pt x="3295" y="523"/>
                </a:cubicBezTo>
                <a:lnTo>
                  <a:pt x="3295" y="523"/>
                </a:lnTo>
                <a:cubicBezTo>
                  <a:pt x="3294" y="523"/>
                  <a:pt x="3293" y="523"/>
                  <a:pt x="3292" y="523"/>
                </a:cubicBezTo>
                <a:lnTo>
                  <a:pt x="3292" y="523"/>
                </a:lnTo>
                <a:cubicBezTo>
                  <a:pt x="3291" y="523"/>
                  <a:pt x="3288" y="523"/>
                  <a:pt x="3286" y="523"/>
                </a:cubicBezTo>
                <a:lnTo>
                  <a:pt x="3286" y="523"/>
                </a:lnTo>
                <a:cubicBezTo>
                  <a:pt x="3285" y="523"/>
                  <a:pt x="3284" y="523"/>
                  <a:pt x="3283" y="523"/>
                </a:cubicBezTo>
                <a:lnTo>
                  <a:pt x="3283" y="523"/>
                </a:lnTo>
                <a:cubicBezTo>
                  <a:pt x="3282" y="523"/>
                  <a:pt x="3281" y="523"/>
                  <a:pt x="3279" y="523"/>
                </a:cubicBezTo>
                <a:lnTo>
                  <a:pt x="3279" y="523"/>
                </a:lnTo>
                <a:lnTo>
                  <a:pt x="3278" y="523"/>
                </a:lnTo>
                <a:lnTo>
                  <a:pt x="3278" y="523"/>
                </a:lnTo>
                <a:cubicBezTo>
                  <a:pt x="3276" y="523"/>
                  <a:pt x="3274" y="523"/>
                  <a:pt x="3273" y="523"/>
                </a:cubicBezTo>
                <a:lnTo>
                  <a:pt x="3273" y="523"/>
                </a:lnTo>
                <a:cubicBezTo>
                  <a:pt x="3272" y="524"/>
                  <a:pt x="3272" y="524"/>
                  <a:pt x="3271" y="524"/>
                </a:cubicBezTo>
                <a:lnTo>
                  <a:pt x="3271" y="524"/>
                </a:lnTo>
                <a:cubicBezTo>
                  <a:pt x="3270" y="524"/>
                  <a:pt x="3269" y="524"/>
                  <a:pt x="3268" y="524"/>
                </a:cubicBezTo>
                <a:lnTo>
                  <a:pt x="3268" y="524"/>
                </a:lnTo>
                <a:cubicBezTo>
                  <a:pt x="3268" y="524"/>
                  <a:pt x="3268" y="524"/>
                  <a:pt x="3267" y="524"/>
                </a:cubicBezTo>
                <a:lnTo>
                  <a:pt x="3267" y="524"/>
                </a:lnTo>
                <a:cubicBezTo>
                  <a:pt x="3266" y="524"/>
                  <a:pt x="3264" y="524"/>
                  <a:pt x="3264" y="524"/>
                </a:cubicBezTo>
                <a:lnTo>
                  <a:pt x="3264" y="524"/>
                </a:lnTo>
                <a:cubicBezTo>
                  <a:pt x="3264" y="524"/>
                  <a:pt x="3264" y="524"/>
                  <a:pt x="3263" y="524"/>
                </a:cubicBezTo>
                <a:lnTo>
                  <a:pt x="3263" y="524"/>
                </a:lnTo>
                <a:lnTo>
                  <a:pt x="3262" y="524"/>
                </a:lnTo>
                <a:lnTo>
                  <a:pt x="3262" y="524"/>
                </a:lnTo>
                <a:lnTo>
                  <a:pt x="3262" y="524"/>
                </a:lnTo>
                <a:lnTo>
                  <a:pt x="3262" y="524"/>
                </a:lnTo>
                <a:cubicBezTo>
                  <a:pt x="3261" y="524"/>
                  <a:pt x="3261" y="524"/>
                  <a:pt x="3261" y="524"/>
                </a:cubicBezTo>
                <a:lnTo>
                  <a:pt x="3261" y="524"/>
                </a:lnTo>
                <a:cubicBezTo>
                  <a:pt x="3171" y="0"/>
                  <a:pt x="2542" y="216"/>
                  <a:pt x="2446" y="233"/>
                </a:cubicBezTo>
                <a:lnTo>
                  <a:pt x="2446" y="233"/>
                </a:lnTo>
                <a:cubicBezTo>
                  <a:pt x="2427" y="236"/>
                  <a:pt x="2405" y="234"/>
                  <a:pt x="2382" y="226"/>
                </a:cubicBezTo>
                <a:lnTo>
                  <a:pt x="2382" y="226"/>
                </a:lnTo>
                <a:lnTo>
                  <a:pt x="2382" y="226"/>
                </a:lnTo>
                <a:lnTo>
                  <a:pt x="2382" y="226"/>
                </a:lnTo>
                <a:cubicBezTo>
                  <a:pt x="2297" y="200"/>
                  <a:pt x="2199" y="116"/>
                  <a:pt x="2187" y="106"/>
                </a:cubicBezTo>
                <a:lnTo>
                  <a:pt x="2187" y="106"/>
                </a:lnTo>
                <a:lnTo>
                  <a:pt x="2187" y="106"/>
                </a:lnTo>
                <a:lnTo>
                  <a:pt x="2187" y="106"/>
                </a:lnTo>
                <a:cubicBezTo>
                  <a:pt x="2186" y="105"/>
                  <a:pt x="2186" y="104"/>
                  <a:pt x="2186" y="104"/>
                </a:cubicBezTo>
                <a:lnTo>
                  <a:pt x="2176" y="223"/>
                </a:lnTo>
                <a:lnTo>
                  <a:pt x="2176" y="223"/>
                </a:lnTo>
                <a:cubicBezTo>
                  <a:pt x="2140" y="182"/>
                  <a:pt x="2122" y="52"/>
                  <a:pt x="2122" y="52"/>
                </a:cubicBezTo>
                <a:lnTo>
                  <a:pt x="2122" y="52"/>
                </a:lnTo>
                <a:cubicBezTo>
                  <a:pt x="2020" y="97"/>
                  <a:pt x="1994" y="332"/>
                  <a:pt x="1994" y="332"/>
                </a:cubicBezTo>
                <a:lnTo>
                  <a:pt x="1994" y="332"/>
                </a:lnTo>
                <a:cubicBezTo>
                  <a:pt x="1944" y="286"/>
                  <a:pt x="1941" y="210"/>
                  <a:pt x="1941" y="210"/>
                </a:cubicBezTo>
                <a:lnTo>
                  <a:pt x="1941" y="210"/>
                </a:lnTo>
                <a:cubicBezTo>
                  <a:pt x="1941" y="210"/>
                  <a:pt x="1790" y="395"/>
                  <a:pt x="1906" y="570"/>
                </a:cubicBezTo>
                <a:lnTo>
                  <a:pt x="1906" y="570"/>
                </a:lnTo>
                <a:cubicBezTo>
                  <a:pt x="1923" y="596"/>
                  <a:pt x="1941" y="619"/>
                  <a:pt x="1960" y="640"/>
                </a:cubicBezTo>
                <a:lnTo>
                  <a:pt x="1960" y="640"/>
                </a:lnTo>
                <a:cubicBezTo>
                  <a:pt x="1953" y="645"/>
                  <a:pt x="1947" y="652"/>
                  <a:pt x="1940" y="658"/>
                </a:cubicBezTo>
                <a:lnTo>
                  <a:pt x="1940" y="658"/>
                </a:lnTo>
                <a:lnTo>
                  <a:pt x="1940" y="658"/>
                </a:lnTo>
                <a:lnTo>
                  <a:pt x="1940" y="658"/>
                </a:lnTo>
                <a:cubicBezTo>
                  <a:pt x="1934" y="664"/>
                  <a:pt x="1928" y="670"/>
                  <a:pt x="1923" y="677"/>
                </a:cubicBezTo>
                <a:lnTo>
                  <a:pt x="1923" y="677"/>
                </a:lnTo>
                <a:cubicBezTo>
                  <a:pt x="1922" y="677"/>
                  <a:pt x="1921" y="677"/>
                  <a:pt x="1921" y="677"/>
                </a:cubicBezTo>
                <a:lnTo>
                  <a:pt x="1921" y="677"/>
                </a:lnTo>
                <a:cubicBezTo>
                  <a:pt x="1916" y="683"/>
                  <a:pt x="1910" y="690"/>
                  <a:pt x="1905" y="697"/>
                </a:cubicBezTo>
                <a:lnTo>
                  <a:pt x="1905" y="697"/>
                </a:lnTo>
                <a:lnTo>
                  <a:pt x="1905" y="697"/>
                </a:lnTo>
                <a:lnTo>
                  <a:pt x="1905" y="697"/>
                </a:lnTo>
                <a:cubicBezTo>
                  <a:pt x="1824" y="802"/>
                  <a:pt x="1800" y="951"/>
                  <a:pt x="1850" y="1074"/>
                </a:cubicBezTo>
                <a:lnTo>
                  <a:pt x="1850" y="1074"/>
                </a:lnTo>
                <a:cubicBezTo>
                  <a:pt x="1854" y="1083"/>
                  <a:pt x="1858" y="1092"/>
                  <a:pt x="1860" y="1103"/>
                </a:cubicBezTo>
                <a:lnTo>
                  <a:pt x="1860" y="1103"/>
                </a:lnTo>
                <a:cubicBezTo>
                  <a:pt x="1860" y="1106"/>
                  <a:pt x="1860" y="1111"/>
                  <a:pt x="1860" y="1115"/>
                </a:cubicBezTo>
                <a:lnTo>
                  <a:pt x="1860" y="1115"/>
                </a:lnTo>
                <a:cubicBezTo>
                  <a:pt x="1860" y="1116"/>
                  <a:pt x="1859" y="1118"/>
                  <a:pt x="1859" y="1120"/>
                </a:cubicBezTo>
                <a:lnTo>
                  <a:pt x="1859" y="1120"/>
                </a:lnTo>
                <a:cubicBezTo>
                  <a:pt x="1858" y="1127"/>
                  <a:pt x="1856" y="1134"/>
                  <a:pt x="1854" y="1141"/>
                </a:cubicBezTo>
                <a:lnTo>
                  <a:pt x="1854" y="1141"/>
                </a:lnTo>
                <a:cubicBezTo>
                  <a:pt x="1853" y="1145"/>
                  <a:pt x="1851" y="1160"/>
                  <a:pt x="1848" y="1180"/>
                </a:cubicBezTo>
                <a:lnTo>
                  <a:pt x="1848" y="1180"/>
                </a:lnTo>
                <a:cubicBezTo>
                  <a:pt x="1822" y="1164"/>
                  <a:pt x="1782" y="1153"/>
                  <a:pt x="1736" y="1185"/>
                </a:cubicBezTo>
                <a:lnTo>
                  <a:pt x="1736" y="1185"/>
                </a:lnTo>
                <a:cubicBezTo>
                  <a:pt x="1695" y="1215"/>
                  <a:pt x="1682" y="1290"/>
                  <a:pt x="1691" y="1369"/>
                </a:cubicBezTo>
                <a:lnTo>
                  <a:pt x="1691" y="1369"/>
                </a:lnTo>
                <a:lnTo>
                  <a:pt x="1691" y="1369"/>
                </a:lnTo>
                <a:cubicBezTo>
                  <a:pt x="1691" y="1376"/>
                  <a:pt x="1692" y="1382"/>
                  <a:pt x="1693" y="1388"/>
                </a:cubicBezTo>
                <a:lnTo>
                  <a:pt x="1693" y="1388"/>
                </a:lnTo>
                <a:cubicBezTo>
                  <a:pt x="1693" y="1390"/>
                  <a:pt x="1693" y="1391"/>
                  <a:pt x="1694" y="1392"/>
                </a:cubicBezTo>
                <a:lnTo>
                  <a:pt x="1694" y="1392"/>
                </a:lnTo>
                <a:cubicBezTo>
                  <a:pt x="1695" y="1398"/>
                  <a:pt x="1696" y="1403"/>
                  <a:pt x="1696" y="1408"/>
                </a:cubicBezTo>
                <a:lnTo>
                  <a:pt x="1696" y="1408"/>
                </a:lnTo>
                <a:cubicBezTo>
                  <a:pt x="1697" y="1409"/>
                  <a:pt x="1697" y="1411"/>
                  <a:pt x="1698" y="1412"/>
                </a:cubicBezTo>
                <a:lnTo>
                  <a:pt x="1698" y="1412"/>
                </a:lnTo>
                <a:cubicBezTo>
                  <a:pt x="1698" y="1417"/>
                  <a:pt x="1700" y="1422"/>
                  <a:pt x="1701" y="1427"/>
                </a:cubicBezTo>
                <a:lnTo>
                  <a:pt x="1701" y="1427"/>
                </a:lnTo>
                <a:cubicBezTo>
                  <a:pt x="1701" y="1428"/>
                  <a:pt x="1701" y="1430"/>
                  <a:pt x="1702" y="1432"/>
                </a:cubicBezTo>
                <a:lnTo>
                  <a:pt x="1702" y="1432"/>
                </a:lnTo>
                <a:cubicBezTo>
                  <a:pt x="1702" y="1434"/>
                  <a:pt x="1703" y="1437"/>
                  <a:pt x="1704" y="1440"/>
                </a:cubicBezTo>
                <a:lnTo>
                  <a:pt x="1704" y="1440"/>
                </a:lnTo>
                <a:cubicBezTo>
                  <a:pt x="1705" y="1442"/>
                  <a:pt x="1705" y="1444"/>
                  <a:pt x="1706" y="1447"/>
                </a:cubicBezTo>
                <a:lnTo>
                  <a:pt x="1706" y="1447"/>
                </a:lnTo>
                <a:cubicBezTo>
                  <a:pt x="1707" y="1450"/>
                  <a:pt x="1708" y="1453"/>
                  <a:pt x="1710" y="1458"/>
                </a:cubicBezTo>
                <a:lnTo>
                  <a:pt x="1710" y="1458"/>
                </a:lnTo>
                <a:cubicBezTo>
                  <a:pt x="1710" y="1460"/>
                  <a:pt x="1711" y="1462"/>
                  <a:pt x="1712" y="1465"/>
                </a:cubicBezTo>
                <a:lnTo>
                  <a:pt x="1712" y="1465"/>
                </a:lnTo>
                <a:cubicBezTo>
                  <a:pt x="1712" y="1467"/>
                  <a:pt x="1713" y="1469"/>
                  <a:pt x="1714" y="1472"/>
                </a:cubicBezTo>
                <a:lnTo>
                  <a:pt x="1714" y="1472"/>
                </a:lnTo>
                <a:cubicBezTo>
                  <a:pt x="1715" y="1475"/>
                  <a:pt x="1717" y="1479"/>
                  <a:pt x="1718" y="1482"/>
                </a:cubicBezTo>
                <a:lnTo>
                  <a:pt x="1718" y="1482"/>
                </a:lnTo>
                <a:cubicBezTo>
                  <a:pt x="1719" y="1484"/>
                  <a:pt x="1720" y="1486"/>
                  <a:pt x="1721" y="1488"/>
                </a:cubicBezTo>
                <a:lnTo>
                  <a:pt x="1721" y="1488"/>
                </a:lnTo>
                <a:cubicBezTo>
                  <a:pt x="1722" y="1492"/>
                  <a:pt x="1723" y="1495"/>
                  <a:pt x="1725" y="1499"/>
                </a:cubicBezTo>
                <a:lnTo>
                  <a:pt x="1725" y="1499"/>
                </a:lnTo>
                <a:cubicBezTo>
                  <a:pt x="1726" y="1500"/>
                  <a:pt x="1727" y="1502"/>
                  <a:pt x="1728" y="1503"/>
                </a:cubicBezTo>
                <a:lnTo>
                  <a:pt x="1728" y="1503"/>
                </a:lnTo>
                <a:cubicBezTo>
                  <a:pt x="1729" y="1506"/>
                  <a:pt x="1731" y="1509"/>
                  <a:pt x="1732" y="1512"/>
                </a:cubicBezTo>
                <a:lnTo>
                  <a:pt x="1732" y="1512"/>
                </a:lnTo>
                <a:cubicBezTo>
                  <a:pt x="1733" y="1514"/>
                  <a:pt x="1733" y="1515"/>
                  <a:pt x="1734" y="1516"/>
                </a:cubicBezTo>
                <a:lnTo>
                  <a:pt x="1734" y="1516"/>
                </a:lnTo>
                <a:cubicBezTo>
                  <a:pt x="1736" y="1520"/>
                  <a:pt x="1738" y="1523"/>
                  <a:pt x="1740" y="1527"/>
                </a:cubicBezTo>
                <a:lnTo>
                  <a:pt x="1740" y="1527"/>
                </a:lnTo>
                <a:cubicBezTo>
                  <a:pt x="1741" y="1528"/>
                  <a:pt x="1742" y="1529"/>
                  <a:pt x="1742" y="1530"/>
                </a:cubicBezTo>
                <a:lnTo>
                  <a:pt x="1742" y="1530"/>
                </a:lnTo>
                <a:cubicBezTo>
                  <a:pt x="1745" y="1533"/>
                  <a:pt x="1747" y="1537"/>
                  <a:pt x="1749" y="1540"/>
                </a:cubicBezTo>
                <a:lnTo>
                  <a:pt x="1749" y="1540"/>
                </a:lnTo>
                <a:cubicBezTo>
                  <a:pt x="1750" y="1541"/>
                  <a:pt x="1751" y="1542"/>
                  <a:pt x="1751" y="1543"/>
                </a:cubicBezTo>
                <a:lnTo>
                  <a:pt x="1751" y="1543"/>
                </a:lnTo>
                <a:cubicBezTo>
                  <a:pt x="1753" y="1546"/>
                  <a:pt x="1756" y="1549"/>
                  <a:pt x="1759" y="1553"/>
                </a:cubicBezTo>
                <a:lnTo>
                  <a:pt x="1759" y="1553"/>
                </a:lnTo>
                <a:cubicBezTo>
                  <a:pt x="1759" y="1553"/>
                  <a:pt x="1759" y="1553"/>
                  <a:pt x="1760" y="1553"/>
                </a:cubicBezTo>
                <a:lnTo>
                  <a:pt x="1760" y="1553"/>
                </a:lnTo>
                <a:cubicBezTo>
                  <a:pt x="1762" y="1556"/>
                  <a:pt x="1765" y="1559"/>
                  <a:pt x="1767" y="1562"/>
                </a:cubicBezTo>
                <a:lnTo>
                  <a:pt x="1767" y="1562"/>
                </a:lnTo>
                <a:cubicBezTo>
                  <a:pt x="1768" y="1562"/>
                  <a:pt x="1769" y="1563"/>
                  <a:pt x="1769" y="1563"/>
                </a:cubicBezTo>
                <a:lnTo>
                  <a:pt x="1769" y="1563"/>
                </a:lnTo>
                <a:cubicBezTo>
                  <a:pt x="1772" y="1566"/>
                  <a:pt x="1775" y="1569"/>
                  <a:pt x="1778" y="1571"/>
                </a:cubicBezTo>
                <a:lnTo>
                  <a:pt x="1778" y="1571"/>
                </a:lnTo>
                <a:cubicBezTo>
                  <a:pt x="1779" y="1572"/>
                  <a:pt x="1779" y="1572"/>
                  <a:pt x="1780" y="1573"/>
                </a:cubicBezTo>
                <a:lnTo>
                  <a:pt x="1780" y="1573"/>
                </a:lnTo>
                <a:cubicBezTo>
                  <a:pt x="1783" y="1575"/>
                  <a:pt x="1786" y="1577"/>
                  <a:pt x="1789" y="1579"/>
                </a:cubicBezTo>
                <a:lnTo>
                  <a:pt x="1789" y="1579"/>
                </a:lnTo>
                <a:cubicBezTo>
                  <a:pt x="1790" y="1579"/>
                  <a:pt x="1791" y="1579"/>
                  <a:pt x="1791" y="1580"/>
                </a:cubicBezTo>
                <a:lnTo>
                  <a:pt x="1791" y="1580"/>
                </a:lnTo>
                <a:cubicBezTo>
                  <a:pt x="1794" y="1582"/>
                  <a:pt x="1797" y="1583"/>
                  <a:pt x="1800" y="1584"/>
                </a:cubicBezTo>
                <a:lnTo>
                  <a:pt x="1800" y="1584"/>
                </a:lnTo>
                <a:cubicBezTo>
                  <a:pt x="1801" y="1584"/>
                  <a:pt x="1801" y="1584"/>
                  <a:pt x="1801" y="1585"/>
                </a:cubicBezTo>
                <a:lnTo>
                  <a:pt x="1801" y="1585"/>
                </a:lnTo>
                <a:cubicBezTo>
                  <a:pt x="1805" y="1586"/>
                  <a:pt x="1808" y="1588"/>
                  <a:pt x="1812" y="1589"/>
                </a:cubicBezTo>
                <a:lnTo>
                  <a:pt x="1812" y="1589"/>
                </a:lnTo>
                <a:lnTo>
                  <a:pt x="1813" y="1589"/>
                </a:lnTo>
                <a:lnTo>
                  <a:pt x="1813" y="1589"/>
                </a:lnTo>
                <a:cubicBezTo>
                  <a:pt x="1817" y="1590"/>
                  <a:pt x="1820" y="1590"/>
                  <a:pt x="1824" y="1591"/>
                </a:cubicBezTo>
                <a:lnTo>
                  <a:pt x="1824" y="1591"/>
                </a:lnTo>
                <a:cubicBezTo>
                  <a:pt x="1824" y="1591"/>
                  <a:pt x="1825" y="1591"/>
                  <a:pt x="1826" y="1591"/>
                </a:cubicBezTo>
                <a:lnTo>
                  <a:pt x="1826" y="1591"/>
                </a:lnTo>
                <a:cubicBezTo>
                  <a:pt x="1830" y="1591"/>
                  <a:pt x="1833" y="1592"/>
                  <a:pt x="1837" y="1591"/>
                </a:cubicBezTo>
                <a:lnTo>
                  <a:pt x="1837" y="1591"/>
                </a:lnTo>
                <a:cubicBezTo>
                  <a:pt x="1843" y="1674"/>
                  <a:pt x="1867" y="1774"/>
                  <a:pt x="1926" y="1865"/>
                </a:cubicBezTo>
                <a:lnTo>
                  <a:pt x="1926" y="1865"/>
                </a:lnTo>
                <a:cubicBezTo>
                  <a:pt x="1928" y="1869"/>
                  <a:pt x="1931" y="1873"/>
                  <a:pt x="1934" y="1877"/>
                </a:cubicBezTo>
                <a:lnTo>
                  <a:pt x="1934" y="1877"/>
                </a:lnTo>
                <a:cubicBezTo>
                  <a:pt x="1936" y="1879"/>
                  <a:pt x="1937" y="1881"/>
                  <a:pt x="1938" y="1883"/>
                </a:cubicBezTo>
                <a:lnTo>
                  <a:pt x="1938" y="1883"/>
                </a:lnTo>
                <a:cubicBezTo>
                  <a:pt x="1941" y="1888"/>
                  <a:pt x="1946" y="1894"/>
                  <a:pt x="1950" y="1898"/>
                </a:cubicBezTo>
                <a:lnTo>
                  <a:pt x="1950" y="1898"/>
                </a:lnTo>
                <a:cubicBezTo>
                  <a:pt x="1951" y="1901"/>
                  <a:pt x="1953" y="1902"/>
                  <a:pt x="1954" y="1904"/>
                </a:cubicBezTo>
                <a:lnTo>
                  <a:pt x="1954" y="1904"/>
                </a:lnTo>
                <a:cubicBezTo>
                  <a:pt x="1958" y="1909"/>
                  <a:pt x="1963" y="1915"/>
                  <a:pt x="1967" y="1919"/>
                </a:cubicBezTo>
                <a:lnTo>
                  <a:pt x="1967" y="1919"/>
                </a:lnTo>
                <a:cubicBezTo>
                  <a:pt x="1968" y="1921"/>
                  <a:pt x="1969" y="1923"/>
                  <a:pt x="1971" y="1924"/>
                </a:cubicBezTo>
                <a:lnTo>
                  <a:pt x="1971" y="1924"/>
                </a:lnTo>
                <a:cubicBezTo>
                  <a:pt x="1975" y="1929"/>
                  <a:pt x="1978" y="1933"/>
                  <a:pt x="1983" y="1937"/>
                </a:cubicBezTo>
                <a:lnTo>
                  <a:pt x="1983" y="1937"/>
                </a:lnTo>
                <a:cubicBezTo>
                  <a:pt x="1984" y="1939"/>
                  <a:pt x="1985" y="1940"/>
                  <a:pt x="1987" y="1942"/>
                </a:cubicBezTo>
                <a:lnTo>
                  <a:pt x="1987" y="1942"/>
                </a:lnTo>
                <a:cubicBezTo>
                  <a:pt x="1991" y="1946"/>
                  <a:pt x="1997" y="1951"/>
                  <a:pt x="2002" y="1956"/>
                </a:cubicBezTo>
                <a:lnTo>
                  <a:pt x="2002" y="1956"/>
                </a:lnTo>
                <a:cubicBezTo>
                  <a:pt x="2004" y="1958"/>
                  <a:pt x="2005" y="1959"/>
                  <a:pt x="2007" y="1961"/>
                </a:cubicBezTo>
                <a:lnTo>
                  <a:pt x="2007" y="1961"/>
                </a:lnTo>
                <a:cubicBezTo>
                  <a:pt x="2013" y="1966"/>
                  <a:pt x="2018" y="1971"/>
                  <a:pt x="2023" y="1976"/>
                </a:cubicBezTo>
                <a:lnTo>
                  <a:pt x="2023" y="1976"/>
                </a:lnTo>
                <a:cubicBezTo>
                  <a:pt x="2025" y="1977"/>
                  <a:pt x="2027" y="1978"/>
                  <a:pt x="2028" y="1979"/>
                </a:cubicBezTo>
                <a:lnTo>
                  <a:pt x="2028" y="1979"/>
                </a:lnTo>
                <a:cubicBezTo>
                  <a:pt x="2033" y="1983"/>
                  <a:pt x="2038" y="1987"/>
                  <a:pt x="2044" y="1992"/>
                </a:cubicBezTo>
                <a:lnTo>
                  <a:pt x="2044" y="1992"/>
                </a:lnTo>
                <a:cubicBezTo>
                  <a:pt x="2045" y="1993"/>
                  <a:pt x="2047" y="1994"/>
                  <a:pt x="2048" y="1995"/>
                </a:cubicBezTo>
                <a:lnTo>
                  <a:pt x="2048" y="1995"/>
                </a:lnTo>
                <a:cubicBezTo>
                  <a:pt x="2054" y="1999"/>
                  <a:pt x="2061" y="2004"/>
                  <a:pt x="2067" y="2008"/>
                </a:cubicBezTo>
                <a:lnTo>
                  <a:pt x="2067" y="2008"/>
                </a:lnTo>
                <a:cubicBezTo>
                  <a:pt x="2069" y="2010"/>
                  <a:pt x="2071" y="2011"/>
                  <a:pt x="2072" y="2012"/>
                </a:cubicBezTo>
                <a:lnTo>
                  <a:pt x="2072" y="2012"/>
                </a:lnTo>
                <a:cubicBezTo>
                  <a:pt x="2079" y="2017"/>
                  <a:pt x="2086" y="2021"/>
                  <a:pt x="2094" y="2025"/>
                </a:cubicBezTo>
                <a:lnTo>
                  <a:pt x="2094" y="2025"/>
                </a:lnTo>
                <a:cubicBezTo>
                  <a:pt x="2095" y="2026"/>
                  <a:pt x="2096" y="2027"/>
                  <a:pt x="2098" y="2028"/>
                </a:cubicBezTo>
                <a:lnTo>
                  <a:pt x="2098" y="2028"/>
                </a:lnTo>
                <a:cubicBezTo>
                  <a:pt x="2105" y="2032"/>
                  <a:pt x="2112" y="2036"/>
                  <a:pt x="2119" y="2040"/>
                </a:cubicBezTo>
                <a:lnTo>
                  <a:pt x="2119" y="2040"/>
                </a:lnTo>
                <a:cubicBezTo>
                  <a:pt x="2120" y="2040"/>
                  <a:pt x="2121" y="2041"/>
                  <a:pt x="2122" y="2041"/>
                </a:cubicBezTo>
                <a:lnTo>
                  <a:pt x="2122" y="2041"/>
                </a:lnTo>
                <a:cubicBezTo>
                  <a:pt x="2130" y="2046"/>
                  <a:pt x="2138" y="2049"/>
                  <a:pt x="2146" y="2053"/>
                </a:cubicBezTo>
                <a:lnTo>
                  <a:pt x="2146" y="2053"/>
                </a:lnTo>
                <a:cubicBezTo>
                  <a:pt x="2149" y="2054"/>
                  <a:pt x="2150" y="2055"/>
                  <a:pt x="2152" y="2056"/>
                </a:cubicBezTo>
                <a:lnTo>
                  <a:pt x="2152" y="2056"/>
                </a:lnTo>
                <a:cubicBezTo>
                  <a:pt x="2160" y="2060"/>
                  <a:pt x="2169" y="2063"/>
                  <a:pt x="2178" y="2067"/>
                </a:cubicBezTo>
                <a:lnTo>
                  <a:pt x="2178" y="2067"/>
                </a:lnTo>
                <a:cubicBezTo>
                  <a:pt x="2180" y="2067"/>
                  <a:pt x="2181" y="2068"/>
                  <a:pt x="2183" y="2068"/>
                </a:cubicBezTo>
                <a:lnTo>
                  <a:pt x="2183" y="2068"/>
                </a:lnTo>
                <a:cubicBezTo>
                  <a:pt x="2191" y="2072"/>
                  <a:pt x="2200" y="2076"/>
                  <a:pt x="2209" y="2078"/>
                </a:cubicBezTo>
                <a:lnTo>
                  <a:pt x="2209" y="2078"/>
                </a:lnTo>
                <a:cubicBezTo>
                  <a:pt x="2210" y="2078"/>
                  <a:pt x="2211" y="2079"/>
                  <a:pt x="2212" y="2079"/>
                </a:cubicBezTo>
                <a:lnTo>
                  <a:pt x="2212" y="2079"/>
                </a:lnTo>
                <a:cubicBezTo>
                  <a:pt x="2221" y="2083"/>
                  <a:pt x="2231" y="2086"/>
                  <a:pt x="2241" y="2088"/>
                </a:cubicBezTo>
                <a:lnTo>
                  <a:pt x="2241" y="2088"/>
                </a:lnTo>
                <a:cubicBezTo>
                  <a:pt x="2243" y="2089"/>
                  <a:pt x="2246" y="2090"/>
                  <a:pt x="2248" y="2090"/>
                </a:cubicBezTo>
                <a:lnTo>
                  <a:pt x="2248" y="2090"/>
                </a:lnTo>
                <a:cubicBezTo>
                  <a:pt x="2257" y="2093"/>
                  <a:pt x="2268" y="2096"/>
                  <a:pt x="2278" y="2098"/>
                </a:cubicBezTo>
                <a:lnTo>
                  <a:pt x="2278" y="2098"/>
                </a:lnTo>
                <a:cubicBezTo>
                  <a:pt x="2280" y="2099"/>
                  <a:pt x="2282" y="2099"/>
                  <a:pt x="2284" y="2100"/>
                </a:cubicBezTo>
                <a:lnTo>
                  <a:pt x="2284" y="2100"/>
                </a:lnTo>
                <a:cubicBezTo>
                  <a:pt x="2295" y="2102"/>
                  <a:pt x="2306" y="2104"/>
                  <a:pt x="2317" y="2107"/>
                </a:cubicBezTo>
                <a:lnTo>
                  <a:pt x="2317" y="2107"/>
                </a:lnTo>
                <a:cubicBezTo>
                  <a:pt x="2317" y="2107"/>
                  <a:pt x="2317" y="2107"/>
                  <a:pt x="2318" y="2107"/>
                </a:cubicBezTo>
                <a:lnTo>
                  <a:pt x="2318" y="2107"/>
                </a:lnTo>
                <a:cubicBezTo>
                  <a:pt x="2330" y="2109"/>
                  <a:pt x="2341" y="2111"/>
                  <a:pt x="2353" y="2113"/>
                </a:cubicBezTo>
                <a:lnTo>
                  <a:pt x="2353" y="2113"/>
                </a:lnTo>
                <a:cubicBezTo>
                  <a:pt x="2355" y="2113"/>
                  <a:pt x="2357" y="2114"/>
                  <a:pt x="2360" y="2114"/>
                </a:cubicBezTo>
                <a:lnTo>
                  <a:pt x="2360" y="2114"/>
                </a:lnTo>
                <a:cubicBezTo>
                  <a:pt x="2371" y="2116"/>
                  <a:pt x="2383" y="2117"/>
                  <a:pt x="2395" y="2118"/>
                </a:cubicBezTo>
                <a:lnTo>
                  <a:pt x="2395" y="2118"/>
                </a:lnTo>
                <a:cubicBezTo>
                  <a:pt x="2398" y="2118"/>
                  <a:pt x="2400" y="2119"/>
                  <a:pt x="2402" y="2119"/>
                </a:cubicBezTo>
                <a:lnTo>
                  <a:pt x="2402" y="2119"/>
                </a:lnTo>
                <a:cubicBezTo>
                  <a:pt x="2415" y="2120"/>
                  <a:pt x="2428" y="2121"/>
                  <a:pt x="2441" y="2122"/>
                </a:cubicBezTo>
                <a:lnTo>
                  <a:pt x="2441" y="2122"/>
                </a:lnTo>
                <a:cubicBezTo>
                  <a:pt x="2453" y="2123"/>
                  <a:pt x="2465" y="2124"/>
                  <a:pt x="2478" y="2124"/>
                </a:cubicBezTo>
                <a:lnTo>
                  <a:pt x="2476" y="2202"/>
                </a:lnTo>
                <a:lnTo>
                  <a:pt x="2476" y="2202"/>
                </a:lnTo>
                <a:cubicBezTo>
                  <a:pt x="2475" y="2185"/>
                  <a:pt x="2475" y="2167"/>
                  <a:pt x="2476" y="2148"/>
                </a:cubicBezTo>
                <a:lnTo>
                  <a:pt x="2476" y="2148"/>
                </a:lnTo>
                <a:cubicBezTo>
                  <a:pt x="2455" y="2174"/>
                  <a:pt x="2434" y="2202"/>
                  <a:pt x="2415" y="2232"/>
                </a:cubicBezTo>
                <a:lnTo>
                  <a:pt x="2415" y="2232"/>
                </a:lnTo>
                <a:cubicBezTo>
                  <a:pt x="2439" y="2189"/>
                  <a:pt x="2455" y="2164"/>
                  <a:pt x="2460" y="2158"/>
                </a:cubicBezTo>
                <a:lnTo>
                  <a:pt x="2460" y="2158"/>
                </a:lnTo>
                <a:cubicBezTo>
                  <a:pt x="2449" y="2168"/>
                  <a:pt x="2363" y="2171"/>
                  <a:pt x="2276" y="2253"/>
                </a:cubicBezTo>
                <a:lnTo>
                  <a:pt x="2276" y="2253"/>
                </a:lnTo>
                <a:cubicBezTo>
                  <a:pt x="2128" y="2265"/>
                  <a:pt x="1857" y="2299"/>
                  <a:pt x="1798" y="2386"/>
                </a:cubicBezTo>
                <a:lnTo>
                  <a:pt x="1798" y="2386"/>
                </a:lnTo>
                <a:cubicBezTo>
                  <a:pt x="1781" y="2412"/>
                  <a:pt x="1775" y="2445"/>
                  <a:pt x="1775" y="2480"/>
                </a:cubicBezTo>
                <a:lnTo>
                  <a:pt x="1775" y="2480"/>
                </a:lnTo>
                <a:lnTo>
                  <a:pt x="1775" y="2481"/>
                </a:lnTo>
                <a:lnTo>
                  <a:pt x="1775" y="2481"/>
                </a:lnTo>
                <a:cubicBezTo>
                  <a:pt x="1772" y="2487"/>
                  <a:pt x="1769" y="2493"/>
                  <a:pt x="1766" y="2498"/>
                </a:cubicBezTo>
                <a:lnTo>
                  <a:pt x="1766" y="2498"/>
                </a:lnTo>
                <a:cubicBezTo>
                  <a:pt x="1766" y="2500"/>
                  <a:pt x="1765" y="2503"/>
                  <a:pt x="1764" y="2505"/>
                </a:cubicBezTo>
                <a:lnTo>
                  <a:pt x="1764" y="2505"/>
                </a:lnTo>
                <a:cubicBezTo>
                  <a:pt x="1763" y="2505"/>
                  <a:pt x="1763" y="2507"/>
                  <a:pt x="1763" y="2508"/>
                </a:cubicBezTo>
                <a:lnTo>
                  <a:pt x="1763" y="2508"/>
                </a:lnTo>
                <a:cubicBezTo>
                  <a:pt x="1762" y="2509"/>
                  <a:pt x="1762" y="2511"/>
                  <a:pt x="1761" y="2513"/>
                </a:cubicBezTo>
                <a:lnTo>
                  <a:pt x="1761" y="2513"/>
                </a:lnTo>
                <a:cubicBezTo>
                  <a:pt x="1761" y="2514"/>
                  <a:pt x="1761" y="2515"/>
                  <a:pt x="1760" y="2516"/>
                </a:cubicBezTo>
                <a:lnTo>
                  <a:pt x="1760" y="2516"/>
                </a:lnTo>
                <a:cubicBezTo>
                  <a:pt x="1759" y="2518"/>
                  <a:pt x="1759" y="2519"/>
                  <a:pt x="1758" y="2521"/>
                </a:cubicBezTo>
                <a:lnTo>
                  <a:pt x="1758" y="2521"/>
                </a:lnTo>
                <a:cubicBezTo>
                  <a:pt x="1758" y="2523"/>
                  <a:pt x="1758" y="2524"/>
                  <a:pt x="1757" y="2525"/>
                </a:cubicBezTo>
                <a:lnTo>
                  <a:pt x="1757" y="2525"/>
                </a:lnTo>
                <a:cubicBezTo>
                  <a:pt x="1756" y="2527"/>
                  <a:pt x="1756" y="2528"/>
                  <a:pt x="1755" y="2531"/>
                </a:cubicBezTo>
                <a:lnTo>
                  <a:pt x="1755" y="2531"/>
                </a:lnTo>
                <a:cubicBezTo>
                  <a:pt x="1755" y="2532"/>
                  <a:pt x="1754" y="2533"/>
                  <a:pt x="1753" y="2535"/>
                </a:cubicBezTo>
                <a:lnTo>
                  <a:pt x="1753" y="2535"/>
                </a:lnTo>
                <a:cubicBezTo>
                  <a:pt x="1753" y="2536"/>
                  <a:pt x="1752" y="2539"/>
                  <a:pt x="1752" y="2541"/>
                </a:cubicBezTo>
                <a:lnTo>
                  <a:pt x="1752" y="2541"/>
                </a:lnTo>
                <a:cubicBezTo>
                  <a:pt x="1752" y="2542"/>
                  <a:pt x="1751" y="2544"/>
                  <a:pt x="1751" y="2545"/>
                </a:cubicBezTo>
                <a:lnTo>
                  <a:pt x="1751" y="2545"/>
                </a:lnTo>
                <a:cubicBezTo>
                  <a:pt x="1750" y="2548"/>
                  <a:pt x="1749" y="2550"/>
                  <a:pt x="1749" y="2552"/>
                </a:cubicBezTo>
                <a:lnTo>
                  <a:pt x="1749" y="2552"/>
                </a:lnTo>
                <a:cubicBezTo>
                  <a:pt x="1748" y="2554"/>
                  <a:pt x="1748" y="2555"/>
                  <a:pt x="1747" y="2557"/>
                </a:cubicBezTo>
                <a:lnTo>
                  <a:pt x="1747" y="2557"/>
                </a:lnTo>
                <a:cubicBezTo>
                  <a:pt x="1746" y="2560"/>
                  <a:pt x="1746" y="2562"/>
                  <a:pt x="1745" y="2564"/>
                </a:cubicBezTo>
                <a:lnTo>
                  <a:pt x="1745" y="2564"/>
                </a:lnTo>
                <a:cubicBezTo>
                  <a:pt x="1745" y="2566"/>
                  <a:pt x="1744" y="2568"/>
                  <a:pt x="1744" y="2570"/>
                </a:cubicBezTo>
                <a:lnTo>
                  <a:pt x="1744" y="2570"/>
                </a:lnTo>
                <a:cubicBezTo>
                  <a:pt x="1743" y="2572"/>
                  <a:pt x="1742" y="2575"/>
                  <a:pt x="1742" y="2578"/>
                </a:cubicBezTo>
                <a:lnTo>
                  <a:pt x="1742" y="2578"/>
                </a:lnTo>
                <a:cubicBezTo>
                  <a:pt x="1741" y="2579"/>
                  <a:pt x="1741" y="2581"/>
                  <a:pt x="1741" y="2582"/>
                </a:cubicBezTo>
                <a:lnTo>
                  <a:pt x="1741" y="2582"/>
                </a:lnTo>
                <a:cubicBezTo>
                  <a:pt x="1739" y="2585"/>
                  <a:pt x="1739" y="2588"/>
                  <a:pt x="1738" y="2591"/>
                </a:cubicBezTo>
                <a:lnTo>
                  <a:pt x="1738" y="2591"/>
                </a:lnTo>
                <a:cubicBezTo>
                  <a:pt x="1738" y="2593"/>
                  <a:pt x="1737" y="2595"/>
                  <a:pt x="1736" y="2596"/>
                </a:cubicBezTo>
                <a:lnTo>
                  <a:pt x="1736" y="2596"/>
                </a:lnTo>
                <a:cubicBezTo>
                  <a:pt x="1736" y="2599"/>
                  <a:pt x="1735" y="2602"/>
                  <a:pt x="1734" y="2606"/>
                </a:cubicBezTo>
                <a:lnTo>
                  <a:pt x="1734" y="2606"/>
                </a:lnTo>
                <a:cubicBezTo>
                  <a:pt x="1734" y="2608"/>
                  <a:pt x="1733" y="2609"/>
                  <a:pt x="1733" y="2611"/>
                </a:cubicBezTo>
                <a:lnTo>
                  <a:pt x="1733" y="2611"/>
                </a:lnTo>
                <a:cubicBezTo>
                  <a:pt x="1732" y="2614"/>
                  <a:pt x="1731" y="2618"/>
                  <a:pt x="1731" y="2621"/>
                </a:cubicBezTo>
                <a:lnTo>
                  <a:pt x="1731" y="2621"/>
                </a:lnTo>
                <a:cubicBezTo>
                  <a:pt x="1730" y="2623"/>
                  <a:pt x="1729" y="2625"/>
                  <a:pt x="1729" y="2626"/>
                </a:cubicBezTo>
                <a:lnTo>
                  <a:pt x="1729" y="2626"/>
                </a:lnTo>
                <a:cubicBezTo>
                  <a:pt x="1728" y="2630"/>
                  <a:pt x="1728" y="2634"/>
                  <a:pt x="1726" y="2637"/>
                </a:cubicBezTo>
                <a:lnTo>
                  <a:pt x="1726" y="2637"/>
                </a:lnTo>
                <a:cubicBezTo>
                  <a:pt x="1726" y="2639"/>
                  <a:pt x="1726" y="2641"/>
                  <a:pt x="1725" y="2642"/>
                </a:cubicBezTo>
                <a:lnTo>
                  <a:pt x="1725" y="2642"/>
                </a:lnTo>
                <a:cubicBezTo>
                  <a:pt x="1724" y="2646"/>
                  <a:pt x="1723" y="2650"/>
                  <a:pt x="1722" y="2654"/>
                </a:cubicBezTo>
                <a:lnTo>
                  <a:pt x="1722" y="2654"/>
                </a:lnTo>
                <a:cubicBezTo>
                  <a:pt x="1722" y="2655"/>
                  <a:pt x="1722" y="2657"/>
                  <a:pt x="1721" y="2659"/>
                </a:cubicBezTo>
                <a:lnTo>
                  <a:pt x="1721" y="2659"/>
                </a:lnTo>
                <a:cubicBezTo>
                  <a:pt x="1721" y="2663"/>
                  <a:pt x="1719" y="2667"/>
                  <a:pt x="1718" y="2671"/>
                </a:cubicBezTo>
                <a:lnTo>
                  <a:pt x="1718" y="2671"/>
                </a:lnTo>
                <a:cubicBezTo>
                  <a:pt x="1718" y="2673"/>
                  <a:pt x="1718" y="2675"/>
                  <a:pt x="1717" y="2676"/>
                </a:cubicBezTo>
                <a:lnTo>
                  <a:pt x="1717" y="2676"/>
                </a:lnTo>
                <a:cubicBezTo>
                  <a:pt x="1716" y="2681"/>
                  <a:pt x="1715" y="2685"/>
                  <a:pt x="1714" y="2689"/>
                </a:cubicBezTo>
                <a:lnTo>
                  <a:pt x="1714" y="2689"/>
                </a:lnTo>
                <a:cubicBezTo>
                  <a:pt x="1714" y="2690"/>
                  <a:pt x="1713" y="2692"/>
                  <a:pt x="1713" y="2693"/>
                </a:cubicBezTo>
                <a:lnTo>
                  <a:pt x="1713" y="2693"/>
                </a:lnTo>
                <a:cubicBezTo>
                  <a:pt x="1712" y="2698"/>
                  <a:pt x="1711" y="2703"/>
                  <a:pt x="1710" y="2708"/>
                </a:cubicBezTo>
                <a:lnTo>
                  <a:pt x="1710" y="2708"/>
                </a:lnTo>
                <a:cubicBezTo>
                  <a:pt x="1710" y="2709"/>
                  <a:pt x="1710" y="2710"/>
                  <a:pt x="1709" y="2712"/>
                </a:cubicBezTo>
                <a:lnTo>
                  <a:pt x="1709" y="2712"/>
                </a:lnTo>
                <a:cubicBezTo>
                  <a:pt x="1708" y="2717"/>
                  <a:pt x="1707" y="2722"/>
                  <a:pt x="1706" y="2727"/>
                </a:cubicBezTo>
                <a:lnTo>
                  <a:pt x="1705" y="2731"/>
                </a:lnTo>
                <a:lnTo>
                  <a:pt x="1705" y="2731"/>
                </a:lnTo>
                <a:cubicBezTo>
                  <a:pt x="1703" y="2736"/>
                  <a:pt x="1702" y="2742"/>
                  <a:pt x="1701" y="2747"/>
                </a:cubicBezTo>
                <a:lnTo>
                  <a:pt x="1701" y="2747"/>
                </a:lnTo>
                <a:cubicBezTo>
                  <a:pt x="1701" y="2748"/>
                  <a:pt x="1701" y="2749"/>
                  <a:pt x="1701" y="2750"/>
                </a:cubicBezTo>
                <a:lnTo>
                  <a:pt x="1701" y="2750"/>
                </a:lnTo>
                <a:cubicBezTo>
                  <a:pt x="1700" y="2756"/>
                  <a:pt x="1698" y="2762"/>
                  <a:pt x="1697" y="2767"/>
                </a:cubicBezTo>
                <a:lnTo>
                  <a:pt x="1697" y="2767"/>
                </a:lnTo>
                <a:cubicBezTo>
                  <a:pt x="1696" y="2768"/>
                  <a:pt x="1696" y="2768"/>
                  <a:pt x="1696" y="2770"/>
                </a:cubicBezTo>
                <a:lnTo>
                  <a:pt x="1696" y="2770"/>
                </a:lnTo>
                <a:cubicBezTo>
                  <a:pt x="1695" y="2776"/>
                  <a:pt x="1693" y="2782"/>
                  <a:pt x="1692" y="2788"/>
                </a:cubicBezTo>
                <a:lnTo>
                  <a:pt x="1692" y="2788"/>
                </a:lnTo>
                <a:cubicBezTo>
                  <a:pt x="1692" y="2788"/>
                  <a:pt x="1692" y="2789"/>
                  <a:pt x="1692" y="2790"/>
                </a:cubicBezTo>
                <a:lnTo>
                  <a:pt x="1692" y="2790"/>
                </a:lnTo>
                <a:cubicBezTo>
                  <a:pt x="1691" y="2796"/>
                  <a:pt x="1690" y="2802"/>
                  <a:pt x="1688" y="2808"/>
                </a:cubicBezTo>
                <a:lnTo>
                  <a:pt x="1688" y="2808"/>
                </a:lnTo>
                <a:cubicBezTo>
                  <a:pt x="1688" y="2809"/>
                  <a:pt x="1688" y="2810"/>
                  <a:pt x="1688" y="2811"/>
                </a:cubicBezTo>
                <a:lnTo>
                  <a:pt x="1688" y="2811"/>
                </a:lnTo>
                <a:cubicBezTo>
                  <a:pt x="1686" y="2817"/>
                  <a:pt x="1685" y="2824"/>
                  <a:pt x="1684" y="2831"/>
                </a:cubicBezTo>
                <a:lnTo>
                  <a:pt x="1684" y="2831"/>
                </a:lnTo>
                <a:lnTo>
                  <a:pt x="1683" y="2831"/>
                </a:lnTo>
                <a:lnTo>
                  <a:pt x="1683" y="2831"/>
                </a:lnTo>
                <a:cubicBezTo>
                  <a:pt x="1622" y="3122"/>
                  <a:pt x="1553" y="3507"/>
                  <a:pt x="1530" y="3629"/>
                </a:cubicBezTo>
                <a:lnTo>
                  <a:pt x="1530" y="3629"/>
                </a:lnTo>
                <a:lnTo>
                  <a:pt x="1530" y="3629"/>
                </a:lnTo>
                <a:lnTo>
                  <a:pt x="1530" y="3629"/>
                </a:lnTo>
                <a:lnTo>
                  <a:pt x="1530" y="3629"/>
                </a:lnTo>
                <a:cubicBezTo>
                  <a:pt x="1530" y="3634"/>
                  <a:pt x="1529" y="3638"/>
                  <a:pt x="1529" y="3641"/>
                </a:cubicBezTo>
                <a:lnTo>
                  <a:pt x="1529" y="3641"/>
                </a:lnTo>
                <a:cubicBezTo>
                  <a:pt x="1474" y="3641"/>
                  <a:pt x="1419" y="3650"/>
                  <a:pt x="1359" y="3633"/>
                </a:cubicBezTo>
                <a:lnTo>
                  <a:pt x="1359" y="3633"/>
                </a:lnTo>
                <a:cubicBezTo>
                  <a:pt x="1271" y="3606"/>
                  <a:pt x="1178" y="3584"/>
                  <a:pt x="1097" y="3539"/>
                </a:cubicBezTo>
                <a:lnTo>
                  <a:pt x="1097" y="3539"/>
                </a:lnTo>
                <a:cubicBezTo>
                  <a:pt x="983" y="3476"/>
                  <a:pt x="856" y="3422"/>
                  <a:pt x="765" y="3326"/>
                </a:cubicBezTo>
                <a:lnTo>
                  <a:pt x="765" y="3326"/>
                </a:lnTo>
                <a:cubicBezTo>
                  <a:pt x="757" y="3318"/>
                  <a:pt x="687" y="3222"/>
                  <a:pt x="678" y="3227"/>
                </a:cubicBezTo>
                <a:lnTo>
                  <a:pt x="678" y="3227"/>
                </a:lnTo>
                <a:cubicBezTo>
                  <a:pt x="662" y="3235"/>
                  <a:pt x="646" y="3244"/>
                  <a:pt x="632" y="3253"/>
                </a:cubicBezTo>
                <a:lnTo>
                  <a:pt x="632" y="3253"/>
                </a:lnTo>
                <a:cubicBezTo>
                  <a:pt x="633" y="3251"/>
                  <a:pt x="633" y="3249"/>
                  <a:pt x="633" y="3246"/>
                </a:cubicBezTo>
                <a:lnTo>
                  <a:pt x="633" y="3246"/>
                </a:lnTo>
                <a:cubicBezTo>
                  <a:pt x="633" y="3244"/>
                  <a:pt x="632" y="3241"/>
                  <a:pt x="632" y="3239"/>
                </a:cubicBezTo>
                <a:lnTo>
                  <a:pt x="643" y="3221"/>
                </a:lnTo>
                <a:lnTo>
                  <a:pt x="649" y="3212"/>
                </a:lnTo>
                <a:lnTo>
                  <a:pt x="641" y="3207"/>
                </a:lnTo>
                <a:lnTo>
                  <a:pt x="641" y="3207"/>
                </a:lnTo>
                <a:lnTo>
                  <a:pt x="580" y="3166"/>
                </a:lnTo>
                <a:lnTo>
                  <a:pt x="580" y="3166"/>
                </a:lnTo>
                <a:lnTo>
                  <a:pt x="575" y="3163"/>
                </a:lnTo>
                <a:lnTo>
                  <a:pt x="575" y="3163"/>
                </a:lnTo>
                <a:cubicBezTo>
                  <a:pt x="564" y="3171"/>
                  <a:pt x="552" y="3179"/>
                  <a:pt x="542" y="3187"/>
                </a:cubicBezTo>
                <a:lnTo>
                  <a:pt x="536" y="3185"/>
                </a:lnTo>
                <a:lnTo>
                  <a:pt x="536" y="3185"/>
                </a:lnTo>
                <a:cubicBezTo>
                  <a:pt x="536" y="3185"/>
                  <a:pt x="564" y="2995"/>
                  <a:pt x="457" y="2929"/>
                </a:cubicBezTo>
                <a:lnTo>
                  <a:pt x="457" y="2929"/>
                </a:lnTo>
                <a:cubicBezTo>
                  <a:pt x="424" y="2909"/>
                  <a:pt x="384" y="2894"/>
                  <a:pt x="352" y="2871"/>
                </a:cubicBezTo>
                <a:lnTo>
                  <a:pt x="352" y="2871"/>
                </a:lnTo>
                <a:cubicBezTo>
                  <a:pt x="334" y="2857"/>
                  <a:pt x="317" y="2834"/>
                  <a:pt x="295" y="2839"/>
                </a:cubicBezTo>
                <a:lnTo>
                  <a:pt x="295" y="2839"/>
                </a:lnTo>
                <a:cubicBezTo>
                  <a:pt x="268" y="2844"/>
                  <a:pt x="262" y="2872"/>
                  <a:pt x="265" y="2897"/>
                </a:cubicBezTo>
                <a:lnTo>
                  <a:pt x="265" y="2897"/>
                </a:lnTo>
                <a:cubicBezTo>
                  <a:pt x="262" y="2891"/>
                  <a:pt x="260" y="2887"/>
                  <a:pt x="259" y="2886"/>
                </a:cubicBezTo>
                <a:lnTo>
                  <a:pt x="259" y="2886"/>
                </a:lnTo>
                <a:cubicBezTo>
                  <a:pt x="259" y="2888"/>
                  <a:pt x="258" y="2902"/>
                  <a:pt x="262" y="2921"/>
                </a:cubicBezTo>
                <a:lnTo>
                  <a:pt x="262" y="2921"/>
                </a:lnTo>
                <a:cubicBezTo>
                  <a:pt x="261" y="2921"/>
                  <a:pt x="259" y="2921"/>
                  <a:pt x="259" y="2921"/>
                </a:cubicBezTo>
                <a:lnTo>
                  <a:pt x="259" y="2921"/>
                </a:lnTo>
                <a:cubicBezTo>
                  <a:pt x="258" y="2921"/>
                  <a:pt x="257" y="2920"/>
                  <a:pt x="256" y="2920"/>
                </a:cubicBezTo>
                <a:lnTo>
                  <a:pt x="256" y="2920"/>
                </a:lnTo>
                <a:cubicBezTo>
                  <a:pt x="255" y="2920"/>
                  <a:pt x="254" y="2919"/>
                  <a:pt x="253" y="2919"/>
                </a:cubicBezTo>
                <a:lnTo>
                  <a:pt x="253" y="2919"/>
                </a:lnTo>
                <a:cubicBezTo>
                  <a:pt x="252" y="2919"/>
                  <a:pt x="251" y="2919"/>
                  <a:pt x="250" y="2919"/>
                </a:cubicBezTo>
                <a:lnTo>
                  <a:pt x="250" y="2919"/>
                </a:lnTo>
                <a:cubicBezTo>
                  <a:pt x="249" y="2918"/>
                  <a:pt x="247" y="2918"/>
                  <a:pt x="247" y="2918"/>
                </a:cubicBezTo>
                <a:lnTo>
                  <a:pt x="247" y="2918"/>
                </a:lnTo>
                <a:cubicBezTo>
                  <a:pt x="189" y="2907"/>
                  <a:pt x="82" y="2911"/>
                  <a:pt x="79" y="2968"/>
                </a:cubicBezTo>
                <a:lnTo>
                  <a:pt x="79" y="2968"/>
                </a:lnTo>
                <a:lnTo>
                  <a:pt x="79" y="2967"/>
                </a:lnTo>
                <a:lnTo>
                  <a:pt x="79" y="2967"/>
                </a:lnTo>
                <a:cubicBezTo>
                  <a:pt x="77" y="2956"/>
                  <a:pt x="77" y="2950"/>
                  <a:pt x="77" y="2950"/>
                </a:cubicBezTo>
                <a:lnTo>
                  <a:pt x="77" y="2950"/>
                </a:lnTo>
                <a:cubicBezTo>
                  <a:pt x="77" y="2950"/>
                  <a:pt x="75" y="2956"/>
                  <a:pt x="76" y="2968"/>
                </a:cubicBezTo>
                <a:lnTo>
                  <a:pt x="76" y="2968"/>
                </a:lnTo>
                <a:cubicBezTo>
                  <a:pt x="76" y="2975"/>
                  <a:pt x="77" y="2985"/>
                  <a:pt x="81" y="2997"/>
                </a:cubicBezTo>
                <a:lnTo>
                  <a:pt x="81" y="2997"/>
                </a:lnTo>
                <a:cubicBezTo>
                  <a:pt x="45" y="3015"/>
                  <a:pt x="21" y="3053"/>
                  <a:pt x="17" y="3093"/>
                </a:cubicBezTo>
                <a:lnTo>
                  <a:pt x="17" y="3093"/>
                </a:lnTo>
                <a:cubicBezTo>
                  <a:pt x="17" y="3093"/>
                  <a:pt x="17" y="3094"/>
                  <a:pt x="16" y="3095"/>
                </a:cubicBezTo>
                <a:lnTo>
                  <a:pt x="16" y="3095"/>
                </a:lnTo>
                <a:cubicBezTo>
                  <a:pt x="16" y="3098"/>
                  <a:pt x="16" y="3101"/>
                  <a:pt x="16" y="3104"/>
                </a:cubicBezTo>
                <a:lnTo>
                  <a:pt x="16" y="3104"/>
                </a:lnTo>
                <a:cubicBezTo>
                  <a:pt x="16" y="3105"/>
                  <a:pt x="16" y="3106"/>
                  <a:pt x="16" y="3108"/>
                </a:cubicBezTo>
                <a:lnTo>
                  <a:pt x="16" y="3108"/>
                </a:lnTo>
                <a:cubicBezTo>
                  <a:pt x="16" y="3111"/>
                  <a:pt x="16" y="3115"/>
                  <a:pt x="17" y="3119"/>
                </a:cubicBezTo>
                <a:lnTo>
                  <a:pt x="17" y="3119"/>
                </a:lnTo>
                <a:cubicBezTo>
                  <a:pt x="17" y="3119"/>
                  <a:pt x="17" y="3119"/>
                  <a:pt x="17" y="3120"/>
                </a:cubicBezTo>
                <a:lnTo>
                  <a:pt x="17" y="3120"/>
                </a:lnTo>
                <a:cubicBezTo>
                  <a:pt x="16" y="3119"/>
                  <a:pt x="16" y="3119"/>
                  <a:pt x="16" y="3119"/>
                </a:cubicBezTo>
                <a:lnTo>
                  <a:pt x="16" y="3119"/>
                </a:lnTo>
                <a:lnTo>
                  <a:pt x="17" y="3120"/>
                </a:lnTo>
                <a:lnTo>
                  <a:pt x="17" y="3120"/>
                </a:lnTo>
                <a:cubicBezTo>
                  <a:pt x="18" y="3126"/>
                  <a:pt x="19" y="3132"/>
                  <a:pt x="18" y="3138"/>
                </a:cubicBezTo>
                <a:lnTo>
                  <a:pt x="18" y="3138"/>
                </a:lnTo>
                <a:cubicBezTo>
                  <a:pt x="17" y="3146"/>
                  <a:pt x="13" y="3153"/>
                  <a:pt x="10" y="3161"/>
                </a:cubicBezTo>
                <a:lnTo>
                  <a:pt x="10" y="3161"/>
                </a:lnTo>
                <a:cubicBezTo>
                  <a:pt x="0" y="3183"/>
                  <a:pt x="3" y="3210"/>
                  <a:pt x="16" y="3230"/>
                </a:cubicBezTo>
                <a:lnTo>
                  <a:pt x="16" y="3230"/>
                </a:lnTo>
                <a:cubicBezTo>
                  <a:pt x="16" y="3231"/>
                  <a:pt x="17" y="3231"/>
                  <a:pt x="17" y="3232"/>
                </a:cubicBezTo>
                <a:lnTo>
                  <a:pt x="17" y="3232"/>
                </a:lnTo>
                <a:cubicBezTo>
                  <a:pt x="17" y="3237"/>
                  <a:pt x="13" y="3245"/>
                  <a:pt x="13" y="3249"/>
                </a:cubicBezTo>
                <a:lnTo>
                  <a:pt x="13" y="3249"/>
                </a:lnTo>
                <a:lnTo>
                  <a:pt x="13" y="3249"/>
                </a:lnTo>
                <a:lnTo>
                  <a:pt x="13" y="3249"/>
                </a:lnTo>
                <a:cubicBezTo>
                  <a:pt x="13" y="3253"/>
                  <a:pt x="13" y="3256"/>
                  <a:pt x="13" y="3260"/>
                </a:cubicBezTo>
                <a:lnTo>
                  <a:pt x="13" y="3260"/>
                </a:lnTo>
                <a:cubicBezTo>
                  <a:pt x="22" y="3331"/>
                  <a:pt x="110" y="3369"/>
                  <a:pt x="168" y="3388"/>
                </a:cubicBezTo>
                <a:lnTo>
                  <a:pt x="168" y="3388"/>
                </a:lnTo>
                <a:cubicBezTo>
                  <a:pt x="189" y="3395"/>
                  <a:pt x="213" y="3402"/>
                  <a:pt x="239" y="3407"/>
                </a:cubicBezTo>
                <a:lnTo>
                  <a:pt x="239" y="3407"/>
                </a:lnTo>
                <a:cubicBezTo>
                  <a:pt x="279" y="3415"/>
                  <a:pt x="323" y="3419"/>
                  <a:pt x="361" y="3412"/>
                </a:cubicBezTo>
                <a:lnTo>
                  <a:pt x="361" y="3412"/>
                </a:lnTo>
                <a:cubicBezTo>
                  <a:pt x="360" y="3413"/>
                  <a:pt x="360" y="3414"/>
                  <a:pt x="360" y="3414"/>
                </a:cubicBezTo>
                <a:lnTo>
                  <a:pt x="360" y="3414"/>
                </a:lnTo>
                <a:cubicBezTo>
                  <a:pt x="367" y="3426"/>
                  <a:pt x="426" y="3459"/>
                  <a:pt x="458" y="3477"/>
                </a:cubicBezTo>
                <a:lnTo>
                  <a:pt x="458" y="3477"/>
                </a:lnTo>
                <a:cubicBezTo>
                  <a:pt x="426" y="3556"/>
                  <a:pt x="419" y="3618"/>
                  <a:pt x="419" y="3618"/>
                </a:cubicBezTo>
                <a:lnTo>
                  <a:pt x="419" y="3618"/>
                </a:lnTo>
                <a:cubicBezTo>
                  <a:pt x="555" y="3731"/>
                  <a:pt x="703" y="3830"/>
                  <a:pt x="853" y="3919"/>
                </a:cubicBezTo>
                <a:lnTo>
                  <a:pt x="853" y="3919"/>
                </a:lnTo>
                <a:cubicBezTo>
                  <a:pt x="1078" y="4052"/>
                  <a:pt x="1377" y="4172"/>
                  <a:pt x="1642" y="4119"/>
                </a:cubicBezTo>
                <a:lnTo>
                  <a:pt x="1642" y="4119"/>
                </a:lnTo>
                <a:cubicBezTo>
                  <a:pt x="1668" y="4114"/>
                  <a:pt x="1690" y="4111"/>
                  <a:pt x="1708" y="4106"/>
                </a:cubicBezTo>
                <a:lnTo>
                  <a:pt x="1708" y="4106"/>
                </a:lnTo>
                <a:cubicBezTo>
                  <a:pt x="1740" y="4100"/>
                  <a:pt x="1762" y="4090"/>
                  <a:pt x="1777" y="4062"/>
                </a:cubicBezTo>
                <a:lnTo>
                  <a:pt x="1777" y="4062"/>
                </a:lnTo>
                <a:cubicBezTo>
                  <a:pt x="1846" y="4013"/>
                  <a:pt x="1915" y="3795"/>
                  <a:pt x="1965" y="3528"/>
                </a:cubicBezTo>
                <a:lnTo>
                  <a:pt x="1965" y="3528"/>
                </a:lnTo>
                <a:cubicBezTo>
                  <a:pt x="1985" y="3628"/>
                  <a:pt x="2004" y="3720"/>
                  <a:pt x="2009" y="3748"/>
                </a:cubicBezTo>
                <a:lnTo>
                  <a:pt x="2009" y="3748"/>
                </a:lnTo>
                <a:cubicBezTo>
                  <a:pt x="2015" y="3784"/>
                  <a:pt x="2021" y="3820"/>
                  <a:pt x="2027" y="3858"/>
                </a:cubicBezTo>
                <a:lnTo>
                  <a:pt x="2027" y="3858"/>
                </a:lnTo>
                <a:cubicBezTo>
                  <a:pt x="2047" y="3984"/>
                  <a:pt x="2069" y="4126"/>
                  <a:pt x="2086" y="4263"/>
                </a:cubicBezTo>
                <a:lnTo>
                  <a:pt x="2086" y="4263"/>
                </a:lnTo>
                <a:cubicBezTo>
                  <a:pt x="2086" y="4263"/>
                  <a:pt x="2086" y="4263"/>
                  <a:pt x="2086" y="4262"/>
                </a:cubicBezTo>
                <a:lnTo>
                  <a:pt x="2086" y="4262"/>
                </a:lnTo>
                <a:cubicBezTo>
                  <a:pt x="2092" y="4312"/>
                  <a:pt x="2096" y="4360"/>
                  <a:pt x="2100" y="4407"/>
                </a:cubicBezTo>
                <a:lnTo>
                  <a:pt x="2100" y="4407"/>
                </a:lnTo>
                <a:cubicBezTo>
                  <a:pt x="2100" y="4409"/>
                  <a:pt x="2100" y="4411"/>
                  <a:pt x="2101" y="4414"/>
                </a:cubicBezTo>
                <a:lnTo>
                  <a:pt x="2101" y="4414"/>
                </a:lnTo>
                <a:cubicBezTo>
                  <a:pt x="2102" y="4429"/>
                  <a:pt x="2103" y="4444"/>
                  <a:pt x="2104" y="4459"/>
                </a:cubicBezTo>
                <a:lnTo>
                  <a:pt x="2104" y="4459"/>
                </a:lnTo>
                <a:cubicBezTo>
                  <a:pt x="2106" y="4498"/>
                  <a:pt x="2108" y="4538"/>
                  <a:pt x="2110" y="4578"/>
                </a:cubicBezTo>
                <a:lnTo>
                  <a:pt x="2110" y="4578"/>
                </a:lnTo>
                <a:cubicBezTo>
                  <a:pt x="2110" y="4579"/>
                  <a:pt x="2110" y="4579"/>
                  <a:pt x="2110" y="4579"/>
                </a:cubicBezTo>
                <a:lnTo>
                  <a:pt x="2110" y="4579"/>
                </a:lnTo>
                <a:cubicBezTo>
                  <a:pt x="2112" y="4619"/>
                  <a:pt x="2114" y="4659"/>
                  <a:pt x="2115" y="4699"/>
                </a:cubicBezTo>
                <a:lnTo>
                  <a:pt x="2115" y="4699"/>
                </a:lnTo>
                <a:cubicBezTo>
                  <a:pt x="2118" y="4757"/>
                  <a:pt x="2095" y="4872"/>
                  <a:pt x="2129" y="4922"/>
                </a:cubicBezTo>
                <a:lnTo>
                  <a:pt x="2129" y="4922"/>
                </a:lnTo>
                <a:cubicBezTo>
                  <a:pt x="2142" y="4942"/>
                  <a:pt x="2165" y="4955"/>
                  <a:pt x="2192" y="4965"/>
                </a:cubicBezTo>
                <a:lnTo>
                  <a:pt x="2192" y="4965"/>
                </a:lnTo>
                <a:cubicBezTo>
                  <a:pt x="2223" y="4983"/>
                  <a:pt x="2267" y="4992"/>
                  <a:pt x="2312" y="4994"/>
                </a:cubicBezTo>
                <a:lnTo>
                  <a:pt x="2312" y="4994"/>
                </a:lnTo>
                <a:cubicBezTo>
                  <a:pt x="2316" y="5136"/>
                  <a:pt x="2334" y="5312"/>
                  <a:pt x="2382" y="5489"/>
                </a:cubicBezTo>
                <a:lnTo>
                  <a:pt x="2382" y="5489"/>
                </a:lnTo>
                <a:cubicBezTo>
                  <a:pt x="2382" y="5489"/>
                  <a:pt x="1510" y="6180"/>
                  <a:pt x="1181" y="7157"/>
                </a:cubicBezTo>
                <a:lnTo>
                  <a:pt x="1181" y="7157"/>
                </a:lnTo>
                <a:cubicBezTo>
                  <a:pt x="1180" y="7158"/>
                  <a:pt x="1180" y="7159"/>
                  <a:pt x="1180" y="7160"/>
                </a:cubicBezTo>
                <a:lnTo>
                  <a:pt x="1180" y="7160"/>
                </a:lnTo>
                <a:cubicBezTo>
                  <a:pt x="1161" y="7217"/>
                  <a:pt x="1143" y="7275"/>
                  <a:pt x="1128" y="7335"/>
                </a:cubicBezTo>
                <a:lnTo>
                  <a:pt x="1128" y="7335"/>
                </a:lnTo>
                <a:cubicBezTo>
                  <a:pt x="1127" y="7340"/>
                  <a:pt x="1125" y="7346"/>
                  <a:pt x="1124" y="7352"/>
                </a:cubicBezTo>
                <a:lnTo>
                  <a:pt x="1124" y="7352"/>
                </a:lnTo>
                <a:cubicBezTo>
                  <a:pt x="1121" y="7363"/>
                  <a:pt x="1118" y="7374"/>
                  <a:pt x="1116" y="7385"/>
                </a:cubicBezTo>
                <a:lnTo>
                  <a:pt x="1116" y="7385"/>
                </a:lnTo>
                <a:cubicBezTo>
                  <a:pt x="1114" y="7392"/>
                  <a:pt x="1112" y="7400"/>
                  <a:pt x="1111" y="7407"/>
                </a:cubicBezTo>
                <a:lnTo>
                  <a:pt x="1111" y="7407"/>
                </a:lnTo>
                <a:cubicBezTo>
                  <a:pt x="1108" y="7417"/>
                  <a:pt x="1106" y="7428"/>
                  <a:pt x="1104" y="7438"/>
                </a:cubicBezTo>
                <a:lnTo>
                  <a:pt x="1104" y="7438"/>
                </a:lnTo>
                <a:cubicBezTo>
                  <a:pt x="1102" y="7447"/>
                  <a:pt x="1100" y="7456"/>
                  <a:pt x="1098" y="7465"/>
                </a:cubicBezTo>
                <a:lnTo>
                  <a:pt x="1098" y="7465"/>
                </a:lnTo>
                <a:cubicBezTo>
                  <a:pt x="1096" y="7478"/>
                  <a:pt x="1093" y="7491"/>
                  <a:pt x="1091" y="7504"/>
                </a:cubicBezTo>
                <a:lnTo>
                  <a:pt x="1091" y="7504"/>
                </a:lnTo>
                <a:cubicBezTo>
                  <a:pt x="1089" y="7517"/>
                  <a:pt x="1086" y="7531"/>
                  <a:pt x="1084" y="7544"/>
                </a:cubicBezTo>
                <a:lnTo>
                  <a:pt x="1084" y="7544"/>
                </a:lnTo>
                <a:cubicBezTo>
                  <a:pt x="1083" y="7552"/>
                  <a:pt x="1082" y="7560"/>
                  <a:pt x="1080" y="7568"/>
                </a:cubicBezTo>
                <a:lnTo>
                  <a:pt x="1080" y="7568"/>
                </a:lnTo>
                <a:cubicBezTo>
                  <a:pt x="1079" y="7579"/>
                  <a:pt x="1077" y="7590"/>
                  <a:pt x="1076" y="7601"/>
                </a:cubicBezTo>
                <a:lnTo>
                  <a:pt x="1076" y="7601"/>
                </a:lnTo>
                <a:cubicBezTo>
                  <a:pt x="1075" y="7609"/>
                  <a:pt x="1074" y="7618"/>
                  <a:pt x="1073" y="7626"/>
                </a:cubicBezTo>
                <a:lnTo>
                  <a:pt x="1073" y="7626"/>
                </a:lnTo>
                <a:cubicBezTo>
                  <a:pt x="1071" y="7638"/>
                  <a:pt x="1070" y="7649"/>
                  <a:pt x="1069" y="7661"/>
                </a:cubicBezTo>
                <a:lnTo>
                  <a:pt x="1069" y="7661"/>
                </a:lnTo>
                <a:cubicBezTo>
                  <a:pt x="1068" y="7668"/>
                  <a:pt x="1067" y="7676"/>
                  <a:pt x="1066" y="7683"/>
                </a:cubicBezTo>
                <a:lnTo>
                  <a:pt x="1066" y="7683"/>
                </a:lnTo>
                <a:cubicBezTo>
                  <a:pt x="1065" y="7699"/>
                  <a:pt x="1063" y="7715"/>
                  <a:pt x="1062" y="7731"/>
                </a:cubicBezTo>
                <a:lnTo>
                  <a:pt x="1062" y="7731"/>
                </a:lnTo>
                <a:cubicBezTo>
                  <a:pt x="1062" y="7734"/>
                  <a:pt x="1062" y="7738"/>
                  <a:pt x="1062" y="7740"/>
                </a:cubicBezTo>
                <a:lnTo>
                  <a:pt x="1062" y="7740"/>
                </a:lnTo>
                <a:cubicBezTo>
                  <a:pt x="1060" y="7760"/>
                  <a:pt x="1059" y="7779"/>
                  <a:pt x="1059" y="7798"/>
                </a:cubicBezTo>
                <a:lnTo>
                  <a:pt x="1059" y="7798"/>
                </a:lnTo>
                <a:cubicBezTo>
                  <a:pt x="1058" y="7804"/>
                  <a:pt x="1058" y="7810"/>
                  <a:pt x="1058" y="7817"/>
                </a:cubicBezTo>
                <a:lnTo>
                  <a:pt x="1058" y="7817"/>
                </a:lnTo>
                <a:cubicBezTo>
                  <a:pt x="1057" y="7830"/>
                  <a:pt x="1057" y="7844"/>
                  <a:pt x="1057" y="7857"/>
                </a:cubicBezTo>
                <a:lnTo>
                  <a:pt x="1057" y="7857"/>
                </a:lnTo>
                <a:cubicBezTo>
                  <a:pt x="1057" y="7864"/>
                  <a:pt x="1057" y="7871"/>
                  <a:pt x="1057" y="7879"/>
                </a:cubicBezTo>
                <a:lnTo>
                  <a:pt x="1057" y="7879"/>
                </a:lnTo>
                <a:cubicBezTo>
                  <a:pt x="1057" y="7892"/>
                  <a:pt x="1057" y="7905"/>
                  <a:pt x="1057" y="7920"/>
                </a:cubicBezTo>
                <a:lnTo>
                  <a:pt x="1057" y="7920"/>
                </a:lnTo>
                <a:cubicBezTo>
                  <a:pt x="1057" y="7925"/>
                  <a:pt x="1057" y="7932"/>
                  <a:pt x="1057" y="7938"/>
                </a:cubicBezTo>
                <a:lnTo>
                  <a:pt x="1057" y="7938"/>
                </a:lnTo>
                <a:cubicBezTo>
                  <a:pt x="1058" y="7958"/>
                  <a:pt x="1059" y="7978"/>
                  <a:pt x="1060" y="7998"/>
                </a:cubicBezTo>
                <a:lnTo>
                  <a:pt x="1060" y="7998"/>
                </a:lnTo>
                <a:lnTo>
                  <a:pt x="1060" y="7998"/>
                </a:lnTo>
                <a:cubicBezTo>
                  <a:pt x="1060" y="7998"/>
                  <a:pt x="1106" y="8041"/>
                  <a:pt x="1187" y="8074"/>
                </a:cubicBezTo>
                <a:lnTo>
                  <a:pt x="1181" y="8073"/>
                </a:lnTo>
                <a:lnTo>
                  <a:pt x="1143" y="8068"/>
                </a:lnTo>
                <a:lnTo>
                  <a:pt x="1105" y="8063"/>
                </a:lnTo>
                <a:lnTo>
                  <a:pt x="1105" y="8063"/>
                </a:lnTo>
                <a:cubicBezTo>
                  <a:pt x="1105" y="8063"/>
                  <a:pt x="782" y="7833"/>
                  <a:pt x="584" y="7862"/>
                </a:cubicBezTo>
                <a:lnTo>
                  <a:pt x="584" y="7862"/>
                </a:lnTo>
                <a:cubicBezTo>
                  <a:pt x="583" y="7862"/>
                  <a:pt x="582" y="7862"/>
                  <a:pt x="581" y="7863"/>
                </a:cubicBezTo>
                <a:lnTo>
                  <a:pt x="581" y="7863"/>
                </a:lnTo>
                <a:cubicBezTo>
                  <a:pt x="577" y="7864"/>
                  <a:pt x="572" y="7864"/>
                  <a:pt x="568" y="7865"/>
                </a:cubicBezTo>
                <a:lnTo>
                  <a:pt x="568" y="7865"/>
                </a:lnTo>
                <a:cubicBezTo>
                  <a:pt x="568" y="7865"/>
                  <a:pt x="568" y="7865"/>
                  <a:pt x="567" y="7865"/>
                </a:cubicBezTo>
                <a:lnTo>
                  <a:pt x="567" y="7865"/>
                </a:lnTo>
                <a:cubicBezTo>
                  <a:pt x="534" y="7873"/>
                  <a:pt x="506" y="7889"/>
                  <a:pt x="483" y="7916"/>
                </a:cubicBezTo>
                <a:lnTo>
                  <a:pt x="483" y="7916"/>
                </a:lnTo>
                <a:cubicBezTo>
                  <a:pt x="479" y="7921"/>
                  <a:pt x="476" y="7926"/>
                  <a:pt x="473" y="7931"/>
                </a:cubicBezTo>
                <a:lnTo>
                  <a:pt x="473" y="7931"/>
                </a:lnTo>
                <a:cubicBezTo>
                  <a:pt x="467" y="7941"/>
                  <a:pt x="465" y="7951"/>
                  <a:pt x="466" y="7961"/>
                </a:cubicBezTo>
                <a:lnTo>
                  <a:pt x="466" y="7961"/>
                </a:lnTo>
                <a:lnTo>
                  <a:pt x="466" y="7962"/>
                </a:lnTo>
                <a:lnTo>
                  <a:pt x="466" y="7962"/>
                </a:lnTo>
                <a:cubicBezTo>
                  <a:pt x="466" y="7964"/>
                  <a:pt x="466" y="7966"/>
                  <a:pt x="466" y="7968"/>
                </a:cubicBezTo>
                <a:lnTo>
                  <a:pt x="466" y="7968"/>
                </a:lnTo>
                <a:cubicBezTo>
                  <a:pt x="466" y="7969"/>
                  <a:pt x="467" y="7970"/>
                  <a:pt x="467" y="7971"/>
                </a:cubicBezTo>
                <a:lnTo>
                  <a:pt x="467" y="7971"/>
                </a:lnTo>
                <a:lnTo>
                  <a:pt x="467" y="7972"/>
                </a:lnTo>
                <a:lnTo>
                  <a:pt x="467" y="7972"/>
                </a:lnTo>
                <a:cubicBezTo>
                  <a:pt x="468" y="7975"/>
                  <a:pt x="468" y="7978"/>
                  <a:pt x="469" y="7981"/>
                </a:cubicBezTo>
                <a:lnTo>
                  <a:pt x="469" y="7981"/>
                </a:lnTo>
                <a:cubicBezTo>
                  <a:pt x="469" y="7981"/>
                  <a:pt x="470" y="7982"/>
                  <a:pt x="470" y="7983"/>
                </a:cubicBezTo>
                <a:lnTo>
                  <a:pt x="470" y="7983"/>
                </a:lnTo>
                <a:cubicBezTo>
                  <a:pt x="471" y="7985"/>
                  <a:pt x="473" y="7988"/>
                  <a:pt x="474" y="7990"/>
                </a:cubicBezTo>
                <a:lnTo>
                  <a:pt x="474" y="7990"/>
                </a:lnTo>
                <a:cubicBezTo>
                  <a:pt x="474" y="7991"/>
                  <a:pt x="474" y="7992"/>
                  <a:pt x="475" y="7992"/>
                </a:cubicBezTo>
                <a:lnTo>
                  <a:pt x="475" y="7992"/>
                </a:lnTo>
                <a:cubicBezTo>
                  <a:pt x="476" y="7995"/>
                  <a:pt x="478" y="7998"/>
                  <a:pt x="479" y="8001"/>
                </a:cubicBezTo>
                <a:lnTo>
                  <a:pt x="479" y="8001"/>
                </a:lnTo>
                <a:cubicBezTo>
                  <a:pt x="480" y="8001"/>
                  <a:pt x="481" y="8002"/>
                  <a:pt x="481" y="8002"/>
                </a:cubicBezTo>
                <a:lnTo>
                  <a:pt x="481" y="8002"/>
                </a:lnTo>
                <a:cubicBezTo>
                  <a:pt x="590" y="8158"/>
                  <a:pt x="1249" y="8304"/>
                  <a:pt x="1249" y="8304"/>
                </a:cubicBezTo>
                <a:lnTo>
                  <a:pt x="1348" y="8110"/>
                </a:lnTo>
                <a:lnTo>
                  <a:pt x="1348" y="8110"/>
                </a:lnTo>
                <a:cubicBezTo>
                  <a:pt x="1381" y="8112"/>
                  <a:pt x="1416" y="8110"/>
                  <a:pt x="1453" y="8104"/>
                </a:cubicBezTo>
                <a:lnTo>
                  <a:pt x="1453" y="8104"/>
                </a:lnTo>
                <a:lnTo>
                  <a:pt x="1453" y="8103"/>
                </a:lnTo>
                <a:lnTo>
                  <a:pt x="1453" y="8103"/>
                </a:lnTo>
                <a:cubicBezTo>
                  <a:pt x="1453" y="8067"/>
                  <a:pt x="1456" y="6921"/>
                  <a:pt x="2465" y="6208"/>
                </a:cubicBezTo>
                <a:lnTo>
                  <a:pt x="2465" y="6208"/>
                </a:lnTo>
                <a:lnTo>
                  <a:pt x="2465" y="6208"/>
                </a:lnTo>
                <a:cubicBezTo>
                  <a:pt x="2472" y="6202"/>
                  <a:pt x="2480" y="6196"/>
                  <a:pt x="2488" y="6191"/>
                </a:cubicBezTo>
                <a:lnTo>
                  <a:pt x="2488" y="6191"/>
                </a:lnTo>
                <a:cubicBezTo>
                  <a:pt x="2488" y="6191"/>
                  <a:pt x="2680" y="6829"/>
                  <a:pt x="3313" y="6878"/>
                </a:cubicBezTo>
                <a:lnTo>
                  <a:pt x="3313" y="6878"/>
                </a:lnTo>
                <a:cubicBezTo>
                  <a:pt x="3881" y="6920"/>
                  <a:pt x="4763" y="6276"/>
                  <a:pt x="4935" y="6145"/>
                </a:cubicBezTo>
                <a:lnTo>
                  <a:pt x="4935" y="6145"/>
                </a:lnTo>
                <a:cubicBezTo>
                  <a:pt x="4957" y="6205"/>
                  <a:pt x="5078" y="6519"/>
                  <a:pt x="5238" y="6602"/>
                </a:cubicBezTo>
                <a:lnTo>
                  <a:pt x="5238" y="6602"/>
                </a:lnTo>
                <a:cubicBezTo>
                  <a:pt x="5239" y="6602"/>
                  <a:pt x="5240" y="6603"/>
                  <a:pt x="5241" y="6603"/>
                </a:cubicBezTo>
                <a:lnTo>
                  <a:pt x="5241" y="6603"/>
                </a:lnTo>
                <a:cubicBezTo>
                  <a:pt x="5245" y="6605"/>
                  <a:pt x="5249" y="6607"/>
                  <a:pt x="5253" y="6608"/>
                </a:cubicBezTo>
                <a:lnTo>
                  <a:pt x="5253" y="6608"/>
                </a:lnTo>
                <a:lnTo>
                  <a:pt x="5254" y="6608"/>
                </a:lnTo>
                <a:lnTo>
                  <a:pt x="5254" y="6608"/>
                </a:lnTo>
                <a:cubicBezTo>
                  <a:pt x="5285" y="6622"/>
                  <a:pt x="5318" y="6626"/>
                  <a:pt x="5351" y="6617"/>
                </a:cubicBezTo>
                <a:lnTo>
                  <a:pt x="5351" y="6617"/>
                </a:lnTo>
                <a:cubicBezTo>
                  <a:pt x="5371" y="6612"/>
                  <a:pt x="5384" y="6603"/>
                  <a:pt x="5392" y="6590"/>
                </a:cubicBezTo>
                <a:lnTo>
                  <a:pt x="5392" y="6590"/>
                </a:lnTo>
                <a:lnTo>
                  <a:pt x="5392" y="6590"/>
                </a:lnTo>
                <a:lnTo>
                  <a:pt x="5392" y="6590"/>
                </a:lnTo>
                <a:cubicBezTo>
                  <a:pt x="5394" y="6587"/>
                  <a:pt x="5395" y="6584"/>
                  <a:pt x="5397" y="658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wrap="none" anchor="ctr"/>
          <a:lstStyle/>
          <a:p>
            <a:pPr algn="l" defTabSz="1371326" rtl="0">
              <a:defRPr/>
            </a:pPr>
            <a:endParaRPr lang="en-GB" sz="2700" kern="1200">
              <a:solidFill>
                <a:srgbClr val="000000"/>
              </a:solidFill>
              <a:latin typeface="Roboto Light" panose="02000000000000000000" pitchFamily="2" charset="0"/>
              <a:ea typeface="+mn-ea"/>
              <a:cs typeface="+mn-c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C59D3A4-661F-4D47-9C2D-A8E5D1CC7A97}"/>
              </a:ext>
            </a:extLst>
          </p:cNvPr>
          <p:cNvSpPr txBox="1"/>
          <p:nvPr/>
        </p:nvSpPr>
        <p:spPr>
          <a:xfrm>
            <a:off x="8231003" y="3900192"/>
            <a:ext cx="2897339" cy="240065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 defTabSz="1371326" rtl="0">
              <a:defRPr/>
            </a:pPr>
            <a:r>
              <a:rPr lang="en-GB" sz="3900" b="1" kern="1200" spc="225" dirty="0">
                <a:solidFill>
                  <a:srgbClr val="373545"/>
                </a:solidFill>
                <a:latin typeface="Oswald" panose="02000503000000000000" pitchFamily="2" charset="77"/>
                <a:ea typeface="League Spartan" charset="0"/>
                <a:cs typeface="Poppins" pitchFamily="2" charset="77"/>
              </a:rPr>
              <a:t>SWOT</a:t>
            </a:r>
          </a:p>
          <a:p>
            <a:pPr algn="ctr" defTabSz="1371326" rtl="0">
              <a:defRPr/>
            </a:pPr>
            <a:r>
              <a:rPr lang="en-GB" sz="3900" b="1" kern="1200" spc="225" dirty="0">
                <a:solidFill>
                  <a:srgbClr val="373545"/>
                </a:solidFill>
                <a:latin typeface="Oswald" panose="02000503000000000000" pitchFamily="2" charset="77"/>
                <a:ea typeface="League Spartan" charset="0"/>
                <a:cs typeface="Poppins" pitchFamily="2" charset="77"/>
              </a:rPr>
              <a:t>ANALYSIS:</a:t>
            </a:r>
          </a:p>
          <a:p>
            <a:pPr algn="ctr" defTabSz="1371326" rtl="0">
              <a:defRPr/>
            </a:pPr>
            <a:r>
              <a:rPr lang="pt-PT" sz="2400" i="1" kern="1200" dirty="0">
                <a:solidFill>
                  <a:srgbClr val="000000"/>
                </a:solidFill>
                <a:latin typeface="Calibri" panose="020F0502020204030204"/>
                <a:ea typeface="+mn-ea"/>
                <a:cs typeface="+mn-cs"/>
              </a:rPr>
              <a:t>6R principles for valuable onboard equipment</a:t>
            </a:r>
            <a:endParaRPr lang="en-GB" sz="2400" b="1" kern="1200" spc="225" dirty="0">
              <a:solidFill>
                <a:srgbClr val="373545"/>
              </a:solidFill>
              <a:latin typeface="Oswald" panose="02000503000000000000" pitchFamily="2" charset="77"/>
              <a:ea typeface="League Spartan" charset="0"/>
              <a:cs typeface="Poppins" pitchFamily="2" charset="77"/>
            </a:endParaRPr>
          </a:p>
        </p:txBody>
      </p:sp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6375ADF5-5A73-AF99-5D70-DD1684392B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872" b="20417"/>
          <a:stretch/>
        </p:blipFill>
        <p:spPr bwMode="auto">
          <a:xfrm>
            <a:off x="154772" y="9799074"/>
            <a:ext cx="2696094" cy="5260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8B332EB3-AF87-64C0-E92A-06EFD55F46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5116" y="9715668"/>
            <a:ext cx="2058100" cy="609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306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26D99D-41BE-D142-24C0-7E1509E9B7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85892" y="175877"/>
            <a:ext cx="2794473" cy="1311072"/>
          </a:xfrm>
          <a:prstGeom prst="rect">
            <a:avLst/>
          </a:prstGeo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2593318C-9CEF-375E-6E0B-A8B8C41F88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872" b="20417"/>
          <a:stretch/>
        </p:blipFill>
        <p:spPr bwMode="auto">
          <a:xfrm>
            <a:off x="154772" y="9694214"/>
            <a:ext cx="2696094" cy="5260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C8246D49-6FD5-9C51-EFC0-19A369F292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9600" y="9573642"/>
            <a:ext cx="2183615" cy="646598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Shape 27047">
            <a:extLst>
              <a:ext uri="{FF2B5EF4-FFF2-40B4-BE49-F238E27FC236}">
                <a16:creationId xmlns:a16="http://schemas.microsoft.com/office/drawing/2014/main" id="{2A397BAE-98A5-D9DD-26C3-F4C0D7BC969D}"/>
              </a:ext>
            </a:extLst>
          </p:cNvPr>
          <p:cNvSpPr/>
          <p:nvPr/>
        </p:nvSpPr>
        <p:spPr>
          <a:xfrm>
            <a:off x="8034005" y="5178596"/>
            <a:ext cx="1404231" cy="22315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95" y="7718"/>
                </a:moveTo>
                <a:cubicBezTo>
                  <a:pt x="17217" y="7186"/>
                  <a:pt x="17007" y="6661"/>
                  <a:pt x="16887" y="6124"/>
                </a:cubicBezTo>
                <a:cubicBezTo>
                  <a:pt x="16819" y="5821"/>
                  <a:pt x="16747" y="5517"/>
                  <a:pt x="16646" y="5217"/>
                </a:cubicBezTo>
                <a:cubicBezTo>
                  <a:pt x="16509" y="4807"/>
                  <a:pt x="16342" y="4400"/>
                  <a:pt x="16152" y="3998"/>
                </a:cubicBezTo>
                <a:cubicBezTo>
                  <a:pt x="15932" y="3531"/>
                  <a:pt x="15641" y="3078"/>
                  <a:pt x="15300" y="2641"/>
                </a:cubicBezTo>
                <a:cubicBezTo>
                  <a:pt x="14830" y="2040"/>
                  <a:pt x="14255" y="1458"/>
                  <a:pt x="13574" y="942"/>
                </a:cubicBezTo>
                <a:cubicBezTo>
                  <a:pt x="13375" y="791"/>
                  <a:pt x="13160" y="631"/>
                  <a:pt x="12918" y="505"/>
                </a:cubicBezTo>
                <a:cubicBezTo>
                  <a:pt x="12065" y="63"/>
                  <a:pt x="11061" y="0"/>
                  <a:pt x="11061" y="0"/>
                </a:cubicBezTo>
                <a:cubicBezTo>
                  <a:pt x="11061" y="0"/>
                  <a:pt x="2" y="0"/>
                  <a:pt x="0" y="0"/>
                </a:cubicBezTo>
                <a:cubicBezTo>
                  <a:pt x="93" y="0"/>
                  <a:pt x="261" y="79"/>
                  <a:pt x="343" y="106"/>
                </a:cubicBezTo>
                <a:cubicBezTo>
                  <a:pt x="484" y="153"/>
                  <a:pt x="620" y="205"/>
                  <a:pt x="754" y="259"/>
                </a:cubicBezTo>
                <a:cubicBezTo>
                  <a:pt x="1157" y="424"/>
                  <a:pt x="1538" y="611"/>
                  <a:pt x="1903" y="807"/>
                </a:cubicBezTo>
                <a:cubicBezTo>
                  <a:pt x="2413" y="1081"/>
                  <a:pt x="2893" y="1379"/>
                  <a:pt x="3300" y="1715"/>
                </a:cubicBezTo>
                <a:cubicBezTo>
                  <a:pt x="3797" y="2126"/>
                  <a:pt x="4165" y="2589"/>
                  <a:pt x="4423" y="3079"/>
                </a:cubicBezTo>
                <a:cubicBezTo>
                  <a:pt x="4738" y="3678"/>
                  <a:pt x="5168" y="5495"/>
                  <a:pt x="5207" y="5653"/>
                </a:cubicBezTo>
                <a:cubicBezTo>
                  <a:pt x="6447" y="10800"/>
                  <a:pt x="11221" y="10800"/>
                  <a:pt x="11221" y="10800"/>
                </a:cubicBezTo>
                <a:cubicBezTo>
                  <a:pt x="11221" y="10800"/>
                  <a:pt x="6447" y="10800"/>
                  <a:pt x="5207" y="15947"/>
                </a:cubicBezTo>
                <a:cubicBezTo>
                  <a:pt x="5168" y="16105"/>
                  <a:pt x="4738" y="17922"/>
                  <a:pt x="4423" y="18521"/>
                </a:cubicBezTo>
                <a:cubicBezTo>
                  <a:pt x="4165" y="19011"/>
                  <a:pt x="3797" y="19474"/>
                  <a:pt x="3300" y="19885"/>
                </a:cubicBezTo>
                <a:cubicBezTo>
                  <a:pt x="2893" y="20220"/>
                  <a:pt x="2413" y="20519"/>
                  <a:pt x="1903" y="20793"/>
                </a:cubicBezTo>
                <a:cubicBezTo>
                  <a:pt x="1538" y="20989"/>
                  <a:pt x="1157" y="21176"/>
                  <a:pt x="754" y="21341"/>
                </a:cubicBezTo>
                <a:cubicBezTo>
                  <a:pt x="620" y="21395"/>
                  <a:pt x="484" y="21447"/>
                  <a:pt x="343" y="21494"/>
                </a:cubicBezTo>
                <a:cubicBezTo>
                  <a:pt x="261" y="21521"/>
                  <a:pt x="93" y="21600"/>
                  <a:pt x="0" y="21600"/>
                </a:cubicBezTo>
                <a:cubicBezTo>
                  <a:pt x="2" y="21600"/>
                  <a:pt x="11061" y="21600"/>
                  <a:pt x="11061" y="21600"/>
                </a:cubicBezTo>
                <a:cubicBezTo>
                  <a:pt x="11061" y="21600"/>
                  <a:pt x="12065" y="21537"/>
                  <a:pt x="12918" y="21095"/>
                </a:cubicBezTo>
                <a:cubicBezTo>
                  <a:pt x="13160" y="20969"/>
                  <a:pt x="13375" y="20809"/>
                  <a:pt x="13574" y="20658"/>
                </a:cubicBezTo>
                <a:cubicBezTo>
                  <a:pt x="14255" y="20141"/>
                  <a:pt x="14830" y="19560"/>
                  <a:pt x="15300" y="18959"/>
                </a:cubicBezTo>
                <a:cubicBezTo>
                  <a:pt x="15641" y="18522"/>
                  <a:pt x="15932" y="18069"/>
                  <a:pt x="16152" y="17602"/>
                </a:cubicBezTo>
                <a:cubicBezTo>
                  <a:pt x="16342" y="17200"/>
                  <a:pt x="16509" y="16793"/>
                  <a:pt x="16646" y="16383"/>
                </a:cubicBezTo>
                <a:cubicBezTo>
                  <a:pt x="16747" y="16083"/>
                  <a:pt x="16819" y="15779"/>
                  <a:pt x="16887" y="15476"/>
                </a:cubicBezTo>
                <a:cubicBezTo>
                  <a:pt x="17007" y="14939"/>
                  <a:pt x="17217" y="14414"/>
                  <a:pt x="17395" y="13882"/>
                </a:cubicBezTo>
                <a:cubicBezTo>
                  <a:pt x="18008" y="12051"/>
                  <a:pt x="20815" y="11047"/>
                  <a:pt x="21600" y="10800"/>
                </a:cubicBezTo>
                <a:cubicBezTo>
                  <a:pt x="20815" y="10553"/>
                  <a:pt x="18008" y="9549"/>
                  <a:pt x="17395" y="7718"/>
                </a:cubicBezTo>
                <a:close/>
              </a:path>
            </a:pathLst>
          </a:custGeom>
          <a:solidFill>
            <a:srgbClr val="6C88B7"/>
          </a:solidFill>
          <a:ln w="12700" cap="flat">
            <a:noFill/>
            <a:miter lim="400000"/>
          </a:ln>
          <a:effectLst/>
        </p:spPr>
        <p:txBody>
          <a:bodyPr wrap="square" lIns="40184" tIns="40184" rIns="40184" bIns="40184" numCol="1" anchor="ctr">
            <a:noAutofit/>
          </a:bodyPr>
          <a:lstStyle/>
          <a:p>
            <a:pPr defTabSz="1371326">
              <a:defRPr/>
            </a:pPr>
            <a:endParaRPr sz="3798" dirty="0">
              <a:solidFill>
                <a:srgbClr val="B3B3B3"/>
              </a:solidFill>
              <a:latin typeface="Lato Light" panose="020F0502020204030203" pitchFamily="34" charset="0"/>
            </a:endParaRPr>
          </a:p>
        </p:txBody>
      </p:sp>
      <p:sp>
        <p:nvSpPr>
          <p:cNvPr id="77" name="Shape 27048">
            <a:extLst>
              <a:ext uri="{FF2B5EF4-FFF2-40B4-BE49-F238E27FC236}">
                <a16:creationId xmlns:a16="http://schemas.microsoft.com/office/drawing/2014/main" id="{EB0AC097-2A9D-F592-5A38-882CD2313F82}"/>
              </a:ext>
            </a:extLst>
          </p:cNvPr>
          <p:cNvSpPr/>
          <p:nvPr/>
        </p:nvSpPr>
        <p:spPr>
          <a:xfrm>
            <a:off x="8034005" y="7483973"/>
            <a:ext cx="1404231" cy="22315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95" y="7718"/>
                </a:moveTo>
                <a:cubicBezTo>
                  <a:pt x="17217" y="7186"/>
                  <a:pt x="17007" y="6661"/>
                  <a:pt x="16887" y="6124"/>
                </a:cubicBezTo>
                <a:cubicBezTo>
                  <a:pt x="16819" y="5821"/>
                  <a:pt x="16747" y="5517"/>
                  <a:pt x="16646" y="5217"/>
                </a:cubicBezTo>
                <a:cubicBezTo>
                  <a:pt x="16509" y="4807"/>
                  <a:pt x="16342" y="4400"/>
                  <a:pt x="16152" y="3998"/>
                </a:cubicBezTo>
                <a:cubicBezTo>
                  <a:pt x="15932" y="3531"/>
                  <a:pt x="15641" y="3078"/>
                  <a:pt x="15300" y="2641"/>
                </a:cubicBezTo>
                <a:cubicBezTo>
                  <a:pt x="14830" y="2040"/>
                  <a:pt x="14255" y="1459"/>
                  <a:pt x="13574" y="942"/>
                </a:cubicBezTo>
                <a:cubicBezTo>
                  <a:pt x="13375" y="791"/>
                  <a:pt x="13160" y="631"/>
                  <a:pt x="12918" y="505"/>
                </a:cubicBezTo>
                <a:cubicBezTo>
                  <a:pt x="12065" y="63"/>
                  <a:pt x="11061" y="0"/>
                  <a:pt x="11061" y="0"/>
                </a:cubicBezTo>
                <a:cubicBezTo>
                  <a:pt x="11061" y="0"/>
                  <a:pt x="2" y="0"/>
                  <a:pt x="0" y="0"/>
                </a:cubicBezTo>
                <a:cubicBezTo>
                  <a:pt x="93" y="0"/>
                  <a:pt x="261" y="79"/>
                  <a:pt x="343" y="106"/>
                </a:cubicBezTo>
                <a:cubicBezTo>
                  <a:pt x="484" y="153"/>
                  <a:pt x="620" y="205"/>
                  <a:pt x="754" y="259"/>
                </a:cubicBezTo>
                <a:cubicBezTo>
                  <a:pt x="1157" y="424"/>
                  <a:pt x="1538" y="611"/>
                  <a:pt x="1903" y="807"/>
                </a:cubicBezTo>
                <a:cubicBezTo>
                  <a:pt x="2413" y="1081"/>
                  <a:pt x="2893" y="1380"/>
                  <a:pt x="3300" y="1715"/>
                </a:cubicBezTo>
                <a:cubicBezTo>
                  <a:pt x="3797" y="2126"/>
                  <a:pt x="4165" y="2589"/>
                  <a:pt x="4423" y="3079"/>
                </a:cubicBezTo>
                <a:cubicBezTo>
                  <a:pt x="4738" y="3678"/>
                  <a:pt x="5168" y="5495"/>
                  <a:pt x="5207" y="5653"/>
                </a:cubicBezTo>
                <a:cubicBezTo>
                  <a:pt x="6447" y="10800"/>
                  <a:pt x="11221" y="10800"/>
                  <a:pt x="11221" y="10800"/>
                </a:cubicBezTo>
                <a:cubicBezTo>
                  <a:pt x="11221" y="10800"/>
                  <a:pt x="6447" y="10800"/>
                  <a:pt x="5207" y="15947"/>
                </a:cubicBezTo>
                <a:cubicBezTo>
                  <a:pt x="5168" y="16105"/>
                  <a:pt x="4738" y="17922"/>
                  <a:pt x="4423" y="18521"/>
                </a:cubicBezTo>
                <a:cubicBezTo>
                  <a:pt x="4165" y="19011"/>
                  <a:pt x="3797" y="19474"/>
                  <a:pt x="3300" y="19885"/>
                </a:cubicBezTo>
                <a:cubicBezTo>
                  <a:pt x="2893" y="20221"/>
                  <a:pt x="2413" y="20519"/>
                  <a:pt x="1903" y="20793"/>
                </a:cubicBezTo>
                <a:cubicBezTo>
                  <a:pt x="1538" y="20989"/>
                  <a:pt x="1157" y="21176"/>
                  <a:pt x="754" y="21341"/>
                </a:cubicBezTo>
                <a:cubicBezTo>
                  <a:pt x="620" y="21396"/>
                  <a:pt x="484" y="21447"/>
                  <a:pt x="343" y="21494"/>
                </a:cubicBezTo>
                <a:cubicBezTo>
                  <a:pt x="261" y="21521"/>
                  <a:pt x="93" y="21600"/>
                  <a:pt x="0" y="21600"/>
                </a:cubicBezTo>
                <a:cubicBezTo>
                  <a:pt x="2" y="21600"/>
                  <a:pt x="11061" y="21600"/>
                  <a:pt x="11061" y="21600"/>
                </a:cubicBezTo>
                <a:cubicBezTo>
                  <a:pt x="11061" y="21600"/>
                  <a:pt x="12065" y="21537"/>
                  <a:pt x="12918" y="21095"/>
                </a:cubicBezTo>
                <a:cubicBezTo>
                  <a:pt x="13160" y="20969"/>
                  <a:pt x="13375" y="20809"/>
                  <a:pt x="13574" y="20658"/>
                </a:cubicBezTo>
                <a:cubicBezTo>
                  <a:pt x="14255" y="20142"/>
                  <a:pt x="14830" y="19560"/>
                  <a:pt x="15300" y="18959"/>
                </a:cubicBezTo>
                <a:cubicBezTo>
                  <a:pt x="15641" y="18522"/>
                  <a:pt x="15932" y="18069"/>
                  <a:pt x="16152" y="17602"/>
                </a:cubicBezTo>
                <a:cubicBezTo>
                  <a:pt x="16342" y="17200"/>
                  <a:pt x="16509" y="16793"/>
                  <a:pt x="16646" y="16383"/>
                </a:cubicBezTo>
                <a:cubicBezTo>
                  <a:pt x="16747" y="16083"/>
                  <a:pt x="16819" y="15779"/>
                  <a:pt x="16887" y="15476"/>
                </a:cubicBezTo>
                <a:cubicBezTo>
                  <a:pt x="17007" y="14939"/>
                  <a:pt x="17217" y="14414"/>
                  <a:pt x="17395" y="13882"/>
                </a:cubicBezTo>
                <a:cubicBezTo>
                  <a:pt x="18008" y="12051"/>
                  <a:pt x="20815" y="11047"/>
                  <a:pt x="21600" y="10800"/>
                </a:cubicBezTo>
                <a:cubicBezTo>
                  <a:pt x="20815" y="10553"/>
                  <a:pt x="18008" y="9549"/>
                  <a:pt x="17395" y="7718"/>
                </a:cubicBezTo>
                <a:close/>
              </a:path>
            </a:pathLst>
          </a:custGeom>
          <a:solidFill>
            <a:srgbClr val="303942">
              <a:lumMod val="75000"/>
            </a:srgbClr>
          </a:solidFill>
          <a:ln w="12700" cap="flat">
            <a:noFill/>
            <a:miter lim="400000"/>
          </a:ln>
          <a:effectLst/>
        </p:spPr>
        <p:txBody>
          <a:bodyPr wrap="square" lIns="40184" tIns="40184" rIns="40184" bIns="40184" numCol="1" anchor="ctr">
            <a:noAutofit/>
          </a:bodyPr>
          <a:lstStyle/>
          <a:p>
            <a:pPr defTabSz="1371326">
              <a:defRPr/>
            </a:pPr>
            <a:endParaRPr sz="3798" dirty="0">
              <a:solidFill>
                <a:srgbClr val="B3B3B3"/>
              </a:solidFill>
              <a:latin typeface="Lato Light" panose="020F0502020204030203" pitchFamily="34" charset="0"/>
            </a:endParaRPr>
          </a:p>
        </p:txBody>
      </p:sp>
      <p:sp>
        <p:nvSpPr>
          <p:cNvPr id="78" name="Shape 27049">
            <a:extLst>
              <a:ext uri="{FF2B5EF4-FFF2-40B4-BE49-F238E27FC236}">
                <a16:creationId xmlns:a16="http://schemas.microsoft.com/office/drawing/2014/main" id="{EB40EB16-E63F-2356-57F4-FA7B65681E40}"/>
              </a:ext>
            </a:extLst>
          </p:cNvPr>
          <p:cNvSpPr/>
          <p:nvPr/>
        </p:nvSpPr>
        <p:spPr>
          <a:xfrm flipH="1">
            <a:off x="8866481" y="1706039"/>
            <a:ext cx="1404231" cy="2231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95" y="7718"/>
                </a:moveTo>
                <a:cubicBezTo>
                  <a:pt x="17217" y="7186"/>
                  <a:pt x="17007" y="6661"/>
                  <a:pt x="16887" y="6124"/>
                </a:cubicBezTo>
                <a:cubicBezTo>
                  <a:pt x="16819" y="5821"/>
                  <a:pt x="16747" y="5517"/>
                  <a:pt x="16646" y="5217"/>
                </a:cubicBezTo>
                <a:cubicBezTo>
                  <a:pt x="16509" y="4807"/>
                  <a:pt x="16342" y="4400"/>
                  <a:pt x="16152" y="3998"/>
                </a:cubicBezTo>
                <a:cubicBezTo>
                  <a:pt x="15932" y="3531"/>
                  <a:pt x="15641" y="3078"/>
                  <a:pt x="15300" y="2641"/>
                </a:cubicBezTo>
                <a:cubicBezTo>
                  <a:pt x="14830" y="2040"/>
                  <a:pt x="14255" y="1459"/>
                  <a:pt x="13574" y="942"/>
                </a:cubicBezTo>
                <a:cubicBezTo>
                  <a:pt x="13375" y="791"/>
                  <a:pt x="13160" y="631"/>
                  <a:pt x="12918" y="505"/>
                </a:cubicBezTo>
                <a:cubicBezTo>
                  <a:pt x="12065" y="63"/>
                  <a:pt x="11061" y="0"/>
                  <a:pt x="11061" y="0"/>
                </a:cubicBezTo>
                <a:cubicBezTo>
                  <a:pt x="11061" y="0"/>
                  <a:pt x="2" y="0"/>
                  <a:pt x="0" y="0"/>
                </a:cubicBezTo>
                <a:cubicBezTo>
                  <a:pt x="93" y="0"/>
                  <a:pt x="261" y="79"/>
                  <a:pt x="343" y="106"/>
                </a:cubicBezTo>
                <a:cubicBezTo>
                  <a:pt x="484" y="153"/>
                  <a:pt x="620" y="205"/>
                  <a:pt x="754" y="259"/>
                </a:cubicBezTo>
                <a:cubicBezTo>
                  <a:pt x="1157" y="424"/>
                  <a:pt x="1538" y="611"/>
                  <a:pt x="1903" y="807"/>
                </a:cubicBezTo>
                <a:cubicBezTo>
                  <a:pt x="2413" y="1081"/>
                  <a:pt x="2893" y="1379"/>
                  <a:pt x="3300" y="1715"/>
                </a:cubicBezTo>
                <a:cubicBezTo>
                  <a:pt x="3797" y="2126"/>
                  <a:pt x="4165" y="2589"/>
                  <a:pt x="4423" y="3079"/>
                </a:cubicBezTo>
                <a:cubicBezTo>
                  <a:pt x="4738" y="3678"/>
                  <a:pt x="5168" y="5495"/>
                  <a:pt x="5207" y="5653"/>
                </a:cubicBezTo>
                <a:cubicBezTo>
                  <a:pt x="6447" y="10800"/>
                  <a:pt x="11221" y="10800"/>
                  <a:pt x="11221" y="10800"/>
                </a:cubicBezTo>
                <a:cubicBezTo>
                  <a:pt x="11221" y="10800"/>
                  <a:pt x="6447" y="10800"/>
                  <a:pt x="5207" y="15947"/>
                </a:cubicBezTo>
                <a:cubicBezTo>
                  <a:pt x="5168" y="16105"/>
                  <a:pt x="4738" y="17922"/>
                  <a:pt x="4423" y="18521"/>
                </a:cubicBezTo>
                <a:cubicBezTo>
                  <a:pt x="4165" y="19011"/>
                  <a:pt x="3797" y="19474"/>
                  <a:pt x="3300" y="19885"/>
                </a:cubicBezTo>
                <a:cubicBezTo>
                  <a:pt x="2893" y="20221"/>
                  <a:pt x="2413" y="20519"/>
                  <a:pt x="1903" y="20793"/>
                </a:cubicBezTo>
                <a:cubicBezTo>
                  <a:pt x="1538" y="20989"/>
                  <a:pt x="1157" y="21176"/>
                  <a:pt x="754" y="21341"/>
                </a:cubicBezTo>
                <a:cubicBezTo>
                  <a:pt x="620" y="21396"/>
                  <a:pt x="484" y="21447"/>
                  <a:pt x="343" y="21494"/>
                </a:cubicBezTo>
                <a:cubicBezTo>
                  <a:pt x="261" y="21521"/>
                  <a:pt x="93" y="21600"/>
                  <a:pt x="0" y="21600"/>
                </a:cubicBezTo>
                <a:cubicBezTo>
                  <a:pt x="2" y="21600"/>
                  <a:pt x="11061" y="21600"/>
                  <a:pt x="11061" y="21600"/>
                </a:cubicBezTo>
                <a:cubicBezTo>
                  <a:pt x="11061" y="21600"/>
                  <a:pt x="12065" y="21537"/>
                  <a:pt x="12918" y="21095"/>
                </a:cubicBezTo>
                <a:cubicBezTo>
                  <a:pt x="13160" y="20969"/>
                  <a:pt x="13375" y="20809"/>
                  <a:pt x="13574" y="20658"/>
                </a:cubicBezTo>
                <a:cubicBezTo>
                  <a:pt x="14255" y="20142"/>
                  <a:pt x="14830" y="19560"/>
                  <a:pt x="15300" y="18959"/>
                </a:cubicBezTo>
                <a:cubicBezTo>
                  <a:pt x="15641" y="18522"/>
                  <a:pt x="15932" y="18069"/>
                  <a:pt x="16152" y="17602"/>
                </a:cubicBezTo>
                <a:cubicBezTo>
                  <a:pt x="16342" y="17200"/>
                  <a:pt x="16509" y="16793"/>
                  <a:pt x="16646" y="16383"/>
                </a:cubicBezTo>
                <a:cubicBezTo>
                  <a:pt x="16747" y="16083"/>
                  <a:pt x="16819" y="15779"/>
                  <a:pt x="16887" y="15476"/>
                </a:cubicBezTo>
                <a:cubicBezTo>
                  <a:pt x="17007" y="14939"/>
                  <a:pt x="17217" y="14414"/>
                  <a:pt x="17395" y="13882"/>
                </a:cubicBezTo>
                <a:cubicBezTo>
                  <a:pt x="18008" y="12051"/>
                  <a:pt x="20815" y="11047"/>
                  <a:pt x="21600" y="10800"/>
                </a:cubicBezTo>
                <a:cubicBezTo>
                  <a:pt x="20815" y="10553"/>
                  <a:pt x="18008" y="9549"/>
                  <a:pt x="17395" y="7718"/>
                </a:cubicBezTo>
                <a:close/>
              </a:path>
            </a:pathLst>
          </a:custGeom>
          <a:solidFill>
            <a:srgbClr val="4DADB5"/>
          </a:solidFill>
          <a:ln w="12700" cap="flat">
            <a:noFill/>
            <a:miter lim="400000"/>
          </a:ln>
          <a:effectLst/>
        </p:spPr>
        <p:txBody>
          <a:bodyPr wrap="square" lIns="40184" tIns="40184" rIns="40184" bIns="40184" numCol="1" anchor="ctr">
            <a:noAutofit/>
          </a:bodyPr>
          <a:lstStyle/>
          <a:p>
            <a:pPr defTabSz="1371326">
              <a:defRPr/>
            </a:pPr>
            <a:endParaRPr sz="3798" dirty="0">
              <a:solidFill>
                <a:srgbClr val="B3B3B3"/>
              </a:solidFill>
              <a:latin typeface="Lato Light" panose="020F0502020204030203" pitchFamily="34" charset="0"/>
            </a:endParaRPr>
          </a:p>
        </p:txBody>
      </p:sp>
      <p:sp>
        <p:nvSpPr>
          <p:cNvPr id="79" name="Shape 27050">
            <a:extLst>
              <a:ext uri="{FF2B5EF4-FFF2-40B4-BE49-F238E27FC236}">
                <a16:creationId xmlns:a16="http://schemas.microsoft.com/office/drawing/2014/main" id="{4FA79FF6-206C-F84E-91DC-16294252CA60}"/>
              </a:ext>
            </a:extLst>
          </p:cNvPr>
          <p:cNvSpPr/>
          <p:nvPr/>
        </p:nvSpPr>
        <p:spPr>
          <a:xfrm flipH="1">
            <a:off x="8866481" y="4011411"/>
            <a:ext cx="1404231" cy="22315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95" y="7718"/>
                </a:moveTo>
                <a:cubicBezTo>
                  <a:pt x="17217" y="7186"/>
                  <a:pt x="17007" y="6661"/>
                  <a:pt x="16887" y="6124"/>
                </a:cubicBezTo>
                <a:cubicBezTo>
                  <a:pt x="16819" y="5821"/>
                  <a:pt x="16747" y="5517"/>
                  <a:pt x="16646" y="5217"/>
                </a:cubicBezTo>
                <a:cubicBezTo>
                  <a:pt x="16509" y="4807"/>
                  <a:pt x="16342" y="4400"/>
                  <a:pt x="16152" y="3998"/>
                </a:cubicBezTo>
                <a:cubicBezTo>
                  <a:pt x="15932" y="3531"/>
                  <a:pt x="15641" y="3078"/>
                  <a:pt x="15300" y="2641"/>
                </a:cubicBezTo>
                <a:cubicBezTo>
                  <a:pt x="14830" y="2040"/>
                  <a:pt x="14255" y="1458"/>
                  <a:pt x="13574" y="942"/>
                </a:cubicBezTo>
                <a:cubicBezTo>
                  <a:pt x="13375" y="791"/>
                  <a:pt x="13160" y="631"/>
                  <a:pt x="12918" y="505"/>
                </a:cubicBezTo>
                <a:cubicBezTo>
                  <a:pt x="12065" y="63"/>
                  <a:pt x="11061" y="0"/>
                  <a:pt x="11061" y="0"/>
                </a:cubicBezTo>
                <a:cubicBezTo>
                  <a:pt x="11061" y="0"/>
                  <a:pt x="2" y="0"/>
                  <a:pt x="0" y="0"/>
                </a:cubicBezTo>
                <a:cubicBezTo>
                  <a:pt x="93" y="0"/>
                  <a:pt x="261" y="79"/>
                  <a:pt x="343" y="106"/>
                </a:cubicBezTo>
                <a:cubicBezTo>
                  <a:pt x="484" y="153"/>
                  <a:pt x="620" y="205"/>
                  <a:pt x="754" y="259"/>
                </a:cubicBezTo>
                <a:cubicBezTo>
                  <a:pt x="1157" y="424"/>
                  <a:pt x="1538" y="611"/>
                  <a:pt x="1903" y="807"/>
                </a:cubicBezTo>
                <a:cubicBezTo>
                  <a:pt x="2413" y="1081"/>
                  <a:pt x="2893" y="1379"/>
                  <a:pt x="3300" y="1715"/>
                </a:cubicBezTo>
                <a:cubicBezTo>
                  <a:pt x="3797" y="2126"/>
                  <a:pt x="4165" y="2589"/>
                  <a:pt x="4423" y="3079"/>
                </a:cubicBezTo>
                <a:cubicBezTo>
                  <a:pt x="4738" y="3678"/>
                  <a:pt x="5168" y="5495"/>
                  <a:pt x="5207" y="5653"/>
                </a:cubicBezTo>
                <a:cubicBezTo>
                  <a:pt x="6447" y="10800"/>
                  <a:pt x="11221" y="10800"/>
                  <a:pt x="11221" y="10800"/>
                </a:cubicBezTo>
                <a:cubicBezTo>
                  <a:pt x="11221" y="10800"/>
                  <a:pt x="6447" y="10800"/>
                  <a:pt x="5207" y="15947"/>
                </a:cubicBezTo>
                <a:cubicBezTo>
                  <a:pt x="5168" y="16105"/>
                  <a:pt x="4738" y="17922"/>
                  <a:pt x="4423" y="18521"/>
                </a:cubicBezTo>
                <a:cubicBezTo>
                  <a:pt x="4165" y="19011"/>
                  <a:pt x="3797" y="19474"/>
                  <a:pt x="3300" y="19885"/>
                </a:cubicBezTo>
                <a:cubicBezTo>
                  <a:pt x="2893" y="20220"/>
                  <a:pt x="2413" y="20519"/>
                  <a:pt x="1903" y="20793"/>
                </a:cubicBezTo>
                <a:cubicBezTo>
                  <a:pt x="1538" y="20989"/>
                  <a:pt x="1157" y="21176"/>
                  <a:pt x="754" y="21341"/>
                </a:cubicBezTo>
                <a:cubicBezTo>
                  <a:pt x="620" y="21395"/>
                  <a:pt x="484" y="21447"/>
                  <a:pt x="343" y="21494"/>
                </a:cubicBezTo>
                <a:cubicBezTo>
                  <a:pt x="261" y="21521"/>
                  <a:pt x="93" y="21600"/>
                  <a:pt x="0" y="21600"/>
                </a:cubicBezTo>
                <a:cubicBezTo>
                  <a:pt x="2" y="21600"/>
                  <a:pt x="11061" y="21600"/>
                  <a:pt x="11061" y="21600"/>
                </a:cubicBezTo>
                <a:cubicBezTo>
                  <a:pt x="11061" y="21600"/>
                  <a:pt x="12065" y="21537"/>
                  <a:pt x="12918" y="21095"/>
                </a:cubicBezTo>
                <a:cubicBezTo>
                  <a:pt x="13160" y="20969"/>
                  <a:pt x="13375" y="20809"/>
                  <a:pt x="13574" y="20658"/>
                </a:cubicBezTo>
                <a:cubicBezTo>
                  <a:pt x="14255" y="20141"/>
                  <a:pt x="14830" y="19560"/>
                  <a:pt x="15300" y="18959"/>
                </a:cubicBezTo>
                <a:cubicBezTo>
                  <a:pt x="15641" y="18522"/>
                  <a:pt x="15932" y="18069"/>
                  <a:pt x="16152" y="17602"/>
                </a:cubicBezTo>
                <a:cubicBezTo>
                  <a:pt x="16342" y="17200"/>
                  <a:pt x="16509" y="16793"/>
                  <a:pt x="16646" y="16383"/>
                </a:cubicBezTo>
                <a:cubicBezTo>
                  <a:pt x="16747" y="16083"/>
                  <a:pt x="16819" y="15779"/>
                  <a:pt x="16887" y="15476"/>
                </a:cubicBezTo>
                <a:cubicBezTo>
                  <a:pt x="17007" y="14939"/>
                  <a:pt x="17217" y="14414"/>
                  <a:pt x="17395" y="13882"/>
                </a:cubicBezTo>
                <a:cubicBezTo>
                  <a:pt x="18008" y="12051"/>
                  <a:pt x="20815" y="11047"/>
                  <a:pt x="21600" y="10800"/>
                </a:cubicBezTo>
                <a:cubicBezTo>
                  <a:pt x="20815" y="10553"/>
                  <a:pt x="18008" y="9549"/>
                  <a:pt x="17395" y="7718"/>
                </a:cubicBezTo>
                <a:close/>
              </a:path>
            </a:pathLst>
          </a:custGeom>
          <a:solidFill>
            <a:srgbClr val="2B526A"/>
          </a:solidFill>
          <a:ln w="12700" cap="flat">
            <a:noFill/>
            <a:miter lim="400000"/>
          </a:ln>
          <a:effectLst/>
        </p:spPr>
        <p:txBody>
          <a:bodyPr wrap="square" lIns="40184" tIns="40184" rIns="40184" bIns="40184" numCol="1" anchor="ctr">
            <a:noAutofit/>
          </a:bodyPr>
          <a:lstStyle/>
          <a:p>
            <a:pPr defTabSz="1371326">
              <a:defRPr/>
            </a:pPr>
            <a:endParaRPr sz="3798" dirty="0">
              <a:solidFill>
                <a:srgbClr val="B3B3B3"/>
              </a:solidFill>
              <a:latin typeface="Lato Light" panose="020F0502020204030203" pitchFamily="34" charset="0"/>
            </a:endParaRPr>
          </a:p>
        </p:txBody>
      </p:sp>
      <p:sp>
        <p:nvSpPr>
          <p:cNvPr id="80" name="Shape 27051">
            <a:extLst>
              <a:ext uri="{FF2B5EF4-FFF2-40B4-BE49-F238E27FC236}">
                <a16:creationId xmlns:a16="http://schemas.microsoft.com/office/drawing/2014/main" id="{92607687-CC9B-32F0-B4FE-C385C39877E2}"/>
              </a:ext>
            </a:extLst>
          </p:cNvPr>
          <p:cNvSpPr/>
          <p:nvPr/>
        </p:nvSpPr>
        <p:spPr>
          <a:xfrm flipH="1">
            <a:off x="8866481" y="6316787"/>
            <a:ext cx="1404231" cy="22315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95" y="7718"/>
                </a:moveTo>
                <a:cubicBezTo>
                  <a:pt x="17217" y="7186"/>
                  <a:pt x="17007" y="6661"/>
                  <a:pt x="16887" y="6124"/>
                </a:cubicBezTo>
                <a:cubicBezTo>
                  <a:pt x="16819" y="5821"/>
                  <a:pt x="16747" y="5517"/>
                  <a:pt x="16646" y="5217"/>
                </a:cubicBezTo>
                <a:cubicBezTo>
                  <a:pt x="16509" y="4807"/>
                  <a:pt x="16342" y="4400"/>
                  <a:pt x="16152" y="3998"/>
                </a:cubicBezTo>
                <a:cubicBezTo>
                  <a:pt x="15932" y="3531"/>
                  <a:pt x="15641" y="3078"/>
                  <a:pt x="15300" y="2641"/>
                </a:cubicBezTo>
                <a:cubicBezTo>
                  <a:pt x="14830" y="2040"/>
                  <a:pt x="14255" y="1459"/>
                  <a:pt x="13574" y="942"/>
                </a:cubicBezTo>
                <a:cubicBezTo>
                  <a:pt x="13375" y="791"/>
                  <a:pt x="13160" y="631"/>
                  <a:pt x="12918" y="505"/>
                </a:cubicBezTo>
                <a:cubicBezTo>
                  <a:pt x="12065" y="63"/>
                  <a:pt x="11061" y="0"/>
                  <a:pt x="11061" y="0"/>
                </a:cubicBezTo>
                <a:cubicBezTo>
                  <a:pt x="11061" y="0"/>
                  <a:pt x="2" y="0"/>
                  <a:pt x="0" y="0"/>
                </a:cubicBezTo>
                <a:cubicBezTo>
                  <a:pt x="93" y="0"/>
                  <a:pt x="261" y="79"/>
                  <a:pt x="343" y="106"/>
                </a:cubicBezTo>
                <a:cubicBezTo>
                  <a:pt x="484" y="153"/>
                  <a:pt x="620" y="205"/>
                  <a:pt x="754" y="259"/>
                </a:cubicBezTo>
                <a:cubicBezTo>
                  <a:pt x="1157" y="424"/>
                  <a:pt x="1538" y="611"/>
                  <a:pt x="1903" y="807"/>
                </a:cubicBezTo>
                <a:cubicBezTo>
                  <a:pt x="2413" y="1081"/>
                  <a:pt x="2893" y="1380"/>
                  <a:pt x="3300" y="1715"/>
                </a:cubicBezTo>
                <a:cubicBezTo>
                  <a:pt x="3797" y="2126"/>
                  <a:pt x="4165" y="2589"/>
                  <a:pt x="4423" y="3079"/>
                </a:cubicBezTo>
                <a:cubicBezTo>
                  <a:pt x="4738" y="3678"/>
                  <a:pt x="5168" y="5495"/>
                  <a:pt x="5207" y="5653"/>
                </a:cubicBezTo>
                <a:cubicBezTo>
                  <a:pt x="6447" y="10800"/>
                  <a:pt x="11221" y="10800"/>
                  <a:pt x="11221" y="10800"/>
                </a:cubicBezTo>
                <a:cubicBezTo>
                  <a:pt x="11221" y="10800"/>
                  <a:pt x="6447" y="10800"/>
                  <a:pt x="5207" y="15947"/>
                </a:cubicBezTo>
                <a:cubicBezTo>
                  <a:pt x="5168" y="16105"/>
                  <a:pt x="4738" y="17922"/>
                  <a:pt x="4423" y="18521"/>
                </a:cubicBezTo>
                <a:cubicBezTo>
                  <a:pt x="4165" y="19011"/>
                  <a:pt x="3797" y="19474"/>
                  <a:pt x="3300" y="19885"/>
                </a:cubicBezTo>
                <a:cubicBezTo>
                  <a:pt x="2893" y="20221"/>
                  <a:pt x="2413" y="20519"/>
                  <a:pt x="1903" y="20793"/>
                </a:cubicBezTo>
                <a:cubicBezTo>
                  <a:pt x="1538" y="20989"/>
                  <a:pt x="1157" y="21176"/>
                  <a:pt x="754" y="21341"/>
                </a:cubicBezTo>
                <a:cubicBezTo>
                  <a:pt x="620" y="21396"/>
                  <a:pt x="484" y="21447"/>
                  <a:pt x="343" y="21494"/>
                </a:cubicBezTo>
                <a:cubicBezTo>
                  <a:pt x="261" y="21521"/>
                  <a:pt x="93" y="21600"/>
                  <a:pt x="0" y="21600"/>
                </a:cubicBezTo>
                <a:cubicBezTo>
                  <a:pt x="2" y="21600"/>
                  <a:pt x="11061" y="21600"/>
                  <a:pt x="11061" y="21600"/>
                </a:cubicBezTo>
                <a:cubicBezTo>
                  <a:pt x="11061" y="21600"/>
                  <a:pt x="12065" y="21537"/>
                  <a:pt x="12918" y="21095"/>
                </a:cubicBezTo>
                <a:cubicBezTo>
                  <a:pt x="13160" y="20969"/>
                  <a:pt x="13375" y="20809"/>
                  <a:pt x="13574" y="20658"/>
                </a:cubicBezTo>
                <a:cubicBezTo>
                  <a:pt x="14255" y="20142"/>
                  <a:pt x="14830" y="19560"/>
                  <a:pt x="15300" y="18959"/>
                </a:cubicBezTo>
                <a:cubicBezTo>
                  <a:pt x="15641" y="18522"/>
                  <a:pt x="15932" y="18069"/>
                  <a:pt x="16152" y="17602"/>
                </a:cubicBezTo>
                <a:cubicBezTo>
                  <a:pt x="16342" y="17200"/>
                  <a:pt x="16509" y="16793"/>
                  <a:pt x="16646" y="16383"/>
                </a:cubicBezTo>
                <a:cubicBezTo>
                  <a:pt x="16747" y="16083"/>
                  <a:pt x="16819" y="15779"/>
                  <a:pt x="16887" y="15476"/>
                </a:cubicBezTo>
                <a:cubicBezTo>
                  <a:pt x="17007" y="14939"/>
                  <a:pt x="17217" y="14414"/>
                  <a:pt x="17395" y="13882"/>
                </a:cubicBezTo>
                <a:cubicBezTo>
                  <a:pt x="18008" y="12051"/>
                  <a:pt x="20815" y="11047"/>
                  <a:pt x="21600" y="10800"/>
                </a:cubicBezTo>
                <a:cubicBezTo>
                  <a:pt x="20815" y="10553"/>
                  <a:pt x="18008" y="9549"/>
                  <a:pt x="17395" y="7718"/>
                </a:cubicBezTo>
                <a:close/>
              </a:path>
            </a:pathLst>
          </a:custGeom>
          <a:solidFill>
            <a:srgbClr val="4C5974"/>
          </a:solidFill>
          <a:ln w="12700" cap="flat">
            <a:noFill/>
            <a:miter lim="400000"/>
          </a:ln>
          <a:effectLst/>
        </p:spPr>
        <p:txBody>
          <a:bodyPr wrap="square" lIns="40184" tIns="40184" rIns="40184" bIns="40184" numCol="1" anchor="ctr">
            <a:noAutofit/>
          </a:bodyPr>
          <a:lstStyle/>
          <a:p>
            <a:pPr defTabSz="1371326">
              <a:defRPr/>
            </a:pPr>
            <a:endParaRPr sz="3798" dirty="0">
              <a:solidFill>
                <a:srgbClr val="B3B3B3"/>
              </a:solidFill>
              <a:latin typeface="Lato Light" panose="020F0502020204030203" pitchFamily="34" charset="0"/>
            </a:endParaRPr>
          </a:p>
        </p:txBody>
      </p:sp>
      <p:sp>
        <p:nvSpPr>
          <p:cNvPr id="81" name="Shape 27052">
            <a:extLst>
              <a:ext uri="{FF2B5EF4-FFF2-40B4-BE49-F238E27FC236}">
                <a16:creationId xmlns:a16="http://schemas.microsoft.com/office/drawing/2014/main" id="{12A7CDBE-D43A-C5E8-3D27-FC214BFB3541}"/>
              </a:ext>
            </a:extLst>
          </p:cNvPr>
          <p:cNvSpPr/>
          <p:nvPr/>
        </p:nvSpPr>
        <p:spPr>
          <a:xfrm>
            <a:off x="8034005" y="2873792"/>
            <a:ext cx="1404231" cy="22315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95" y="7718"/>
                </a:moveTo>
                <a:cubicBezTo>
                  <a:pt x="17217" y="7186"/>
                  <a:pt x="17007" y="6661"/>
                  <a:pt x="16887" y="6124"/>
                </a:cubicBezTo>
                <a:cubicBezTo>
                  <a:pt x="16819" y="5821"/>
                  <a:pt x="16747" y="5517"/>
                  <a:pt x="16646" y="5217"/>
                </a:cubicBezTo>
                <a:cubicBezTo>
                  <a:pt x="16509" y="4807"/>
                  <a:pt x="16342" y="4400"/>
                  <a:pt x="16152" y="3998"/>
                </a:cubicBezTo>
                <a:cubicBezTo>
                  <a:pt x="15932" y="3531"/>
                  <a:pt x="15641" y="3078"/>
                  <a:pt x="15300" y="2641"/>
                </a:cubicBezTo>
                <a:cubicBezTo>
                  <a:pt x="14830" y="2040"/>
                  <a:pt x="14255" y="1458"/>
                  <a:pt x="13574" y="942"/>
                </a:cubicBezTo>
                <a:cubicBezTo>
                  <a:pt x="13375" y="791"/>
                  <a:pt x="13160" y="631"/>
                  <a:pt x="12918" y="505"/>
                </a:cubicBezTo>
                <a:cubicBezTo>
                  <a:pt x="12065" y="63"/>
                  <a:pt x="11061" y="0"/>
                  <a:pt x="11061" y="0"/>
                </a:cubicBezTo>
                <a:cubicBezTo>
                  <a:pt x="11061" y="0"/>
                  <a:pt x="2" y="0"/>
                  <a:pt x="0" y="0"/>
                </a:cubicBezTo>
                <a:cubicBezTo>
                  <a:pt x="93" y="0"/>
                  <a:pt x="261" y="79"/>
                  <a:pt x="343" y="106"/>
                </a:cubicBezTo>
                <a:cubicBezTo>
                  <a:pt x="484" y="153"/>
                  <a:pt x="620" y="205"/>
                  <a:pt x="754" y="259"/>
                </a:cubicBezTo>
                <a:cubicBezTo>
                  <a:pt x="1157" y="424"/>
                  <a:pt x="1538" y="611"/>
                  <a:pt x="1903" y="807"/>
                </a:cubicBezTo>
                <a:cubicBezTo>
                  <a:pt x="2413" y="1081"/>
                  <a:pt x="2893" y="1379"/>
                  <a:pt x="3300" y="1715"/>
                </a:cubicBezTo>
                <a:cubicBezTo>
                  <a:pt x="3797" y="2126"/>
                  <a:pt x="4165" y="2589"/>
                  <a:pt x="4423" y="3079"/>
                </a:cubicBezTo>
                <a:cubicBezTo>
                  <a:pt x="4738" y="3678"/>
                  <a:pt x="5168" y="5495"/>
                  <a:pt x="5207" y="5653"/>
                </a:cubicBezTo>
                <a:cubicBezTo>
                  <a:pt x="6447" y="10800"/>
                  <a:pt x="11221" y="10800"/>
                  <a:pt x="11221" y="10800"/>
                </a:cubicBezTo>
                <a:cubicBezTo>
                  <a:pt x="11221" y="10800"/>
                  <a:pt x="6447" y="10800"/>
                  <a:pt x="5207" y="15947"/>
                </a:cubicBezTo>
                <a:cubicBezTo>
                  <a:pt x="5168" y="16105"/>
                  <a:pt x="4738" y="17922"/>
                  <a:pt x="4423" y="18521"/>
                </a:cubicBezTo>
                <a:cubicBezTo>
                  <a:pt x="4165" y="19011"/>
                  <a:pt x="3797" y="19474"/>
                  <a:pt x="3300" y="19885"/>
                </a:cubicBezTo>
                <a:cubicBezTo>
                  <a:pt x="2893" y="20220"/>
                  <a:pt x="2413" y="20519"/>
                  <a:pt x="1903" y="20793"/>
                </a:cubicBezTo>
                <a:cubicBezTo>
                  <a:pt x="1538" y="20989"/>
                  <a:pt x="1157" y="21176"/>
                  <a:pt x="754" y="21341"/>
                </a:cubicBezTo>
                <a:cubicBezTo>
                  <a:pt x="620" y="21395"/>
                  <a:pt x="484" y="21447"/>
                  <a:pt x="343" y="21494"/>
                </a:cubicBezTo>
                <a:cubicBezTo>
                  <a:pt x="261" y="21521"/>
                  <a:pt x="93" y="21600"/>
                  <a:pt x="0" y="21600"/>
                </a:cubicBezTo>
                <a:cubicBezTo>
                  <a:pt x="2" y="21600"/>
                  <a:pt x="11061" y="21600"/>
                  <a:pt x="11061" y="21600"/>
                </a:cubicBezTo>
                <a:cubicBezTo>
                  <a:pt x="11061" y="21600"/>
                  <a:pt x="12065" y="21537"/>
                  <a:pt x="12918" y="21095"/>
                </a:cubicBezTo>
                <a:cubicBezTo>
                  <a:pt x="13160" y="20969"/>
                  <a:pt x="13375" y="20809"/>
                  <a:pt x="13574" y="20658"/>
                </a:cubicBezTo>
                <a:cubicBezTo>
                  <a:pt x="14255" y="20141"/>
                  <a:pt x="14830" y="19560"/>
                  <a:pt x="15300" y="18959"/>
                </a:cubicBezTo>
                <a:cubicBezTo>
                  <a:pt x="15641" y="18522"/>
                  <a:pt x="15932" y="18069"/>
                  <a:pt x="16152" y="17602"/>
                </a:cubicBezTo>
                <a:cubicBezTo>
                  <a:pt x="16342" y="17200"/>
                  <a:pt x="16509" y="16793"/>
                  <a:pt x="16646" y="16383"/>
                </a:cubicBezTo>
                <a:cubicBezTo>
                  <a:pt x="16747" y="16083"/>
                  <a:pt x="16819" y="15779"/>
                  <a:pt x="16887" y="15476"/>
                </a:cubicBezTo>
                <a:cubicBezTo>
                  <a:pt x="17007" y="14939"/>
                  <a:pt x="17217" y="14414"/>
                  <a:pt x="17395" y="13882"/>
                </a:cubicBezTo>
                <a:cubicBezTo>
                  <a:pt x="18008" y="12051"/>
                  <a:pt x="20815" y="11047"/>
                  <a:pt x="21600" y="10800"/>
                </a:cubicBezTo>
                <a:cubicBezTo>
                  <a:pt x="20815" y="10553"/>
                  <a:pt x="18008" y="9549"/>
                  <a:pt x="17395" y="7718"/>
                </a:cubicBezTo>
                <a:close/>
              </a:path>
            </a:pathLst>
          </a:custGeom>
          <a:solidFill>
            <a:srgbClr val="3984A3"/>
          </a:solidFill>
          <a:ln w="12700" cap="flat">
            <a:noFill/>
            <a:miter lim="400000"/>
          </a:ln>
          <a:effectLst/>
        </p:spPr>
        <p:txBody>
          <a:bodyPr wrap="square" lIns="40184" tIns="40184" rIns="40184" bIns="40184" numCol="1" anchor="ctr">
            <a:noAutofit/>
          </a:bodyPr>
          <a:lstStyle/>
          <a:p>
            <a:pPr defTabSz="1371326">
              <a:defRPr/>
            </a:pPr>
            <a:endParaRPr sz="3798" dirty="0">
              <a:solidFill>
                <a:srgbClr val="B3B3B3"/>
              </a:solidFill>
              <a:latin typeface="Lato Light" panose="020F0502020204030203" pitchFamily="34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3C7FFE1-2BDF-016E-D545-D9B0E875D4FF}"/>
              </a:ext>
            </a:extLst>
          </p:cNvPr>
          <p:cNvSpPr txBox="1"/>
          <p:nvPr/>
        </p:nvSpPr>
        <p:spPr>
          <a:xfrm>
            <a:off x="7338060" y="436905"/>
            <a:ext cx="3611886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371326"/>
            <a:r>
              <a:rPr lang="en-US" sz="4500" b="1" dirty="0">
                <a:solidFill>
                  <a:srgbClr val="1C2835"/>
                </a:solidFill>
                <a:latin typeface="Poppins" pitchFamily="2" charset="77"/>
                <a:cs typeface="Poppins" pitchFamily="2" charset="77"/>
              </a:rPr>
              <a:t>STRATEGIES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4D2C4FE-B9B0-2173-EDAE-32B80B4D533F}"/>
              </a:ext>
            </a:extLst>
          </p:cNvPr>
          <p:cNvSpPr txBox="1"/>
          <p:nvPr/>
        </p:nvSpPr>
        <p:spPr>
          <a:xfrm>
            <a:off x="7454284" y="1123103"/>
            <a:ext cx="33794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371326"/>
            <a:r>
              <a:rPr lang="en-US" sz="1500" spc="450" dirty="0">
                <a:solidFill>
                  <a:srgbClr val="B3B3B3">
                    <a:lumMod val="60000"/>
                    <a:lumOff val="40000"/>
                  </a:srgbClr>
                </a:solidFill>
                <a:latin typeface="Poppins" pitchFamily="2" charset="77"/>
                <a:cs typeface="Poppins" pitchFamily="2" charset="77"/>
              </a:rPr>
              <a:t>CONT. SWOT ANALYSIS</a:t>
            </a: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ACA45BC4-1434-A47A-1344-C8B5A9176718}"/>
              </a:ext>
            </a:extLst>
          </p:cNvPr>
          <p:cNvSpPr/>
          <p:nvPr/>
        </p:nvSpPr>
        <p:spPr>
          <a:xfrm>
            <a:off x="10805971" y="2213381"/>
            <a:ext cx="1216835" cy="1216835"/>
          </a:xfrm>
          <a:prstGeom prst="ellipse">
            <a:avLst/>
          </a:prstGeom>
          <a:solidFill>
            <a:srgbClr val="4DADB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371326">
              <a:defRPr/>
            </a:pPr>
            <a:endParaRPr lang="en-US" sz="2700" dirty="0">
              <a:solidFill>
                <a:srgbClr val="FFFFFF"/>
              </a:solidFill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AEFAC5D6-A0D2-ADA7-4E7A-25230ADFD26E}"/>
              </a:ext>
            </a:extLst>
          </p:cNvPr>
          <p:cNvSpPr/>
          <p:nvPr/>
        </p:nvSpPr>
        <p:spPr>
          <a:xfrm>
            <a:off x="10805971" y="4518758"/>
            <a:ext cx="1216835" cy="1216835"/>
          </a:xfrm>
          <a:prstGeom prst="ellipse">
            <a:avLst/>
          </a:prstGeom>
          <a:solidFill>
            <a:srgbClr val="2B52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371326">
              <a:defRPr/>
            </a:pPr>
            <a:endParaRPr lang="en-US" sz="2700" dirty="0">
              <a:solidFill>
                <a:srgbClr val="FFFFFF"/>
              </a:solidFill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DB96756D-D201-902A-AF51-49F4C4F4829A}"/>
              </a:ext>
            </a:extLst>
          </p:cNvPr>
          <p:cNvSpPr/>
          <p:nvPr/>
        </p:nvSpPr>
        <p:spPr>
          <a:xfrm>
            <a:off x="10805971" y="6824137"/>
            <a:ext cx="1216835" cy="1216835"/>
          </a:xfrm>
          <a:prstGeom prst="ellipse">
            <a:avLst/>
          </a:prstGeom>
          <a:solidFill>
            <a:srgbClr val="4C597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371326">
              <a:defRPr/>
            </a:pPr>
            <a:endParaRPr lang="en-US" sz="2700" dirty="0">
              <a:solidFill>
                <a:srgbClr val="FFFFFF"/>
              </a:solidFill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65FCF99C-4131-5097-27A9-8EB15EA14728}"/>
              </a:ext>
            </a:extLst>
          </p:cNvPr>
          <p:cNvSpPr/>
          <p:nvPr/>
        </p:nvSpPr>
        <p:spPr>
          <a:xfrm>
            <a:off x="1139744" y="3380567"/>
            <a:ext cx="1216835" cy="1216835"/>
          </a:xfrm>
          <a:prstGeom prst="ellipse">
            <a:avLst/>
          </a:prstGeom>
          <a:solidFill>
            <a:srgbClr val="3984A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371326">
              <a:defRPr/>
            </a:pPr>
            <a:endParaRPr lang="en-US" sz="2700" dirty="0">
              <a:solidFill>
                <a:srgbClr val="FFFFFF"/>
              </a:solidFill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158C2524-70AB-B1AB-17F0-E807F788C9D9}"/>
              </a:ext>
            </a:extLst>
          </p:cNvPr>
          <p:cNvSpPr/>
          <p:nvPr/>
        </p:nvSpPr>
        <p:spPr>
          <a:xfrm>
            <a:off x="1139744" y="5685943"/>
            <a:ext cx="1216835" cy="1216835"/>
          </a:xfrm>
          <a:prstGeom prst="ellipse">
            <a:avLst/>
          </a:prstGeom>
          <a:solidFill>
            <a:srgbClr val="6C88B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371326">
              <a:defRPr/>
            </a:pPr>
            <a:endParaRPr lang="en-US" sz="2700" dirty="0">
              <a:solidFill>
                <a:srgbClr val="FFFFFF"/>
              </a:solidFill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5AFA1026-FC79-EAB4-1468-FC51B9CFCD6F}"/>
              </a:ext>
            </a:extLst>
          </p:cNvPr>
          <p:cNvSpPr/>
          <p:nvPr/>
        </p:nvSpPr>
        <p:spPr>
          <a:xfrm>
            <a:off x="1139744" y="7991320"/>
            <a:ext cx="1216835" cy="1216835"/>
          </a:xfrm>
          <a:prstGeom prst="ellipse">
            <a:avLst/>
          </a:prstGeom>
          <a:solidFill>
            <a:srgbClr val="303942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371326">
              <a:defRPr/>
            </a:pPr>
            <a:endParaRPr lang="en-US" sz="2700" dirty="0">
              <a:solidFill>
                <a:srgbClr val="FFFFFF"/>
              </a:solidFill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90" name="Freeform 82">
            <a:extLst>
              <a:ext uri="{FF2B5EF4-FFF2-40B4-BE49-F238E27FC236}">
                <a16:creationId xmlns:a16="http://schemas.microsoft.com/office/drawing/2014/main" id="{563EC6AB-3546-05A0-EE03-46363FFF93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5827" y="3696481"/>
            <a:ext cx="624669" cy="585008"/>
          </a:xfrm>
          <a:custGeom>
            <a:avLst/>
            <a:gdLst>
              <a:gd name="T0" fmla="*/ 28575 w 899753"/>
              <a:gd name="T1" fmla="*/ 444500 h 842603"/>
              <a:gd name="T2" fmla="*/ 65686 w 899753"/>
              <a:gd name="T3" fmla="*/ 449899 h 842603"/>
              <a:gd name="T4" fmla="*/ 366179 w 899753"/>
              <a:gd name="T5" fmla="*/ 475816 h 842603"/>
              <a:gd name="T6" fmla="*/ 366179 w 899753"/>
              <a:gd name="T7" fmla="*/ 533047 h 842603"/>
              <a:gd name="T8" fmla="*/ 535161 w 899753"/>
              <a:gd name="T9" fmla="*/ 533047 h 842603"/>
              <a:gd name="T10" fmla="*/ 535161 w 899753"/>
              <a:gd name="T11" fmla="*/ 475816 h 842603"/>
              <a:gd name="T12" fmla="*/ 835293 w 899753"/>
              <a:gd name="T13" fmla="*/ 449899 h 842603"/>
              <a:gd name="T14" fmla="*/ 872765 w 899753"/>
              <a:gd name="T15" fmla="*/ 444500 h 842603"/>
              <a:gd name="T16" fmla="*/ 872765 w 899753"/>
              <a:gd name="T17" fmla="*/ 769894 h 842603"/>
              <a:gd name="T18" fmla="*/ 799984 w 899753"/>
              <a:gd name="T19" fmla="*/ 842603 h 842603"/>
              <a:gd name="T20" fmla="*/ 101356 w 899753"/>
              <a:gd name="T21" fmla="*/ 842603 h 842603"/>
              <a:gd name="T22" fmla="*/ 28575 w 899753"/>
              <a:gd name="T23" fmla="*/ 769894 h 842603"/>
              <a:gd name="T24" fmla="*/ 348884 w 899753"/>
              <a:gd name="T25" fmla="*/ 56606 h 842603"/>
              <a:gd name="T26" fmla="*/ 337362 w 899753"/>
              <a:gd name="T27" fmla="*/ 68144 h 842603"/>
              <a:gd name="T28" fmla="*/ 337362 w 899753"/>
              <a:gd name="T29" fmla="*/ 112852 h 842603"/>
              <a:gd name="T30" fmla="*/ 562391 w 899753"/>
              <a:gd name="T31" fmla="*/ 112852 h 842603"/>
              <a:gd name="T32" fmla="*/ 562391 w 899753"/>
              <a:gd name="T33" fmla="*/ 68144 h 842603"/>
              <a:gd name="T34" fmla="*/ 550869 w 899753"/>
              <a:gd name="T35" fmla="*/ 56606 h 842603"/>
              <a:gd name="T36" fmla="*/ 325841 w 899753"/>
              <a:gd name="T37" fmla="*/ 0 h 842603"/>
              <a:gd name="T38" fmla="*/ 573912 w 899753"/>
              <a:gd name="T39" fmla="*/ 0 h 842603"/>
              <a:gd name="T40" fmla="*/ 618558 w 899753"/>
              <a:gd name="T41" fmla="*/ 44708 h 842603"/>
              <a:gd name="T42" fmla="*/ 618558 w 899753"/>
              <a:gd name="T43" fmla="*/ 112852 h 842603"/>
              <a:gd name="T44" fmla="*/ 855108 w 899753"/>
              <a:gd name="T45" fmla="*/ 112852 h 842603"/>
              <a:gd name="T46" fmla="*/ 899753 w 899753"/>
              <a:gd name="T47" fmla="*/ 157561 h 842603"/>
              <a:gd name="T48" fmla="*/ 899753 w 899753"/>
              <a:gd name="T49" fmla="*/ 390837 h 842603"/>
              <a:gd name="T50" fmla="*/ 816943 w 899753"/>
              <a:gd name="T51" fmla="*/ 402014 h 842603"/>
              <a:gd name="T52" fmla="*/ 534307 w 899753"/>
              <a:gd name="T53" fmla="*/ 425089 h 842603"/>
              <a:gd name="T54" fmla="*/ 534307 w 899753"/>
              <a:gd name="T55" fmla="*/ 366320 h 842603"/>
              <a:gd name="T56" fmla="*/ 365446 w 899753"/>
              <a:gd name="T57" fmla="*/ 366320 h 842603"/>
              <a:gd name="T58" fmla="*/ 365446 w 899753"/>
              <a:gd name="T59" fmla="*/ 425089 h 842603"/>
              <a:gd name="T60" fmla="*/ 83171 w 899753"/>
              <a:gd name="T61" fmla="*/ 402014 h 842603"/>
              <a:gd name="T62" fmla="*/ 0 w 899753"/>
              <a:gd name="T63" fmla="*/ 390837 h 842603"/>
              <a:gd name="T64" fmla="*/ 0 w 899753"/>
              <a:gd name="T65" fmla="*/ 157561 h 842603"/>
              <a:gd name="T66" fmla="*/ 44646 w 899753"/>
              <a:gd name="T67" fmla="*/ 112852 h 842603"/>
              <a:gd name="T68" fmla="*/ 281195 w 899753"/>
              <a:gd name="T69" fmla="*/ 112852 h 842603"/>
              <a:gd name="T70" fmla="*/ 281195 w 899753"/>
              <a:gd name="T71" fmla="*/ 44708 h 842603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99753" h="842603">
                <a:moveTo>
                  <a:pt x="28575" y="444500"/>
                </a:moveTo>
                <a:lnTo>
                  <a:pt x="65686" y="449899"/>
                </a:lnTo>
                <a:cubicBezTo>
                  <a:pt x="165490" y="463937"/>
                  <a:pt x="265654" y="472576"/>
                  <a:pt x="366179" y="475816"/>
                </a:cubicBezTo>
                <a:lnTo>
                  <a:pt x="366179" y="533047"/>
                </a:lnTo>
                <a:lnTo>
                  <a:pt x="535161" y="533047"/>
                </a:lnTo>
                <a:lnTo>
                  <a:pt x="535161" y="475816"/>
                </a:lnTo>
                <a:cubicBezTo>
                  <a:pt x="635325" y="472576"/>
                  <a:pt x="735850" y="463937"/>
                  <a:pt x="835293" y="449899"/>
                </a:cubicBezTo>
                <a:lnTo>
                  <a:pt x="872765" y="444500"/>
                </a:lnTo>
                <a:lnTo>
                  <a:pt x="872765" y="769894"/>
                </a:lnTo>
                <a:lnTo>
                  <a:pt x="799984" y="842603"/>
                </a:lnTo>
                <a:lnTo>
                  <a:pt x="101356" y="842603"/>
                </a:lnTo>
                <a:lnTo>
                  <a:pt x="28575" y="769894"/>
                </a:lnTo>
                <a:lnTo>
                  <a:pt x="28575" y="444500"/>
                </a:lnTo>
                <a:close/>
                <a:moveTo>
                  <a:pt x="348884" y="56606"/>
                </a:moveTo>
                <a:lnTo>
                  <a:pt x="337362" y="68144"/>
                </a:lnTo>
                <a:lnTo>
                  <a:pt x="337362" y="112852"/>
                </a:lnTo>
                <a:lnTo>
                  <a:pt x="562391" y="112852"/>
                </a:lnTo>
                <a:lnTo>
                  <a:pt x="562391" y="68144"/>
                </a:lnTo>
                <a:lnTo>
                  <a:pt x="550869" y="56606"/>
                </a:lnTo>
                <a:lnTo>
                  <a:pt x="348884" y="56606"/>
                </a:lnTo>
                <a:close/>
                <a:moveTo>
                  <a:pt x="325841" y="0"/>
                </a:moveTo>
                <a:lnTo>
                  <a:pt x="573912" y="0"/>
                </a:lnTo>
                <a:lnTo>
                  <a:pt x="618558" y="44708"/>
                </a:lnTo>
                <a:lnTo>
                  <a:pt x="618558" y="112852"/>
                </a:lnTo>
                <a:lnTo>
                  <a:pt x="855108" y="112852"/>
                </a:lnTo>
                <a:lnTo>
                  <a:pt x="899753" y="157561"/>
                </a:lnTo>
                <a:lnTo>
                  <a:pt x="899753" y="390837"/>
                </a:lnTo>
                <a:lnTo>
                  <a:pt x="816943" y="402014"/>
                </a:lnTo>
                <a:cubicBezTo>
                  <a:pt x="722971" y="414633"/>
                  <a:pt x="628639" y="422205"/>
                  <a:pt x="534307" y="425089"/>
                </a:cubicBezTo>
                <a:lnTo>
                  <a:pt x="534307" y="366320"/>
                </a:lnTo>
                <a:lnTo>
                  <a:pt x="365446" y="366320"/>
                </a:lnTo>
                <a:lnTo>
                  <a:pt x="365446" y="425089"/>
                </a:lnTo>
                <a:cubicBezTo>
                  <a:pt x="271114" y="422205"/>
                  <a:pt x="176782" y="414633"/>
                  <a:pt x="83171" y="402014"/>
                </a:cubicBezTo>
                <a:lnTo>
                  <a:pt x="0" y="390837"/>
                </a:lnTo>
                <a:lnTo>
                  <a:pt x="0" y="157561"/>
                </a:lnTo>
                <a:lnTo>
                  <a:pt x="44646" y="112852"/>
                </a:lnTo>
                <a:lnTo>
                  <a:pt x="281195" y="112852"/>
                </a:lnTo>
                <a:lnTo>
                  <a:pt x="281195" y="44708"/>
                </a:lnTo>
                <a:lnTo>
                  <a:pt x="3258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anchor="ctr"/>
          <a:lstStyle/>
          <a:p>
            <a:pPr defTabSz="1371326">
              <a:defRPr/>
            </a:pPr>
            <a:endParaRPr lang="en-US" sz="2700" dirty="0">
              <a:solidFill>
                <a:srgbClr val="B3B3B3"/>
              </a:solidFill>
              <a:latin typeface="Lato Light" panose="020F0502020204030203" pitchFamily="34" charset="0"/>
            </a:endParaRPr>
          </a:p>
        </p:txBody>
      </p:sp>
      <p:sp>
        <p:nvSpPr>
          <p:cNvPr id="91" name="Freeform 41">
            <a:extLst>
              <a:ext uri="{FF2B5EF4-FFF2-40B4-BE49-F238E27FC236}">
                <a16:creationId xmlns:a16="http://schemas.microsoft.com/office/drawing/2014/main" id="{0F00DD15-BCB4-FA07-2F5A-726E1EF237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21334" y="2509463"/>
            <a:ext cx="586109" cy="624669"/>
          </a:xfrm>
          <a:custGeom>
            <a:avLst/>
            <a:gdLst>
              <a:gd name="T0" fmla="*/ 450379 w 2344"/>
              <a:gd name="T1" fmla="*/ 478140 h 2500"/>
              <a:gd name="T2" fmla="*/ 731775 w 2344"/>
              <a:gd name="T3" fmla="*/ 421973 h 2500"/>
              <a:gd name="T4" fmla="*/ 731775 w 2344"/>
              <a:gd name="T5" fmla="*/ 703168 h 2500"/>
              <a:gd name="T6" fmla="*/ 450379 w 2344"/>
              <a:gd name="T7" fmla="*/ 646641 h 2500"/>
              <a:gd name="T8" fmla="*/ 731775 w 2344"/>
              <a:gd name="T9" fmla="*/ 703168 h 2500"/>
              <a:gd name="T10" fmla="*/ 366068 w 2344"/>
              <a:gd name="T11" fmla="*/ 365446 h 2500"/>
              <a:gd name="T12" fmla="*/ 337964 w 2344"/>
              <a:gd name="T13" fmla="*/ 337362 h 2500"/>
              <a:gd name="T14" fmla="*/ 366068 w 2344"/>
              <a:gd name="T15" fmla="*/ 309279 h 2500"/>
              <a:gd name="T16" fmla="*/ 394171 w 2344"/>
              <a:gd name="T17" fmla="*/ 337362 h 2500"/>
              <a:gd name="T18" fmla="*/ 366068 w 2344"/>
              <a:gd name="T19" fmla="*/ 478140 h 2500"/>
              <a:gd name="T20" fmla="*/ 337964 w 2344"/>
              <a:gd name="T21" fmla="*/ 449696 h 2500"/>
              <a:gd name="T22" fmla="*/ 366068 w 2344"/>
              <a:gd name="T23" fmla="*/ 421973 h 2500"/>
              <a:gd name="T24" fmla="*/ 394171 w 2344"/>
              <a:gd name="T25" fmla="*/ 449696 h 2500"/>
              <a:gd name="T26" fmla="*/ 366068 w 2344"/>
              <a:gd name="T27" fmla="*/ 478140 h 2500"/>
              <a:gd name="T28" fmla="*/ 366068 w 2344"/>
              <a:gd name="T29" fmla="*/ 590474 h 2500"/>
              <a:gd name="T30" fmla="*/ 337964 w 2344"/>
              <a:gd name="T31" fmla="*/ 562391 h 2500"/>
              <a:gd name="T32" fmla="*/ 366068 w 2344"/>
              <a:gd name="T33" fmla="*/ 534307 h 2500"/>
              <a:gd name="T34" fmla="*/ 394171 w 2344"/>
              <a:gd name="T35" fmla="*/ 562391 h 2500"/>
              <a:gd name="T36" fmla="*/ 366068 w 2344"/>
              <a:gd name="T37" fmla="*/ 703168 h 2500"/>
              <a:gd name="T38" fmla="*/ 337964 w 2344"/>
              <a:gd name="T39" fmla="*/ 674725 h 2500"/>
              <a:gd name="T40" fmla="*/ 366068 w 2344"/>
              <a:gd name="T41" fmla="*/ 646641 h 2500"/>
              <a:gd name="T42" fmla="*/ 394171 w 2344"/>
              <a:gd name="T43" fmla="*/ 674725 h 2500"/>
              <a:gd name="T44" fmla="*/ 366068 w 2344"/>
              <a:gd name="T45" fmla="*/ 703168 h 2500"/>
              <a:gd name="T46" fmla="*/ 619000 w 2344"/>
              <a:gd name="T47" fmla="*/ 534307 h 2500"/>
              <a:gd name="T48" fmla="*/ 450379 w 2344"/>
              <a:gd name="T49" fmla="*/ 590474 h 2500"/>
              <a:gd name="T50" fmla="*/ 450379 w 2344"/>
              <a:gd name="T51" fmla="*/ 309279 h 2500"/>
              <a:gd name="T52" fmla="*/ 703311 w 2344"/>
              <a:gd name="T53" fmla="*/ 365446 h 2500"/>
              <a:gd name="T54" fmla="*/ 450379 w 2344"/>
              <a:gd name="T55" fmla="*/ 309279 h 2500"/>
              <a:gd name="T56" fmla="*/ 647104 w 2344"/>
              <a:gd name="T57" fmla="*/ 140418 h 2500"/>
              <a:gd name="T58" fmla="*/ 450379 w 2344"/>
              <a:gd name="T59" fmla="*/ 196585 h 2500"/>
              <a:gd name="T60" fmla="*/ 225189 w 2344"/>
              <a:gd name="T61" fmla="*/ 815502 h 2500"/>
              <a:gd name="T62" fmla="*/ 197086 w 2344"/>
              <a:gd name="T63" fmla="*/ 843586 h 2500"/>
              <a:gd name="T64" fmla="*/ 168982 w 2344"/>
              <a:gd name="T65" fmla="*/ 815502 h 2500"/>
              <a:gd name="T66" fmla="*/ 168982 w 2344"/>
              <a:gd name="T67" fmla="*/ 309279 h 2500"/>
              <a:gd name="T68" fmla="*/ 225189 w 2344"/>
              <a:gd name="T69" fmla="*/ 281195 h 2500"/>
              <a:gd name="T70" fmla="*/ 112775 w 2344"/>
              <a:gd name="T71" fmla="*/ 590474 h 2500"/>
              <a:gd name="T72" fmla="*/ 56568 w 2344"/>
              <a:gd name="T73" fmla="*/ 309279 h 2500"/>
              <a:gd name="T74" fmla="*/ 84311 w 2344"/>
              <a:gd name="T75" fmla="*/ 281195 h 2500"/>
              <a:gd name="T76" fmla="*/ 112775 w 2344"/>
              <a:gd name="T77" fmla="*/ 309279 h 2500"/>
              <a:gd name="T78" fmla="*/ 225189 w 2344"/>
              <a:gd name="T79" fmla="*/ 0 h 2500"/>
              <a:gd name="T80" fmla="*/ 84311 w 2344"/>
              <a:gd name="T81" fmla="*/ 225028 h 2500"/>
              <a:gd name="T82" fmla="*/ 0 w 2344"/>
              <a:gd name="T83" fmla="*/ 309279 h 2500"/>
              <a:gd name="T84" fmla="*/ 112775 w 2344"/>
              <a:gd name="T85" fmla="*/ 646641 h 2500"/>
              <a:gd name="T86" fmla="*/ 112775 w 2344"/>
              <a:gd name="T87" fmla="*/ 815502 h 2500"/>
              <a:gd name="T88" fmla="*/ 759879 w 2344"/>
              <a:gd name="T89" fmla="*/ 899753 h 2500"/>
              <a:gd name="T90" fmla="*/ 844190 w 2344"/>
              <a:gd name="T91" fmla="*/ 815502 h 2500"/>
              <a:gd name="T92" fmla="*/ 225189 w 2344"/>
              <a:gd name="T93" fmla="*/ 0 h 250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344" h="2500">
                <a:moveTo>
                  <a:pt x="2031" y="1328"/>
                </a:moveTo>
                <a:lnTo>
                  <a:pt x="1250" y="1328"/>
                </a:lnTo>
                <a:lnTo>
                  <a:pt x="1250" y="1172"/>
                </a:lnTo>
                <a:lnTo>
                  <a:pt x="2031" y="1172"/>
                </a:lnTo>
                <a:lnTo>
                  <a:pt x="2031" y="1328"/>
                </a:lnTo>
                <a:close/>
                <a:moveTo>
                  <a:pt x="2031" y="1953"/>
                </a:moveTo>
                <a:lnTo>
                  <a:pt x="1250" y="1953"/>
                </a:lnTo>
                <a:lnTo>
                  <a:pt x="1250" y="1796"/>
                </a:lnTo>
                <a:lnTo>
                  <a:pt x="2031" y="1796"/>
                </a:lnTo>
                <a:lnTo>
                  <a:pt x="2031" y="1953"/>
                </a:lnTo>
                <a:close/>
                <a:moveTo>
                  <a:pt x="1016" y="1015"/>
                </a:moveTo>
                <a:lnTo>
                  <a:pt x="1016" y="1015"/>
                </a:lnTo>
                <a:cubicBezTo>
                  <a:pt x="972" y="1015"/>
                  <a:pt x="938" y="980"/>
                  <a:pt x="938" y="937"/>
                </a:cubicBezTo>
                <a:cubicBezTo>
                  <a:pt x="938" y="893"/>
                  <a:pt x="972" y="859"/>
                  <a:pt x="1016" y="859"/>
                </a:cubicBezTo>
                <a:cubicBezTo>
                  <a:pt x="1059" y="859"/>
                  <a:pt x="1094" y="893"/>
                  <a:pt x="1094" y="937"/>
                </a:cubicBezTo>
                <a:cubicBezTo>
                  <a:pt x="1094" y="980"/>
                  <a:pt x="1059" y="1015"/>
                  <a:pt x="1016" y="1015"/>
                </a:cubicBezTo>
                <a:close/>
                <a:moveTo>
                  <a:pt x="1016" y="1328"/>
                </a:moveTo>
                <a:lnTo>
                  <a:pt x="1016" y="1328"/>
                </a:lnTo>
                <a:cubicBezTo>
                  <a:pt x="972" y="1328"/>
                  <a:pt x="938" y="1293"/>
                  <a:pt x="938" y="1249"/>
                </a:cubicBezTo>
                <a:cubicBezTo>
                  <a:pt x="938" y="1206"/>
                  <a:pt x="972" y="1172"/>
                  <a:pt x="1016" y="1172"/>
                </a:cubicBezTo>
                <a:cubicBezTo>
                  <a:pt x="1059" y="1172"/>
                  <a:pt x="1094" y="1206"/>
                  <a:pt x="1094" y="1249"/>
                </a:cubicBezTo>
                <a:cubicBezTo>
                  <a:pt x="1094" y="1293"/>
                  <a:pt x="1059" y="1328"/>
                  <a:pt x="1016" y="1328"/>
                </a:cubicBezTo>
                <a:close/>
                <a:moveTo>
                  <a:pt x="1016" y="1640"/>
                </a:moveTo>
                <a:lnTo>
                  <a:pt x="1016" y="1640"/>
                </a:lnTo>
                <a:cubicBezTo>
                  <a:pt x="972" y="1640"/>
                  <a:pt x="938" y="1605"/>
                  <a:pt x="938" y="1562"/>
                </a:cubicBezTo>
                <a:cubicBezTo>
                  <a:pt x="938" y="1519"/>
                  <a:pt x="972" y="1484"/>
                  <a:pt x="1016" y="1484"/>
                </a:cubicBezTo>
                <a:cubicBezTo>
                  <a:pt x="1059" y="1484"/>
                  <a:pt x="1094" y="1519"/>
                  <a:pt x="1094" y="1562"/>
                </a:cubicBezTo>
                <a:cubicBezTo>
                  <a:pt x="1094" y="1605"/>
                  <a:pt x="1059" y="1640"/>
                  <a:pt x="1016" y="1640"/>
                </a:cubicBezTo>
                <a:close/>
                <a:moveTo>
                  <a:pt x="1016" y="1953"/>
                </a:moveTo>
                <a:lnTo>
                  <a:pt x="1016" y="1953"/>
                </a:lnTo>
                <a:cubicBezTo>
                  <a:pt x="972" y="1953"/>
                  <a:pt x="938" y="1917"/>
                  <a:pt x="938" y="1874"/>
                </a:cubicBezTo>
                <a:cubicBezTo>
                  <a:pt x="938" y="1831"/>
                  <a:pt x="972" y="1796"/>
                  <a:pt x="1016" y="1796"/>
                </a:cubicBezTo>
                <a:cubicBezTo>
                  <a:pt x="1059" y="1796"/>
                  <a:pt x="1094" y="1831"/>
                  <a:pt x="1094" y="1874"/>
                </a:cubicBezTo>
                <a:cubicBezTo>
                  <a:pt x="1094" y="1917"/>
                  <a:pt x="1059" y="1953"/>
                  <a:pt x="1016" y="1953"/>
                </a:cubicBezTo>
                <a:close/>
                <a:moveTo>
                  <a:pt x="1250" y="1484"/>
                </a:moveTo>
                <a:lnTo>
                  <a:pt x="1718" y="1484"/>
                </a:lnTo>
                <a:lnTo>
                  <a:pt x="1718" y="1640"/>
                </a:lnTo>
                <a:lnTo>
                  <a:pt x="1250" y="1640"/>
                </a:lnTo>
                <a:lnTo>
                  <a:pt x="1250" y="1484"/>
                </a:lnTo>
                <a:close/>
                <a:moveTo>
                  <a:pt x="1250" y="859"/>
                </a:moveTo>
                <a:lnTo>
                  <a:pt x="1952" y="859"/>
                </a:lnTo>
                <a:lnTo>
                  <a:pt x="1952" y="1015"/>
                </a:lnTo>
                <a:lnTo>
                  <a:pt x="1250" y="1015"/>
                </a:lnTo>
                <a:lnTo>
                  <a:pt x="1250" y="859"/>
                </a:lnTo>
                <a:close/>
                <a:moveTo>
                  <a:pt x="1250" y="390"/>
                </a:moveTo>
                <a:lnTo>
                  <a:pt x="1796" y="390"/>
                </a:lnTo>
                <a:lnTo>
                  <a:pt x="1796" y="546"/>
                </a:lnTo>
                <a:lnTo>
                  <a:pt x="1250" y="546"/>
                </a:lnTo>
                <a:lnTo>
                  <a:pt x="1250" y="390"/>
                </a:lnTo>
                <a:close/>
                <a:moveTo>
                  <a:pt x="625" y="2265"/>
                </a:moveTo>
                <a:lnTo>
                  <a:pt x="625" y="2265"/>
                </a:lnTo>
                <a:cubicBezTo>
                  <a:pt x="625" y="2308"/>
                  <a:pt x="590" y="2343"/>
                  <a:pt x="547" y="2343"/>
                </a:cubicBezTo>
                <a:cubicBezTo>
                  <a:pt x="504" y="2343"/>
                  <a:pt x="469" y="2308"/>
                  <a:pt x="469" y="2265"/>
                </a:cubicBezTo>
                <a:lnTo>
                  <a:pt x="469" y="859"/>
                </a:lnTo>
                <a:cubicBezTo>
                  <a:pt x="469" y="831"/>
                  <a:pt x="463" y="806"/>
                  <a:pt x="454" y="781"/>
                </a:cubicBezTo>
                <a:lnTo>
                  <a:pt x="625" y="781"/>
                </a:lnTo>
                <a:lnTo>
                  <a:pt x="625" y="2265"/>
                </a:lnTo>
                <a:close/>
                <a:moveTo>
                  <a:pt x="313" y="1640"/>
                </a:moveTo>
                <a:lnTo>
                  <a:pt x="157" y="1640"/>
                </a:lnTo>
                <a:lnTo>
                  <a:pt x="157" y="859"/>
                </a:lnTo>
                <a:cubicBezTo>
                  <a:pt x="157" y="816"/>
                  <a:pt x="191" y="781"/>
                  <a:pt x="234" y="781"/>
                </a:cubicBezTo>
                <a:cubicBezTo>
                  <a:pt x="277" y="781"/>
                  <a:pt x="313" y="816"/>
                  <a:pt x="313" y="859"/>
                </a:cubicBezTo>
                <a:lnTo>
                  <a:pt x="313" y="1640"/>
                </a:lnTo>
                <a:close/>
                <a:moveTo>
                  <a:pt x="625" y="0"/>
                </a:moveTo>
                <a:lnTo>
                  <a:pt x="625" y="625"/>
                </a:lnTo>
                <a:lnTo>
                  <a:pt x="234" y="625"/>
                </a:lnTo>
                <a:cubicBezTo>
                  <a:pt x="105" y="625"/>
                  <a:pt x="0" y="730"/>
                  <a:pt x="0" y="859"/>
                </a:cubicBezTo>
                <a:lnTo>
                  <a:pt x="0" y="1796"/>
                </a:lnTo>
                <a:lnTo>
                  <a:pt x="313" y="1796"/>
                </a:lnTo>
                <a:lnTo>
                  <a:pt x="313" y="2265"/>
                </a:lnTo>
                <a:cubicBezTo>
                  <a:pt x="313" y="2394"/>
                  <a:pt x="418" y="2499"/>
                  <a:pt x="547" y="2499"/>
                </a:cubicBezTo>
                <a:lnTo>
                  <a:pt x="2109" y="2499"/>
                </a:lnTo>
                <a:cubicBezTo>
                  <a:pt x="2238" y="2499"/>
                  <a:pt x="2343" y="2394"/>
                  <a:pt x="2343" y="2265"/>
                </a:cubicBezTo>
                <a:lnTo>
                  <a:pt x="2343" y="0"/>
                </a:lnTo>
                <a:lnTo>
                  <a:pt x="62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defTabSz="1371326">
              <a:defRPr/>
            </a:pPr>
            <a:endParaRPr lang="en-US" sz="2700" dirty="0">
              <a:solidFill>
                <a:srgbClr val="B3B3B3"/>
              </a:solidFill>
              <a:latin typeface="Lato Light" panose="020F0502020204030203" pitchFamily="34" charset="0"/>
            </a:endParaRPr>
          </a:p>
        </p:txBody>
      </p:sp>
      <p:sp>
        <p:nvSpPr>
          <p:cNvPr id="92" name="Freeform 89">
            <a:extLst>
              <a:ext uri="{FF2B5EF4-FFF2-40B4-BE49-F238E27FC236}">
                <a16:creationId xmlns:a16="http://schemas.microsoft.com/office/drawing/2014/main" id="{A314338A-1688-73F3-E751-7338A4C69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0951" y="7198438"/>
            <a:ext cx="625770" cy="468227"/>
          </a:xfrm>
          <a:custGeom>
            <a:avLst/>
            <a:gdLst>
              <a:gd name="T0" fmla="*/ 573956 w 901340"/>
              <a:gd name="T1" fmla="*/ 561975 h 674329"/>
              <a:gd name="T2" fmla="*/ 901340 w 901340"/>
              <a:gd name="T3" fmla="*/ 561975 h 674329"/>
              <a:gd name="T4" fmla="*/ 901340 w 901340"/>
              <a:gd name="T5" fmla="*/ 674329 h 674329"/>
              <a:gd name="T6" fmla="*/ 468313 w 901340"/>
              <a:gd name="T7" fmla="*/ 674329 h 674329"/>
              <a:gd name="T8" fmla="*/ 573956 w 901340"/>
              <a:gd name="T9" fmla="*/ 561975 h 674329"/>
              <a:gd name="T10" fmla="*/ 616811 w 901340"/>
              <a:gd name="T11" fmla="*/ 420688 h 674329"/>
              <a:gd name="T12" fmla="*/ 842604 w 901340"/>
              <a:gd name="T13" fmla="*/ 420688 h 674329"/>
              <a:gd name="T14" fmla="*/ 842604 w 901340"/>
              <a:gd name="T15" fmla="*/ 533040 h 674329"/>
              <a:gd name="T16" fmla="*/ 587375 w 901340"/>
              <a:gd name="T17" fmla="*/ 533040 h 674329"/>
              <a:gd name="T18" fmla="*/ 616811 w 901340"/>
              <a:gd name="T19" fmla="*/ 420688 h 674329"/>
              <a:gd name="T20" fmla="*/ 600075 w 901340"/>
              <a:gd name="T21" fmla="*/ 280988 h 674329"/>
              <a:gd name="T22" fmla="*/ 901339 w 901340"/>
              <a:gd name="T23" fmla="*/ 280988 h 674329"/>
              <a:gd name="T24" fmla="*/ 901339 w 901340"/>
              <a:gd name="T25" fmla="*/ 393341 h 674329"/>
              <a:gd name="T26" fmla="*/ 619919 w 901340"/>
              <a:gd name="T27" fmla="*/ 393341 h 674329"/>
              <a:gd name="T28" fmla="*/ 600075 w 901340"/>
              <a:gd name="T29" fmla="*/ 280988 h 674329"/>
              <a:gd name="T30" fmla="*/ 196799 w 901340"/>
              <a:gd name="T31" fmla="*/ 280982 h 674329"/>
              <a:gd name="T32" fmla="*/ 196799 w 901340"/>
              <a:gd name="T33" fmla="*/ 337072 h 674329"/>
              <a:gd name="T34" fmla="*/ 252925 w 901340"/>
              <a:gd name="T35" fmla="*/ 337072 h 674329"/>
              <a:gd name="T36" fmla="*/ 252925 w 901340"/>
              <a:gd name="T37" fmla="*/ 449611 h 674329"/>
              <a:gd name="T38" fmla="*/ 196799 w 901340"/>
              <a:gd name="T39" fmla="*/ 449611 h 674329"/>
              <a:gd name="T40" fmla="*/ 196799 w 901340"/>
              <a:gd name="T41" fmla="*/ 505700 h 674329"/>
              <a:gd name="T42" fmla="*/ 365176 w 901340"/>
              <a:gd name="T43" fmla="*/ 505700 h 674329"/>
              <a:gd name="T44" fmla="*/ 365176 w 901340"/>
              <a:gd name="T45" fmla="*/ 449611 h 674329"/>
              <a:gd name="T46" fmla="*/ 309051 w 901340"/>
              <a:gd name="T47" fmla="*/ 449611 h 674329"/>
              <a:gd name="T48" fmla="*/ 309051 w 901340"/>
              <a:gd name="T49" fmla="*/ 280982 h 674329"/>
              <a:gd name="T50" fmla="*/ 503238 w 901340"/>
              <a:gd name="T51" fmla="*/ 139700 h 674329"/>
              <a:gd name="T52" fmla="*/ 787040 w 901340"/>
              <a:gd name="T53" fmla="*/ 139700 h 674329"/>
              <a:gd name="T54" fmla="*/ 787040 w 901340"/>
              <a:gd name="T55" fmla="*/ 252053 h 674329"/>
              <a:gd name="T56" fmla="*/ 587154 w 901340"/>
              <a:gd name="T57" fmla="*/ 252053 h 674329"/>
              <a:gd name="T58" fmla="*/ 503238 w 901340"/>
              <a:gd name="T59" fmla="*/ 139700 h 674329"/>
              <a:gd name="T60" fmla="*/ 280988 w 901340"/>
              <a:gd name="T61" fmla="*/ 112713 h 674329"/>
              <a:gd name="T62" fmla="*/ 561615 w 901340"/>
              <a:gd name="T63" fmla="*/ 393521 h 674329"/>
              <a:gd name="T64" fmla="*/ 280988 w 901340"/>
              <a:gd name="T65" fmla="*/ 674329 h 674329"/>
              <a:gd name="T66" fmla="*/ 0 w 901340"/>
              <a:gd name="T67" fmla="*/ 393521 h 674329"/>
              <a:gd name="T68" fmla="*/ 280988 w 901340"/>
              <a:gd name="T69" fmla="*/ 112713 h 674329"/>
              <a:gd name="T70" fmla="*/ 282575 w 901340"/>
              <a:gd name="T71" fmla="*/ 0 h 674329"/>
              <a:gd name="T72" fmla="*/ 844190 w 901340"/>
              <a:gd name="T73" fmla="*/ 0 h 674329"/>
              <a:gd name="T74" fmla="*/ 844190 w 901340"/>
              <a:gd name="T75" fmla="*/ 112353 h 674329"/>
              <a:gd name="T76" fmla="*/ 468221 w 901340"/>
              <a:gd name="T77" fmla="*/ 112353 h 674329"/>
              <a:gd name="T78" fmla="*/ 282575 w 901340"/>
              <a:gd name="T79" fmla="*/ 55816 h 674329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901340" h="674329">
                <a:moveTo>
                  <a:pt x="573956" y="561975"/>
                </a:moveTo>
                <a:lnTo>
                  <a:pt x="901340" y="561975"/>
                </a:lnTo>
                <a:lnTo>
                  <a:pt x="901340" y="674329"/>
                </a:lnTo>
                <a:lnTo>
                  <a:pt x="468313" y="674329"/>
                </a:lnTo>
                <a:cubicBezTo>
                  <a:pt x="511940" y="645613"/>
                  <a:pt x="547996" y="607204"/>
                  <a:pt x="573956" y="561975"/>
                </a:cubicBezTo>
                <a:close/>
                <a:moveTo>
                  <a:pt x="616811" y="420688"/>
                </a:moveTo>
                <a:lnTo>
                  <a:pt x="842604" y="420688"/>
                </a:lnTo>
                <a:lnTo>
                  <a:pt x="842604" y="533040"/>
                </a:lnTo>
                <a:lnTo>
                  <a:pt x="587375" y="533040"/>
                </a:lnTo>
                <a:cubicBezTo>
                  <a:pt x="603529" y="498470"/>
                  <a:pt x="613580" y="460660"/>
                  <a:pt x="616811" y="420688"/>
                </a:cubicBezTo>
                <a:close/>
                <a:moveTo>
                  <a:pt x="600075" y="280988"/>
                </a:moveTo>
                <a:lnTo>
                  <a:pt x="901339" y="280988"/>
                </a:lnTo>
                <a:lnTo>
                  <a:pt x="901339" y="393341"/>
                </a:lnTo>
                <a:lnTo>
                  <a:pt x="619919" y="393341"/>
                </a:lnTo>
                <a:cubicBezTo>
                  <a:pt x="619919" y="353856"/>
                  <a:pt x="612703" y="316166"/>
                  <a:pt x="600075" y="280988"/>
                </a:cubicBezTo>
                <a:close/>
                <a:moveTo>
                  <a:pt x="196799" y="280982"/>
                </a:moveTo>
                <a:lnTo>
                  <a:pt x="196799" y="337072"/>
                </a:lnTo>
                <a:lnTo>
                  <a:pt x="252925" y="337072"/>
                </a:lnTo>
                <a:lnTo>
                  <a:pt x="252925" y="449611"/>
                </a:lnTo>
                <a:lnTo>
                  <a:pt x="196799" y="449611"/>
                </a:lnTo>
                <a:lnTo>
                  <a:pt x="196799" y="505700"/>
                </a:lnTo>
                <a:lnTo>
                  <a:pt x="365176" y="505700"/>
                </a:lnTo>
                <a:lnTo>
                  <a:pt x="365176" y="449611"/>
                </a:lnTo>
                <a:lnTo>
                  <a:pt x="309051" y="449611"/>
                </a:lnTo>
                <a:lnTo>
                  <a:pt x="309051" y="280982"/>
                </a:lnTo>
                <a:lnTo>
                  <a:pt x="196799" y="280982"/>
                </a:lnTo>
                <a:close/>
                <a:moveTo>
                  <a:pt x="503238" y="139700"/>
                </a:moveTo>
                <a:lnTo>
                  <a:pt x="787040" y="139700"/>
                </a:lnTo>
                <a:lnTo>
                  <a:pt x="787040" y="252053"/>
                </a:lnTo>
                <a:lnTo>
                  <a:pt x="587154" y="252053"/>
                </a:lnTo>
                <a:cubicBezTo>
                  <a:pt x="567346" y="208840"/>
                  <a:pt x="538894" y="170669"/>
                  <a:pt x="503238" y="139700"/>
                </a:cubicBezTo>
                <a:close/>
                <a:moveTo>
                  <a:pt x="280988" y="112713"/>
                </a:moveTo>
                <a:cubicBezTo>
                  <a:pt x="436053" y="112713"/>
                  <a:pt x="561615" y="238555"/>
                  <a:pt x="561615" y="393521"/>
                </a:cubicBezTo>
                <a:cubicBezTo>
                  <a:pt x="561615" y="548487"/>
                  <a:pt x="436053" y="674329"/>
                  <a:pt x="280988" y="674329"/>
                </a:cubicBezTo>
                <a:cubicBezTo>
                  <a:pt x="125923" y="674329"/>
                  <a:pt x="0" y="548487"/>
                  <a:pt x="0" y="393521"/>
                </a:cubicBezTo>
                <a:cubicBezTo>
                  <a:pt x="0" y="238555"/>
                  <a:pt x="125923" y="112713"/>
                  <a:pt x="280988" y="112713"/>
                </a:cubicBezTo>
                <a:close/>
                <a:moveTo>
                  <a:pt x="282575" y="0"/>
                </a:moveTo>
                <a:lnTo>
                  <a:pt x="844190" y="0"/>
                </a:lnTo>
                <a:lnTo>
                  <a:pt x="844190" y="112353"/>
                </a:lnTo>
                <a:lnTo>
                  <a:pt x="468221" y="112353"/>
                </a:lnTo>
                <a:cubicBezTo>
                  <a:pt x="415694" y="76702"/>
                  <a:pt x="351293" y="55816"/>
                  <a:pt x="282575" y="55816"/>
                </a:cubicBezTo>
                <a:lnTo>
                  <a:pt x="282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anchor="ctr"/>
          <a:lstStyle/>
          <a:p>
            <a:pPr defTabSz="1371326">
              <a:defRPr/>
            </a:pPr>
            <a:endParaRPr lang="en-US" sz="2700" dirty="0">
              <a:solidFill>
                <a:srgbClr val="B3B3B3"/>
              </a:solidFill>
              <a:latin typeface="Lato Light" panose="020F0502020204030203" pitchFamily="34" charset="0"/>
            </a:endParaRPr>
          </a:p>
        </p:txBody>
      </p:sp>
      <p:sp>
        <p:nvSpPr>
          <p:cNvPr id="93" name="Freeform 85">
            <a:extLst>
              <a:ext uri="{FF2B5EF4-FFF2-40B4-BE49-F238E27FC236}">
                <a16:creationId xmlns:a16="http://schemas.microsoft.com/office/drawing/2014/main" id="{C6647909-0FDA-8EBA-3B84-13DACF569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2054" y="4814841"/>
            <a:ext cx="624668" cy="624669"/>
          </a:xfrm>
          <a:custGeom>
            <a:avLst/>
            <a:gdLst>
              <a:gd name="T0" fmla="*/ 422275 w 899752"/>
              <a:gd name="T1" fmla="*/ 280988 h 899754"/>
              <a:gd name="T2" fmla="*/ 534627 w 899752"/>
              <a:gd name="T3" fmla="*/ 365919 h 899754"/>
              <a:gd name="T4" fmla="*/ 422275 w 899752"/>
              <a:gd name="T5" fmla="*/ 450489 h 899754"/>
              <a:gd name="T6" fmla="*/ 57150 w 899752"/>
              <a:gd name="T7" fmla="*/ 225425 h 899754"/>
              <a:gd name="T8" fmla="*/ 113290 w 899752"/>
              <a:gd name="T9" fmla="*/ 225425 h 899754"/>
              <a:gd name="T10" fmla="*/ 113290 w 899752"/>
              <a:gd name="T11" fmla="*/ 562409 h 899754"/>
              <a:gd name="T12" fmla="*/ 422420 w 899752"/>
              <a:gd name="T13" fmla="*/ 562409 h 899754"/>
              <a:gd name="T14" fmla="*/ 478560 w 899752"/>
              <a:gd name="T15" fmla="*/ 562409 h 899754"/>
              <a:gd name="T16" fmla="*/ 787690 w 899752"/>
              <a:gd name="T17" fmla="*/ 562409 h 899754"/>
              <a:gd name="T18" fmla="*/ 787690 w 899752"/>
              <a:gd name="T19" fmla="*/ 225425 h 899754"/>
              <a:gd name="T20" fmla="*/ 844190 w 899752"/>
              <a:gd name="T21" fmla="*/ 225425 h 899754"/>
              <a:gd name="T22" fmla="*/ 844190 w 899752"/>
              <a:gd name="T23" fmla="*/ 618873 h 899754"/>
              <a:gd name="T24" fmla="*/ 478560 w 899752"/>
              <a:gd name="T25" fmla="*/ 618873 h 899754"/>
              <a:gd name="T26" fmla="*/ 478560 w 899752"/>
              <a:gd name="T27" fmla="*/ 803729 h 899754"/>
              <a:gd name="T28" fmla="*/ 490436 w 899752"/>
              <a:gd name="T29" fmla="*/ 815597 h 899754"/>
              <a:gd name="T30" fmla="*/ 518146 w 899752"/>
              <a:gd name="T31" fmla="*/ 843649 h 899754"/>
              <a:gd name="T32" fmla="*/ 590840 w 899752"/>
              <a:gd name="T33" fmla="*/ 843649 h 899754"/>
              <a:gd name="T34" fmla="*/ 590840 w 899752"/>
              <a:gd name="T35" fmla="*/ 899754 h 899754"/>
              <a:gd name="T36" fmla="*/ 495114 w 899752"/>
              <a:gd name="T37" fmla="*/ 899754 h 899754"/>
              <a:gd name="T38" fmla="*/ 450490 w 899752"/>
              <a:gd name="T39" fmla="*/ 855158 h 899754"/>
              <a:gd name="T40" fmla="*/ 405866 w 899752"/>
              <a:gd name="T41" fmla="*/ 899754 h 899754"/>
              <a:gd name="T42" fmla="*/ 309780 w 899752"/>
              <a:gd name="T43" fmla="*/ 899754 h 899754"/>
              <a:gd name="T44" fmla="*/ 309780 w 899752"/>
              <a:gd name="T45" fmla="*/ 843649 h 899754"/>
              <a:gd name="T46" fmla="*/ 382475 w 899752"/>
              <a:gd name="T47" fmla="*/ 843649 h 899754"/>
              <a:gd name="T48" fmla="*/ 410904 w 899752"/>
              <a:gd name="T49" fmla="*/ 815597 h 899754"/>
              <a:gd name="T50" fmla="*/ 422420 w 899752"/>
              <a:gd name="T51" fmla="*/ 803729 h 899754"/>
              <a:gd name="T52" fmla="*/ 422420 w 899752"/>
              <a:gd name="T53" fmla="*/ 618873 h 899754"/>
              <a:gd name="T54" fmla="*/ 57150 w 899752"/>
              <a:gd name="T55" fmla="*/ 618873 h 899754"/>
              <a:gd name="T56" fmla="*/ 421804 w 899752"/>
              <a:gd name="T57" fmla="*/ 0 h 899754"/>
              <a:gd name="T58" fmla="*/ 477949 w 899752"/>
              <a:gd name="T59" fmla="*/ 0 h 899754"/>
              <a:gd name="T60" fmla="*/ 477949 w 899752"/>
              <a:gd name="T61" fmla="*/ 56380 h 899754"/>
              <a:gd name="T62" fmla="*/ 899752 w 899752"/>
              <a:gd name="T63" fmla="*/ 56380 h 899754"/>
              <a:gd name="T64" fmla="*/ 899752 w 899752"/>
              <a:gd name="T65" fmla="*/ 169501 h 899754"/>
              <a:gd name="T66" fmla="*/ 0 w 899752"/>
              <a:gd name="T67" fmla="*/ 169501 h 899754"/>
              <a:gd name="T68" fmla="*/ 0 w 899752"/>
              <a:gd name="T69" fmla="*/ 56380 h 899754"/>
              <a:gd name="T70" fmla="*/ 421804 w 899752"/>
              <a:gd name="T71" fmla="*/ 56380 h 89975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99752" h="899754">
                <a:moveTo>
                  <a:pt x="422275" y="280988"/>
                </a:moveTo>
                <a:lnTo>
                  <a:pt x="534627" y="365919"/>
                </a:lnTo>
                <a:lnTo>
                  <a:pt x="422275" y="450489"/>
                </a:lnTo>
                <a:lnTo>
                  <a:pt x="422275" y="280988"/>
                </a:lnTo>
                <a:close/>
                <a:moveTo>
                  <a:pt x="57150" y="225425"/>
                </a:moveTo>
                <a:lnTo>
                  <a:pt x="113290" y="225425"/>
                </a:lnTo>
                <a:lnTo>
                  <a:pt x="113290" y="562409"/>
                </a:lnTo>
                <a:lnTo>
                  <a:pt x="422420" y="562409"/>
                </a:lnTo>
                <a:lnTo>
                  <a:pt x="478560" y="562409"/>
                </a:lnTo>
                <a:lnTo>
                  <a:pt x="787690" y="562409"/>
                </a:lnTo>
                <a:lnTo>
                  <a:pt x="787690" y="225425"/>
                </a:lnTo>
                <a:lnTo>
                  <a:pt x="844190" y="225425"/>
                </a:lnTo>
                <a:lnTo>
                  <a:pt x="844190" y="618873"/>
                </a:lnTo>
                <a:lnTo>
                  <a:pt x="478560" y="618873"/>
                </a:lnTo>
                <a:lnTo>
                  <a:pt x="478560" y="803729"/>
                </a:lnTo>
                <a:lnTo>
                  <a:pt x="490436" y="815597"/>
                </a:lnTo>
                <a:lnTo>
                  <a:pt x="518146" y="843649"/>
                </a:lnTo>
                <a:lnTo>
                  <a:pt x="590840" y="843649"/>
                </a:lnTo>
                <a:lnTo>
                  <a:pt x="590840" y="899754"/>
                </a:lnTo>
                <a:lnTo>
                  <a:pt x="495114" y="899754"/>
                </a:lnTo>
                <a:lnTo>
                  <a:pt x="450490" y="855158"/>
                </a:lnTo>
                <a:lnTo>
                  <a:pt x="405866" y="899754"/>
                </a:lnTo>
                <a:lnTo>
                  <a:pt x="309780" y="899754"/>
                </a:lnTo>
                <a:lnTo>
                  <a:pt x="309780" y="843649"/>
                </a:lnTo>
                <a:lnTo>
                  <a:pt x="382475" y="843649"/>
                </a:lnTo>
                <a:lnTo>
                  <a:pt x="410904" y="815597"/>
                </a:lnTo>
                <a:lnTo>
                  <a:pt x="422420" y="803729"/>
                </a:lnTo>
                <a:lnTo>
                  <a:pt x="422420" y="618873"/>
                </a:lnTo>
                <a:lnTo>
                  <a:pt x="57150" y="618873"/>
                </a:lnTo>
                <a:lnTo>
                  <a:pt x="57150" y="225425"/>
                </a:lnTo>
                <a:close/>
                <a:moveTo>
                  <a:pt x="421804" y="0"/>
                </a:moveTo>
                <a:lnTo>
                  <a:pt x="477949" y="0"/>
                </a:lnTo>
                <a:lnTo>
                  <a:pt x="477949" y="56380"/>
                </a:lnTo>
                <a:lnTo>
                  <a:pt x="899752" y="56380"/>
                </a:lnTo>
                <a:lnTo>
                  <a:pt x="899752" y="169501"/>
                </a:lnTo>
                <a:lnTo>
                  <a:pt x="0" y="169501"/>
                </a:lnTo>
                <a:lnTo>
                  <a:pt x="0" y="56380"/>
                </a:lnTo>
                <a:lnTo>
                  <a:pt x="421804" y="56380"/>
                </a:lnTo>
                <a:lnTo>
                  <a:pt x="42180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anchor="ctr"/>
          <a:lstStyle/>
          <a:p>
            <a:pPr defTabSz="1371326">
              <a:defRPr/>
            </a:pPr>
            <a:endParaRPr lang="en-US" sz="2700" dirty="0">
              <a:solidFill>
                <a:srgbClr val="B3B3B3"/>
              </a:solidFill>
              <a:latin typeface="Lato Light" panose="020F0502020204030203" pitchFamily="34" charset="0"/>
            </a:endParaRPr>
          </a:p>
        </p:txBody>
      </p:sp>
      <p:sp>
        <p:nvSpPr>
          <p:cNvPr id="94" name="Freeform 94">
            <a:extLst>
              <a:ext uri="{FF2B5EF4-FFF2-40B4-BE49-F238E27FC236}">
                <a16:creationId xmlns:a16="http://schemas.microsoft.com/office/drawing/2014/main" id="{B0D7AA36-195F-7695-53B8-12D9C2E9BB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5827" y="8322305"/>
            <a:ext cx="624669" cy="585008"/>
          </a:xfrm>
          <a:custGeom>
            <a:avLst/>
            <a:gdLst>
              <a:gd name="T0" fmla="*/ 674995 w 899753"/>
              <a:gd name="T1" fmla="*/ 392910 h 842603"/>
              <a:gd name="T2" fmla="*/ 646900 w 899753"/>
              <a:gd name="T3" fmla="*/ 420634 h 842603"/>
              <a:gd name="T4" fmla="*/ 674995 w 899753"/>
              <a:gd name="T5" fmla="*/ 449077 h 842603"/>
              <a:gd name="T6" fmla="*/ 703090 w 899753"/>
              <a:gd name="T7" fmla="*/ 420634 h 842603"/>
              <a:gd name="T8" fmla="*/ 674995 w 899753"/>
              <a:gd name="T9" fmla="*/ 392910 h 842603"/>
              <a:gd name="T10" fmla="*/ 707817 w 899753"/>
              <a:gd name="T11" fmla="*/ 223915 h 842603"/>
              <a:gd name="T12" fmla="*/ 744151 w 899753"/>
              <a:gd name="T13" fmla="*/ 229091 h 842603"/>
              <a:gd name="T14" fmla="*/ 756398 w 899753"/>
              <a:gd name="T15" fmla="*/ 277337 h 842603"/>
              <a:gd name="T16" fmla="*/ 712815 w 899753"/>
              <a:gd name="T17" fmla="*/ 345745 h 842603"/>
              <a:gd name="T18" fmla="*/ 897232 w 899753"/>
              <a:gd name="T19" fmla="*/ 420634 h 842603"/>
              <a:gd name="T20" fmla="*/ 899753 w 899753"/>
              <a:gd name="T21" fmla="*/ 420634 h 842603"/>
              <a:gd name="T22" fmla="*/ 899753 w 899753"/>
              <a:gd name="T23" fmla="*/ 533327 h 842603"/>
              <a:gd name="T24" fmla="*/ 693004 w 899753"/>
              <a:gd name="T25" fmla="*/ 715148 h 842603"/>
              <a:gd name="T26" fmla="*/ 646900 w 899753"/>
              <a:gd name="T27" fmla="*/ 741431 h 842603"/>
              <a:gd name="T28" fmla="*/ 618805 w 899753"/>
              <a:gd name="T29" fmla="*/ 674103 h 842603"/>
              <a:gd name="T30" fmla="*/ 618805 w 899753"/>
              <a:gd name="T31" fmla="*/ 758353 h 842603"/>
              <a:gd name="T32" fmla="*/ 618805 w 899753"/>
              <a:gd name="T33" fmla="*/ 786437 h 842603"/>
              <a:gd name="T34" fmla="*/ 618805 w 899753"/>
              <a:gd name="T35" fmla="*/ 842603 h 842603"/>
              <a:gd name="T36" fmla="*/ 534161 w 899753"/>
              <a:gd name="T37" fmla="*/ 842603 h 842603"/>
              <a:gd name="T38" fmla="*/ 477971 w 899753"/>
              <a:gd name="T39" fmla="*/ 758353 h 842603"/>
              <a:gd name="T40" fmla="*/ 365592 w 899753"/>
              <a:gd name="T41" fmla="*/ 758353 h 842603"/>
              <a:gd name="T42" fmla="*/ 394047 w 899753"/>
              <a:gd name="T43" fmla="*/ 674103 h 842603"/>
              <a:gd name="T44" fmla="*/ 394047 w 899753"/>
              <a:gd name="T45" fmla="*/ 645660 h 842603"/>
              <a:gd name="T46" fmla="*/ 281308 w 899753"/>
              <a:gd name="T47" fmla="*/ 758353 h 842603"/>
              <a:gd name="T48" fmla="*/ 281308 w 899753"/>
              <a:gd name="T49" fmla="*/ 786437 h 842603"/>
              <a:gd name="T50" fmla="*/ 281308 w 899753"/>
              <a:gd name="T51" fmla="*/ 842603 h 842603"/>
              <a:gd name="T52" fmla="*/ 197024 w 899753"/>
              <a:gd name="T53" fmla="*/ 842603 h 842603"/>
              <a:gd name="T54" fmla="*/ 111659 w 899753"/>
              <a:gd name="T55" fmla="*/ 705787 h 842603"/>
              <a:gd name="T56" fmla="*/ 56910 w 899753"/>
              <a:gd name="T57" fmla="*/ 532967 h 842603"/>
              <a:gd name="T58" fmla="*/ 56190 w 899753"/>
              <a:gd name="T59" fmla="*/ 533327 h 842603"/>
              <a:gd name="T60" fmla="*/ 0 w 899753"/>
              <a:gd name="T61" fmla="*/ 477160 h 842603"/>
              <a:gd name="T62" fmla="*/ 56190 w 899753"/>
              <a:gd name="T63" fmla="*/ 420634 h 842603"/>
              <a:gd name="T64" fmla="*/ 70958 w 899753"/>
              <a:gd name="T65" fmla="*/ 422794 h 842603"/>
              <a:gd name="T66" fmla="*/ 280227 w 899753"/>
              <a:gd name="T67" fmla="*/ 231251 h 842603"/>
              <a:gd name="T68" fmla="*/ 346142 w 899753"/>
              <a:gd name="T69" fmla="*/ 224050 h 842603"/>
              <a:gd name="T70" fmla="*/ 422502 w 899753"/>
              <a:gd name="T71" fmla="*/ 224050 h 842603"/>
              <a:gd name="T72" fmla="*/ 566938 w 899753"/>
              <a:gd name="T73" fmla="*/ 251054 h 842603"/>
              <a:gd name="T74" fmla="*/ 534161 w 899753"/>
              <a:gd name="T75" fmla="*/ 392910 h 842603"/>
              <a:gd name="T76" fmla="*/ 593232 w 899753"/>
              <a:gd name="T77" fmla="*/ 264375 h 842603"/>
              <a:gd name="T78" fmla="*/ 671753 w 899753"/>
              <a:gd name="T79" fmla="*/ 226571 h 842603"/>
              <a:gd name="T80" fmla="*/ 707817 w 899753"/>
              <a:gd name="T81" fmla="*/ 223915 h 842603"/>
              <a:gd name="T82" fmla="*/ 366713 w 899753"/>
              <a:gd name="T83" fmla="*/ 112713 h 842603"/>
              <a:gd name="T84" fmla="*/ 423502 w 899753"/>
              <a:gd name="T85" fmla="*/ 112713 h 842603"/>
              <a:gd name="T86" fmla="*/ 423502 w 899753"/>
              <a:gd name="T87" fmla="*/ 198075 h 842603"/>
              <a:gd name="T88" fmla="*/ 366713 w 899753"/>
              <a:gd name="T89" fmla="*/ 198075 h 842603"/>
              <a:gd name="T90" fmla="*/ 393880 w 899753"/>
              <a:gd name="T91" fmla="*/ 0 h 842603"/>
              <a:gd name="T92" fmla="*/ 561616 w 899753"/>
              <a:gd name="T93" fmla="*/ 167961 h 842603"/>
              <a:gd name="T94" fmla="*/ 554432 w 899753"/>
              <a:gd name="T95" fmla="*/ 217129 h 842603"/>
              <a:gd name="T96" fmla="*/ 499119 w 899753"/>
              <a:gd name="T97" fmla="*/ 203491 h 842603"/>
              <a:gd name="T98" fmla="*/ 505584 w 899753"/>
              <a:gd name="T99" fmla="*/ 167961 h 842603"/>
              <a:gd name="T100" fmla="*/ 393880 w 899753"/>
              <a:gd name="T101" fmla="*/ 55987 h 842603"/>
              <a:gd name="T102" fmla="*/ 281457 w 899753"/>
              <a:gd name="T103" fmla="*/ 167961 h 842603"/>
              <a:gd name="T104" fmla="*/ 287204 w 899753"/>
              <a:gd name="T105" fmla="*/ 201697 h 842603"/>
              <a:gd name="T106" fmla="*/ 232609 w 899753"/>
              <a:gd name="T107" fmla="*/ 217129 h 842603"/>
              <a:gd name="T108" fmla="*/ 225425 w 899753"/>
              <a:gd name="T109" fmla="*/ 167961 h 842603"/>
              <a:gd name="T110" fmla="*/ 393880 w 899753"/>
              <a:gd name="T111" fmla="*/ 0 h 842603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899753" h="842603">
                <a:moveTo>
                  <a:pt x="674995" y="392910"/>
                </a:moveTo>
                <a:cubicBezTo>
                  <a:pt x="659147" y="392910"/>
                  <a:pt x="646900" y="405152"/>
                  <a:pt x="646900" y="420634"/>
                </a:cubicBezTo>
                <a:cubicBezTo>
                  <a:pt x="646900" y="436475"/>
                  <a:pt x="659147" y="449077"/>
                  <a:pt x="674995" y="449077"/>
                </a:cubicBezTo>
                <a:cubicBezTo>
                  <a:pt x="690483" y="449077"/>
                  <a:pt x="703090" y="436475"/>
                  <a:pt x="703090" y="420634"/>
                </a:cubicBezTo>
                <a:cubicBezTo>
                  <a:pt x="703090" y="405152"/>
                  <a:pt x="690483" y="392910"/>
                  <a:pt x="674995" y="392910"/>
                </a:cubicBezTo>
                <a:close/>
                <a:moveTo>
                  <a:pt x="707817" y="223915"/>
                </a:moveTo>
                <a:cubicBezTo>
                  <a:pt x="719929" y="224321"/>
                  <a:pt x="732085" y="226031"/>
                  <a:pt x="744151" y="229091"/>
                </a:cubicBezTo>
                <a:lnTo>
                  <a:pt x="756398" y="277337"/>
                </a:lnTo>
                <a:cubicBezTo>
                  <a:pt x="735507" y="296059"/>
                  <a:pt x="720739" y="319822"/>
                  <a:pt x="712815" y="345745"/>
                </a:cubicBezTo>
                <a:cubicBezTo>
                  <a:pt x="763241" y="392910"/>
                  <a:pt x="828075" y="420634"/>
                  <a:pt x="897232" y="420634"/>
                </a:cubicBezTo>
                <a:lnTo>
                  <a:pt x="899753" y="420634"/>
                </a:lnTo>
                <a:lnTo>
                  <a:pt x="899753" y="533327"/>
                </a:lnTo>
                <a:cubicBezTo>
                  <a:pt x="844284" y="607496"/>
                  <a:pt x="773687" y="669423"/>
                  <a:pt x="693004" y="715148"/>
                </a:cubicBezTo>
                <a:lnTo>
                  <a:pt x="646900" y="741431"/>
                </a:lnTo>
                <a:lnTo>
                  <a:pt x="618805" y="674103"/>
                </a:lnTo>
                <a:lnTo>
                  <a:pt x="618805" y="758353"/>
                </a:lnTo>
                <a:lnTo>
                  <a:pt x="618805" y="786437"/>
                </a:lnTo>
                <a:lnTo>
                  <a:pt x="618805" y="842603"/>
                </a:lnTo>
                <a:lnTo>
                  <a:pt x="534161" y="842603"/>
                </a:lnTo>
                <a:lnTo>
                  <a:pt x="477971" y="758353"/>
                </a:lnTo>
                <a:lnTo>
                  <a:pt x="365592" y="758353"/>
                </a:lnTo>
                <a:cubicBezTo>
                  <a:pt x="389365" y="737471"/>
                  <a:pt x="394047" y="707587"/>
                  <a:pt x="394047" y="674103"/>
                </a:cubicBezTo>
                <a:lnTo>
                  <a:pt x="394047" y="645660"/>
                </a:lnTo>
                <a:cubicBezTo>
                  <a:pt x="394047" y="692466"/>
                  <a:pt x="327772" y="758353"/>
                  <a:pt x="281308" y="758353"/>
                </a:cubicBezTo>
                <a:lnTo>
                  <a:pt x="281308" y="786437"/>
                </a:lnTo>
                <a:lnTo>
                  <a:pt x="281308" y="842603"/>
                </a:lnTo>
                <a:lnTo>
                  <a:pt x="197024" y="842603"/>
                </a:lnTo>
                <a:lnTo>
                  <a:pt x="111659" y="705787"/>
                </a:lnTo>
                <a:cubicBezTo>
                  <a:pt x="78882" y="653941"/>
                  <a:pt x="60152" y="594534"/>
                  <a:pt x="56910" y="532967"/>
                </a:cubicBezTo>
                <a:cubicBezTo>
                  <a:pt x="56550" y="533327"/>
                  <a:pt x="56550" y="533327"/>
                  <a:pt x="56190" y="533327"/>
                </a:cubicBezTo>
                <a:cubicBezTo>
                  <a:pt x="25213" y="533327"/>
                  <a:pt x="0" y="508124"/>
                  <a:pt x="0" y="477160"/>
                </a:cubicBezTo>
                <a:cubicBezTo>
                  <a:pt x="0" y="445837"/>
                  <a:pt x="25213" y="420634"/>
                  <a:pt x="56190" y="420634"/>
                </a:cubicBezTo>
                <a:cubicBezTo>
                  <a:pt x="61232" y="420634"/>
                  <a:pt x="66275" y="421714"/>
                  <a:pt x="70958" y="422794"/>
                </a:cubicBezTo>
                <a:cubicBezTo>
                  <a:pt x="101213" y="331343"/>
                  <a:pt x="176493" y="256454"/>
                  <a:pt x="280227" y="231251"/>
                </a:cubicBezTo>
                <a:cubicBezTo>
                  <a:pt x="301839" y="225851"/>
                  <a:pt x="323810" y="224050"/>
                  <a:pt x="346142" y="224050"/>
                </a:cubicBezTo>
                <a:lnTo>
                  <a:pt x="422502" y="224050"/>
                </a:lnTo>
                <a:cubicBezTo>
                  <a:pt x="472208" y="224050"/>
                  <a:pt x="521194" y="233412"/>
                  <a:pt x="566938" y="251054"/>
                </a:cubicBezTo>
                <a:cubicBezTo>
                  <a:pt x="529478" y="287058"/>
                  <a:pt x="520834" y="330263"/>
                  <a:pt x="534161" y="392910"/>
                </a:cubicBezTo>
                <a:cubicBezTo>
                  <a:pt x="534161" y="340344"/>
                  <a:pt x="556132" y="295339"/>
                  <a:pt x="593232" y="264375"/>
                </a:cubicBezTo>
                <a:cubicBezTo>
                  <a:pt x="615204" y="245653"/>
                  <a:pt x="641497" y="232331"/>
                  <a:pt x="671753" y="226571"/>
                </a:cubicBezTo>
                <a:cubicBezTo>
                  <a:pt x="683639" y="224411"/>
                  <a:pt x="695706" y="223510"/>
                  <a:pt x="707817" y="223915"/>
                </a:cubicBezTo>
                <a:close/>
                <a:moveTo>
                  <a:pt x="366713" y="112713"/>
                </a:moveTo>
                <a:lnTo>
                  <a:pt x="423502" y="112713"/>
                </a:lnTo>
                <a:lnTo>
                  <a:pt x="423502" y="198075"/>
                </a:lnTo>
                <a:lnTo>
                  <a:pt x="366713" y="198075"/>
                </a:lnTo>
                <a:lnTo>
                  <a:pt x="366713" y="112713"/>
                </a:lnTo>
                <a:close/>
                <a:moveTo>
                  <a:pt x="393880" y="0"/>
                </a:moveTo>
                <a:cubicBezTo>
                  <a:pt x="486189" y="0"/>
                  <a:pt x="561616" y="75008"/>
                  <a:pt x="561616" y="167961"/>
                </a:cubicBezTo>
                <a:cubicBezTo>
                  <a:pt x="561616" y="185188"/>
                  <a:pt x="559102" y="201338"/>
                  <a:pt x="554432" y="217129"/>
                </a:cubicBezTo>
                <a:cubicBezTo>
                  <a:pt x="536474" y="211028"/>
                  <a:pt x="518155" y="206721"/>
                  <a:pt x="499119" y="203491"/>
                </a:cubicBezTo>
                <a:cubicBezTo>
                  <a:pt x="503070" y="192365"/>
                  <a:pt x="505584" y="180522"/>
                  <a:pt x="505584" y="167961"/>
                </a:cubicBezTo>
                <a:cubicBezTo>
                  <a:pt x="505584" y="106232"/>
                  <a:pt x="455299" y="55987"/>
                  <a:pt x="393880" y="55987"/>
                </a:cubicBezTo>
                <a:cubicBezTo>
                  <a:pt x="331742" y="55987"/>
                  <a:pt x="281457" y="106232"/>
                  <a:pt x="281457" y="167961"/>
                </a:cubicBezTo>
                <a:cubicBezTo>
                  <a:pt x="281457" y="179804"/>
                  <a:pt x="283971" y="190930"/>
                  <a:pt x="287204" y="201697"/>
                </a:cubicBezTo>
                <a:cubicBezTo>
                  <a:pt x="268527" y="205285"/>
                  <a:pt x="250209" y="210669"/>
                  <a:pt x="232609" y="217129"/>
                </a:cubicBezTo>
                <a:cubicBezTo>
                  <a:pt x="227939" y="201697"/>
                  <a:pt x="225425" y="185188"/>
                  <a:pt x="225425" y="167961"/>
                </a:cubicBezTo>
                <a:cubicBezTo>
                  <a:pt x="225425" y="75008"/>
                  <a:pt x="300853" y="0"/>
                  <a:pt x="39388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anchor="ctr"/>
          <a:lstStyle/>
          <a:p>
            <a:pPr defTabSz="1371326">
              <a:defRPr/>
            </a:pPr>
            <a:endParaRPr lang="en-US" sz="2700" dirty="0">
              <a:solidFill>
                <a:srgbClr val="B3B3B3"/>
              </a:solidFill>
              <a:latin typeface="Lato Light" panose="020F0502020204030203" pitchFamily="34" charset="0"/>
            </a:endParaRPr>
          </a:p>
        </p:txBody>
      </p:sp>
      <p:sp>
        <p:nvSpPr>
          <p:cNvPr id="95" name="Freeform 91">
            <a:extLst>
              <a:ext uri="{FF2B5EF4-FFF2-40B4-BE49-F238E27FC236}">
                <a16:creationId xmlns:a16="http://schemas.microsoft.com/office/drawing/2014/main" id="{2247E8AA-35D2-3592-6B2B-41FCB28FB3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5827" y="6001856"/>
            <a:ext cx="624669" cy="585008"/>
          </a:xfrm>
          <a:custGeom>
            <a:avLst/>
            <a:gdLst>
              <a:gd name="T0" fmla="*/ 642085 w 899753"/>
              <a:gd name="T1" fmla="*/ 505575 h 842602"/>
              <a:gd name="T2" fmla="*/ 781355 w 899753"/>
              <a:gd name="T3" fmla="*/ 645275 h 842602"/>
              <a:gd name="T4" fmla="*/ 838935 w 899753"/>
              <a:gd name="T5" fmla="*/ 505575 h 842602"/>
              <a:gd name="T6" fmla="*/ 506413 w 899753"/>
              <a:gd name="T7" fmla="*/ 449262 h 842602"/>
              <a:gd name="T8" fmla="*/ 899753 w 899753"/>
              <a:gd name="T9" fmla="*/ 449262 h 842602"/>
              <a:gd name="T10" fmla="*/ 784594 w 899753"/>
              <a:gd name="T11" fmla="*/ 728301 h 842602"/>
              <a:gd name="T12" fmla="*/ 506990 w 899753"/>
              <a:gd name="T13" fmla="*/ 61123 h 842602"/>
              <a:gd name="T14" fmla="*/ 506990 w 899753"/>
              <a:gd name="T15" fmla="*/ 336892 h 842602"/>
              <a:gd name="T16" fmla="*/ 783372 w 899753"/>
              <a:gd name="T17" fmla="*/ 336892 h 842602"/>
              <a:gd name="T18" fmla="*/ 506990 w 899753"/>
              <a:gd name="T19" fmla="*/ 61123 h 842602"/>
              <a:gd name="T20" fmla="*/ 394203 w 899753"/>
              <a:gd name="T21" fmla="*/ 55562 h 842602"/>
              <a:gd name="T22" fmla="*/ 394203 w 899753"/>
              <a:gd name="T23" fmla="*/ 449082 h 842602"/>
              <a:gd name="T24" fmla="*/ 672740 w 899753"/>
              <a:gd name="T25" fmla="*/ 727390 h 842602"/>
              <a:gd name="T26" fmla="*/ 394203 w 899753"/>
              <a:gd name="T27" fmla="*/ 842602 h 842602"/>
              <a:gd name="T28" fmla="*/ 0 w 899753"/>
              <a:gd name="T29" fmla="*/ 449082 h 842602"/>
              <a:gd name="T30" fmla="*/ 394203 w 899753"/>
              <a:gd name="T31" fmla="*/ 55562 h 842602"/>
              <a:gd name="T32" fmla="*/ 450850 w 899753"/>
              <a:gd name="T33" fmla="*/ 0 h 842602"/>
              <a:gd name="T34" fmla="*/ 844190 w 899753"/>
              <a:gd name="T35" fmla="*/ 393341 h 842602"/>
              <a:gd name="T36" fmla="*/ 450850 w 899753"/>
              <a:gd name="T37" fmla="*/ 393341 h 84260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899753" h="842602">
                <a:moveTo>
                  <a:pt x="642085" y="505575"/>
                </a:moveTo>
                <a:lnTo>
                  <a:pt x="781355" y="645275"/>
                </a:lnTo>
                <a:cubicBezTo>
                  <a:pt x="810865" y="603763"/>
                  <a:pt x="830658" y="556113"/>
                  <a:pt x="838935" y="505575"/>
                </a:cubicBezTo>
                <a:lnTo>
                  <a:pt x="642085" y="505575"/>
                </a:lnTo>
                <a:close/>
                <a:moveTo>
                  <a:pt x="506413" y="449262"/>
                </a:moveTo>
                <a:lnTo>
                  <a:pt x="899753" y="449262"/>
                </a:lnTo>
                <a:cubicBezTo>
                  <a:pt x="899753" y="558279"/>
                  <a:pt x="855849" y="656827"/>
                  <a:pt x="784594" y="728301"/>
                </a:cubicBezTo>
                <a:lnTo>
                  <a:pt x="506413" y="449262"/>
                </a:lnTo>
                <a:close/>
                <a:moveTo>
                  <a:pt x="506990" y="61123"/>
                </a:moveTo>
                <a:lnTo>
                  <a:pt x="506990" y="336892"/>
                </a:lnTo>
                <a:lnTo>
                  <a:pt x="783372" y="336892"/>
                </a:lnTo>
                <a:cubicBezTo>
                  <a:pt x="759620" y="195951"/>
                  <a:pt x="648060" y="84493"/>
                  <a:pt x="506990" y="61123"/>
                </a:cubicBezTo>
                <a:close/>
                <a:moveTo>
                  <a:pt x="394203" y="55562"/>
                </a:moveTo>
                <a:lnTo>
                  <a:pt x="394203" y="449082"/>
                </a:lnTo>
                <a:lnTo>
                  <a:pt x="672740" y="727390"/>
                </a:lnTo>
                <a:cubicBezTo>
                  <a:pt x="601394" y="798678"/>
                  <a:pt x="502663" y="842602"/>
                  <a:pt x="394203" y="842602"/>
                </a:cubicBezTo>
                <a:cubicBezTo>
                  <a:pt x="176203" y="842602"/>
                  <a:pt x="0" y="666544"/>
                  <a:pt x="0" y="449082"/>
                </a:cubicBezTo>
                <a:cubicBezTo>
                  <a:pt x="0" y="231620"/>
                  <a:pt x="176203" y="55562"/>
                  <a:pt x="394203" y="55562"/>
                </a:cubicBezTo>
                <a:close/>
                <a:moveTo>
                  <a:pt x="450850" y="0"/>
                </a:moveTo>
                <a:cubicBezTo>
                  <a:pt x="668213" y="0"/>
                  <a:pt x="844190" y="176176"/>
                  <a:pt x="844190" y="393341"/>
                </a:cubicBezTo>
                <a:lnTo>
                  <a:pt x="450850" y="393341"/>
                </a:lnTo>
                <a:lnTo>
                  <a:pt x="4508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anchor="ctr"/>
          <a:lstStyle/>
          <a:p>
            <a:pPr defTabSz="1371326">
              <a:defRPr/>
            </a:pPr>
            <a:endParaRPr lang="en-US" sz="2700" dirty="0">
              <a:solidFill>
                <a:srgbClr val="B3B3B3"/>
              </a:solidFill>
              <a:latin typeface="Lato Light" panose="020F0502020204030203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FA1B327-DFC6-ABDA-0EB2-62A106906F93}"/>
              </a:ext>
            </a:extLst>
          </p:cNvPr>
          <p:cNvSpPr txBox="1"/>
          <p:nvPr/>
        </p:nvSpPr>
        <p:spPr>
          <a:xfrm>
            <a:off x="12338168" y="2738600"/>
            <a:ext cx="4806833" cy="139185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defTabSz="1371326">
              <a:lnSpc>
                <a:spcPts val="2625"/>
              </a:lnSpc>
            </a:pPr>
            <a:r>
              <a:rPr lang="en-GB" dirty="0">
                <a:solidFill>
                  <a:srgbClr val="1C2835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Encourage the green supply chain for fuels.</a:t>
            </a:r>
          </a:p>
          <a:p>
            <a:pPr algn="just" defTabSz="1371326">
              <a:lnSpc>
                <a:spcPts val="2625"/>
              </a:lnSpc>
            </a:pPr>
            <a:r>
              <a:rPr lang="en-GB" sz="1650" i="1" dirty="0">
                <a:solidFill>
                  <a:srgbClr val="1C2835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For example: Maersk produces only green fuel, as they are trying to produce it themself.</a:t>
            </a:r>
          </a:p>
          <a:p>
            <a:pPr algn="just" defTabSz="1371326">
              <a:lnSpc>
                <a:spcPts val="2625"/>
              </a:lnSpc>
            </a:pPr>
            <a:endParaRPr lang="en-GB" dirty="0">
              <a:solidFill>
                <a:srgbClr val="1C2835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938AFE47-ED79-F8A9-1685-CCCC1A03A1DF}"/>
              </a:ext>
            </a:extLst>
          </p:cNvPr>
          <p:cNvSpPr txBox="1"/>
          <p:nvPr/>
        </p:nvSpPr>
        <p:spPr>
          <a:xfrm>
            <a:off x="12338168" y="2222648"/>
            <a:ext cx="3682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326"/>
            <a:r>
              <a:rPr lang="en-US" sz="2400" b="1" dirty="0">
                <a:solidFill>
                  <a:srgbClr val="1C2835"/>
                </a:solidFill>
                <a:latin typeface="Poppins" pitchFamily="2" charset="77"/>
                <a:cs typeface="Poppins" pitchFamily="2" charset="77"/>
              </a:rPr>
              <a:t>Promoting green fuels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7015D7E8-2793-6E53-D7B4-162BD8141299}"/>
              </a:ext>
            </a:extLst>
          </p:cNvPr>
          <p:cNvSpPr txBox="1"/>
          <p:nvPr/>
        </p:nvSpPr>
        <p:spPr>
          <a:xfrm>
            <a:off x="12338168" y="5028092"/>
            <a:ext cx="4806833" cy="7250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defTabSz="1371326">
              <a:lnSpc>
                <a:spcPts val="2625"/>
              </a:lnSpc>
            </a:pPr>
            <a:r>
              <a:rPr lang="en-GB" dirty="0">
                <a:solidFill>
                  <a:srgbClr val="1C2835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Better regulation both on the fuel been used and how the ship is designed.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1C78D09-910E-FBBB-7624-0B1A1A3133E0}"/>
              </a:ext>
            </a:extLst>
          </p:cNvPr>
          <p:cNvSpPr txBox="1"/>
          <p:nvPr/>
        </p:nvSpPr>
        <p:spPr>
          <a:xfrm>
            <a:off x="12338168" y="4512140"/>
            <a:ext cx="41681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326"/>
            <a:r>
              <a:rPr lang="en-US" sz="2400" b="1" dirty="0">
                <a:solidFill>
                  <a:srgbClr val="1C2835"/>
                </a:solidFill>
                <a:latin typeface="Poppins" pitchFamily="2" charset="77"/>
                <a:cs typeface="Poppins" pitchFamily="2" charset="77"/>
              </a:rPr>
              <a:t>Green design regulations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EE96B2D-E3D4-562B-5F4B-87EB95013742}"/>
              </a:ext>
            </a:extLst>
          </p:cNvPr>
          <p:cNvSpPr txBox="1"/>
          <p:nvPr/>
        </p:nvSpPr>
        <p:spPr>
          <a:xfrm>
            <a:off x="12338168" y="7548989"/>
            <a:ext cx="4806833" cy="139185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defTabSz="1371326">
              <a:lnSpc>
                <a:spcPts val="2625"/>
              </a:lnSpc>
            </a:pPr>
            <a:r>
              <a:rPr lang="en-US" dirty="0">
                <a:solidFill>
                  <a:srgbClr val="1C2835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OEMs and classification societies and other authorities/regulatory bodies in the industry should value remanufactured products and carry out any necessary audits to certify them.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1D9CD49-68CE-5590-BD41-488B527C57F3}"/>
              </a:ext>
            </a:extLst>
          </p:cNvPr>
          <p:cNvSpPr txBox="1"/>
          <p:nvPr/>
        </p:nvSpPr>
        <p:spPr>
          <a:xfrm>
            <a:off x="12338168" y="6798398"/>
            <a:ext cx="4375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326"/>
            <a:r>
              <a:rPr lang="en-US" sz="2400" b="1" dirty="0">
                <a:solidFill>
                  <a:srgbClr val="1C2835"/>
                </a:solidFill>
                <a:latin typeface="Poppins" pitchFamily="2" charset="77"/>
                <a:cs typeface="Poppins" pitchFamily="2" charset="77"/>
              </a:rPr>
              <a:t>Certifying reman equipment quality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AEE430B9-2042-222F-5956-277149F71196}"/>
              </a:ext>
            </a:extLst>
          </p:cNvPr>
          <p:cNvSpPr txBox="1"/>
          <p:nvPr/>
        </p:nvSpPr>
        <p:spPr>
          <a:xfrm>
            <a:off x="2652662" y="4075847"/>
            <a:ext cx="4806833" cy="10584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defTabSz="1371326">
              <a:lnSpc>
                <a:spcPts val="2625"/>
              </a:lnSpc>
            </a:pPr>
            <a:r>
              <a:rPr lang="en-GB" dirty="0">
                <a:solidFill>
                  <a:srgbClr val="1C2835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Accounting all materials to be recycled in a radius – approach; optimise repurpose facilities, create jobs, retain the materials.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75948B7-4868-4B82-211B-76E489605D49}"/>
              </a:ext>
            </a:extLst>
          </p:cNvPr>
          <p:cNvSpPr txBox="1"/>
          <p:nvPr/>
        </p:nvSpPr>
        <p:spPr>
          <a:xfrm>
            <a:off x="2671943" y="3377258"/>
            <a:ext cx="48268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326"/>
            <a:r>
              <a:rPr lang="en-US" sz="2400" b="1" dirty="0">
                <a:solidFill>
                  <a:srgbClr val="1C2835"/>
                </a:solidFill>
                <a:latin typeface="Poppins" pitchFamily="2" charset="77"/>
                <a:cs typeface="Poppins" pitchFamily="2" charset="77"/>
              </a:rPr>
              <a:t>Asset tracking systems &amp; Remanufacturing hubs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31FC1469-BFA8-02FB-9C3C-B64C8B32509B}"/>
              </a:ext>
            </a:extLst>
          </p:cNvPr>
          <p:cNvSpPr txBox="1"/>
          <p:nvPr/>
        </p:nvSpPr>
        <p:spPr>
          <a:xfrm>
            <a:off x="2671942" y="6201895"/>
            <a:ext cx="4806833" cy="7250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defTabSz="1371326">
              <a:lnSpc>
                <a:spcPts val="2625"/>
              </a:lnSpc>
            </a:pPr>
            <a:r>
              <a:rPr lang="en-GB" dirty="0">
                <a:solidFill>
                  <a:srgbClr val="1C2835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Lifecycle carbon reduction should be included in the calculations.</a:t>
            </a:r>
            <a:endParaRPr lang="en-US" dirty="0">
              <a:solidFill>
                <a:srgbClr val="1C2835"/>
              </a:solidFill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63879D76-827F-66D8-3F37-1F7DD86B386E}"/>
              </a:ext>
            </a:extLst>
          </p:cNvPr>
          <p:cNvSpPr txBox="1"/>
          <p:nvPr/>
        </p:nvSpPr>
        <p:spPr>
          <a:xfrm>
            <a:off x="2671942" y="5685943"/>
            <a:ext cx="5163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326"/>
            <a:r>
              <a:rPr lang="en-US" sz="2400" b="1" dirty="0">
                <a:solidFill>
                  <a:srgbClr val="1C2835"/>
                </a:solidFill>
                <a:latin typeface="Poppins" pitchFamily="2" charset="77"/>
                <a:cs typeface="Poppins" pitchFamily="2" charset="77"/>
              </a:rPr>
              <a:t>Holistic approach for emissions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B1D5C13-04B6-6B08-647B-8AB8AF7AAAC0}"/>
              </a:ext>
            </a:extLst>
          </p:cNvPr>
          <p:cNvSpPr txBox="1"/>
          <p:nvPr/>
        </p:nvSpPr>
        <p:spPr>
          <a:xfrm>
            <a:off x="2671942" y="8503961"/>
            <a:ext cx="4806833" cy="10584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 defTabSz="1371326">
              <a:lnSpc>
                <a:spcPts val="2625"/>
              </a:lnSpc>
            </a:pPr>
            <a:r>
              <a:rPr lang="en-US" dirty="0">
                <a:solidFill>
                  <a:srgbClr val="1C2835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Educating all stakeholders from ship designers to end customers (shippers), raising awareness towards CE.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0E56B188-2081-0CCB-A4BC-C023D03C57E0}"/>
              </a:ext>
            </a:extLst>
          </p:cNvPr>
          <p:cNvSpPr txBox="1"/>
          <p:nvPr/>
        </p:nvSpPr>
        <p:spPr>
          <a:xfrm>
            <a:off x="2671942" y="7988011"/>
            <a:ext cx="5456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71326"/>
            <a:r>
              <a:rPr lang="en-US" sz="2400" b="1" dirty="0">
                <a:solidFill>
                  <a:srgbClr val="1C2835"/>
                </a:solidFill>
                <a:latin typeface="Poppins" pitchFamily="2" charset="77"/>
                <a:cs typeface="Poppins" pitchFamily="2" charset="77"/>
              </a:rPr>
              <a:t>Building industrywide awareness</a:t>
            </a:r>
          </a:p>
        </p:txBody>
      </p:sp>
    </p:spTree>
    <p:extLst>
      <p:ext uri="{BB962C8B-B14F-4D97-AF65-F5344CB8AC3E}">
        <p14:creationId xmlns:p14="http://schemas.microsoft.com/office/powerpoint/2010/main" val="65554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80194" y="2585046"/>
            <a:ext cx="5448769" cy="544877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315200" y="445915"/>
            <a:ext cx="714375" cy="714375"/>
            <a:chOff x="17259300" y="314328"/>
            <a:chExt cx="714375" cy="714375"/>
          </a:xfrm>
        </p:grpSpPr>
        <p:sp>
          <p:nvSpPr>
            <p:cNvPr id="4" name="object 4"/>
            <p:cNvSpPr/>
            <p:nvPr/>
          </p:nvSpPr>
          <p:spPr>
            <a:xfrm>
              <a:off x="17259300" y="314328"/>
              <a:ext cx="714375" cy="714375"/>
            </a:xfrm>
            <a:custGeom>
              <a:avLst/>
              <a:gdLst/>
              <a:ahLst/>
              <a:cxnLst/>
              <a:rect l="l" t="t" r="r" b="b"/>
              <a:pathLst>
                <a:path w="714375" h="714375">
                  <a:moveTo>
                    <a:pt x="357187" y="714375"/>
                  </a:moveTo>
                  <a:lnTo>
                    <a:pt x="308724" y="711113"/>
                  </a:lnTo>
                  <a:lnTo>
                    <a:pt x="262242" y="701614"/>
                  </a:lnTo>
                  <a:lnTo>
                    <a:pt x="218165" y="686301"/>
                  </a:lnTo>
                  <a:lnTo>
                    <a:pt x="176920" y="665602"/>
                  </a:lnTo>
                  <a:lnTo>
                    <a:pt x="138932" y="639942"/>
                  </a:lnTo>
                  <a:lnTo>
                    <a:pt x="104627" y="609747"/>
                  </a:lnTo>
                  <a:lnTo>
                    <a:pt x="74432" y="575442"/>
                  </a:lnTo>
                  <a:lnTo>
                    <a:pt x="48772" y="537454"/>
                  </a:lnTo>
                  <a:lnTo>
                    <a:pt x="28073" y="496209"/>
                  </a:lnTo>
                  <a:lnTo>
                    <a:pt x="12760" y="452132"/>
                  </a:lnTo>
                  <a:lnTo>
                    <a:pt x="3261" y="405650"/>
                  </a:lnTo>
                  <a:lnTo>
                    <a:pt x="0" y="357187"/>
                  </a:lnTo>
                  <a:lnTo>
                    <a:pt x="3261" y="308724"/>
                  </a:lnTo>
                  <a:lnTo>
                    <a:pt x="12760" y="262242"/>
                  </a:lnTo>
                  <a:lnTo>
                    <a:pt x="28073" y="218165"/>
                  </a:lnTo>
                  <a:lnTo>
                    <a:pt x="48772" y="176920"/>
                  </a:lnTo>
                  <a:lnTo>
                    <a:pt x="74432" y="138932"/>
                  </a:lnTo>
                  <a:lnTo>
                    <a:pt x="104627" y="104627"/>
                  </a:lnTo>
                  <a:lnTo>
                    <a:pt x="138932" y="74432"/>
                  </a:lnTo>
                  <a:lnTo>
                    <a:pt x="176920" y="48772"/>
                  </a:lnTo>
                  <a:lnTo>
                    <a:pt x="218165" y="28073"/>
                  </a:lnTo>
                  <a:lnTo>
                    <a:pt x="262242" y="12760"/>
                  </a:lnTo>
                  <a:lnTo>
                    <a:pt x="308724" y="3261"/>
                  </a:lnTo>
                  <a:lnTo>
                    <a:pt x="357187" y="0"/>
                  </a:lnTo>
                  <a:lnTo>
                    <a:pt x="405650" y="3261"/>
                  </a:lnTo>
                  <a:lnTo>
                    <a:pt x="452132" y="12760"/>
                  </a:lnTo>
                  <a:lnTo>
                    <a:pt x="496209" y="28073"/>
                  </a:lnTo>
                  <a:lnTo>
                    <a:pt x="537454" y="48772"/>
                  </a:lnTo>
                  <a:lnTo>
                    <a:pt x="575442" y="74432"/>
                  </a:lnTo>
                  <a:lnTo>
                    <a:pt x="609747" y="104627"/>
                  </a:lnTo>
                  <a:lnTo>
                    <a:pt x="639942" y="138932"/>
                  </a:lnTo>
                  <a:lnTo>
                    <a:pt x="665602" y="176920"/>
                  </a:lnTo>
                  <a:lnTo>
                    <a:pt x="686301" y="218165"/>
                  </a:lnTo>
                  <a:lnTo>
                    <a:pt x="701614" y="262242"/>
                  </a:lnTo>
                  <a:lnTo>
                    <a:pt x="711113" y="308724"/>
                  </a:lnTo>
                  <a:lnTo>
                    <a:pt x="714375" y="357187"/>
                  </a:lnTo>
                  <a:lnTo>
                    <a:pt x="711113" y="405650"/>
                  </a:lnTo>
                  <a:lnTo>
                    <a:pt x="701614" y="452132"/>
                  </a:lnTo>
                  <a:lnTo>
                    <a:pt x="686301" y="496209"/>
                  </a:lnTo>
                  <a:lnTo>
                    <a:pt x="665602" y="537454"/>
                  </a:lnTo>
                  <a:lnTo>
                    <a:pt x="639942" y="575442"/>
                  </a:lnTo>
                  <a:lnTo>
                    <a:pt x="609747" y="609747"/>
                  </a:lnTo>
                  <a:lnTo>
                    <a:pt x="575442" y="639942"/>
                  </a:lnTo>
                  <a:lnTo>
                    <a:pt x="537454" y="665602"/>
                  </a:lnTo>
                  <a:lnTo>
                    <a:pt x="496209" y="686301"/>
                  </a:lnTo>
                  <a:lnTo>
                    <a:pt x="452132" y="701614"/>
                  </a:lnTo>
                  <a:lnTo>
                    <a:pt x="405650" y="711113"/>
                  </a:lnTo>
                  <a:lnTo>
                    <a:pt x="357187" y="714375"/>
                  </a:lnTo>
                  <a:close/>
                </a:path>
              </a:pathLst>
            </a:custGeom>
            <a:solidFill>
              <a:srgbClr val="044B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407595" y="497594"/>
              <a:ext cx="419100" cy="352425"/>
            </a:xfrm>
            <a:custGeom>
              <a:avLst/>
              <a:gdLst/>
              <a:ahLst/>
              <a:cxnLst/>
              <a:rect l="l" t="t" r="r" b="b"/>
              <a:pathLst>
                <a:path w="419100" h="352425">
                  <a:moveTo>
                    <a:pt x="244593" y="352425"/>
                  </a:moveTo>
                  <a:lnTo>
                    <a:pt x="209701" y="317182"/>
                  </a:lnTo>
                  <a:lnTo>
                    <a:pt x="324628" y="201103"/>
                  </a:lnTo>
                  <a:lnTo>
                    <a:pt x="0" y="201219"/>
                  </a:lnTo>
                  <a:lnTo>
                    <a:pt x="0" y="151321"/>
                  </a:lnTo>
                  <a:lnTo>
                    <a:pt x="324628" y="151321"/>
                  </a:lnTo>
                  <a:lnTo>
                    <a:pt x="209701" y="35242"/>
                  </a:lnTo>
                  <a:lnTo>
                    <a:pt x="244593" y="0"/>
                  </a:lnTo>
                  <a:lnTo>
                    <a:pt x="419057" y="176212"/>
                  </a:lnTo>
                  <a:lnTo>
                    <a:pt x="244593" y="3524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7564755" y="9612477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257175" h="257175">
                <a:moveTo>
                  <a:pt x="128587" y="257174"/>
                </a:moveTo>
                <a:lnTo>
                  <a:pt x="78539" y="247068"/>
                </a:lnTo>
                <a:lnTo>
                  <a:pt x="37666" y="219508"/>
                </a:lnTo>
                <a:lnTo>
                  <a:pt x="10106" y="178635"/>
                </a:lnTo>
                <a:lnTo>
                  <a:pt x="0" y="128587"/>
                </a:lnTo>
                <a:lnTo>
                  <a:pt x="10106" y="78539"/>
                </a:lnTo>
                <a:lnTo>
                  <a:pt x="37666" y="37666"/>
                </a:lnTo>
                <a:lnTo>
                  <a:pt x="78539" y="10106"/>
                </a:lnTo>
                <a:lnTo>
                  <a:pt x="128587" y="0"/>
                </a:lnTo>
                <a:lnTo>
                  <a:pt x="178635" y="10106"/>
                </a:lnTo>
                <a:lnTo>
                  <a:pt x="219508" y="37666"/>
                </a:lnTo>
                <a:lnTo>
                  <a:pt x="247068" y="78539"/>
                </a:lnTo>
                <a:lnTo>
                  <a:pt x="257174" y="128587"/>
                </a:lnTo>
                <a:lnTo>
                  <a:pt x="247068" y="178635"/>
                </a:lnTo>
                <a:lnTo>
                  <a:pt x="219508" y="219508"/>
                </a:lnTo>
                <a:lnTo>
                  <a:pt x="178635" y="247068"/>
                </a:lnTo>
                <a:lnTo>
                  <a:pt x="128587" y="257174"/>
                </a:lnTo>
                <a:close/>
              </a:path>
            </a:pathLst>
          </a:custGeom>
          <a:solidFill>
            <a:srgbClr val="FF57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540413" y="9612477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257175" h="257175">
                <a:moveTo>
                  <a:pt x="137030" y="257174"/>
                </a:moveTo>
                <a:lnTo>
                  <a:pt x="120144" y="257174"/>
                </a:lnTo>
                <a:lnTo>
                  <a:pt x="111782" y="256351"/>
                </a:lnTo>
                <a:lnTo>
                  <a:pt x="71578" y="244155"/>
                </a:lnTo>
                <a:lnTo>
                  <a:pt x="31692" y="213542"/>
                </a:lnTo>
                <a:lnTo>
                  <a:pt x="6557" y="169995"/>
                </a:lnTo>
                <a:lnTo>
                  <a:pt x="0" y="137030"/>
                </a:lnTo>
                <a:lnTo>
                  <a:pt x="0" y="120144"/>
                </a:lnTo>
                <a:lnTo>
                  <a:pt x="13019" y="71578"/>
                </a:lnTo>
                <a:lnTo>
                  <a:pt x="43632" y="31692"/>
                </a:lnTo>
                <a:lnTo>
                  <a:pt x="87179" y="6557"/>
                </a:lnTo>
                <a:lnTo>
                  <a:pt x="120144" y="0"/>
                </a:lnTo>
                <a:lnTo>
                  <a:pt x="137030" y="0"/>
                </a:lnTo>
                <a:lnTo>
                  <a:pt x="185596" y="13019"/>
                </a:lnTo>
                <a:lnTo>
                  <a:pt x="225482" y="43632"/>
                </a:lnTo>
                <a:lnTo>
                  <a:pt x="250617" y="87179"/>
                </a:lnTo>
                <a:lnTo>
                  <a:pt x="257174" y="128587"/>
                </a:lnTo>
                <a:lnTo>
                  <a:pt x="257174" y="137030"/>
                </a:lnTo>
                <a:lnTo>
                  <a:pt x="244155" y="185596"/>
                </a:lnTo>
                <a:lnTo>
                  <a:pt x="213542" y="225482"/>
                </a:lnTo>
                <a:lnTo>
                  <a:pt x="169995" y="250617"/>
                </a:lnTo>
                <a:lnTo>
                  <a:pt x="137030" y="257174"/>
                </a:lnTo>
                <a:close/>
              </a:path>
            </a:pathLst>
          </a:custGeom>
          <a:solidFill>
            <a:srgbClr val="1B20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069097" y="9613278"/>
            <a:ext cx="260350" cy="255904"/>
          </a:xfrm>
          <a:custGeom>
            <a:avLst/>
            <a:gdLst/>
            <a:ahLst/>
            <a:cxnLst/>
            <a:rect l="l" t="t" r="r" b="b"/>
            <a:pathLst>
              <a:path w="260350" h="255904">
                <a:moveTo>
                  <a:pt x="130068" y="255574"/>
                </a:moveTo>
                <a:lnTo>
                  <a:pt x="92311" y="250073"/>
                </a:lnTo>
                <a:lnTo>
                  <a:pt x="50705" y="229376"/>
                </a:lnTo>
                <a:lnTo>
                  <a:pt x="17175" y="191805"/>
                </a:lnTo>
                <a:lnTo>
                  <a:pt x="833" y="144487"/>
                </a:lnTo>
                <a:lnTo>
                  <a:pt x="0" y="136177"/>
                </a:lnTo>
                <a:lnTo>
                  <a:pt x="0" y="119396"/>
                </a:lnTo>
                <a:lnTo>
                  <a:pt x="13169" y="71133"/>
                </a:lnTo>
                <a:lnTo>
                  <a:pt x="44135" y="31494"/>
                </a:lnTo>
                <a:lnTo>
                  <a:pt x="80293" y="9727"/>
                </a:lnTo>
                <a:lnTo>
                  <a:pt x="117319" y="613"/>
                </a:lnTo>
                <a:lnTo>
                  <a:pt x="130068" y="0"/>
                </a:lnTo>
                <a:lnTo>
                  <a:pt x="136458" y="153"/>
                </a:lnTo>
                <a:lnTo>
                  <a:pt x="173880" y="7466"/>
                </a:lnTo>
                <a:lnTo>
                  <a:pt x="209432" y="26197"/>
                </a:lnTo>
                <a:lnTo>
                  <a:pt x="242961" y="63768"/>
                </a:lnTo>
                <a:lnTo>
                  <a:pt x="259304" y="111086"/>
                </a:lnTo>
                <a:lnTo>
                  <a:pt x="260137" y="127787"/>
                </a:lnTo>
                <a:lnTo>
                  <a:pt x="260137" y="136177"/>
                </a:lnTo>
                <a:lnTo>
                  <a:pt x="246968" y="184441"/>
                </a:lnTo>
                <a:lnTo>
                  <a:pt x="216002" y="224079"/>
                </a:lnTo>
                <a:lnTo>
                  <a:pt x="179843" y="245847"/>
                </a:lnTo>
                <a:lnTo>
                  <a:pt x="142817" y="254960"/>
                </a:lnTo>
                <a:lnTo>
                  <a:pt x="130068" y="255574"/>
                </a:lnTo>
                <a:close/>
              </a:path>
            </a:pathLst>
          </a:custGeom>
          <a:solidFill>
            <a:srgbClr val="044BA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011258" y="9612477"/>
            <a:ext cx="257175" cy="257175"/>
          </a:xfrm>
          <a:custGeom>
            <a:avLst/>
            <a:gdLst/>
            <a:ahLst/>
            <a:cxnLst/>
            <a:rect l="l" t="t" r="r" b="b"/>
            <a:pathLst>
              <a:path w="257175" h="257175">
                <a:moveTo>
                  <a:pt x="137030" y="257174"/>
                </a:moveTo>
                <a:lnTo>
                  <a:pt x="120144" y="257174"/>
                </a:lnTo>
                <a:lnTo>
                  <a:pt x="111782" y="256351"/>
                </a:lnTo>
                <a:lnTo>
                  <a:pt x="71578" y="244155"/>
                </a:lnTo>
                <a:lnTo>
                  <a:pt x="31692" y="213542"/>
                </a:lnTo>
                <a:lnTo>
                  <a:pt x="6557" y="169995"/>
                </a:lnTo>
                <a:lnTo>
                  <a:pt x="0" y="137030"/>
                </a:lnTo>
                <a:lnTo>
                  <a:pt x="0" y="120144"/>
                </a:lnTo>
                <a:lnTo>
                  <a:pt x="13019" y="71578"/>
                </a:lnTo>
                <a:lnTo>
                  <a:pt x="43632" y="31692"/>
                </a:lnTo>
                <a:lnTo>
                  <a:pt x="87179" y="6557"/>
                </a:lnTo>
                <a:lnTo>
                  <a:pt x="120144" y="0"/>
                </a:lnTo>
                <a:lnTo>
                  <a:pt x="137030" y="0"/>
                </a:lnTo>
                <a:lnTo>
                  <a:pt x="185596" y="13019"/>
                </a:lnTo>
                <a:lnTo>
                  <a:pt x="225482" y="43632"/>
                </a:lnTo>
                <a:lnTo>
                  <a:pt x="250617" y="87179"/>
                </a:lnTo>
                <a:lnTo>
                  <a:pt x="257175" y="128587"/>
                </a:lnTo>
                <a:lnTo>
                  <a:pt x="257174" y="137030"/>
                </a:lnTo>
                <a:lnTo>
                  <a:pt x="244155" y="185596"/>
                </a:lnTo>
                <a:lnTo>
                  <a:pt x="213542" y="225482"/>
                </a:lnTo>
                <a:lnTo>
                  <a:pt x="169995" y="250617"/>
                </a:lnTo>
                <a:lnTo>
                  <a:pt x="137030" y="257174"/>
                </a:lnTo>
                <a:close/>
              </a:path>
            </a:pathLst>
          </a:custGeom>
          <a:solidFill>
            <a:srgbClr val="FFDE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-27709" y="411928"/>
            <a:ext cx="17507633" cy="748362"/>
          </a:xfrm>
          <a:prstGeom prst="rect">
            <a:avLst/>
          </a:prstGeom>
        </p:spPr>
        <p:txBody>
          <a:bodyPr vert="horz" wrap="square" lIns="0" tIns="85804" rIns="0" bIns="0" rtlCol="0">
            <a:spAutoFit/>
          </a:bodyPr>
          <a:lstStyle/>
          <a:p>
            <a:pPr marL="4034154">
              <a:lnSpc>
                <a:spcPct val="100000"/>
              </a:lnSpc>
              <a:spcBef>
                <a:spcPts val="100"/>
              </a:spcBef>
            </a:pPr>
            <a:r>
              <a:rPr spc="-415" dirty="0"/>
              <a:t>NEXT</a:t>
            </a:r>
            <a:r>
              <a:rPr spc="-310" dirty="0"/>
              <a:t> </a:t>
            </a:r>
            <a:r>
              <a:rPr spc="-630" dirty="0"/>
              <a:t>STEPS</a:t>
            </a:r>
            <a:r>
              <a:rPr lang="en-GB" spc="-630" dirty="0"/>
              <a:t>         </a:t>
            </a:r>
            <a:r>
              <a:rPr lang="en-GB" spc="-415" dirty="0"/>
              <a:t>Essential aspects for future studies</a:t>
            </a:r>
            <a:endParaRPr spc="-415" dirty="0"/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93242EA3-9DB7-D641-4352-3C18B4F4A3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5953202"/>
              </p:ext>
            </p:extLst>
          </p:nvPr>
        </p:nvGraphicFramePr>
        <p:xfrm>
          <a:off x="5914409" y="1510327"/>
          <a:ext cx="11907521" cy="792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0D91EE8B-EB8E-771E-AC2F-59D6CD206FC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3872" b="20417"/>
          <a:stretch/>
        </p:blipFill>
        <p:spPr bwMode="auto">
          <a:xfrm>
            <a:off x="154772" y="9694214"/>
            <a:ext cx="2696094" cy="5260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 descr="Text&#10;&#10;Description automatically generated">
            <a:extLst>
              <a:ext uri="{FF2B5EF4-FFF2-40B4-BE49-F238E27FC236}">
                <a16:creationId xmlns:a16="http://schemas.microsoft.com/office/drawing/2014/main" id="{35E20B2A-E1E7-EA60-8CB1-F84F33C10CC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5116" y="9610808"/>
            <a:ext cx="2058100" cy="609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883EF-487A-A951-5D55-D428D2663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0" y="647700"/>
            <a:ext cx="12420600" cy="1985159"/>
          </a:xfrm>
        </p:spPr>
        <p:txBody>
          <a:bodyPr/>
          <a:lstStyle/>
          <a:p>
            <a:r>
              <a:rPr lang="en-GB" dirty="0"/>
              <a:t>How we could implement the 6R in maritime transport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4EFFD2-5E95-D247-1F9D-265755A01908}"/>
              </a:ext>
            </a:extLst>
          </p:cNvPr>
          <p:cNvSpPr txBox="1"/>
          <p:nvPr/>
        </p:nvSpPr>
        <p:spPr>
          <a:xfrm>
            <a:off x="4343400" y="3238500"/>
            <a:ext cx="12420600" cy="5924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UK needs to take steps to encourage green solutions by first introducing </a:t>
            </a:r>
            <a:r>
              <a:rPr lang="en-GB" sz="2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regulation changes</a:t>
            </a: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GB" sz="2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incentives </a:t>
            </a: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everyone involved.</a:t>
            </a:r>
          </a:p>
          <a:p>
            <a:pPr marL="457200" indent="-457200" algn="just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design principles for UK maritime need to change to enhance the asset circularity, and this can only be done with a </a:t>
            </a:r>
            <a:r>
              <a:rPr lang="en-GB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holistic approach</a:t>
            </a: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UK Centres for maritime circularity in research, production, supply chain and end-of-life support need to be </a:t>
            </a:r>
            <a:r>
              <a:rPr lang="en-GB" sz="2800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established</a:t>
            </a: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by the industry stakeholders and government. 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Separately, stakeholders alone cannot achieve this without </a:t>
            </a:r>
            <a:r>
              <a:rPr lang="en-GB" sz="2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structured collaboration</a:t>
            </a: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lnSpc>
                <a:spcPct val="115000"/>
              </a:lnSpc>
              <a:spcAft>
                <a:spcPts val="800"/>
              </a:spcAft>
              <a:buFontTx/>
              <a:buChar char="-"/>
            </a:pP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Tailored </a:t>
            </a:r>
            <a:r>
              <a:rPr lang="en-GB" sz="28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funding</a:t>
            </a:r>
            <a:r>
              <a:rPr lang="en-GB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would be the catalyst for achieving a wholistic approach and achieve the 6R.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7CDE2ED2-0D40-1696-395D-BE40233EB7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872" b="20417"/>
          <a:stretch/>
        </p:blipFill>
        <p:spPr bwMode="auto">
          <a:xfrm>
            <a:off x="154772" y="9694214"/>
            <a:ext cx="2696094" cy="5260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C929CD53-66A0-FA27-EE50-9A8112EB616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5116" y="9610808"/>
            <a:ext cx="2058100" cy="609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4100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77410" cy="675640"/>
          </a:xfrm>
          <a:custGeom>
            <a:avLst/>
            <a:gdLst/>
            <a:ahLst/>
            <a:cxnLst/>
            <a:rect l="l" t="t" r="r" b="b"/>
            <a:pathLst>
              <a:path w="4677410" h="675640">
                <a:moveTo>
                  <a:pt x="3898348" y="675550"/>
                </a:moveTo>
                <a:lnTo>
                  <a:pt x="0" y="675550"/>
                </a:lnTo>
                <a:lnTo>
                  <a:pt x="0" y="0"/>
                </a:lnTo>
                <a:lnTo>
                  <a:pt x="4677162" y="0"/>
                </a:lnTo>
                <a:lnTo>
                  <a:pt x="3928588" y="664130"/>
                </a:lnTo>
                <a:lnTo>
                  <a:pt x="3921897" y="668998"/>
                </a:lnTo>
                <a:lnTo>
                  <a:pt x="3914494" y="672581"/>
                </a:lnTo>
                <a:lnTo>
                  <a:pt x="3906578" y="674793"/>
                </a:lnTo>
                <a:lnTo>
                  <a:pt x="3898348" y="675550"/>
                </a:lnTo>
                <a:close/>
              </a:path>
            </a:pathLst>
          </a:custGeom>
          <a:solidFill>
            <a:srgbClr val="7BB5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7259300" y="314325"/>
            <a:ext cx="714375" cy="714375"/>
            <a:chOff x="17259300" y="314325"/>
            <a:chExt cx="714375" cy="714375"/>
          </a:xfrm>
        </p:grpSpPr>
        <p:sp>
          <p:nvSpPr>
            <p:cNvPr id="4" name="object 4"/>
            <p:cNvSpPr/>
            <p:nvPr/>
          </p:nvSpPr>
          <p:spPr>
            <a:xfrm>
              <a:off x="17259300" y="314325"/>
              <a:ext cx="714375" cy="714375"/>
            </a:xfrm>
            <a:custGeom>
              <a:avLst/>
              <a:gdLst/>
              <a:ahLst/>
              <a:cxnLst/>
              <a:rect l="l" t="t" r="r" b="b"/>
              <a:pathLst>
                <a:path w="714375" h="714375">
                  <a:moveTo>
                    <a:pt x="357187" y="714375"/>
                  </a:moveTo>
                  <a:lnTo>
                    <a:pt x="308724" y="711113"/>
                  </a:lnTo>
                  <a:lnTo>
                    <a:pt x="262242" y="701614"/>
                  </a:lnTo>
                  <a:lnTo>
                    <a:pt x="218165" y="686301"/>
                  </a:lnTo>
                  <a:lnTo>
                    <a:pt x="176920" y="665602"/>
                  </a:lnTo>
                  <a:lnTo>
                    <a:pt x="138932" y="639942"/>
                  </a:lnTo>
                  <a:lnTo>
                    <a:pt x="104627" y="609747"/>
                  </a:lnTo>
                  <a:lnTo>
                    <a:pt x="74432" y="575442"/>
                  </a:lnTo>
                  <a:lnTo>
                    <a:pt x="48772" y="537454"/>
                  </a:lnTo>
                  <a:lnTo>
                    <a:pt x="28073" y="496209"/>
                  </a:lnTo>
                  <a:lnTo>
                    <a:pt x="12760" y="452132"/>
                  </a:lnTo>
                  <a:lnTo>
                    <a:pt x="3261" y="405650"/>
                  </a:lnTo>
                  <a:lnTo>
                    <a:pt x="0" y="357187"/>
                  </a:lnTo>
                  <a:lnTo>
                    <a:pt x="3261" y="308724"/>
                  </a:lnTo>
                  <a:lnTo>
                    <a:pt x="12760" y="262242"/>
                  </a:lnTo>
                  <a:lnTo>
                    <a:pt x="28073" y="218165"/>
                  </a:lnTo>
                  <a:lnTo>
                    <a:pt x="48772" y="176920"/>
                  </a:lnTo>
                  <a:lnTo>
                    <a:pt x="74432" y="138932"/>
                  </a:lnTo>
                  <a:lnTo>
                    <a:pt x="104627" y="104627"/>
                  </a:lnTo>
                  <a:lnTo>
                    <a:pt x="138932" y="74432"/>
                  </a:lnTo>
                  <a:lnTo>
                    <a:pt x="176920" y="48772"/>
                  </a:lnTo>
                  <a:lnTo>
                    <a:pt x="218165" y="28073"/>
                  </a:lnTo>
                  <a:lnTo>
                    <a:pt x="262242" y="12760"/>
                  </a:lnTo>
                  <a:lnTo>
                    <a:pt x="308724" y="3261"/>
                  </a:lnTo>
                  <a:lnTo>
                    <a:pt x="357187" y="0"/>
                  </a:lnTo>
                  <a:lnTo>
                    <a:pt x="405650" y="3261"/>
                  </a:lnTo>
                  <a:lnTo>
                    <a:pt x="452132" y="12760"/>
                  </a:lnTo>
                  <a:lnTo>
                    <a:pt x="496209" y="28073"/>
                  </a:lnTo>
                  <a:lnTo>
                    <a:pt x="537454" y="48772"/>
                  </a:lnTo>
                  <a:lnTo>
                    <a:pt x="575442" y="74432"/>
                  </a:lnTo>
                  <a:lnTo>
                    <a:pt x="609747" y="104627"/>
                  </a:lnTo>
                  <a:lnTo>
                    <a:pt x="639942" y="138932"/>
                  </a:lnTo>
                  <a:lnTo>
                    <a:pt x="665602" y="176920"/>
                  </a:lnTo>
                  <a:lnTo>
                    <a:pt x="686301" y="218165"/>
                  </a:lnTo>
                  <a:lnTo>
                    <a:pt x="701614" y="262242"/>
                  </a:lnTo>
                  <a:lnTo>
                    <a:pt x="711113" y="308724"/>
                  </a:lnTo>
                  <a:lnTo>
                    <a:pt x="714375" y="357187"/>
                  </a:lnTo>
                  <a:lnTo>
                    <a:pt x="711113" y="405650"/>
                  </a:lnTo>
                  <a:lnTo>
                    <a:pt x="701614" y="452132"/>
                  </a:lnTo>
                  <a:lnTo>
                    <a:pt x="686301" y="496209"/>
                  </a:lnTo>
                  <a:lnTo>
                    <a:pt x="665602" y="537454"/>
                  </a:lnTo>
                  <a:lnTo>
                    <a:pt x="639942" y="575442"/>
                  </a:lnTo>
                  <a:lnTo>
                    <a:pt x="609747" y="609747"/>
                  </a:lnTo>
                  <a:lnTo>
                    <a:pt x="575442" y="639942"/>
                  </a:lnTo>
                  <a:lnTo>
                    <a:pt x="537454" y="665602"/>
                  </a:lnTo>
                  <a:lnTo>
                    <a:pt x="496209" y="686301"/>
                  </a:lnTo>
                  <a:lnTo>
                    <a:pt x="452132" y="701614"/>
                  </a:lnTo>
                  <a:lnTo>
                    <a:pt x="405650" y="711113"/>
                  </a:lnTo>
                  <a:lnTo>
                    <a:pt x="357187" y="714375"/>
                  </a:lnTo>
                  <a:close/>
                </a:path>
              </a:pathLst>
            </a:custGeom>
            <a:solidFill>
              <a:srgbClr val="044B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410553" y="496694"/>
              <a:ext cx="419734" cy="349885"/>
            </a:xfrm>
            <a:custGeom>
              <a:avLst/>
              <a:gdLst/>
              <a:ahLst/>
              <a:cxnLst/>
              <a:rect l="l" t="t" r="r" b="b"/>
              <a:pathLst>
                <a:path w="419734" h="349884">
                  <a:moveTo>
                    <a:pt x="419736" y="174727"/>
                  </a:moveTo>
                  <a:lnTo>
                    <a:pt x="245009" y="349454"/>
                  </a:lnTo>
                  <a:lnTo>
                    <a:pt x="210031" y="314476"/>
                  </a:lnTo>
                  <a:lnTo>
                    <a:pt x="325075" y="199431"/>
                  </a:lnTo>
                  <a:lnTo>
                    <a:pt x="1" y="199513"/>
                  </a:lnTo>
                  <a:lnTo>
                    <a:pt x="0" y="150103"/>
                  </a:lnTo>
                  <a:lnTo>
                    <a:pt x="325075" y="150022"/>
                  </a:lnTo>
                  <a:lnTo>
                    <a:pt x="360053" y="115044"/>
                  </a:lnTo>
                  <a:lnTo>
                    <a:pt x="419736" y="174727"/>
                  </a:lnTo>
                  <a:close/>
                </a:path>
                <a:path w="419734" h="349884">
                  <a:moveTo>
                    <a:pt x="360053" y="115044"/>
                  </a:moveTo>
                  <a:lnTo>
                    <a:pt x="325075" y="150022"/>
                  </a:lnTo>
                  <a:lnTo>
                    <a:pt x="210031" y="34978"/>
                  </a:lnTo>
                  <a:lnTo>
                    <a:pt x="245009" y="0"/>
                  </a:lnTo>
                  <a:lnTo>
                    <a:pt x="360053" y="11504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673878"/>
            <a:ext cx="18287999" cy="3609974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069364" y="144026"/>
            <a:ext cx="5721350" cy="10985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7000" spc="-570" dirty="0">
                <a:solidFill>
                  <a:srgbClr val="000000"/>
                </a:solidFill>
              </a:rPr>
              <a:t>THANK</a:t>
            </a:r>
            <a:r>
              <a:rPr sz="7000" spc="-490" dirty="0">
                <a:solidFill>
                  <a:srgbClr val="000000"/>
                </a:solidFill>
              </a:rPr>
              <a:t> </a:t>
            </a:r>
            <a:r>
              <a:rPr sz="7000" spc="-495" dirty="0">
                <a:solidFill>
                  <a:srgbClr val="000000"/>
                </a:solidFill>
              </a:rPr>
              <a:t>YOU!</a:t>
            </a:r>
            <a:endParaRPr sz="7000"/>
          </a:p>
        </p:txBody>
      </p:sp>
      <p:pic>
        <p:nvPicPr>
          <p:cNvPr id="9" name="Picture 8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6547E03C-6482-5DA0-4C79-F18F692690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16" y="836188"/>
            <a:ext cx="2032463" cy="179271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124301D-B5C8-5CB8-7DCC-D144AED032A0}"/>
              </a:ext>
            </a:extLst>
          </p:cNvPr>
          <p:cNvSpPr txBox="1"/>
          <p:nvPr/>
        </p:nvSpPr>
        <p:spPr>
          <a:xfrm>
            <a:off x="2497286" y="2848187"/>
            <a:ext cx="9144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latin typeface="+mn-lt"/>
              </a:rPr>
              <a:t>Dr Sefer Anil Gunbeyaz</a:t>
            </a:r>
          </a:p>
          <a:p>
            <a:r>
              <a:rPr lang="en-GB" sz="2000" b="1" dirty="0">
                <a:latin typeface="+mn-lt"/>
              </a:rPr>
              <a:t>Email: </a:t>
            </a:r>
            <a:r>
              <a:rPr lang="en-GB" sz="2000" dirty="0">
                <a:latin typeface="+mn-lt"/>
                <a:hlinkClick r:id="rId4"/>
              </a:rPr>
              <a:t>sefer.gundeyaz@strath.ac.uk</a:t>
            </a:r>
            <a:endParaRPr lang="en-GB" sz="2000" dirty="0">
              <a:latin typeface="+mn-lt"/>
            </a:endParaRPr>
          </a:p>
          <a:p>
            <a:r>
              <a:rPr lang="en-GB" sz="2000" b="1" dirty="0">
                <a:latin typeface="+mn-lt"/>
              </a:rPr>
              <a:t>LinkedIn:</a:t>
            </a:r>
            <a:r>
              <a:rPr lang="en-GB" sz="2000" dirty="0">
                <a:latin typeface="+mn-lt"/>
              </a:rPr>
              <a:t> </a:t>
            </a:r>
            <a:r>
              <a:rPr lang="en-GB" sz="2000" dirty="0">
                <a:latin typeface="+mn-lt"/>
                <a:hlinkClick r:id="rId5"/>
              </a:rPr>
              <a:t>https://uk.linkedin.com/in/gunbeyaz</a:t>
            </a:r>
            <a:r>
              <a:rPr lang="en-GB" sz="2000" dirty="0">
                <a:latin typeface="+mn-lt"/>
              </a:rPr>
              <a:t> </a:t>
            </a:r>
          </a:p>
        </p:txBody>
      </p:sp>
      <p:pic>
        <p:nvPicPr>
          <p:cNvPr id="15" name="Picture 14" descr="A person with a beard and glasses&#10;&#10;Description automatically generated with medium confidence">
            <a:extLst>
              <a:ext uri="{FF2B5EF4-FFF2-40B4-BE49-F238E27FC236}">
                <a16:creationId xmlns:a16="http://schemas.microsoft.com/office/drawing/2014/main" id="{25EB161A-BF68-F657-FE92-0A3F491CDF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15" y="2768493"/>
            <a:ext cx="2032463" cy="179271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8D07946-03CB-09E2-28C4-C04FE565DDA8}"/>
              </a:ext>
            </a:extLst>
          </p:cNvPr>
          <p:cNvSpPr txBox="1"/>
          <p:nvPr/>
        </p:nvSpPr>
        <p:spPr>
          <a:xfrm>
            <a:off x="2497286" y="1014641"/>
            <a:ext cx="9144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Mr Dogancan Okumus</a:t>
            </a:r>
          </a:p>
          <a:p>
            <a:r>
              <a:rPr lang="en-GB" sz="2000" b="1" dirty="0"/>
              <a:t>Email: </a:t>
            </a:r>
            <a:r>
              <a:rPr lang="da-DK" sz="2000" dirty="0">
                <a:hlinkClick r:id="rId7"/>
              </a:rPr>
              <a:t>dogancan.okumus@strath.ac.uk</a:t>
            </a:r>
            <a:endParaRPr lang="da-DK" sz="2000" dirty="0"/>
          </a:p>
          <a:p>
            <a:r>
              <a:rPr lang="da-DK" sz="2000" b="1" dirty="0"/>
              <a:t>Linedin</a:t>
            </a:r>
            <a:r>
              <a:rPr lang="da-DK" sz="2000" dirty="0"/>
              <a:t>: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27272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8"/>
              </a:rPr>
              <a:t>https://www.linkedin.com/in/dogancanokumus</a:t>
            </a:r>
            <a:r>
              <a:rPr lang="da-DK" sz="2000" dirty="0"/>
              <a:t> </a:t>
            </a:r>
            <a:endParaRPr lang="en-GB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676158-0B59-A30F-853D-7C5CCE0B4D89}"/>
              </a:ext>
            </a:extLst>
          </p:cNvPr>
          <p:cNvSpPr txBox="1"/>
          <p:nvPr/>
        </p:nvSpPr>
        <p:spPr>
          <a:xfrm>
            <a:off x="2497286" y="4840332"/>
            <a:ext cx="9144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200" b="1" dirty="0">
                <a:latin typeface="+mn-lt"/>
              </a:rPr>
              <a:t>Dr Stavros Karamperidis</a:t>
            </a:r>
          </a:p>
          <a:p>
            <a:r>
              <a:rPr lang="en-GB" sz="2200" b="1" dirty="0">
                <a:latin typeface="+mn-lt"/>
              </a:rPr>
              <a:t>Email: </a:t>
            </a:r>
            <a:r>
              <a:rPr lang="en-GB" sz="2200" dirty="0">
                <a:latin typeface="+mn-lt"/>
                <a:hlinkClick r:id="rId9"/>
              </a:rPr>
              <a:t>stavros.karamperidis@plymouth.ac.uk</a:t>
            </a:r>
            <a:r>
              <a:rPr lang="en-GB" sz="2200" dirty="0">
                <a:latin typeface="+mn-lt"/>
              </a:rPr>
              <a:t> </a:t>
            </a:r>
          </a:p>
          <a:p>
            <a:r>
              <a:rPr lang="en-GB" sz="2200" b="1" dirty="0">
                <a:latin typeface="+mn-lt"/>
              </a:rPr>
              <a:t>LinkedIn: </a:t>
            </a:r>
            <a:r>
              <a:rPr lang="en-GB" sz="2200" dirty="0">
                <a:latin typeface="+mn-lt"/>
                <a:hlinkClick r:id="rId10"/>
              </a:rPr>
              <a:t>https://uk.linkedin.com/in/stavros-karamperidis</a:t>
            </a:r>
            <a:r>
              <a:rPr lang="en-GB" sz="2200" dirty="0">
                <a:latin typeface="+mn-lt"/>
              </a:rPr>
              <a:t>    </a:t>
            </a:r>
          </a:p>
        </p:txBody>
      </p:sp>
      <p:pic>
        <p:nvPicPr>
          <p:cNvPr id="22" name="Picture 21" descr="A person in a suit smiling&#10;&#10;Description automatically generated with low confidence">
            <a:extLst>
              <a:ext uri="{FF2B5EF4-FFF2-40B4-BE49-F238E27FC236}">
                <a16:creationId xmlns:a16="http://schemas.microsoft.com/office/drawing/2014/main" id="{7BF97078-CC40-0129-FDE7-A177B70CEAF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14" y="4767801"/>
            <a:ext cx="2032463" cy="17927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527</TotalTime>
  <Words>1340</Words>
  <Application>Microsoft Office PowerPoint</Application>
  <PresentationFormat>Custom</PresentationFormat>
  <Paragraphs>145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Arial Black</vt:lpstr>
      <vt:lpstr>Calibri</vt:lpstr>
      <vt:lpstr>Lato Light</vt:lpstr>
      <vt:lpstr>Oswald</vt:lpstr>
      <vt:lpstr>Poppins</vt:lpstr>
      <vt:lpstr>Poppins Light</vt:lpstr>
      <vt:lpstr>Roboto Light</vt:lpstr>
      <vt:lpstr>Office Theme</vt:lpstr>
      <vt:lpstr>WHITE PAPER SHOWCASE</vt:lpstr>
      <vt:lpstr>Background</vt:lpstr>
      <vt:lpstr>Average age of merchant fleet, 2011-2022 </vt:lpstr>
      <vt:lpstr>Methods</vt:lpstr>
      <vt:lpstr>KEY FINDINGS</vt:lpstr>
      <vt:lpstr>PowerPoint Presentation</vt:lpstr>
      <vt:lpstr>PowerPoint Presentation</vt:lpstr>
      <vt:lpstr>PowerPoint Presentation</vt:lpstr>
      <vt:lpstr>NEXT STEPS         Essential aspects for future studies</vt:lpstr>
      <vt:lpstr>How we could implement the 6R in maritime transport 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&amp; Yellow Professional Future Technology Presentation</dc:title>
  <dc:creator>canovaro</dc:creator>
  <cp:keywords>DAFe9QJUPmI,BABqXUWWHUc</cp:keywords>
  <cp:lastModifiedBy>Stavros Karamperidis</cp:lastModifiedBy>
  <cp:revision>10</cp:revision>
  <dcterms:created xsi:type="dcterms:W3CDTF">2023-04-28T17:42:15Z</dcterms:created>
  <dcterms:modified xsi:type="dcterms:W3CDTF">2023-05-08T15:15:00Z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2023-04-28T00:00:00Z</vt:filetime>
  </property>
  <property fmtid="{D5CDD505-2E9C-101B-9397-08002B2CF9AE}" pid="3" name="Creator">
    <vt:lpwstr>Canva</vt:lpwstr>
  </property>
  <property fmtid="{D5CDD505-2E9C-101B-9397-08002B2CF9AE}" pid="4" name="LastSaved">
    <vt:filetime>2023-04-28T00:00:00Z</vt:filetime>
  </property>
  <property fmtid="{D5CDD505-2E9C-101B-9397-08002B2CF9AE}" pid="5" name="Producer">
    <vt:lpwstr>Canva</vt:lpwstr>
  </property>
</Properties>
</file>