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62" r:id="rId4"/>
    <p:sldId id="260" r:id="rId5"/>
    <p:sldId id="261" r:id="rId6"/>
    <p:sldId id="290" r:id="rId7"/>
    <p:sldId id="291" r:id="rId8"/>
    <p:sldId id="298" r:id="rId9"/>
    <p:sldId id="292" r:id="rId10"/>
    <p:sldId id="293" r:id="rId11"/>
    <p:sldId id="294" r:id="rId12"/>
    <p:sldId id="258" r:id="rId13"/>
    <p:sldId id="269" r:id="rId14"/>
    <p:sldId id="271" r:id="rId15"/>
    <p:sldId id="280" r:id="rId16"/>
    <p:sldId id="272" r:id="rId17"/>
    <p:sldId id="270" r:id="rId18"/>
    <p:sldId id="263" r:id="rId19"/>
    <p:sldId id="279" r:id="rId20"/>
    <p:sldId id="302" r:id="rId21"/>
    <p:sldId id="275" r:id="rId22"/>
    <p:sldId id="277" r:id="rId23"/>
    <p:sldId id="278" r:id="rId24"/>
    <p:sldId id="287" r:id="rId25"/>
    <p:sldId id="295" r:id="rId26"/>
    <p:sldId id="267" r:id="rId27"/>
    <p:sldId id="265" r:id="rId28"/>
    <p:sldId id="266" r:id="rId29"/>
    <p:sldId id="268" r:id="rId30"/>
    <p:sldId id="288" r:id="rId31"/>
    <p:sldId id="289" r:id="rId32"/>
    <p:sldId id="281" r:id="rId33"/>
    <p:sldId id="282" r:id="rId34"/>
    <p:sldId id="273" r:id="rId35"/>
    <p:sldId id="296" r:id="rId36"/>
    <p:sldId id="300" r:id="rId37"/>
    <p:sldId id="284" r:id="rId38"/>
    <p:sldId id="301" r:id="rId39"/>
    <p:sldId id="285" r:id="rId40"/>
    <p:sldId id="299" r:id="rId41"/>
    <p:sldId id="286" r:id="rId4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3220" autoAdjust="0"/>
  </p:normalViewPr>
  <p:slideViewPr>
    <p:cSldViewPr snapToGrid="0">
      <p:cViewPr>
        <p:scale>
          <a:sx n="107" d="100"/>
          <a:sy n="107" d="100"/>
        </p:scale>
        <p:origin x="740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gtsironis\OneDrive%20-%20iLink\Desktop\george\CE%20UK\UK%20monthly%20observation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tsironis\OneDrive%20-%20iLink\Desktop\george\CE%20UK\UK%20monthly%20observation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tsironis\OneDrive%20-%20iLink\Desktop\Circular%20Transport%20GLobal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tsironis\OneDrive%20-%20iLink\Desktop\Circular%20Transport%20GLobal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tsironis\OneDrive%20-%20iLink\Desktop\Circular%20Transport%20GLobal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HQs!$F$1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HQs!$E$3:$E$39</c:f>
              <c:strCache>
                <c:ptCount val="37"/>
                <c:pt idx="0">
                  <c:v>United States</c:v>
                </c:pt>
                <c:pt idx="1">
                  <c:v>Netherlands</c:v>
                </c:pt>
                <c:pt idx="2">
                  <c:v>Ireland</c:v>
                </c:pt>
                <c:pt idx="3">
                  <c:v>Germany</c:v>
                </c:pt>
                <c:pt idx="4">
                  <c:v>Switzerland</c:v>
                </c:pt>
                <c:pt idx="5">
                  <c:v>France</c:v>
                </c:pt>
                <c:pt idx="6">
                  <c:v>Spain</c:v>
                </c:pt>
                <c:pt idx="7">
                  <c:v>Australia</c:v>
                </c:pt>
                <c:pt idx="8">
                  <c:v>Italy</c:v>
                </c:pt>
                <c:pt idx="9">
                  <c:v>Belgium</c:v>
                </c:pt>
                <c:pt idx="10">
                  <c:v>Canada</c:v>
                </c:pt>
                <c:pt idx="11">
                  <c:v>Norway</c:v>
                </c:pt>
                <c:pt idx="12">
                  <c:v>Global</c:v>
                </c:pt>
                <c:pt idx="13">
                  <c:v>Denmark</c:v>
                </c:pt>
                <c:pt idx="14">
                  <c:v>Luxembourg</c:v>
                </c:pt>
                <c:pt idx="15">
                  <c:v>Czechia</c:v>
                </c:pt>
                <c:pt idx="16">
                  <c:v>Bulgaria</c:v>
                </c:pt>
                <c:pt idx="17">
                  <c:v>Hong Kong</c:v>
                </c:pt>
                <c:pt idx="18">
                  <c:v>United ArabEmirates</c:v>
                </c:pt>
                <c:pt idx="19">
                  <c:v>South Africa</c:v>
                </c:pt>
                <c:pt idx="20">
                  <c:v>Finland</c:v>
                </c:pt>
                <c:pt idx="21">
                  <c:v>Poland</c:v>
                </c:pt>
                <c:pt idx="22">
                  <c:v>New Zealand</c:v>
                </c:pt>
                <c:pt idx="23">
                  <c:v>Brazil</c:v>
                </c:pt>
                <c:pt idx="24">
                  <c:v>Singapore</c:v>
                </c:pt>
                <c:pt idx="25">
                  <c:v>Kenya</c:v>
                </c:pt>
                <c:pt idx="26">
                  <c:v>Greece</c:v>
                </c:pt>
                <c:pt idx="27">
                  <c:v>Cambodia</c:v>
                </c:pt>
                <c:pt idx="28">
                  <c:v>Austria</c:v>
                </c:pt>
                <c:pt idx="29">
                  <c:v>China</c:v>
                </c:pt>
                <c:pt idx="30">
                  <c:v>Sweden</c:v>
                </c:pt>
                <c:pt idx="31">
                  <c:v>Mexico</c:v>
                </c:pt>
                <c:pt idx="32">
                  <c:v>Turkey</c:v>
                </c:pt>
                <c:pt idx="33">
                  <c:v>Nigeria</c:v>
                </c:pt>
                <c:pt idx="34">
                  <c:v>Ecuador</c:v>
                </c:pt>
                <c:pt idx="35">
                  <c:v>N/A</c:v>
                </c:pt>
                <c:pt idx="36">
                  <c:v>Ghana</c:v>
                </c:pt>
              </c:strCache>
            </c:strRef>
          </c:cat>
          <c:val>
            <c:numRef>
              <c:f>HQs!$F$3:$F$39</c:f>
              <c:numCache>
                <c:formatCode>General</c:formatCode>
                <c:ptCount val="37"/>
                <c:pt idx="0">
                  <c:v>15</c:v>
                </c:pt>
                <c:pt idx="1">
                  <c:v>14</c:v>
                </c:pt>
                <c:pt idx="2">
                  <c:v>12</c:v>
                </c:pt>
                <c:pt idx="3">
                  <c:v>11</c:v>
                </c:pt>
                <c:pt idx="4">
                  <c:v>9</c:v>
                </c:pt>
                <c:pt idx="5">
                  <c:v>8</c:v>
                </c:pt>
                <c:pt idx="6">
                  <c:v>8</c:v>
                </c:pt>
                <c:pt idx="7">
                  <c:v>7</c:v>
                </c:pt>
                <c:pt idx="8">
                  <c:v>6</c:v>
                </c:pt>
                <c:pt idx="9">
                  <c:v>5</c:v>
                </c:pt>
                <c:pt idx="10">
                  <c:v>4</c:v>
                </c:pt>
                <c:pt idx="11">
                  <c:v>4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E-47EB-B030-7F6188D38C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47944047"/>
        <c:axId val="747942607"/>
      </c:barChart>
      <c:catAx>
        <c:axId val="74794404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7942607"/>
        <c:crosses val="autoZero"/>
        <c:auto val="1"/>
        <c:lblAlgn val="ctr"/>
        <c:lblOffset val="100"/>
        <c:noMultiLvlLbl val="0"/>
      </c:catAx>
      <c:valAx>
        <c:axId val="74794260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7944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IND!$G$1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IND!$F$2:$F$34</c:f>
              <c:strCache>
                <c:ptCount val="33"/>
                <c:pt idx="0">
                  <c:v>Environmental Services</c:v>
                </c:pt>
                <c:pt idx="1">
                  <c:v>Renewables &amp; Environment</c:v>
                </c:pt>
                <c:pt idx="2">
                  <c:v>Management Consulting</c:v>
                </c:pt>
                <c:pt idx="3">
                  <c:v>Retail</c:v>
                </c:pt>
                <c:pt idx="4">
                  <c:v>Information Technology &amp; Services</c:v>
                </c:pt>
                <c:pt idx="5">
                  <c:v>Apparel &amp; Fashion</c:v>
                </c:pt>
                <c:pt idx="6">
                  <c:v>Design</c:v>
                </c:pt>
                <c:pt idx="7">
                  <c:v>Research</c:v>
                </c:pt>
                <c:pt idx="8">
                  <c:v>Computer Software</c:v>
                </c:pt>
                <c:pt idx="9">
                  <c:v>Non-profit Organization Management</c:v>
                </c:pt>
                <c:pt idx="10">
                  <c:v>Internet</c:v>
                </c:pt>
                <c:pt idx="11">
                  <c:v>Construction</c:v>
                </c:pt>
                <c:pt idx="12">
                  <c:v>Biotechnology</c:v>
                </c:pt>
                <c:pt idx="13">
                  <c:v>Packaging &amp; Containers</c:v>
                </c:pt>
                <c:pt idx="14">
                  <c:v>Architecture &amp; Planning</c:v>
                </c:pt>
                <c:pt idx="15">
                  <c:v>Financial Services</c:v>
                </c:pt>
                <c:pt idx="16">
                  <c:v>Electrical &amp; Electronic Manufacturing</c:v>
                </c:pt>
                <c:pt idx="17">
                  <c:v>Higher Education</c:v>
                </c:pt>
                <c:pt idx="18">
                  <c:v>Food &amp; Beverages</c:v>
                </c:pt>
                <c:pt idx="19">
                  <c:v>Consumer Goods</c:v>
                </c:pt>
                <c:pt idx="20">
                  <c:v>Textiles</c:v>
                </c:pt>
                <c:pt idx="21">
                  <c:v>Staffing &amp; Recruiting</c:v>
                </c:pt>
                <c:pt idx="22">
                  <c:v>Plastics</c:v>
                </c:pt>
                <c:pt idx="23">
                  <c:v>Civic &amp; Social Organization</c:v>
                </c:pt>
                <c:pt idx="24">
                  <c:v>Furniture</c:v>
                </c:pt>
                <c:pt idx="25">
                  <c:v>Marketing &amp; Advertising</c:v>
                </c:pt>
                <c:pt idx="26">
                  <c:v>Building Materials</c:v>
                </c:pt>
                <c:pt idx="27">
                  <c:v>Chemicals</c:v>
                </c:pt>
                <c:pt idx="28">
                  <c:v>Think Tanks</c:v>
                </c:pt>
                <c:pt idx="29">
                  <c:v>Events Services</c:v>
                </c:pt>
                <c:pt idx="30">
                  <c:v>Information Services</c:v>
                </c:pt>
                <c:pt idx="31">
                  <c:v>Venture Capital &amp; Private Equity</c:v>
                </c:pt>
                <c:pt idx="32">
                  <c:v>Government Administration</c:v>
                </c:pt>
              </c:strCache>
            </c:strRef>
          </c:cat>
          <c:val>
            <c:numRef>
              <c:f>IND!$G$2:$G$34</c:f>
              <c:numCache>
                <c:formatCode>General</c:formatCode>
                <c:ptCount val="33"/>
                <c:pt idx="0">
                  <c:v>194</c:v>
                </c:pt>
                <c:pt idx="1">
                  <c:v>102</c:v>
                </c:pt>
                <c:pt idx="2">
                  <c:v>96</c:v>
                </c:pt>
                <c:pt idx="3">
                  <c:v>51</c:v>
                </c:pt>
                <c:pt idx="4">
                  <c:v>48</c:v>
                </c:pt>
                <c:pt idx="5">
                  <c:v>45</c:v>
                </c:pt>
                <c:pt idx="6">
                  <c:v>45</c:v>
                </c:pt>
                <c:pt idx="7">
                  <c:v>37</c:v>
                </c:pt>
                <c:pt idx="8">
                  <c:v>37</c:v>
                </c:pt>
                <c:pt idx="9">
                  <c:v>33</c:v>
                </c:pt>
                <c:pt idx="10">
                  <c:v>32</c:v>
                </c:pt>
                <c:pt idx="11">
                  <c:v>31</c:v>
                </c:pt>
                <c:pt idx="12">
                  <c:v>31</c:v>
                </c:pt>
                <c:pt idx="13">
                  <c:v>29</c:v>
                </c:pt>
                <c:pt idx="14">
                  <c:v>22</c:v>
                </c:pt>
                <c:pt idx="15">
                  <c:v>21</c:v>
                </c:pt>
                <c:pt idx="16">
                  <c:v>17</c:v>
                </c:pt>
                <c:pt idx="17">
                  <c:v>17</c:v>
                </c:pt>
                <c:pt idx="18">
                  <c:v>17</c:v>
                </c:pt>
                <c:pt idx="19">
                  <c:v>17</c:v>
                </c:pt>
                <c:pt idx="20">
                  <c:v>14</c:v>
                </c:pt>
                <c:pt idx="21">
                  <c:v>14</c:v>
                </c:pt>
                <c:pt idx="22">
                  <c:v>14</c:v>
                </c:pt>
                <c:pt idx="23">
                  <c:v>14</c:v>
                </c:pt>
                <c:pt idx="24">
                  <c:v>13</c:v>
                </c:pt>
                <c:pt idx="25">
                  <c:v>12</c:v>
                </c:pt>
                <c:pt idx="26">
                  <c:v>12</c:v>
                </c:pt>
                <c:pt idx="27">
                  <c:v>12</c:v>
                </c:pt>
                <c:pt idx="28">
                  <c:v>12</c:v>
                </c:pt>
                <c:pt idx="29">
                  <c:v>11</c:v>
                </c:pt>
                <c:pt idx="30">
                  <c:v>11</c:v>
                </c:pt>
                <c:pt idx="31">
                  <c:v>11</c:v>
                </c:pt>
                <c:pt idx="3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B8-4611-9339-737DBA57E3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2101199"/>
        <c:axId val="796684335"/>
      </c:barChart>
      <c:catAx>
        <c:axId val="10210119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6684335"/>
        <c:crosses val="autoZero"/>
        <c:auto val="1"/>
        <c:lblAlgn val="ctr"/>
        <c:lblOffset val="100"/>
        <c:noMultiLvlLbl val="0"/>
      </c:catAx>
      <c:valAx>
        <c:axId val="796684335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101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IND!$F$35:$F$94</c:f>
              <c:strCache>
                <c:ptCount val="60"/>
                <c:pt idx="0">
                  <c:v>Mining &amp; Metals</c:v>
                </c:pt>
                <c:pt idx="1">
                  <c:v>Mechanical Or Industrial Engineering</c:v>
                </c:pt>
                <c:pt idx="2">
                  <c:v>Computer Hardware</c:v>
                </c:pt>
                <c:pt idx="3">
                  <c:v>Food Production</c:v>
                </c:pt>
                <c:pt idx="4">
                  <c:v>Logistics &amp; Supply Chain</c:v>
                </c:pt>
                <c:pt idx="5">
                  <c:v>Investment Management</c:v>
                </c:pt>
                <c:pt idx="6">
                  <c:v>E-learning</c:v>
                </c:pt>
                <c:pt idx="7">
                  <c:v>Telecommunications</c:v>
                </c:pt>
                <c:pt idx="8">
                  <c:v>Consumer Services</c:v>
                </c:pt>
                <c:pt idx="9">
                  <c:v>Media Production</c:v>
                </c:pt>
                <c:pt idx="10">
                  <c:v>Oil &amp; Energy</c:v>
                </c:pt>
                <c:pt idx="11">
                  <c:v>Public Policy</c:v>
                </c:pt>
                <c:pt idx="12">
                  <c:v>Publishing</c:v>
                </c:pt>
                <c:pt idx="13">
                  <c:v>Utilities</c:v>
                </c:pt>
                <c:pt idx="14">
                  <c:v>Real Estate</c:v>
                </c:pt>
                <c:pt idx="15">
                  <c:v>Fine Art</c:v>
                </c:pt>
                <c:pt idx="16">
                  <c:v>Public Relations &amp; Communications</c:v>
                </c:pt>
                <c:pt idx="17">
                  <c:v>Business Supplies &amp; Equipment</c:v>
                </c:pt>
                <c:pt idx="18">
                  <c:v>Leisure, Travel &amp; Tourism</c:v>
                </c:pt>
                <c:pt idx="19">
                  <c:v>Transportation/Trucking/Railroad</c:v>
                </c:pt>
                <c:pt idx="20">
                  <c:v>Education Management</c:v>
                </c:pt>
                <c:pt idx="21">
                  <c:v>Wholesale</c:v>
                </c:pt>
                <c:pt idx="22">
                  <c:v>Machinery</c:v>
                </c:pt>
                <c:pt idx="23">
                  <c:v>Cosmetics</c:v>
                </c:pt>
                <c:pt idx="24">
                  <c:v>Civil Engineering</c:v>
                </c:pt>
                <c:pt idx="25">
                  <c:v>Import &amp; Export</c:v>
                </c:pt>
                <c:pt idx="26">
                  <c:v>Facilities Services</c:v>
                </c:pt>
                <c:pt idx="27">
                  <c:v>Program Development</c:v>
                </c:pt>
                <c:pt idx="28">
                  <c:v>Farming</c:v>
                </c:pt>
                <c:pt idx="29">
                  <c:v>Industrial Automation</c:v>
                </c:pt>
                <c:pt idx="30">
                  <c:v>Investment Banking</c:v>
                </c:pt>
                <c:pt idx="31">
                  <c:v>Luxury Goods &amp; Jewelry</c:v>
                </c:pt>
                <c:pt idx="32">
                  <c:v>Fishery</c:v>
                </c:pt>
                <c:pt idx="33">
                  <c:v>Market Research</c:v>
                </c:pt>
                <c:pt idx="34">
                  <c:v>Philanthropy</c:v>
                </c:pt>
                <c:pt idx="35">
                  <c:v>Arts &amp; Crafts</c:v>
                </c:pt>
                <c:pt idx="36">
                  <c:v>Hospital &amp; Health Care</c:v>
                </c:pt>
                <c:pt idx="37">
                  <c:v>International Trade &amp; Development</c:v>
                </c:pt>
                <c:pt idx="38">
                  <c:v>Professional Training &amp; Coaching</c:v>
                </c:pt>
                <c:pt idx="39">
                  <c:v>Online Media</c:v>
                </c:pt>
                <c:pt idx="40">
                  <c:v>Consumer Electronics</c:v>
                </c:pt>
                <c:pt idx="41">
                  <c:v>Entertainment</c:v>
                </c:pt>
                <c:pt idx="42">
                  <c:v>Paper &amp; Forest Products</c:v>
                </c:pt>
                <c:pt idx="43">
                  <c:v>Printing</c:v>
                </c:pt>
                <c:pt idx="44">
                  <c:v>Executive Office</c:v>
                </c:pt>
                <c:pt idx="45">
                  <c:v>Fundraising</c:v>
                </c:pt>
                <c:pt idx="46">
                  <c:v>Medical Device</c:v>
                </c:pt>
                <c:pt idx="47">
                  <c:v>Computer Games</c:v>
                </c:pt>
                <c:pt idx="48">
                  <c:v>Music</c:v>
                </c:pt>
                <c:pt idx="49">
                  <c:v>Broadcast Media</c:v>
                </c:pt>
                <c:pt idx="50">
                  <c:v>Supermarkets</c:v>
                </c:pt>
                <c:pt idx="51">
                  <c:v>Restaurants</c:v>
                </c:pt>
                <c:pt idx="52">
                  <c:v>Aviation &amp; Aerospace</c:v>
                </c:pt>
                <c:pt idx="53">
                  <c:v>Automotive</c:v>
                </c:pt>
                <c:pt idx="54">
                  <c:v>Human Resources</c:v>
                </c:pt>
                <c:pt idx="55">
                  <c:v>Sporting Goods</c:v>
                </c:pt>
                <c:pt idx="56">
                  <c:v>Maritime</c:v>
                </c:pt>
                <c:pt idx="57">
                  <c:v>Sports</c:v>
                </c:pt>
                <c:pt idx="58">
                  <c:v>Accounting</c:v>
                </c:pt>
                <c:pt idx="59">
                  <c:v>International Affairs</c:v>
                </c:pt>
              </c:strCache>
            </c:strRef>
          </c:cat>
          <c:val>
            <c:numRef>
              <c:f>IND!$G$35:$G$94</c:f>
              <c:numCache>
                <c:formatCode>General</c:formatCode>
                <c:ptCount val="60"/>
                <c:pt idx="0">
                  <c:v>9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7</c:v>
                </c:pt>
                <c:pt idx="5">
                  <c:v>6</c:v>
                </c:pt>
                <c:pt idx="6">
                  <c:v>6</c:v>
                </c:pt>
                <c:pt idx="7">
                  <c:v>6</c:v>
                </c:pt>
                <c:pt idx="8">
                  <c:v>6</c:v>
                </c:pt>
                <c:pt idx="9">
                  <c:v>6</c:v>
                </c:pt>
                <c:pt idx="10">
                  <c:v>6</c:v>
                </c:pt>
                <c:pt idx="11">
                  <c:v>6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4</c:v>
                </c:pt>
                <c:pt idx="20">
                  <c:v>4</c:v>
                </c:pt>
                <c:pt idx="21">
                  <c:v>4</c:v>
                </c:pt>
                <c:pt idx="22">
                  <c:v>4</c:v>
                </c:pt>
                <c:pt idx="23">
                  <c:v>4</c:v>
                </c:pt>
                <c:pt idx="24">
                  <c:v>3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3</c:v>
                </c:pt>
                <c:pt idx="29">
                  <c:v>2</c:v>
                </c:pt>
                <c:pt idx="30">
                  <c:v>2</c:v>
                </c:pt>
                <c:pt idx="31">
                  <c:v>2</c:v>
                </c:pt>
                <c:pt idx="32">
                  <c:v>2</c:v>
                </c:pt>
                <c:pt idx="33">
                  <c:v>2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2</c:v>
                </c:pt>
                <c:pt idx="38">
                  <c:v>2</c:v>
                </c:pt>
                <c:pt idx="39">
                  <c:v>2</c:v>
                </c:pt>
                <c:pt idx="40">
                  <c:v>2</c:v>
                </c:pt>
                <c:pt idx="41">
                  <c:v>2</c:v>
                </c:pt>
                <c:pt idx="42">
                  <c:v>2</c:v>
                </c:pt>
                <c:pt idx="43">
                  <c:v>2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69-4219-885F-ABB77043A4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46005103"/>
        <c:axId val="746003663"/>
      </c:barChart>
      <c:catAx>
        <c:axId val="74600510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6003663"/>
        <c:crosses val="autoZero"/>
        <c:auto val="1"/>
        <c:lblAlgn val="ctr"/>
        <c:lblOffset val="100"/>
        <c:noMultiLvlLbl val="0"/>
      </c:catAx>
      <c:valAx>
        <c:axId val="746003663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60051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Data!$H$1</c:f>
              <c:strCache>
                <c:ptCount val="1"/>
                <c:pt idx="0">
                  <c:v>Circular Economy Companies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316239678629275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38B-4468-A08E-317E99F96923}"/>
                </c:ext>
              </c:extLst>
            </c:dLbl>
            <c:dLbl>
              <c:idx val="1"/>
              <c:layout>
                <c:manualLayout>
                  <c:x val="-5.852991742903407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38B-4468-A08E-317E99F96923}"/>
                </c:ext>
              </c:extLst>
            </c:dLbl>
            <c:dLbl>
              <c:idx val="2"/>
              <c:layout>
                <c:manualLayout>
                  <c:x val="-8.77948761435513E-3"/>
                  <c:y val="4.030132059811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38B-4468-A08E-317E99F96923}"/>
                </c:ext>
              </c:extLst>
            </c:dLbl>
            <c:dLbl>
              <c:idx val="3"/>
              <c:layout>
                <c:manualLayout>
                  <c:x val="-1.3169231421532696E-2"/>
                  <c:y val="-1.4776980181039855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38B-4468-A08E-317E99F96923}"/>
                </c:ext>
              </c:extLst>
            </c:dLbl>
            <c:dLbl>
              <c:idx val="4"/>
              <c:layout>
                <c:manualLayout>
                  <c:x val="-1.0242735550080985E-2"/>
                  <c:y val="4.03013205981145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38B-4468-A08E-317E99F96923}"/>
                </c:ext>
              </c:extLst>
            </c:dLbl>
            <c:dLbl>
              <c:idx val="5"/>
              <c:layout>
                <c:manualLayout>
                  <c:x val="-1.0242735550081039E-2"/>
                  <c:y val="4.030132059811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38B-4468-A08E-317E99F96923}"/>
                </c:ext>
              </c:extLst>
            </c:dLbl>
            <c:dLbl>
              <c:idx val="6"/>
              <c:layout>
                <c:manualLayout>
                  <c:x val="-8.77948761435513E-3"/>
                  <c:y val="2.01506602990580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38B-4468-A08E-317E99F96923}"/>
                </c:ext>
              </c:extLst>
            </c:dLbl>
            <c:dLbl>
              <c:idx val="7"/>
              <c:layout>
                <c:manualLayout>
                  <c:x val="-8.77948761435513E-3"/>
                  <c:y val="2.01506602990580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38B-4468-A08E-317E99F96923}"/>
                </c:ext>
              </c:extLst>
            </c:dLbl>
            <c:dLbl>
              <c:idx val="8"/>
              <c:layout>
                <c:manualLayout>
                  <c:x val="-5.8529917429034741E-3"/>
                  <c:y val="2.01506602990580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138B-4468-A08E-317E99F96923}"/>
                </c:ext>
              </c:extLst>
            </c:dLbl>
            <c:dLbl>
              <c:idx val="9"/>
              <c:layout>
                <c:manualLayout>
                  <c:x val="-1.024273555008098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138B-4468-A08E-317E99F96923}"/>
                </c:ext>
              </c:extLst>
            </c:dLbl>
            <c:dLbl>
              <c:idx val="10"/>
              <c:layout>
                <c:manualLayout>
                  <c:x val="-1.024273555008098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138B-4468-A08E-317E99F96923}"/>
                </c:ext>
              </c:extLst>
            </c:dLbl>
            <c:dLbl>
              <c:idx val="11"/>
              <c:layout>
                <c:manualLayout>
                  <c:x val="-1.316923142153269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138B-4468-A08E-317E99F96923}"/>
                </c:ext>
              </c:extLst>
            </c:dLbl>
            <c:dLbl>
              <c:idx val="12"/>
              <c:layout>
                <c:manualLayout>
                  <c:x val="-1.0242735550080985E-2"/>
                  <c:y val="4.030132059811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138B-4468-A08E-317E99F96923}"/>
                </c:ext>
              </c:extLst>
            </c:dLbl>
            <c:dLbl>
              <c:idx val="13"/>
              <c:layout>
                <c:manualLayout>
                  <c:x val="-1.4632479357258659E-2"/>
                  <c:y val="2.01506602990565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138B-4468-A08E-317E99F96923}"/>
                </c:ext>
              </c:extLst>
            </c:dLbl>
            <c:dLbl>
              <c:idx val="14"/>
              <c:layout>
                <c:manualLayout>
                  <c:x val="-1.0242735550081093E-2"/>
                  <c:y val="4.030132059811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138B-4468-A08E-317E99F96923}"/>
                </c:ext>
              </c:extLst>
            </c:dLbl>
            <c:dLbl>
              <c:idx val="15"/>
              <c:layout>
                <c:manualLayout>
                  <c:x val="-1.1705983485806948E-2"/>
                  <c:y val="4.03013205981145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138B-4468-A08E-317E99F96923}"/>
                </c:ext>
              </c:extLst>
            </c:dLbl>
            <c:dLbl>
              <c:idx val="16"/>
              <c:layout>
                <c:manualLayout>
                  <c:x val="-1.0242735550081093E-2"/>
                  <c:y val="2.01506602990580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138B-4468-A08E-317E99F96923}"/>
                </c:ext>
              </c:extLst>
            </c:dLbl>
            <c:dLbl>
              <c:idx val="17"/>
              <c:layout>
                <c:manualLayout>
                  <c:x val="-1.3169231421532696E-2"/>
                  <c:y val="4.030132059811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138B-4468-A08E-317E99F96923}"/>
                </c:ext>
              </c:extLst>
            </c:dLbl>
            <c:dLbl>
              <c:idx val="18"/>
              <c:layout>
                <c:manualLayout>
                  <c:x val="-1.02427355500812E-2"/>
                  <c:y val="2.01506602990580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138B-4468-A08E-317E99F96923}"/>
                </c:ext>
              </c:extLst>
            </c:dLbl>
            <c:dLbl>
              <c:idx val="19"/>
              <c:layout>
                <c:manualLayout>
                  <c:x val="-1.024273555008109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138B-4468-A08E-317E99F969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Data!$A$2:$A$21</c:f>
              <c:strCache>
                <c:ptCount val="20"/>
                <c:pt idx="0">
                  <c:v>September21</c:v>
                </c:pt>
                <c:pt idx="1">
                  <c:v>October21</c:v>
                </c:pt>
                <c:pt idx="2">
                  <c:v>November21</c:v>
                </c:pt>
                <c:pt idx="3">
                  <c:v>December21</c:v>
                </c:pt>
                <c:pt idx="4">
                  <c:v>January22</c:v>
                </c:pt>
                <c:pt idx="5">
                  <c:v>February22</c:v>
                </c:pt>
                <c:pt idx="6">
                  <c:v>March22</c:v>
                </c:pt>
                <c:pt idx="7">
                  <c:v>April22</c:v>
                </c:pt>
                <c:pt idx="8">
                  <c:v>May22</c:v>
                </c:pt>
                <c:pt idx="9">
                  <c:v>june 22</c:v>
                </c:pt>
                <c:pt idx="10">
                  <c:v>July 22</c:v>
                </c:pt>
                <c:pt idx="11">
                  <c:v>August22</c:v>
                </c:pt>
                <c:pt idx="12">
                  <c:v>September22</c:v>
                </c:pt>
                <c:pt idx="13">
                  <c:v>October22</c:v>
                </c:pt>
                <c:pt idx="14">
                  <c:v>November22</c:v>
                </c:pt>
                <c:pt idx="15">
                  <c:v>December22</c:v>
                </c:pt>
                <c:pt idx="16">
                  <c:v>January23</c:v>
                </c:pt>
                <c:pt idx="17">
                  <c:v>February23</c:v>
                </c:pt>
                <c:pt idx="18">
                  <c:v>March23</c:v>
                </c:pt>
                <c:pt idx="19">
                  <c:v>April23</c:v>
                </c:pt>
              </c:strCache>
            </c:strRef>
          </c:cat>
          <c:val>
            <c:numRef>
              <c:f>Data!$H$2:$H$21</c:f>
              <c:numCache>
                <c:formatCode>General</c:formatCode>
                <c:ptCount val="20"/>
                <c:pt idx="0">
                  <c:v>991</c:v>
                </c:pt>
                <c:pt idx="1">
                  <c:v>1000</c:v>
                </c:pt>
                <c:pt idx="2">
                  <c:v>1000</c:v>
                </c:pt>
                <c:pt idx="3">
                  <c:v>1100</c:v>
                </c:pt>
                <c:pt idx="4">
                  <c:v>1000</c:v>
                </c:pt>
                <c:pt idx="5">
                  <c:v>1000</c:v>
                </c:pt>
                <c:pt idx="6">
                  <c:v>1000</c:v>
                </c:pt>
                <c:pt idx="7">
                  <c:v>1000</c:v>
                </c:pt>
                <c:pt idx="8">
                  <c:v>1100</c:v>
                </c:pt>
                <c:pt idx="9">
                  <c:v>1000</c:v>
                </c:pt>
                <c:pt idx="10">
                  <c:v>1200</c:v>
                </c:pt>
                <c:pt idx="11">
                  <c:v>1100</c:v>
                </c:pt>
                <c:pt idx="12">
                  <c:v>1200</c:v>
                </c:pt>
                <c:pt idx="13">
                  <c:v>1200</c:v>
                </c:pt>
                <c:pt idx="14">
                  <c:v>1300</c:v>
                </c:pt>
                <c:pt idx="15">
                  <c:v>1200</c:v>
                </c:pt>
                <c:pt idx="16">
                  <c:v>1300</c:v>
                </c:pt>
                <c:pt idx="17">
                  <c:v>1500</c:v>
                </c:pt>
                <c:pt idx="18">
                  <c:v>1200</c:v>
                </c:pt>
                <c:pt idx="19">
                  <c:v>1300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138B-4468-A08E-317E99F969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9931344"/>
        <c:axId val="19930384"/>
      </c:barChart>
      <c:lineChart>
        <c:grouping val="standard"/>
        <c:varyColors val="0"/>
        <c:ser>
          <c:idx val="0"/>
          <c:order val="0"/>
          <c:tx>
            <c:strRef>
              <c:f>Data!$C$1</c:f>
              <c:strCache>
                <c:ptCount val="1"/>
                <c:pt idx="0">
                  <c:v>LinkedIn users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Data!$A$2:$A$21</c:f>
              <c:strCache>
                <c:ptCount val="20"/>
                <c:pt idx="0">
                  <c:v>September21</c:v>
                </c:pt>
                <c:pt idx="1">
                  <c:v>October21</c:v>
                </c:pt>
                <c:pt idx="2">
                  <c:v>November21</c:v>
                </c:pt>
                <c:pt idx="3">
                  <c:v>December21</c:v>
                </c:pt>
                <c:pt idx="4">
                  <c:v>January22</c:v>
                </c:pt>
                <c:pt idx="5">
                  <c:v>February22</c:v>
                </c:pt>
                <c:pt idx="6">
                  <c:v>March22</c:v>
                </c:pt>
                <c:pt idx="7">
                  <c:v>April22</c:v>
                </c:pt>
                <c:pt idx="8">
                  <c:v>May22</c:v>
                </c:pt>
                <c:pt idx="9">
                  <c:v>june 22</c:v>
                </c:pt>
                <c:pt idx="10">
                  <c:v>July 22</c:v>
                </c:pt>
                <c:pt idx="11">
                  <c:v>August22</c:v>
                </c:pt>
                <c:pt idx="12">
                  <c:v>September22</c:v>
                </c:pt>
                <c:pt idx="13">
                  <c:v>October22</c:v>
                </c:pt>
                <c:pt idx="14">
                  <c:v>November22</c:v>
                </c:pt>
                <c:pt idx="15">
                  <c:v>December22</c:v>
                </c:pt>
                <c:pt idx="16">
                  <c:v>January23</c:v>
                </c:pt>
                <c:pt idx="17">
                  <c:v>February23</c:v>
                </c:pt>
                <c:pt idx="18">
                  <c:v>March23</c:v>
                </c:pt>
                <c:pt idx="19">
                  <c:v>April23</c:v>
                </c:pt>
              </c:strCache>
            </c:strRef>
          </c:cat>
          <c:val>
            <c:numRef>
              <c:f>Data!$C$2:$C$21</c:f>
              <c:numCache>
                <c:formatCode>General</c:formatCode>
                <c:ptCount val="20"/>
                <c:pt idx="0">
                  <c:v>21500000</c:v>
                </c:pt>
                <c:pt idx="1">
                  <c:v>28900000</c:v>
                </c:pt>
                <c:pt idx="2">
                  <c:v>29500000</c:v>
                </c:pt>
                <c:pt idx="3">
                  <c:v>29300000</c:v>
                </c:pt>
                <c:pt idx="4">
                  <c:v>30300000</c:v>
                </c:pt>
                <c:pt idx="5">
                  <c:v>30200000</c:v>
                </c:pt>
                <c:pt idx="6">
                  <c:v>30300000</c:v>
                </c:pt>
                <c:pt idx="7">
                  <c:v>29600000</c:v>
                </c:pt>
                <c:pt idx="8">
                  <c:v>29100000</c:v>
                </c:pt>
                <c:pt idx="9">
                  <c:v>31400000</c:v>
                </c:pt>
                <c:pt idx="10">
                  <c:v>33200000</c:v>
                </c:pt>
                <c:pt idx="11">
                  <c:v>31700000</c:v>
                </c:pt>
                <c:pt idx="12">
                  <c:v>30700000</c:v>
                </c:pt>
                <c:pt idx="13">
                  <c:v>32400000</c:v>
                </c:pt>
                <c:pt idx="14">
                  <c:v>31600000</c:v>
                </c:pt>
                <c:pt idx="15">
                  <c:v>32500000</c:v>
                </c:pt>
                <c:pt idx="16">
                  <c:v>32200000</c:v>
                </c:pt>
                <c:pt idx="17">
                  <c:v>31500000</c:v>
                </c:pt>
                <c:pt idx="18">
                  <c:v>33000000</c:v>
                </c:pt>
                <c:pt idx="19">
                  <c:v>32400000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138B-4468-A08E-317E99F969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0881296"/>
        <c:axId val="1240882736"/>
      </c:lineChart>
      <c:catAx>
        <c:axId val="1240881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0882736"/>
        <c:crosses val="autoZero"/>
        <c:auto val="1"/>
        <c:lblAlgn val="ctr"/>
        <c:lblOffset val="100"/>
        <c:noMultiLvlLbl val="0"/>
      </c:catAx>
      <c:valAx>
        <c:axId val="1240882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1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rPr>
                  <a:t>Number of LinkedIn user profiles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100" b="0" i="0" u="none" strike="noStrike" kern="1200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0881296"/>
        <c:crosses val="autoZero"/>
        <c:crossBetween val="between"/>
        <c:dispUnits>
          <c:builtInUnit val="million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valAx>
        <c:axId val="19930384"/>
        <c:scaling>
          <c:orientation val="minMax"/>
          <c:max val="18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rPr>
                  <a:t>Number of Companies per search term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31344"/>
        <c:crosses val="max"/>
        <c:crossBetween val="between"/>
      </c:valAx>
      <c:catAx>
        <c:axId val="199313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9303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Data!$F$1</c:f>
              <c:strCache>
                <c:ptCount val="1"/>
                <c:pt idx="0">
                  <c:v>Circular Economy Jobs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316239678629275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F94-4806-BB41-1D51FC4921A2}"/>
                </c:ext>
              </c:extLst>
            </c:dLbl>
            <c:dLbl>
              <c:idx val="1"/>
              <c:layout>
                <c:manualLayout>
                  <c:x val="-5.852991742903407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F94-4806-BB41-1D51FC4921A2}"/>
                </c:ext>
              </c:extLst>
            </c:dLbl>
            <c:dLbl>
              <c:idx val="2"/>
              <c:layout>
                <c:manualLayout>
                  <c:x val="-8.77948761435513E-3"/>
                  <c:y val="4.030132059811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F94-4806-BB41-1D51FC4921A2}"/>
                </c:ext>
              </c:extLst>
            </c:dLbl>
            <c:dLbl>
              <c:idx val="3"/>
              <c:layout>
                <c:manualLayout>
                  <c:x val="-1.3169231421532696E-2"/>
                  <c:y val="-1.4776980181039855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F94-4806-BB41-1D51FC4921A2}"/>
                </c:ext>
              </c:extLst>
            </c:dLbl>
            <c:dLbl>
              <c:idx val="4"/>
              <c:layout>
                <c:manualLayout>
                  <c:x val="-1.0242735550080985E-2"/>
                  <c:y val="4.03013205981145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F94-4806-BB41-1D51FC4921A2}"/>
                </c:ext>
              </c:extLst>
            </c:dLbl>
            <c:dLbl>
              <c:idx val="5"/>
              <c:layout>
                <c:manualLayout>
                  <c:x val="-1.0242735550081039E-2"/>
                  <c:y val="4.030132059811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F94-4806-BB41-1D51FC4921A2}"/>
                </c:ext>
              </c:extLst>
            </c:dLbl>
            <c:dLbl>
              <c:idx val="6"/>
              <c:layout>
                <c:manualLayout>
                  <c:x val="-8.77948761435513E-3"/>
                  <c:y val="2.01506602990580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3F94-4806-BB41-1D51FC4921A2}"/>
                </c:ext>
              </c:extLst>
            </c:dLbl>
            <c:dLbl>
              <c:idx val="7"/>
              <c:layout>
                <c:manualLayout>
                  <c:x val="-8.77948761435513E-3"/>
                  <c:y val="2.01506602990580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F94-4806-BB41-1D51FC4921A2}"/>
                </c:ext>
              </c:extLst>
            </c:dLbl>
            <c:dLbl>
              <c:idx val="8"/>
              <c:layout>
                <c:manualLayout>
                  <c:x val="-5.8529917429034741E-3"/>
                  <c:y val="2.01506602990580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3F94-4806-BB41-1D51FC4921A2}"/>
                </c:ext>
              </c:extLst>
            </c:dLbl>
            <c:dLbl>
              <c:idx val="9"/>
              <c:layout>
                <c:manualLayout>
                  <c:x val="-1.024273555008098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F94-4806-BB41-1D51FC4921A2}"/>
                </c:ext>
              </c:extLst>
            </c:dLbl>
            <c:dLbl>
              <c:idx val="10"/>
              <c:layout>
                <c:manualLayout>
                  <c:x val="-1.024273555008098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3F94-4806-BB41-1D51FC4921A2}"/>
                </c:ext>
              </c:extLst>
            </c:dLbl>
            <c:dLbl>
              <c:idx val="11"/>
              <c:layout>
                <c:manualLayout>
                  <c:x val="-1.316923142153269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3F94-4806-BB41-1D51FC4921A2}"/>
                </c:ext>
              </c:extLst>
            </c:dLbl>
            <c:dLbl>
              <c:idx val="12"/>
              <c:layout>
                <c:manualLayout>
                  <c:x val="-1.0242735550080985E-2"/>
                  <c:y val="4.030132059811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3F94-4806-BB41-1D51FC4921A2}"/>
                </c:ext>
              </c:extLst>
            </c:dLbl>
            <c:dLbl>
              <c:idx val="13"/>
              <c:layout>
                <c:manualLayout>
                  <c:x val="-1.4632479357258659E-2"/>
                  <c:y val="2.01506602990565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3F94-4806-BB41-1D51FC4921A2}"/>
                </c:ext>
              </c:extLst>
            </c:dLbl>
            <c:dLbl>
              <c:idx val="14"/>
              <c:layout>
                <c:manualLayout>
                  <c:x val="-1.0242735550081093E-2"/>
                  <c:y val="4.030132059811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3F94-4806-BB41-1D51FC4921A2}"/>
                </c:ext>
              </c:extLst>
            </c:dLbl>
            <c:dLbl>
              <c:idx val="15"/>
              <c:layout>
                <c:manualLayout>
                  <c:x val="-1.1705983485806948E-2"/>
                  <c:y val="4.03013205981145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3F94-4806-BB41-1D51FC4921A2}"/>
                </c:ext>
              </c:extLst>
            </c:dLbl>
            <c:dLbl>
              <c:idx val="16"/>
              <c:layout>
                <c:manualLayout>
                  <c:x val="-1.0242735550081093E-2"/>
                  <c:y val="2.01506602990580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3F94-4806-BB41-1D51FC4921A2}"/>
                </c:ext>
              </c:extLst>
            </c:dLbl>
            <c:dLbl>
              <c:idx val="17"/>
              <c:layout>
                <c:manualLayout>
                  <c:x val="-1.3169231421532696E-2"/>
                  <c:y val="4.030132059811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3F94-4806-BB41-1D51FC4921A2}"/>
                </c:ext>
              </c:extLst>
            </c:dLbl>
            <c:dLbl>
              <c:idx val="18"/>
              <c:layout>
                <c:manualLayout>
                  <c:x val="-1.02427355500812E-2"/>
                  <c:y val="2.01506602990580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3F94-4806-BB41-1D51FC4921A2}"/>
                </c:ext>
              </c:extLst>
            </c:dLbl>
            <c:dLbl>
              <c:idx val="19"/>
              <c:layout>
                <c:manualLayout>
                  <c:x val="-1.024273555008109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3F94-4806-BB41-1D51FC4921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Data!$A$2:$A$21</c:f>
              <c:strCache>
                <c:ptCount val="20"/>
                <c:pt idx="0">
                  <c:v>September21</c:v>
                </c:pt>
                <c:pt idx="1">
                  <c:v>October21</c:v>
                </c:pt>
                <c:pt idx="2">
                  <c:v>November21</c:v>
                </c:pt>
                <c:pt idx="3">
                  <c:v>December21</c:v>
                </c:pt>
                <c:pt idx="4">
                  <c:v>January22</c:v>
                </c:pt>
                <c:pt idx="5">
                  <c:v>February22</c:v>
                </c:pt>
                <c:pt idx="6">
                  <c:v>March22</c:v>
                </c:pt>
                <c:pt idx="7">
                  <c:v>April22</c:v>
                </c:pt>
                <c:pt idx="8">
                  <c:v>May22</c:v>
                </c:pt>
                <c:pt idx="9">
                  <c:v>june 22</c:v>
                </c:pt>
                <c:pt idx="10">
                  <c:v>July 22</c:v>
                </c:pt>
                <c:pt idx="11">
                  <c:v>August22</c:v>
                </c:pt>
                <c:pt idx="12">
                  <c:v>September22</c:v>
                </c:pt>
                <c:pt idx="13">
                  <c:v>October22</c:v>
                </c:pt>
                <c:pt idx="14">
                  <c:v>November22</c:v>
                </c:pt>
                <c:pt idx="15">
                  <c:v>December22</c:v>
                </c:pt>
                <c:pt idx="16">
                  <c:v>January23</c:v>
                </c:pt>
                <c:pt idx="17">
                  <c:v>February23</c:v>
                </c:pt>
                <c:pt idx="18">
                  <c:v>March23</c:v>
                </c:pt>
                <c:pt idx="19">
                  <c:v>April23</c:v>
                </c:pt>
              </c:strCache>
            </c:strRef>
          </c:cat>
          <c:val>
            <c:numRef>
              <c:f>Data!$F$2:$F$21</c:f>
              <c:numCache>
                <c:formatCode>General</c:formatCode>
                <c:ptCount val="20"/>
                <c:pt idx="0">
                  <c:v>349</c:v>
                </c:pt>
                <c:pt idx="1">
                  <c:v>423</c:v>
                </c:pt>
                <c:pt idx="2">
                  <c:v>533</c:v>
                </c:pt>
                <c:pt idx="3">
                  <c:v>513</c:v>
                </c:pt>
                <c:pt idx="4">
                  <c:v>592</c:v>
                </c:pt>
                <c:pt idx="5">
                  <c:v>580</c:v>
                </c:pt>
                <c:pt idx="6">
                  <c:v>575</c:v>
                </c:pt>
                <c:pt idx="7">
                  <c:v>607</c:v>
                </c:pt>
                <c:pt idx="8">
                  <c:v>645</c:v>
                </c:pt>
                <c:pt idx="9">
                  <c:v>670</c:v>
                </c:pt>
                <c:pt idx="10">
                  <c:v>619</c:v>
                </c:pt>
                <c:pt idx="11">
                  <c:v>613</c:v>
                </c:pt>
                <c:pt idx="12">
                  <c:v>640</c:v>
                </c:pt>
                <c:pt idx="13">
                  <c:v>641</c:v>
                </c:pt>
                <c:pt idx="14">
                  <c:v>669</c:v>
                </c:pt>
                <c:pt idx="15">
                  <c:v>654</c:v>
                </c:pt>
                <c:pt idx="16">
                  <c:v>644</c:v>
                </c:pt>
                <c:pt idx="17">
                  <c:v>663</c:v>
                </c:pt>
                <c:pt idx="18">
                  <c:v>578</c:v>
                </c:pt>
                <c:pt idx="19">
                  <c:v>536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3F94-4806-BB41-1D51FC4921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9931344"/>
        <c:axId val="19930384"/>
      </c:barChart>
      <c:valAx>
        <c:axId val="19930384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/>
                  <a:t>Number of Job Posts per search term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31344"/>
        <c:crosses val="max"/>
        <c:crossBetween val="between"/>
      </c:valAx>
      <c:catAx>
        <c:axId val="19931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303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030801960232788"/>
          <c:y val="4.8123359580052497E-2"/>
          <c:w val="0.61172230827843121"/>
          <c:h val="0.928765966754155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IND!$F$1</c:f>
              <c:strCache>
                <c:ptCount val="1"/>
                <c:pt idx="0">
                  <c:v>Count of industries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IND!$E$2:$E$67</c:f>
              <c:strCache>
                <c:ptCount val="66"/>
                <c:pt idx="0">
                  <c:v>Environmental Services</c:v>
                </c:pt>
                <c:pt idx="1">
                  <c:v>Renewables &amp; Environment</c:v>
                </c:pt>
                <c:pt idx="2">
                  <c:v>Management Consulting</c:v>
                </c:pt>
                <c:pt idx="3">
                  <c:v>Packaging &amp; Containers</c:v>
                </c:pt>
                <c:pt idx="4">
                  <c:v>Transportation/Trucking/Railroad</c:v>
                </c:pt>
                <c:pt idx="5">
                  <c:v>Research</c:v>
                </c:pt>
                <c:pt idx="6">
                  <c:v>Information Technology &amp; Services</c:v>
                </c:pt>
                <c:pt idx="7">
                  <c:v>Government Administration</c:v>
                </c:pt>
                <c:pt idx="8">
                  <c:v>Construction</c:v>
                </c:pt>
                <c:pt idx="9">
                  <c:v>Logistics &amp; Supply Chain</c:v>
                </c:pt>
                <c:pt idx="10">
                  <c:v>Non-profit Organization Management</c:v>
                </c:pt>
                <c:pt idx="11">
                  <c:v>Mechanical Or Industrial Engineering</c:v>
                </c:pt>
                <c:pt idx="12">
                  <c:v>International Trade &amp; Development</c:v>
                </c:pt>
                <c:pt idx="13">
                  <c:v>Computer Software</c:v>
                </c:pt>
                <c:pt idx="14">
                  <c:v>Venture Capital &amp; Private Equity</c:v>
                </c:pt>
                <c:pt idx="15">
                  <c:v>Building Materials</c:v>
                </c:pt>
                <c:pt idx="16">
                  <c:v>Plastics</c:v>
                </c:pt>
                <c:pt idx="17">
                  <c:v>Automotive</c:v>
                </c:pt>
                <c:pt idx="18">
                  <c:v>Think Tanks</c:v>
                </c:pt>
                <c:pt idx="19">
                  <c:v>International Affairs</c:v>
                </c:pt>
                <c:pt idx="20">
                  <c:v>Civic &amp; Social Organization</c:v>
                </c:pt>
                <c:pt idx="21">
                  <c:v>Leisure, Travel &amp; Tourism</c:v>
                </c:pt>
                <c:pt idx="22">
                  <c:v>Design</c:v>
                </c:pt>
                <c:pt idx="23">
                  <c:v>Hospitality</c:v>
                </c:pt>
                <c:pt idx="24">
                  <c:v>Apparel &amp; Fashion</c:v>
                </c:pt>
                <c:pt idx="25">
                  <c:v>Chemicals</c:v>
                </c:pt>
                <c:pt idx="26">
                  <c:v>Architecture &amp; Planning</c:v>
                </c:pt>
                <c:pt idx="27">
                  <c:v>Food &amp; Beverages</c:v>
                </c:pt>
                <c:pt idx="28">
                  <c:v>Events Services</c:v>
                </c:pt>
                <c:pt idx="29">
                  <c:v>Machinery</c:v>
                </c:pt>
                <c:pt idx="30">
                  <c:v>Industrial Automation</c:v>
                </c:pt>
                <c:pt idx="31">
                  <c:v>Consumer Goods</c:v>
                </c:pt>
                <c:pt idx="32">
                  <c:v>Oil &amp; Energy</c:v>
                </c:pt>
                <c:pt idx="33">
                  <c:v>Retail</c:v>
                </c:pt>
                <c:pt idx="34">
                  <c:v>Commercial Real Estate</c:v>
                </c:pt>
                <c:pt idx="35">
                  <c:v>Aviation &amp; Aerospace</c:v>
                </c:pt>
                <c:pt idx="36">
                  <c:v>Textiles</c:v>
                </c:pt>
                <c:pt idx="37">
                  <c:v>Furniture</c:v>
                </c:pt>
                <c:pt idx="38">
                  <c:v>Online Media</c:v>
                </c:pt>
                <c:pt idx="39">
                  <c:v>Electrical &amp; Electronic Manufacturing</c:v>
                </c:pt>
                <c:pt idx="40">
                  <c:v>Airlines/Aviation</c:v>
                </c:pt>
                <c:pt idx="41">
                  <c:v>Government Relations</c:v>
                </c:pt>
                <c:pt idx="42">
                  <c:v>Higher Education</c:v>
                </c:pt>
                <c:pt idx="43">
                  <c:v>Media Production</c:v>
                </c:pt>
                <c:pt idx="44">
                  <c:v>Staffing &amp; Recruiting</c:v>
                </c:pt>
                <c:pt idx="45">
                  <c:v>Computer Hardware</c:v>
                </c:pt>
                <c:pt idx="46">
                  <c:v>Professional Training &amp; Coaching</c:v>
                </c:pt>
                <c:pt idx="47">
                  <c:v>Fundraising</c:v>
                </c:pt>
                <c:pt idx="48">
                  <c:v>Maritime</c:v>
                </c:pt>
                <c:pt idx="49">
                  <c:v>Utilities</c:v>
                </c:pt>
                <c:pt idx="50">
                  <c:v>Farming</c:v>
                </c:pt>
                <c:pt idx="51">
                  <c:v>Civil Engineering</c:v>
                </c:pt>
                <c:pt idx="52">
                  <c:v>Public Relations &amp; Communications</c:v>
                </c:pt>
                <c:pt idx="53">
                  <c:v>Financial Services</c:v>
                </c:pt>
                <c:pt idx="54">
                  <c:v>Health, Wellness &amp; Fitness</c:v>
                </c:pt>
                <c:pt idx="55">
                  <c:v>E-learning</c:v>
                </c:pt>
                <c:pt idx="56">
                  <c:v>Sports</c:v>
                </c:pt>
                <c:pt idx="57">
                  <c:v>Package/Freight Delivery</c:v>
                </c:pt>
                <c:pt idx="58">
                  <c:v>Internet</c:v>
                </c:pt>
                <c:pt idx="59">
                  <c:v>Broadcast Media</c:v>
                </c:pt>
                <c:pt idx="60">
                  <c:v>Writing &amp; Editing</c:v>
                </c:pt>
                <c:pt idx="61">
                  <c:v>Mining &amp; Metals</c:v>
                </c:pt>
                <c:pt idx="62">
                  <c:v>Law Practice</c:v>
                </c:pt>
                <c:pt idx="63">
                  <c:v>Import &amp; Export</c:v>
                </c:pt>
                <c:pt idx="64">
                  <c:v>N/A</c:v>
                </c:pt>
                <c:pt idx="65">
                  <c:v>Individual &amp; Family Services</c:v>
                </c:pt>
              </c:strCache>
            </c:strRef>
          </c:cat>
          <c:val>
            <c:numRef>
              <c:f>IND!$F$2:$F$67</c:f>
              <c:numCache>
                <c:formatCode>General</c:formatCode>
                <c:ptCount val="66"/>
                <c:pt idx="0">
                  <c:v>46</c:v>
                </c:pt>
                <c:pt idx="1">
                  <c:v>45</c:v>
                </c:pt>
                <c:pt idx="2">
                  <c:v>24</c:v>
                </c:pt>
                <c:pt idx="3">
                  <c:v>18</c:v>
                </c:pt>
                <c:pt idx="4">
                  <c:v>17</c:v>
                </c:pt>
                <c:pt idx="5">
                  <c:v>14</c:v>
                </c:pt>
                <c:pt idx="6">
                  <c:v>13</c:v>
                </c:pt>
                <c:pt idx="7">
                  <c:v>12</c:v>
                </c:pt>
                <c:pt idx="8">
                  <c:v>12</c:v>
                </c:pt>
                <c:pt idx="9">
                  <c:v>9</c:v>
                </c:pt>
                <c:pt idx="10">
                  <c:v>9</c:v>
                </c:pt>
                <c:pt idx="11">
                  <c:v>9</c:v>
                </c:pt>
                <c:pt idx="12">
                  <c:v>7</c:v>
                </c:pt>
                <c:pt idx="13">
                  <c:v>6</c:v>
                </c:pt>
                <c:pt idx="14">
                  <c:v>6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4</c:v>
                </c:pt>
                <c:pt idx="20">
                  <c:v>4</c:v>
                </c:pt>
                <c:pt idx="21">
                  <c:v>4</c:v>
                </c:pt>
                <c:pt idx="22">
                  <c:v>4</c:v>
                </c:pt>
                <c:pt idx="23">
                  <c:v>4</c:v>
                </c:pt>
                <c:pt idx="24">
                  <c:v>4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2</c:v>
                </c:pt>
                <c:pt idx="33">
                  <c:v>2</c:v>
                </c:pt>
                <c:pt idx="34">
                  <c:v>2</c:v>
                </c:pt>
                <c:pt idx="35">
                  <c:v>2</c:v>
                </c:pt>
                <c:pt idx="36">
                  <c:v>2</c:v>
                </c:pt>
                <c:pt idx="37">
                  <c:v>2</c:v>
                </c:pt>
                <c:pt idx="38">
                  <c:v>2</c:v>
                </c:pt>
                <c:pt idx="39">
                  <c:v>2</c:v>
                </c:pt>
                <c:pt idx="40">
                  <c:v>2</c:v>
                </c:pt>
                <c:pt idx="41">
                  <c:v>2</c:v>
                </c:pt>
                <c:pt idx="42">
                  <c:v>2</c:v>
                </c:pt>
                <c:pt idx="43">
                  <c:v>2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35-4A05-994E-38B85E25B0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2384112"/>
        <c:axId val="162384592"/>
      </c:barChart>
      <c:catAx>
        <c:axId val="1623841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384592"/>
        <c:crosses val="autoZero"/>
        <c:auto val="1"/>
        <c:lblAlgn val="ctr"/>
        <c:lblOffset val="100"/>
        <c:noMultiLvlLbl val="0"/>
      </c:catAx>
      <c:valAx>
        <c:axId val="16238459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384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HQs!$F$1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HQs!$E$2:$E$53</c:f>
              <c:strCache>
                <c:ptCount val="52"/>
                <c:pt idx="0">
                  <c:v>United Kingdom</c:v>
                </c:pt>
                <c:pt idx="1">
                  <c:v>Netherlands</c:v>
                </c:pt>
                <c:pt idx="2">
                  <c:v>Belgium</c:v>
                </c:pt>
                <c:pt idx="3">
                  <c:v>Australia</c:v>
                </c:pt>
                <c:pt idx="4">
                  <c:v>Germany</c:v>
                </c:pt>
                <c:pt idx="5">
                  <c:v>N/A</c:v>
                </c:pt>
                <c:pt idx="6">
                  <c:v>Italy</c:v>
                </c:pt>
                <c:pt idx="7">
                  <c:v>France</c:v>
                </c:pt>
                <c:pt idx="8">
                  <c:v>Spain</c:v>
                </c:pt>
                <c:pt idx="9">
                  <c:v>United States</c:v>
                </c:pt>
                <c:pt idx="10">
                  <c:v>Norway</c:v>
                </c:pt>
                <c:pt idx="11">
                  <c:v>Sweden</c:v>
                </c:pt>
                <c:pt idx="12">
                  <c:v>Denmark</c:v>
                </c:pt>
                <c:pt idx="13">
                  <c:v>Ireland</c:v>
                </c:pt>
                <c:pt idx="14">
                  <c:v>Greece</c:v>
                </c:pt>
                <c:pt idx="15">
                  <c:v>India</c:v>
                </c:pt>
                <c:pt idx="16">
                  <c:v>Brazil</c:v>
                </c:pt>
                <c:pt idx="17">
                  <c:v>Canada</c:v>
                </c:pt>
                <c:pt idx="18">
                  <c:v>China</c:v>
                </c:pt>
                <c:pt idx="19">
                  <c:v>Poland</c:v>
                </c:pt>
                <c:pt idx="20">
                  <c:v>Austria</c:v>
                </c:pt>
                <c:pt idx="21">
                  <c:v>Slovenia</c:v>
                </c:pt>
                <c:pt idx="22">
                  <c:v>Romania</c:v>
                </c:pt>
                <c:pt idx="23">
                  <c:v>Hungary</c:v>
                </c:pt>
                <c:pt idx="24">
                  <c:v>Finland</c:v>
                </c:pt>
                <c:pt idx="25">
                  <c:v>South Africa</c:v>
                </c:pt>
                <c:pt idx="26">
                  <c:v>Luxembourg</c:v>
                </c:pt>
                <c:pt idx="27">
                  <c:v>Czechia</c:v>
                </c:pt>
                <c:pt idx="28">
                  <c:v>Switzerland</c:v>
                </c:pt>
                <c:pt idx="29">
                  <c:v>Malta</c:v>
                </c:pt>
                <c:pt idx="30">
                  <c:v>Sri Lanka</c:v>
                </c:pt>
                <c:pt idx="31">
                  <c:v>New Zealand</c:v>
                </c:pt>
                <c:pt idx="32">
                  <c:v>Bangladesh</c:v>
                </c:pt>
                <c:pt idx="33">
                  <c:v>Latvia</c:v>
                </c:pt>
                <c:pt idx="34">
                  <c:v>Vanuatu</c:v>
                </c:pt>
                <c:pt idx="35">
                  <c:v>Slovakia</c:v>
                </c:pt>
                <c:pt idx="36">
                  <c:v>Indonesia</c:v>
                </c:pt>
                <c:pt idx="37">
                  <c:v>Iceland</c:v>
                </c:pt>
                <c:pt idx="38">
                  <c:v>Ukraine</c:v>
                </c:pt>
                <c:pt idx="39">
                  <c:v>Colombia</c:v>
                </c:pt>
                <c:pt idx="40">
                  <c:v>Zimbabwe</c:v>
                </c:pt>
                <c:pt idx="41">
                  <c:v>Chile</c:v>
                </c:pt>
                <c:pt idx="42">
                  <c:v>Lithuania</c:v>
                </c:pt>
                <c:pt idx="43">
                  <c:v>Peru</c:v>
                </c:pt>
                <c:pt idx="44">
                  <c:v>Thailand</c:v>
                </c:pt>
                <c:pt idx="45">
                  <c:v>Pakistan</c:v>
                </c:pt>
                <c:pt idx="46">
                  <c:v>Afghanistan</c:v>
                </c:pt>
                <c:pt idx="47">
                  <c:v>Japan</c:v>
                </c:pt>
                <c:pt idx="48">
                  <c:v>United Arab Emirates</c:v>
                </c:pt>
                <c:pt idx="49">
                  <c:v>Cambodia</c:v>
                </c:pt>
                <c:pt idx="50">
                  <c:v>Bulgaria</c:v>
                </c:pt>
                <c:pt idx="51">
                  <c:v>Serbia</c:v>
                </c:pt>
              </c:strCache>
            </c:strRef>
          </c:cat>
          <c:val>
            <c:numRef>
              <c:f>HQs!$F$2:$F$53</c:f>
              <c:numCache>
                <c:formatCode>General</c:formatCode>
                <c:ptCount val="52"/>
                <c:pt idx="0">
                  <c:v>55</c:v>
                </c:pt>
                <c:pt idx="1">
                  <c:v>36</c:v>
                </c:pt>
                <c:pt idx="2">
                  <c:v>28</c:v>
                </c:pt>
                <c:pt idx="3">
                  <c:v>28</c:v>
                </c:pt>
                <c:pt idx="4">
                  <c:v>23</c:v>
                </c:pt>
                <c:pt idx="5">
                  <c:v>20</c:v>
                </c:pt>
                <c:pt idx="6">
                  <c:v>18</c:v>
                </c:pt>
                <c:pt idx="7">
                  <c:v>12</c:v>
                </c:pt>
                <c:pt idx="8">
                  <c:v>12</c:v>
                </c:pt>
                <c:pt idx="9">
                  <c:v>11</c:v>
                </c:pt>
                <c:pt idx="10">
                  <c:v>10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6</c:v>
                </c:pt>
                <c:pt idx="15">
                  <c:v>6</c:v>
                </c:pt>
                <c:pt idx="16">
                  <c:v>5</c:v>
                </c:pt>
                <c:pt idx="17">
                  <c:v>5</c:v>
                </c:pt>
                <c:pt idx="18">
                  <c:v>4</c:v>
                </c:pt>
                <c:pt idx="19">
                  <c:v>4</c:v>
                </c:pt>
                <c:pt idx="20">
                  <c:v>4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3</c:v>
                </c:pt>
                <c:pt idx="26">
                  <c:v>3</c:v>
                </c:pt>
                <c:pt idx="27">
                  <c:v>2</c:v>
                </c:pt>
                <c:pt idx="28">
                  <c:v>2</c:v>
                </c:pt>
                <c:pt idx="29">
                  <c:v>2</c:v>
                </c:pt>
                <c:pt idx="30">
                  <c:v>2</c:v>
                </c:pt>
                <c:pt idx="31">
                  <c:v>2</c:v>
                </c:pt>
                <c:pt idx="32">
                  <c:v>2</c:v>
                </c:pt>
                <c:pt idx="33">
                  <c:v>2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1D-42BF-8F56-D67CA0438D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2377872"/>
        <c:axId val="162383632"/>
      </c:barChart>
      <c:catAx>
        <c:axId val="1623778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383632"/>
        <c:crosses val="autoZero"/>
        <c:auto val="1"/>
        <c:lblAlgn val="ctr"/>
        <c:lblOffset val="100"/>
        <c:noMultiLvlLbl val="0"/>
      </c:catAx>
      <c:valAx>
        <c:axId val="16238363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377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Foundation!$F$1</c:f>
              <c:strCache>
                <c:ptCount val="1"/>
                <c:pt idx="0">
                  <c:v>Count of Companies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Foundation!$E$2:$E$33</c:f>
              <c:numCache>
                <c:formatCode>General</c:formatCode>
                <c:ptCount val="32"/>
                <c:pt idx="0">
                  <c:v>1990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  <c:pt idx="29">
                  <c:v>2021</c:v>
                </c:pt>
                <c:pt idx="30">
                  <c:v>2022</c:v>
                </c:pt>
                <c:pt idx="31">
                  <c:v>2023</c:v>
                </c:pt>
              </c:numCache>
            </c:numRef>
          </c:cat>
          <c:val>
            <c:numRef>
              <c:f>Foundation!$F$2:$F$33</c:f>
              <c:numCache>
                <c:formatCode>General</c:formatCode>
                <c:ptCount val="32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4</c:v>
                </c:pt>
                <c:pt idx="4">
                  <c:v>4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1</c:v>
                </c:pt>
                <c:pt idx="9">
                  <c:v>5</c:v>
                </c:pt>
                <c:pt idx="10">
                  <c:v>4</c:v>
                </c:pt>
                <c:pt idx="11">
                  <c:v>1</c:v>
                </c:pt>
                <c:pt idx="12">
                  <c:v>6</c:v>
                </c:pt>
                <c:pt idx="13">
                  <c:v>5</c:v>
                </c:pt>
                <c:pt idx="14">
                  <c:v>3</c:v>
                </c:pt>
                <c:pt idx="15">
                  <c:v>5</c:v>
                </c:pt>
                <c:pt idx="16">
                  <c:v>8</c:v>
                </c:pt>
                <c:pt idx="17">
                  <c:v>4</c:v>
                </c:pt>
                <c:pt idx="18">
                  <c:v>9</c:v>
                </c:pt>
                <c:pt idx="19">
                  <c:v>3</c:v>
                </c:pt>
                <c:pt idx="20">
                  <c:v>13</c:v>
                </c:pt>
                <c:pt idx="21">
                  <c:v>5</c:v>
                </c:pt>
                <c:pt idx="22">
                  <c:v>12</c:v>
                </c:pt>
                <c:pt idx="23">
                  <c:v>13</c:v>
                </c:pt>
                <c:pt idx="24">
                  <c:v>17</c:v>
                </c:pt>
                <c:pt idx="25">
                  <c:v>16</c:v>
                </c:pt>
                <c:pt idx="26">
                  <c:v>12</c:v>
                </c:pt>
                <c:pt idx="27">
                  <c:v>25</c:v>
                </c:pt>
                <c:pt idx="28">
                  <c:v>27</c:v>
                </c:pt>
                <c:pt idx="29">
                  <c:v>18</c:v>
                </c:pt>
                <c:pt idx="30">
                  <c:v>21</c:v>
                </c:pt>
                <c:pt idx="3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B3-4713-83B8-67F65800D5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8134928"/>
        <c:axId val="838130128"/>
      </c:barChart>
      <c:lineChart>
        <c:grouping val="standard"/>
        <c:varyColors val="0"/>
        <c:ser>
          <c:idx val="1"/>
          <c:order val="1"/>
          <c:tx>
            <c:strRef>
              <c:f>Foundation!$G$1</c:f>
              <c:strCache>
                <c:ptCount val="1"/>
                <c:pt idx="0">
                  <c:v>Cumulative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Foundation!$E$2:$E$33</c:f>
              <c:numCache>
                <c:formatCode>General</c:formatCode>
                <c:ptCount val="32"/>
                <c:pt idx="0">
                  <c:v>1990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  <c:pt idx="29">
                  <c:v>2021</c:v>
                </c:pt>
                <c:pt idx="30">
                  <c:v>2022</c:v>
                </c:pt>
                <c:pt idx="31">
                  <c:v>2023</c:v>
                </c:pt>
              </c:numCache>
            </c:numRef>
          </c:cat>
          <c:val>
            <c:numRef>
              <c:f>Foundation!$G$2:$G$33</c:f>
              <c:numCache>
                <c:formatCode>General</c:formatCode>
                <c:ptCount val="32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8</c:v>
                </c:pt>
                <c:pt idx="4">
                  <c:v>12</c:v>
                </c:pt>
                <c:pt idx="5">
                  <c:v>14</c:v>
                </c:pt>
                <c:pt idx="6">
                  <c:v>17</c:v>
                </c:pt>
                <c:pt idx="7">
                  <c:v>20</c:v>
                </c:pt>
                <c:pt idx="8">
                  <c:v>21</c:v>
                </c:pt>
                <c:pt idx="9">
                  <c:v>26</c:v>
                </c:pt>
                <c:pt idx="10">
                  <c:v>30</c:v>
                </c:pt>
                <c:pt idx="11">
                  <c:v>31</c:v>
                </c:pt>
                <c:pt idx="12">
                  <c:v>37</c:v>
                </c:pt>
                <c:pt idx="13">
                  <c:v>42</c:v>
                </c:pt>
                <c:pt idx="14">
                  <c:v>45</c:v>
                </c:pt>
                <c:pt idx="15">
                  <c:v>50</c:v>
                </c:pt>
                <c:pt idx="16">
                  <c:v>58</c:v>
                </c:pt>
                <c:pt idx="17">
                  <c:v>62</c:v>
                </c:pt>
                <c:pt idx="18">
                  <c:v>71</c:v>
                </c:pt>
                <c:pt idx="19">
                  <c:v>74</c:v>
                </c:pt>
                <c:pt idx="20">
                  <c:v>87</c:v>
                </c:pt>
                <c:pt idx="21">
                  <c:v>92</c:v>
                </c:pt>
                <c:pt idx="22">
                  <c:v>104</c:v>
                </c:pt>
                <c:pt idx="23">
                  <c:v>117</c:v>
                </c:pt>
                <c:pt idx="24">
                  <c:v>134</c:v>
                </c:pt>
                <c:pt idx="25">
                  <c:v>150</c:v>
                </c:pt>
                <c:pt idx="26">
                  <c:v>162</c:v>
                </c:pt>
                <c:pt idx="27">
                  <c:v>187</c:v>
                </c:pt>
                <c:pt idx="28">
                  <c:v>214</c:v>
                </c:pt>
                <c:pt idx="29">
                  <c:v>232</c:v>
                </c:pt>
                <c:pt idx="30">
                  <c:v>253</c:v>
                </c:pt>
                <c:pt idx="31">
                  <c:v>257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7B3-4713-83B8-67F65800D5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636400"/>
        <c:axId val="300639760"/>
      </c:lineChart>
      <c:catAx>
        <c:axId val="83813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8130128"/>
        <c:crosses val="autoZero"/>
        <c:auto val="1"/>
        <c:lblAlgn val="ctr"/>
        <c:lblOffset val="100"/>
        <c:noMultiLvlLbl val="0"/>
      </c:catAx>
      <c:valAx>
        <c:axId val="838130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8134928"/>
        <c:crosses val="autoZero"/>
        <c:crossBetween val="between"/>
      </c:valAx>
      <c:valAx>
        <c:axId val="30063976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636400"/>
        <c:crosses val="max"/>
        <c:crossBetween val="between"/>
      </c:valAx>
      <c:catAx>
        <c:axId val="3006364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00639760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1058-2C7A-463F-9D6E-4F89CE07DB62}" type="datetimeFigureOut">
              <a:rPr lang="en-GB" smtClean="0"/>
              <a:t>08/05/2023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374624-EE1C-41AC-A8EC-E2B067B769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367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74624-EE1C-41AC-A8EC-E2B067B769D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13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74624-EE1C-41AC-A8EC-E2B067B769DE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98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60030-84A2-A138-946E-075B7FA4D6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DFED1C-3EEE-5655-73B1-7C5F41785E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01212-4D9B-6AFC-960A-71A9581DD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80C-D837-4DA4-88BC-2EE473FC4DDF}" type="datetimeFigureOut">
              <a:rPr lang="en-US" smtClean="0"/>
              <a:t>5/7/2023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F2F09-F695-E6B2-1FEC-1379B1E5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58655-3861-6ED1-B726-432333578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2C0F-933A-4C99-A37A-326844D62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53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80D47-B210-C207-E626-F6499E81A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452D68-F446-3224-0152-DDCF2182B9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F27BB-0801-2D4F-6C81-5EBE54919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80C-D837-4DA4-88BC-2EE473FC4DDF}" type="datetimeFigureOut">
              <a:rPr lang="en-US" smtClean="0"/>
              <a:t>5/7/2023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BD5F7-EE18-39EE-2C92-EB662467A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82F6A-2CFC-90A2-24E3-97143149C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2C0F-933A-4C99-A37A-326844D62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224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389124-815A-650A-367B-5BBA9DA6FE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024D1B-1F03-7845-FA98-2C01AD2E9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E100F-FBA1-E4E1-B4E1-D1614FA8B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80C-D837-4DA4-88BC-2EE473FC4DDF}" type="datetimeFigureOut">
              <a:rPr lang="en-US" smtClean="0"/>
              <a:t>5/7/2023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6C35E-C96D-7940-B1CA-8CA4A8332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A02191-0D87-9450-A828-C24D915F6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2C0F-933A-4C99-A37A-326844D62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95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FE8A6-FB72-BE88-5363-8F6E63FD0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2DEC2-6638-84B3-BD44-F084B143B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40A47-7C8D-7542-C0B5-52590FDD0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80C-D837-4DA4-88BC-2EE473FC4DDF}" type="datetimeFigureOut">
              <a:rPr lang="en-US" smtClean="0"/>
              <a:t>5/7/2023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0FC91A-2ADD-48A5-6106-F4E853EBF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2C397-18D5-145A-EBC2-E68BF2DE2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2C0F-933A-4C99-A37A-326844D62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389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82311-9CAE-A198-3395-0F36121BC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150E8-52F8-8A2B-C781-495AA0D146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4E825-0E5B-5F9C-7C7B-68DBD4E7B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80C-D837-4DA4-88BC-2EE473FC4DDF}" type="datetimeFigureOut">
              <a:rPr lang="en-US" smtClean="0"/>
              <a:t>5/7/2023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F2D3E-E2E1-8019-AAD7-AAEDE0544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D58AB-836F-051B-10D1-0AF1573B3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2C0F-933A-4C99-A37A-326844D62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006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7CDBD-4335-EA8C-7D2C-8CB7BAA4D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4BD33-D393-D98E-E57E-3A5D264DBD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10F381-4498-4FD6-CF43-5AA2742D01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C4F287-3C55-9922-9A12-6DC56F600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80C-D837-4DA4-88BC-2EE473FC4DDF}" type="datetimeFigureOut">
              <a:rPr lang="en-US" smtClean="0"/>
              <a:t>5/7/2023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9DC15F-D84B-2F63-CACB-583F0DDB8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530C63-3A6C-B1FD-64EA-53A9C4E22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2C0F-933A-4C99-A37A-326844D62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12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DE43A-07EC-2129-4D03-ECB6B9966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3CCD40-2CE1-36CE-3EF6-AA77E51E7B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B7901F-123A-2348-105B-B260493611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E92F4F-E0F2-A579-E1BE-4BBFF104D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A186E-730F-2C6E-E77D-087397004B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310D78-E8D2-B69C-D43A-FE3A7A379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80C-D837-4DA4-88BC-2EE473FC4DDF}" type="datetimeFigureOut">
              <a:rPr lang="en-US" smtClean="0"/>
              <a:t>5/7/2023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3A86CA-AC7C-EF30-2055-27732EDEF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E8FD37-9978-5AA5-6637-D584DBFE3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2C0F-933A-4C99-A37A-326844D62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768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503D2-0B75-962D-483A-7C15BCB96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E395D6-4E29-6028-6D82-362FE76D4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80C-D837-4DA4-88BC-2EE473FC4DDF}" type="datetimeFigureOut">
              <a:rPr lang="en-US" smtClean="0"/>
              <a:t>5/7/2023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7D2B41-8910-F958-6EE3-C6DCEF934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F7784C-0534-294E-D51B-64143EEBF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2C0F-933A-4C99-A37A-326844D62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41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1480E8-C6C4-6356-3E64-B5D851C3B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80C-D837-4DA4-88BC-2EE473FC4DDF}" type="datetimeFigureOut">
              <a:rPr lang="en-US" smtClean="0"/>
              <a:t>5/7/2023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78858E-4CF1-AF64-F2F5-0CEE6215C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9C815-591C-A27D-69E2-FE12852EE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2C0F-933A-4C99-A37A-326844D62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568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E6933-72F1-9846-E502-7E4E23167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1F5F0-4213-B72F-2D09-E27070E06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3F6CC-1F3D-8A07-1057-8560709605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35737-BBC2-A21E-3553-35595EC9F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80C-D837-4DA4-88BC-2EE473FC4DDF}" type="datetimeFigureOut">
              <a:rPr lang="en-US" smtClean="0"/>
              <a:t>5/7/2023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B2232F-2BAE-4250-7849-86E6D1A77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418DC-7717-F1CB-3874-E724955C5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2C0F-933A-4C99-A37A-326844D62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86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E67CF-0C30-7C47-9A86-37A4FD94A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28236B-F2E3-E7E9-03B4-A9539CE464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FDD323-BF6B-9C40-8EAB-B512C889D5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475C97-8C61-B0EC-4575-9763E57A8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B80C-D837-4DA4-88BC-2EE473FC4DDF}" type="datetimeFigureOut">
              <a:rPr lang="en-US" smtClean="0"/>
              <a:t>5/7/2023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94BC22-E7AB-1A48-2ACA-D9F30846A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AFA339-E61C-8565-55CB-CA04CA1CF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2C0F-933A-4C99-A37A-326844D62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08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CBD509-F542-D8C7-E8F2-92960A555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25F429-EF32-9755-CDAC-8A9620B59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06744-EA54-10C2-568D-1390B6B9DF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EB80C-D837-4DA4-88BC-2EE473FC4DDF}" type="datetimeFigureOut">
              <a:rPr lang="en-US" smtClean="0"/>
              <a:t>5/7/2023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106B63-9A20-5E26-3680-ADCE5B7AD0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7BE29-DF2A-F0B5-C8A9-4D4DE72AEA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02C0F-933A-4C99-A37A-326844D62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73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4" descr="Close up of nautical compass">
            <a:extLst>
              <a:ext uri="{FF2B5EF4-FFF2-40B4-BE49-F238E27FC236}">
                <a16:creationId xmlns:a16="http://schemas.microsoft.com/office/drawing/2014/main" id="{49AF169F-1F6D-1EA3-6605-CBB10B3C49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8" t="23391" r="5873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8EF265-BAAC-1CE6-3953-CB0920AC0F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9078562" cy="2387600"/>
          </a:xfrm>
        </p:spPr>
        <p:txBody>
          <a:bodyPr>
            <a:normAutofit/>
          </a:bodyPr>
          <a:lstStyle/>
          <a:p>
            <a:pPr algn="l"/>
            <a:r>
              <a:rPr lang="en-GB" sz="4800" dirty="0"/>
              <a:t>Analysis of company profiles related to transport and circular economy on LinkedIn</a:t>
            </a:r>
            <a:endParaRPr lang="en-US" sz="48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C38EB4-664F-CB3A-D540-93B100EEE4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" y="5624945"/>
            <a:ext cx="10038525" cy="592975"/>
          </a:xfrm>
        </p:spPr>
        <p:txBody>
          <a:bodyPr anchor="ctr">
            <a:noAutofit/>
          </a:bodyPr>
          <a:lstStyle/>
          <a:p>
            <a:pPr algn="l"/>
            <a:r>
              <a:rPr lang="en-US" sz="1500" b="1" dirty="0"/>
              <a:t>Konstantinos P. Tsagarakis</a:t>
            </a:r>
            <a:r>
              <a:rPr lang="en-US" sz="1500" dirty="0"/>
              <a:t>, </a:t>
            </a:r>
            <a:r>
              <a:rPr lang="en-US" sz="1500" i="1" dirty="0"/>
              <a:t>School of Production Engineering and Management, Technical University of Crete, Chania, Greece</a:t>
            </a:r>
          </a:p>
          <a:p>
            <a:pPr algn="l"/>
            <a:r>
              <a:rPr lang="en-US" sz="1500" b="1" dirty="0"/>
              <a:t>George Tsironis</a:t>
            </a:r>
            <a:r>
              <a:rPr lang="en-US" sz="1500" dirty="0"/>
              <a:t>, </a:t>
            </a:r>
            <a:r>
              <a:rPr lang="en-US" sz="1500" i="1" dirty="0"/>
              <a:t>Department of Environmental Engineering, Democritus University, Xanthi, Greece  </a:t>
            </a:r>
          </a:p>
        </p:txBody>
      </p:sp>
    </p:spTree>
    <p:extLst>
      <p:ext uri="{BB962C8B-B14F-4D97-AF65-F5344CB8AC3E}">
        <p14:creationId xmlns:p14="http://schemas.microsoft.com/office/powerpoint/2010/main" val="134608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566" y="2495475"/>
            <a:ext cx="6384869" cy="435128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691"/>
          <a:stretch/>
        </p:blipFill>
        <p:spPr>
          <a:xfrm>
            <a:off x="-1" y="73573"/>
            <a:ext cx="5812221" cy="400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560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4083"/>
            <a:ext cx="6068930" cy="46954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1847" b="5038"/>
          <a:stretch/>
        </p:blipFill>
        <p:spPr>
          <a:xfrm>
            <a:off x="7183388" y="63063"/>
            <a:ext cx="2862735" cy="677391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27175" y="5901376"/>
            <a:ext cx="6096000" cy="8210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-914400" algn="l"/>
                <a:tab pos="-457200" algn="l"/>
              </a:tabLst>
            </a:pPr>
            <a:r>
              <a:rPr lang="en-US" sz="14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Figure 4.</a:t>
            </a:r>
            <a:r>
              <a:rPr lang="en-US" sz="1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Statistically significant variables explaining SDGs, “Sustainable Development” and Sustainability keywords for: a. People, b. Jobs, and c. Companies (*</a:t>
            </a:r>
            <a:r>
              <a:rPr lang="en-US" sz="1400" i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p</a:t>
            </a:r>
            <a:r>
              <a:rPr lang="en-US" sz="1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&lt;0.05, **</a:t>
            </a:r>
            <a:r>
              <a:rPr lang="en-US" sz="1400" i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p</a:t>
            </a:r>
            <a:r>
              <a:rPr lang="en-US" sz="1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&lt;0.01, ***</a:t>
            </a:r>
            <a:r>
              <a:rPr lang="en-US" sz="1400" i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p</a:t>
            </a:r>
            <a:r>
              <a:rPr lang="en-US" sz="1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&lt;0.001)</a:t>
            </a:r>
            <a:endParaRPr lang="en-GB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058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4" descr="A person holding a globe">
            <a:extLst>
              <a:ext uri="{FF2B5EF4-FFF2-40B4-BE49-F238E27FC236}">
                <a16:creationId xmlns:a16="http://schemas.microsoft.com/office/drawing/2014/main" id="{23CB364A-34C6-A3D7-ACC0-0782F6D0E9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62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6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Circular Economy on a global scale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5257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A3B89C0-39E5-7D17-63B5-7CDDAE8E7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248" y="789962"/>
            <a:ext cx="3932237" cy="967540"/>
          </a:xfrm>
        </p:spPr>
        <p:txBody>
          <a:bodyPr>
            <a:normAutofit fontScale="90000"/>
          </a:bodyPr>
          <a:lstStyle/>
          <a:p>
            <a:r>
              <a:rPr lang="en-US" dirty="0"/>
              <a:t>Methodological framework</a:t>
            </a:r>
          </a:p>
        </p:txBody>
      </p:sp>
      <p:pic>
        <p:nvPicPr>
          <p:cNvPr id="4" name="Content Placeholder 3" descr="Diagram&#10;&#10;Description automatically generated">
            <a:extLst>
              <a:ext uri="{FF2B5EF4-FFF2-40B4-BE49-F238E27FC236}">
                <a16:creationId xmlns:a16="http://schemas.microsoft.com/office/drawing/2014/main" id="{4AD1D7AC-D867-5ED6-6575-B697AC72DC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6" t="40622" r="4201"/>
          <a:stretch/>
        </p:blipFill>
        <p:spPr bwMode="auto">
          <a:xfrm>
            <a:off x="814286" y="1956816"/>
            <a:ext cx="10563427" cy="38587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80052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0156573-DB65-DFEE-2260-AEAB1A7DD2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9"/>
          <a:stretch/>
        </p:blipFill>
        <p:spPr bwMode="auto">
          <a:xfrm>
            <a:off x="6668655" y="0"/>
            <a:ext cx="4637309" cy="6819762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D567082-3A9F-A92C-59F2-417090D77203}"/>
              </a:ext>
            </a:extLst>
          </p:cNvPr>
          <p:cNvSpPr txBox="1">
            <a:spLocks/>
          </p:cNvSpPr>
          <p:nvPr/>
        </p:nvSpPr>
        <p:spPr>
          <a:xfrm>
            <a:off x="716465" y="676426"/>
            <a:ext cx="5379535" cy="7134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Company type and Industry sectors</a:t>
            </a:r>
          </a:p>
        </p:txBody>
      </p:sp>
      <p:pic>
        <p:nvPicPr>
          <p:cNvPr id="8" name="Εικόνα 14">
            <a:extLst>
              <a:ext uri="{FF2B5EF4-FFF2-40B4-BE49-F238E27FC236}">
                <a16:creationId xmlns:a16="http://schemas.microsoft.com/office/drawing/2014/main" id="{6446DADC-5A0B-D779-D53A-106D563E24A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418" y="1571717"/>
            <a:ext cx="4757382" cy="4906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008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1688654"/>
            <a:ext cx="10506456" cy="657207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Companies’ critical characteristics</a:t>
            </a: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2899927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2776031"/>
            <a:ext cx="1873457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B61DA-4CD1-00BF-3EB4-4852D5490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337269"/>
            <a:ext cx="10509504" cy="2905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 mapping of organizations’ activity included the investigation of industry sectors and types:</a:t>
            </a:r>
          </a:p>
          <a:p>
            <a:r>
              <a:rPr lang="en-US" sz="2000" dirty="0"/>
              <a:t>The majority of companies are privately held</a:t>
            </a:r>
          </a:p>
          <a:p>
            <a:r>
              <a:rPr lang="en-US" sz="2000" dirty="0"/>
              <a:t> “Environmental services”, “Renewables &amp; Environment”, and “Management consulting” are those industry sectors with the highest contribution (sectors are predefined by the platform)</a:t>
            </a:r>
          </a:p>
          <a:p>
            <a:r>
              <a:rPr lang="en-US" sz="2000" dirty="0"/>
              <a:t>UK is the leading country in terms of established companies with CE mentions, followed by the USA, the Netherlands, Italy, and Germany</a:t>
            </a:r>
          </a:p>
          <a:p>
            <a:r>
              <a:rPr lang="en-US" sz="2000" dirty="0"/>
              <a:t>The data used for this specific analysis, have been collected in the 1</a:t>
            </a:r>
            <a:r>
              <a:rPr lang="en-US" sz="2000" baseline="30000" dirty="0"/>
              <a:t>st</a:t>
            </a:r>
            <a:r>
              <a:rPr lang="en-US" sz="2000" dirty="0"/>
              <a:t> </a:t>
            </a:r>
            <a:r>
              <a:rPr lang="en-US" sz="2000" dirty="0" smtClean="0"/>
              <a:t>quarter </a:t>
            </a:r>
            <a:r>
              <a:rPr lang="en-US" sz="2000" dirty="0"/>
              <a:t>of 2022 (Feb-Mar)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91834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42C1703-1FD6-EB15-5265-C2E4E24805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6509" y="0"/>
            <a:ext cx="4589118" cy="6856471"/>
          </a:xfrm>
          <a:prstGeom prst="rect">
            <a:avLst/>
          </a:prstGeom>
          <a:noFill/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190D0DA-D9B4-E0D0-C94E-5E5CECE1D19B}"/>
              </a:ext>
            </a:extLst>
          </p:cNvPr>
          <p:cNvSpPr txBox="1">
            <a:spLocks/>
          </p:cNvSpPr>
          <p:nvPr/>
        </p:nvSpPr>
        <p:spPr>
          <a:xfrm>
            <a:off x="293873" y="566977"/>
            <a:ext cx="6153580" cy="76730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Geographical distribution (Headquarters)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D96F6A9-3867-8459-BBA8-04741D380856}"/>
              </a:ext>
            </a:extLst>
          </p:cNvPr>
          <p:cNvGrpSpPr/>
          <p:nvPr/>
        </p:nvGrpSpPr>
        <p:grpSpPr>
          <a:xfrm>
            <a:off x="0" y="1548882"/>
            <a:ext cx="6936509" cy="4152121"/>
            <a:chOff x="0" y="1548882"/>
            <a:chExt cx="6936509" cy="4152121"/>
          </a:xfrm>
        </p:grpSpPr>
        <p:pic>
          <p:nvPicPr>
            <p:cNvPr id="10" name="Picture 9" descr="Map&#10;&#10;Description automatically generated">
              <a:extLst>
                <a:ext uri="{FF2B5EF4-FFF2-40B4-BE49-F238E27FC236}">
                  <a16:creationId xmlns:a16="http://schemas.microsoft.com/office/drawing/2014/main" id="{3D35BF12-02A3-08BB-2976-08EF083367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32" t="2455" r="1170" b="17049"/>
            <a:stretch/>
          </p:blipFill>
          <p:spPr>
            <a:xfrm>
              <a:off x="0" y="1632857"/>
              <a:ext cx="6886347" cy="4068146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D8E7C6-B433-AAE4-14A7-3F37D53650C3}"/>
                </a:ext>
              </a:extLst>
            </p:cNvPr>
            <p:cNvSpPr/>
            <p:nvPr/>
          </p:nvSpPr>
          <p:spPr>
            <a:xfrm>
              <a:off x="6335486" y="1548882"/>
              <a:ext cx="601023" cy="1129003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84829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B5B88AA-8051-9215-9FED-877A513B8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545" y="386147"/>
            <a:ext cx="10515600" cy="580806"/>
          </a:xfrm>
        </p:spPr>
        <p:txBody>
          <a:bodyPr>
            <a:normAutofit fontScale="90000"/>
          </a:bodyPr>
          <a:lstStyle/>
          <a:p>
            <a:r>
              <a:rPr lang="en-US" dirty="0"/>
              <a:t>Year of foundation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E4759ED-3B62-3509-9C35-800D9EF24A5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9"/>
          <a:stretch/>
        </p:blipFill>
        <p:spPr bwMode="auto">
          <a:xfrm>
            <a:off x="126123" y="1219371"/>
            <a:ext cx="7893269" cy="5131249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D95D3E-F4A6-8202-217A-BF17D94F91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39199" y="966952"/>
            <a:ext cx="3218793" cy="5728137"/>
          </a:xfrm>
        </p:spPr>
        <p:txBody>
          <a:bodyPr>
            <a:noAutofit/>
          </a:bodyPr>
          <a:lstStyle/>
          <a:p>
            <a:r>
              <a:rPr lang="en-US" sz="2000" dirty="0"/>
              <a:t>The global trend in companies’ foundations since 1990, follows the same pattern as the EU27+UK investigation (Tsironis et al., 2022</a:t>
            </a:r>
            <a:r>
              <a:rPr lang="en-US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71007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FE9F56E-079B-B8C3-8701-891ECB01A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766" y="270533"/>
            <a:ext cx="10515600" cy="517744"/>
          </a:xfrm>
        </p:spPr>
        <p:txBody>
          <a:bodyPr>
            <a:normAutofit fontScale="90000"/>
          </a:bodyPr>
          <a:lstStyle/>
          <a:p>
            <a:r>
              <a:rPr lang="en-US" dirty="0"/>
              <a:t>Segmentation according to staff count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9A25C8C-BE2E-4E3F-16C8-4327EBD3A10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766" y="931654"/>
            <a:ext cx="7589164" cy="58159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FAD4DAF-9D61-28FA-C173-F8E3583B6F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92391" y="5742633"/>
            <a:ext cx="3744310" cy="1093075"/>
          </a:xfrm>
        </p:spPr>
        <p:txBody>
          <a:bodyPr>
            <a:normAutofit/>
          </a:bodyPr>
          <a:lstStyle/>
          <a:p>
            <a:r>
              <a:rPr lang="en-GB" sz="1800" dirty="0" smtClean="0"/>
              <a:t>99</a:t>
            </a:r>
            <a:r>
              <a:rPr lang="en-GB" sz="1800" dirty="0"/>
              <a:t>% of all businesses in the </a:t>
            </a:r>
            <a:r>
              <a:rPr lang="en-GB" sz="1800" dirty="0"/>
              <a:t>EU</a:t>
            </a:r>
          </a:p>
          <a:p>
            <a:r>
              <a:rPr lang="el-GR" sz="1800" dirty="0" smtClean="0"/>
              <a:t>90% </a:t>
            </a:r>
            <a:r>
              <a:rPr lang="en-GB" sz="1800" dirty="0" smtClean="0"/>
              <a:t>World wide </a:t>
            </a:r>
            <a:r>
              <a:rPr lang="en-GB" sz="1800" dirty="0" smtClean="0"/>
              <a:t>according to </a:t>
            </a:r>
            <a:r>
              <a:rPr lang="en-US" sz="1800" dirty="0" smtClean="0"/>
              <a:t>World Bank</a:t>
            </a:r>
            <a:endParaRPr lang="en-US" sz="1800" i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3517"/>
              </p:ext>
            </p:extLst>
          </p:nvPr>
        </p:nvGraphicFramePr>
        <p:xfrm>
          <a:off x="8192391" y="4020206"/>
          <a:ext cx="4091996" cy="1463040"/>
        </p:xfrm>
        <a:graphic>
          <a:graphicData uri="http://schemas.openxmlformats.org/drawingml/2006/table">
            <a:tbl>
              <a:tblPr/>
              <a:tblGrid>
                <a:gridCol w="964579">
                  <a:extLst>
                    <a:ext uri="{9D8B030D-6E8A-4147-A177-3AD203B41FA5}">
                      <a16:colId xmlns:a16="http://schemas.microsoft.com/office/drawing/2014/main" val="1686117397"/>
                    </a:ext>
                  </a:extLst>
                </a:gridCol>
                <a:gridCol w="964579">
                  <a:extLst>
                    <a:ext uri="{9D8B030D-6E8A-4147-A177-3AD203B41FA5}">
                      <a16:colId xmlns:a16="http://schemas.microsoft.com/office/drawing/2014/main" val="1822608815"/>
                    </a:ext>
                  </a:extLst>
                </a:gridCol>
                <a:gridCol w="964579">
                  <a:extLst>
                    <a:ext uri="{9D8B030D-6E8A-4147-A177-3AD203B41FA5}">
                      <a16:colId xmlns:a16="http://schemas.microsoft.com/office/drawing/2014/main" val="1318340862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1468700551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61912631"/>
                    </a:ext>
                  </a:extLst>
                </a:gridCol>
                <a:gridCol w="964579">
                  <a:extLst>
                    <a:ext uri="{9D8B030D-6E8A-4147-A177-3AD203B41FA5}">
                      <a16:colId xmlns:a16="http://schemas.microsoft.com/office/drawing/2014/main" val="3235992241"/>
                    </a:ext>
                  </a:extLst>
                </a:gridCol>
              </a:tblGrid>
              <a:tr h="396129">
                <a:tc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rgbClr val="404040"/>
                          </a:solidFill>
                          <a:effectLst/>
                        </a:rPr>
                        <a:t>Company category</a:t>
                      </a:r>
                      <a:endParaRPr lang="en-GB" sz="1200">
                        <a:solidFill>
                          <a:srgbClr val="404040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404040"/>
                          </a:solidFill>
                          <a:effectLst/>
                        </a:rPr>
                        <a:t>Staff headcount</a:t>
                      </a:r>
                      <a:endParaRPr lang="en-GB" sz="1200" dirty="0">
                        <a:solidFill>
                          <a:srgbClr val="404040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404040"/>
                          </a:solidFill>
                          <a:effectLst/>
                        </a:rPr>
                        <a:t>Turnover</a:t>
                      </a:r>
                      <a:endParaRPr lang="en-GB" sz="1200" dirty="0">
                        <a:solidFill>
                          <a:srgbClr val="404040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200">
                          <a:solidFill>
                            <a:srgbClr val="404040"/>
                          </a:solidFill>
                          <a:effectLst/>
                        </a:rPr>
                        <a:t>or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rgbClr val="404040"/>
                          </a:solidFill>
                          <a:effectLst/>
                        </a:rPr>
                        <a:t>Balance sheet total</a:t>
                      </a:r>
                      <a:endParaRPr lang="en-GB" sz="1200">
                        <a:solidFill>
                          <a:srgbClr val="404040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4924073"/>
                  </a:ext>
                </a:extLst>
              </a:tr>
              <a:tr h="226360">
                <a:tc>
                  <a:txBody>
                    <a:bodyPr/>
                    <a:lstStyle/>
                    <a:p>
                      <a:r>
                        <a:rPr lang="en-GB" sz="1200">
                          <a:solidFill>
                            <a:srgbClr val="404040"/>
                          </a:solidFill>
                          <a:effectLst/>
                        </a:rPr>
                        <a:t>Medium-sized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solidFill>
                            <a:srgbClr val="404040"/>
                          </a:solidFill>
                          <a:effectLst/>
                        </a:rPr>
                        <a:t>&lt; 250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200">
                          <a:solidFill>
                            <a:srgbClr val="404040"/>
                          </a:solidFill>
                          <a:effectLst/>
                        </a:rPr>
                        <a:t>≤ € 50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>
                          <a:solidFill>
                            <a:srgbClr val="404040"/>
                          </a:solidFill>
                          <a:effectLst/>
                        </a:rPr>
                        <a:t>≤ € 43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3910363"/>
                  </a:ext>
                </a:extLst>
              </a:tr>
              <a:tr h="226360">
                <a:tc>
                  <a:txBody>
                    <a:bodyPr/>
                    <a:lstStyle/>
                    <a:p>
                      <a:r>
                        <a:rPr lang="en-GB" sz="1200">
                          <a:solidFill>
                            <a:srgbClr val="404040"/>
                          </a:solidFill>
                          <a:effectLst/>
                        </a:rPr>
                        <a:t>Small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solidFill>
                            <a:srgbClr val="404040"/>
                          </a:solidFill>
                          <a:effectLst/>
                        </a:rPr>
                        <a:t>&lt; 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200">
                          <a:solidFill>
                            <a:srgbClr val="404040"/>
                          </a:solidFill>
                          <a:effectLst/>
                        </a:rPr>
                        <a:t>≤ € 10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>
                          <a:solidFill>
                            <a:srgbClr val="404040"/>
                          </a:solidFill>
                          <a:effectLst/>
                        </a:rPr>
                        <a:t>≤ € 10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878971"/>
                  </a:ext>
                </a:extLst>
              </a:tr>
              <a:tr h="226360">
                <a:tc>
                  <a:txBody>
                    <a:bodyPr/>
                    <a:lstStyle/>
                    <a:p>
                      <a:r>
                        <a:rPr lang="en-GB" sz="1200">
                          <a:solidFill>
                            <a:srgbClr val="404040"/>
                          </a:solidFill>
                          <a:effectLst/>
                        </a:rPr>
                        <a:t>Micro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solidFill>
                            <a:srgbClr val="404040"/>
                          </a:solidFill>
                          <a:effectLst/>
                        </a:rPr>
                        <a:t>&lt; 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200">
                          <a:solidFill>
                            <a:srgbClr val="404040"/>
                          </a:solidFill>
                          <a:effectLst/>
                        </a:rPr>
                        <a:t>≤ € 2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rgbClr val="404040"/>
                          </a:solidFill>
                          <a:effectLst/>
                        </a:rPr>
                        <a:t>≤ € 2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02614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4896"/>
          <a:stretch/>
        </p:blipFill>
        <p:spPr>
          <a:xfrm>
            <a:off x="10087336" y="104173"/>
            <a:ext cx="1970735" cy="2738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3349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1380930"/>
            <a:ext cx="6251110" cy="731333"/>
          </a:xfrm>
        </p:spPr>
        <p:txBody>
          <a:bodyPr anchor="b">
            <a:normAutofit/>
          </a:bodyPr>
          <a:lstStyle/>
          <a:p>
            <a:r>
              <a:rPr lang="en-US" dirty="0"/>
              <a:t>21 Circular Economy RE-s</a:t>
            </a:r>
          </a:p>
        </p:txBody>
      </p:sp>
      <p:pic>
        <p:nvPicPr>
          <p:cNvPr id="5" name="Picture 4" descr="Magnifying glass showing decling performance">
            <a:extLst>
              <a:ext uri="{FF2B5EF4-FFF2-40B4-BE49-F238E27FC236}">
                <a16:creationId xmlns:a16="http://schemas.microsoft.com/office/drawing/2014/main" id="{54AC20A6-A306-BDA3-F418-2624DFE4F7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53" r="42615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8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B61DA-4CD1-00BF-3EB4-4852D5490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1" y="2706624"/>
            <a:ext cx="6542785" cy="3483864"/>
          </a:xfrm>
        </p:spPr>
        <p:txBody>
          <a:bodyPr>
            <a:normAutofit/>
          </a:bodyPr>
          <a:lstStyle/>
          <a:p>
            <a:r>
              <a:rPr lang="en-US" sz="1700" dirty="0"/>
              <a:t>After </a:t>
            </a:r>
            <a:r>
              <a:rPr lang="en-US" sz="1700" dirty="0" smtClean="0"/>
              <a:t>analysis </a:t>
            </a:r>
            <a:r>
              <a:rPr lang="en-US" sz="1700" dirty="0"/>
              <a:t>of the companies’ specialties and descriptions, we propose a framework of 21 RE </a:t>
            </a:r>
            <a:r>
              <a:rPr lang="en-US" sz="1700" dirty="0" smtClean="0"/>
              <a:t>strategies </a:t>
            </a:r>
            <a:r>
              <a:rPr lang="en-GB" sz="1700" dirty="0"/>
              <a:t>, practices, functions, conceptualizations, and </a:t>
            </a:r>
            <a:r>
              <a:rPr lang="en-GB" sz="1700" dirty="0" err="1"/>
              <a:t>approache</a:t>
            </a:r>
            <a:endParaRPr lang="en-US" sz="1700" dirty="0"/>
          </a:p>
          <a:p>
            <a:r>
              <a:rPr lang="en-US" sz="1700" dirty="0"/>
              <a:t>Those RE-s have been the most frequently occurring in our dataset</a:t>
            </a:r>
          </a:p>
          <a:p>
            <a:r>
              <a:rPr lang="en-US" sz="1700" dirty="0"/>
              <a:t>Since included every company in our data collection process (worldwide), we consider that the results can be accurate in terms of </a:t>
            </a:r>
            <a:r>
              <a:rPr lang="en-US" sz="1700" dirty="0" smtClean="0"/>
              <a:t>major </a:t>
            </a:r>
            <a:r>
              <a:rPr lang="en-US" sz="1700" dirty="0"/>
              <a:t>strategies, initiatives, and policies</a:t>
            </a:r>
          </a:p>
          <a:p>
            <a:r>
              <a:rPr lang="en-US" sz="1700" dirty="0"/>
              <a:t>As expected, </a:t>
            </a:r>
            <a:r>
              <a:rPr lang="en-US" sz="1700" b="1" i="1" dirty="0">
                <a:solidFill>
                  <a:schemeClr val="accent6">
                    <a:lumMod val="75000"/>
                  </a:schemeClr>
                </a:solidFill>
              </a:rPr>
              <a:t>recycling</a:t>
            </a:r>
            <a:r>
              <a:rPr lang="en-US" sz="1700" dirty="0"/>
              <a:t> has been the most popular strategy for CE</a:t>
            </a:r>
          </a:p>
          <a:p>
            <a:r>
              <a:rPr lang="en-US" sz="1700" dirty="0"/>
              <a:t>It has been encouraging though, the fact that many more strategies </a:t>
            </a:r>
            <a:r>
              <a:rPr lang="en-US" sz="1700" dirty="0" smtClean="0"/>
              <a:t>appear as important for the transition to circular economy like </a:t>
            </a:r>
            <a:r>
              <a:rPr lang="en-US" sz="1700" b="1" i="1" dirty="0">
                <a:solidFill>
                  <a:schemeClr val="accent6">
                    <a:lumMod val="75000"/>
                  </a:schemeClr>
                </a:solidFill>
              </a:rPr>
              <a:t>regenerate, repair, restore, repurpose, refine, rethink</a:t>
            </a:r>
            <a:r>
              <a:rPr lang="en-US" sz="1700" dirty="0"/>
              <a:t>, etc.</a:t>
            </a:r>
          </a:p>
        </p:txBody>
      </p:sp>
    </p:spTree>
    <p:extLst>
      <p:ext uri="{BB962C8B-B14F-4D97-AF65-F5344CB8AC3E}">
        <p14:creationId xmlns:p14="http://schemas.microsoft.com/office/powerpoint/2010/main" val="272226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44E62A0B-1908-8F77-5D68-023C715DE1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687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9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Introduction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4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959" t="19668" r="2229" b="28398"/>
          <a:stretch/>
        </p:blipFill>
        <p:spPr>
          <a:xfrm>
            <a:off x="0" y="1227530"/>
            <a:ext cx="12148457" cy="370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91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Circular Economy RE-s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288DD87-A161-3968-EE72-601920CE6C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4899938"/>
              </p:ext>
            </p:extLst>
          </p:nvPr>
        </p:nvGraphicFramePr>
        <p:xfrm>
          <a:off x="6659882" y="1690688"/>
          <a:ext cx="5138929" cy="469696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27137">
                  <a:extLst>
                    <a:ext uri="{9D8B030D-6E8A-4147-A177-3AD203B41FA5}">
                      <a16:colId xmlns:a16="http://schemas.microsoft.com/office/drawing/2014/main" val="4103485901"/>
                    </a:ext>
                  </a:extLst>
                </a:gridCol>
                <a:gridCol w="639204">
                  <a:extLst>
                    <a:ext uri="{9D8B030D-6E8A-4147-A177-3AD203B41FA5}">
                      <a16:colId xmlns:a16="http://schemas.microsoft.com/office/drawing/2014/main" val="3918234347"/>
                    </a:ext>
                  </a:extLst>
                </a:gridCol>
                <a:gridCol w="997422">
                  <a:extLst>
                    <a:ext uri="{9D8B030D-6E8A-4147-A177-3AD203B41FA5}">
                      <a16:colId xmlns:a16="http://schemas.microsoft.com/office/drawing/2014/main" val="3711843201"/>
                    </a:ext>
                  </a:extLst>
                </a:gridCol>
                <a:gridCol w="639204">
                  <a:extLst>
                    <a:ext uri="{9D8B030D-6E8A-4147-A177-3AD203B41FA5}">
                      <a16:colId xmlns:a16="http://schemas.microsoft.com/office/drawing/2014/main" val="911390664"/>
                    </a:ext>
                  </a:extLst>
                </a:gridCol>
                <a:gridCol w="964798">
                  <a:extLst>
                    <a:ext uri="{9D8B030D-6E8A-4147-A177-3AD203B41FA5}">
                      <a16:colId xmlns:a16="http://schemas.microsoft.com/office/drawing/2014/main" val="2674115105"/>
                    </a:ext>
                  </a:extLst>
                </a:gridCol>
                <a:gridCol w="671164">
                  <a:extLst>
                    <a:ext uri="{9D8B030D-6E8A-4147-A177-3AD203B41FA5}">
                      <a16:colId xmlns:a16="http://schemas.microsoft.com/office/drawing/2014/main" val="1075655211"/>
                    </a:ext>
                  </a:extLst>
                </a:gridCol>
              </a:tblGrid>
              <a:tr h="1888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CE Re-s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Count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CE Re-s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Count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CE Re-s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Count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2225346165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Recycle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2003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Reinvent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38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Rebrand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1687150887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Reduce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1186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Redefine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37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Reskill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3852808460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Renew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733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Reinforce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34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Revalue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1276326697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Reuse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698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Recommerce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33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Redeploy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688292179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Recover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493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Refill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28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Redevelop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3082116306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Regenerate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324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Remarket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26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Repack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1868225965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Return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211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Redistribute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26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Recharge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482057412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Repair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158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Recreate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24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Rework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805966959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Refurbish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140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Reform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23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Revalorize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1214669140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138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Reshape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23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Regrind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3233181630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Replace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129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Repeat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Reorganize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715352056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Remove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Recirculate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Remodel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2070950974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Restore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Recondition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Refashion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284770913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Repurpose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Reforestate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Regreen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2101968020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Refine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Restructure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Reconstruct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656491738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Rethink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86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Relocate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Revert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1473074697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Redesign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70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Remake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Readapt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3822453514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Resell - Resale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61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Rehabilitate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Rebanner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3649691100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React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56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Resolve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Recultivate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1142579171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Remanufacture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55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Reconnect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Refurnish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4126404648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Reclaim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52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Re-engineer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Rewild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3755187748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Renovate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42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Reset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Reprogram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3202673942"/>
                  </a:ext>
                </a:extLst>
              </a:tr>
              <a:tr h="18882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Reprocess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41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dirty="0">
                          <a:effectLst/>
                        </a:rPr>
                        <a:t>Reutilize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highlight>
                            <a:srgbClr val="00FF00"/>
                          </a:highlight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highlight>
                            <a:srgbClr val="00FF00"/>
                          </a:highlight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990" marR="67990" marT="0" marB="0"/>
                </a:tc>
                <a:extLst>
                  <a:ext uri="{0D108BD9-81ED-4DB2-BD59-A6C34878D82A}">
                    <a16:rowId xmlns:a16="http://schemas.microsoft.com/office/drawing/2014/main" val="55119356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325865B-473D-EAD0-065B-4F2408A1271A}"/>
              </a:ext>
            </a:extLst>
          </p:cNvPr>
          <p:cNvSpPr/>
          <p:nvPr/>
        </p:nvSpPr>
        <p:spPr>
          <a:xfrm>
            <a:off x="6652190" y="1880472"/>
            <a:ext cx="1229937" cy="41128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9BA07F5-83CC-C4A4-EE00-794E6D524E09}"/>
              </a:ext>
            </a:extLst>
          </p:cNvPr>
          <p:cNvGrpSpPr/>
          <p:nvPr/>
        </p:nvGrpSpPr>
        <p:grpSpPr>
          <a:xfrm>
            <a:off x="722376" y="1690688"/>
            <a:ext cx="5937506" cy="4531896"/>
            <a:chOff x="722376" y="1690688"/>
            <a:chExt cx="5937506" cy="453189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C292893-2008-B4DE-939C-98028D96F83F}"/>
                </a:ext>
              </a:extLst>
            </p:cNvPr>
            <p:cNvGrpSpPr/>
            <p:nvPr/>
          </p:nvGrpSpPr>
          <p:grpSpPr>
            <a:xfrm>
              <a:off x="722376" y="1690688"/>
              <a:ext cx="4809744" cy="4531896"/>
              <a:chOff x="466344" y="1690688"/>
              <a:chExt cx="4809744" cy="4531896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B43AB3E1-A7FF-8557-7651-DFA3280495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069" t="11707" r="20757" b="16531"/>
              <a:stretch/>
            </p:blipFill>
            <p:spPr bwMode="auto">
              <a:xfrm>
                <a:off x="466344" y="1690688"/>
                <a:ext cx="4802053" cy="4531896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F80E395-5BBE-C001-A5AC-D3C52C09763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66344" y="1690688"/>
                <a:ext cx="4809744" cy="453189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0CADB82-D984-87B3-EBED-675712763FFB}"/>
                </a:ext>
              </a:extLst>
            </p:cNvPr>
            <p:cNvCxnSpPr>
              <a:cxnSpLocks/>
              <a:stCxn id="4" idx="1"/>
              <a:endCxn id="7" idx="3"/>
            </p:cNvCxnSpPr>
            <p:nvPr/>
          </p:nvCxnSpPr>
          <p:spPr>
            <a:xfrm flipH="1" flipV="1">
              <a:off x="5532120" y="3956636"/>
              <a:ext cx="1127762" cy="8253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547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dirty="0"/>
              <a:t>Followers </a:t>
            </a:r>
            <a:r>
              <a:rPr lang="en-US" dirty="0" smtClean="0"/>
              <a:t>- descriptive </a:t>
            </a:r>
            <a:r>
              <a:rPr lang="en-US" dirty="0"/>
              <a:t>statistics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3278D27-5357-FD8B-B920-586B2E0723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0959415"/>
              </p:ext>
            </p:extLst>
          </p:nvPr>
        </p:nvGraphicFramePr>
        <p:xfrm>
          <a:off x="119271" y="1744326"/>
          <a:ext cx="11976650" cy="504409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31745">
                  <a:extLst>
                    <a:ext uri="{9D8B030D-6E8A-4147-A177-3AD203B41FA5}">
                      <a16:colId xmlns:a16="http://schemas.microsoft.com/office/drawing/2014/main" val="2157167496"/>
                    </a:ext>
                  </a:extLst>
                </a:gridCol>
                <a:gridCol w="842356">
                  <a:extLst>
                    <a:ext uri="{9D8B030D-6E8A-4147-A177-3AD203B41FA5}">
                      <a16:colId xmlns:a16="http://schemas.microsoft.com/office/drawing/2014/main" val="693381536"/>
                    </a:ext>
                  </a:extLst>
                </a:gridCol>
                <a:gridCol w="1580588">
                  <a:extLst>
                    <a:ext uri="{9D8B030D-6E8A-4147-A177-3AD203B41FA5}">
                      <a16:colId xmlns:a16="http://schemas.microsoft.com/office/drawing/2014/main" val="2387802814"/>
                    </a:ext>
                  </a:extLst>
                </a:gridCol>
                <a:gridCol w="831987">
                  <a:extLst>
                    <a:ext uri="{9D8B030D-6E8A-4147-A177-3AD203B41FA5}">
                      <a16:colId xmlns:a16="http://schemas.microsoft.com/office/drawing/2014/main" val="481081779"/>
                    </a:ext>
                  </a:extLst>
                </a:gridCol>
                <a:gridCol w="941891">
                  <a:extLst>
                    <a:ext uri="{9D8B030D-6E8A-4147-A177-3AD203B41FA5}">
                      <a16:colId xmlns:a16="http://schemas.microsoft.com/office/drawing/2014/main" val="1835459023"/>
                    </a:ext>
                  </a:extLst>
                </a:gridCol>
                <a:gridCol w="946039">
                  <a:extLst>
                    <a:ext uri="{9D8B030D-6E8A-4147-A177-3AD203B41FA5}">
                      <a16:colId xmlns:a16="http://schemas.microsoft.com/office/drawing/2014/main" val="3816764345"/>
                    </a:ext>
                  </a:extLst>
                </a:gridCol>
                <a:gridCol w="1058020">
                  <a:extLst>
                    <a:ext uri="{9D8B030D-6E8A-4147-A177-3AD203B41FA5}">
                      <a16:colId xmlns:a16="http://schemas.microsoft.com/office/drawing/2014/main" val="4188270693"/>
                    </a:ext>
                  </a:extLst>
                </a:gridCol>
                <a:gridCol w="805028">
                  <a:extLst>
                    <a:ext uri="{9D8B030D-6E8A-4147-A177-3AD203B41FA5}">
                      <a16:colId xmlns:a16="http://schemas.microsoft.com/office/drawing/2014/main" val="1737483796"/>
                    </a:ext>
                  </a:extLst>
                </a:gridCol>
                <a:gridCol w="1082902">
                  <a:extLst>
                    <a:ext uri="{9D8B030D-6E8A-4147-A177-3AD203B41FA5}">
                      <a16:colId xmlns:a16="http://schemas.microsoft.com/office/drawing/2014/main" val="3917289529"/>
                    </a:ext>
                  </a:extLst>
                </a:gridCol>
                <a:gridCol w="972997">
                  <a:extLst>
                    <a:ext uri="{9D8B030D-6E8A-4147-A177-3AD203B41FA5}">
                      <a16:colId xmlns:a16="http://schemas.microsoft.com/office/drawing/2014/main" val="2693204769"/>
                    </a:ext>
                  </a:extLst>
                </a:gridCol>
                <a:gridCol w="885902">
                  <a:extLst>
                    <a:ext uri="{9D8B030D-6E8A-4147-A177-3AD203B41FA5}">
                      <a16:colId xmlns:a16="http://schemas.microsoft.com/office/drawing/2014/main" val="3231484503"/>
                    </a:ext>
                  </a:extLst>
                </a:gridCol>
                <a:gridCol w="697195">
                  <a:extLst>
                    <a:ext uri="{9D8B030D-6E8A-4147-A177-3AD203B41FA5}">
                      <a16:colId xmlns:a16="http://schemas.microsoft.com/office/drawing/2014/main" val="1612074921"/>
                    </a:ext>
                  </a:extLst>
                </a:gridCol>
              </a:tblGrid>
              <a:tr h="229277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Mean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Standar</a:t>
                      </a:r>
                      <a:r>
                        <a:rPr lang="en-US" sz="1400">
                          <a:effectLst/>
                        </a:rPr>
                        <a:t>d </a:t>
                      </a:r>
                      <a:r>
                        <a:rPr lang="el-GR" sz="1400">
                          <a:effectLst/>
                        </a:rPr>
                        <a:t>Deviation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Kurtosis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Skewness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Minimum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1st quartile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Median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3rd quartile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Maximum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Sum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Count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1445480775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 err="1">
                          <a:effectLst/>
                        </a:rPr>
                        <a:t>Recycle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1324.95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6599.52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410.12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17.85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186.5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721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182860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2644602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1996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1405313038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Reduce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1454.37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8341.04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281.24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15.48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184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676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182860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1716153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1180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789439592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Renew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</a:rPr>
                        <a:t>2971.57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27511.71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558.69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22.50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201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808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697183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2172220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731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4172001017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Reuse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1051.42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4503.66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152.00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11.16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43.25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180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544.5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76225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729685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694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2033597884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Recover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1594.28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6206.98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149.23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10.66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73.75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FF0000"/>
                          </a:solidFill>
                          <a:effectLst/>
                        </a:rPr>
                        <a:t>242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837.75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101831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784388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492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2296886173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 err="1">
                          <a:effectLst/>
                        </a:rPr>
                        <a:t>Regenerate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810.28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2135.50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29.07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5.02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39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133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506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17542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259289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320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1835072921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Return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946.52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2131.14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25.30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4.61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57.5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216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700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15317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199715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211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1304883519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 err="1">
                          <a:effectLst/>
                        </a:rPr>
                        <a:t>Repair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848.80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2246.26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23.36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4.67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55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177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569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15317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133261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157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2308695762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 err="1">
                          <a:effectLst/>
                        </a:rPr>
                        <a:t>Refurbish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FF0000"/>
                          </a:solidFill>
                          <a:effectLst/>
                        </a:rPr>
                        <a:t>2258.77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6696.54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30.68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5.24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86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</a:rPr>
                        <a:t>282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1096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48677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313969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139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2287738092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Rent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953.07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2447.96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25.49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4.78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140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805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17146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130571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137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2693275036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 err="1">
                          <a:effectLst/>
                        </a:rPr>
                        <a:t>Replace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871.45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2143.33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26.62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4.75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39.25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190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625.25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15738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111546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128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2946446525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Remove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646.92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1794.02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66.78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7.52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54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189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580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17510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78277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121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2102851114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Restore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935.88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2051.23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17.30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3.88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42.5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158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774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13758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111370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119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4191684968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Repurpose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1043.57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3877.27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44.60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6.36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35.5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109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497.5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32103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108531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104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3168457519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Refine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</a:rPr>
                        <a:t>4360.25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20812.77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56.97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7.22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69.5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</a:rPr>
                        <a:t>272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964.75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182860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449106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103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1303799030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Rethink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FF0000"/>
                          </a:solidFill>
                          <a:effectLst/>
                        </a:rPr>
                        <a:t>2692.64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19268.74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82.93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9.08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37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155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546.5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176653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226182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84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3291188307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Redesign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1018.43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3819.95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49.79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6.75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22.75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72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427.5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29783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69253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571960424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 err="1">
                          <a:effectLst/>
                        </a:rPr>
                        <a:t>Resell-Resale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</a:rPr>
                        <a:t>3183.13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12081.40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35.78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5.83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</a:rPr>
                        <a:t>256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1110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83511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194171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3741241718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React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778.87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2235.89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41.77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6.18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187.5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610.75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15956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42059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54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1997683256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 err="1">
                          <a:effectLst/>
                        </a:rPr>
                        <a:t>Remanufacture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2131.84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7885.64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36.60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5.88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65.5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FF0000"/>
                          </a:solidFill>
                          <a:effectLst/>
                        </a:rPr>
                        <a:t>237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1239.5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53850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117251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55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3502011165"/>
                  </a:ext>
                </a:extLst>
              </a:tr>
              <a:tr h="2292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Reclaim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672.31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1906.68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38.72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5.93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38.5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208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445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13185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34288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51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4241" marR="64241" marT="0" marB="0"/>
                </a:tc>
                <a:extLst>
                  <a:ext uri="{0D108BD9-81ED-4DB2-BD59-A6C34878D82A}">
                    <a16:rowId xmlns:a16="http://schemas.microsoft.com/office/drawing/2014/main" val="3679387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011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sz="4100" dirty="0"/>
              <a:t>Staff (LinkedIn registered) descriptive statistics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B0222B7-6C72-7ADB-E296-FB8AD36182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3403889"/>
              </p:ext>
            </p:extLst>
          </p:nvPr>
        </p:nvGraphicFramePr>
        <p:xfrm>
          <a:off x="149087" y="1744326"/>
          <a:ext cx="11966711" cy="51136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84396">
                  <a:extLst>
                    <a:ext uri="{9D8B030D-6E8A-4147-A177-3AD203B41FA5}">
                      <a16:colId xmlns:a16="http://schemas.microsoft.com/office/drawing/2014/main" val="3057348494"/>
                    </a:ext>
                  </a:extLst>
                </a:gridCol>
                <a:gridCol w="811132">
                  <a:extLst>
                    <a:ext uri="{9D8B030D-6E8A-4147-A177-3AD203B41FA5}">
                      <a16:colId xmlns:a16="http://schemas.microsoft.com/office/drawing/2014/main" val="1901019818"/>
                    </a:ext>
                  </a:extLst>
                </a:gridCol>
                <a:gridCol w="1524526">
                  <a:extLst>
                    <a:ext uri="{9D8B030D-6E8A-4147-A177-3AD203B41FA5}">
                      <a16:colId xmlns:a16="http://schemas.microsoft.com/office/drawing/2014/main" val="2102440382"/>
                    </a:ext>
                  </a:extLst>
                </a:gridCol>
                <a:gridCol w="811914">
                  <a:extLst>
                    <a:ext uri="{9D8B030D-6E8A-4147-A177-3AD203B41FA5}">
                      <a16:colId xmlns:a16="http://schemas.microsoft.com/office/drawing/2014/main" val="1566444757"/>
                    </a:ext>
                  </a:extLst>
                </a:gridCol>
                <a:gridCol w="908193">
                  <a:extLst>
                    <a:ext uri="{9D8B030D-6E8A-4147-A177-3AD203B41FA5}">
                      <a16:colId xmlns:a16="http://schemas.microsoft.com/office/drawing/2014/main" val="1060787662"/>
                    </a:ext>
                  </a:extLst>
                </a:gridCol>
                <a:gridCol w="965855">
                  <a:extLst>
                    <a:ext uri="{9D8B030D-6E8A-4147-A177-3AD203B41FA5}">
                      <a16:colId xmlns:a16="http://schemas.microsoft.com/office/drawing/2014/main" val="41536099"/>
                    </a:ext>
                  </a:extLst>
                </a:gridCol>
                <a:gridCol w="1020254">
                  <a:extLst>
                    <a:ext uri="{9D8B030D-6E8A-4147-A177-3AD203B41FA5}">
                      <a16:colId xmlns:a16="http://schemas.microsoft.com/office/drawing/2014/main" val="2908591997"/>
                    </a:ext>
                  </a:extLst>
                </a:gridCol>
                <a:gridCol w="997114">
                  <a:extLst>
                    <a:ext uri="{9D8B030D-6E8A-4147-A177-3AD203B41FA5}">
                      <a16:colId xmlns:a16="http://schemas.microsoft.com/office/drawing/2014/main" val="4216613151"/>
                    </a:ext>
                  </a:extLst>
                </a:gridCol>
                <a:gridCol w="1044267">
                  <a:extLst>
                    <a:ext uri="{9D8B030D-6E8A-4147-A177-3AD203B41FA5}">
                      <a16:colId xmlns:a16="http://schemas.microsoft.com/office/drawing/2014/main" val="3101977154"/>
                    </a:ext>
                  </a:extLst>
                </a:gridCol>
                <a:gridCol w="975232">
                  <a:extLst>
                    <a:ext uri="{9D8B030D-6E8A-4147-A177-3AD203B41FA5}">
                      <a16:colId xmlns:a16="http://schemas.microsoft.com/office/drawing/2014/main" val="3190998924"/>
                    </a:ext>
                  </a:extLst>
                </a:gridCol>
                <a:gridCol w="811914">
                  <a:extLst>
                    <a:ext uri="{9D8B030D-6E8A-4147-A177-3AD203B41FA5}">
                      <a16:colId xmlns:a16="http://schemas.microsoft.com/office/drawing/2014/main" val="4282849119"/>
                    </a:ext>
                  </a:extLst>
                </a:gridCol>
                <a:gridCol w="811914">
                  <a:extLst>
                    <a:ext uri="{9D8B030D-6E8A-4147-A177-3AD203B41FA5}">
                      <a16:colId xmlns:a16="http://schemas.microsoft.com/office/drawing/2014/main" val="2807057489"/>
                    </a:ext>
                  </a:extLst>
                </a:gridCol>
              </a:tblGrid>
              <a:tr h="232440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Mean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Standard Deviation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Kurtosis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Skewness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Minimum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1st quartile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 err="1">
                          <a:effectLst/>
                        </a:rPr>
                        <a:t>Median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3rd quartile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Maximum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Sum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Count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3874979478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 err="1">
                          <a:effectLst/>
                        </a:rPr>
                        <a:t>Recycle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45.65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363.76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429.60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19.24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9663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79022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1731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2146919633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 dirty="0" err="1">
                          <a:effectLst/>
                        </a:rPr>
                        <a:t>Reduce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57.81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479.28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251.28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15.04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9663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57691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998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3915378763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Renew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FF0000"/>
                          </a:solidFill>
                          <a:effectLst/>
                        </a:rPr>
                        <a:t>70.60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510.45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229.68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14.01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9663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45397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643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2938844124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Reuse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39.78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296.81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291.38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15.77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6037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24069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605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211675553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Recover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57.63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263.91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82.71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8.58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 dirty="0">
                          <a:solidFill>
                            <a:srgbClr val="FF0000"/>
                          </a:solidFill>
                          <a:effectLst/>
                        </a:rPr>
                        <a:t>5.5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3013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23745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412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1295728113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Regenerate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16.75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115.21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249.22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15.48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1876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4624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276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3398781149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Return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19.81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47.72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28.84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4.88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406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3844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194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791575267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Repair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21.44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80.17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92.14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9.05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862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2895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135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101895954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Refurbish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FF0000"/>
                          </a:solidFill>
                          <a:effectLst/>
                        </a:rPr>
                        <a:t>77.15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266.32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57.71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6.93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 dirty="0">
                          <a:effectLst/>
                        </a:rPr>
                        <a:t>36.5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2514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9721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126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3103824262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Rent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17.79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50.59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38.27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5.87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406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2064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116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3492955723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Replace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</a:rPr>
                        <a:t>16.99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46.51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34.26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5.55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360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1971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116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1544820813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Remove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9.45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15.24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41.06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5.50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132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973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103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655461914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Restore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12.44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35.00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61.51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7.30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10.75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321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1269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102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3896204021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Repurpose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46.60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215.65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50.28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6.87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12.5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1745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3914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84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3300135563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Refine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</a:rPr>
                        <a:t>179.75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895.87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52.30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6.96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7418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15818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88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581284214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Rethink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26.67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158.06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60.60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7.77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1239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1627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61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1495832210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Redesign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12.89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33.02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36.63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5.71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230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696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54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2137062311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Resell-Resale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</a:rPr>
                        <a:t>127.89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472.09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20.64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4.58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2514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6778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53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3166014863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React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20.43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55.03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17.68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4.23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12.25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283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899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2166934317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Remanufacture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dirty="0">
                          <a:solidFill>
                            <a:srgbClr val="FF0000"/>
                          </a:solidFill>
                          <a:effectLst/>
                        </a:rPr>
                        <a:t>148.83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879.43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46.57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6.81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6037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6995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47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3788748663"/>
                  </a:ext>
                </a:extLst>
              </a:tr>
              <a:tr h="2324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Reclaim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</a:rPr>
                        <a:t>16.17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52.98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34.47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5.69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9.5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344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>
                          <a:effectLst/>
                        </a:rPr>
                        <a:t>744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l-GR" sz="1400" dirty="0">
                          <a:effectLst/>
                        </a:rPr>
                        <a:t>46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942" marR="63942" marT="0" marB="0"/>
                </a:tc>
                <a:extLst>
                  <a:ext uri="{0D108BD9-81ED-4DB2-BD59-A6C34878D82A}">
                    <a16:rowId xmlns:a16="http://schemas.microsoft.com/office/drawing/2014/main" val="3445599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636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4" descr="A person holding a globe">
            <a:extLst>
              <a:ext uri="{FF2B5EF4-FFF2-40B4-BE49-F238E27FC236}">
                <a16:creationId xmlns:a16="http://schemas.microsoft.com/office/drawing/2014/main" id="{23CB364A-34C6-A3D7-ACC0-0782F6D0E9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73" t="14057" r="5618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Circular Economy in the United Kingdom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683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7053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i="1" dirty="0"/>
              <a:t>Key </a:t>
            </a:r>
            <a:r>
              <a:rPr lang="en-GB" sz="4000" i="1" dirty="0" smtClean="0"/>
              <a:t>figures </a:t>
            </a:r>
            <a:r>
              <a:rPr lang="en-GB" sz="4000" dirty="0" smtClean="0"/>
              <a:t>(2022)</a:t>
            </a:r>
          </a:p>
          <a:p>
            <a:r>
              <a:rPr lang="en-GB" sz="4000" b="1" dirty="0" smtClean="0"/>
              <a:t>999 companies</a:t>
            </a:r>
            <a:endParaRPr lang="en-GB" sz="4000" dirty="0" smtClean="0"/>
          </a:p>
          <a:p>
            <a:r>
              <a:rPr lang="el-GR" sz="4000" b="1" dirty="0" smtClean="0"/>
              <a:t>41</a:t>
            </a:r>
            <a:r>
              <a:rPr lang="en-GB" sz="4000" b="1" dirty="0" smtClean="0"/>
              <a:t>,</a:t>
            </a:r>
            <a:r>
              <a:rPr lang="el-GR" sz="4000" b="1" dirty="0" smtClean="0"/>
              <a:t>879</a:t>
            </a:r>
            <a:r>
              <a:rPr lang="en-GB" sz="4000" b="1" dirty="0" smtClean="0"/>
              <a:t> personnel</a:t>
            </a:r>
            <a:endParaRPr lang="en-GB" sz="4000" dirty="0" smtClean="0"/>
          </a:p>
          <a:p>
            <a:r>
              <a:rPr lang="en-GB" sz="4000" b="1" dirty="0" smtClean="0"/>
              <a:t>2,607,339 followers</a:t>
            </a:r>
            <a:r>
              <a:rPr lang="en-GB" sz="4000" dirty="0" smtClean="0"/>
              <a:t>  </a:t>
            </a:r>
          </a:p>
          <a:p>
            <a:endParaRPr lang="en-GB" sz="4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3EE81ED-EEBA-40B5-AE7D-272C3A940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55" y="365125"/>
            <a:ext cx="11508509" cy="1325563"/>
          </a:xfrm>
        </p:spPr>
        <p:txBody>
          <a:bodyPr anchor="b">
            <a:no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 </a:t>
            </a:r>
            <a:r>
              <a:rPr lang="en-US" sz="4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companies </a:t>
            </a:r>
            <a:r>
              <a:rPr lang="en-US" sz="48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LinkedIn </a:t>
            </a:r>
            <a:r>
              <a:rPr lang="en-US" sz="48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</a:t>
            </a:r>
            <a:r>
              <a:rPr lang="en-US" sz="4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Circular </a:t>
            </a:r>
            <a:r>
              <a:rPr lang="en-US" sz="4800" b="1" dirty="0" smtClean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Economy in their profiles</a:t>
            </a:r>
            <a:endParaRPr lang="en-GB" sz="4800" b="1" dirty="0">
              <a:solidFill>
                <a:srgbClr val="0070C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994400" y="1825625"/>
            <a:ext cx="470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4000" dirty="0" smtClean="0"/>
              <a:t> -&gt; 2023</a:t>
            </a:r>
          </a:p>
          <a:p>
            <a:r>
              <a:rPr lang="en-GB" sz="4000" b="1" dirty="0" smtClean="0"/>
              <a:t>1280 companies</a:t>
            </a:r>
            <a:endParaRPr lang="en-GB" sz="4000" dirty="0" smtClean="0"/>
          </a:p>
          <a:p>
            <a:r>
              <a:rPr lang="en-GB" sz="4000" b="1" dirty="0" smtClean="0"/>
              <a:t>53,731 personnel</a:t>
            </a:r>
            <a:endParaRPr lang="en-GB" sz="4000" dirty="0" smtClean="0"/>
          </a:p>
          <a:p>
            <a:r>
              <a:rPr lang="en-GB" sz="4000" b="1" dirty="0" smtClean="0"/>
              <a:t>3,511,295 followers</a:t>
            </a:r>
            <a:r>
              <a:rPr lang="en-GB" sz="4000" dirty="0" smtClean="0"/>
              <a:t>  </a:t>
            </a:r>
          </a:p>
          <a:p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72019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4200"/>
              <a:t>Headquarters’ distribution of non-UK-based companies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1610896-C468-377B-77D2-0814DDEDF5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2995282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192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/>
              <a:t>Industries (n&gt;10)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61EFC66-E3E0-AE76-A925-0C242FEE02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6153767"/>
              </p:ext>
            </p:extLst>
          </p:nvPr>
        </p:nvGraphicFramePr>
        <p:xfrm>
          <a:off x="4648018" y="178904"/>
          <a:ext cx="6900512" cy="6599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261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/>
              <a:t>Industries (n&lt;10)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46AE05A-3843-2C23-EB4D-E51736DBD7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6640211"/>
              </p:ext>
            </p:extLst>
          </p:nvPr>
        </p:nvGraphicFramePr>
        <p:xfrm>
          <a:off x="4648018" y="139148"/>
          <a:ext cx="6900512" cy="6579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653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34644"/>
            <a:ext cx="10509504" cy="10769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Descriptive statistics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C8EE163-8BC5-57D6-5A75-F06DA47DDF0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58540072"/>
              </p:ext>
            </p:extLst>
          </p:nvPr>
        </p:nvGraphicFramePr>
        <p:xfrm>
          <a:off x="2327704" y="2575793"/>
          <a:ext cx="3273552" cy="3657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36776">
                  <a:extLst>
                    <a:ext uri="{9D8B030D-6E8A-4147-A177-3AD203B41FA5}">
                      <a16:colId xmlns:a16="http://schemas.microsoft.com/office/drawing/2014/main" val="465218798"/>
                    </a:ext>
                  </a:extLst>
                </a:gridCol>
                <a:gridCol w="1636776">
                  <a:extLst>
                    <a:ext uri="{9D8B030D-6E8A-4147-A177-3AD203B41FA5}">
                      <a16:colId xmlns:a16="http://schemas.microsoft.com/office/drawing/2014/main" val="731624321"/>
                    </a:ext>
                  </a:extLst>
                </a:gridCol>
              </a:tblGrid>
              <a:tr h="23597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Followers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741335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27</a:t>
                      </a:r>
                      <a:r>
                        <a:rPr lang="el-GR" sz="14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50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735267759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Standard Deviation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22774.03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029634785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Median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239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819108978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Mode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892227215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Kurtosis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700.6189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62890238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Skewness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24.22771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355261132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Range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699552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469202318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Minimum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789376647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Maximum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699553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159002898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Sum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3511295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413486179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Count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1277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01836759"/>
                  </a:ext>
                </a:extLst>
              </a:tr>
            </a:tbl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6636644-4903-C284-9FFD-A3DCDAD9CB3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06542123"/>
              </p:ext>
            </p:extLst>
          </p:nvPr>
        </p:nvGraphicFramePr>
        <p:xfrm>
          <a:off x="6515430" y="2575790"/>
          <a:ext cx="3276602" cy="3657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38301">
                  <a:extLst>
                    <a:ext uri="{9D8B030D-6E8A-4147-A177-3AD203B41FA5}">
                      <a16:colId xmlns:a16="http://schemas.microsoft.com/office/drawing/2014/main" val="1355430582"/>
                    </a:ext>
                  </a:extLst>
                </a:gridCol>
                <a:gridCol w="1638301">
                  <a:extLst>
                    <a:ext uri="{9D8B030D-6E8A-4147-A177-3AD203B41FA5}">
                      <a16:colId xmlns:a16="http://schemas.microsoft.com/office/drawing/2014/main" val="2142483468"/>
                    </a:ext>
                  </a:extLst>
                </a:gridCol>
              </a:tblGrid>
              <a:tr h="23597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Staff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8448067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4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50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611919539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Standard Deviation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374.4011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647843096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Median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444323903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Mode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575570359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Kurtosis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631.1026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000096584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Skewness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22.96609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829450852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Range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10770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075207537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Minimum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412713491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Maximum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10771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515820257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Sum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53731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2631537441"/>
                  </a:ext>
                </a:extLst>
              </a:tr>
              <a:tr h="2359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Count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1080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116786034"/>
                  </a:ext>
                </a:extLst>
              </a:tr>
            </a:tbl>
          </a:graphicData>
        </a:graphic>
      </p:graphicFrame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363D0A10-DD10-2F37-A4B8-174DAB4AA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271" y="1737360"/>
            <a:ext cx="745612" cy="745612"/>
          </a:xfrm>
          <a:prstGeom prst="rect">
            <a:avLst/>
          </a:prstGeom>
        </p:spPr>
      </p:pic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09A5DECA-B866-4FE8-36B4-3896AC9CF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917" y="1837751"/>
            <a:ext cx="745612" cy="74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3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 dirty="0"/>
              <a:t>LinkedIn and Circular Economy	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B61DA-4CD1-00BF-3EB4-4852D5490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US" sz="1900" dirty="0"/>
              <a:t>LinkedIn is an online social media networking platform with significant business orientation</a:t>
            </a:r>
          </a:p>
          <a:p>
            <a:r>
              <a:rPr lang="en-US" sz="1900" dirty="0"/>
              <a:t>It provides free access, profile creation, and interaction among users</a:t>
            </a:r>
          </a:p>
          <a:p>
            <a:r>
              <a:rPr lang="en-US" sz="1900" dirty="0"/>
              <a:t>Among the diverse information types, there are “company” profiles (~66 million) containing valuable data</a:t>
            </a:r>
          </a:p>
          <a:p>
            <a:r>
              <a:rPr lang="en-US" sz="1900" dirty="0"/>
              <a:t>Text-mining tools can help in data acquisition and further DB creation</a:t>
            </a:r>
          </a:p>
          <a:p>
            <a:r>
              <a:rPr lang="en-US" sz="1900" dirty="0"/>
              <a:t>Different types of analytical methods can lead to very important insights regarding the shaping of various industry and business sectors, </a:t>
            </a:r>
            <a:r>
              <a:rPr lang="en-US" sz="1900" dirty="0" smtClean="0"/>
              <a:t>regionally or globally</a:t>
            </a:r>
            <a:endParaRPr lang="en-US" sz="1900" dirty="0"/>
          </a:p>
          <a:p>
            <a:r>
              <a:rPr lang="en-US" sz="1900" dirty="0"/>
              <a:t>In this presentation we provide some of the most important </a:t>
            </a:r>
            <a:r>
              <a:rPr lang="en-US" sz="1900" dirty="0" smtClean="0"/>
              <a:t>findings </a:t>
            </a:r>
            <a:r>
              <a:rPr lang="en-US" sz="1900" dirty="0"/>
              <a:t>in </a:t>
            </a:r>
            <a:r>
              <a:rPr lang="en-US" sz="1900" dirty="0" smtClean="0"/>
              <a:t>Circular Economy </a:t>
            </a:r>
            <a:r>
              <a:rPr lang="en-US" sz="1900" dirty="0"/>
              <a:t>investigation, so far</a:t>
            </a:r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64C6774-20BA-D88E-CD3C-66E2D94DBB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" r="274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7253CFF-037D-1CEC-38E2-47CEAE075528}"/>
              </a:ext>
            </a:extLst>
          </p:cNvPr>
          <p:cNvSpPr txBox="1">
            <a:spLocks/>
          </p:cNvSpPr>
          <p:nvPr/>
        </p:nvSpPr>
        <p:spPr>
          <a:xfrm>
            <a:off x="10489014" y="6056926"/>
            <a:ext cx="1263163" cy="2671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/>
              <a:t>Source: Eurostat</a:t>
            </a:r>
          </a:p>
        </p:txBody>
      </p:sp>
    </p:spTree>
    <p:extLst>
      <p:ext uri="{BB962C8B-B14F-4D97-AF65-F5344CB8AC3E}">
        <p14:creationId xmlns:p14="http://schemas.microsoft.com/office/powerpoint/2010/main" val="10487299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CF669-CADA-6018-813B-F68EF2932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1554"/>
            <a:ext cx="10515600" cy="738966"/>
          </a:xfrm>
        </p:spPr>
        <p:txBody>
          <a:bodyPr>
            <a:normAutofit/>
          </a:bodyPr>
          <a:lstStyle/>
          <a:p>
            <a:r>
              <a:rPr lang="en-US" sz="4000" dirty="0"/>
              <a:t>Monthly observations of CE-related companies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DA22BC6-5A1D-4DB6-B070-8C6EA87434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4883074"/>
              </p:ext>
            </p:extLst>
          </p:nvPr>
        </p:nvGraphicFramePr>
        <p:xfrm>
          <a:off x="838200" y="1138335"/>
          <a:ext cx="10515600" cy="5038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83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110D7-85F9-AA4F-C332-F0495B74A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07" y="362872"/>
            <a:ext cx="11235559" cy="636329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Monthly observations of </a:t>
            </a:r>
            <a:r>
              <a:rPr lang="en-US" sz="4000" dirty="0" smtClean="0"/>
              <a:t>Circular Economy-related </a:t>
            </a:r>
            <a:r>
              <a:rPr lang="en-US" sz="4000" dirty="0"/>
              <a:t>job posts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DDFC0A8-FE68-F983-8D24-0BDCB633AE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8046049"/>
              </p:ext>
            </p:extLst>
          </p:nvPr>
        </p:nvGraphicFramePr>
        <p:xfrm>
          <a:off x="838200" y="1073020"/>
          <a:ext cx="10515600" cy="5103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8279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0AE394F-AFF1-4485-AF1F-7387A2F041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ight bulb on yellow background with sketched light beams and cord">
            <a:extLst>
              <a:ext uri="{FF2B5EF4-FFF2-40B4-BE49-F238E27FC236}">
                <a16:creationId xmlns:a16="http://schemas.microsoft.com/office/drawing/2014/main" id="{769959C3-6D09-37B5-3CD8-1F31A0AE17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37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5683D043-25BB-4AC9-8130-6411796726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3323345"/>
          </a:xfrm>
          <a:prstGeom prst="rect">
            <a:avLst/>
          </a:prstGeom>
          <a:gradFill flip="none" rotWithShape="1">
            <a:gsLst>
              <a:gs pos="57000">
                <a:srgbClr val="000000">
                  <a:alpha val="30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06" y="3036785"/>
            <a:ext cx="7113540" cy="15075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Experimental Datasets - Keywords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61CCAC-6875-474C-8E9E-F57ABF078C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047" y="4704862"/>
            <a:ext cx="12191999" cy="2155484"/>
          </a:xfrm>
          <a:prstGeom prst="rect">
            <a:avLst/>
          </a:prstGeom>
          <a:gradFill flip="none" rotWithShape="1">
            <a:gsLst>
              <a:gs pos="59000">
                <a:srgbClr val="000000">
                  <a:alpha val="30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1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1380556"/>
            <a:ext cx="4818888" cy="740852"/>
          </a:xfrm>
        </p:spPr>
        <p:txBody>
          <a:bodyPr anchor="b">
            <a:normAutofit/>
          </a:bodyPr>
          <a:lstStyle/>
          <a:p>
            <a:r>
              <a:rPr lang="en-US" dirty="0"/>
              <a:t>Circular Transport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B61DA-4CD1-00BF-3EB4-4852D5490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en-US" sz="1700" dirty="0"/>
              <a:t>“Circular Transport” has been searched on the LinkedIn platform</a:t>
            </a:r>
          </a:p>
          <a:p>
            <a:r>
              <a:rPr lang="en-US" sz="1700" dirty="0"/>
              <a:t>“companies” </a:t>
            </a:r>
            <a:r>
              <a:rPr lang="en-US" sz="1700" dirty="0" smtClean="0"/>
              <a:t>filter</a:t>
            </a:r>
            <a:r>
              <a:rPr lang="en-GB" sz="1700" dirty="0" smtClean="0"/>
              <a:t> </a:t>
            </a:r>
            <a:r>
              <a:rPr lang="en-US" sz="1700" dirty="0" smtClean="0"/>
              <a:t>has </a:t>
            </a:r>
            <a:r>
              <a:rPr lang="en-US" sz="1700" dirty="0"/>
              <a:t>been applied with no additional location filters</a:t>
            </a:r>
          </a:p>
          <a:p>
            <a:r>
              <a:rPr lang="en-US" sz="1700" dirty="0"/>
              <a:t>358 profiles have been extracted in CSV files</a:t>
            </a:r>
          </a:p>
          <a:p>
            <a:r>
              <a:rPr lang="en-US" sz="1700" dirty="0"/>
              <a:t>Further investigation highlighted the main characteristics of those organizations</a:t>
            </a:r>
          </a:p>
          <a:p>
            <a:r>
              <a:rPr lang="en-US" sz="1700" dirty="0"/>
              <a:t>UK presented the highest number of results according to the HQs location</a:t>
            </a:r>
          </a:p>
          <a:p>
            <a:r>
              <a:rPr lang="en-US" sz="1700" dirty="0"/>
              <a:t>The most popular industry sectors were those in the “services” cluster</a:t>
            </a:r>
          </a:p>
          <a:p>
            <a:endParaRPr lang="en-US" sz="1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0C0E624-40EC-A1B1-0C2D-9C5634E25A8C}"/>
              </a:ext>
            </a:extLst>
          </p:cNvPr>
          <p:cNvGrpSpPr/>
          <p:nvPr/>
        </p:nvGrpSpPr>
        <p:grpSpPr>
          <a:xfrm>
            <a:off x="6099048" y="699516"/>
            <a:ext cx="5458968" cy="5458968"/>
            <a:chOff x="8526889" y="0"/>
            <a:chExt cx="1825625" cy="1825625"/>
          </a:xfrm>
        </p:grpSpPr>
        <p:pic>
          <p:nvPicPr>
            <p:cNvPr id="5" name="Picture 4" descr="Shape, arrow&#10;&#10;Description automatically generated">
              <a:extLst>
                <a:ext uri="{FF2B5EF4-FFF2-40B4-BE49-F238E27FC236}">
                  <a16:creationId xmlns:a16="http://schemas.microsoft.com/office/drawing/2014/main" id="{5614615D-8DB2-41E2-FD5C-05F282F38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526889" y="0"/>
              <a:ext cx="1825625" cy="1825625"/>
            </a:xfrm>
            <a:prstGeom prst="rect">
              <a:avLst/>
            </a:prstGeom>
          </p:spPr>
        </p:pic>
        <p:pic>
          <p:nvPicPr>
            <p:cNvPr id="7" name="Picture 6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7C786E22-D5ED-2D23-2469-2EA1D97CF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55557" y="462478"/>
              <a:ext cx="787823" cy="7878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114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D6EC794-53F0-065D-EEB7-DBDC482BA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65280"/>
              </p:ext>
            </p:extLst>
          </p:nvPr>
        </p:nvGraphicFramePr>
        <p:xfrm>
          <a:off x="5198165" y="1"/>
          <a:ext cx="354416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382" y="365125"/>
            <a:ext cx="4285296" cy="1325563"/>
          </a:xfrm>
        </p:spPr>
        <p:txBody>
          <a:bodyPr>
            <a:normAutofit/>
          </a:bodyPr>
          <a:lstStyle/>
          <a:p>
            <a:r>
              <a:rPr lang="en-US" sz="3200" dirty="0"/>
              <a:t>Circular Transport (n=358, worldwide)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32AA6E1-DAB9-97C2-E5B6-D21D7A4502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1233875"/>
              </p:ext>
            </p:extLst>
          </p:nvPr>
        </p:nvGraphicFramePr>
        <p:xfrm>
          <a:off x="8742325" y="0"/>
          <a:ext cx="354243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62F1096-B53A-514E-304A-284840F423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019946"/>
              </p:ext>
            </p:extLst>
          </p:nvPr>
        </p:nvGraphicFramePr>
        <p:xfrm>
          <a:off x="93306" y="1875453"/>
          <a:ext cx="4862735" cy="4549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4728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49896"/>
          <a:stretch/>
        </p:blipFill>
        <p:spPr>
          <a:xfrm>
            <a:off x="412977" y="435856"/>
            <a:ext cx="6219999" cy="60280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49797"/>
          <a:stretch/>
        </p:blipFill>
        <p:spPr>
          <a:xfrm>
            <a:off x="7659860" y="854746"/>
            <a:ext cx="6182264" cy="600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39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5174315" cy="36237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6391" t="23892" r="59881" b="27929"/>
          <a:stretch/>
        </p:blipFill>
        <p:spPr>
          <a:xfrm>
            <a:off x="5317067" y="457200"/>
            <a:ext cx="2453687" cy="28024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6345" t="58990" r="59881" b="27802"/>
          <a:stretch/>
        </p:blipFill>
        <p:spPr>
          <a:xfrm>
            <a:off x="5317067" y="3378201"/>
            <a:ext cx="2453687" cy="766778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2709333" y="1244600"/>
            <a:ext cx="2167467" cy="13546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r="54167"/>
          <a:stretch/>
        </p:blipFill>
        <p:spPr>
          <a:xfrm>
            <a:off x="8763000" y="727237"/>
            <a:ext cx="2421466" cy="2421833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7913506" y="1515534"/>
            <a:ext cx="849494" cy="16086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725" y="4565467"/>
            <a:ext cx="4596342" cy="1643777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>
            <a:off x="5112159" y="5638800"/>
            <a:ext cx="849494" cy="16086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7745" y="4263514"/>
            <a:ext cx="4647142" cy="10163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7745" y="5412204"/>
            <a:ext cx="4724988" cy="99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3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2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US" dirty="0"/>
              <a:t>Circular Economy Materials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B61DA-4CD1-00BF-3EB4-4852D5490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en-US" sz="1700" dirty="0"/>
              <a:t>“Circular Economy Materials” </a:t>
            </a:r>
            <a:r>
              <a:rPr lang="en-US" sz="1700" dirty="0" smtClean="0"/>
              <a:t>provides 2700 companies with </a:t>
            </a:r>
            <a:r>
              <a:rPr lang="en-US" sz="1700" dirty="0"/>
              <a:t>no additional location filters</a:t>
            </a:r>
          </a:p>
          <a:p>
            <a:r>
              <a:rPr lang="en-US" sz="1700" dirty="0" smtClean="0"/>
              <a:t>Further </a:t>
            </a:r>
            <a:r>
              <a:rPr lang="en-US" sz="1700" dirty="0"/>
              <a:t>investigation highlighted the main characteristics of those organizations</a:t>
            </a:r>
          </a:p>
          <a:p>
            <a:r>
              <a:rPr lang="en-US" sz="1700" dirty="0" smtClean="0"/>
              <a:t>Further specification per material is necessary limit the number of hits below 1000 or group per company size.</a:t>
            </a:r>
            <a:endParaRPr lang="en-US" sz="1700" dirty="0"/>
          </a:p>
          <a:p>
            <a:endParaRPr lang="en-US" sz="17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E54B3DD-AC7B-1B65-5807-9415380FB7B1}"/>
              </a:ext>
            </a:extLst>
          </p:cNvPr>
          <p:cNvGrpSpPr/>
          <p:nvPr/>
        </p:nvGrpSpPr>
        <p:grpSpPr>
          <a:xfrm>
            <a:off x="6672288" y="2900855"/>
            <a:ext cx="4481979" cy="3729103"/>
            <a:chOff x="7926258" y="0"/>
            <a:chExt cx="2141473" cy="2141473"/>
          </a:xfrm>
        </p:grpSpPr>
        <p:pic>
          <p:nvPicPr>
            <p:cNvPr id="5" name="Picture 4" descr="Shape, arrow&#10;&#10;Description automatically generated">
              <a:extLst>
                <a:ext uri="{FF2B5EF4-FFF2-40B4-BE49-F238E27FC236}">
                  <a16:creationId xmlns:a16="http://schemas.microsoft.com/office/drawing/2014/main" id="{9DE743BB-2C41-BD92-3C96-32F05488F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6258" y="0"/>
              <a:ext cx="2141473" cy="2141473"/>
            </a:xfrm>
            <a:prstGeom prst="rect">
              <a:avLst/>
            </a:prstGeom>
          </p:spPr>
        </p:pic>
        <p:pic>
          <p:nvPicPr>
            <p:cNvPr id="7" name="Picture 6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0E33BCEC-D75B-EDCD-2F36-34381D8E3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9397" y="553139"/>
              <a:ext cx="1035193" cy="1035193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3681" y="112310"/>
            <a:ext cx="5160586" cy="254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9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66" y="67735"/>
            <a:ext cx="4680000" cy="1886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11201"/>
          <a:stretch/>
        </p:blipFill>
        <p:spPr>
          <a:xfrm>
            <a:off x="73967" y="2356108"/>
            <a:ext cx="4680000" cy="1883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b="10325"/>
          <a:stretch/>
        </p:blipFill>
        <p:spPr>
          <a:xfrm>
            <a:off x="73966" y="4711534"/>
            <a:ext cx="4680000" cy="1856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6143" y="67734"/>
            <a:ext cx="4680000" cy="216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6143" y="2674936"/>
            <a:ext cx="4680000" cy="16290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6143" y="4747176"/>
            <a:ext cx="4680000" cy="1911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8219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GB" sz="5400" dirty="0" smtClean="0"/>
              <a:t>Suggestions for Further </a:t>
            </a:r>
            <a:r>
              <a:rPr lang="en-US" sz="5400" dirty="0" smtClean="0"/>
              <a:t>Research</a:t>
            </a:r>
            <a:endParaRPr lang="en-US" sz="5400" dirty="0"/>
          </a:p>
        </p:txBody>
      </p:sp>
      <p:pic>
        <p:nvPicPr>
          <p:cNvPr id="5" name="Picture 4" descr="Many question marks on black background">
            <a:extLst>
              <a:ext uri="{FF2B5EF4-FFF2-40B4-BE49-F238E27FC236}">
                <a16:creationId xmlns:a16="http://schemas.microsoft.com/office/drawing/2014/main" id="{42FC6CB0-687F-EF4C-F007-70F13D650B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144" r="810" b="2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B61DA-4CD1-00BF-3EB4-4852D5490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Further </a:t>
            </a:r>
            <a:r>
              <a:rPr lang="en-US" sz="2000" dirty="0"/>
              <a:t>investigation of topics related to CE, like materials, production, transport, etc., in terms of qualitative or thematic analysis. (search query definition)</a:t>
            </a:r>
          </a:p>
          <a:p>
            <a:r>
              <a:rPr lang="en-US" sz="2000" dirty="0"/>
              <a:t>Further analysis of already mined datasets (circular economy UK, circular economy materials, circular transport) by utilizing diverse analytics methods on profiles “specialties” and “descriptions” (free text)</a:t>
            </a:r>
          </a:p>
          <a:p>
            <a:r>
              <a:rPr lang="en-US" sz="2000" dirty="0"/>
              <a:t>Comparative analysis of LinkedIn data with other </a:t>
            </a:r>
            <a:r>
              <a:rPr lang="en-US" sz="2000" dirty="0" smtClean="0"/>
              <a:t>online data </a:t>
            </a:r>
            <a:r>
              <a:rPr lang="en-US" sz="2000" dirty="0"/>
              <a:t>sources or </a:t>
            </a:r>
            <a:r>
              <a:rPr lang="en-US" sz="2000" dirty="0" smtClean="0"/>
              <a:t>registry data and indicators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7059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788"/>
          </a:xfrm>
        </p:spPr>
        <p:txBody>
          <a:bodyPr>
            <a:noAutofit/>
          </a:bodyPr>
          <a:lstStyle/>
          <a:p>
            <a:r>
              <a:rPr lang="en-US" dirty="0"/>
              <a:t>Datasets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C7C96E-9321-4444-874F-0B23362584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34" y="1136909"/>
            <a:ext cx="11354750" cy="119416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547610-A6D0-7876-0DAD-FA4124525D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54" y="2450069"/>
            <a:ext cx="11354750" cy="13210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73B5B4-1AB3-4838-DB75-B121870E2B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34" y="3890153"/>
            <a:ext cx="11208446" cy="1307569"/>
          </a:xfrm>
          <a:prstGeom prst="rect">
            <a:avLst/>
          </a:prstGeom>
        </p:spPr>
      </p:pic>
      <p:pic>
        <p:nvPicPr>
          <p:cNvPr id="11" name="Picture 10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923B27BF-9874-8AAE-2A77-FD16C3B900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54" y="5316718"/>
            <a:ext cx="11354750" cy="154128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9A23C26-2AFF-E25D-FB7E-9C1FE12AFC5E}"/>
              </a:ext>
            </a:extLst>
          </p:cNvPr>
          <p:cNvGrpSpPr/>
          <p:nvPr/>
        </p:nvGrpSpPr>
        <p:grpSpPr>
          <a:xfrm>
            <a:off x="11658600" y="1589849"/>
            <a:ext cx="329184" cy="70429"/>
            <a:chOff x="11658600" y="1589849"/>
            <a:chExt cx="329184" cy="70429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F5A1182-5B6F-9CE2-FDFD-3CCBD9571592}"/>
                </a:ext>
              </a:extLst>
            </p:cNvPr>
            <p:cNvSpPr/>
            <p:nvPr/>
          </p:nvSpPr>
          <p:spPr>
            <a:xfrm>
              <a:off x="11658600" y="1591056"/>
              <a:ext cx="73152" cy="692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FEEC27D-1AE3-C795-672B-2B0901D2EB57}"/>
                </a:ext>
              </a:extLst>
            </p:cNvPr>
            <p:cNvSpPr/>
            <p:nvPr/>
          </p:nvSpPr>
          <p:spPr>
            <a:xfrm>
              <a:off x="11786616" y="1589849"/>
              <a:ext cx="73152" cy="692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92B7991-7D17-91AF-A631-A83049506160}"/>
                </a:ext>
              </a:extLst>
            </p:cNvPr>
            <p:cNvSpPr/>
            <p:nvPr/>
          </p:nvSpPr>
          <p:spPr>
            <a:xfrm>
              <a:off x="11914632" y="1589849"/>
              <a:ext cx="73152" cy="692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1A04602-41A8-95F3-7B85-30FF1647806C}"/>
              </a:ext>
            </a:extLst>
          </p:cNvPr>
          <p:cNvGrpSpPr/>
          <p:nvPr/>
        </p:nvGrpSpPr>
        <p:grpSpPr>
          <a:xfrm>
            <a:off x="243840" y="3110613"/>
            <a:ext cx="329184" cy="70429"/>
            <a:chOff x="11658600" y="1589849"/>
            <a:chExt cx="329184" cy="70429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1FCD064-EA56-10B7-B9FB-303ACAA8B9F5}"/>
                </a:ext>
              </a:extLst>
            </p:cNvPr>
            <p:cNvSpPr/>
            <p:nvPr/>
          </p:nvSpPr>
          <p:spPr>
            <a:xfrm>
              <a:off x="11658600" y="1591056"/>
              <a:ext cx="73152" cy="692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444BC3C-0ADD-5D7B-5D61-C2690B7CDEC7}"/>
                </a:ext>
              </a:extLst>
            </p:cNvPr>
            <p:cNvSpPr/>
            <p:nvPr/>
          </p:nvSpPr>
          <p:spPr>
            <a:xfrm>
              <a:off x="11786616" y="1589849"/>
              <a:ext cx="73152" cy="692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36A75C2-A047-D1F0-FF22-7979311495A0}"/>
                </a:ext>
              </a:extLst>
            </p:cNvPr>
            <p:cNvSpPr/>
            <p:nvPr/>
          </p:nvSpPr>
          <p:spPr>
            <a:xfrm>
              <a:off x="11914632" y="1589849"/>
              <a:ext cx="73152" cy="692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3A26868-450F-1817-347A-1D9880E3CE83}"/>
              </a:ext>
            </a:extLst>
          </p:cNvPr>
          <p:cNvGrpSpPr/>
          <p:nvPr/>
        </p:nvGrpSpPr>
        <p:grpSpPr>
          <a:xfrm>
            <a:off x="11567160" y="4543937"/>
            <a:ext cx="329184" cy="70429"/>
            <a:chOff x="11658600" y="1589849"/>
            <a:chExt cx="329184" cy="70429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F833F05-01C1-3679-1BE2-4337CAFAED08}"/>
                </a:ext>
              </a:extLst>
            </p:cNvPr>
            <p:cNvSpPr/>
            <p:nvPr/>
          </p:nvSpPr>
          <p:spPr>
            <a:xfrm>
              <a:off x="11658600" y="1591056"/>
              <a:ext cx="73152" cy="692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0955774-DF19-6FD9-F36B-728F0D26948E}"/>
                </a:ext>
              </a:extLst>
            </p:cNvPr>
            <p:cNvSpPr/>
            <p:nvPr/>
          </p:nvSpPr>
          <p:spPr>
            <a:xfrm>
              <a:off x="11786616" y="1589849"/>
              <a:ext cx="73152" cy="692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189C69C-50E0-255E-3DFE-119E30288FD1}"/>
                </a:ext>
              </a:extLst>
            </p:cNvPr>
            <p:cNvSpPr/>
            <p:nvPr/>
          </p:nvSpPr>
          <p:spPr>
            <a:xfrm>
              <a:off x="11914632" y="1589849"/>
              <a:ext cx="73152" cy="692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34DD684-C240-43DB-2C98-053654CF0CE5}"/>
              </a:ext>
            </a:extLst>
          </p:cNvPr>
          <p:cNvGrpSpPr/>
          <p:nvPr/>
        </p:nvGrpSpPr>
        <p:grpSpPr>
          <a:xfrm>
            <a:off x="175834" y="6016930"/>
            <a:ext cx="329184" cy="70429"/>
            <a:chOff x="11658600" y="1589849"/>
            <a:chExt cx="329184" cy="7042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B03A374-8A61-52C6-7382-AED49F2ADCAB}"/>
                </a:ext>
              </a:extLst>
            </p:cNvPr>
            <p:cNvSpPr/>
            <p:nvPr/>
          </p:nvSpPr>
          <p:spPr>
            <a:xfrm>
              <a:off x="11658600" y="1591056"/>
              <a:ext cx="73152" cy="692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2280B0F-D4E5-EC22-B995-207CBAC91A75}"/>
                </a:ext>
              </a:extLst>
            </p:cNvPr>
            <p:cNvSpPr/>
            <p:nvPr/>
          </p:nvSpPr>
          <p:spPr>
            <a:xfrm>
              <a:off x="11786616" y="1589849"/>
              <a:ext cx="73152" cy="692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92F444B-9C67-7F4B-3C66-AB70AD5B802F}"/>
                </a:ext>
              </a:extLst>
            </p:cNvPr>
            <p:cNvSpPr/>
            <p:nvPr/>
          </p:nvSpPr>
          <p:spPr>
            <a:xfrm>
              <a:off x="11914632" y="1589849"/>
              <a:ext cx="73152" cy="692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65920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4</a:t>
            </a:r>
            <a:r>
              <a:rPr lang="en-GB" sz="4000" baseline="30000" dirty="0" smtClean="0"/>
              <a:t>th</a:t>
            </a:r>
            <a:r>
              <a:rPr lang="en-GB" sz="4000" dirty="0" smtClean="0"/>
              <a:t>  Symposium on Circular Economy and Sustainability, Heraklion, Crete, 19-21 June 2023,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87500"/>
            <a:ext cx="4159250" cy="4589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https</a:t>
            </a:r>
            <a:r>
              <a:rPr lang="en-GB" sz="1800" dirty="0" smtClean="0"/>
              <a:t>://4th.circulareconomy2050.eu</a:t>
            </a:r>
            <a:r>
              <a:rPr lang="en-GB" sz="1800" dirty="0"/>
              <a:t>/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189" y="1949450"/>
            <a:ext cx="8726311" cy="490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7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618A553-B5BB-412D-A774-6D67704B69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48F91B-FA65-4A06-A177-8CCF7EBC86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2"/>
            <a:ext cx="12178410" cy="61950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olourful envelopes">
            <a:extLst>
              <a:ext uri="{FF2B5EF4-FFF2-40B4-BE49-F238E27FC236}">
                <a16:creationId xmlns:a16="http://schemas.microsoft.com/office/drawing/2014/main" id="{C7C19EFC-4577-0784-2388-D5BAC3077F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t="17001" b="6708"/>
          <a:stretch/>
        </p:blipFill>
        <p:spPr>
          <a:xfrm>
            <a:off x="13373" y="10"/>
            <a:ext cx="12165257" cy="6195062"/>
          </a:xfrm>
          <a:prstGeom prst="rect">
            <a:avLst/>
          </a:prstGeom>
        </p:spPr>
      </p:pic>
      <p:sp>
        <p:nvSpPr>
          <p:cNvPr id="14" name="Graphic 14">
            <a:extLst>
              <a:ext uri="{FF2B5EF4-FFF2-40B4-BE49-F238E27FC236}">
                <a16:creationId xmlns:a16="http://schemas.microsoft.com/office/drawing/2014/main" id="{2CF7CF5F-D747-47B3-80B1-8392750446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0" y="-2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ABD2CE1-D525-4AAB-B380-50A0DB444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4" y="3548620"/>
            <a:ext cx="6614411" cy="184444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300" dirty="0">
                <a:solidFill>
                  <a:schemeClr val="bg1"/>
                </a:solidFill>
              </a:rPr>
              <a:t>Thank you for your attention</a:t>
            </a:r>
            <a:br>
              <a:rPr lang="en-US" sz="4300" dirty="0">
                <a:solidFill>
                  <a:schemeClr val="bg1"/>
                </a:solidFill>
              </a:rPr>
            </a:br>
            <a:r>
              <a:rPr lang="en-US" sz="4300" dirty="0">
                <a:solidFill>
                  <a:schemeClr val="bg1"/>
                </a:solidFill>
              </a:rPr>
              <a:t/>
            </a:r>
            <a:br>
              <a:rPr lang="en-US" sz="4300" dirty="0">
                <a:solidFill>
                  <a:schemeClr val="bg1"/>
                </a:solidFill>
              </a:rPr>
            </a:br>
            <a:r>
              <a:rPr lang="en-US" sz="2400" b="1" dirty="0">
                <a:solidFill>
                  <a:schemeClr val="bg1"/>
                </a:solidFill>
              </a:rPr>
              <a:t>Konstantinos P. Tsagarakis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  <a:effectLst/>
              </a:rPr>
              <a:t>ktsagarakis@tuc.gr</a:t>
            </a:r>
            <a:endParaRPr lang="en-US" sz="4300" dirty="0">
              <a:solidFill>
                <a:schemeClr val="bg1"/>
              </a:solidFill>
            </a:endParaRPr>
          </a:p>
        </p:txBody>
      </p:sp>
      <p:sp>
        <p:nvSpPr>
          <p:cNvPr id="16" name="Graphic 14">
            <a:extLst>
              <a:ext uri="{FF2B5EF4-FFF2-40B4-BE49-F238E27FC236}">
                <a16:creationId xmlns:a16="http://schemas.microsoft.com/office/drawing/2014/main" id="{820B6604-1FF9-43F5-AC47-3D41CB2F56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448800" y="4111379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98779F6-5395-4B82-BDCB-4ADF6A5BB9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73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raphic 14">
            <a:extLst>
              <a:ext uri="{FF2B5EF4-FFF2-40B4-BE49-F238E27FC236}">
                <a16:creationId xmlns:a16="http://schemas.microsoft.com/office/drawing/2014/main" id="{CE1108CD-786E-4304-9504-9C5AD6482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448800" y="-1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70191CD-D48F-4F7A-8077-0380603A29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89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9378-D101-4F6B-302B-E5D13722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Previous research on LinkedIn data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899195"/>
            <a:ext cx="10515600" cy="4351338"/>
          </a:xfrm>
        </p:spPr>
        <p:txBody>
          <a:bodyPr/>
          <a:lstStyle/>
          <a:p>
            <a:pPr marL="285750" indent="-285750"/>
            <a:r>
              <a:rPr lang="en-US" dirty="0"/>
              <a:t>Social media and EU companies' engagement in circular economy: A LinkedIn approach</a:t>
            </a:r>
          </a:p>
          <a:p>
            <a:pPr marL="285750" indent="-285750"/>
            <a:r>
              <a:rPr lang="en-GB" dirty="0"/>
              <a:t>“Made in Germany” how companies approach Circular Economy on LinkedIn</a:t>
            </a:r>
          </a:p>
          <a:p>
            <a:pPr marL="285750" indent="-285750"/>
            <a:r>
              <a:rPr lang="en-US" dirty="0"/>
              <a:t>Global Online networking for Circular economy companies in fashion, apparel, and textiles industries, the LinkedIn platform</a:t>
            </a:r>
          </a:p>
          <a:p>
            <a:pPr marL="285750" indent="-285750"/>
            <a:r>
              <a:rPr lang="en-GB" dirty="0"/>
              <a:t>“Made in Germany” how companies approach Circular Economy on LinkedIn</a:t>
            </a:r>
          </a:p>
          <a:p>
            <a:pPr marL="285750" indent="-285750"/>
            <a:r>
              <a:rPr lang="en-US" dirty="0"/>
              <a:t>The 21 most practiced RE-s from LinkedIn Profiles on a Global Scale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1877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121"/>
            <a:ext cx="6180083" cy="50312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0289" y="276224"/>
            <a:ext cx="5490672" cy="638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693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9825" t="24327" r="28386" b="9427"/>
          <a:stretch/>
        </p:blipFill>
        <p:spPr>
          <a:xfrm>
            <a:off x="0" y="1511184"/>
            <a:ext cx="4771132" cy="42543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9090" y="872359"/>
            <a:ext cx="3896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Accepted </a:t>
            </a:r>
            <a:r>
              <a:rPr lang="en-GB" dirty="0"/>
              <a:t>in </a:t>
            </a:r>
            <a:r>
              <a:rPr lang="en-GB" i="1" dirty="0"/>
              <a:t>European Planning </a:t>
            </a:r>
            <a:r>
              <a:rPr lang="en-GB" i="1" dirty="0" smtClean="0"/>
              <a:t>Studies</a:t>
            </a:r>
            <a:endParaRPr lang="en-GB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131654"/>
              </p:ext>
            </p:extLst>
          </p:nvPr>
        </p:nvGraphicFramePr>
        <p:xfrm>
          <a:off x="4753958" y="1057025"/>
          <a:ext cx="6880993" cy="48767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1214">
                  <a:extLst>
                    <a:ext uri="{9D8B030D-6E8A-4147-A177-3AD203B41FA5}">
                      <a16:colId xmlns:a16="http://schemas.microsoft.com/office/drawing/2014/main" val="3495314442"/>
                    </a:ext>
                  </a:extLst>
                </a:gridCol>
                <a:gridCol w="916428">
                  <a:extLst>
                    <a:ext uri="{9D8B030D-6E8A-4147-A177-3AD203B41FA5}">
                      <a16:colId xmlns:a16="http://schemas.microsoft.com/office/drawing/2014/main" val="1131750919"/>
                    </a:ext>
                  </a:extLst>
                </a:gridCol>
                <a:gridCol w="1041247">
                  <a:extLst>
                    <a:ext uri="{9D8B030D-6E8A-4147-A177-3AD203B41FA5}">
                      <a16:colId xmlns:a16="http://schemas.microsoft.com/office/drawing/2014/main" val="687124650"/>
                    </a:ext>
                  </a:extLst>
                </a:gridCol>
                <a:gridCol w="755299">
                  <a:extLst>
                    <a:ext uri="{9D8B030D-6E8A-4147-A177-3AD203B41FA5}">
                      <a16:colId xmlns:a16="http://schemas.microsoft.com/office/drawing/2014/main" val="4261541408"/>
                    </a:ext>
                  </a:extLst>
                </a:gridCol>
                <a:gridCol w="810952">
                  <a:extLst>
                    <a:ext uri="{9D8B030D-6E8A-4147-A177-3AD203B41FA5}">
                      <a16:colId xmlns:a16="http://schemas.microsoft.com/office/drawing/2014/main" val="2615704567"/>
                    </a:ext>
                  </a:extLst>
                </a:gridCol>
                <a:gridCol w="1315853">
                  <a:extLst>
                    <a:ext uri="{9D8B030D-6E8A-4147-A177-3AD203B41FA5}">
                      <a16:colId xmlns:a16="http://schemas.microsoft.com/office/drawing/2014/main" val="3537301118"/>
                    </a:ext>
                  </a:extLst>
                </a:gridCol>
              </a:tblGrid>
              <a:tr h="24308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dirty="0">
                          <a:effectLst/>
                        </a:rPr>
                        <a:t>Region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 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dirty="0">
                          <a:effectLst/>
                        </a:rPr>
                        <a:t>Companies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dirty="0">
                          <a:effectLst/>
                        </a:rPr>
                        <a:t>Development (%)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227574051"/>
                  </a:ext>
                </a:extLst>
              </a:tr>
              <a:tr h="24308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January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dirty="0">
                          <a:effectLst/>
                        </a:rPr>
                        <a:t>May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Sept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Jan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377683449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Baden-Württemberg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28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32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41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47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67.86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608948781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Bavaria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58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64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70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77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32.76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342524723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Berlin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95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106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122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126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32.63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4210942300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Brandenburg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7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7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75.00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340815630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Bremen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-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3146625041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Hamburg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28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35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40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39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39.29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2488507445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Hesse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29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37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40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43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48.28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2123572588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Lower Saxony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22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20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23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23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4.55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290785066"/>
                  </a:ext>
                </a:extLst>
              </a:tr>
              <a:tr h="5013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Mecklenburg-Western Pomerania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25.00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3376629990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North Rhine-Westphalia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70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83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88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96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37.14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113896950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Rhineland-Palatinate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9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9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9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10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11.11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934489427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Saarland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157372441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Saxony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18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18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20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21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16.66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664446217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Saxony-Anhalt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300.00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2130544174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Schleswig-Holstein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8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8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10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11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37.50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862930371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Thuringia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974818488"/>
                  </a:ext>
                </a:extLst>
              </a:tr>
              <a:tr h="243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>
                          <a:effectLst/>
                        </a:rPr>
                        <a:t>Germany (total)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b="1" dirty="0">
                          <a:effectLst/>
                        </a:rPr>
                        <a:t>377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b="1" dirty="0">
                          <a:effectLst/>
                        </a:rPr>
                        <a:t>428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b="1" dirty="0">
                          <a:effectLst/>
                        </a:rPr>
                        <a:t>482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b="1" dirty="0">
                          <a:effectLst/>
                        </a:rPr>
                        <a:t>514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b="1" dirty="0">
                          <a:effectLst/>
                        </a:rPr>
                        <a:t>36.34</a:t>
                      </a:r>
                      <a:endParaRPr lang="en-GB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26441571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753958" y="429222"/>
            <a:ext cx="64257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GB" altLang="en-US" sz="14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able 1. </a:t>
            </a:r>
            <a:r>
              <a:rPr kumimoji="0" lang="en-GB" altLang="en-US" sz="14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 of companies operating in each region and overall development from January 2022 to January 2023</a:t>
            </a:r>
            <a:endParaRPr kumimoji="0" lang="en-GB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82257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700" y="190500"/>
            <a:ext cx="5556250" cy="1714499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Normalized number of companies per 1.000.000 of population</a:t>
            </a:r>
            <a:r>
              <a:rPr lang="en-GB" sz="3600" i="1" dirty="0"/>
              <a:t/>
            </a:r>
            <a:br>
              <a:rPr lang="en-GB" sz="3600" i="1" dirty="0"/>
            </a:br>
            <a:endParaRPr lang="en-GB" sz="3600" dirty="0"/>
          </a:p>
        </p:txBody>
      </p:sp>
      <p:pic>
        <p:nvPicPr>
          <p:cNvPr id="42" name="Content Placeholder 41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34031" t="16865" r="29612" b="4582"/>
          <a:stretch/>
        </p:blipFill>
        <p:spPr>
          <a:xfrm>
            <a:off x="127000" y="-1"/>
            <a:ext cx="5549900" cy="674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31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62758"/>
            <a:ext cx="5670422" cy="44458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363" y="-1"/>
            <a:ext cx="4312020" cy="675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497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2446</TotalTime>
  <Words>1862</Words>
  <Application>Microsoft Office PowerPoint</Application>
  <PresentationFormat>Widescreen</PresentationFormat>
  <Paragraphs>974</Paragraphs>
  <Slides>41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Calibri</vt:lpstr>
      <vt:lpstr>Calibri Light</vt:lpstr>
      <vt:lpstr>Cambria</vt:lpstr>
      <vt:lpstr>Times New Roman</vt:lpstr>
      <vt:lpstr>Office Theme</vt:lpstr>
      <vt:lpstr>Analysis of company profiles related to transport and circular economy on LinkedIn</vt:lpstr>
      <vt:lpstr>Introduction</vt:lpstr>
      <vt:lpstr>LinkedIn and Circular Economy </vt:lpstr>
      <vt:lpstr>Datasets </vt:lpstr>
      <vt:lpstr>Previous research on LinkedIn data</vt:lpstr>
      <vt:lpstr>PowerPoint Presentation</vt:lpstr>
      <vt:lpstr>PowerPoint Presentation</vt:lpstr>
      <vt:lpstr>Normalized number of companies per 1.000.000 of population </vt:lpstr>
      <vt:lpstr>PowerPoint Presentation</vt:lpstr>
      <vt:lpstr>PowerPoint Presentation</vt:lpstr>
      <vt:lpstr>PowerPoint Presentation</vt:lpstr>
      <vt:lpstr>Circular Economy on a global scale</vt:lpstr>
      <vt:lpstr>Methodological framework</vt:lpstr>
      <vt:lpstr>PowerPoint Presentation</vt:lpstr>
      <vt:lpstr>Companies’ critical characteristics</vt:lpstr>
      <vt:lpstr>PowerPoint Presentation</vt:lpstr>
      <vt:lpstr>Year of foundation</vt:lpstr>
      <vt:lpstr>Segmentation according to staff count</vt:lpstr>
      <vt:lpstr>21 Circular Economy RE-s</vt:lpstr>
      <vt:lpstr>PowerPoint Presentation</vt:lpstr>
      <vt:lpstr>Circular Economy RE-s</vt:lpstr>
      <vt:lpstr>Followers - descriptive statistics</vt:lpstr>
      <vt:lpstr>Staff (LinkedIn registered) descriptive statistics</vt:lpstr>
      <vt:lpstr>Circular Economy in the United Kingdom</vt:lpstr>
      <vt:lpstr>UK companies in LinkedIn with Circular Economy in their profiles</vt:lpstr>
      <vt:lpstr>Headquarters’ distribution of non-UK-based companies</vt:lpstr>
      <vt:lpstr>Industries (n&gt;10)</vt:lpstr>
      <vt:lpstr>Industries (n&lt;10)</vt:lpstr>
      <vt:lpstr>Descriptive statistics</vt:lpstr>
      <vt:lpstr>Monthly observations of CE-related companies</vt:lpstr>
      <vt:lpstr>Monthly observations of Circular Economy-related job posts</vt:lpstr>
      <vt:lpstr>Experimental Datasets - Keywords</vt:lpstr>
      <vt:lpstr>Circular Transport</vt:lpstr>
      <vt:lpstr>Circular Transport (n=358, worldwide)</vt:lpstr>
      <vt:lpstr>PowerPoint Presentation</vt:lpstr>
      <vt:lpstr>PowerPoint Presentation</vt:lpstr>
      <vt:lpstr>Circular Economy Materials</vt:lpstr>
      <vt:lpstr>PowerPoint Presentation</vt:lpstr>
      <vt:lpstr>Suggestions for Further Research</vt:lpstr>
      <vt:lpstr>4th  Symposium on Circular Economy and Sustainability, Heraklion, Crete, 19-21 June 2023,</vt:lpstr>
      <vt:lpstr>Thank you for your attention  Konstantinos P. Tsagarakis  ktsagarakis@tuc.gr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Circular Economy investigation, LinkedIn</dc:title>
  <dc:creator>George Tsironis</dc:creator>
  <cp:lastModifiedBy>ktsagar@env.duth.gr</cp:lastModifiedBy>
  <cp:revision>44</cp:revision>
  <cp:lastPrinted>2023-05-08T16:24:11Z</cp:lastPrinted>
  <dcterms:created xsi:type="dcterms:W3CDTF">2023-05-04T08:03:29Z</dcterms:created>
  <dcterms:modified xsi:type="dcterms:W3CDTF">2023-05-08T20:21:59Z</dcterms:modified>
</cp:coreProperties>
</file>