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21" r:id="rId4"/>
    <p:sldMasterId id="2147483742" r:id="rId5"/>
    <p:sldMasterId id="2147483755" r:id="rId6"/>
    <p:sldMasterId id="2147483768" r:id="rId7"/>
  </p:sldMasterIdLst>
  <p:notesMasterIdLst>
    <p:notesMasterId r:id="rId34"/>
  </p:notesMasterIdLst>
  <p:sldIdLst>
    <p:sldId id="256" r:id="rId8"/>
    <p:sldId id="329" r:id="rId9"/>
    <p:sldId id="330" r:id="rId10"/>
    <p:sldId id="331" r:id="rId11"/>
    <p:sldId id="334" r:id="rId12"/>
    <p:sldId id="308" r:id="rId13"/>
    <p:sldId id="296" r:id="rId14"/>
    <p:sldId id="300" r:id="rId15"/>
    <p:sldId id="332" r:id="rId16"/>
    <p:sldId id="336" r:id="rId17"/>
    <p:sldId id="306" r:id="rId18"/>
    <p:sldId id="337" r:id="rId19"/>
    <p:sldId id="338" r:id="rId20"/>
    <p:sldId id="346" r:id="rId21"/>
    <p:sldId id="345" r:id="rId22"/>
    <p:sldId id="348" r:id="rId23"/>
    <p:sldId id="297" r:id="rId24"/>
    <p:sldId id="350" r:id="rId25"/>
    <p:sldId id="347" r:id="rId26"/>
    <p:sldId id="298" r:id="rId27"/>
    <p:sldId id="312" r:id="rId28"/>
    <p:sldId id="302" r:id="rId29"/>
    <p:sldId id="309" r:id="rId30"/>
    <p:sldId id="310" r:id="rId31"/>
    <p:sldId id="301" r:id="rId32"/>
    <p:sldId id="261" r:id="rId33"/>
  </p:sldIdLst>
  <p:sldSz cx="16257588" cy="9144000"/>
  <p:notesSz cx="7010400" cy="9296400"/>
  <p:defaultTextStyle>
    <a:defPPr>
      <a:defRPr lang="en-US"/>
    </a:defPPr>
    <a:lvl1pPr marL="0" algn="l" defTabSz="1450896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25448" algn="l" defTabSz="1450896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50896" algn="l" defTabSz="1450896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76343" algn="l" defTabSz="1450896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01788" algn="l" defTabSz="1450896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27234" algn="l" defTabSz="1450896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52684" algn="l" defTabSz="1450896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078128" algn="l" defTabSz="1450896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03577" algn="l" defTabSz="1450896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05" userDrawn="1">
          <p15:clr>
            <a:srgbClr val="A4A3A4"/>
          </p15:clr>
        </p15:guide>
        <p15:guide id="2" pos="2073" userDrawn="1">
          <p15:clr>
            <a:srgbClr val="A4A3A4"/>
          </p15:clr>
        </p15:guide>
        <p15:guide id="3" orient="horz" pos="3288" userDrawn="1">
          <p15:clr>
            <a:srgbClr val="A4A3A4"/>
          </p15:clr>
        </p15:guide>
        <p15:guide id="4" orient="horz" pos="2880">
          <p15:clr>
            <a:srgbClr val="A4A3A4"/>
          </p15:clr>
        </p15:guide>
        <p15:guide id="5" pos="5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8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001" autoAdjust="0"/>
    <p:restoredTop sz="86355" autoAdjust="0"/>
  </p:normalViewPr>
  <p:slideViewPr>
    <p:cSldViewPr snapToGrid="0" snapToObjects="1">
      <p:cViewPr varScale="1">
        <p:scale>
          <a:sx n="75" d="100"/>
          <a:sy n="75" d="100"/>
        </p:scale>
        <p:origin x="78" y="138"/>
      </p:cViewPr>
      <p:guideLst>
        <p:guide orient="horz" pos="4105"/>
        <p:guide pos="2073"/>
        <p:guide orient="horz" pos="3288"/>
        <p:guide orient="horz" pos="2880"/>
        <p:guide pos="5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685218113813851E-2"/>
          <c:y val="3.5619375703037123E-2"/>
          <c:w val="0.53405130720630878"/>
          <c:h val="0.964380599918221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DBD-47DC-A48F-6E55853E08B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DBD-47DC-A48F-6E55853E08B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DBD-47DC-A48F-6E55853E08B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DBD-47DC-A48F-6E55853E08B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DBD-47DC-A48F-6E55853E08B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DBD-47DC-A48F-6E55853E08B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DBD-47DC-A48F-6E55853E08B6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DBD-47DC-A48F-6E55853E08B6}"/>
              </c:ext>
            </c:extLst>
          </c:dPt>
          <c:dPt>
            <c:idx val="8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7DBD-47DC-A48F-6E55853E08B6}"/>
              </c:ext>
            </c:extLst>
          </c:dPt>
          <c:dLbls>
            <c:delete val="1"/>
          </c:dLbls>
          <c:cat>
            <c:strRef>
              <c:f>Sheet1!$A$2:$A$10</c:f>
              <c:strCache>
                <c:ptCount val="9"/>
                <c:pt idx="0">
                  <c:v>Home</c:v>
                </c:pt>
                <c:pt idx="1">
                  <c:v>Offices</c:v>
                </c:pt>
                <c:pt idx="2">
                  <c:v>Factories</c:v>
                </c:pt>
                <c:pt idx="3">
                  <c:v>Retail</c:v>
                </c:pt>
                <c:pt idx="4">
                  <c:v>Worksites</c:v>
                </c:pt>
                <c:pt idx="5">
                  <c:v>Health &amp; Fitness</c:v>
                </c:pt>
                <c:pt idx="6">
                  <c:v>Logistics &amp; Navigation</c:v>
                </c:pt>
                <c:pt idx="7">
                  <c:v>Cities</c:v>
                </c:pt>
                <c:pt idx="8">
                  <c:v>Vehicles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200</c:v>
                </c:pt>
                <c:pt idx="1">
                  <c:v>70</c:v>
                </c:pt>
                <c:pt idx="2" formatCode="#,##0">
                  <c:v>1200</c:v>
                </c:pt>
                <c:pt idx="3">
                  <c:v>410</c:v>
                </c:pt>
                <c:pt idx="4">
                  <c:v>160</c:v>
                </c:pt>
                <c:pt idx="5">
                  <c:v>170</c:v>
                </c:pt>
                <c:pt idx="6">
                  <c:v>560</c:v>
                </c:pt>
                <c:pt idx="7">
                  <c:v>930</c:v>
                </c:pt>
                <c:pt idx="8">
                  <c:v>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7DBD-47DC-A48F-6E55853E08B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677039792866648"/>
          <c:y val="0.14042744656917885"/>
          <c:w val="0.41070291351474913"/>
          <c:h val="0.784621297337832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124C4-E101-4527-AB75-71AFC7001DD7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1162050"/>
            <a:ext cx="5578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B3F50-468C-499F-A31A-F10866FE5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0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B3F50-468C-499F-A31A-F10866FE5D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75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Even</a:t>
            </a:r>
            <a:r>
              <a:rPr lang="en-US" baseline="0" dirty="0"/>
              <a:t> more benefits can be realized from real time data.   </a:t>
            </a:r>
            <a:r>
              <a:rPr lang="en-US" dirty="0"/>
              <a:t>According to Aberdeen Group, companies can significantly reduce operational cost by leveraging</a:t>
            </a:r>
            <a:r>
              <a:rPr lang="en-US" baseline="0" dirty="0"/>
              <a:t> </a:t>
            </a:r>
            <a:r>
              <a:rPr lang="en-US" b="1" baseline="0" dirty="0"/>
              <a:t>real-time</a:t>
            </a:r>
            <a:r>
              <a:rPr lang="en-US" baseline="0" dirty="0"/>
              <a:t> data visualization.  We have a 6% gross margin, you can bet we are all over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1A4-A600-409D-8C2E-010EAEAD2D8E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60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C05FC2-36FC-A545-BA99-DDB3135F5F55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37897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53F4B-FBE9-4A24-864C-AAFB95160378}" type="slidenum"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845030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="0" baseline="0" dirty="0"/>
              <a:t>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53A5C-9978-4350-97C1-5E0ED97175AE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30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="0" baseline="0" dirty="0"/>
              <a:t>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53A5C-9978-4350-97C1-5E0ED97175AE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27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93042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1A4-A600-409D-8C2E-010EAEAD2D8E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1294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898137">
              <a:buFontTx/>
              <a:buNone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53A5C-9978-4350-97C1-5E0ED97175AE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594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898137">
              <a:buFontTx/>
              <a:buNone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53A5C-9978-4350-97C1-5E0ED97175AE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96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B3F50-468C-499F-A31A-F10866FE5D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21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1A4-A600-409D-8C2E-010EAEAD2D8E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6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898137">
              <a:buFontTx/>
              <a:buNone/>
              <a:defRPr/>
            </a:pPr>
            <a:endParaRPr lang="en-US" b="0" baseline="0" dirty="0"/>
          </a:p>
          <a:p>
            <a:pPr defTabSz="931774">
              <a:defRPr/>
            </a:pPr>
            <a:r>
              <a:rPr lang="en-US" b="0" baseline="0" dirty="0"/>
              <a:t>The first is that real-time information is a necessity in order to stay competitive and work in this faster, more disruptive world </a:t>
            </a:r>
          </a:p>
          <a:p>
            <a:pPr defTabSz="931774">
              <a:defRPr/>
            </a:pPr>
            <a:endParaRPr lang="en-US" sz="1200" b="0" baseline="0" dirty="0"/>
          </a:p>
          <a:p>
            <a:pPr defTabSz="931774">
              <a:defRPr/>
            </a:pPr>
            <a:r>
              <a:rPr lang="en-US" sz="1200" b="1" dirty="0"/>
              <a:t>Let me Sum</a:t>
            </a:r>
            <a:r>
              <a:rPr lang="en-US" sz="1200" b="1" baseline="0" dirty="0"/>
              <a:t> it up: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T</a:t>
            </a:r>
            <a:r>
              <a:rPr lang="en-US" sz="1200" b="1" dirty="0"/>
              <a:t>he revolution in Real Time Information</a:t>
            </a:r>
            <a:r>
              <a:rPr lang="en-US" sz="1200" b="1" baseline="0" dirty="0"/>
              <a:t> has arrived at Flextronics.  </a:t>
            </a:r>
          </a:p>
          <a:p>
            <a:pPr defTabSz="931774">
              <a:defRPr/>
            </a:pPr>
            <a:r>
              <a:rPr lang="en-US" sz="1200" b="1" baseline="0" dirty="0"/>
              <a:t>Our digital supply chain using building blocks from </a:t>
            </a:r>
            <a:r>
              <a:rPr lang="en-US" sz="1200" b="1" baseline="0" dirty="0" err="1"/>
              <a:t>Elementum</a:t>
            </a:r>
            <a:r>
              <a:rPr lang="en-US" sz="1200" b="1" baseline="0" dirty="0"/>
              <a:t> is transforming the speed by which our supply chain sees and moves.  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This is a mobile system with collaboration at its core.  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 LIVE – based on Active Tracking vs. batch system </a:t>
            </a:r>
          </a:p>
          <a:p>
            <a:pPr defTabSz="931774">
              <a:defRPr/>
            </a:pPr>
            <a:r>
              <a:rPr lang="en-US" sz="1200" b="1" baseline="0" dirty="0"/>
              <a:t> FAST – built on new architecture which is networked, mobile, cloud and multi user</a:t>
            </a:r>
          </a:p>
          <a:p>
            <a:pPr defTabSz="931774">
              <a:defRPr/>
            </a:pPr>
            <a:r>
              <a:rPr lang="en-US" sz="1200" b="1" baseline="0" dirty="0"/>
              <a:t> INTELLIGENT  by design in a physical space called the SITUATION ROOM where data is visual and actionable as it streams around the planet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Live Fast and Intelligent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And it needs to be with a complex supply chain of 14,000 suppliers in 30 countries and 120 locations. </a:t>
            </a:r>
          </a:p>
          <a:p>
            <a:pPr defTabSz="931774">
              <a:defRPr/>
            </a:pPr>
            <a:r>
              <a:rPr lang="en-US" sz="1200" b="1" baseline="0" dirty="0"/>
              <a:t> At Innovation has no </a:t>
            </a:r>
            <a:r>
              <a:rPr lang="en-US" sz="1200" b="1" baseline="0" dirty="0" err="1"/>
              <a:t>boundries</a:t>
            </a:r>
            <a:r>
              <a:rPr lang="en-US" sz="1200" b="1" baseline="0" dirty="0"/>
              <a:t> and we want a digital supply chain which has not limits.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I believe with these capabilities, the 12 industries Mike showed you at Flextronics with over a billion dollars each, are just the beginning.  </a:t>
            </a:r>
          </a:p>
          <a:p>
            <a:pPr defTabSz="931774">
              <a:defRPr/>
            </a:pPr>
            <a:r>
              <a:rPr lang="en-US" sz="1200" b="1" baseline="0" dirty="0"/>
              <a:t>Our global TAM might very well be ANYTHING that’s made. And maybe MADE by Flextronics will a significant differentiator as we accelerate time to market and customer satisfaction in the Intelligence of Things. </a:t>
            </a:r>
          </a:p>
          <a:p>
            <a:pPr marL="0" indent="0" defTabSz="898137">
              <a:buFontTx/>
              <a:buNone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53A5C-9978-4350-97C1-5E0ED97175AE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184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baseline="0" dirty="0"/>
              <a:t>Specifically,  Three broad things need to happen to make live information actionable information</a:t>
            </a:r>
          </a:p>
          <a:p>
            <a:endParaRPr lang="en-US" sz="1200" b="1" baseline="0" dirty="0"/>
          </a:p>
          <a:p>
            <a:r>
              <a:rPr lang="en-US" sz="1200" b="1" baseline="0" dirty="0"/>
              <a:t>The advantages of digital solutions -----</a:t>
            </a:r>
            <a:r>
              <a:rPr lang="en-US" sz="1200" b="1" baseline="0" dirty="0">
                <a:sym typeface="Wingdings" panose="05000000000000000000" pitchFamily="2" charset="2"/>
              </a:rPr>
              <a:t>  Data Acquisition</a:t>
            </a:r>
          </a:p>
          <a:p>
            <a:endParaRPr lang="en-US" sz="1200" b="1" baseline="0" dirty="0">
              <a:sym typeface="Wingdings" panose="05000000000000000000" pitchFamily="2" charset="2"/>
            </a:endParaRPr>
          </a:p>
          <a:p>
            <a:r>
              <a:rPr lang="en-US" sz="1200" b="1" baseline="0" dirty="0">
                <a:sym typeface="Wingdings" panose="05000000000000000000" pitchFamily="2" charset="2"/>
              </a:rPr>
              <a:t>A way to make data delivered in visually usable formats  -----  Data Visualization</a:t>
            </a:r>
          </a:p>
          <a:p>
            <a:endParaRPr lang="en-US" sz="1200" b="1" baseline="0" dirty="0">
              <a:sym typeface="Wingdings" panose="05000000000000000000" pitchFamily="2" charset="2"/>
            </a:endParaRPr>
          </a:p>
          <a:p>
            <a:r>
              <a:rPr lang="en-US" sz="1200" b="1" baseline="0" dirty="0">
                <a:sym typeface="Wingdings" panose="05000000000000000000" pitchFamily="2" charset="2"/>
              </a:rPr>
              <a:t>Finally, a PLACE where in combination supply chain design, solution, data and visualization come together for data driven decisions. </a:t>
            </a:r>
          </a:p>
          <a:p>
            <a:endParaRPr lang="en-US" sz="1200" b="1" baseline="0" dirty="0">
              <a:sym typeface="Wingdings" panose="05000000000000000000" pitchFamily="2" charset="2"/>
            </a:endParaRPr>
          </a:p>
          <a:p>
            <a:endParaRPr lang="en-US" sz="1200" b="1" baseline="0" dirty="0"/>
          </a:p>
          <a:p>
            <a:endParaRPr lang="en-US" sz="1200" b="1" baseline="0" dirty="0"/>
          </a:p>
          <a:p>
            <a:endParaRPr lang="en-US" sz="1200" b="1" baseline="0" dirty="0"/>
          </a:p>
          <a:p>
            <a:endParaRPr lang="en-US" b="1" baseline="0" dirty="0"/>
          </a:p>
          <a:p>
            <a:endParaRPr lang="en-US" b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1A4-A600-409D-8C2E-010EAEAD2D8E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91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898137">
              <a:buFontTx/>
              <a:buNone/>
              <a:defRPr/>
            </a:pPr>
            <a:endParaRPr lang="en-US" b="0" baseline="0" dirty="0"/>
          </a:p>
          <a:p>
            <a:pPr defTabSz="931774">
              <a:defRPr/>
            </a:pPr>
            <a:r>
              <a:rPr lang="en-US" b="0" baseline="0" dirty="0"/>
              <a:t>The first is that real-time information is a necessity in order to stay competitive and work in this faster, more disruptive world </a:t>
            </a:r>
          </a:p>
          <a:p>
            <a:pPr defTabSz="931774">
              <a:defRPr/>
            </a:pPr>
            <a:endParaRPr lang="en-US" sz="1200" b="0" baseline="0" dirty="0"/>
          </a:p>
          <a:p>
            <a:pPr defTabSz="931774">
              <a:defRPr/>
            </a:pPr>
            <a:r>
              <a:rPr lang="en-US" sz="1200" b="1" dirty="0"/>
              <a:t>Let me Sum</a:t>
            </a:r>
            <a:r>
              <a:rPr lang="en-US" sz="1200" b="1" baseline="0" dirty="0"/>
              <a:t> it up: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T</a:t>
            </a:r>
            <a:r>
              <a:rPr lang="en-US" sz="1200" b="1" dirty="0"/>
              <a:t>he revolution in Real Time Information</a:t>
            </a:r>
            <a:r>
              <a:rPr lang="en-US" sz="1200" b="1" baseline="0" dirty="0"/>
              <a:t> has arrived at Flextronics.  </a:t>
            </a:r>
          </a:p>
          <a:p>
            <a:pPr defTabSz="931774">
              <a:defRPr/>
            </a:pPr>
            <a:r>
              <a:rPr lang="en-US" sz="1200" b="1" baseline="0" dirty="0"/>
              <a:t>Our digital supply chain using building blocks from </a:t>
            </a:r>
            <a:r>
              <a:rPr lang="en-US" sz="1200" b="1" baseline="0" dirty="0" err="1"/>
              <a:t>Elementum</a:t>
            </a:r>
            <a:r>
              <a:rPr lang="en-US" sz="1200" b="1" baseline="0" dirty="0"/>
              <a:t> is transforming the speed by which our supply chain sees and moves.  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This is a mobile system with collaboration at its core.  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 LIVE – based on Active Tracking vs. batch system </a:t>
            </a:r>
          </a:p>
          <a:p>
            <a:pPr defTabSz="931774">
              <a:defRPr/>
            </a:pPr>
            <a:r>
              <a:rPr lang="en-US" sz="1200" b="1" baseline="0" dirty="0"/>
              <a:t> FAST – built on new architecture which is networked, mobile, cloud and multi user</a:t>
            </a:r>
          </a:p>
          <a:p>
            <a:pPr defTabSz="931774">
              <a:defRPr/>
            </a:pPr>
            <a:r>
              <a:rPr lang="en-US" sz="1200" b="1" baseline="0" dirty="0"/>
              <a:t> INTELLIGENT  by design in a physical space called the SITUATION ROOM where data is visual and actionable as it streams around the planet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Live Fast and Intelligent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And it needs to be with a complex supply chain of 14,000 suppliers in 30 countries and 120 locations. </a:t>
            </a:r>
          </a:p>
          <a:p>
            <a:pPr defTabSz="931774">
              <a:defRPr/>
            </a:pPr>
            <a:r>
              <a:rPr lang="en-US" sz="1200" b="1" baseline="0" dirty="0"/>
              <a:t> At Innovation has no </a:t>
            </a:r>
            <a:r>
              <a:rPr lang="en-US" sz="1200" b="1" baseline="0" dirty="0" err="1"/>
              <a:t>boundries</a:t>
            </a:r>
            <a:r>
              <a:rPr lang="en-US" sz="1200" b="1" baseline="0" dirty="0"/>
              <a:t> and we want a digital supply chain which has not limits.</a:t>
            </a:r>
          </a:p>
          <a:p>
            <a:pPr defTabSz="931774">
              <a:defRPr/>
            </a:pPr>
            <a:endParaRPr lang="en-US" sz="1200" b="1" baseline="0" dirty="0"/>
          </a:p>
          <a:p>
            <a:pPr defTabSz="931774">
              <a:defRPr/>
            </a:pPr>
            <a:r>
              <a:rPr lang="en-US" sz="1200" b="1" baseline="0" dirty="0"/>
              <a:t>I believe with these capabilities, the 12 industries Mike showed you at Flextronics with over a billion dollars each, are just the beginning.  </a:t>
            </a:r>
          </a:p>
          <a:p>
            <a:pPr defTabSz="931774">
              <a:defRPr/>
            </a:pPr>
            <a:r>
              <a:rPr lang="en-US" sz="1200" b="1" baseline="0" dirty="0"/>
              <a:t>Our global TAM might very well be ANYTHING that’s made. And maybe MADE by Flextronics will a significant differentiator as we accelerate time to market and customer satisfaction in the Intelligence of Things. </a:t>
            </a:r>
          </a:p>
          <a:p>
            <a:pPr marL="0" indent="0" defTabSz="898137">
              <a:buFontTx/>
              <a:buNone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53A5C-9978-4350-97C1-5E0ED97175AE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28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E37DD0-8B2A-443D-8679-2DE16C59811E}" type="slidenum">
              <a:rPr kumimoji="0" lang="en-I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I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93773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1436CA-F400-C344-A3E7-BB98DD5982B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41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661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E240EA-C0F6-1B48-974D-10213F4A0FC5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39381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165214" y="8181219"/>
            <a:ext cx="3793437" cy="358740"/>
          </a:xfrm>
        </p:spPr>
        <p:txBody>
          <a:bodyPr/>
          <a:lstStyle>
            <a:lvl1pPr algn="l">
              <a:defRPr sz="2100"/>
            </a:lvl1pPr>
          </a:lstStyle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5217" y="8525654"/>
            <a:ext cx="2795617" cy="425743"/>
          </a:xfrm>
          <a:prstGeom prst="rect">
            <a:avLst/>
          </a:prstGeom>
          <a:noFill/>
        </p:spPr>
        <p:txBody>
          <a:bodyPr wrap="square" lIns="162547" tIns="81273" rIns="162547" bIns="81273" rtlCol="0">
            <a:spAutoFit/>
          </a:bodyPr>
          <a:lstStyle/>
          <a:p>
            <a:r>
              <a:rPr lang="en-US" sz="1700" b="1" spc="52" dirty="0">
                <a:solidFill>
                  <a:srgbClr val="FFFFFF"/>
                </a:solidFill>
                <a:latin typeface="+mj-lt"/>
              </a:rPr>
              <a:t>CONFIDENTIAL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7985382" y="6822624"/>
            <a:ext cx="7430157" cy="1070768"/>
          </a:xfrm>
          <a:prstGeom prst="rect">
            <a:avLst/>
          </a:prstGeom>
        </p:spPr>
        <p:txBody>
          <a:bodyPr vert="horz" lIns="162547" tIns="81273" rIns="162547" bIns="81273" anchor="b"/>
          <a:lstStyle>
            <a:lvl1pPr marL="0" marR="0" indent="0" algn="r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spc="0" baseline="0">
                <a:solidFill>
                  <a:srgbClr val="FFFFFF"/>
                </a:solidFill>
              </a:defRPr>
            </a:lvl1pPr>
          </a:lstStyle>
          <a:p>
            <a:pPr marL="0" marR="0" lvl="0" indent="0" algn="r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This Is A Presentation Title That Can Go On Two Lines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852602" y="7911751"/>
            <a:ext cx="3562935" cy="620053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indent="0" algn="r">
              <a:lnSpc>
                <a:spcPct val="90000"/>
              </a:lnSpc>
              <a:buNone/>
              <a:defRPr sz="29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1852602" y="8531802"/>
            <a:ext cx="3562935" cy="416163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0" indent="0" algn="r">
              <a:lnSpc>
                <a:spcPct val="90000"/>
              </a:lnSpc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269220067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"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>
          <a:xfrm>
            <a:off x="781835" y="1919112"/>
            <a:ext cx="14708037" cy="5757333"/>
          </a:xfrm>
          <a:prstGeom prst="rect">
            <a:avLst/>
          </a:prstGeom>
        </p:spPr>
        <p:txBody>
          <a:bodyPr vert="horz" lIns="121853" tIns="60926" rIns="121853" bIns="60926"/>
          <a:lstStyle>
            <a:lvl1pPr>
              <a:defRPr sz="3900" b="0" i="0">
                <a:solidFill>
                  <a:srgbClr val="3E3E3E"/>
                </a:solidFill>
                <a:latin typeface="Gotham Book"/>
                <a:cs typeface="Gotham Book"/>
              </a:defRPr>
            </a:lvl1pPr>
            <a:lvl2pPr marL="406182" indent="-315917">
              <a:buFont typeface="Arial"/>
              <a:buChar char="•"/>
              <a:defRPr b="0" i="0">
                <a:solidFill>
                  <a:srgbClr val="3E3E3E"/>
                </a:solidFill>
                <a:latin typeface="Gotham Book"/>
                <a:cs typeface="Gotham Book"/>
              </a:defRPr>
            </a:lvl2pPr>
            <a:lvl3pPr marL="812362" indent="-406182">
              <a:defRPr b="0" i="0">
                <a:solidFill>
                  <a:srgbClr val="3E3E3E"/>
                </a:solidFill>
                <a:latin typeface="Gotham Book"/>
                <a:cs typeface="Gotham Book"/>
              </a:defRPr>
            </a:lvl3pPr>
            <a:lvl4pPr marL="1207263" indent="-394900">
              <a:defRPr b="0" i="0">
                <a:solidFill>
                  <a:srgbClr val="3E3E3E"/>
                </a:solidFill>
                <a:latin typeface="Gotham Book"/>
                <a:cs typeface="Gotham Book"/>
              </a:defRPr>
            </a:lvl4pPr>
            <a:lvl5pPr marL="1624725" indent="-406182">
              <a:buFont typeface="Arial"/>
              <a:buChar char="•"/>
              <a:defRPr b="0" i="0">
                <a:solidFill>
                  <a:srgbClr val="3E3E3E"/>
                </a:solidFill>
                <a:latin typeface="Gotham Book"/>
                <a:cs typeface="Gotham Book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73755" y="367895"/>
            <a:ext cx="14714327" cy="1047956"/>
          </a:xfrm>
          <a:prstGeom prst="rect">
            <a:avLst/>
          </a:prstGeom>
        </p:spPr>
        <p:txBody>
          <a:bodyPr/>
          <a:lstStyle>
            <a:lvl1pPr>
              <a:defRPr sz="43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16553" y="8475135"/>
            <a:ext cx="3793437" cy="4882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48D9196-7146-4672-A4BA-DB29036C6B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87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gn Off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8886" y="8467231"/>
            <a:ext cx="1008312" cy="507105"/>
          </a:xfrm>
          <a:prstGeom prst="rect">
            <a:avLst/>
          </a:prstGeom>
        </p:spPr>
      </p:pic>
      <p:sp>
        <p:nvSpPr>
          <p:cNvPr id="4" name="Title 10"/>
          <p:cNvSpPr>
            <a:spLocks noGrp="1"/>
          </p:cNvSpPr>
          <p:nvPr>
            <p:ph type="title" hasCustomPrompt="1"/>
          </p:nvPr>
        </p:nvSpPr>
        <p:spPr>
          <a:xfrm>
            <a:off x="316552" y="366892"/>
            <a:ext cx="15624484" cy="83725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4000" b="1">
                <a:solidFill>
                  <a:srgbClr val="009BDE"/>
                </a:solidFill>
              </a:defRPr>
            </a:lvl1pPr>
          </a:lstStyle>
          <a:p>
            <a:r>
              <a:rPr lang="en-US" dirty="0"/>
              <a:t>Subject Title</a:t>
            </a:r>
          </a:p>
        </p:txBody>
      </p:sp>
    </p:spTree>
    <p:extLst>
      <p:ext uri="{BB962C8B-B14F-4D97-AF65-F5344CB8AC3E}">
        <p14:creationId xmlns:p14="http://schemas.microsoft.com/office/powerpoint/2010/main" val="337730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: Core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ementum_logo-0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3790" y="8528755"/>
            <a:ext cx="2280578" cy="54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629" y="307916"/>
            <a:ext cx="14733080" cy="1524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533" b="0" i="0">
                <a:solidFill>
                  <a:srgbClr val="41798F"/>
                </a:solidFill>
                <a:latin typeface="Futura Condensed"/>
                <a:cs typeface="Futura Condense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11270" y="2319867"/>
            <a:ext cx="14733439" cy="5881511"/>
          </a:xfrm>
          <a:prstGeom prst="rect">
            <a:avLst/>
          </a:prstGeom>
        </p:spPr>
        <p:txBody>
          <a:bodyPr vert="horz"/>
          <a:lstStyle>
            <a:lvl1pPr marL="409228" indent="-409228">
              <a:spcBef>
                <a:spcPts val="2133"/>
              </a:spcBef>
              <a:buClr>
                <a:srgbClr val="41798F"/>
              </a:buClr>
              <a:buFont typeface="Wingdings" charset="2"/>
              <a:buChar char="§"/>
              <a:defRPr sz="4978">
                <a:solidFill>
                  <a:srgbClr val="484949"/>
                </a:solidFill>
                <a:latin typeface="Open Sans"/>
                <a:cs typeface="Open Sans"/>
              </a:defRPr>
            </a:lvl1pPr>
            <a:lvl2pPr marL="1320817" indent="-508006">
              <a:buClr>
                <a:srgbClr val="41798F"/>
              </a:buClr>
              <a:buFont typeface="Lucida Grande"/>
              <a:buChar char="○"/>
              <a:defRPr sz="4267">
                <a:solidFill>
                  <a:srgbClr val="484949"/>
                </a:solidFill>
                <a:latin typeface="Open Sans"/>
                <a:cs typeface="Open Sans"/>
              </a:defRPr>
            </a:lvl2pPr>
            <a:lvl3pPr>
              <a:buClr>
                <a:srgbClr val="41798F"/>
              </a:buClr>
              <a:defRPr sz="3556">
                <a:solidFill>
                  <a:srgbClr val="919091"/>
                </a:solidFill>
                <a:latin typeface="Open Sans"/>
                <a:cs typeface="Open Sans"/>
              </a:defRPr>
            </a:lvl3pPr>
            <a:lvl4pPr>
              <a:buClr>
                <a:srgbClr val="41798F"/>
              </a:buClr>
              <a:defRPr>
                <a:solidFill>
                  <a:srgbClr val="919091"/>
                </a:solidFill>
                <a:latin typeface="Open Sans"/>
                <a:cs typeface="Open Sans"/>
              </a:defRPr>
            </a:lvl4pPr>
            <a:lvl5pPr>
              <a:defRPr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62495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3844" y="28222"/>
            <a:ext cx="13259016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0"/>
          </p:nvPr>
        </p:nvSpPr>
        <p:spPr>
          <a:xfrm>
            <a:off x="781833" y="1919111"/>
            <a:ext cx="14708036" cy="5757333"/>
          </a:xfrm>
          <a:prstGeom prst="rect">
            <a:avLst/>
          </a:prstGeom>
        </p:spPr>
        <p:txBody>
          <a:bodyPr vert="horz"/>
          <a:lstStyle>
            <a:lvl1pPr>
              <a:defRPr sz="3911"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1pPr>
            <a:lvl2pPr marL="406405" indent="-316093">
              <a:buFont typeface="Arial"/>
              <a:buChar char="•"/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2pPr>
            <a:lvl3pPr marL="812810" indent="-406405"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3pPr>
            <a:lvl4pPr marL="1207926" indent="-395116"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4pPr>
            <a:lvl5pPr marL="1625620" indent="-406405">
              <a:buFont typeface="Arial"/>
              <a:buChar char="•"/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12879" y="1161717"/>
            <a:ext cx="1548140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535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3845" y="28222"/>
            <a:ext cx="13318785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12879" y="1161717"/>
            <a:ext cx="1548140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438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170" y="640439"/>
            <a:ext cx="1821355" cy="2995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50615" y="3565256"/>
            <a:ext cx="2506974" cy="481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55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6257588" cy="9144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5">
                  <a:lumMod val="40000"/>
                  <a:lumOff val="60000"/>
                  <a:alpha val="0"/>
                </a:schemeClr>
              </a:gs>
              <a:gs pos="50000">
                <a:srgbClr val="2C5871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156" dirty="0">
              <a:latin typeface="Gotham-Book"/>
              <a:cs typeface="Gotham-Book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3845" y="28222"/>
            <a:ext cx="13318785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170" y="640439"/>
            <a:ext cx="1821355" cy="2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21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327387" y="3905623"/>
            <a:ext cx="11499852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" y="2758353"/>
            <a:ext cx="3945157" cy="381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880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2264" y="4151906"/>
            <a:ext cx="8034008" cy="1524000"/>
          </a:xfrm>
          <a:prstGeom prst="rect">
            <a:avLst/>
          </a:prstGeom>
        </p:spPr>
        <p:txBody>
          <a:bodyPr/>
          <a:lstStyle>
            <a:lvl1pPr algn="r">
              <a:defRPr sz="4267" b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88343" y="2664440"/>
            <a:ext cx="6969248" cy="44815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170" y="640439"/>
            <a:ext cx="1821355" cy="2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84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: Core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ementum_logo-0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3790" y="8528755"/>
            <a:ext cx="2280578" cy="54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629" y="307916"/>
            <a:ext cx="14733080" cy="1524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533" b="0" i="0">
                <a:solidFill>
                  <a:srgbClr val="41798F"/>
                </a:solidFill>
                <a:latin typeface="Futura Condensed"/>
                <a:cs typeface="Futura Condense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11270" y="2319867"/>
            <a:ext cx="14733439" cy="5881511"/>
          </a:xfrm>
          <a:prstGeom prst="rect">
            <a:avLst/>
          </a:prstGeom>
        </p:spPr>
        <p:txBody>
          <a:bodyPr vert="horz"/>
          <a:lstStyle>
            <a:lvl1pPr marL="409228" indent="-409228">
              <a:spcBef>
                <a:spcPts val="2133"/>
              </a:spcBef>
              <a:buClr>
                <a:srgbClr val="41798F"/>
              </a:buClr>
              <a:buFont typeface="Wingdings" charset="2"/>
              <a:buChar char="§"/>
              <a:defRPr sz="4978">
                <a:solidFill>
                  <a:srgbClr val="484949"/>
                </a:solidFill>
                <a:latin typeface="Open Sans"/>
                <a:cs typeface="Open Sans"/>
              </a:defRPr>
            </a:lvl1pPr>
            <a:lvl2pPr marL="1320817" indent="-508006">
              <a:buClr>
                <a:srgbClr val="41798F"/>
              </a:buClr>
              <a:buFont typeface="Lucida Grande"/>
              <a:buChar char="○"/>
              <a:defRPr sz="4267">
                <a:solidFill>
                  <a:srgbClr val="484949"/>
                </a:solidFill>
                <a:latin typeface="Open Sans"/>
                <a:cs typeface="Open Sans"/>
              </a:defRPr>
            </a:lvl2pPr>
            <a:lvl3pPr>
              <a:buClr>
                <a:srgbClr val="41798F"/>
              </a:buClr>
              <a:defRPr sz="3556">
                <a:solidFill>
                  <a:srgbClr val="919091"/>
                </a:solidFill>
                <a:latin typeface="Open Sans"/>
                <a:cs typeface="Open Sans"/>
              </a:defRPr>
            </a:lvl3pPr>
            <a:lvl4pPr>
              <a:buClr>
                <a:srgbClr val="41798F"/>
              </a:buClr>
              <a:defRPr>
                <a:solidFill>
                  <a:srgbClr val="919091"/>
                </a:solidFill>
                <a:latin typeface="Open Sans"/>
                <a:cs typeface="Open Sans"/>
              </a:defRPr>
            </a:lvl4pPr>
            <a:lvl5pPr>
              <a:defRPr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519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t 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165214" y="8181219"/>
            <a:ext cx="3793437" cy="358740"/>
          </a:xfrm>
        </p:spPr>
        <p:txBody>
          <a:bodyPr/>
          <a:lstStyle>
            <a:lvl1pPr algn="l">
              <a:defRPr sz="2100"/>
            </a:lvl1pPr>
          </a:lstStyle>
          <a:p>
            <a:endParaRPr 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7985382" y="6235249"/>
            <a:ext cx="7430157" cy="1070768"/>
          </a:xfrm>
          <a:prstGeom prst="rect">
            <a:avLst/>
          </a:prstGeom>
        </p:spPr>
        <p:txBody>
          <a:bodyPr vert="horz" lIns="162547" tIns="81273" rIns="162547" bIns="81273" anchor="b"/>
          <a:lstStyle>
            <a:lvl1pPr marL="0" marR="0" indent="0" algn="r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spc="0" baseline="0">
                <a:solidFill>
                  <a:srgbClr val="FFFFFF"/>
                </a:solidFill>
              </a:defRPr>
            </a:lvl1pPr>
          </a:lstStyle>
          <a:p>
            <a:pPr marL="0" marR="0" lvl="0" indent="0" algn="r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This Is A Presentation Title That Can Go On Two Lines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852602" y="7324376"/>
            <a:ext cx="3562935" cy="620053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indent="0" algn="r">
              <a:lnSpc>
                <a:spcPct val="90000"/>
              </a:lnSpc>
              <a:buNone/>
              <a:defRPr sz="29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1852602" y="7944427"/>
            <a:ext cx="3562935" cy="416163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0" indent="0" algn="r">
              <a:lnSpc>
                <a:spcPct val="90000"/>
              </a:lnSpc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Position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12881" y="4205115"/>
            <a:ext cx="14631829" cy="815756"/>
          </a:xfrm>
          <a:prstGeom prst="rect">
            <a:avLst/>
          </a:prstGeom>
        </p:spPr>
        <p:txBody>
          <a:bodyPr vert="horz">
            <a:noAutofit/>
          </a:bodyPr>
          <a:lstStyle>
            <a:lvl1pPr algn="ctr">
              <a:defRPr sz="5700" b="1" spc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4"/>
          </p:nvPr>
        </p:nvSpPr>
        <p:spPr>
          <a:xfrm>
            <a:off x="316553" y="8475135"/>
            <a:ext cx="3793437" cy="4882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48D9196-7146-4672-A4BA-DB29036C6B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12068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4245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891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140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9335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 flipH="1">
            <a:off x="812879" y="1161717"/>
            <a:ext cx="1548140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 bwMode="auto">
          <a:xfrm>
            <a:off x="15551964" y="8048413"/>
            <a:ext cx="722559" cy="25654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/>
          <a:p>
            <a:pPr algn="ctr">
              <a:defRPr/>
            </a:pPr>
            <a:fld id="{110570A6-82C2-4F9C-A5AE-A1C459DB0E53}" type="slidenum">
              <a:rPr lang="en-GB" sz="1067">
                <a:solidFill>
                  <a:srgbClr val="003366"/>
                </a:solidFill>
                <a:latin typeface="Arial" charset="0"/>
                <a:cs typeface="Arial" charset="0"/>
              </a:rPr>
              <a:pPr algn="ctr">
                <a:defRPr/>
              </a:pPr>
              <a:t>‹#›</a:t>
            </a:fld>
            <a:endParaRPr lang="en-GB" sz="1067">
              <a:solidFill>
                <a:srgbClr val="00336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18521" y="1559028"/>
            <a:ext cx="15038269" cy="573024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/>
            </a:lvl1pPr>
            <a:lvl2pPr>
              <a:buFont typeface="Arial" pitchFamily="34" charset="0"/>
              <a:buChar char="•"/>
              <a:defRPr baseline="0"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 baseline="0"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812880" y="256118"/>
            <a:ext cx="15041092" cy="675216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GB" dirty="0" smtClean="0"/>
              <a:t>Click to edit title on Text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9731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3844" y="28222"/>
            <a:ext cx="13259016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0"/>
          </p:nvPr>
        </p:nvSpPr>
        <p:spPr>
          <a:xfrm>
            <a:off x="781833" y="1919111"/>
            <a:ext cx="14708036" cy="5757333"/>
          </a:xfrm>
          <a:prstGeom prst="rect">
            <a:avLst/>
          </a:prstGeom>
        </p:spPr>
        <p:txBody>
          <a:bodyPr vert="horz"/>
          <a:lstStyle>
            <a:lvl1pPr>
              <a:defRPr sz="3911"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1pPr>
            <a:lvl2pPr marL="406405" indent="-316093">
              <a:buFont typeface="Arial"/>
              <a:buChar char="•"/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2pPr>
            <a:lvl3pPr marL="812810" indent="-406405"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3pPr>
            <a:lvl4pPr marL="1207926" indent="-395116"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4pPr>
            <a:lvl5pPr marL="1625620" indent="-406405">
              <a:buFont typeface="Arial"/>
              <a:buChar char="•"/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12879" y="1161717"/>
            <a:ext cx="1548140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3438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3845" y="28222"/>
            <a:ext cx="13318785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12879" y="1161717"/>
            <a:ext cx="1548140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5821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170" y="640439"/>
            <a:ext cx="1821355" cy="2995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50615" y="3565256"/>
            <a:ext cx="2506974" cy="481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666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6257588" cy="9144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5">
                  <a:lumMod val="40000"/>
                  <a:lumOff val="60000"/>
                  <a:alpha val="0"/>
                </a:schemeClr>
              </a:gs>
              <a:gs pos="50000">
                <a:srgbClr val="2C5871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156" dirty="0">
              <a:latin typeface="Gotham-Book"/>
              <a:cs typeface="Gotham-Book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3845" y="28222"/>
            <a:ext cx="13318785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170" y="640439"/>
            <a:ext cx="1821355" cy="2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4302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327387" y="3905623"/>
            <a:ext cx="11499852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" y="2758353"/>
            <a:ext cx="3945157" cy="381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70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_divider 01 copy copy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6257588" cy="14622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16552" y="8475135"/>
            <a:ext cx="3793437" cy="488244"/>
          </a:xfrm>
        </p:spPr>
        <p:txBody>
          <a:bodyPr/>
          <a:lstStyle>
            <a:lvl1pPr>
              <a:defRPr>
                <a:solidFill>
                  <a:srgbClr val="009ADD"/>
                </a:solidFill>
              </a:defRPr>
            </a:lvl1pPr>
          </a:lstStyle>
          <a:p>
            <a:fld id="{C48D9196-7146-4672-A4BA-DB29036C6B41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8886" y="8467231"/>
            <a:ext cx="1008312" cy="507105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 hasCustomPrompt="1"/>
          </p:nvPr>
        </p:nvSpPr>
        <p:spPr>
          <a:xfrm>
            <a:off x="316552" y="366892"/>
            <a:ext cx="15624484" cy="83725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4000" b="1">
                <a:solidFill>
                  <a:srgbClr val="009BDE"/>
                </a:solidFill>
              </a:defRPr>
            </a:lvl1pPr>
          </a:lstStyle>
          <a:p>
            <a:r>
              <a:rPr lang="en-US" dirty="0"/>
              <a:t>Subject Title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16553" y="1629364"/>
            <a:ext cx="15624915" cy="829104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>
                <a:solidFill>
                  <a:srgbClr val="005486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16553" y="2458470"/>
            <a:ext cx="15624915" cy="1421567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500" b="1">
                <a:solidFill>
                  <a:srgbClr val="787878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Decima</a:t>
            </a:r>
            <a:r>
              <a:rPr lang="en-US" dirty="0"/>
              <a:t> </a:t>
            </a:r>
            <a:r>
              <a:rPr lang="en-US" dirty="0" err="1"/>
              <a:t>eodem</a:t>
            </a:r>
            <a:r>
              <a:rPr lang="en-US" dirty="0"/>
              <a:t> </a:t>
            </a:r>
            <a:r>
              <a:rPr lang="en-US" dirty="0" err="1"/>
              <a:t>modo</a:t>
            </a:r>
            <a:r>
              <a:rPr lang="en-US" dirty="0"/>
              <a:t> </a:t>
            </a:r>
            <a:r>
              <a:rPr lang="en-US" dirty="0" err="1"/>
              <a:t>typi</a:t>
            </a:r>
            <a:r>
              <a:rPr lang="en-US" dirty="0"/>
              <a:t>,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.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316122" y="4139260"/>
            <a:ext cx="10898606" cy="4155253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4"/>
              </a:buBlip>
              <a:defRPr sz="2500">
                <a:solidFill>
                  <a:srgbClr val="787878"/>
                </a:solidFill>
              </a:defRPr>
            </a:lvl1pPr>
            <a:lvl2pPr marL="1056551" indent="-503893">
              <a:spcAft>
                <a:spcPts val="1067"/>
              </a:spcAft>
              <a:defRPr sz="2100">
                <a:solidFill>
                  <a:srgbClr val="787878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</p:spTree>
    <p:extLst>
      <p:ext uri="{BB962C8B-B14F-4D97-AF65-F5344CB8AC3E}">
        <p14:creationId xmlns:p14="http://schemas.microsoft.com/office/powerpoint/2010/main" val="1154041241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2264" y="4151906"/>
            <a:ext cx="8034008" cy="1524000"/>
          </a:xfrm>
          <a:prstGeom prst="rect">
            <a:avLst/>
          </a:prstGeom>
        </p:spPr>
        <p:txBody>
          <a:bodyPr/>
          <a:lstStyle>
            <a:lvl1pPr algn="r">
              <a:defRPr sz="4267" b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88343" y="2664440"/>
            <a:ext cx="6969248" cy="44815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170" y="640439"/>
            <a:ext cx="1821355" cy="2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689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: Core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ementum_logo-0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3790" y="8528755"/>
            <a:ext cx="2280578" cy="54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629" y="307916"/>
            <a:ext cx="14733080" cy="1524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533" b="0" i="0">
                <a:solidFill>
                  <a:srgbClr val="41798F"/>
                </a:solidFill>
                <a:latin typeface="Futura Condensed"/>
                <a:cs typeface="Futura Condense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11270" y="2319867"/>
            <a:ext cx="14733439" cy="5881511"/>
          </a:xfrm>
          <a:prstGeom prst="rect">
            <a:avLst/>
          </a:prstGeom>
        </p:spPr>
        <p:txBody>
          <a:bodyPr vert="horz"/>
          <a:lstStyle>
            <a:lvl1pPr marL="409228" indent="-409228">
              <a:spcBef>
                <a:spcPts val="2133"/>
              </a:spcBef>
              <a:buClr>
                <a:srgbClr val="41798F"/>
              </a:buClr>
              <a:buFont typeface="Wingdings" charset="2"/>
              <a:buChar char="§"/>
              <a:defRPr sz="4978">
                <a:solidFill>
                  <a:srgbClr val="484949"/>
                </a:solidFill>
                <a:latin typeface="Open Sans"/>
                <a:cs typeface="Open Sans"/>
              </a:defRPr>
            </a:lvl1pPr>
            <a:lvl2pPr marL="1320817" indent="-508006">
              <a:buClr>
                <a:srgbClr val="41798F"/>
              </a:buClr>
              <a:buFont typeface="Lucida Grande"/>
              <a:buChar char="○"/>
              <a:defRPr sz="4267">
                <a:solidFill>
                  <a:srgbClr val="484949"/>
                </a:solidFill>
                <a:latin typeface="Open Sans"/>
                <a:cs typeface="Open Sans"/>
              </a:defRPr>
            </a:lvl2pPr>
            <a:lvl3pPr>
              <a:buClr>
                <a:srgbClr val="41798F"/>
              </a:buClr>
              <a:defRPr sz="3556">
                <a:solidFill>
                  <a:srgbClr val="919091"/>
                </a:solidFill>
                <a:latin typeface="Open Sans"/>
                <a:cs typeface="Open Sans"/>
              </a:defRPr>
            </a:lvl3pPr>
            <a:lvl4pPr>
              <a:buClr>
                <a:srgbClr val="41798F"/>
              </a:buClr>
              <a:defRPr>
                <a:solidFill>
                  <a:srgbClr val="919091"/>
                </a:solidFill>
                <a:latin typeface="Open Sans"/>
                <a:cs typeface="Open Sans"/>
              </a:defRPr>
            </a:lvl4pPr>
            <a:lvl5pPr>
              <a:defRPr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167050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4380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561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2549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5479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 flipH="1">
            <a:off x="812879" y="1161717"/>
            <a:ext cx="1548140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 bwMode="auto">
          <a:xfrm>
            <a:off x="15551964" y="8048413"/>
            <a:ext cx="722559" cy="25654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/>
          <a:p>
            <a:pPr algn="ctr">
              <a:defRPr/>
            </a:pPr>
            <a:fld id="{110570A6-82C2-4F9C-A5AE-A1C459DB0E53}" type="slidenum">
              <a:rPr lang="en-GB" sz="1067">
                <a:solidFill>
                  <a:srgbClr val="003366"/>
                </a:solidFill>
                <a:latin typeface="Arial" charset="0"/>
                <a:cs typeface="Arial" charset="0"/>
              </a:rPr>
              <a:pPr algn="ctr">
                <a:defRPr/>
              </a:pPr>
              <a:t>‹#›</a:t>
            </a:fld>
            <a:endParaRPr lang="en-GB" sz="1067">
              <a:solidFill>
                <a:srgbClr val="00336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18521" y="1559028"/>
            <a:ext cx="15038269" cy="573024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/>
            </a:lvl1pPr>
            <a:lvl2pPr>
              <a:buFont typeface="Arial" pitchFamily="34" charset="0"/>
              <a:buChar char="•"/>
              <a:defRPr baseline="0"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 baseline="0"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812880" y="256118"/>
            <a:ext cx="15041092" cy="675216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GB" dirty="0" smtClean="0"/>
              <a:t>Click to edit title on Text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360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3844" y="28222"/>
            <a:ext cx="13259016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0"/>
          </p:nvPr>
        </p:nvSpPr>
        <p:spPr>
          <a:xfrm>
            <a:off x="781833" y="1919111"/>
            <a:ext cx="14708036" cy="5757333"/>
          </a:xfrm>
          <a:prstGeom prst="rect">
            <a:avLst/>
          </a:prstGeom>
        </p:spPr>
        <p:txBody>
          <a:bodyPr vert="horz"/>
          <a:lstStyle>
            <a:lvl1pPr>
              <a:defRPr sz="3911"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1pPr>
            <a:lvl2pPr marL="406405" indent="-316093">
              <a:buFont typeface="Arial"/>
              <a:buChar char="•"/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2pPr>
            <a:lvl3pPr marL="812810" indent="-406405"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3pPr>
            <a:lvl4pPr marL="1207926" indent="-395116"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4pPr>
            <a:lvl5pPr marL="1625620" indent="-406405">
              <a:buFont typeface="Arial"/>
              <a:buChar char="•"/>
              <a:defRPr b="0" i="0">
                <a:solidFill>
                  <a:schemeClr val="accent1">
                    <a:lumMod val="50000"/>
                  </a:schemeClr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12879" y="1161717"/>
            <a:ext cx="1548140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1132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3845" y="28222"/>
            <a:ext cx="13318785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12879" y="1161717"/>
            <a:ext cx="1548140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8942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170" y="640439"/>
            <a:ext cx="1821355" cy="2995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50615" y="3565256"/>
            <a:ext cx="2506974" cy="481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458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and Content Whi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_divider 01 copy copy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6257588" cy="14622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16552" y="8475135"/>
            <a:ext cx="3793437" cy="488244"/>
          </a:xfrm>
        </p:spPr>
        <p:txBody>
          <a:bodyPr/>
          <a:lstStyle>
            <a:lvl1pPr>
              <a:defRPr>
                <a:solidFill>
                  <a:srgbClr val="009ADD"/>
                </a:solidFill>
              </a:defRPr>
            </a:lvl1pPr>
          </a:lstStyle>
          <a:p>
            <a:fld id="{C48D9196-7146-4672-A4BA-DB29036C6B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316122" y="2615260"/>
            <a:ext cx="7285809" cy="5411141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3"/>
              </a:buBlip>
              <a:defRPr sz="2500">
                <a:solidFill>
                  <a:srgbClr val="787878"/>
                </a:solidFill>
              </a:defRPr>
            </a:lvl1pPr>
            <a:lvl2pPr marL="1056551" indent="-503893">
              <a:spcAft>
                <a:spcPts val="1067"/>
              </a:spcAft>
              <a:defRPr sz="2100">
                <a:solidFill>
                  <a:srgbClr val="787878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16556" y="1629364"/>
            <a:ext cx="7285375" cy="829104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>
                <a:solidFill>
                  <a:srgbClr val="005486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6" name="Title 10"/>
          <p:cNvSpPr>
            <a:spLocks noGrp="1"/>
          </p:cNvSpPr>
          <p:nvPr>
            <p:ph type="title" hasCustomPrompt="1"/>
          </p:nvPr>
        </p:nvSpPr>
        <p:spPr>
          <a:xfrm>
            <a:off x="316552" y="366892"/>
            <a:ext cx="15624484" cy="83725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4000" b="1">
                <a:solidFill>
                  <a:srgbClr val="009BDE"/>
                </a:solidFill>
              </a:defRPr>
            </a:lvl1pPr>
          </a:lstStyle>
          <a:p>
            <a:r>
              <a:rPr lang="en-US" dirty="0"/>
              <a:t>Subject 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8886" y="8467231"/>
            <a:ext cx="1008312" cy="507105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8117211" y="1629364"/>
            <a:ext cx="7808912" cy="6397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49561090"/>
      </p:ext>
    </p:extLst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6257588" cy="9144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5">
                  <a:lumMod val="40000"/>
                  <a:lumOff val="60000"/>
                  <a:alpha val="0"/>
                </a:schemeClr>
              </a:gs>
              <a:gs pos="50000">
                <a:srgbClr val="2C5871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156" dirty="0">
              <a:latin typeface="Gotham-Book"/>
              <a:cs typeface="Gotham-Book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3845" y="28222"/>
            <a:ext cx="13318785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170" y="640439"/>
            <a:ext cx="1821355" cy="2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251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327387" y="3905623"/>
            <a:ext cx="11499852" cy="1524000"/>
          </a:xfrm>
          <a:prstGeom prst="rect">
            <a:avLst/>
          </a:prstGeom>
        </p:spPr>
        <p:txBody>
          <a:bodyPr vert="horz" anchor="ctr"/>
          <a:lstStyle>
            <a:lvl1pPr algn="l">
              <a:defRPr lang="en-US" sz="4267" b="0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 algn="ctr"/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 bwMode="auto">
          <a:xfrm>
            <a:off x="270101" y="8647200"/>
            <a:ext cx="722559" cy="3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fld id="{36E9E351-95FD-4BC1-AF69-21B0B0C3CF55}" type="slidenum">
              <a:rPr lang="en-GB" sz="1422" smtClean="0">
                <a:solidFill>
                  <a:srgbClr val="3E3E3E"/>
                </a:solidFill>
                <a:latin typeface="+mn-lt"/>
                <a:cs typeface="Arial" pitchFamily="34" charset="0"/>
              </a:rPr>
              <a:pPr algn="ctr">
                <a:defRPr/>
              </a:pPr>
              <a:t>‹#›</a:t>
            </a:fld>
            <a:endParaRPr lang="en-GB" sz="1422" dirty="0" smtClean="0">
              <a:solidFill>
                <a:srgbClr val="3E3E3E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" y="2758353"/>
            <a:ext cx="3945157" cy="381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167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2264" y="4151906"/>
            <a:ext cx="8034008" cy="1524000"/>
          </a:xfrm>
          <a:prstGeom prst="rect">
            <a:avLst/>
          </a:prstGeom>
        </p:spPr>
        <p:txBody>
          <a:bodyPr/>
          <a:lstStyle>
            <a:lvl1pPr algn="r">
              <a:defRPr sz="4267" b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989" y="8440948"/>
            <a:ext cx="3251518" cy="609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88343" y="2664440"/>
            <a:ext cx="6969248" cy="44815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170" y="640439"/>
            <a:ext cx="1821355" cy="2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125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: Core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ementum_logo-0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3790" y="8528755"/>
            <a:ext cx="2280578" cy="54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629" y="307916"/>
            <a:ext cx="14733080" cy="1524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8533" b="0" i="0">
                <a:solidFill>
                  <a:srgbClr val="41798F"/>
                </a:solidFill>
                <a:latin typeface="Futura Condensed"/>
                <a:cs typeface="Futura Condense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11270" y="2319867"/>
            <a:ext cx="14733439" cy="5881511"/>
          </a:xfrm>
          <a:prstGeom prst="rect">
            <a:avLst/>
          </a:prstGeom>
        </p:spPr>
        <p:txBody>
          <a:bodyPr vert="horz"/>
          <a:lstStyle>
            <a:lvl1pPr marL="409228" indent="-409228">
              <a:spcBef>
                <a:spcPts val="2133"/>
              </a:spcBef>
              <a:buClr>
                <a:srgbClr val="41798F"/>
              </a:buClr>
              <a:buFont typeface="Wingdings" charset="2"/>
              <a:buChar char="§"/>
              <a:defRPr sz="4978">
                <a:solidFill>
                  <a:srgbClr val="484949"/>
                </a:solidFill>
                <a:latin typeface="Open Sans"/>
                <a:cs typeface="Open Sans"/>
              </a:defRPr>
            </a:lvl1pPr>
            <a:lvl2pPr marL="1320817" indent="-508006">
              <a:buClr>
                <a:srgbClr val="41798F"/>
              </a:buClr>
              <a:buFont typeface="Lucida Grande"/>
              <a:buChar char="○"/>
              <a:defRPr sz="4267">
                <a:solidFill>
                  <a:srgbClr val="484949"/>
                </a:solidFill>
                <a:latin typeface="Open Sans"/>
                <a:cs typeface="Open Sans"/>
              </a:defRPr>
            </a:lvl2pPr>
            <a:lvl3pPr>
              <a:buClr>
                <a:srgbClr val="41798F"/>
              </a:buClr>
              <a:defRPr sz="3556">
                <a:solidFill>
                  <a:srgbClr val="919091"/>
                </a:solidFill>
                <a:latin typeface="Open Sans"/>
                <a:cs typeface="Open Sans"/>
              </a:defRPr>
            </a:lvl3pPr>
            <a:lvl4pPr>
              <a:buClr>
                <a:srgbClr val="41798F"/>
              </a:buClr>
              <a:defRPr>
                <a:solidFill>
                  <a:srgbClr val="919091"/>
                </a:solidFill>
                <a:latin typeface="Open Sans"/>
                <a:cs typeface="Open Sans"/>
              </a:defRPr>
            </a:lvl4pPr>
            <a:lvl5pPr>
              <a:defRPr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32027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5060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0939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2607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47192" y="347532"/>
            <a:ext cx="12962706" cy="67521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15405169" y="8056879"/>
            <a:ext cx="721854" cy="25654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609608" fontAlgn="base">
              <a:spcBef>
                <a:spcPct val="0"/>
              </a:spcBef>
              <a:spcAft>
                <a:spcPct val="0"/>
              </a:spcAft>
            </a:pPr>
            <a:fld id="{BA46B32D-0344-4F1E-A6EC-F3D4AF37BE35}" type="slidenum">
              <a:rPr lang="en-GB" altLang="en-US" sz="1067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defTabSz="60960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z="1067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49697" y="8501627"/>
            <a:ext cx="3504422" cy="48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eragon #1 Wireless Backhaul Speciali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" y="8501627"/>
            <a:ext cx="2775395" cy="4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5021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 flipH="1">
            <a:off x="812879" y="1161717"/>
            <a:ext cx="1548140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 bwMode="auto">
          <a:xfrm>
            <a:off x="15551964" y="8048413"/>
            <a:ext cx="722559" cy="25654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anchor="ctr">
            <a:spAutoFit/>
          </a:bodyPr>
          <a:lstStyle/>
          <a:p>
            <a:pPr algn="ctr">
              <a:defRPr/>
            </a:pPr>
            <a:fld id="{110570A6-82C2-4F9C-A5AE-A1C459DB0E53}" type="slidenum">
              <a:rPr lang="en-GB" sz="1067">
                <a:solidFill>
                  <a:srgbClr val="003366"/>
                </a:solidFill>
                <a:latin typeface="Arial" charset="0"/>
                <a:cs typeface="Arial" charset="0"/>
              </a:rPr>
              <a:pPr algn="ctr">
                <a:defRPr/>
              </a:pPr>
              <a:t>‹#›</a:t>
            </a:fld>
            <a:endParaRPr lang="en-GB" sz="1067">
              <a:solidFill>
                <a:srgbClr val="00336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18521" y="1559028"/>
            <a:ext cx="15038269" cy="573024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/>
            </a:lvl1pPr>
            <a:lvl2pPr>
              <a:buFont typeface="Arial" pitchFamily="34" charset="0"/>
              <a:buChar char="•"/>
              <a:defRPr baseline="0"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 baseline="0"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812880" y="256118"/>
            <a:ext cx="15041092" cy="675216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GB" dirty="0" smtClean="0"/>
              <a:t>Click to edit title on Text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49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and Content Dar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16552" y="8475135"/>
            <a:ext cx="3793437" cy="48824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8D9196-7146-4672-A4BA-DB29036C6B4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8886" y="8467231"/>
            <a:ext cx="1008312" cy="507105"/>
          </a:xfrm>
          <a:prstGeom prst="rect">
            <a:avLst/>
          </a:prstGeom>
        </p:spPr>
      </p:pic>
      <p:sp>
        <p:nvSpPr>
          <p:cNvPr id="7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316122" y="2615260"/>
            <a:ext cx="7285809" cy="5411141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4"/>
              </a:buBlip>
              <a:defRPr sz="2500">
                <a:solidFill>
                  <a:srgbClr val="FFFFFF"/>
                </a:solidFill>
              </a:defRPr>
            </a:lvl1pPr>
            <a:lvl2pPr marL="1056551" indent="-503893">
              <a:spcAft>
                <a:spcPts val="1067"/>
              </a:spcAft>
              <a:defRPr sz="2100">
                <a:solidFill>
                  <a:srgbClr val="FFFFFF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16556" y="1629364"/>
            <a:ext cx="7285375" cy="829104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>
                <a:solidFill>
                  <a:schemeClr val="bg1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9" name="Title 10"/>
          <p:cNvSpPr>
            <a:spLocks noGrp="1"/>
          </p:cNvSpPr>
          <p:nvPr>
            <p:ph type="title" hasCustomPrompt="1"/>
          </p:nvPr>
        </p:nvSpPr>
        <p:spPr>
          <a:xfrm>
            <a:off x="316552" y="366892"/>
            <a:ext cx="15624484" cy="83725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40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Subject Title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8117211" y="1629364"/>
            <a:ext cx="7808912" cy="63976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16560972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lunm Bulle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ACKGROUND_divider 01 copy copy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6257588" cy="14622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16552" y="8475135"/>
            <a:ext cx="3793437" cy="488244"/>
          </a:xfrm>
        </p:spPr>
        <p:txBody>
          <a:bodyPr/>
          <a:lstStyle>
            <a:lvl1pPr>
              <a:defRPr>
                <a:solidFill>
                  <a:srgbClr val="009ADD"/>
                </a:solidFill>
              </a:defRPr>
            </a:lvl1pPr>
          </a:lstStyle>
          <a:p>
            <a:fld id="{C48D9196-7146-4672-A4BA-DB29036C6B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316120" y="2615260"/>
            <a:ext cx="3649980" cy="5411141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3"/>
              </a:buBlip>
              <a:defRPr sz="2100">
                <a:solidFill>
                  <a:srgbClr val="787878"/>
                </a:solidFill>
              </a:defRPr>
            </a:lvl1pPr>
            <a:lvl2pPr marL="1056551" indent="-503893">
              <a:spcAft>
                <a:spcPts val="1067"/>
              </a:spcAft>
              <a:defRPr sz="1700">
                <a:solidFill>
                  <a:srgbClr val="787878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16556" y="1629364"/>
            <a:ext cx="3649763" cy="829104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rgbClr val="005486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6" name="Title 10"/>
          <p:cNvSpPr>
            <a:spLocks noGrp="1"/>
          </p:cNvSpPr>
          <p:nvPr>
            <p:ph type="title" hasCustomPrompt="1"/>
          </p:nvPr>
        </p:nvSpPr>
        <p:spPr>
          <a:xfrm>
            <a:off x="316552" y="366892"/>
            <a:ext cx="15624484" cy="83725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4000" b="1">
                <a:solidFill>
                  <a:srgbClr val="009BDE"/>
                </a:solidFill>
              </a:defRPr>
            </a:lvl1pPr>
          </a:lstStyle>
          <a:p>
            <a:r>
              <a:rPr lang="en-US" dirty="0"/>
              <a:t>Subject Title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4301756" y="2615260"/>
            <a:ext cx="3649980" cy="5411141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3"/>
              </a:buBlip>
              <a:defRPr sz="2100">
                <a:solidFill>
                  <a:srgbClr val="787878"/>
                </a:solidFill>
              </a:defRPr>
            </a:lvl1pPr>
            <a:lvl2pPr marL="1056551" indent="-503893">
              <a:spcAft>
                <a:spcPts val="1067"/>
              </a:spcAft>
              <a:defRPr sz="1700">
                <a:solidFill>
                  <a:srgbClr val="787878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4302190" y="1629364"/>
            <a:ext cx="3649763" cy="829104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rgbClr val="005486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8306933" y="2615260"/>
            <a:ext cx="3649980" cy="5411141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3"/>
              </a:buBlip>
              <a:defRPr sz="2100">
                <a:solidFill>
                  <a:srgbClr val="787878"/>
                </a:solidFill>
              </a:defRPr>
            </a:lvl1pPr>
            <a:lvl2pPr marL="1056551" indent="-503893">
              <a:spcAft>
                <a:spcPts val="1067"/>
              </a:spcAft>
              <a:defRPr sz="1700">
                <a:solidFill>
                  <a:srgbClr val="787878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2" hasCustomPrompt="1"/>
          </p:nvPr>
        </p:nvSpPr>
        <p:spPr>
          <a:xfrm>
            <a:off x="8307367" y="1629364"/>
            <a:ext cx="3649763" cy="829104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rgbClr val="005486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3" hasCustomPrompt="1"/>
          </p:nvPr>
        </p:nvSpPr>
        <p:spPr>
          <a:xfrm>
            <a:off x="12292569" y="2615260"/>
            <a:ext cx="3649980" cy="5411141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3"/>
              </a:buBlip>
              <a:defRPr sz="2100">
                <a:solidFill>
                  <a:srgbClr val="787878"/>
                </a:solidFill>
              </a:defRPr>
            </a:lvl1pPr>
            <a:lvl2pPr marL="1056551" indent="-503893">
              <a:spcAft>
                <a:spcPts val="1067"/>
              </a:spcAft>
              <a:defRPr sz="1700">
                <a:solidFill>
                  <a:srgbClr val="787878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12293002" y="1629364"/>
            <a:ext cx="3649763" cy="829104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rgbClr val="005486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8886" y="8467231"/>
            <a:ext cx="1008312" cy="50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79657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lunm Bulle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ACKGROUND_divider 01 copy copy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6257588" cy="14622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16552" y="8475135"/>
            <a:ext cx="3793437" cy="488244"/>
          </a:xfrm>
        </p:spPr>
        <p:txBody>
          <a:bodyPr/>
          <a:lstStyle>
            <a:lvl1pPr>
              <a:defRPr>
                <a:solidFill>
                  <a:srgbClr val="009ADD"/>
                </a:solidFill>
              </a:defRPr>
            </a:lvl1pPr>
          </a:lstStyle>
          <a:p>
            <a:fld id="{C48D9196-7146-4672-A4BA-DB29036C6B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316122" y="2615260"/>
            <a:ext cx="5017598" cy="5411141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3"/>
              </a:buBlip>
              <a:defRPr sz="2400">
                <a:solidFill>
                  <a:srgbClr val="787878"/>
                </a:solidFill>
              </a:defRPr>
            </a:lvl1pPr>
            <a:lvl2pPr marL="1056551" indent="-503893">
              <a:spcAft>
                <a:spcPts val="1067"/>
              </a:spcAft>
              <a:defRPr sz="2100">
                <a:solidFill>
                  <a:srgbClr val="787878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16598" y="1629364"/>
            <a:ext cx="5017297" cy="829104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>
                <a:solidFill>
                  <a:srgbClr val="005486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6" name="Title 10"/>
          <p:cNvSpPr>
            <a:spLocks noGrp="1"/>
          </p:cNvSpPr>
          <p:nvPr>
            <p:ph type="title" hasCustomPrompt="1"/>
          </p:nvPr>
        </p:nvSpPr>
        <p:spPr>
          <a:xfrm>
            <a:off x="316552" y="366892"/>
            <a:ext cx="15624484" cy="83725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4000" b="1">
                <a:solidFill>
                  <a:srgbClr val="009BDE"/>
                </a:solidFill>
              </a:defRPr>
            </a:lvl1pPr>
          </a:lstStyle>
          <a:p>
            <a:r>
              <a:rPr lang="en-US" dirty="0"/>
              <a:t>Subject Title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5630304" y="2615260"/>
            <a:ext cx="5017598" cy="5411141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3"/>
              </a:buBlip>
              <a:defRPr sz="2400">
                <a:solidFill>
                  <a:srgbClr val="787878"/>
                </a:solidFill>
              </a:defRPr>
            </a:lvl1pPr>
            <a:lvl2pPr marL="1056551" indent="-503893">
              <a:spcAft>
                <a:spcPts val="1067"/>
              </a:spcAft>
              <a:defRPr sz="2100">
                <a:solidFill>
                  <a:srgbClr val="787878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5630778" y="1629364"/>
            <a:ext cx="5017297" cy="829104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>
                <a:solidFill>
                  <a:srgbClr val="005486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10924949" y="2615260"/>
            <a:ext cx="5017598" cy="5411141"/>
          </a:xfrm>
          <a:prstGeom prst="rect">
            <a:avLst/>
          </a:prstGeom>
        </p:spPr>
        <p:txBody>
          <a:bodyPr vert="horz" lIns="162547" tIns="81273" rIns="162547" bIns="81273"/>
          <a:lstStyle>
            <a:lvl1pPr marL="455130" indent="-455130">
              <a:spcAft>
                <a:spcPts val="1067"/>
              </a:spcAft>
              <a:buSzPct val="90000"/>
              <a:buFontTx/>
              <a:buBlip>
                <a:blip r:embed="rId3"/>
              </a:buBlip>
              <a:defRPr sz="2400">
                <a:solidFill>
                  <a:srgbClr val="787878"/>
                </a:solidFill>
              </a:defRPr>
            </a:lvl1pPr>
            <a:lvl2pPr marL="1056551" indent="-503893">
              <a:spcAft>
                <a:spcPts val="1067"/>
              </a:spcAft>
              <a:defRPr sz="2100">
                <a:solidFill>
                  <a:srgbClr val="787878"/>
                </a:solidFill>
              </a:defRPr>
            </a:lvl2pPr>
            <a:lvl3pPr>
              <a:defRPr sz="2100">
                <a:solidFill>
                  <a:srgbClr val="787878"/>
                </a:solidFill>
              </a:defRPr>
            </a:lvl3pPr>
            <a:lvl4pPr>
              <a:defRPr sz="2100">
                <a:solidFill>
                  <a:srgbClr val="787878"/>
                </a:solidFill>
              </a:defRPr>
            </a:lvl4pPr>
            <a:lvl5pPr>
              <a:defRPr sz="2100">
                <a:solidFill>
                  <a:srgbClr val="787878"/>
                </a:solidFill>
              </a:defRPr>
            </a:lvl5pPr>
          </a:lstStyle>
          <a:p>
            <a:pPr lvl="0"/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delores</a:t>
            </a:r>
            <a:r>
              <a:rPr lang="en-US" dirty="0"/>
              <a:t> eta </a:t>
            </a:r>
            <a:r>
              <a:rPr lang="en-US" dirty="0" err="1"/>
              <a:t>commecturere</a:t>
            </a:r>
            <a:r>
              <a:rPr lang="en-US" dirty="0"/>
              <a:t> </a:t>
            </a:r>
            <a:r>
              <a:rPr lang="en-US" dirty="0" err="1"/>
              <a:t>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verdure aurora</a:t>
            </a:r>
          </a:p>
          <a:p>
            <a:pPr lvl="1"/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;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qui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videntur</a:t>
            </a:r>
            <a:r>
              <a:rPr lang="en-US" dirty="0"/>
              <a:t> </a:t>
            </a:r>
            <a:r>
              <a:rPr lang="en-US" dirty="0" err="1"/>
              <a:t>parum</a:t>
            </a:r>
            <a:r>
              <a:rPr lang="en-US" dirty="0"/>
              <a:t> </a:t>
            </a:r>
            <a:r>
              <a:rPr lang="en-US" dirty="0" err="1"/>
              <a:t>clari</a:t>
            </a:r>
            <a:r>
              <a:rPr lang="en-US" dirty="0"/>
              <a:t> </a:t>
            </a:r>
            <a:r>
              <a:rPr lang="en-US" dirty="0" err="1"/>
              <a:t>fiant</a:t>
            </a:r>
            <a:r>
              <a:rPr lang="en-US" dirty="0"/>
              <a:t> </a:t>
            </a:r>
            <a:r>
              <a:rPr lang="en-US" dirty="0" err="1"/>
              <a:t>sollemnes</a:t>
            </a:r>
            <a:r>
              <a:rPr lang="en-US" dirty="0"/>
              <a:t> in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2" hasCustomPrompt="1"/>
          </p:nvPr>
        </p:nvSpPr>
        <p:spPr>
          <a:xfrm>
            <a:off x="10925425" y="1629364"/>
            <a:ext cx="5017297" cy="829104"/>
          </a:xfrm>
          <a:prstGeom prst="rect">
            <a:avLst/>
          </a:prstGeom>
        </p:spPr>
        <p:txBody>
          <a:bodyPr vert="horz" lIns="162547" tIns="81273" rIns="162547" bIns="81273" anchor="ctr"/>
          <a:lstStyle>
            <a:lvl1pPr marL="0" marR="0" indent="0" algn="l" defTabSz="8127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>
                <a:solidFill>
                  <a:srgbClr val="005486"/>
                </a:solidFill>
              </a:defRPr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/>
              <a:t>Subhead Goes Here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8886" y="8467231"/>
            <a:ext cx="1008312" cy="50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80394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551" y="3913482"/>
            <a:ext cx="15666442" cy="11539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dirty="0"/>
              <a:t>Subject Divider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16552" y="8475135"/>
            <a:ext cx="3793437" cy="48824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8D9196-7146-4672-A4BA-DB29036C6B4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8886" y="8467231"/>
            <a:ext cx="1008312" cy="50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37247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gn Off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551" y="3913482"/>
            <a:ext cx="15666442" cy="11539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4600" baseline="0"/>
            </a:lvl1pPr>
          </a:lstStyle>
          <a:p>
            <a:r>
              <a:rPr lang="en-US" dirty="0"/>
              <a:t>Sign-Off Text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8886" y="8467231"/>
            <a:ext cx="1008312" cy="507105"/>
          </a:xfrm>
          <a:prstGeom prst="rect">
            <a:avLst/>
          </a:prstGeom>
        </p:spPr>
      </p:pic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16553" y="8475135"/>
            <a:ext cx="3793437" cy="4882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48D9196-7146-4672-A4BA-DB29036C6B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4325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165431" y="8475135"/>
            <a:ext cx="3793437" cy="488244"/>
          </a:xfrm>
          <a:prstGeom prst="rect">
            <a:avLst/>
          </a:prstGeom>
        </p:spPr>
        <p:txBody>
          <a:bodyPr vert="horz" lIns="162547" tIns="81273" rIns="162547" bIns="81273" rtlCol="0" anchor="ctr"/>
          <a:lstStyle>
            <a:lvl1pPr algn="l">
              <a:defRPr sz="1700">
                <a:solidFill>
                  <a:schemeClr val="bg1"/>
                </a:solidFill>
              </a:defRPr>
            </a:lvl1pPr>
          </a:lstStyle>
          <a:p>
            <a:fld id="{C48D9196-7146-4672-A4BA-DB29036C6B4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Placeholder 15"/>
          <p:cNvSpPr>
            <a:spLocks noGrp="1"/>
          </p:cNvSpPr>
          <p:nvPr>
            <p:ph type="title"/>
          </p:nvPr>
        </p:nvSpPr>
        <p:spPr>
          <a:xfrm>
            <a:off x="1592015" y="3913482"/>
            <a:ext cx="13073561" cy="1153977"/>
          </a:xfrm>
          <a:prstGeom prst="rect">
            <a:avLst/>
          </a:prstGeom>
        </p:spPr>
        <p:txBody>
          <a:bodyPr vert="horz" lIns="162547" tIns="81273" rIns="162547" bIns="81273" rtlCol="0" anchor="ctr">
            <a:normAutofit/>
          </a:bodyPr>
          <a:lstStyle/>
          <a:p>
            <a:r>
              <a:rPr lang="en-US" dirty="0"/>
              <a:t>Subject Divider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2"/>
          </p:nvPr>
        </p:nvSpPr>
        <p:spPr>
          <a:xfrm>
            <a:off x="11607045" y="8461655"/>
            <a:ext cx="3793437" cy="488244"/>
          </a:xfrm>
          <a:prstGeom prst="rect">
            <a:avLst/>
          </a:prstGeom>
        </p:spPr>
        <p:txBody>
          <a:bodyPr vert="horz" lIns="162547" tIns="81273" rIns="162547" bIns="81273" rtlCol="0" anchor="ctr"/>
          <a:lstStyle>
            <a:lvl1pPr algn="r">
              <a:defRPr sz="2100">
                <a:solidFill>
                  <a:schemeClr val="bg1"/>
                </a:solidFill>
              </a:defRPr>
            </a:lvl1pPr>
          </a:lstStyle>
          <a:p>
            <a:fld id="{6F608DB8-9692-5242-ABBC-2F0A48AC2060}" type="datetime1">
              <a:rPr lang="en-US" smtClean="0"/>
              <a:t>1/29/2018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34" r:id="rId2"/>
    <p:sldLayoutId id="2147483724" r:id="rId3"/>
    <p:sldLayoutId id="2147483725" r:id="rId4"/>
    <p:sldLayoutId id="2147483735" r:id="rId5"/>
    <p:sldLayoutId id="2147483732" r:id="rId6"/>
    <p:sldLayoutId id="2147483733" r:id="rId7"/>
    <p:sldLayoutId id="2147483728" r:id="rId8"/>
    <p:sldLayoutId id="2147483729" r:id="rId9"/>
    <p:sldLayoutId id="2147483736" r:id="rId10"/>
    <p:sldLayoutId id="2147483739" r:id="rId11"/>
    <p:sldLayoutId id="2147483741" r:id="rId12"/>
  </p:sldLayoutIdLst>
  <p:hf hdr="0" ftr="0" dt="0"/>
  <p:txStyles>
    <p:titleStyle>
      <a:lvl1pPr algn="l" defTabSz="812731" rtl="0" eaLnBrk="1" latinLnBrk="0" hangingPunct="1">
        <a:spcBef>
          <a:spcPct val="0"/>
        </a:spcBef>
        <a:buNone/>
        <a:defRPr sz="4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09549" indent="-609549" algn="l" defTabSz="812731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0690" indent="-507957" algn="l" defTabSz="812731" rtl="0" eaLnBrk="1" latinLnBrk="0" hangingPunct="1">
        <a:spcBef>
          <a:spcPct val="20000"/>
        </a:spcBef>
        <a:buFont typeface="Arial"/>
        <a:buChar char="–"/>
        <a:defRPr sz="4900" kern="1200">
          <a:solidFill>
            <a:schemeClr val="tx1"/>
          </a:solidFill>
          <a:latin typeface="+mn-lt"/>
          <a:ea typeface="+mn-ea"/>
          <a:cs typeface="+mn-cs"/>
        </a:defRPr>
      </a:lvl2pPr>
      <a:lvl3pPr marL="2031829" indent="-406366" algn="l" defTabSz="812731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44560" indent="-406366" algn="l" defTabSz="812731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92" indent="-406366" algn="l" defTabSz="812731" rtl="0" eaLnBrk="1" latinLnBrk="0" hangingPunct="1">
        <a:spcBef>
          <a:spcPct val="20000"/>
        </a:spcBef>
        <a:buFont typeface="Arial"/>
        <a:buChar char="»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023" indent="-406366" algn="l" defTabSz="812731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282754" indent="-406366" algn="l" defTabSz="812731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095486" indent="-406366" algn="l" defTabSz="812731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217" indent="-406366" algn="l" defTabSz="812731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2731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731" algn="l" defTabSz="812731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463" algn="l" defTabSz="812731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194" algn="l" defTabSz="812731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0927" algn="l" defTabSz="812731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3658" algn="l" defTabSz="812731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390" algn="l" defTabSz="812731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121" algn="l" defTabSz="812731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1852" algn="l" defTabSz="812731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745139" y="867833"/>
            <a:ext cx="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51590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hf hdr="0" ftr="0" dt="0"/>
  <p:txStyles>
    <p:titleStyle>
      <a:lvl1pPr algn="l" defTabSz="812810" rtl="0" eaLnBrk="0" fontAlgn="base" hangingPunct="0">
        <a:spcBef>
          <a:spcPct val="0"/>
        </a:spcBef>
        <a:spcAft>
          <a:spcPct val="0"/>
        </a:spcAft>
        <a:defRPr sz="4267" b="1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2pPr>
      <a:lvl3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3pPr>
      <a:lvl4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4pPr>
      <a:lvl5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5pPr>
      <a:lvl6pPr marL="812810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625620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2438430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3251241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609608" indent="-609608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1320817" indent="-508006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2133627" indent="-508006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44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2946437" indent="-508006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89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3657646" indent="-406405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33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447045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745139" y="867833"/>
            <a:ext cx="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088415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hf hdr="0" ftr="0" dt="0"/>
  <p:txStyles>
    <p:titleStyle>
      <a:lvl1pPr algn="l" defTabSz="812810" rtl="0" eaLnBrk="0" fontAlgn="base" hangingPunct="0">
        <a:spcBef>
          <a:spcPct val="0"/>
        </a:spcBef>
        <a:spcAft>
          <a:spcPct val="0"/>
        </a:spcAft>
        <a:defRPr sz="4267" b="1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2pPr>
      <a:lvl3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3pPr>
      <a:lvl4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4pPr>
      <a:lvl5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5pPr>
      <a:lvl6pPr marL="812810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625620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2438430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3251241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609608" indent="-609608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1320817" indent="-508006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2133627" indent="-508006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44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2946437" indent="-508006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89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3657646" indent="-406405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33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447045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745139" y="867833"/>
            <a:ext cx="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116971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hf hdr="0" ftr="0" dt="0"/>
  <p:txStyles>
    <p:titleStyle>
      <a:lvl1pPr algn="l" defTabSz="812810" rtl="0" eaLnBrk="0" fontAlgn="base" hangingPunct="0">
        <a:spcBef>
          <a:spcPct val="0"/>
        </a:spcBef>
        <a:spcAft>
          <a:spcPct val="0"/>
        </a:spcAft>
        <a:defRPr sz="4267" b="1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2pPr>
      <a:lvl3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3pPr>
      <a:lvl4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4pPr>
      <a:lvl5pPr algn="l" defTabSz="812810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5pPr>
      <a:lvl6pPr marL="812810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625620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2438430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3251241" algn="ctr" defTabSz="812810" rtl="0" eaLnBrk="1" fontAlgn="base" hangingPunct="1">
        <a:spcBef>
          <a:spcPct val="0"/>
        </a:spcBef>
        <a:spcAft>
          <a:spcPct val="0"/>
        </a:spcAft>
        <a:defRPr sz="7822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609608" indent="-609608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1320817" indent="-508006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2133627" indent="-508006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44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2946437" indent="-508006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89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3657646" indent="-406405" algn="l" defTabSz="81281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33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447045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812810" rtl="0" eaLnBrk="1" latinLnBrk="0" hangingPunct="1">
        <a:spcBef>
          <a:spcPct val="20000"/>
        </a:spcBef>
        <a:buFont typeface="Arial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0.png"/><Relationship Id="rId3" Type="http://schemas.openxmlformats.org/officeDocument/2006/relationships/image" Target="../media/image82.jpeg"/><Relationship Id="rId7" Type="http://schemas.openxmlformats.org/officeDocument/2006/relationships/image" Target="../media/image85.png"/><Relationship Id="rId12" Type="http://schemas.openxmlformats.org/officeDocument/2006/relationships/image" Target="../media/image8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://www.ibm.com/www.ibm.com/" TargetMode="External"/><Relationship Id="rId11" Type="http://schemas.openxmlformats.org/officeDocument/2006/relationships/image" Target="../media/image88.png"/><Relationship Id="rId5" Type="http://schemas.openxmlformats.org/officeDocument/2006/relationships/image" Target="../media/image84.jpeg"/><Relationship Id="rId10" Type="http://schemas.openxmlformats.org/officeDocument/2006/relationships/image" Target="../media/image87.png"/><Relationship Id="rId4" Type="http://schemas.openxmlformats.org/officeDocument/2006/relationships/image" Target="../media/image83.png"/><Relationship Id="rId9" Type="http://schemas.microsoft.com/office/2007/relationships/hdphoto" Target="../media/hdphoto1.wdp"/><Relationship Id="rId14" Type="http://schemas.openxmlformats.org/officeDocument/2006/relationships/image" Target="../media/image9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4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8.png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0.png"/><Relationship Id="rId5" Type="http://schemas.microsoft.com/office/2007/relationships/hdphoto" Target="../media/hdphoto2.wdp"/><Relationship Id="rId4" Type="http://schemas.openxmlformats.org/officeDocument/2006/relationships/image" Target="../media/image10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emf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emf"/><Relationship Id="rId9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1.xml"/><Relationship Id="rId4" Type="http://schemas.openxmlformats.org/officeDocument/2006/relationships/image" Target="../media/image5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26352" y="7653328"/>
            <a:ext cx="8905011" cy="1070768"/>
          </a:xfrm>
        </p:spPr>
        <p:txBody>
          <a:bodyPr/>
          <a:lstStyle/>
          <a:p>
            <a:r>
              <a:rPr lang="es-MX" dirty="0" smtClean="0"/>
              <a:t>WMG – </a:t>
            </a:r>
            <a:r>
              <a:rPr lang="es-MX" dirty="0" err="1" smtClean="0"/>
              <a:t>Collaborator</a:t>
            </a:r>
            <a:r>
              <a:rPr lang="es-MX" dirty="0" smtClean="0"/>
              <a:t> </a:t>
            </a:r>
            <a:r>
              <a:rPr lang="es-MX" dirty="0" err="1" smtClean="0"/>
              <a:t>Forum</a:t>
            </a:r>
            <a:r>
              <a:rPr lang="es-MX" dirty="0" smtClean="0"/>
              <a:t>, </a:t>
            </a:r>
            <a:r>
              <a:rPr lang="es-MX" dirty="0" err="1" smtClean="0"/>
              <a:t>Dec</a:t>
            </a:r>
            <a:r>
              <a:rPr lang="es-MX" dirty="0" smtClean="0"/>
              <a:t> 5th </a:t>
            </a:r>
          </a:p>
          <a:p>
            <a:r>
              <a:rPr lang="es-MX" sz="2800" dirty="0" smtClean="0"/>
              <a:t>Flex Pulse Center</a:t>
            </a:r>
          </a:p>
          <a:p>
            <a:r>
              <a:rPr lang="es-MX" sz="2800" dirty="0" smtClean="0"/>
              <a:t>John Carr, VP </a:t>
            </a:r>
            <a:r>
              <a:rPr lang="es-MX" sz="2800" dirty="0" err="1" smtClean="0"/>
              <a:t>Supply</a:t>
            </a:r>
            <a:r>
              <a:rPr lang="es-MX" sz="2800" dirty="0" smtClean="0"/>
              <a:t> </a:t>
            </a:r>
            <a:r>
              <a:rPr lang="es-MX" sz="2800" dirty="0" err="1" smtClean="0"/>
              <a:t>Chain</a:t>
            </a:r>
            <a:r>
              <a:rPr lang="es-MX" sz="2800" dirty="0" smtClean="0"/>
              <a:t> Solutions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0093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 Platform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79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49095" y="8445270"/>
            <a:ext cx="3657600" cy="485775"/>
          </a:xfrm>
          <a:prstGeom prst="rect">
            <a:avLst/>
          </a:prstGeom>
        </p:spPr>
        <p:txBody>
          <a:bodyPr/>
          <a:lstStyle/>
          <a:p>
            <a:fld id="{C63716F6-403F-40F4-AAF6-3AA71AC74563}" type="slidenum">
              <a:rPr lang="en-US" smtClean="0">
                <a:solidFill>
                  <a:srgbClr val="3E3E3E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3E3E3E">
                  <a:tint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6282" y="2480184"/>
            <a:ext cx="12878137" cy="582950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49095" y="704850"/>
            <a:ext cx="15666442" cy="1153977"/>
          </a:xfrm>
          <a:prstGeom prst="rect">
            <a:avLst/>
          </a:prstGeom>
        </p:spPr>
        <p:txBody>
          <a:bodyPr anchor="b">
            <a:normAutofit fontScale="90000" lnSpcReduction="20000"/>
          </a:bodyPr>
          <a:lstStyle>
            <a:lvl1pPr algn="l" defTabSz="812731" rtl="0" eaLnBrk="1" latinLnBrk="0" hangingPunct="1">
              <a:spcBef>
                <a:spcPct val="0"/>
              </a:spcBef>
              <a:buNone/>
              <a:defRPr sz="4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0">
                <a:solidFill>
                  <a:srgbClr val="FFFFFF"/>
                </a:solidFill>
                <a:ea typeface="ITC Avant Garde Gothic Std"/>
                <a:sym typeface="ITC Avant Garde Gothic Std"/>
              </a:rPr>
              <a:t>We developed our </a:t>
            </a:r>
            <a:r>
              <a:rPr lang="en-US" sz="4900" i="1">
                <a:solidFill>
                  <a:srgbClr val="009BDE"/>
                </a:solidFill>
                <a:ea typeface="ITC Avant Garde Gothic Std"/>
                <a:sym typeface="ITC Avant Garde Gothic Std"/>
              </a:rPr>
              <a:t>Platform</a:t>
            </a:r>
            <a:r>
              <a:rPr lang="en-US">
                <a:solidFill>
                  <a:srgbClr val="FFFFFF"/>
                </a:solidFill>
                <a:ea typeface="ITC Avant Garde Gothic Std"/>
                <a:sym typeface="ITC Avant Garde Gothic Std"/>
              </a:rPr>
              <a:t> </a:t>
            </a:r>
            <a:r>
              <a:rPr lang="en-US" b="0">
                <a:solidFill>
                  <a:srgbClr val="FFFFFF"/>
                </a:solidFill>
                <a:ea typeface="ITC Avant Garde Gothic Std"/>
                <a:sym typeface="ITC Avant Garde Gothic Std"/>
              </a:rPr>
              <a:t>to </a:t>
            </a:r>
            <a:br>
              <a:rPr lang="en-US" b="0">
                <a:solidFill>
                  <a:srgbClr val="FFFFFF"/>
                </a:solidFill>
                <a:ea typeface="ITC Avant Garde Gothic Std"/>
                <a:sym typeface="ITC Avant Garde Gothic Std"/>
              </a:rPr>
            </a:br>
            <a:r>
              <a:rPr lang="en-US" b="0">
                <a:solidFill>
                  <a:srgbClr val="FFFFFF"/>
                </a:solidFill>
                <a:ea typeface="ITC Avant Garde Gothic Std"/>
                <a:sym typeface="ITC Avant Garde Gothic Std"/>
              </a:rPr>
              <a:t>compete in this new world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6303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 Time Management Systems </a:t>
            </a:r>
            <a:endParaRPr lang="en-US" dirty="0"/>
          </a:p>
        </p:txBody>
      </p:sp>
      <p:pic>
        <p:nvPicPr>
          <p:cNvPr id="84" name="Picture 83" descr="http://ecx.images-amazon.com/images/I/81KjoiRJU8L._SX425_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7726" y="1535377"/>
            <a:ext cx="6298051" cy="619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904" y="2289862"/>
            <a:ext cx="8042094" cy="4565420"/>
          </a:xfrm>
          <a:prstGeom prst="rect">
            <a:avLst/>
          </a:prstGeom>
        </p:spPr>
      </p:pic>
      <p:sp>
        <p:nvSpPr>
          <p:cNvPr id="86" name="Rectangle 85"/>
          <p:cNvSpPr/>
          <p:nvPr/>
        </p:nvSpPr>
        <p:spPr>
          <a:xfrm>
            <a:off x="1762573" y="1926239"/>
            <a:ext cx="12673751" cy="445207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708">
              <a:spcAft>
                <a:spcPts val="500"/>
              </a:spcAft>
            </a:pPr>
            <a:endParaRPr lang="en-US" sz="4400" kern="0" dirty="0">
              <a:solidFill>
                <a:schemeClr val="bg2"/>
              </a:solidFill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8504112" y="1981506"/>
            <a:ext cx="7362293" cy="4873774"/>
            <a:chOff x="8780045" y="2438705"/>
            <a:chExt cx="7362293" cy="4873776"/>
          </a:xfrm>
        </p:grpSpPr>
        <p:grpSp>
          <p:nvGrpSpPr>
            <p:cNvPr id="88" name="Group 87"/>
            <p:cNvGrpSpPr/>
            <p:nvPr/>
          </p:nvGrpSpPr>
          <p:grpSpPr>
            <a:xfrm>
              <a:off x="8780045" y="2838263"/>
              <a:ext cx="2545411" cy="4474218"/>
              <a:chOff x="8780045" y="2838263"/>
              <a:chExt cx="2545411" cy="4474218"/>
            </a:xfrm>
          </p:grpSpPr>
          <p:pic>
            <p:nvPicPr>
              <p:cNvPr id="103" name="Content Placeholder 10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80045" y="2838263"/>
                <a:ext cx="2545411" cy="4474218"/>
              </a:xfrm>
              <a:prstGeom prst="rect">
                <a:avLst/>
              </a:prstGeom>
            </p:spPr>
          </p:pic>
          <p:pic>
            <p:nvPicPr>
              <p:cNvPr id="104" name="Picture 103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538023" y="5730900"/>
                <a:ext cx="377801" cy="373547"/>
              </a:xfrm>
              <a:prstGeom prst="rect">
                <a:avLst/>
              </a:prstGeom>
            </p:spPr>
          </p:pic>
          <p:pic>
            <p:nvPicPr>
              <p:cNvPr id="105" name="Picture 104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496485" y="3509494"/>
                <a:ext cx="457200" cy="444043"/>
              </a:xfrm>
              <a:prstGeom prst="rect">
                <a:avLst/>
              </a:prstGeom>
            </p:spPr>
          </p:pic>
        </p:grpSp>
        <p:sp>
          <p:nvSpPr>
            <p:cNvPr id="89" name="Shape 844"/>
            <p:cNvSpPr/>
            <p:nvPr/>
          </p:nvSpPr>
          <p:spPr>
            <a:xfrm>
              <a:off x="12774743" y="2438705"/>
              <a:ext cx="3367593" cy="7379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0104" tIns="30104" rIns="30104" bIns="30104" numCol="1" anchor="ctr">
              <a:spAutoFit/>
            </a:bodyPr>
            <a:lstStyle/>
            <a:p>
              <a:pPr defTabSz="308521">
                <a:spcBef>
                  <a:spcPts val="711"/>
                </a:spcBef>
                <a:defRPr sz="1800"/>
              </a:pPr>
              <a:r>
                <a:rPr lang="en-US" sz="2800" b="1" kern="0" dirty="0">
                  <a:solidFill>
                    <a:schemeClr val="bg1"/>
                  </a:solidFill>
                  <a:latin typeface="+mj-lt"/>
                  <a:ea typeface="ITC Avant Garde Gothic Std"/>
                  <a:cs typeface="Arial" panose="020B0604020202020204" pitchFamily="34" charset="0"/>
                  <a:sym typeface="ITC Avant Garde Gothic Std"/>
                </a:rPr>
                <a:t>Workday</a:t>
              </a:r>
              <a:r>
                <a:rPr lang="en-US" sz="20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/>
              </a:r>
              <a:br>
                <a:rPr lang="en-US" sz="20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</a:br>
              <a: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>Human Resources</a:t>
              </a:r>
              <a:endParaRPr sz="1600" b="1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endParaRPr>
            </a:p>
          </p:txBody>
        </p:sp>
        <p:cxnSp>
          <p:nvCxnSpPr>
            <p:cNvPr id="90" name="Elbow Connector 89"/>
            <p:cNvCxnSpPr/>
            <p:nvPr/>
          </p:nvCxnSpPr>
          <p:spPr>
            <a:xfrm flipV="1">
              <a:off x="9108692" y="2655022"/>
              <a:ext cx="3570078" cy="722255"/>
            </a:xfrm>
            <a:prstGeom prst="bentConnector3">
              <a:avLst>
                <a:gd name="adj1" fmla="val 72172"/>
              </a:avLst>
            </a:prstGeom>
            <a:ln w="19050"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Shape 844"/>
            <p:cNvSpPr/>
            <p:nvPr/>
          </p:nvSpPr>
          <p:spPr>
            <a:xfrm>
              <a:off x="12774743" y="4203820"/>
              <a:ext cx="3367593" cy="7379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0104" tIns="30104" rIns="30104" bIns="30104" numCol="1" anchor="ctr">
              <a:spAutoFit/>
            </a:bodyPr>
            <a:lstStyle/>
            <a:p>
              <a:pPr defTabSz="308521">
                <a:spcBef>
                  <a:spcPts val="711"/>
                </a:spcBef>
                <a:defRPr sz="1800"/>
              </a:pPr>
              <a:r>
                <a:rPr lang="en-US" sz="2800" b="1" kern="0" dirty="0">
                  <a:solidFill>
                    <a:schemeClr val="bg1"/>
                  </a:solidFill>
                  <a:latin typeface="+mj-lt"/>
                  <a:ea typeface="ITC Avant Garde Gothic Std"/>
                  <a:cs typeface="Arial" panose="020B0604020202020204" pitchFamily="34" charset="0"/>
                  <a:sym typeface="ITC Avant Garde Gothic Std"/>
                </a:rPr>
                <a:t>Elementum</a:t>
              </a:r>
              <a: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/>
              </a:r>
              <a:b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</a:br>
              <a: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>Supply Chain</a:t>
              </a:r>
              <a:endParaRPr sz="1600" b="1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endParaRPr>
            </a:p>
          </p:txBody>
        </p:sp>
        <p:cxnSp>
          <p:nvCxnSpPr>
            <p:cNvPr id="92" name="Elbow Connector 91"/>
            <p:cNvCxnSpPr/>
            <p:nvPr/>
          </p:nvCxnSpPr>
          <p:spPr>
            <a:xfrm flipV="1">
              <a:off x="9953685" y="3560519"/>
              <a:ext cx="2725085" cy="170997"/>
            </a:xfrm>
            <a:prstGeom prst="bentConnector3">
              <a:avLst>
                <a:gd name="adj1" fmla="val 72287"/>
              </a:avLst>
            </a:prstGeom>
            <a:ln w="19050"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Shape 844"/>
            <p:cNvSpPr/>
            <p:nvPr/>
          </p:nvSpPr>
          <p:spPr>
            <a:xfrm>
              <a:off x="12774743" y="5086375"/>
              <a:ext cx="3367595" cy="7379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0104" tIns="30104" rIns="30104" bIns="30104" numCol="1" anchor="ctr">
              <a:spAutoFit/>
            </a:bodyPr>
            <a:lstStyle/>
            <a:p>
              <a:pPr defTabSz="308521">
                <a:spcBef>
                  <a:spcPts val="711"/>
                </a:spcBef>
                <a:defRPr sz="1800"/>
              </a:pPr>
              <a:r>
                <a:rPr lang="en-US" sz="2800" b="1" kern="0" dirty="0">
                  <a:solidFill>
                    <a:schemeClr val="bg1"/>
                  </a:solidFill>
                  <a:latin typeface="+mj-lt"/>
                  <a:ea typeface="ITC Avant Garde Gothic Std"/>
                  <a:cs typeface="Arial" panose="020B0604020202020204" pitchFamily="34" charset="0"/>
                  <a:sym typeface="ITC Avant Garde Gothic Std"/>
                </a:rPr>
                <a:t>Healthtap</a:t>
              </a:r>
              <a: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/>
              </a:r>
              <a:b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</a:br>
              <a: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>Health</a:t>
              </a:r>
              <a:endParaRPr sz="1600" b="1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endParaRPr>
            </a:p>
          </p:txBody>
        </p:sp>
        <p:cxnSp>
          <p:nvCxnSpPr>
            <p:cNvPr id="94" name="Elbow Connector 93"/>
            <p:cNvCxnSpPr/>
            <p:nvPr/>
          </p:nvCxnSpPr>
          <p:spPr>
            <a:xfrm>
              <a:off x="9376012" y="5168373"/>
              <a:ext cx="3302758" cy="154650"/>
            </a:xfrm>
            <a:prstGeom prst="bentConnector3">
              <a:avLst>
                <a:gd name="adj1" fmla="val 73140"/>
              </a:avLst>
            </a:prstGeom>
            <a:ln w="19050"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Shape 844"/>
            <p:cNvSpPr/>
            <p:nvPr/>
          </p:nvSpPr>
          <p:spPr>
            <a:xfrm>
              <a:off x="12774743" y="6184374"/>
              <a:ext cx="3367591" cy="307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0104" tIns="30104" rIns="30104" bIns="30104" numCol="1" anchor="ctr">
              <a:spAutoFit/>
            </a:bodyPr>
            <a:lstStyle/>
            <a:p>
              <a:pPr defTabSz="308521">
                <a:spcBef>
                  <a:spcPts val="711"/>
                </a:spcBef>
                <a:defRPr sz="1800"/>
              </a:pPr>
              <a:endParaRPr sz="16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endParaRPr>
            </a:p>
          </p:txBody>
        </p:sp>
        <p:sp>
          <p:nvSpPr>
            <p:cNvPr id="97" name="Shape 844"/>
            <p:cNvSpPr/>
            <p:nvPr/>
          </p:nvSpPr>
          <p:spPr>
            <a:xfrm>
              <a:off x="12729289" y="5968929"/>
              <a:ext cx="3367591" cy="7379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0104" tIns="30104" rIns="30104" bIns="30104" numCol="1" anchor="ctr">
              <a:spAutoFit/>
            </a:bodyPr>
            <a:lstStyle/>
            <a:p>
              <a:pPr defTabSz="308521">
                <a:spcBef>
                  <a:spcPts val="711"/>
                </a:spcBef>
                <a:defRPr sz="1800"/>
              </a:pPr>
              <a:r>
                <a:rPr lang="en-US" sz="2800" b="1" kern="0" dirty="0">
                  <a:solidFill>
                    <a:schemeClr val="bg1"/>
                  </a:solidFill>
                  <a:latin typeface="+mj-lt"/>
                  <a:ea typeface="ITC Avant Garde Gothic Std"/>
                  <a:cs typeface="Arial" panose="020B0604020202020204" pitchFamily="34" charset="0"/>
                  <a:sym typeface="ITC Avant Garde Gothic Std"/>
                </a:rPr>
                <a:t>Workforce Design</a:t>
              </a:r>
              <a:r>
                <a:rPr lang="en-US" sz="1600" b="1" kern="0" dirty="0">
                  <a:solidFill>
                    <a:schemeClr val="bg1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/>
              </a:r>
              <a:br>
                <a:rPr lang="en-US" sz="1600" b="1" kern="0" dirty="0">
                  <a:solidFill>
                    <a:schemeClr val="bg1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</a:br>
              <a: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>Productivity</a:t>
              </a:r>
              <a:endParaRPr sz="1600" b="1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endParaRPr>
            </a:p>
          </p:txBody>
        </p:sp>
        <p:cxnSp>
          <p:nvCxnSpPr>
            <p:cNvPr id="98" name="Elbow Connector 97"/>
            <p:cNvCxnSpPr/>
            <p:nvPr/>
          </p:nvCxnSpPr>
          <p:spPr>
            <a:xfrm>
              <a:off x="10011798" y="5902157"/>
              <a:ext cx="2666972" cy="43572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9111907" y="3386091"/>
              <a:ext cx="0" cy="1111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Shape 844"/>
            <p:cNvSpPr/>
            <p:nvPr/>
          </p:nvSpPr>
          <p:spPr>
            <a:xfrm>
              <a:off x="12774745" y="3321264"/>
              <a:ext cx="3367591" cy="7379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0104" tIns="30104" rIns="30104" bIns="30104" numCol="1" anchor="ctr">
              <a:spAutoFit/>
            </a:bodyPr>
            <a:lstStyle/>
            <a:p>
              <a:pPr defTabSz="308521">
                <a:spcBef>
                  <a:spcPts val="711"/>
                </a:spcBef>
                <a:defRPr sz="1800"/>
              </a:pPr>
              <a:r>
                <a:rPr lang="en-US" sz="2800" b="1" kern="0" dirty="0">
                  <a:solidFill>
                    <a:schemeClr val="bg1"/>
                  </a:solidFill>
                  <a:latin typeface="+mj-lt"/>
                  <a:ea typeface="ITC Avant Garde Gothic Std"/>
                  <a:cs typeface="Arial" panose="020B0604020202020204" pitchFamily="34" charset="0"/>
                  <a:sym typeface="ITC Avant Garde Gothic Std"/>
                </a:rPr>
                <a:t>Flex Pulse</a:t>
              </a:r>
              <a: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/>
              </a:r>
              <a:b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</a:br>
              <a:r>
                <a:rPr lang="en-US" sz="16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rPr>
                <a:t>Supply Chain Health</a:t>
              </a:r>
              <a:endParaRPr sz="1600" b="1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endParaRPr>
            </a:p>
          </p:txBody>
        </p:sp>
        <p:cxnSp>
          <p:nvCxnSpPr>
            <p:cNvPr id="101" name="Elbow Connector 100"/>
            <p:cNvCxnSpPr/>
            <p:nvPr/>
          </p:nvCxnSpPr>
          <p:spPr>
            <a:xfrm flipV="1">
              <a:off x="10550299" y="4417171"/>
              <a:ext cx="2128471" cy="48128"/>
            </a:xfrm>
            <a:prstGeom prst="bentConnector3">
              <a:avLst>
                <a:gd name="adj1" fmla="val 66671"/>
              </a:avLst>
            </a:prstGeom>
            <a:ln w="19050"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9114597" y="5619747"/>
              <a:ext cx="0" cy="1111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Rectangle 105"/>
          <p:cNvSpPr/>
          <p:nvPr/>
        </p:nvSpPr>
        <p:spPr>
          <a:xfrm>
            <a:off x="9534522" y="2618603"/>
            <a:ext cx="1143761" cy="19770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88"/>
            <a:endParaRPr lang="en-US" sz="2600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316553" y="8475135"/>
            <a:ext cx="3793437" cy="488244"/>
          </a:xfrm>
        </p:spPr>
        <p:txBody>
          <a:bodyPr/>
          <a:lstStyle/>
          <a:p>
            <a:fld id="{C48D9196-7146-4672-A4BA-DB29036C6B4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0460" y="151101"/>
            <a:ext cx="2816767" cy="1233744"/>
          </a:xfrm>
          <a:prstGeom prst="rect">
            <a:avLst/>
          </a:prstGeom>
        </p:spPr>
      </p:pic>
      <p:sp>
        <p:nvSpPr>
          <p:cNvPr id="29" name="Rounded Rectangle 28"/>
          <p:cNvSpPr/>
          <p:nvPr/>
        </p:nvSpPr>
        <p:spPr>
          <a:xfrm>
            <a:off x="13234961" y="149655"/>
            <a:ext cx="2967763" cy="408214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2061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3692" y="1922985"/>
            <a:ext cx="3377591" cy="2401257"/>
          </a:xfrm>
          <a:prstGeom prst="rect">
            <a:avLst/>
          </a:prstGeom>
        </p:spPr>
      </p:pic>
      <p:pic>
        <p:nvPicPr>
          <p:cNvPr id="6" name="imac_flex_1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7772" y="1668347"/>
            <a:ext cx="2622702" cy="251577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735" y="5117191"/>
            <a:ext cx="3049341" cy="2719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56273" y="5173765"/>
            <a:ext cx="3285010" cy="245612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17089" y="1922985"/>
            <a:ext cx="6314317" cy="1261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396">
              <a:defRPr/>
            </a:pPr>
            <a:r>
              <a:rPr lang="en-US" sz="4799" b="1" kern="0" dirty="0">
                <a:solidFill>
                  <a:srgbClr val="00B0F0"/>
                </a:solidFill>
              </a:rPr>
              <a:t>flex</a:t>
            </a:r>
            <a:r>
              <a:rPr lang="en-US" sz="4799" b="1" i="1" kern="0" dirty="0">
                <a:solidFill>
                  <a:srgbClr val="00B0F0"/>
                </a:solidFill>
              </a:rPr>
              <a:t>Config</a:t>
            </a:r>
          </a:p>
          <a:p>
            <a:pPr defTabSz="1218895">
              <a:defRPr/>
            </a:pPr>
            <a:r>
              <a:rPr lang="en-US" sz="2799" kern="0" dirty="0">
                <a:solidFill>
                  <a:schemeClr val="bg2"/>
                </a:solidFill>
              </a:rPr>
              <a:t>2D &amp;  3D Visual Quoting Tool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27453" y="4991486"/>
            <a:ext cx="4397438" cy="2553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396">
              <a:defRPr/>
            </a:pPr>
            <a:r>
              <a:rPr lang="en-US" sz="4799" b="1" kern="0" dirty="0">
                <a:solidFill>
                  <a:srgbClr val="00B0F0"/>
                </a:solidFill>
              </a:rPr>
              <a:t>flex</a:t>
            </a:r>
            <a:r>
              <a:rPr lang="en-US" sz="4799" b="1" i="1" kern="0" dirty="0">
                <a:solidFill>
                  <a:srgbClr val="00B0F0"/>
                </a:solidFill>
              </a:rPr>
              <a:t>Bench</a:t>
            </a:r>
          </a:p>
          <a:p>
            <a:pPr defTabSz="1218895">
              <a:defRPr/>
            </a:pPr>
            <a:r>
              <a:rPr lang="en-US" sz="2799" kern="0" dirty="0">
                <a:solidFill>
                  <a:schemeClr val="bg2"/>
                </a:solidFill>
              </a:rPr>
              <a:t>Next generation test, benchmark and performance analysis framework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421807" y="1635994"/>
            <a:ext cx="3841885" cy="2307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396">
              <a:defRPr/>
            </a:pPr>
            <a:r>
              <a:rPr lang="en-US" sz="4799" b="1" kern="0" dirty="0">
                <a:solidFill>
                  <a:srgbClr val="00B0F0"/>
                </a:solidFill>
              </a:rPr>
              <a:t>flex</a:t>
            </a:r>
            <a:r>
              <a:rPr lang="en-US" sz="4799" b="1" i="1" kern="0" dirty="0">
                <a:solidFill>
                  <a:srgbClr val="00B0F0"/>
                </a:solidFill>
              </a:rPr>
              <a:t>Guide</a:t>
            </a:r>
          </a:p>
          <a:p>
            <a:pPr defTabSz="1218895">
              <a:defRPr/>
            </a:pPr>
            <a:r>
              <a:rPr lang="en-US" sz="2399" kern="0" dirty="0">
                <a:solidFill>
                  <a:schemeClr val="bg2"/>
                </a:solidFill>
              </a:rPr>
              <a:t>Next generation, web based, script driven electronic work instructions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437921" y="5117192"/>
            <a:ext cx="3841885" cy="2123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396">
              <a:defRPr/>
            </a:pPr>
            <a:r>
              <a:rPr lang="en-US" sz="4799" b="1" kern="0" dirty="0">
                <a:solidFill>
                  <a:srgbClr val="00B0F0"/>
                </a:solidFill>
              </a:rPr>
              <a:t>flex</a:t>
            </a:r>
            <a:r>
              <a:rPr lang="en-US" sz="4799" b="1" i="1" kern="0" dirty="0">
                <a:solidFill>
                  <a:srgbClr val="00B0F0"/>
                </a:solidFill>
              </a:rPr>
              <a:t>Fast</a:t>
            </a:r>
          </a:p>
          <a:p>
            <a:pPr defTabSz="1218895">
              <a:defRPr/>
            </a:pPr>
            <a:r>
              <a:rPr lang="en-US" sz="2799" b="1" i="1" kern="0" dirty="0">
                <a:solidFill>
                  <a:schemeClr val="bg2"/>
                </a:solidFill>
              </a:rPr>
              <a:t>F</a:t>
            </a:r>
            <a:r>
              <a:rPr lang="en-US" sz="2799" kern="0" dirty="0">
                <a:solidFill>
                  <a:schemeClr val="bg2"/>
                </a:solidFill>
              </a:rPr>
              <a:t>lexible </a:t>
            </a:r>
            <a:r>
              <a:rPr lang="en-US" sz="2799" b="1" i="1" kern="0" dirty="0">
                <a:solidFill>
                  <a:schemeClr val="bg2"/>
                </a:solidFill>
              </a:rPr>
              <a:t>a</a:t>
            </a:r>
            <a:r>
              <a:rPr lang="en-US" sz="2799" kern="0" dirty="0">
                <a:solidFill>
                  <a:schemeClr val="bg2"/>
                </a:solidFill>
              </a:rPr>
              <a:t>nalytics </a:t>
            </a:r>
            <a:r>
              <a:rPr lang="en-US" sz="2799" b="1" i="1" kern="0" dirty="0">
                <a:solidFill>
                  <a:schemeClr val="bg2"/>
                </a:solidFill>
              </a:rPr>
              <a:t>s</a:t>
            </a:r>
            <a:r>
              <a:rPr lang="en-US" sz="2799" kern="0" dirty="0">
                <a:solidFill>
                  <a:schemeClr val="bg2"/>
                </a:solidFill>
              </a:rPr>
              <a:t>olution </a:t>
            </a:r>
            <a:r>
              <a:rPr lang="en-US" sz="2799" b="1" i="1" kern="0" dirty="0">
                <a:solidFill>
                  <a:schemeClr val="bg2"/>
                </a:solidFill>
              </a:rPr>
              <a:t>t</a:t>
            </a:r>
            <a:r>
              <a:rPr lang="en-US" sz="2799" kern="0" dirty="0">
                <a:solidFill>
                  <a:schemeClr val="bg2"/>
                </a:solidFill>
              </a:rPr>
              <a:t>ool - Node and Rack solutions 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Infrastructure - Software Tools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316553" y="8475135"/>
            <a:ext cx="3793437" cy="488244"/>
          </a:xfrm>
        </p:spPr>
        <p:txBody>
          <a:bodyPr/>
          <a:lstStyle/>
          <a:p>
            <a:fld id="{C48D9196-7146-4672-A4BA-DB29036C6B41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27453" y="4533578"/>
            <a:ext cx="15342856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4269" y="89110"/>
            <a:ext cx="2816767" cy="1233744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13048770" y="512214"/>
            <a:ext cx="2967763" cy="408214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8026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14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R-AdiV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795" y="-40104"/>
            <a:ext cx="17349484" cy="97461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1086" y="908703"/>
            <a:ext cx="6217346" cy="7152948"/>
          </a:xfrm>
          <a:prstGeom prst="rect">
            <a:avLst/>
          </a:prstGeom>
          <a:solidFill>
            <a:srgbClr val="484949">
              <a:alpha val="9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156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2620" y="908702"/>
            <a:ext cx="14731641" cy="1524000"/>
          </a:xfrm>
          <a:prstGeom prst="rect">
            <a:avLst/>
          </a:prstGeom>
        </p:spPr>
        <p:txBody>
          <a:bodyPr vert="horz" lIns="162560" tIns="81280" rIns="162560" bIns="8128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rgbClr val="41798F"/>
                </a:solidFill>
                <a:latin typeface="Futura Condensed"/>
                <a:ea typeface="+mj-ea"/>
                <a:cs typeface="Futura Condensed"/>
              </a:defRPr>
            </a:lvl1pPr>
          </a:lstStyle>
          <a:p>
            <a:r>
              <a:rPr lang="en-US" sz="7822" dirty="0" smtClean="0">
                <a:solidFill>
                  <a:srgbClr val="FFFFFF"/>
                </a:solidFill>
              </a:rPr>
              <a:t>Pulse Center</a:t>
            </a:r>
            <a:endParaRPr lang="en-US" sz="7822" dirty="0">
              <a:solidFill>
                <a:srgbClr val="FFFFFF"/>
              </a:solidFill>
            </a:endParaRPr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531177" y="2451040"/>
            <a:ext cx="5618277" cy="122838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128437" bIns="0"/>
          <a:lstStyle/>
          <a:p>
            <a:pPr marL="47979"/>
            <a:r>
              <a:rPr lang="en-US" sz="5156" dirty="0">
                <a:solidFill>
                  <a:srgbClr val="FFFFFF"/>
                </a:solidFill>
                <a:latin typeface="Open Sans"/>
                <a:cs typeface="Open Sans"/>
                <a:sym typeface="Arial MT Bd" charset="0"/>
              </a:rPr>
              <a:t>Don’t just manage your supply chain, </a:t>
            </a:r>
            <a:r>
              <a:rPr lang="en-US" sz="5156" i="1" dirty="0">
                <a:solidFill>
                  <a:srgbClr val="FFFFFF"/>
                </a:solidFill>
                <a:latin typeface="Open Sans"/>
                <a:cs typeface="Open Sans"/>
                <a:sym typeface="Arial MT Bd" charset="0"/>
              </a:rPr>
              <a:t>direct </a:t>
            </a:r>
            <a:r>
              <a:rPr lang="en-US" sz="5156" dirty="0">
                <a:solidFill>
                  <a:srgbClr val="FFFFFF"/>
                </a:solidFill>
                <a:latin typeface="Open Sans"/>
                <a:cs typeface="Open Sans"/>
                <a:sym typeface="Arial MT Bd" charset="0"/>
              </a:rPr>
              <a:t> it.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94" y="7352828"/>
            <a:ext cx="16256000" cy="1791171"/>
            <a:chOff x="0" y="4135966"/>
            <a:chExt cx="9144000" cy="1007534"/>
          </a:xfrm>
        </p:grpSpPr>
        <p:pic>
          <p:nvPicPr>
            <p:cNvPr id="14" name="Picture 2" descr="PPTimageBKG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" b="-5"/>
            <a:stretch/>
          </p:blipFill>
          <p:spPr bwMode="auto">
            <a:xfrm>
              <a:off x="0" y="4135966"/>
              <a:ext cx="9144000" cy="1007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84667" y="4157099"/>
              <a:ext cx="8984073" cy="8829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solidFill>
                    <a:srgbClr val="224558"/>
                  </a:solidFill>
                  <a:latin typeface="Open Sans"/>
                  <a:cs typeface="Open Sans"/>
                </a:rPr>
                <a:t>“when you get several people together looking at the same data, magical things start to happen…they start to question the data, bounce ideas off each other and day-by-day it strengthens the organization” – Jim Rowan, COO, Dyson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081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584582" y="-194426"/>
            <a:ext cx="13317484" cy="1524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0285BC"/>
                </a:solidFill>
                <a:latin typeface="+mj-lt"/>
              </a:rPr>
              <a:t>Why Customers Are Interested</a:t>
            </a:r>
            <a:endParaRPr lang="en-US" sz="4000" b="1" dirty="0">
              <a:solidFill>
                <a:srgbClr val="0285BC"/>
              </a:solidFill>
              <a:latin typeface="+mj-lt"/>
            </a:endParaRPr>
          </a:p>
        </p:txBody>
      </p:sp>
      <p:sp>
        <p:nvSpPr>
          <p:cNvPr id="33" name="object 3"/>
          <p:cNvSpPr txBox="1"/>
          <p:nvPr/>
        </p:nvSpPr>
        <p:spPr>
          <a:xfrm>
            <a:off x="584581" y="1794696"/>
            <a:ext cx="7416199" cy="714469"/>
          </a:xfrm>
          <a:prstGeom prst="rect">
            <a:avLst/>
          </a:prstGeom>
          <a:solidFill>
            <a:srgbClr val="00B0F0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marL="22578" algn="ctr" defTabSz="1625620"/>
            <a:r>
              <a:rPr lang="en-IE" sz="2844" b="1" kern="0" spc="-18" dirty="0">
                <a:solidFill>
                  <a:schemeClr val="bg1"/>
                </a:solidFill>
                <a:latin typeface="+mj-lt"/>
                <a:cs typeface="Arial"/>
              </a:rPr>
              <a:t>The Problem</a:t>
            </a:r>
          </a:p>
        </p:txBody>
      </p:sp>
      <p:sp>
        <p:nvSpPr>
          <p:cNvPr id="34" name="object 3"/>
          <p:cNvSpPr txBox="1"/>
          <p:nvPr/>
        </p:nvSpPr>
        <p:spPr>
          <a:xfrm>
            <a:off x="8393448" y="1794696"/>
            <a:ext cx="7416199" cy="714469"/>
          </a:xfrm>
          <a:prstGeom prst="rect">
            <a:avLst/>
          </a:prstGeom>
          <a:solidFill>
            <a:srgbClr val="00B0F0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marL="22578" algn="ctr" defTabSz="1625620"/>
            <a:r>
              <a:rPr lang="en-IE" sz="2844" b="1" kern="0" spc="-18" dirty="0">
                <a:solidFill>
                  <a:schemeClr val="bg1"/>
                </a:solidFill>
                <a:latin typeface="+mj-lt"/>
                <a:cs typeface="Arial"/>
              </a:rPr>
              <a:t>The Solution</a:t>
            </a:r>
          </a:p>
        </p:txBody>
      </p:sp>
      <p:sp>
        <p:nvSpPr>
          <p:cNvPr id="36" name="Rectangle 62"/>
          <p:cNvSpPr txBox="1">
            <a:spLocks noChangeArrowheads="1"/>
          </p:cNvSpPr>
          <p:nvPr/>
        </p:nvSpPr>
        <p:spPr>
          <a:xfrm>
            <a:off x="959992" y="2952930"/>
            <a:ext cx="7246213" cy="4824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608" indent="-609608" defTabSz="1625620" eaLnBrk="0" hangingPunct="0">
              <a:spcBef>
                <a:spcPts val="2133"/>
              </a:spcBef>
              <a:spcAft>
                <a:spcPts val="1067"/>
              </a:spcAft>
              <a:buClr>
                <a:srgbClr val="0070C0"/>
              </a:buClr>
              <a:buFont typeface="Wingdings 3" panose="05040102010807070707" pitchFamily="18" charset="2"/>
              <a:buChar char="â"/>
            </a:pPr>
            <a:r>
              <a:rPr lang="en-IE" sz="2844" b="1" kern="0" dirty="0">
                <a:solidFill>
                  <a:srgbClr val="0070C0"/>
                </a:solidFill>
                <a:latin typeface="+mj-lt"/>
                <a:cs typeface="MS PGothic" charset="0"/>
              </a:rPr>
              <a:t>“</a:t>
            </a:r>
            <a:r>
              <a:rPr lang="en-IE" sz="2489" kern="0" dirty="0">
                <a:solidFill>
                  <a:srgbClr val="003366"/>
                </a:solidFill>
                <a:latin typeface="+mj-lt"/>
                <a:cs typeface="MS PGothic" charset="0"/>
              </a:rPr>
              <a:t>Poor visibility into the state of our operations.</a:t>
            </a:r>
            <a:r>
              <a:rPr lang="en-IE" sz="2844" b="1" kern="0" dirty="0">
                <a:solidFill>
                  <a:srgbClr val="0070C0"/>
                </a:solidFill>
                <a:latin typeface="+mj-lt"/>
                <a:cs typeface="MS PGothic" charset="0"/>
              </a:rPr>
              <a:t>”</a:t>
            </a:r>
          </a:p>
          <a:p>
            <a:pPr marL="609608" indent="-609608" defTabSz="1625620" eaLnBrk="0" hangingPunct="0">
              <a:spcBef>
                <a:spcPts val="2133"/>
              </a:spcBef>
              <a:spcAft>
                <a:spcPts val="1067"/>
              </a:spcAft>
              <a:buClr>
                <a:srgbClr val="0070C0"/>
              </a:buClr>
              <a:buFont typeface="Wingdings 3" panose="05040102010807070707" pitchFamily="18" charset="2"/>
              <a:buChar char="â"/>
            </a:pPr>
            <a:r>
              <a:rPr lang="en-IE" sz="2844" b="1" kern="0" dirty="0">
                <a:solidFill>
                  <a:srgbClr val="0070C0"/>
                </a:solidFill>
                <a:latin typeface="+mj-lt"/>
                <a:cs typeface="MS PGothic" charset="0"/>
              </a:rPr>
              <a:t>“</a:t>
            </a:r>
            <a:r>
              <a:rPr lang="en-IE" sz="2489" kern="0" dirty="0">
                <a:solidFill>
                  <a:srgbClr val="003366"/>
                </a:solidFill>
                <a:latin typeface="+mj-lt"/>
                <a:cs typeface="MS PGothic" charset="0"/>
              </a:rPr>
              <a:t>Unclear which suppliers put us at risk and when.</a:t>
            </a:r>
            <a:r>
              <a:rPr lang="en-IE" sz="2844" b="1" kern="0" dirty="0">
                <a:solidFill>
                  <a:srgbClr val="0070C0"/>
                </a:solidFill>
                <a:latin typeface="+mj-lt"/>
                <a:cs typeface="MS PGothic" charset="0"/>
              </a:rPr>
              <a:t>”</a:t>
            </a:r>
          </a:p>
          <a:p>
            <a:pPr marL="609608" indent="-609608" defTabSz="1625620" eaLnBrk="0" hangingPunct="0">
              <a:spcBef>
                <a:spcPts val="2133"/>
              </a:spcBef>
              <a:spcAft>
                <a:spcPts val="1067"/>
              </a:spcAft>
              <a:buClr>
                <a:srgbClr val="0070C0"/>
              </a:buClr>
              <a:buFont typeface="Wingdings 3" panose="05040102010807070707" pitchFamily="18" charset="2"/>
              <a:buChar char="â"/>
            </a:pPr>
            <a:r>
              <a:rPr lang="en-IE" sz="2844" b="1" kern="0" dirty="0">
                <a:solidFill>
                  <a:srgbClr val="0070C0"/>
                </a:solidFill>
                <a:latin typeface="+mj-lt"/>
                <a:cs typeface="MS PGothic" charset="0"/>
              </a:rPr>
              <a:t>“</a:t>
            </a:r>
            <a:r>
              <a:rPr lang="en-IE" sz="2489" kern="0" dirty="0">
                <a:solidFill>
                  <a:srgbClr val="003366"/>
                </a:solidFill>
                <a:latin typeface="+mj-lt"/>
                <a:cs typeface="MS PGothic" charset="0"/>
              </a:rPr>
              <a:t>Don’t know which shipments are late until they don’t arrive.</a:t>
            </a:r>
            <a:r>
              <a:rPr lang="en-IE" sz="2844" b="1" kern="0" dirty="0">
                <a:solidFill>
                  <a:srgbClr val="0070C0"/>
                </a:solidFill>
                <a:latin typeface="+mj-lt"/>
                <a:cs typeface="MS PGothic" charset="0"/>
              </a:rPr>
              <a:t>”</a:t>
            </a:r>
          </a:p>
          <a:p>
            <a:pPr marL="609608" indent="-609608" defTabSz="1625620" eaLnBrk="0" hangingPunct="0">
              <a:spcBef>
                <a:spcPts val="2133"/>
              </a:spcBef>
              <a:spcAft>
                <a:spcPts val="1067"/>
              </a:spcAft>
              <a:buClr>
                <a:srgbClr val="0070C0"/>
              </a:buClr>
              <a:buFont typeface="Wingdings 3" panose="05040102010807070707" pitchFamily="18" charset="2"/>
              <a:buChar char="â"/>
            </a:pPr>
            <a:r>
              <a:rPr lang="en-IE" sz="2844" b="1" kern="0" dirty="0">
                <a:solidFill>
                  <a:srgbClr val="0070C0"/>
                </a:solidFill>
                <a:latin typeface="+mj-lt"/>
                <a:cs typeface="MS PGothic" charset="0"/>
              </a:rPr>
              <a:t>“</a:t>
            </a:r>
            <a:r>
              <a:rPr lang="en-IE" sz="2489" kern="0" dirty="0">
                <a:solidFill>
                  <a:srgbClr val="003366"/>
                </a:solidFill>
                <a:latin typeface="+mj-lt"/>
                <a:cs typeface="MS PGothic" charset="0"/>
              </a:rPr>
              <a:t>It takes way too long to get commitment on new or changed orders from partners.</a:t>
            </a:r>
            <a:r>
              <a:rPr lang="en-IE" sz="2844" b="1" kern="0" dirty="0">
                <a:solidFill>
                  <a:srgbClr val="0070C0"/>
                </a:solidFill>
                <a:latin typeface="+mj-lt"/>
                <a:cs typeface="MS PGothic" charset="0"/>
              </a:rPr>
              <a:t>”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0689079" y="2765194"/>
            <a:ext cx="3163988" cy="748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12810"/>
            <a:r>
              <a:rPr lang="en-US" sz="2489" b="1" kern="0" dirty="0">
                <a:solidFill>
                  <a:srgbClr val="003366"/>
                </a:solidFill>
                <a:latin typeface="+mj-lt"/>
                <a:cs typeface="Open Sans"/>
              </a:rPr>
              <a:t>Perspective</a:t>
            </a:r>
          </a:p>
          <a:p>
            <a:pPr defTabSz="812810"/>
            <a:r>
              <a:rPr lang="en-US" sz="1778" kern="0" dirty="0">
                <a:solidFill>
                  <a:srgbClr val="0070C0"/>
                </a:solidFill>
                <a:latin typeface="+mj-lt"/>
                <a:cs typeface="Open Sans"/>
              </a:rPr>
              <a:t>Real-time Visibility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0689079" y="4100448"/>
            <a:ext cx="3215175" cy="748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12810"/>
            <a:r>
              <a:rPr lang="en-US" sz="2489" b="1" kern="0" dirty="0">
                <a:solidFill>
                  <a:srgbClr val="003366"/>
                </a:solidFill>
                <a:latin typeface="+mj-lt"/>
                <a:cs typeface="Open Sans"/>
              </a:rPr>
              <a:t>Exposure</a:t>
            </a:r>
          </a:p>
          <a:p>
            <a:pPr defTabSz="812810"/>
            <a:r>
              <a:rPr lang="en-US" sz="1778" kern="0" dirty="0">
                <a:solidFill>
                  <a:srgbClr val="0070C0"/>
                </a:solidFill>
                <a:latin typeface="+mj-lt"/>
                <a:cs typeface="Open Sans"/>
              </a:rPr>
              <a:t>Risk Management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0689078" y="5435704"/>
            <a:ext cx="4142080" cy="1022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12810"/>
            <a:r>
              <a:rPr lang="en-US" sz="2489" b="1" kern="0" dirty="0">
                <a:solidFill>
                  <a:srgbClr val="003366"/>
                </a:solidFill>
                <a:latin typeface="+mj-lt"/>
                <a:cs typeface="Open Sans"/>
              </a:rPr>
              <a:t>Transport</a:t>
            </a:r>
          </a:p>
          <a:p>
            <a:pPr defTabSz="812810"/>
            <a:r>
              <a:rPr lang="en-US" sz="1778" kern="0" dirty="0">
                <a:solidFill>
                  <a:srgbClr val="0070C0"/>
                </a:solidFill>
                <a:latin typeface="+mj-lt"/>
                <a:cs typeface="Open Sans"/>
              </a:rPr>
              <a:t>Shipment Tracking</a:t>
            </a:r>
            <a:br>
              <a:rPr lang="en-US" sz="1778" kern="0" dirty="0">
                <a:solidFill>
                  <a:srgbClr val="0070C0"/>
                </a:solidFill>
                <a:latin typeface="+mj-lt"/>
                <a:cs typeface="Open Sans"/>
              </a:rPr>
            </a:br>
            <a:r>
              <a:rPr lang="en-US" sz="1778" kern="0" dirty="0">
                <a:solidFill>
                  <a:srgbClr val="0070C0"/>
                </a:solidFill>
                <a:latin typeface="+mj-lt"/>
                <a:cs typeface="Open Sans"/>
              </a:rPr>
              <a:t>&amp; Carrier Management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77740" y="2728798"/>
            <a:ext cx="1388724" cy="91603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1" name="Picture 40" descr="exposure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56660" y="4081432"/>
            <a:ext cx="1409804" cy="829769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42" name="Group 41"/>
          <p:cNvGrpSpPr/>
          <p:nvPr/>
        </p:nvGrpSpPr>
        <p:grpSpPr>
          <a:xfrm>
            <a:off x="9444446" y="5441549"/>
            <a:ext cx="1222018" cy="1032987"/>
            <a:chOff x="7201522" y="1845498"/>
            <a:chExt cx="1516767" cy="1378879"/>
          </a:xfrm>
        </p:grpSpPr>
        <p:grpSp>
          <p:nvGrpSpPr>
            <p:cNvPr id="43" name="Group 42"/>
            <p:cNvGrpSpPr/>
            <p:nvPr/>
          </p:nvGrpSpPr>
          <p:grpSpPr>
            <a:xfrm>
              <a:off x="7201522" y="1845498"/>
              <a:ext cx="1516767" cy="1378879"/>
              <a:chOff x="4751316" y="2576956"/>
              <a:chExt cx="1516767" cy="1378879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51316" y="2576956"/>
                <a:ext cx="1516767" cy="1378879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970609" y="2877801"/>
                <a:ext cx="1069046" cy="813093"/>
              </a:xfrm>
              <a:prstGeom prst="rect">
                <a:avLst/>
              </a:prstGeom>
            </p:spPr>
          </p:pic>
        </p:grp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8885" y="2163199"/>
              <a:ext cx="888729" cy="813093"/>
            </a:xfrm>
            <a:prstGeom prst="ellipse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47" name="Rectangle 46"/>
          <p:cNvSpPr/>
          <p:nvPr/>
        </p:nvSpPr>
        <p:spPr>
          <a:xfrm>
            <a:off x="10689078" y="6968337"/>
            <a:ext cx="4142080" cy="748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12810"/>
            <a:r>
              <a:rPr lang="en-US" sz="2489" b="1" kern="0" dirty="0">
                <a:solidFill>
                  <a:srgbClr val="003366"/>
                </a:solidFill>
                <a:latin typeface="+mj-lt"/>
                <a:cs typeface="Open Sans"/>
              </a:rPr>
              <a:t>Fulfillment</a:t>
            </a:r>
          </a:p>
          <a:p>
            <a:pPr defTabSz="812810"/>
            <a:r>
              <a:rPr lang="en-US" sz="1778" kern="0" dirty="0">
                <a:solidFill>
                  <a:srgbClr val="0070C0"/>
                </a:solidFill>
                <a:latin typeface="+mj-lt"/>
                <a:cs typeface="Open Sans"/>
              </a:rPr>
              <a:t>Order Collaboration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9444446" y="6864586"/>
            <a:ext cx="1222018" cy="970773"/>
            <a:chOff x="5404030" y="3537858"/>
            <a:chExt cx="687385" cy="468671"/>
          </a:xfrm>
        </p:grpSpPr>
        <p:grpSp>
          <p:nvGrpSpPr>
            <p:cNvPr id="49" name="Group 48"/>
            <p:cNvGrpSpPr/>
            <p:nvPr/>
          </p:nvGrpSpPr>
          <p:grpSpPr>
            <a:xfrm>
              <a:off x="5404030" y="3537858"/>
              <a:ext cx="687385" cy="468671"/>
              <a:chOff x="7201522" y="1845498"/>
              <a:chExt cx="1516767" cy="1378879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7201522" y="1845498"/>
                <a:ext cx="1516767" cy="1378879"/>
                <a:chOff x="4751316" y="2576956"/>
                <a:chExt cx="1516767" cy="1378879"/>
              </a:xfrm>
            </p:grpSpPr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1316" y="2576956"/>
                  <a:ext cx="1516767" cy="1378879"/>
                </a:xfrm>
                <a:prstGeom prst="rect">
                  <a:avLst/>
                </a:prstGeom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4970609" y="2877801"/>
                  <a:ext cx="1069046" cy="813093"/>
                </a:xfrm>
                <a:prstGeom prst="rect">
                  <a:avLst/>
                </a:prstGeom>
              </p:spPr>
            </p:pic>
          </p:grpSp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68885" y="2163199"/>
                <a:ext cx="888729" cy="813093"/>
              </a:xfrm>
              <a:prstGeom prst="ellipse">
                <a:avLst/>
              </a:prstGeom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</p:grpSp>
        <p:pic>
          <p:nvPicPr>
            <p:cNvPr id="50" name="Picture 49" descr="fulfillmentPOTablet2.png"/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86246" y="3633960"/>
              <a:ext cx="524118" cy="286808"/>
            </a:xfrm>
            <a:prstGeom prst="rect">
              <a:avLst/>
            </a:prstGeom>
          </p:spPr>
        </p:pic>
        <p:pic>
          <p:nvPicPr>
            <p:cNvPr id="51" name="Picture 50" descr="fulfillmentPOTablet2.png"/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19753" y="3634878"/>
              <a:ext cx="381089" cy="284946"/>
            </a:xfrm>
            <a:prstGeom prst="ellipse">
              <a:avLst/>
            </a:prstGeom>
            <a:ln w="63500" cap="rnd">
              <a:noFill/>
            </a:ln>
            <a:effectLst>
              <a:glow rad="38100">
                <a:schemeClr val="tx1">
                  <a:alpha val="18000"/>
                </a:schemeClr>
              </a:glow>
              <a:outerShdw blurRad="206375" dir="2940000" sx="50000" sy="50000" algn="tl" rotWithShape="0">
                <a:srgbClr val="000000"/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prstMaterial="metal">
              <a:bevelT w="95250" h="31750"/>
              <a:contourClr>
                <a:schemeClr val="bg1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87895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76540" y="2144198"/>
            <a:ext cx="13636052" cy="2893051"/>
          </a:xfrm>
          <a:prstGeom prst="rect">
            <a:avLst/>
          </a:prstGeom>
          <a:noFill/>
        </p:spPr>
        <p:txBody>
          <a:bodyPr wrap="square" lIns="121875" tIns="60936" rIns="121875" bIns="60936" rtlCol="0">
            <a:spAutoFit/>
          </a:bodyPr>
          <a:lstStyle/>
          <a:p>
            <a:pPr defTabSz="1218754">
              <a:spcAft>
                <a:spcPts val="500"/>
              </a:spcAft>
            </a:pP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Organizations using real-time data visualization achieved </a:t>
            </a:r>
            <a:r>
              <a:rPr lang="en-US" sz="6000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67% greater </a:t>
            </a: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cost reduction.</a:t>
            </a:r>
            <a:endParaRPr lang="en-US" sz="3200" b="1" dirty="0">
              <a:solidFill>
                <a:srgbClr val="F9C20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75869" y="8645500"/>
            <a:ext cx="12181578" cy="369283"/>
          </a:xfrm>
          <a:prstGeom prst="rect">
            <a:avLst/>
          </a:prstGeom>
          <a:noFill/>
        </p:spPr>
        <p:txBody>
          <a:bodyPr wrap="square" lIns="121875" tIns="60936" rIns="121875" bIns="60936" rtlCol="0">
            <a:spAutoFit/>
          </a:bodyPr>
          <a:lstStyle/>
          <a:p>
            <a:pPr algn="r" defTabSz="1218754"/>
            <a:r>
              <a:rPr lang="en-US" sz="1600" dirty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Aberdeen Group 2013</a:t>
            </a:r>
          </a:p>
        </p:txBody>
      </p:sp>
    </p:spTree>
    <p:extLst>
      <p:ext uri="{BB962C8B-B14F-4D97-AF65-F5344CB8AC3E}">
        <p14:creationId xmlns:p14="http://schemas.microsoft.com/office/powerpoint/2010/main" val="129325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rapezoid 43"/>
          <p:cNvSpPr/>
          <p:nvPr/>
        </p:nvSpPr>
        <p:spPr>
          <a:xfrm>
            <a:off x="2524075" y="4209272"/>
            <a:ext cx="11209438" cy="1550981"/>
          </a:xfrm>
          <a:prstGeom prst="trapezoid">
            <a:avLst>
              <a:gd name="adj" fmla="val 233717"/>
            </a:avLst>
          </a:prstGeom>
          <a:gradFill flip="none" rotWithShape="1">
            <a:gsLst>
              <a:gs pos="0">
                <a:srgbClr val="41788F"/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625620"/>
            <a:endParaRPr lang="en-US" sz="3200" kern="0" dirty="0">
              <a:solidFill>
                <a:sysClr val="windowText" lastClr="000000"/>
              </a:solidFill>
              <a:latin typeface="Gotham-Book"/>
              <a:cs typeface="Gotham-Book"/>
            </a:endParaRPr>
          </a:p>
        </p:txBody>
      </p:sp>
      <p:sp>
        <p:nvSpPr>
          <p:cNvPr id="33" name="Trapezoid 32"/>
          <p:cNvSpPr/>
          <p:nvPr/>
        </p:nvSpPr>
        <p:spPr>
          <a:xfrm>
            <a:off x="2524075" y="4209272"/>
            <a:ext cx="11209438" cy="1550981"/>
          </a:xfrm>
          <a:prstGeom prst="trapezoid">
            <a:avLst>
              <a:gd name="adj" fmla="val 233717"/>
            </a:avLst>
          </a:prstGeom>
          <a:gradFill flip="none" rotWithShape="1">
            <a:gsLst>
              <a:gs pos="0">
                <a:srgbClr val="41788F"/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625620"/>
            <a:endParaRPr lang="en-US" sz="3200" kern="0" dirty="0">
              <a:solidFill>
                <a:sysClr val="windowText" lastClr="000000"/>
              </a:solidFill>
              <a:latin typeface="Gotham-Book"/>
              <a:cs typeface="Gotham-Book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340592" y="3792290"/>
            <a:ext cx="3386843" cy="732868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625620"/>
            <a:endParaRPr lang="en-US" sz="3200" kern="0" dirty="0">
              <a:solidFill>
                <a:sysClr val="windowText" lastClr="000000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27248" y="2373020"/>
            <a:ext cx="4054036" cy="216478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007" y="2507816"/>
            <a:ext cx="3843867" cy="829733"/>
          </a:xfrm>
          <a:prstGeom prst="rect">
            <a:avLst/>
          </a:prstGeom>
        </p:spPr>
      </p:pic>
      <p:pic>
        <p:nvPicPr>
          <p:cNvPr id="42" name="Picture 41" descr="LOGO Update - Secondary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482" y="3553233"/>
            <a:ext cx="2423252" cy="478114"/>
          </a:xfrm>
          <a:prstGeom prst="rect">
            <a:avLst/>
          </a:prstGeom>
        </p:spPr>
      </p:pic>
      <p:sp>
        <p:nvSpPr>
          <p:cNvPr id="43" name="Rounded Rectangle 42"/>
          <p:cNvSpPr/>
          <p:nvPr/>
        </p:nvSpPr>
        <p:spPr>
          <a:xfrm>
            <a:off x="2005942" y="6600754"/>
            <a:ext cx="3013929" cy="737326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625620"/>
            <a:endParaRPr lang="en-US" sz="3200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002219" y="4920086"/>
            <a:ext cx="12169769" cy="2048409"/>
            <a:chOff x="-2792" y="3330001"/>
            <a:chExt cx="9127327" cy="1536306"/>
          </a:xfrm>
        </p:grpSpPr>
        <p:sp>
          <p:nvSpPr>
            <p:cNvPr id="47" name="TextBox 46"/>
            <p:cNvSpPr txBox="1"/>
            <p:nvPr/>
          </p:nvSpPr>
          <p:spPr bwMode="auto">
            <a:xfrm>
              <a:off x="3858549" y="4496974"/>
              <a:ext cx="14743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21920" tIns="60960" rIns="121920" bIns="6096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1625620"/>
              <a:r>
                <a:rPr lang="en-US" sz="1600" kern="0" dirty="0">
                  <a:solidFill>
                    <a:srgbClr val="484949"/>
                  </a:solidFill>
                  <a:latin typeface="Open Sans"/>
                  <a:cs typeface="Open Sans"/>
                </a:rPr>
                <a:t>SUPPLIERS</a:t>
              </a:r>
            </a:p>
          </p:txBody>
        </p:sp>
        <p:sp>
          <p:nvSpPr>
            <p:cNvPr id="64" name="TextBox 63"/>
            <p:cNvSpPr txBox="1"/>
            <p:nvPr/>
          </p:nvSpPr>
          <p:spPr bwMode="auto">
            <a:xfrm>
              <a:off x="7605198" y="4496972"/>
              <a:ext cx="15193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21920" tIns="60960" rIns="121920" bIns="6096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1625620"/>
              <a:r>
                <a:rPr lang="en-US" sz="1600" kern="0" dirty="0">
                  <a:solidFill>
                    <a:srgbClr val="484949"/>
                  </a:solidFill>
                  <a:latin typeface="Open Sans"/>
                  <a:cs typeface="Open Sans"/>
                </a:rPr>
                <a:t>SHOP FLOOR</a:t>
              </a:r>
            </a:p>
          </p:txBody>
        </p:sp>
        <p:sp>
          <p:nvSpPr>
            <p:cNvPr id="66" name="TextBox 65"/>
            <p:cNvSpPr txBox="1"/>
            <p:nvPr/>
          </p:nvSpPr>
          <p:spPr bwMode="auto">
            <a:xfrm>
              <a:off x="6008358" y="4496973"/>
              <a:ext cx="97402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21920" tIns="60960" rIns="121920" bIns="6096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1625620"/>
              <a:r>
                <a:rPr lang="en-US" sz="1600" kern="0" dirty="0">
                  <a:solidFill>
                    <a:srgbClr val="484949"/>
                  </a:solidFill>
                  <a:latin typeface="Open Sans"/>
                  <a:cs typeface="Open Sans"/>
                </a:rPr>
                <a:t>DCs</a:t>
              </a:r>
            </a:p>
          </p:txBody>
        </p:sp>
        <p:sp>
          <p:nvSpPr>
            <p:cNvPr id="68" name="AutoShape 16" descr="IBM">
              <a:hlinkClick r:id="rId6"/>
            </p:cNvPr>
            <p:cNvSpPr>
              <a:spLocks noChangeAspect="1" noChangeArrowheads="1"/>
            </p:cNvSpPr>
            <p:nvPr/>
          </p:nvSpPr>
          <p:spPr bwMode="auto">
            <a:xfrm>
              <a:off x="7206194" y="4057921"/>
              <a:ext cx="1033223" cy="323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09608"/>
              <a:endParaRPr lang="en-US" sz="3200" kern="0" dirty="0">
                <a:solidFill>
                  <a:srgbClr val="000000"/>
                </a:solidFill>
              </a:endParaRPr>
            </a:p>
          </p:txBody>
        </p:sp>
        <p:sp>
          <p:nvSpPr>
            <p:cNvPr id="70" name="AutoShape 17" descr="IBM">
              <a:hlinkClick r:id="rId6"/>
            </p:cNvPr>
            <p:cNvSpPr>
              <a:spLocks noChangeAspect="1" noChangeArrowheads="1"/>
            </p:cNvSpPr>
            <p:nvPr/>
          </p:nvSpPr>
          <p:spPr bwMode="auto">
            <a:xfrm>
              <a:off x="7206194" y="4057921"/>
              <a:ext cx="1033223" cy="323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609608"/>
              <a:endParaRPr lang="en-US" sz="3200" kern="0" dirty="0">
                <a:solidFill>
                  <a:srgbClr val="000000"/>
                </a:solidFill>
              </a:endParaRPr>
            </a:p>
          </p:txBody>
        </p:sp>
        <p:pic>
          <p:nvPicPr>
            <p:cNvPr id="71" name="Picture 70" descr="cloud-database-service.png"/>
            <p:cNvPicPr>
              <a:picLocks noChangeAspect="1"/>
            </p:cNvPicPr>
            <p:nvPr/>
          </p:nvPicPr>
          <p:blipFill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2968" y="3330002"/>
              <a:ext cx="1220382" cy="1139100"/>
            </a:xfrm>
            <a:prstGeom prst="rect">
              <a:avLst/>
            </a:prstGeom>
          </p:spPr>
        </p:pic>
        <p:pic>
          <p:nvPicPr>
            <p:cNvPr id="72" name="Picture 71" descr="cloud-database-service.png"/>
            <p:cNvPicPr>
              <a:picLocks noChangeAspect="1"/>
            </p:cNvPicPr>
            <p:nvPr/>
          </p:nvPicPr>
          <p:blipFill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0039" y="3330001"/>
              <a:ext cx="1220382" cy="1139099"/>
            </a:xfrm>
            <a:prstGeom prst="rect">
              <a:avLst/>
            </a:prstGeom>
          </p:spPr>
        </p:pic>
        <p:pic>
          <p:nvPicPr>
            <p:cNvPr id="73" name="Picture 72" descr="cloud-database-service.png"/>
            <p:cNvPicPr>
              <a:picLocks noChangeAspect="1"/>
            </p:cNvPicPr>
            <p:nvPr/>
          </p:nvPicPr>
          <p:blipFill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580" y="3330001"/>
              <a:ext cx="1220382" cy="1139100"/>
            </a:xfrm>
            <a:prstGeom prst="rect">
              <a:avLst/>
            </a:prstGeom>
          </p:spPr>
        </p:pic>
        <p:pic>
          <p:nvPicPr>
            <p:cNvPr id="74" name="Picture 73" descr="cloud-database-service.png"/>
            <p:cNvPicPr>
              <a:picLocks noChangeAspect="1"/>
            </p:cNvPicPr>
            <p:nvPr/>
          </p:nvPicPr>
          <p:blipFill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5606" y="3330001"/>
              <a:ext cx="1220382" cy="1139099"/>
            </a:xfrm>
            <a:prstGeom prst="rect">
              <a:avLst/>
            </a:prstGeom>
          </p:spPr>
        </p:pic>
        <p:pic>
          <p:nvPicPr>
            <p:cNvPr id="75" name="Picture 74" descr="cloud-database-service.png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15" y="3330001"/>
              <a:ext cx="1220382" cy="1139100"/>
            </a:xfrm>
            <a:prstGeom prst="rect">
              <a:avLst/>
            </a:prstGeom>
          </p:spPr>
        </p:pic>
        <p:sp>
          <p:nvSpPr>
            <p:cNvPr id="76" name="Oval 75"/>
            <p:cNvSpPr/>
            <p:nvPr/>
          </p:nvSpPr>
          <p:spPr>
            <a:xfrm>
              <a:off x="714452" y="3795582"/>
              <a:ext cx="734737" cy="685800"/>
            </a:xfrm>
            <a:prstGeom prst="ellipse">
              <a:avLst/>
            </a:prstGeom>
            <a:solidFill>
              <a:srgbClr val="FFFFFF"/>
            </a:solidFill>
            <a:ln w="12700" cmpd="sng">
              <a:solidFill>
                <a:srgbClr val="000000"/>
              </a:solidFill>
            </a:ln>
            <a:effectLst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 defTabSz="1625620"/>
              <a:endParaRPr lang="en-US" sz="1200" kern="0" dirty="0">
                <a:solidFill>
                  <a:srgbClr val="7F7F7F"/>
                </a:solidFill>
                <a:latin typeface="Gotham-Book"/>
                <a:cs typeface="Gotham-Book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2549441" y="3783302"/>
              <a:ext cx="734737" cy="685800"/>
            </a:xfrm>
            <a:prstGeom prst="ellipse">
              <a:avLst/>
            </a:prstGeom>
            <a:solidFill>
              <a:srgbClr val="FFFFFF"/>
            </a:solidFill>
            <a:ln w="12700" cmpd="sng">
              <a:solidFill>
                <a:srgbClr val="000000"/>
              </a:solidFill>
            </a:ln>
            <a:effectLst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 defTabSz="1625620"/>
              <a:endParaRPr lang="en-US" sz="1401" kern="0" dirty="0">
                <a:solidFill>
                  <a:srgbClr val="7F7F7F"/>
                </a:solidFill>
                <a:latin typeface="Gotham-Book"/>
                <a:cs typeface="Gotham-Book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4465494" y="3783300"/>
              <a:ext cx="734737" cy="685800"/>
            </a:xfrm>
            <a:prstGeom prst="ellipse">
              <a:avLst/>
            </a:prstGeom>
            <a:solidFill>
              <a:srgbClr val="FFFFFF"/>
            </a:solidFill>
            <a:ln w="12700" cmpd="sng">
              <a:solidFill>
                <a:srgbClr val="000000"/>
              </a:solidFill>
            </a:ln>
            <a:effectLst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 defTabSz="1625620"/>
              <a:endParaRPr lang="en-US" sz="1200" kern="0" dirty="0">
                <a:solidFill>
                  <a:srgbClr val="7F7F7F"/>
                </a:solidFill>
                <a:latin typeface="Gotham-Book"/>
                <a:cs typeface="Gotham-Book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6332441" y="3783302"/>
              <a:ext cx="734737" cy="685800"/>
            </a:xfrm>
            <a:prstGeom prst="ellipse">
              <a:avLst/>
            </a:prstGeom>
            <a:solidFill>
              <a:srgbClr val="FFFFFF"/>
            </a:solidFill>
            <a:ln w="12700" cmpd="sng">
              <a:solidFill>
                <a:srgbClr val="000000"/>
              </a:solidFill>
            </a:ln>
            <a:effectLst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 defTabSz="1625620"/>
              <a:endParaRPr lang="en-US" sz="1200" kern="0" dirty="0">
                <a:solidFill>
                  <a:srgbClr val="7F7F7F"/>
                </a:solidFill>
                <a:latin typeface="Gotham-Book"/>
                <a:cs typeface="Gotham-Book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18613" y="3783302"/>
              <a:ext cx="734737" cy="685800"/>
            </a:xfrm>
            <a:prstGeom prst="ellipse">
              <a:avLst/>
            </a:prstGeom>
            <a:solidFill>
              <a:srgbClr val="FFFFFF"/>
            </a:solidFill>
            <a:ln w="12700" cmpd="sng">
              <a:solidFill>
                <a:srgbClr val="000000"/>
              </a:solidFill>
            </a:ln>
            <a:effectLst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/>
            <a:p>
              <a:pPr algn="ctr" defTabSz="1625620"/>
              <a:endParaRPr lang="en-US" sz="1200" kern="0" dirty="0">
                <a:solidFill>
                  <a:srgbClr val="7F7F7F"/>
                </a:solidFill>
                <a:latin typeface="Gotham-Book"/>
                <a:cs typeface="Gotham-Book"/>
              </a:endParaRPr>
            </a:p>
          </p:txBody>
        </p:sp>
        <p:pic>
          <p:nvPicPr>
            <p:cNvPr id="81" name="Picture 80" descr="Screen Shot 2013-06-05 at 4.49.54 PM.png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6677" y="3875227"/>
              <a:ext cx="505349" cy="489720"/>
            </a:xfrm>
            <a:prstGeom prst="rect">
              <a:avLst/>
            </a:prstGeom>
          </p:spPr>
        </p:pic>
        <p:pic>
          <p:nvPicPr>
            <p:cNvPr id="82" name="Picture 81" descr="Screen Shot 2013-06-05 at 5.12.08 PM.png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3582" y="3886717"/>
              <a:ext cx="459427" cy="424848"/>
            </a:xfrm>
            <a:prstGeom prst="rect">
              <a:avLst/>
            </a:prstGeom>
          </p:spPr>
        </p:pic>
        <p:pic>
          <p:nvPicPr>
            <p:cNvPr id="83" name="Picture 82" descr="Screen Shot 2013-06-05 at 4.34.30 PM.pn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1126" y="3895348"/>
              <a:ext cx="557572" cy="445035"/>
            </a:xfrm>
            <a:prstGeom prst="rect">
              <a:avLst/>
            </a:prstGeom>
          </p:spPr>
        </p:pic>
        <p:pic>
          <p:nvPicPr>
            <p:cNvPr id="84" name="Picture 83" descr="Screen Shot 2013-06-05 at 4.34.09 PM.png"/>
            <p:cNvPicPr>
              <a:picLocks noChangeAspect="1"/>
            </p:cNvPicPr>
            <p:nvPr/>
          </p:nvPicPr>
          <p:blipFill rotWithShape="1">
            <a:blip r:embed="rId13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00325" y="3984625"/>
              <a:ext cx="587375" cy="301625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 bwMode="auto">
            <a:xfrm>
              <a:off x="1635861" y="4496972"/>
              <a:ext cx="210105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21920" tIns="60960" rIns="121920" bIns="6096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1625620"/>
              <a:r>
                <a:rPr lang="en-US" sz="1600" kern="0" dirty="0">
                  <a:solidFill>
                    <a:srgbClr val="484949"/>
                  </a:solidFill>
                  <a:latin typeface="Open Sans"/>
                  <a:cs typeface="Open Sans"/>
                </a:rPr>
                <a:t>ORDERS &amp; SHIPMENTS</a:t>
              </a:r>
            </a:p>
          </p:txBody>
        </p:sp>
        <p:pic>
          <p:nvPicPr>
            <p:cNvPr id="86" name="Picture 15" descr="\\sfdc\dfs\AM\GS\Training\Education_Content_Development\Templates and Processes and Images\Images\Salesforce\standard\products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773" y="3867764"/>
              <a:ext cx="540886" cy="540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87" name="TextBox 86"/>
            <p:cNvSpPr txBox="1"/>
            <p:nvPr/>
          </p:nvSpPr>
          <p:spPr bwMode="auto">
            <a:xfrm>
              <a:off x="-2792" y="4404642"/>
              <a:ext cx="169121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21920" tIns="60960" rIns="121920" bIns="6096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1625620"/>
              <a:r>
                <a:rPr lang="en-US" sz="1600" kern="0" dirty="0">
                  <a:solidFill>
                    <a:srgbClr val="484949"/>
                  </a:solidFill>
                  <a:latin typeface="Open Sans"/>
                  <a:cs typeface="Open Sans"/>
                </a:rPr>
                <a:t>PRODUCTS &amp; PARTS</a:t>
              </a:r>
            </a:p>
          </p:txBody>
        </p:sp>
      </p:grpSp>
      <p:sp>
        <p:nvSpPr>
          <p:cNvPr id="88" name="TextBox 87"/>
          <p:cNvSpPr txBox="1"/>
          <p:nvPr/>
        </p:nvSpPr>
        <p:spPr bwMode="auto">
          <a:xfrm>
            <a:off x="2032794" y="191132"/>
            <a:ext cx="12192000" cy="1181188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/>
          <a:lstStyle>
            <a:defPPr>
              <a:defRPr lang="en-US"/>
            </a:defPPr>
            <a:lvl1pPr algn="ctr" eaLnBrk="0" hangingPunct="0">
              <a:defRPr sz="4400" b="0" i="0" spc="370">
                <a:solidFill>
                  <a:srgbClr val="A3A3A3"/>
                </a:solidFill>
                <a:latin typeface="Gotham-Book"/>
                <a:cs typeface="Gotham-Book"/>
              </a:defRPr>
            </a:lvl1pPr>
            <a:lvl2pPr eaLnBrk="0" hangingPunct="0">
              <a:defRPr b="1">
                <a:latin typeface="Arial" charset="0"/>
                <a:cs typeface="MS PGothic" charset="0"/>
              </a:defRPr>
            </a:lvl2pPr>
            <a:lvl3pPr eaLnBrk="0" hangingPunct="0">
              <a:defRPr b="1">
                <a:latin typeface="Arial" charset="0"/>
                <a:cs typeface="MS PGothic" charset="0"/>
              </a:defRPr>
            </a:lvl3pPr>
            <a:lvl4pPr eaLnBrk="0" hangingPunct="0">
              <a:defRPr b="1">
                <a:latin typeface="Arial" charset="0"/>
                <a:cs typeface="MS PGothic" charset="0"/>
              </a:defRPr>
            </a:lvl4pPr>
            <a:lvl5pPr eaLnBrk="0" hangingPunct="0">
              <a:defRPr b="1">
                <a:latin typeface="Arial" charset="0"/>
                <a:cs typeface="MS PGothic" charset="0"/>
              </a:defRPr>
            </a:lvl5pPr>
            <a:lvl6pPr marL="4572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1625620"/>
            <a:endParaRPr lang="en-US" sz="4267" kern="0" cap="all" spc="658" dirty="0">
              <a:solidFill>
                <a:schemeClr val="tx1"/>
              </a:solidFill>
              <a:effectLst>
                <a:reflection blurRad="6350" stA="55000" endA="300" endPos="45500" dir="5400000" sy="-100000" algn="bl" rotWithShape="0"/>
              </a:effectLst>
              <a:latin typeface="Gotham-Medium"/>
              <a:cs typeface="Gotham-Medium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05942" y="7053899"/>
            <a:ext cx="12191998" cy="73854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  <a:gs pos="50000">
                <a:srgbClr val="003366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625620"/>
            <a:r>
              <a:rPr lang="en-US" sz="3200" kern="0" dirty="0">
                <a:solidFill>
                  <a:sysClr val="windowText" lastClr="000000"/>
                </a:solidFill>
                <a:latin typeface="Gotham-Medium"/>
                <a:cs typeface="Gotham-Medium"/>
              </a:rPr>
              <a:t>TERABYTES OF SUPPLY CHAIN DATA PER DAY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230" y="-170018"/>
            <a:ext cx="13317484" cy="1524000"/>
          </a:xfrm>
        </p:spPr>
        <p:txBody>
          <a:bodyPr/>
          <a:lstStyle/>
          <a:p>
            <a:r>
              <a:rPr lang="en-US" sz="4000" b="1" dirty="0">
                <a:solidFill>
                  <a:srgbClr val="0285BC"/>
                </a:solidFill>
              </a:rPr>
              <a:t>Full Visibility on Day One</a:t>
            </a:r>
            <a:br>
              <a:rPr lang="en-US" sz="4000" b="1" dirty="0">
                <a:solidFill>
                  <a:srgbClr val="0285BC"/>
                </a:solidFill>
              </a:rPr>
            </a:br>
            <a:r>
              <a:rPr lang="en-US" sz="3200" b="1" i="1" dirty="0">
                <a:solidFill>
                  <a:srgbClr val="0285BC"/>
                </a:solidFill>
              </a:rPr>
              <a:t>Pre-integrated to </a:t>
            </a:r>
            <a:r>
              <a:rPr lang="en-US" sz="3200" b="1" i="1" dirty="0" smtClean="0">
                <a:solidFill>
                  <a:srgbClr val="0285BC"/>
                </a:solidFill>
              </a:rPr>
              <a:t>Flex </a:t>
            </a:r>
            <a:r>
              <a:rPr lang="en-US" sz="3200" b="1" i="1" dirty="0">
                <a:solidFill>
                  <a:srgbClr val="0285BC"/>
                </a:solidFill>
              </a:rPr>
              <a:t>Systems</a:t>
            </a:r>
            <a:endParaRPr lang="en-IE" sz="3200" b="1" i="1" dirty="0">
              <a:solidFill>
                <a:srgbClr val="0285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269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48"/>
          <p:cNvSpPr>
            <a:spLocks noGrp="1"/>
          </p:cNvSpPr>
          <p:nvPr>
            <p:ph type="title"/>
          </p:nvPr>
        </p:nvSpPr>
        <p:spPr>
          <a:xfrm>
            <a:off x="711158" y="-179186"/>
            <a:ext cx="13317484" cy="1524000"/>
          </a:xfrm>
        </p:spPr>
        <p:txBody>
          <a:bodyPr/>
          <a:lstStyle/>
          <a:p>
            <a:r>
              <a:rPr lang="en-IE" sz="4000" b="1" dirty="0" smtClean="0">
                <a:solidFill>
                  <a:srgbClr val="0285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Elementum Apps</a:t>
            </a:r>
            <a:br>
              <a:rPr lang="en-IE" sz="4000" b="1" dirty="0" smtClean="0">
                <a:solidFill>
                  <a:srgbClr val="0285B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E" sz="3200" b="1" i="1" dirty="0">
                <a:solidFill>
                  <a:srgbClr val="0285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Supply chain made simple</a:t>
            </a:r>
            <a:endParaRPr lang="en-US" sz="3200" b="1" i="1" dirty="0">
              <a:solidFill>
                <a:srgbClr val="0285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rapezoid 55"/>
          <p:cNvSpPr/>
          <p:nvPr/>
        </p:nvSpPr>
        <p:spPr>
          <a:xfrm>
            <a:off x="1134918" y="3222600"/>
            <a:ext cx="14191403" cy="2866928"/>
          </a:xfrm>
          <a:prstGeom prst="trapezoid">
            <a:avLst>
              <a:gd name="adj" fmla="val 78650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625620"/>
            <a:endParaRPr lang="en-US" sz="3200" kern="0" dirty="0">
              <a:solidFill>
                <a:sysClr val="windowText" lastClr="000000"/>
              </a:solidFill>
              <a:latin typeface="Gotham-Book"/>
              <a:cs typeface="Gotham-Book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624438" y="1967176"/>
            <a:ext cx="15008068" cy="1427195"/>
          </a:xfrm>
          <a:prstGeom prst="roundRect">
            <a:avLst>
              <a:gd name="adj" fmla="val 0"/>
            </a:avLst>
          </a:prstGeom>
          <a:solidFill>
            <a:srgbClr val="7A7A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625620"/>
            <a:endParaRPr lang="en-US" sz="3200" kern="0" dirty="0">
              <a:solidFill>
                <a:sysClr val="windowText" lastClr="000000"/>
              </a:solidFill>
              <a:latin typeface="Gotham-Book"/>
              <a:cs typeface="Gotham-Book"/>
            </a:endParaRPr>
          </a:p>
        </p:txBody>
      </p:sp>
      <p:sp>
        <p:nvSpPr>
          <p:cNvPr id="70" name="TextBox 69"/>
          <p:cNvSpPr txBox="1"/>
          <p:nvPr/>
        </p:nvSpPr>
        <p:spPr bwMode="auto">
          <a:xfrm>
            <a:off x="787358" y="2215030"/>
            <a:ext cx="3614279" cy="9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62560" tIns="81280" rIns="162560" bIns="8128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1625620"/>
            <a:r>
              <a:rPr lang="en-US" sz="2489" kern="0" cap="all" dirty="0">
                <a:solidFill>
                  <a:srgbClr val="FFFFFF"/>
                </a:solidFill>
                <a:latin typeface="+mj-lt"/>
                <a:cs typeface="Gotham-Medium"/>
              </a:rPr>
              <a:t>REAL-TIME Information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4159294" y="2080500"/>
            <a:ext cx="11285058" cy="1233865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625620"/>
            <a:endParaRPr lang="en-US" sz="3200" kern="0" dirty="0">
              <a:solidFill>
                <a:sysClr val="windowText" lastClr="000000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838162" y="2758460"/>
            <a:ext cx="1337225" cy="475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625620"/>
            <a:r>
              <a:rPr lang="en-US" sz="2489" kern="0" dirty="0">
                <a:solidFill>
                  <a:sysClr val="windowText" lastClr="000000"/>
                </a:solidFill>
                <a:latin typeface="+mj-lt"/>
                <a:cs typeface="Gotham-Book"/>
              </a:rPr>
              <a:t>Visibility</a:t>
            </a:r>
          </a:p>
        </p:txBody>
      </p:sp>
      <p:sp>
        <p:nvSpPr>
          <p:cNvPr id="78" name="Rectangle 77"/>
          <p:cNvSpPr/>
          <p:nvPr/>
        </p:nvSpPr>
        <p:spPr>
          <a:xfrm>
            <a:off x="9115343" y="2758460"/>
            <a:ext cx="806631" cy="475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625620"/>
            <a:r>
              <a:rPr lang="en-US" sz="2489" kern="0" dirty="0">
                <a:solidFill>
                  <a:sysClr val="windowText" lastClr="000000"/>
                </a:solidFill>
                <a:latin typeface="+mj-lt"/>
                <a:cs typeface="Gotham-Book"/>
              </a:rPr>
              <a:t>Risk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1822843" y="2740447"/>
            <a:ext cx="1588897" cy="475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625620"/>
            <a:r>
              <a:rPr lang="en-US" sz="2489" kern="0" dirty="0">
                <a:solidFill>
                  <a:sysClr val="windowText" lastClr="000000"/>
                </a:solidFill>
                <a:latin typeface="+mj-lt"/>
                <a:cs typeface="Gotham-Book"/>
              </a:rPr>
              <a:t>Execution</a:t>
            </a: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9A9A9A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96" y="2207633"/>
            <a:ext cx="498405" cy="45761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A8A8A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915" y="2198502"/>
            <a:ext cx="573328" cy="4820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84" name="Group 58"/>
          <p:cNvGrpSpPr/>
          <p:nvPr/>
        </p:nvGrpSpPr>
        <p:grpSpPr>
          <a:xfrm>
            <a:off x="12213315" y="2168549"/>
            <a:ext cx="792153" cy="640631"/>
            <a:chOff x="6167852" y="1554459"/>
            <a:chExt cx="854021" cy="750164"/>
          </a:xfrm>
        </p:grpSpPr>
        <p:sp>
          <p:nvSpPr>
            <p:cNvPr id="85" name="Oval 84"/>
            <p:cNvSpPr/>
            <p:nvPr/>
          </p:nvSpPr>
          <p:spPr>
            <a:xfrm>
              <a:off x="6198216" y="1737223"/>
              <a:ext cx="135397" cy="135397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4978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6350616" y="1737223"/>
              <a:ext cx="135397" cy="135397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4978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6503016" y="1737223"/>
              <a:ext cx="135397" cy="135397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4978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88" name="Oval 87"/>
            <p:cNvSpPr/>
            <p:nvPr/>
          </p:nvSpPr>
          <p:spPr>
            <a:xfrm>
              <a:off x="6655416" y="1737223"/>
              <a:ext cx="135397" cy="135397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4978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6807816" y="1737223"/>
              <a:ext cx="135397" cy="135397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4978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90" name="Multiply 89"/>
            <p:cNvSpPr/>
            <p:nvPr/>
          </p:nvSpPr>
          <p:spPr>
            <a:xfrm>
              <a:off x="6167852" y="1554459"/>
              <a:ext cx="182764" cy="182764"/>
            </a:xfrm>
            <a:prstGeom prst="mathMultiply">
              <a:avLst/>
            </a:prstGeom>
            <a:solidFill>
              <a:srgbClr val="3E3E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3200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91" name="Multiply 90"/>
            <p:cNvSpPr/>
            <p:nvPr/>
          </p:nvSpPr>
          <p:spPr>
            <a:xfrm>
              <a:off x="6320252" y="1554459"/>
              <a:ext cx="182764" cy="182764"/>
            </a:xfrm>
            <a:prstGeom prst="mathMultiply">
              <a:avLst/>
            </a:prstGeom>
            <a:solidFill>
              <a:srgbClr val="3E3E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3200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92" name="Multiply 91"/>
            <p:cNvSpPr/>
            <p:nvPr/>
          </p:nvSpPr>
          <p:spPr>
            <a:xfrm>
              <a:off x="6472652" y="1554459"/>
              <a:ext cx="182764" cy="182764"/>
            </a:xfrm>
            <a:prstGeom prst="mathMultiply">
              <a:avLst/>
            </a:prstGeom>
            <a:solidFill>
              <a:srgbClr val="3E3E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3200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94" name="Multiply 93"/>
            <p:cNvSpPr/>
            <p:nvPr/>
          </p:nvSpPr>
          <p:spPr>
            <a:xfrm>
              <a:off x="6625052" y="1554459"/>
              <a:ext cx="182764" cy="182764"/>
            </a:xfrm>
            <a:prstGeom prst="mathMultiply">
              <a:avLst/>
            </a:prstGeom>
            <a:solidFill>
              <a:srgbClr val="3E3E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3200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95" name="Multiply 94"/>
            <p:cNvSpPr/>
            <p:nvPr/>
          </p:nvSpPr>
          <p:spPr>
            <a:xfrm>
              <a:off x="6777452" y="1554459"/>
              <a:ext cx="182764" cy="182764"/>
            </a:xfrm>
            <a:prstGeom prst="mathMultiply">
              <a:avLst/>
            </a:prstGeom>
            <a:solidFill>
              <a:srgbClr val="3E3E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3200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6507924" y="1889623"/>
              <a:ext cx="135397" cy="135397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4978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97" name="Freeform 96"/>
            <p:cNvSpPr/>
            <p:nvPr/>
          </p:nvSpPr>
          <p:spPr>
            <a:xfrm>
              <a:off x="6612195" y="2023806"/>
              <a:ext cx="409678" cy="169029"/>
            </a:xfrm>
            <a:custGeom>
              <a:avLst/>
              <a:gdLst>
                <a:gd name="connsiteX0" fmla="*/ 0 w 409678"/>
                <a:gd name="connsiteY0" fmla="*/ 0 h 169029"/>
                <a:gd name="connsiteX1" fmla="*/ 147484 w 409678"/>
                <a:gd name="connsiteY1" fmla="*/ 163871 h 169029"/>
                <a:gd name="connsiteX2" fmla="*/ 409678 w 409678"/>
                <a:gd name="connsiteY2" fmla="*/ 131096 h 169029"/>
                <a:gd name="connsiteX3" fmla="*/ 409678 w 409678"/>
                <a:gd name="connsiteY3" fmla="*/ 131096 h 169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9678" h="169029">
                  <a:moveTo>
                    <a:pt x="0" y="0"/>
                  </a:moveTo>
                  <a:cubicBezTo>
                    <a:pt x="39602" y="71011"/>
                    <a:pt x="79204" y="142022"/>
                    <a:pt x="147484" y="163871"/>
                  </a:cubicBezTo>
                  <a:cubicBezTo>
                    <a:pt x="215764" y="185720"/>
                    <a:pt x="409678" y="131096"/>
                    <a:pt x="409678" y="131096"/>
                  </a:cubicBezTo>
                  <a:lnTo>
                    <a:pt x="409678" y="131096"/>
                  </a:lnTo>
                </a:path>
              </a:pathLst>
            </a:custGeom>
            <a:ln w="15875">
              <a:solidFill>
                <a:schemeClr val="tx1"/>
              </a:solidFill>
              <a:tailEnd type="triangle"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625620"/>
              <a:endParaRPr lang="en-US" sz="3200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6524927" y="2169226"/>
              <a:ext cx="135397" cy="135397"/>
            </a:xfrm>
            <a:prstGeom prst="ellipse">
              <a:avLst/>
            </a:prstGeom>
            <a:solidFill>
              <a:schemeClr val="bg1"/>
            </a:solidFill>
            <a:ln w="12700" cmpd="sng">
              <a:solidFill>
                <a:schemeClr val="tx1"/>
              </a:solidFill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625620"/>
              <a:endParaRPr lang="en-US" sz="4978" kern="0" dirty="0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</a:endParaRPr>
            </a:p>
          </p:txBody>
        </p:sp>
        <p:cxnSp>
          <p:nvCxnSpPr>
            <p:cNvPr id="99" name="Straight Connector 98"/>
            <p:cNvCxnSpPr/>
            <p:nvPr/>
          </p:nvCxnSpPr>
          <p:spPr>
            <a:xfrm flipH="1" flipV="1">
              <a:off x="6217016" y="2048388"/>
              <a:ext cx="304800" cy="169029"/>
            </a:xfrm>
            <a:prstGeom prst="line">
              <a:avLst/>
            </a:prstGeom>
            <a:ln w="158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70"/>
          <p:cNvGrpSpPr/>
          <p:nvPr/>
        </p:nvGrpSpPr>
        <p:grpSpPr>
          <a:xfrm>
            <a:off x="1343098" y="3591091"/>
            <a:ext cx="2517895" cy="4497408"/>
            <a:chOff x="660015" y="848604"/>
            <a:chExt cx="1735855" cy="3373056"/>
          </a:xfrm>
        </p:grpSpPr>
        <p:sp>
          <p:nvSpPr>
            <p:cNvPr id="104" name="Rectangle 103"/>
            <p:cNvSpPr/>
            <p:nvPr/>
          </p:nvSpPr>
          <p:spPr>
            <a:xfrm>
              <a:off x="691500" y="3536905"/>
              <a:ext cx="1674252" cy="684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625620"/>
              <a:r>
                <a:rPr lang="en-US" sz="2133" kern="0" dirty="0">
                  <a:solidFill>
                    <a:srgbClr val="003366"/>
                  </a:solidFill>
                  <a:latin typeface="+mj-lt"/>
                  <a:cs typeface="Open Sans"/>
                </a:rPr>
                <a:t>PERSPECTIVE</a:t>
              </a:r>
            </a:p>
            <a:p>
              <a:pPr algn="ctr" defTabSz="1625620"/>
              <a:r>
                <a:rPr lang="en-US" sz="1600" kern="0" dirty="0">
                  <a:solidFill>
                    <a:srgbClr val="0070C0"/>
                  </a:solidFill>
                  <a:latin typeface="+mj-lt"/>
                  <a:cs typeface="Open Sans"/>
                </a:rPr>
                <a:t>REAL-TIME </a:t>
              </a:r>
            </a:p>
            <a:p>
              <a:pPr algn="ctr" defTabSz="1625620"/>
              <a:r>
                <a:rPr lang="en-US" sz="1600" kern="0" dirty="0">
                  <a:solidFill>
                    <a:srgbClr val="0070C0"/>
                  </a:solidFill>
                  <a:latin typeface="+mj-lt"/>
                  <a:cs typeface="Open Sans"/>
                </a:rPr>
                <a:t>VISIBILITY</a:t>
              </a:r>
            </a:p>
          </p:txBody>
        </p:sp>
        <p:grpSp>
          <p:nvGrpSpPr>
            <p:cNvPr id="105" name="Group 76"/>
            <p:cNvGrpSpPr/>
            <p:nvPr/>
          </p:nvGrpSpPr>
          <p:grpSpPr>
            <a:xfrm>
              <a:off x="660015" y="848604"/>
              <a:ext cx="1735855" cy="2896480"/>
              <a:chOff x="3022600" y="0"/>
              <a:chExt cx="3082489" cy="5143500"/>
            </a:xfrm>
          </p:grpSpPr>
          <p:pic>
            <p:nvPicPr>
              <p:cNvPr id="110" name="Picture 109">
                <a:hlinkClick r:id="" action="ppaction://noaction"/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22600" y="0"/>
                <a:ext cx="3082489" cy="5143500"/>
              </a:xfrm>
              <a:prstGeom prst="rect">
                <a:avLst/>
              </a:prstGeom>
            </p:spPr>
          </p:pic>
          <p:pic>
            <p:nvPicPr>
              <p:cNvPr id="115" name="Picture 114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586553" y="914794"/>
                <a:ext cx="1944782" cy="3051143"/>
              </a:xfrm>
              <a:prstGeom prst="rect">
                <a:avLst/>
              </a:prstGeom>
            </p:spPr>
          </p:pic>
        </p:grpSp>
      </p:grpSp>
      <p:grpSp>
        <p:nvGrpSpPr>
          <p:cNvPr id="116" name="Group 85"/>
          <p:cNvGrpSpPr/>
          <p:nvPr/>
        </p:nvGrpSpPr>
        <p:grpSpPr>
          <a:xfrm>
            <a:off x="4977564" y="3591090"/>
            <a:ext cx="2639175" cy="4497409"/>
            <a:chOff x="3511488" y="848604"/>
            <a:chExt cx="1819466" cy="3373056"/>
          </a:xfrm>
        </p:grpSpPr>
        <p:grpSp>
          <p:nvGrpSpPr>
            <p:cNvPr id="117" name="Group 90"/>
            <p:cNvGrpSpPr/>
            <p:nvPr/>
          </p:nvGrpSpPr>
          <p:grpSpPr>
            <a:xfrm>
              <a:off x="3511488" y="848604"/>
              <a:ext cx="1819466" cy="3373056"/>
              <a:chOff x="2635800" y="848604"/>
              <a:chExt cx="1819466" cy="3373056"/>
            </a:xfrm>
          </p:grpSpPr>
          <p:grpSp>
            <p:nvGrpSpPr>
              <p:cNvPr id="119" name="Group 97"/>
              <p:cNvGrpSpPr/>
              <p:nvPr/>
            </p:nvGrpSpPr>
            <p:grpSpPr>
              <a:xfrm>
                <a:off x="2635800" y="848604"/>
                <a:ext cx="1819466" cy="3373056"/>
                <a:chOff x="2635800" y="848604"/>
                <a:chExt cx="1819466" cy="3373056"/>
              </a:xfrm>
            </p:grpSpPr>
            <p:sp>
              <p:nvSpPr>
                <p:cNvPr id="121" name="Rectangle 120"/>
                <p:cNvSpPr/>
                <p:nvPr/>
              </p:nvSpPr>
              <p:spPr>
                <a:xfrm>
                  <a:off x="2635800" y="3536905"/>
                  <a:ext cx="1819466" cy="68475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defTabSz="1625620"/>
                  <a:r>
                    <a:rPr lang="en-US" sz="2133" kern="0" dirty="0">
                      <a:solidFill>
                        <a:srgbClr val="003366"/>
                      </a:solidFill>
                      <a:latin typeface="+mj-lt"/>
                      <a:cs typeface="Open Sans"/>
                    </a:rPr>
                    <a:t>TRANSPORT</a:t>
                  </a:r>
                </a:p>
                <a:p>
                  <a:pPr algn="ctr" defTabSz="1625620"/>
                  <a:r>
                    <a:rPr lang="en-US" sz="1600" kern="0" dirty="0">
                      <a:solidFill>
                        <a:srgbClr val="0070C0"/>
                      </a:solidFill>
                      <a:latin typeface="+mj-lt"/>
                      <a:cs typeface="Open Sans"/>
                    </a:rPr>
                    <a:t>SHIPMENT TRACKING</a:t>
                  </a:r>
                  <a:br>
                    <a:rPr lang="en-US" sz="1600" kern="0" dirty="0">
                      <a:solidFill>
                        <a:srgbClr val="0070C0"/>
                      </a:solidFill>
                      <a:latin typeface="+mj-lt"/>
                      <a:cs typeface="Open Sans"/>
                    </a:rPr>
                  </a:br>
                  <a:r>
                    <a:rPr lang="en-US" sz="1600" kern="0" dirty="0">
                      <a:solidFill>
                        <a:srgbClr val="0070C0"/>
                      </a:solidFill>
                      <a:latin typeface="+mj-lt"/>
                      <a:cs typeface="Open Sans"/>
                    </a:rPr>
                    <a:t>&amp; CARRIER MGMT</a:t>
                  </a:r>
                </a:p>
              </p:txBody>
            </p:sp>
            <p:pic>
              <p:nvPicPr>
                <p:cNvPr id="122" name="Picture 121">
                  <a:hlinkClick r:id="" action="ppaction://noaction"/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70077" y="848604"/>
                  <a:ext cx="1735855" cy="2896480"/>
                </a:xfrm>
                <a:prstGeom prst="rect">
                  <a:avLst/>
                </a:prstGeom>
              </p:spPr>
            </p:pic>
          </p:grpSp>
          <p:pic>
            <p:nvPicPr>
              <p:cNvPr id="120" name="Picture 119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981089" y="1363756"/>
                <a:ext cx="1112696" cy="1718203"/>
              </a:xfrm>
              <a:prstGeom prst="rect">
                <a:avLst/>
              </a:prstGeom>
            </p:spPr>
          </p:pic>
        </p:grpSp>
        <p:pic>
          <p:nvPicPr>
            <p:cNvPr id="118" name="Picture 117" descr="route2.png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56777" y="1363756"/>
              <a:ext cx="1112696" cy="1724790"/>
            </a:xfrm>
            <a:prstGeom prst="rect">
              <a:avLst/>
            </a:prstGeom>
          </p:spPr>
        </p:pic>
      </p:grpSp>
      <p:grpSp>
        <p:nvGrpSpPr>
          <p:cNvPr id="123" name="Group 103"/>
          <p:cNvGrpSpPr/>
          <p:nvPr/>
        </p:nvGrpSpPr>
        <p:grpSpPr>
          <a:xfrm>
            <a:off x="8711468" y="3591090"/>
            <a:ext cx="2517895" cy="4497409"/>
            <a:chOff x="6431515" y="848604"/>
            <a:chExt cx="1735855" cy="3373056"/>
          </a:xfrm>
        </p:grpSpPr>
        <p:grpSp>
          <p:nvGrpSpPr>
            <p:cNvPr id="124" name="Group 104"/>
            <p:cNvGrpSpPr/>
            <p:nvPr/>
          </p:nvGrpSpPr>
          <p:grpSpPr>
            <a:xfrm>
              <a:off x="6431515" y="848604"/>
              <a:ext cx="1735855" cy="3373056"/>
              <a:chOff x="6431515" y="848604"/>
              <a:chExt cx="1735855" cy="3373056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6461170" y="3536905"/>
                <a:ext cx="1673352" cy="6847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1625620"/>
                <a:r>
                  <a:rPr lang="en-US" sz="2133" kern="0" dirty="0">
                    <a:solidFill>
                      <a:srgbClr val="003366"/>
                    </a:solidFill>
                    <a:latin typeface="+mj-lt"/>
                    <a:cs typeface="Open Sans"/>
                  </a:rPr>
                  <a:t>EXPOSURE</a:t>
                </a:r>
              </a:p>
              <a:p>
                <a:pPr algn="ctr" defTabSz="1625620"/>
                <a:r>
                  <a:rPr lang="en-US" sz="1600" kern="0" dirty="0">
                    <a:solidFill>
                      <a:srgbClr val="0070C0"/>
                    </a:solidFill>
                    <a:latin typeface="+mj-lt"/>
                    <a:cs typeface="Open Sans"/>
                  </a:rPr>
                  <a:t>RISK MONITORING</a:t>
                </a:r>
                <a:br>
                  <a:rPr lang="en-US" sz="1600" kern="0" dirty="0">
                    <a:solidFill>
                      <a:srgbClr val="0070C0"/>
                    </a:solidFill>
                    <a:latin typeface="+mj-lt"/>
                    <a:cs typeface="Open Sans"/>
                  </a:rPr>
                </a:br>
                <a:r>
                  <a:rPr lang="en-US" sz="1600" kern="0" dirty="0">
                    <a:solidFill>
                      <a:srgbClr val="0070C0"/>
                    </a:solidFill>
                    <a:latin typeface="+mj-lt"/>
                    <a:cs typeface="Open Sans"/>
                  </a:rPr>
                  <a:t>&amp; MITIGATION</a:t>
                </a:r>
              </a:p>
            </p:txBody>
          </p:sp>
          <p:pic>
            <p:nvPicPr>
              <p:cNvPr id="127" name="Picture 126">
                <a:hlinkClick r:id="" action="ppaction://noaction"/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31515" y="848604"/>
                <a:ext cx="1735855" cy="2896480"/>
              </a:xfrm>
              <a:prstGeom prst="rect">
                <a:avLst/>
              </a:prstGeom>
            </p:spPr>
          </p:pic>
          <p:pic>
            <p:nvPicPr>
              <p:cNvPr id="128" name="Picture 127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743357" y="1363756"/>
                <a:ext cx="1113537" cy="1718203"/>
              </a:xfrm>
              <a:prstGeom prst="rect">
                <a:avLst/>
              </a:prstGeom>
            </p:spPr>
          </p:pic>
        </p:grpSp>
        <p:pic>
          <p:nvPicPr>
            <p:cNvPr id="125" name="Picture 124" descr="progress1.png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741553" y="1363756"/>
              <a:ext cx="1121870" cy="1724790"/>
            </a:xfrm>
            <a:prstGeom prst="rect">
              <a:avLst/>
            </a:prstGeom>
          </p:spPr>
        </p:pic>
      </p:grpSp>
      <p:grpSp>
        <p:nvGrpSpPr>
          <p:cNvPr id="129" name="Group 109"/>
          <p:cNvGrpSpPr/>
          <p:nvPr/>
        </p:nvGrpSpPr>
        <p:grpSpPr>
          <a:xfrm>
            <a:off x="12395653" y="3591090"/>
            <a:ext cx="2517895" cy="4497409"/>
            <a:chOff x="6758289" y="894372"/>
            <a:chExt cx="1735855" cy="3373056"/>
          </a:xfrm>
        </p:grpSpPr>
        <p:sp>
          <p:nvSpPr>
            <p:cNvPr id="130" name="Rectangle 129"/>
            <p:cNvSpPr/>
            <p:nvPr/>
          </p:nvSpPr>
          <p:spPr>
            <a:xfrm>
              <a:off x="6787944" y="3582673"/>
              <a:ext cx="1673352" cy="684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625620"/>
              <a:r>
                <a:rPr lang="en-US" sz="2133" kern="0" dirty="0">
                  <a:solidFill>
                    <a:srgbClr val="003366"/>
                  </a:solidFill>
                  <a:latin typeface="+mj-lt"/>
                  <a:cs typeface="Open Sans"/>
                </a:rPr>
                <a:t>FULFILLMENT</a:t>
              </a:r>
            </a:p>
            <a:p>
              <a:pPr algn="ctr" defTabSz="1625620"/>
              <a:r>
                <a:rPr lang="en-US" sz="1600" kern="0" dirty="0">
                  <a:solidFill>
                    <a:srgbClr val="0070C0"/>
                  </a:solidFill>
                  <a:latin typeface="+mj-lt"/>
                  <a:cs typeface="Open Sans"/>
                </a:rPr>
                <a:t>ORDER</a:t>
              </a:r>
              <a:br>
                <a:rPr lang="en-US" sz="1600" kern="0" dirty="0">
                  <a:solidFill>
                    <a:srgbClr val="0070C0"/>
                  </a:solidFill>
                  <a:latin typeface="+mj-lt"/>
                  <a:cs typeface="Open Sans"/>
                </a:rPr>
              </a:br>
              <a:r>
                <a:rPr lang="en-US" sz="1600" kern="0" dirty="0">
                  <a:solidFill>
                    <a:srgbClr val="0070C0"/>
                  </a:solidFill>
                  <a:latin typeface="+mj-lt"/>
                  <a:cs typeface="Open Sans"/>
                </a:rPr>
                <a:t>COLLABORATION</a:t>
              </a:r>
            </a:p>
          </p:txBody>
        </p:sp>
        <p:pic>
          <p:nvPicPr>
            <p:cNvPr id="131" name="Picture 130">
              <a:hlinkClick r:id="" action="ppaction://noaction"/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8289" y="894372"/>
              <a:ext cx="1735855" cy="2896480"/>
            </a:xfrm>
            <a:prstGeom prst="rect">
              <a:avLst/>
            </a:prstGeom>
          </p:spPr>
        </p:pic>
        <p:pic>
          <p:nvPicPr>
            <p:cNvPr id="132" name="Picture 131" descr="Fulfillment_PurchaseOrderList2.png"/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066907" y="1409525"/>
              <a:ext cx="1137920" cy="17247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455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316553" y="8475135"/>
            <a:ext cx="3793437" cy="488244"/>
          </a:xfrm>
        </p:spPr>
        <p:txBody>
          <a:bodyPr/>
          <a:lstStyle/>
          <a:p>
            <a:fld id="{C48D9196-7146-4672-A4BA-DB29036C6B4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66788" y="1229551"/>
            <a:ext cx="14249400" cy="7458838"/>
          </a:xfrm>
          <a:prstGeom prst="rect">
            <a:avLst/>
          </a:prstGeom>
          <a:blipFill dpi="0" rotWithShape="1">
            <a:blip r:embed="rId2" cstate="email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472988" y="3276601"/>
            <a:ext cx="3468048" cy="2366485"/>
          </a:xfrm>
          <a:prstGeom prst="rect">
            <a:avLst/>
          </a:prstGeom>
        </p:spPr>
        <p:txBody>
          <a:bodyPr wrap="square" lIns="57598" tIns="28799" rIns="57598" bIns="28799">
            <a:spAutoFit/>
          </a:bodyPr>
          <a:lstStyle/>
          <a:p>
            <a:pPr algn="ctr" defTabSz="914400"/>
            <a:r>
              <a:rPr lang="en-US" sz="5400" b="1" kern="0" dirty="0" smtClean="0">
                <a:solidFill>
                  <a:schemeClr val="bg2"/>
                </a:solidFill>
                <a:cs typeface="Arial" panose="020B0604020202020204" pitchFamily="34" charset="0"/>
              </a:rPr>
              <a:t>44M</a:t>
            </a:r>
            <a:endParaRPr lang="en-US" sz="5400" b="1" kern="0" dirty="0">
              <a:solidFill>
                <a:schemeClr val="bg2"/>
              </a:solidFill>
              <a:cs typeface="Arial" panose="020B0604020202020204" pitchFamily="34" charset="0"/>
            </a:endParaRPr>
          </a:p>
          <a:p>
            <a:pPr algn="ctr" defTabSz="914400"/>
            <a:r>
              <a:rPr lang="en-US" sz="3200" kern="0" dirty="0">
                <a:solidFill>
                  <a:schemeClr val="bg2"/>
                </a:solidFill>
                <a:cs typeface="Arial" panose="020B0604020202020204" pitchFamily="34" charset="0"/>
              </a:rPr>
              <a:t>S</a:t>
            </a:r>
            <a:r>
              <a:rPr lang="en-US" sz="3200" kern="0" dirty="0" smtClean="0">
                <a:solidFill>
                  <a:schemeClr val="bg2"/>
                </a:solidFill>
                <a:cs typeface="Arial" panose="020B0604020202020204" pitchFamily="34" charset="0"/>
              </a:rPr>
              <a:t>q</a:t>
            </a:r>
            <a:r>
              <a:rPr lang="en-US" sz="3200" kern="0" dirty="0">
                <a:solidFill>
                  <a:schemeClr val="bg2"/>
                </a:solidFill>
                <a:cs typeface="Arial" panose="020B0604020202020204" pitchFamily="34" charset="0"/>
              </a:rPr>
              <a:t>. ft. of manufacturing </a:t>
            </a:r>
            <a:r>
              <a:rPr lang="en-US" sz="3200" kern="0" dirty="0" smtClean="0">
                <a:solidFill>
                  <a:schemeClr val="bg2"/>
                </a:solidFill>
                <a:cs typeface="Arial" panose="020B0604020202020204" pitchFamily="34" charset="0"/>
              </a:rPr>
              <a:t>facilities</a:t>
            </a:r>
            <a:endParaRPr lang="en-US" sz="3200" kern="0" dirty="0">
              <a:solidFill>
                <a:schemeClr val="bg2"/>
              </a:solidFill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66788" y="2585800"/>
            <a:ext cx="3143202" cy="1381600"/>
          </a:xfrm>
          <a:prstGeom prst="rect">
            <a:avLst/>
          </a:prstGeom>
        </p:spPr>
        <p:txBody>
          <a:bodyPr wrap="square" lIns="57598" tIns="28799" rIns="57598" bIns="28799">
            <a:spAutoFit/>
          </a:bodyPr>
          <a:lstStyle/>
          <a:p>
            <a:pPr algn="ctr" defTabSz="914400"/>
            <a:r>
              <a:rPr lang="en-US" sz="5400" b="1" kern="0" dirty="0" smtClean="0">
                <a:solidFill>
                  <a:schemeClr val="bg2"/>
                </a:solidFill>
                <a:cs typeface="Arial" panose="020B0604020202020204" pitchFamily="34" charset="0"/>
              </a:rPr>
              <a:t>200,000+</a:t>
            </a:r>
            <a:endParaRPr lang="en-US" sz="5400" b="1" kern="0" dirty="0">
              <a:solidFill>
                <a:schemeClr val="bg2"/>
              </a:solidFill>
              <a:cs typeface="Arial" panose="020B0604020202020204" pitchFamily="34" charset="0"/>
            </a:endParaRPr>
          </a:p>
          <a:p>
            <a:pPr algn="ctr" defTabSz="914400"/>
            <a:r>
              <a:rPr lang="en-US" sz="3200" kern="0" dirty="0">
                <a:solidFill>
                  <a:schemeClr val="bg2"/>
                </a:solidFill>
                <a:cs typeface="Arial" panose="020B0604020202020204" pitchFamily="34" charset="0"/>
              </a:rPr>
              <a:t>employees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18924" y="5461000"/>
            <a:ext cx="2743200" cy="1874042"/>
          </a:xfrm>
          <a:prstGeom prst="rect">
            <a:avLst/>
          </a:prstGeom>
        </p:spPr>
        <p:txBody>
          <a:bodyPr wrap="square" lIns="57598" tIns="28799" rIns="57598" bIns="28799">
            <a:spAutoFit/>
          </a:bodyPr>
          <a:lstStyle/>
          <a:p>
            <a:pPr algn="ctr" defTabSz="914400"/>
            <a:r>
              <a:rPr lang="en-US" sz="5400" b="1" kern="0" dirty="0" smtClean="0">
                <a:solidFill>
                  <a:schemeClr val="bg2"/>
                </a:solidFill>
                <a:cs typeface="Arial" panose="020B0604020202020204" pitchFamily="34" charset="0"/>
              </a:rPr>
              <a:t>100+</a:t>
            </a:r>
            <a:endParaRPr lang="en-US" sz="5400" b="1" kern="0" dirty="0">
              <a:solidFill>
                <a:schemeClr val="bg2"/>
              </a:solidFill>
              <a:cs typeface="Arial" panose="020B0604020202020204" pitchFamily="34" charset="0"/>
            </a:endParaRPr>
          </a:p>
          <a:p>
            <a:pPr algn="ctr" defTabSz="914400"/>
            <a:r>
              <a:rPr lang="en-US" sz="3200" kern="0" dirty="0">
                <a:solidFill>
                  <a:schemeClr val="bg2"/>
                </a:solidFill>
                <a:cs typeface="Arial" panose="020B0604020202020204" pitchFamily="34" charset="0"/>
              </a:rPr>
              <a:t>sites in over 30 countries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511189" y="5198507"/>
            <a:ext cx="2405063" cy="1874042"/>
          </a:xfrm>
          <a:prstGeom prst="rect">
            <a:avLst/>
          </a:prstGeom>
        </p:spPr>
        <p:txBody>
          <a:bodyPr wrap="square" lIns="57598" tIns="28799" rIns="57598" bIns="28799">
            <a:spAutoFit/>
          </a:bodyPr>
          <a:lstStyle/>
          <a:p>
            <a:pPr algn="ctr" defTabSz="914400"/>
            <a:r>
              <a:rPr lang="en-US" sz="5400" b="1" kern="0" dirty="0">
                <a:solidFill>
                  <a:schemeClr val="bg2"/>
                </a:solidFill>
                <a:cs typeface="Arial" panose="020B0604020202020204" pitchFamily="34" charset="0"/>
              </a:rPr>
              <a:t>2,500</a:t>
            </a:r>
          </a:p>
          <a:p>
            <a:pPr algn="ctr" defTabSz="914400"/>
            <a:r>
              <a:rPr lang="en-US" sz="3200" kern="0" dirty="0">
                <a:solidFill>
                  <a:schemeClr val="bg2"/>
                </a:solidFill>
                <a:cs typeface="Arial" panose="020B0604020202020204" pitchFamily="34" charset="0"/>
              </a:rPr>
              <a:t>design </a:t>
            </a:r>
          </a:p>
          <a:p>
            <a:pPr algn="ctr" defTabSz="914400"/>
            <a:r>
              <a:rPr lang="en-US" sz="3200" kern="0" dirty="0">
                <a:solidFill>
                  <a:schemeClr val="bg2"/>
                </a:solidFill>
                <a:cs typeface="Arial" panose="020B0604020202020204" pitchFamily="34" charset="0"/>
              </a:rPr>
              <a:t>engineers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278624" y="2277008"/>
            <a:ext cx="3809096" cy="1874042"/>
          </a:xfrm>
          <a:prstGeom prst="rect">
            <a:avLst/>
          </a:prstGeom>
        </p:spPr>
        <p:txBody>
          <a:bodyPr wrap="square" lIns="57598" tIns="28799" rIns="57598" bIns="28799">
            <a:spAutoFit/>
          </a:bodyPr>
          <a:lstStyle/>
          <a:p>
            <a:pPr algn="ctr" defTabSz="914400"/>
            <a:r>
              <a:rPr lang="en-US" sz="5400" b="1" kern="0" dirty="0" smtClean="0">
                <a:solidFill>
                  <a:schemeClr val="bg2"/>
                </a:solidFill>
                <a:cs typeface="Arial" panose="020B0604020202020204" pitchFamily="34" charset="0"/>
              </a:rPr>
              <a:t>8</a:t>
            </a:r>
            <a:r>
              <a:rPr lang="en-US" sz="5400" b="1" kern="0" dirty="0">
                <a:solidFill>
                  <a:schemeClr val="bg2"/>
                </a:solidFill>
                <a:cs typeface="Arial" panose="020B0604020202020204" pitchFamily="34" charset="0"/>
              </a:rPr>
              <a:t>M</a:t>
            </a:r>
          </a:p>
          <a:p>
            <a:pPr algn="ctr" defTabSz="914400"/>
            <a:r>
              <a:rPr lang="en-US" sz="3200" kern="0" dirty="0" smtClean="0">
                <a:solidFill>
                  <a:schemeClr val="bg2"/>
                </a:solidFill>
                <a:cs typeface="Arial" panose="020B0604020202020204" pitchFamily="34" charset="0"/>
              </a:rPr>
              <a:t>Sq. ft. of services facilities </a:t>
            </a:r>
            <a:endParaRPr lang="en-US" sz="3200" kern="0" dirty="0">
              <a:solidFill>
                <a:schemeClr val="bg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04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2599988" y="8564563"/>
            <a:ext cx="3657600" cy="485775"/>
          </a:xfrm>
        </p:spPr>
        <p:txBody>
          <a:bodyPr/>
          <a:lstStyle/>
          <a:p>
            <a:fld id="{C48D9196-7146-4672-A4BA-DB29036C6B41}" type="slidenum">
              <a:rPr lang="en-US" smtClean="0">
                <a:solidFill>
                  <a:srgbClr val="3E3E3E">
                    <a:tint val="75000"/>
                  </a:srgbClr>
                </a:solidFill>
              </a:rPr>
              <a:pPr/>
              <a:t>19</a:t>
            </a:fld>
            <a:endParaRPr lang="en-US" dirty="0">
              <a:solidFill>
                <a:srgbClr val="3E3E3E">
                  <a:tint val="75000"/>
                </a:srgbClr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73755" y="367895"/>
            <a:ext cx="14714327" cy="1047956"/>
          </a:xfrm>
        </p:spPr>
        <p:txBody>
          <a:bodyPr>
            <a:noAutofit/>
          </a:bodyPr>
          <a:lstStyle/>
          <a:p>
            <a:pPr marL="0" indent="0" algn="ctr" defTabSz="1218754">
              <a:spcAft>
                <a:spcPts val="500"/>
              </a:spcAft>
              <a:buNone/>
            </a:pP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 Pulse </a:t>
            </a:r>
            <a:r>
              <a:rPr lang="en-US" sz="6000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0918" y="1895458"/>
            <a:ext cx="8095129" cy="53954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42" y="1895458"/>
            <a:ext cx="8108576" cy="540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0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2599988" y="8564563"/>
            <a:ext cx="3657600" cy="485775"/>
          </a:xfrm>
        </p:spPr>
        <p:txBody>
          <a:bodyPr/>
          <a:lstStyle/>
          <a:p>
            <a:fld id="{C48D9196-7146-4672-A4BA-DB29036C6B41}" type="slidenum">
              <a:rPr lang="en-US" smtClean="0">
                <a:solidFill>
                  <a:srgbClr val="3E3E3E">
                    <a:tint val="75000"/>
                  </a:srgbClr>
                </a:solidFill>
              </a:rPr>
              <a:pPr/>
              <a:t>20</a:t>
            </a:fld>
            <a:endParaRPr lang="en-US" dirty="0">
              <a:solidFill>
                <a:srgbClr val="3E3E3E">
                  <a:tint val="75000"/>
                </a:srgbClr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73755" y="367895"/>
            <a:ext cx="14714327" cy="1047956"/>
          </a:xfrm>
        </p:spPr>
        <p:txBody>
          <a:bodyPr>
            <a:noAutofit/>
          </a:bodyPr>
          <a:lstStyle/>
          <a:p>
            <a:pPr marL="0" indent="0" algn="ctr" defTabSz="1218754">
              <a:spcAft>
                <a:spcPts val="500"/>
              </a:spcAft>
              <a:buNone/>
            </a:pP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 Pulse </a:t>
            </a:r>
            <a:r>
              <a:rPr lang="en-US" sz="6000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0" y="1842246"/>
            <a:ext cx="8171134" cy="54460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1292" y="1842246"/>
            <a:ext cx="8171134" cy="544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 bwMode="auto">
          <a:xfrm>
            <a:off x="524891" y="5328385"/>
            <a:ext cx="2957220" cy="239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162560" tIns="81280" rIns="162560" bIns="8128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1067"/>
              </a:spcAft>
            </a:pPr>
            <a:r>
              <a:rPr lang="en-US" sz="3733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  <a:p>
            <a:pPr algn="ctr">
              <a:spcAft>
                <a:spcPts val="1067"/>
              </a:spcAft>
            </a:pPr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 </a:t>
            </a:r>
          </a:p>
          <a:p>
            <a:pPr algn="ctr">
              <a:spcAft>
                <a:spcPts val="1067"/>
              </a:spcAft>
            </a:pPr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time</a:t>
            </a:r>
          </a:p>
          <a:p>
            <a:pPr algn="ctr">
              <a:spcAft>
                <a:spcPts val="1067"/>
              </a:spcAft>
            </a:pPr>
            <a:r>
              <a:rPr lang="es-MX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</a:t>
            </a:r>
            <a:r>
              <a:rPr lang="es-MX" sz="2667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endParaRPr lang="en-US" sz="266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4287946" y="5401158"/>
            <a:ext cx="3241913" cy="184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162560" tIns="81280" rIns="162560" bIns="8128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1067"/>
              </a:spcAft>
            </a:pPr>
            <a:r>
              <a:rPr lang="en-US" sz="3733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Visualization</a:t>
            </a:r>
          </a:p>
          <a:p>
            <a:pPr algn="ctr">
              <a:spcAft>
                <a:spcPts val="1067"/>
              </a:spcAft>
            </a:pPr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</a:p>
          <a:p>
            <a:pPr algn="ctr">
              <a:spcAft>
                <a:spcPts val="1067"/>
              </a:spcAft>
            </a:pPr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prioritization 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8742816" y="5332745"/>
            <a:ext cx="2134880" cy="294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162560" tIns="81280" rIns="162560" bIns="8128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1067"/>
              </a:spcAft>
            </a:pPr>
            <a:r>
              <a:rPr lang="en-US" sz="3733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</a:p>
          <a:p>
            <a:pPr algn="ctr">
              <a:spcAft>
                <a:spcPts val="1067"/>
              </a:spcAft>
            </a:pPr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anyone</a:t>
            </a:r>
          </a:p>
          <a:p>
            <a:pPr algn="ctr">
              <a:spcAft>
                <a:spcPts val="1067"/>
              </a:spcAft>
            </a:pPr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anywhere</a:t>
            </a:r>
          </a:p>
          <a:p>
            <a:pPr algn="ctr">
              <a:spcAft>
                <a:spcPts val="1067"/>
              </a:spcAft>
            </a:pPr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anytime</a:t>
            </a:r>
          </a:p>
          <a:p>
            <a:pPr algn="ctr">
              <a:spcAft>
                <a:spcPts val="1067"/>
              </a:spcAft>
            </a:pPr>
            <a:endParaRPr lang="en-US" sz="266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11768378" y="5388801"/>
            <a:ext cx="4111382" cy="251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162560" tIns="81280" rIns="162560" bIns="8128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1067"/>
              </a:spcAft>
            </a:pPr>
            <a:r>
              <a:rPr lang="en-US" sz="3733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Multi-enterprise </a:t>
            </a:r>
          </a:p>
          <a:p>
            <a:pPr algn="ctr">
              <a:spcAft>
                <a:spcPts val="1067"/>
              </a:spcAft>
            </a:pPr>
            <a:r>
              <a:rPr lang="en-US" sz="3733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</a:p>
          <a:p>
            <a:pPr algn="ctr">
              <a:spcAft>
                <a:spcPts val="1067"/>
              </a:spcAft>
            </a:pPr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</a:t>
            </a:r>
          </a:p>
          <a:p>
            <a:pPr algn="ctr">
              <a:spcAft>
                <a:spcPts val="1067"/>
              </a:spcAft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E2E supply chain visibility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118" y="2069864"/>
            <a:ext cx="2888288" cy="26622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2321" y="2357222"/>
            <a:ext cx="2681091" cy="247371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7247" y="2357222"/>
            <a:ext cx="2005844" cy="2193203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 algn="ctr" defTabSz="1218754">
              <a:spcAft>
                <a:spcPts val="500"/>
              </a:spcAft>
              <a:buNone/>
            </a:pP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 Pulse </a:t>
            </a:r>
            <a:r>
              <a:rPr lang="en-US" sz="6000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Ecosystem</a:t>
            </a: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6882" y="2504091"/>
            <a:ext cx="1889460" cy="215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07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 txBox="1">
            <a:spLocks/>
          </p:cNvSpPr>
          <p:nvPr/>
        </p:nvSpPr>
        <p:spPr>
          <a:xfrm>
            <a:off x="12599988" y="8564563"/>
            <a:ext cx="3657600" cy="485775"/>
          </a:xfrm>
          <a:prstGeom prst="rect">
            <a:avLst/>
          </a:prstGeom>
        </p:spPr>
        <p:txBody>
          <a:bodyPr vert="horz" lIns="162547" tIns="81273" rIns="162547" bIns="81273" rtlCol="0" anchor="ctr"/>
          <a:lstStyle>
            <a:defPPr>
              <a:defRPr lang="en-US"/>
            </a:defPPr>
            <a:lvl1pPr marL="0" algn="l" defTabSz="1450896" rtl="0" eaLnBrk="1" latinLnBrk="0" hangingPunct="1">
              <a:defRPr sz="17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5448" algn="l" defTabSz="1450896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0896" algn="l" defTabSz="1450896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343" algn="l" defTabSz="1450896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1788" algn="l" defTabSz="1450896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234" algn="l" defTabSz="1450896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2684" algn="l" defTabSz="1450896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128" algn="l" defTabSz="1450896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3577" algn="l" defTabSz="1450896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4508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16F6-403F-40F4-AAF6-3AA71AC74563}" type="slidenum">
              <a:rPr kumimoji="0" lang="en-US" sz="1700" b="0" i="0" u="none" strike="noStrike" kern="1200" cap="none" spc="0" normalizeH="0" baseline="0" noProof="0" smtClean="0">
                <a:ln>
                  <a:noFill/>
                </a:ln>
                <a:solidFill>
                  <a:srgbClr val="3E3E3E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145089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E3E3E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111" y="1541806"/>
            <a:ext cx="8907782" cy="5006716"/>
          </a:xfrm>
          <a:prstGeom prst="rect">
            <a:avLst/>
          </a:prstGeom>
        </p:spPr>
      </p:pic>
      <p:sp>
        <p:nvSpPr>
          <p:cNvPr id="4" name="Text Placeholder 2"/>
          <p:cNvSpPr txBox="1">
            <a:spLocks/>
          </p:cNvSpPr>
          <p:nvPr/>
        </p:nvSpPr>
        <p:spPr>
          <a:xfrm>
            <a:off x="409349" y="247953"/>
            <a:ext cx="14714327" cy="1047956"/>
          </a:xfrm>
          <a:prstGeom prst="rect">
            <a:avLst/>
          </a:prstGeom>
          <a:noFill/>
        </p:spPr>
        <p:txBody>
          <a:bodyPr wrap="square" lIns="121875" tIns="60936" rIns="121875" bIns="60936" rtlCol="0">
            <a:spAutoFit/>
          </a:bodyPr>
          <a:lstStyle>
            <a:defPPr>
              <a:defRPr lang="en-US"/>
            </a:defPPr>
            <a:lvl1pPr defTabSz="1218754">
              <a:spcAft>
                <a:spcPts val="500"/>
              </a:spcAft>
              <a:defRPr sz="60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Flex Pulse Solution – </a:t>
            </a:r>
            <a:r>
              <a:rPr lang="en-US" b="1" dirty="0">
                <a:solidFill>
                  <a:srgbClr val="009BDE"/>
                </a:solidFill>
              </a:rPr>
              <a:t>as a platform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73391" y="1799636"/>
            <a:ext cx="55763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Available at </a:t>
            </a:r>
            <a:r>
              <a:rPr kumimoji="0" lang="en-US" sz="2400" b="0" i="0" u="sng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all Flex Sites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with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Pulse Navigation Center via Global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menu in PCs and Tablets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75891" y="3456513"/>
            <a:ext cx="55763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defTabSz="914400"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Flex Pulse Center Locations in San Jose HQ,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Althofen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, </a:t>
            </a:r>
            <a:r>
              <a:rPr lang="en-US" sz="2400" kern="0" dirty="0">
                <a:solidFill>
                  <a:schemeClr val="bg2"/>
                </a:solidFill>
              </a:rPr>
              <a:t>Austin, Chennai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Guadalajara, </a:t>
            </a:r>
            <a:r>
              <a:rPr lang="en-US" sz="2400" kern="0" dirty="0" err="1">
                <a:solidFill>
                  <a:schemeClr val="bg2"/>
                </a:solidFill>
              </a:rPr>
              <a:t>Migdal</a:t>
            </a:r>
            <a:r>
              <a:rPr lang="en-US" sz="2400" kern="0" dirty="0">
                <a:solidFill>
                  <a:schemeClr val="bg2"/>
                </a:solidFill>
              </a:rPr>
              <a:t> </a:t>
            </a:r>
            <a:r>
              <a:rPr lang="en-US" sz="2400" kern="0" dirty="0" err="1">
                <a:solidFill>
                  <a:schemeClr val="bg2"/>
                </a:solidFill>
              </a:rPr>
              <a:t>HaEmek</a:t>
            </a:r>
            <a:r>
              <a:rPr lang="en-US" sz="2400" kern="0" dirty="0">
                <a:solidFill>
                  <a:schemeClr val="bg2"/>
                </a:solidFill>
              </a:rPr>
              <a:t>,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Tzcew</a:t>
            </a:r>
            <a:r>
              <a:rPr lang="en-US" sz="2400" kern="0" dirty="0">
                <a:solidFill>
                  <a:schemeClr val="bg2"/>
                </a:solidFill>
              </a:rPr>
              <a:t> &amp;</a:t>
            </a:r>
            <a:r>
              <a:rPr kumimoji="0" lang="en-US" sz="2400" b="0" i="0" u="none" strike="noStrike" kern="0" cap="none" spc="0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</a:t>
            </a:r>
            <a:r>
              <a:rPr lang="en-US" sz="2400" kern="0" dirty="0">
                <a:solidFill>
                  <a:schemeClr val="bg2"/>
                </a:solidFill>
              </a:rPr>
              <a:t>W</a:t>
            </a:r>
            <a:r>
              <a:rPr kumimoji="0" lang="en-US" sz="2400" b="0" i="0" u="none" strike="noStrike" kern="0" cap="none" spc="0" normalizeH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uzhong</a:t>
            </a:r>
            <a:r>
              <a:rPr lang="en-US" sz="2400" kern="0" dirty="0">
                <a:solidFill>
                  <a:schemeClr val="bg2"/>
                </a:solidFill>
              </a:rPr>
              <a:t>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73390" y="5085044"/>
            <a:ext cx="5576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Flex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Pulse Mobile Application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to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available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via Mobile Phone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pic>
        <p:nvPicPr>
          <p:cNvPr id="13" name="7A5D8B55AF3E2E4EAB8F7FEC915F842A@flextronics.com" descr="image0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148"/>
          <a:stretch/>
        </p:blipFill>
        <p:spPr bwMode="auto">
          <a:xfrm>
            <a:off x="5738263" y="7273518"/>
            <a:ext cx="3622714" cy="154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3976" y="7248451"/>
            <a:ext cx="3304953" cy="16336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r="77324" b="52262"/>
          <a:stretch/>
        </p:blipFill>
        <p:spPr>
          <a:xfrm>
            <a:off x="2489304" y="6863550"/>
            <a:ext cx="2574091" cy="2162486"/>
          </a:xfrm>
          <a:prstGeom prst="rect">
            <a:avLst/>
          </a:prstGeom>
          <a:solidFill>
            <a:srgbClr val="3E3E3E">
              <a:lumMod val="50000"/>
            </a:srgbClr>
          </a:solidFill>
        </p:spPr>
      </p:pic>
      <p:sp>
        <p:nvSpPr>
          <p:cNvPr id="16" name="TextBox 15"/>
          <p:cNvSpPr txBox="1"/>
          <p:nvPr/>
        </p:nvSpPr>
        <p:spPr>
          <a:xfrm>
            <a:off x="5412807" y="6720592"/>
            <a:ext cx="4398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Optional (Only Strategic Locations)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661993" y="3006689"/>
            <a:ext cx="6216945" cy="1314798"/>
            <a:chOff x="1661993" y="3006689"/>
            <a:chExt cx="6216945" cy="1314798"/>
          </a:xfrm>
        </p:grpSpPr>
        <p:sp>
          <p:nvSpPr>
            <p:cNvPr id="7" name="Oval 6"/>
            <p:cNvSpPr/>
            <p:nvPr/>
          </p:nvSpPr>
          <p:spPr>
            <a:xfrm>
              <a:off x="1661993" y="3520508"/>
              <a:ext cx="224853" cy="19487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rgbClr val="003366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187898" y="4049191"/>
              <a:ext cx="224853" cy="19487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rgbClr val="003366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059182" y="3006689"/>
              <a:ext cx="224853" cy="19487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rgbClr val="003366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002152" y="3215989"/>
              <a:ext cx="224853" cy="19487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rgbClr val="003366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513410" y="3659500"/>
              <a:ext cx="224853" cy="19487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rgbClr val="003366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2279795" y="3696804"/>
              <a:ext cx="224853" cy="19487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rgbClr val="003366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654085" y="3794240"/>
              <a:ext cx="224853" cy="19487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rgbClr val="003366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739685" y="4126614"/>
              <a:ext cx="224853" cy="19487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rgbClr val="003366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327" y="1634251"/>
            <a:ext cx="9641859" cy="876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4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2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2599988" y="8564563"/>
            <a:ext cx="3657600" cy="485775"/>
          </a:xfrm>
          <a:prstGeom prst="rect">
            <a:avLst/>
          </a:prstGeom>
        </p:spPr>
        <p:txBody>
          <a:bodyPr/>
          <a:lstStyle/>
          <a:p>
            <a:fld id="{C63716F6-403F-40F4-AAF6-3AA71AC74563}" type="slidenum">
              <a:rPr lang="en-US" smtClean="0">
                <a:solidFill>
                  <a:srgbClr val="3E3E3E">
                    <a:tint val="75000"/>
                  </a:srgbClr>
                </a:solidFill>
              </a:rPr>
              <a:pPr/>
              <a:t>23</a:t>
            </a:fld>
            <a:endParaRPr lang="en-US" dirty="0">
              <a:solidFill>
                <a:srgbClr val="3E3E3E">
                  <a:tint val="75000"/>
                </a:srgbClr>
              </a:solidFill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592015" y="3913482"/>
            <a:ext cx="13073561" cy="1153977"/>
          </a:xfrm>
          <a:prstGeom prst="rect">
            <a:avLst/>
          </a:prstGeom>
        </p:spPr>
        <p:txBody>
          <a:bodyPr/>
          <a:lstStyle>
            <a:lvl1pPr algn="l" defTabSz="812731" rtl="0" eaLnBrk="1" latinLnBrk="0" hangingPunct="1">
              <a:spcBef>
                <a:spcPct val="0"/>
              </a:spcBef>
              <a:buNone/>
              <a:defRPr sz="4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ea typeface="ITC Avant Garde Gothic Pro" charset="0"/>
                <a:cs typeface="ITC Avant Garde Gothic Pro" charset="0"/>
              </a:rPr>
              <a:t>Flex Pulse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4817" y="6617366"/>
            <a:ext cx="29888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50+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</a:t>
            </a:r>
            <a:br>
              <a:rPr lang="en-US" sz="3600" b="1" dirty="0">
                <a:solidFill>
                  <a:schemeClr val="bg1"/>
                </a:solidFill>
                <a:latin typeface="+mj-lt"/>
              </a:rPr>
            </a:br>
            <a:r>
              <a:rPr lang="en-US" sz="2800" dirty="0">
                <a:solidFill>
                  <a:schemeClr val="bg1"/>
                </a:solidFill>
              </a:rPr>
              <a:t>Enterprise wide Deployed visualizations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88473" y="6617366"/>
            <a:ext cx="30895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8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Pulse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Centers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09774" y="6617365"/>
            <a:ext cx="20879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+700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Campus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visits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233770" y="6617366"/>
            <a:ext cx="23296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7,000+</a:t>
            </a:r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Individual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users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" y="1947333"/>
            <a:ext cx="16256000" cy="4546600"/>
          </a:xfrm>
          <a:prstGeom prst="rect">
            <a:avLst/>
          </a:prstGeom>
        </p:spPr>
      </p:pic>
      <p:sp>
        <p:nvSpPr>
          <p:cNvPr id="11" name="Text Placeholder 2"/>
          <p:cNvSpPr txBox="1">
            <a:spLocks/>
          </p:cNvSpPr>
          <p:nvPr/>
        </p:nvSpPr>
        <p:spPr>
          <a:xfrm>
            <a:off x="270012" y="330159"/>
            <a:ext cx="16528822" cy="1046392"/>
          </a:xfrm>
          <a:prstGeom prst="rect">
            <a:avLst/>
          </a:prstGeom>
          <a:noFill/>
        </p:spPr>
        <p:txBody>
          <a:bodyPr wrap="square" lIns="121875" tIns="60936" rIns="121875" bIns="60936" rtlCol="0">
            <a:spAutoFit/>
          </a:bodyPr>
          <a:lstStyle>
            <a:defPPr>
              <a:defRPr lang="en-US"/>
            </a:defPPr>
            <a:lvl1pPr defTabSz="1218754">
              <a:spcAft>
                <a:spcPts val="500"/>
              </a:spcAft>
              <a:defRPr sz="60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Flex Pulse – </a:t>
            </a:r>
            <a:r>
              <a:rPr lang="en-US" b="1" dirty="0">
                <a:solidFill>
                  <a:srgbClr val="009BDE"/>
                </a:solidFill>
              </a:rPr>
              <a:t>an experience and a system</a:t>
            </a:r>
          </a:p>
        </p:txBody>
      </p:sp>
    </p:spTree>
    <p:extLst>
      <p:ext uri="{BB962C8B-B14F-4D97-AF65-F5344CB8AC3E}">
        <p14:creationId xmlns:p14="http://schemas.microsoft.com/office/powerpoint/2010/main" val="169905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19088" y="8475663"/>
            <a:ext cx="3657600" cy="485775"/>
          </a:xfrm>
          <a:prstGeom prst="rect">
            <a:avLst/>
          </a:prstGeom>
        </p:spPr>
        <p:txBody>
          <a:bodyPr/>
          <a:lstStyle/>
          <a:p>
            <a:fld id="{C63716F6-403F-40F4-AAF6-3AA71AC74563}" type="slidenum">
              <a:rPr lang="en-US" smtClean="0">
                <a:solidFill>
                  <a:srgbClr val="3E3E3E">
                    <a:tint val="75000"/>
                  </a:srgbClr>
                </a:solidFill>
              </a:rPr>
              <a:pPr/>
              <a:t>24</a:t>
            </a:fld>
            <a:endParaRPr lang="en-US" dirty="0">
              <a:solidFill>
                <a:srgbClr val="3E3E3E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88889" y="3083005"/>
            <a:ext cx="13532316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i="1" dirty="0">
                <a:solidFill>
                  <a:schemeClr val="bg1"/>
                </a:solidFill>
              </a:rPr>
              <a:t>“This is the world we live in, if you are not real time, collaborative, mobile and multi-enterprise, you can’t survive” </a:t>
            </a:r>
          </a:p>
          <a:p>
            <a:pPr algn="r"/>
            <a:r>
              <a:rPr lang="en-US" sz="4400" i="1" dirty="0"/>
              <a:t>     </a:t>
            </a:r>
          </a:p>
          <a:p>
            <a:pPr algn="r"/>
            <a:r>
              <a:rPr lang="en-US" sz="4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– </a:t>
            </a:r>
            <a:r>
              <a:rPr 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Mike McNamara. CEO Flex </a:t>
            </a:r>
          </a:p>
          <a:p>
            <a:pPr algn="ctr" defTabSz="1451037"/>
            <a:r>
              <a:rPr lang="en-US" sz="9600" dirty="0"/>
              <a:t/>
            </a:r>
            <a:br>
              <a:rPr lang="en-US" sz="9600" dirty="0"/>
            </a:br>
            <a:r>
              <a:rPr lang="en-US" sz="9600" dirty="0"/>
              <a:t/>
            </a:r>
            <a:br>
              <a:rPr lang="en-US" sz="9600" dirty="0"/>
            </a:br>
            <a:endParaRPr lang="en-US" sz="4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61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err="1"/>
              <a:t>Thank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8475663"/>
            <a:ext cx="3794125" cy="487362"/>
          </a:xfrm>
        </p:spPr>
        <p:txBody>
          <a:bodyPr/>
          <a:lstStyle/>
          <a:p>
            <a:fld id="{C48D9196-7146-4672-A4BA-DB29036C6B4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18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unique insights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316553" y="8475135"/>
            <a:ext cx="3793437" cy="488244"/>
          </a:xfrm>
        </p:spPr>
        <p:txBody>
          <a:bodyPr/>
          <a:lstStyle/>
          <a:p>
            <a:fld id="{C48D9196-7146-4672-A4BA-DB29036C6B41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794" y="2201334"/>
            <a:ext cx="2733951" cy="2557036"/>
            <a:chOff x="-10677" y="1465470"/>
            <a:chExt cx="2734250" cy="2557315"/>
          </a:xfrm>
        </p:grpSpPr>
        <p:sp>
          <p:nvSpPr>
            <p:cNvPr id="19" name="Rectangle 18"/>
            <p:cNvSpPr/>
            <p:nvPr/>
          </p:nvSpPr>
          <p:spPr>
            <a:xfrm>
              <a:off x="0" y="1465470"/>
              <a:ext cx="2712401" cy="255731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7146" y="1648716"/>
              <a:ext cx="2067378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Medical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2268148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77" y="2268146"/>
              <a:ext cx="2734250" cy="1754636"/>
            </a:xfrm>
            <a:prstGeom prst="rect">
              <a:avLst/>
            </a:prstGeom>
          </p:spPr>
        </p:pic>
        <p:sp>
          <p:nvSpPr>
            <p:cNvPr id="23" name="Oval 22"/>
            <p:cNvSpPr/>
            <p:nvPr/>
          </p:nvSpPr>
          <p:spPr>
            <a:xfrm>
              <a:off x="842390" y="2813118"/>
              <a:ext cx="1016890" cy="1016890"/>
            </a:xfrm>
            <a:prstGeom prst="ellipse">
              <a:avLst/>
            </a:prstGeom>
            <a:solidFill>
              <a:srgbClr val="82BC00"/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$2</a:t>
              </a:r>
              <a:b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700151" y="2201334"/>
            <a:ext cx="2735529" cy="2557036"/>
            <a:chOff x="2688974" y="1465469"/>
            <a:chExt cx="2735828" cy="2557315"/>
          </a:xfrm>
        </p:grpSpPr>
        <p:sp>
          <p:nvSpPr>
            <p:cNvPr id="25" name="Rectangle 24"/>
            <p:cNvSpPr/>
            <p:nvPr/>
          </p:nvSpPr>
          <p:spPr>
            <a:xfrm>
              <a:off x="2712401" y="1465469"/>
              <a:ext cx="2712401" cy="2557315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688974" y="1648716"/>
              <a:ext cx="2712402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Automotive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712401" y="2268147"/>
              <a:ext cx="2712401" cy="1754636"/>
            </a:xfrm>
            <a:prstGeom prst="rect">
              <a:avLst/>
            </a:pr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07765" y="2268146"/>
              <a:ext cx="2717036" cy="1754636"/>
            </a:xfrm>
            <a:prstGeom prst="rect">
              <a:avLst/>
            </a:prstGeom>
          </p:spPr>
        </p:pic>
        <p:sp>
          <p:nvSpPr>
            <p:cNvPr id="29" name="Oval 28"/>
            <p:cNvSpPr/>
            <p:nvPr/>
          </p:nvSpPr>
          <p:spPr>
            <a:xfrm>
              <a:off x="3526354" y="2813118"/>
              <a:ext cx="1016890" cy="1016890"/>
            </a:xfrm>
            <a:prstGeom prst="ellipse">
              <a:avLst/>
            </a:prstGeom>
            <a:solidFill>
              <a:srgbClr val="9E1C64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$2</a:t>
              </a:r>
              <a:b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412254" y="2201334"/>
            <a:ext cx="2735529" cy="2557036"/>
            <a:chOff x="5401375" y="1465470"/>
            <a:chExt cx="2735828" cy="2557315"/>
          </a:xfrm>
        </p:grpSpPr>
        <p:sp>
          <p:nvSpPr>
            <p:cNvPr id="31" name="Rectangle 30"/>
            <p:cNvSpPr/>
            <p:nvPr/>
          </p:nvSpPr>
          <p:spPr>
            <a:xfrm>
              <a:off x="5424802" y="1465470"/>
              <a:ext cx="2712401" cy="255731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endParaRPr lang="en-US" sz="32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01375" y="1648716"/>
              <a:ext cx="2712401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Industrial</a:t>
              </a:r>
              <a:br>
                <a:rPr lang="en-US" b="1" kern="0" dirty="0">
                  <a:solidFill>
                    <a:schemeClr val="bg2"/>
                  </a:solidFill>
                  <a:latin typeface="+mn-lt"/>
                </a:rPr>
              </a:br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Goods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24802" y="2268148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endParaRPr lang="en-US" sz="32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22432" y="2268146"/>
              <a:ext cx="2710134" cy="1754636"/>
            </a:xfrm>
            <a:prstGeom prst="rect">
              <a:avLst/>
            </a:prstGeom>
          </p:spPr>
        </p:pic>
        <p:sp>
          <p:nvSpPr>
            <p:cNvPr id="35" name="Oval 34"/>
            <p:cNvSpPr/>
            <p:nvPr/>
          </p:nvSpPr>
          <p:spPr>
            <a:xfrm>
              <a:off x="6227583" y="2813118"/>
              <a:ext cx="1016890" cy="1016890"/>
            </a:xfrm>
            <a:prstGeom prst="ellipse">
              <a:avLst/>
            </a:prstGeom>
            <a:solidFill>
              <a:srgbClr val="009BD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$1</a:t>
              </a:r>
              <a:r>
                <a:rPr lang="en-US" sz="32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/>
              </a:r>
              <a:br>
                <a:rPr lang="en-US" sz="32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127654" y="2201334"/>
            <a:ext cx="2732236" cy="2557036"/>
            <a:chOff x="8117072" y="1465469"/>
            <a:chExt cx="2732533" cy="2557315"/>
          </a:xfrm>
        </p:grpSpPr>
        <p:sp>
          <p:nvSpPr>
            <p:cNvPr id="37" name="Rectangle 36"/>
            <p:cNvSpPr/>
            <p:nvPr/>
          </p:nvSpPr>
          <p:spPr>
            <a:xfrm>
              <a:off x="8137204" y="1465469"/>
              <a:ext cx="2712401" cy="255731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117072" y="1598790"/>
              <a:ext cx="2712402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Home </a:t>
              </a:r>
              <a:br>
                <a:rPr lang="en-US" b="1" kern="0" dirty="0">
                  <a:solidFill>
                    <a:schemeClr val="bg2"/>
                  </a:solidFill>
                  <a:latin typeface="+mn-lt"/>
                </a:rPr>
              </a:br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Appliances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137204" y="2268147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32566" y="2268146"/>
              <a:ext cx="2712401" cy="1754636"/>
            </a:xfrm>
            <a:prstGeom prst="rect">
              <a:avLst/>
            </a:prstGeom>
          </p:spPr>
        </p:pic>
        <p:sp>
          <p:nvSpPr>
            <p:cNvPr id="41" name="Oval 40"/>
            <p:cNvSpPr/>
            <p:nvPr/>
          </p:nvSpPr>
          <p:spPr>
            <a:xfrm>
              <a:off x="8957197" y="2813118"/>
              <a:ext cx="1016890" cy="1016890"/>
            </a:xfrm>
            <a:prstGeom prst="ellipse">
              <a:avLst/>
            </a:prstGeom>
            <a:solidFill>
              <a:srgbClr val="F5802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$1</a:t>
              </a:r>
              <a:r>
                <a:rPr lang="en-US" sz="32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/>
              </a:r>
              <a:br>
                <a:rPr lang="en-US" sz="32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0843058" y="2201334"/>
            <a:ext cx="2728938" cy="2557036"/>
            <a:chOff x="10832773" y="1465470"/>
            <a:chExt cx="2729233" cy="2557315"/>
          </a:xfrm>
        </p:grpSpPr>
        <p:sp>
          <p:nvSpPr>
            <p:cNvPr id="43" name="Rectangle 42"/>
            <p:cNvSpPr/>
            <p:nvPr/>
          </p:nvSpPr>
          <p:spPr>
            <a:xfrm>
              <a:off x="10849605" y="1465470"/>
              <a:ext cx="2712401" cy="255731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832773" y="1579852"/>
              <a:ext cx="2712402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Capital</a:t>
              </a:r>
              <a:br>
                <a:rPr lang="en-US" b="1" kern="0" dirty="0">
                  <a:solidFill>
                    <a:schemeClr val="bg2"/>
                  </a:solidFill>
                  <a:latin typeface="+mn-lt"/>
                </a:rPr>
              </a:br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Equipment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849605" y="2268148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44967" y="2268146"/>
              <a:ext cx="2717039" cy="1754636"/>
            </a:xfrm>
            <a:prstGeom prst="rect">
              <a:avLst/>
            </a:prstGeom>
          </p:spPr>
        </p:pic>
        <p:sp>
          <p:nvSpPr>
            <p:cNvPr id="47" name="Oval 46"/>
            <p:cNvSpPr/>
            <p:nvPr/>
          </p:nvSpPr>
          <p:spPr>
            <a:xfrm>
              <a:off x="11654704" y="2813118"/>
              <a:ext cx="1016890" cy="1016890"/>
            </a:xfrm>
            <a:prstGeom prst="ellipse">
              <a:avLst/>
            </a:prstGeom>
            <a:solidFill>
              <a:srgbClr val="F9C20A"/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$1</a:t>
              </a:r>
              <a:b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3555164" y="2201334"/>
            <a:ext cx="2728936" cy="2557036"/>
            <a:chOff x="13545175" y="1465469"/>
            <a:chExt cx="2729232" cy="2557315"/>
          </a:xfrm>
        </p:grpSpPr>
        <p:sp>
          <p:nvSpPr>
            <p:cNvPr id="49" name="Rectangle 48"/>
            <p:cNvSpPr/>
            <p:nvPr/>
          </p:nvSpPr>
          <p:spPr>
            <a:xfrm>
              <a:off x="13562006" y="1465469"/>
              <a:ext cx="2712401" cy="2557315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3545175" y="1648716"/>
              <a:ext cx="2712402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Energy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3562006" y="2268147"/>
              <a:ext cx="2712401" cy="1754636"/>
            </a:xfrm>
            <a:prstGeom prst="rect">
              <a:avLst/>
            </a:pr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62005" y="2268146"/>
              <a:ext cx="2712401" cy="1754636"/>
            </a:xfrm>
            <a:prstGeom prst="rect">
              <a:avLst/>
            </a:prstGeom>
          </p:spPr>
        </p:pic>
        <p:sp>
          <p:nvSpPr>
            <p:cNvPr id="53" name="Oval 52"/>
            <p:cNvSpPr/>
            <p:nvPr/>
          </p:nvSpPr>
          <p:spPr>
            <a:xfrm>
              <a:off x="14384318" y="2813118"/>
              <a:ext cx="1016890" cy="1016890"/>
            </a:xfrm>
            <a:prstGeom prst="ellipse">
              <a:avLst/>
            </a:prstGeom>
            <a:solidFill>
              <a:srgbClr val="9E1C64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$2</a:t>
              </a:r>
              <a:b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-3051" y="4995243"/>
            <a:ext cx="2741144" cy="2557036"/>
            <a:chOff x="2685677" y="4236143"/>
            <a:chExt cx="2741442" cy="2557315"/>
          </a:xfrm>
        </p:grpSpPr>
        <p:sp>
          <p:nvSpPr>
            <p:cNvPr id="76" name="Rectangle 75"/>
            <p:cNvSpPr/>
            <p:nvPr/>
          </p:nvSpPr>
          <p:spPr>
            <a:xfrm>
              <a:off x="2712401" y="4236143"/>
              <a:ext cx="2712401" cy="255731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685677" y="4396876"/>
              <a:ext cx="2715697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Telecom 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712401" y="5038821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712401" y="5038818"/>
              <a:ext cx="2712401" cy="1754636"/>
            </a:xfrm>
            <a:prstGeom prst="rect">
              <a:avLst/>
            </a:pr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07765" y="5038817"/>
              <a:ext cx="2719354" cy="1754635"/>
            </a:xfrm>
            <a:prstGeom prst="rect">
              <a:avLst/>
            </a:prstGeom>
          </p:spPr>
        </p:pic>
        <p:sp>
          <p:nvSpPr>
            <p:cNvPr id="81" name="Oval 80"/>
            <p:cNvSpPr/>
            <p:nvPr/>
          </p:nvSpPr>
          <p:spPr>
            <a:xfrm>
              <a:off x="3526354" y="5583789"/>
              <a:ext cx="1016890" cy="1016890"/>
            </a:xfrm>
            <a:prstGeom prst="ellipse">
              <a:avLst/>
            </a:prstGeom>
            <a:solidFill>
              <a:srgbClr val="F5802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$3</a:t>
              </a:r>
              <a:b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5424947" y="4993196"/>
            <a:ext cx="2738827" cy="2557036"/>
            <a:chOff x="5398078" y="4236144"/>
            <a:chExt cx="2739125" cy="2557315"/>
          </a:xfrm>
        </p:grpSpPr>
        <p:sp>
          <p:nvSpPr>
            <p:cNvPr id="83" name="Rectangle 82"/>
            <p:cNvSpPr/>
            <p:nvPr/>
          </p:nvSpPr>
          <p:spPr>
            <a:xfrm>
              <a:off x="5424802" y="4236144"/>
              <a:ext cx="2712401" cy="255731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398078" y="4396876"/>
              <a:ext cx="2715697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Enterprise</a:t>
              </a:r>
              <a:br>
                <a:rPr lang="en-US" b="1" kern="0" dirty="0">
                  <a:solidFill>
                    <a:schemeClr val="bg2"/>
                  </a:solidFill>
                  <a:latin typeface="+mn-lt"/>
                </a:rPr>
              </a:br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Compute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424802" y="5038822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424802" y="5038819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endParaRPr lang="en-US" sz="32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22432" y="5038817"/>
              <a:ext cx="2712451" cy="1754635"/>
            </a:xfrm>
            <a:prstGeom prst="rect">
              <a:avLst/>
            </a:prstGeom>
          </p:spPr>
        </p:pic>
        <p:sp>
          <p:nvSpPr>
            <p:cNvPr id="88" name="Oval 87"/>
            <p:cNvSpPr/>
            <p:nvPr/>
          </p:nvSpPr>
          <p:spPr>
            <a:xfrm>
              <a:off x="6227583" y="5583789"/>
              <a:ext cx="1016890" cy="1016890"/>
            </a:xfrm>
            <a:prstGeom prst="ellipse">
              <a:avLst/>
            </a:prstGeom>
            <a:solidFill>
              <a:srgbClr val="F9C20A"/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$2</a:t>
              </a:r>
              <a:b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8140348" y="4993196"/>
            <a:ext cx="2740167" cy="2557036"/>
            <a:chOff x="8113774" y="4236143"/>
            <a:chExt cx="2740466" cy="2557315"/>
          </a:xfrm>
        </p:grpSpPr>
        <p:sp>
          <p:nvSpPr>
            <p:cNvPr id="90" name="Rectangle 89"/>
            <p:cNvSpPr/>
            <p:nvPr/>
          </p:nvSpPr>
          <p:spPr>
            <a:xfrm>
              <a:off x="8137204" y="4236143"/>
              <a:ext cx="2712401" cy="2557315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113774" y="4396876"/>
              <a:ext cx="2715699" cy="473943"/>
            </a:xfrm>
            <a:prstGeom prst="rect">
              <a:avLst/>
            </a:prstGeom>
            <a:noFill/>
            <a:ln w="12700"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Wearables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8137204" y="5038821"/>
              <a:ext cx="2712401" cy="1754636"/>
            </a:xfrm>
            <a:prstGeom prst="rect">
              <a:avLst/>
            </a:pr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8137204" y="5038818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1210" y="5038817"/>
              <a:ext cx="2733030" cy="1754635"/>
            </a:xfrm>
            <a:prstGeom prst="rect">
              <a:avLst/>
            </a:prstGeom>
          </p:spPr>
        </p:pic>
        <p:sp>
          <p:nvSpPr>
            <p:cNvPr id="95" name="Oval 94"/>
            <p:cNvSpPr/>
            <p:nvPr/>
          </p:nvSpPr>
          <p:spPr>
            <a:xfrm>
              <a:off x="8957197" y="5583789"/>
              <a:ext cx="1016890" cy="1016890"/>
            </a:xfrm>
            <a:prstGeom prst="ellipse">
              <a:avLst/>
            </a:prstGeom>
            <a:solidFill>
              <a:srgbClr val="9E1C64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$1</a:t>
              </a:r>
              <a:r>
                <a:rPr lang="en-US" sz="32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/>
              </a:r>
              <a:br>
                <a:rPr lang="en-US" sz="32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10855752" y="4993196"/>
            <a:ext cx="2732233" cy="2557036"/>
            <a:chOff x="10829474" y="4236144"/>
            <a:chExt cx="2732532" cy="2557315"/>
          </a:xfrm>
        </p:grpSpPr>
        <p:sp>
          <p:nvSpPr>
            <p:cNvPr id="97" name="Rectangle 96"/>
            <p:cNvSpPr/>
            <p:nvPr/>
          </p:nvSpPr>
          <p:spPr>
            <a:xfrm>
              <a:off x="10849605" y="4236144"/>
              <a:ext cx="2712401" cy="255731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endParaRPr lang="en-US" sz="32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0829474" y="4396876"/>
              <a:ext cx="2715700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Connected</a:t>
              </a:r>
              <a:br>
                <a:rPr lang="en-US" b="1" kern="0" dirty="0">
                  <a:solidFill>
                    <a:schemeClr val="bg2"/>
                  </a:solidFill>
                  <a:latin typeface="+mn-lt"/>
                </a:rPr>
              </a:br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Living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0849605" y="5038822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endParaRPr lang="en-US" sz="32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0849605" y="5038819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44967" y="5038817"/>
              <a:ext cx="2717037" cy="1754635"/>
            </a:xfrm>
            <a:prstGeom prst="rect">
              <a:avLst/>
            </a:prstGeom>
          </p:spPr>
        </p:pic>
        <p:sp>
          <p:nvSpPr>
            <p:cNvPr id="102" name="Oval 101"/>
            <p:cNvSpPr/>
            <p:nvPr/>
          </p:nvSpPr>
          <p:spPr>
            <a:xfrm>
              <a:off x="11654704" y="5583789"/>
              <a:ext cx="1016890" cy="1016890"/>
            </a:xfrm>
            <a:prstGeom prst="ellipse">
              <a:avLst/>
            </a:prstGeom>
            <a:solidFill>
              <a:srgbClr val="009BD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$1</a:t>
              </a:r>
              <a:b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13587983" y="4993196"/>
            <a:ext cx="2712106" cy="2557036"/>
            <a:chOff x="13562005" y="4236143"/>
            <a:chExt cx="2712402" cy="2557315"/>
          </a:xfrm>
        </p:grpSpPr>
        <p:sp>
          <p:nvSpPr>
            <p:cNvPr id="104" name="Rectangle 103"/>
            <p:cNvSpPr/>
            <p:nvPr/>
          </p:nvSpPr>
          <p:spPr>
            <a:xfrm>
              <a:off x="13562006" y="4236143"/>
              <a:ext cx="2712401" cy="255731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578840" y="4396875"/>
              <a:ext cx="2693252" cy="47394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algn="ctr" defTabSz="1790275"/>
              <a:r>
                <a:rPr lang="en-US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Mobile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3562006" y="5038821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3562006" y="5038818"/>
              <a:ext cx="2712401" cy="1754636"/>
            </a:xfrm>
            <a:prstGeom prst="rect">
              <a:avLst/>
            </a:pr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62005" y="5038817"/>
              <a:ext cx="2712401" cy="1754635"/>
            </a:xfrm>
            <a:prstGeom prst="rect">
              <a:avLst/>
            </a:prstGeom>
          </p:spPr>
        </p:pic>
        <p:sp>
          <p:nvSpPr>
            <p:cNvPr id="109" name="Oval 108"/>
            <p:cNvSpPr/>
            <p:nvPr/>
          </p:nvSpPr>
          <p:spPr>
            <a:xfrm>
              <a:off x="14384317" y="5583788"/>
              <a:ext cx="1016890" cy="1016889"/>
            </a:xfrm>
            <a:prstGeom prst="ellipse">
              <a:avLst/>
            </a:prstGeom>
            <a:solidFill>
              <a:srgbClr val="82B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$2</a:t>
              </a:r>
              <a:b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2722359" y="4997729"/>
            <a:ext cx="2733951" cy="2557036"/>
            <a:chOff x="-10677" y="4236144"/>
            <a:chExt cx="2734249" cy="2557315"/>
          </a:xfrm>
        </p:grpSpPr>
        <p:sp>
          <p:nvSpPr>
            <p:cNvPr id="111" name="Rectangle 110"/>
            <p:cNvSpPr/>
            <p:nvPr/>
          </p:nvSpPr>
          <p:spPr>
            <a:xfrm>
              <a:off x="0" y="4236144"/>
              <a:ext cx="2712401" cy="255731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endParaRPr lang="en-US" sz="32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26585" y="4396876"/>
              <a:ext cx="2059233" cy="473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>
              <a:defPPr>
                <a:defRPr lang="en-US"/>
              </a:defPPr>
              <a:lvl1pPr algn="ctr" defTabSz="1790700">
                <a:defRPr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2387576"/>
              <a:r>
                <a:rPr lang="en-US" b="1" kern="0" dirty="0">
                  <a:solidFill>
                    <a:schemeClr val="bg2"/>
                  </a:solidFill>
                  <a:latin typeface="+mn-lt"/>
                </a:rPr>
                <a:t>Networking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0" y="5038822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endParaRPr lang="en-US" sz="32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0" y="5038819"/>
              <a:ext cx="2712401" cy="1754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88"/>
              <a:endParaRPr lang="en-US" sz="3401" kern="0" dirty="0">
                <a:solidFill>
                  <a:schemeClr val="bg2"/>
                </a:solidFill>
              </a:endParaRPr>
            </a:p>
          </p:txBody>
        </p:sp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77" y="5038817"/>
              <a:ext cx="2734249" cy="1754636"/>
            </a:xfrm>
            <a:prstGeom prst="rect">
              <a:avLst/>
            </a:prstGeom>
          </p:spPr>
        </p:pic>
        <p:sp>
          <p:nvSpPr>
            <p:cNvPr id="116" name="Oval 115"/>
            <p:cNvSpPr/>
            <p:nvPr/>
          </p:nvSpPr>
          <p:spPr>
            <a:xfrm>
              <a:off x="842390" y="5583789"/>
              <a:ext cx="1016890" cy="1016890"/>
            </a:xfrm>
            <a:prstGeom prst="ellipse">
              <a:avLst/>
            </a:prstGeom>
            <a:solidFill>
              <a:srgbClr val="009BD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>
              <a:noAutofit/>
            </a:bodyPr>
            <a:lstStyle/>
            <a:p>
              <a:pPr algn="ctr" defTabSz="1219188"/>
              <a: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  <a:t>$3</a:t>
              </a:r>
              <a:br>
                <a:rPr lang="en-US" sz="3200" b="1" kern="0" dirty="0">
                  <a:solidFill>
                    <a:schemeClr val="bg2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en-US" sz="1600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Billion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441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03619" y="1686136"/>
            <a:ext cx="14299500" cy="5771287"/>
          </a:xfrm>
          <a:prstGeom prst="rect">
            <a:avLst/>
          </a:prstGeom>
          <a:blipFill dpi="0" rotWithShape="1">
            <a:blip r:embed="rId2" cstate="email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 Forces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316553" y="8475135"/>
            <a:ext cx="3793437" cy="488244"/>
          </a:xfrm>
        </p:spPr>
        <p:txBody>
          <a:bodyPr/>
          <a:lstStyle/>
          <a:p>
            <a:fld id="{C48D9196-7146-4672-A4BA-DB29036C6B41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7250350" y="1686136"/>
            <a:ext cx="2781616" cy="2419272"/>
            <a:chOff x="6962040" y="121461"/>
            <a:chExt cx="3374421" cy="2934856"/>
          </a:xfrm>
        </p:grpSpPr>
        <p:sp>
          <p:nvSpPr>
            <p:cNvPr id="15" name="Oval 14"/>
            <p:cNvSpPr/>
            <p:nvPr/>
          </p:nvSpPr>
          <p:spPr>
            <a:xfrm>
              <a:off x="7731211" y="121461"/>
              <a:ext cx="1861443" cy="1861443"/>
            </a:xfrm>
            <a:prstGeom prst="ellipse">
              <a:avLst/>
            </a:prstGeom>
            <a:solidFill>
              <a:srgbClr val="6B478E">
                <a:alpha val="74902"/>
              </a:srgbClr>
            </a:solidFill>
            <a:ln w="571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b="1" kern="0" dirty="0">
                <a:solidFill>
                  <a:schemeClr val="bg2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6962040" y="1961103"/>
              <a:ext cx="3374421" cy="1095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62560" tIns="81280" rIns="162560" bIns="8128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/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Increased</a:t>
              </a:r>
              <a:b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</a:br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Regionalization</a:t>
              </a:r>
              <a:endParaRPr lang="en-US" sz="24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40000" contrast="-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9172" y="460750"/>
              <a:ext cx="1792942" cy="1087453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3849693" y="1710473"/>
            <a:ext cx="2888802" cy="2431177"/>
            <a:chOff x="162252" y="997555"/>
            <a:chExt cx="3504450" cy="2949298"/>
          </a:xfrm>
        </p:grpSpPr>
        <p:sp>
          <p:nvSpPr>
            <p:cNvPr id="24" name="TextBox 23"/>
            <p:cNvSpPr txBox="1"/>
            <p:nvPr/>
          </p:nvSpPr>
          <p:spPr bwMode="auto">
            <a:xfrm>
              <a:off x="162252" y="2851639"/>
              <a:ext cx="3504450" cy="1095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62560" tIns="81280" rIns="162560" bIns="8128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/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Faster Product</a:t>
              </a:r>
              <a:b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</a:br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Cycles</a:t>
              </a:r>
              <a:endParaRPr lang="en-US" sz="24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028207" y="997555"/>
              <a:ext cx="1861442" cy="1861442"/>
              <a:chOff x="1028207" y="997555"/>
              <a:chExt cx="1861442" cy="1861442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1028207" y="997555"/>
                <a:ext cx="1861442" cy="1861442"/>
              </a:xfrm>
              <a:prstGeom prst="ellipse">
                <a:avLst/>
              </a:prstGeom>
              <a:solidFill>
                <a:schemeClr val="accent2">
                  <a:alpha val="75000"/>
                </a:schemeClr>
              </a:solidFill>
              <a:ln w="571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sz="2400" b="1" kern="0" dirty="0">
                  <a:solidFill>
                    <a:schemeClr val="bg2"/>
                  </a:solidFill>
                </a:endParaRPr>
              </a:p>
            </p:txBody>
          </p:sp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lum bright="40000" contrast="-4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12344" y="1295365"/>
                <a:ext cx="1298610" cy="1298610"/>
              </a:xfrm>
              <a:prstGeom prst="rect">
                <a:avLst/>
              </a:prstGeom>
            </p:spPr>
          </p:pic>
        </p:grpSp>
      </p:grpSp>
      <p:grpSp>
        <p:nvGrpSpPr>
          <p:cNvPr id="41" name="Group 40"/>
          <p:cNvGrpSpPr/>
          <p:nvPr/>
        </p:nvGrpSpPr>
        <p:grpSpPr>
          <a:xfrm>
            <a:off x="12466372" y="3853088"/>
            <a:ext cx="2888802" cy="2986323"/>
            <a:chOff x="13105215" y="2593976"/>
            <a:chExt cx="3504450" cy="3622753"/>
          </a:xfrm>
        </p:grpSpPr>
        <p:sp>
          <p:nvSpPr>
            <p:cNvPr id="42" name="TextBox 41"/>
            <p:cNvSpPr txBox="1"/>
            <p:nvPr/>
          </p:nvSpPr>
          <p:spPr bwMode="auto">
            <a:xfrm>
              <a:off x="13105215" y="5569558"/>
              <a:ext cx="3504450" cy="647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62560" tIns="81280" rIns="162560" bIns="8128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/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Cloud</a:t>
              </a:r>
              <a:endParaRPr lang="en-US" sz="24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13261018" y="2593976"/>
              <a:ext cx="2995037" cy="2995036"/>
            </a:xfrm>
            <a:prstGeom prst="ellipse">
              <a:avLst/>
            </a:prstGeom>
            <a:solidFill>
              <a:srgbClr val="92D050">
                <a:alpha val="75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b="1" kern="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0014067" y="2136921"/>
            <a:ext cx="2494300" cy="2427277"/>
            <a:chOff x="10314746" y="475601"/>
            <a:chExt cx="3025873" cy="2944567"/>
          </a:xfrm>
        </p:grpSpPr>
        <p:sp>
          <p:nvSpPr>
            <p:cNvPr id="47" name="Oval 46"/>
            <p:cNvSpPr/>
            <p:nvPr/>
          </p:nvSpPr>
          <p:spPr>
            <a:xfrm>
              <a:off x="10881136" y="475601"/>
              <a:ext cx="1861443" cy="1861441"/>
            </a:xfrm>
            <a:prstGeom prst="ellipse">
              <a:avLst/>
            </a:prstGeom>
            <a:solidFill>
              <a:schemeClr val="bg1">
                <a:lumMod val="75000"/>
                <a:alpha val="75000"/>
              </a:schemeClr>
            </a:solidFill>
            <a:ln w="571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b="1" kern="0" dirty="0">
                <a:solidFill>
                  <a:schemeClr val="bg2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10314746" y="2324954"/>
              <a:ext cx="3025873" cy="1095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62560" tIns="81280" rIns="162560" bIns="8128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/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Supply Chain</a:t>
              </a:r>
            </a:p>
            <a:p>
              <a:pPr algn="ctr" defTabSz="914400"/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Complexity</a:t>
              </a:r>
              <a:endParaRPr lang="en-US" sz="24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5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63277" y="735313"/>
              <a:ext cx="1528811" cy="1335514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/>
        </p:nvGrpSpPr>
        <p:grpSpPr>
          <a:xfrm>
            <a:off x="887303" y="5138225"/>
            <a:ext cx="2888802" cy="2828054"/>
            <a:chOff x="5890184" y="5013543"/>
            <a:chExt cx="3504450" cy="3430755"/>
          </a:xfrm>
        </p:grpSpPr>
        <p:sp>
          <p:nvSpPr>
            <p:cNvPr id="51" name="Oval 50"/>
            <p:cNvSpPr/>
            <p:nvPr/>
          </p:nvSpPr>
          <p:spPr>
            <a:xfrm>
              <a:off x="6731482" y="5013543"/>
              <a:ext cx="1861442" cy="1861442"/>
            </a:xfrm>
            <a:prstGeom prst="ellipse">
              <a:avLst/>
            </a:prstGeom>
            <a:solidFill>
              <a:srgbClr val="6B478E">
                <a:alpha val="75000"/>
              </a:srgbClr>
            </a:solidFill>
            <a:ln w="571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b="1" kern="0" dirty="0">
                <a:solidFill>
                  <a:schemeClr val="bg2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 bwMode="auto">
            <a:xfrm>
              <a:off x="5890184" y="6901042"/>
              <a:ext cx="3504450" cy="1543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162560" tIns="81280" rIns="162560" bIns="8128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/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Open </a:t>
              </a:r>
            </a:p>
            <a:p>
              <a:pPr algn="ctr" defTabSz="914400"/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Innovation</a:t>
              </a:r>
              <a:b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</a:br>
              <a:r>
                <a:rPr lang="en-IE" sz="2400" b="1" kern="0" dirty="0">
                  <a:solidFill>
                    <a:schemeClr val="bg2"/>
                  </a:solidFill>
                  <a:cs typeface="Arial" panose="020B0604020202020204" pitchFamily="34" charset="0"/>
                </a:rPr>
                <a:t> </a:t>
              </a:r>
              <a:endParaRPr lang="en-US" sz="2400" b="1" kern="0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6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13689" y="5239876"/>
              <a:ext cx="1312172" cy="1375600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9577570" y="5843054"/>
            <a:ext cx="2888802" cy="2488613"/>
            <a:chOff x="9577570" y="5843054"/>
            <a:chExt cx="2888802" cy="2488613"/>
          </a:xfrm>
        </p:grpSpPr>
        <p:grpSp>
          <p:nvGrpSpPr>
            <p:cNvPr id="37" name="Group 36"/>
            <p:cNvGrpSpPr/>
            <p:nvPr/>
          </p:nvGrpSpPr>
          <p:grpSpPr>
            <a:xfrm>
              <a:off x="9577570" y="5843055"/>
              <a:ext cx="2888802" cy="2488612"/>
              <a:chOff x="9695192" y="4772248"/>
              <a:chExt cx="3504450" cy="3018974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10438151" y="4772248"/>
                <a:ext cx="1861442" cy="1861441"/>
              </a:xfrm>
              <a:prstGeom prst="ellipse">
                <a:avLst/>
              </a:prstGeom>
              <a:solidFill>
                <a:schemeClr val="bg1">
                  <a:lumMod val="75000"/>
                  <a:alpha val="75000"/>
                </a:schemeClr>
              </a:solidFill>
              <a:ln w="571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sz="2400" b="1" kern="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 bwMode="auto">
              <a:xfrm>
                <a:off x="9695192" y="6696008"/>
                <a:ext cx="3504450" cy="1095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 vert="horz" wrap="square" lIns="162560" tIns="81280" rIns="162560" bIns="8128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/>
                <a:r>
                  <a:rPr lang="en-IE" sz="2400" b="1" kern="0" dirty="0">
                    <a:solidFill>
                      <a:schemeClr val="bg2"/>
                    </a:solidFill>
                    <a:cs typeface="Arial" panose="020B0604020202020204" pitchFamily="34" charset="0"/>
                  </a:rPr>
                  <a:t>Intelligence of Things</a:t>
                </a:r>
                <a:endParaRPr lang="en-US" sz="2400" b="1" kern="0" dirty="0">
                  <a:solidFill>
                    <a:schemeClr val="bg2"/>
                  </a:solidFill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7" cstate="email">
              <a:clrChange>
                <a:clrFrom>
                  <a:srgbClr val="FFFF39"/>
                </a:clrFrom>
                <a:clrTo>
                  <a:srgbClr val="FFFF39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90009" y="5843054"/>
              <a:ext cx="1528017" cy="1578417"/>
            </a:xfrm>
            <a:prstGeom prst="ellipse">
              <a:avLst/>
            </a:prstGeom>
            <a:ln>
              <a:noFill/>
            </a:ln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07924" y="4332749"/>
            <a:ext cx="1842639" cy="122083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644818" y="6205190"/>
            <a:ext cx="2888802" cy="2441426"/>
            <a:chOff x="6644818" y="6205190"/>
            <a:chExt cx="2888802" cy="2441426"/>
          </a:xfrm>
        </p:grpSpPr>
        <p:grpSp>
          <p:nvGrpSpPr>
            <p:cNvPr id="33" name="Group 32"/>
            <p:cNvGrpSpPr/>
            <p:nvPr/>
          </p:nvGrpSpPr>
          <p:grpSpPr>
            <a:xfrm>
              <a:off x="6644818" y="6205190"/>
              <a:ext cx="2888802" cy="2441426"/>
              <a:chOff x="2454105" y="4812854"/>
              <a:chExt cx="3504450" cy="2961732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3288484" y="4812854"/>
                <a:ext cx="1861442" cy="1861443"/>
              </a:xfrm>
              <a:prstGeom prst="ellipse">
                <a:avLst/>
              </a:prstGeom>
              <a:solidFill>
                <a:schemeClr val="accent2">
                  <a:lumMod val="75000"/>
                  <a:alpha val="75000"/>
                </a:schemeClr>
              </a:solidFill>
              <a:ln w="571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sz="2400" b="1" kern="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 bwMode="auto">
              <a:xfrm>
                <a:off x="2454105" y="6679372"/>
                <a:ext cx="3504450" cy="1095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 vert="horz" wrap="square" lIns="162560" tIns="81280" rIns="162560" bIns="8128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/>
                <a:r>
                  <a:rPr lang="en-IE" sz="2400" b="1" kern="0" dirty="0">
                    <a:solidFill>
                      <a:schemeClr val="bg2"/>
                    </a:solidFill>
                    <a:cs typeface="Arial" panose="020B0604020202020204" pitchFamily="34" charset="0"/>
                  </a:rPr>
                  <a:t>Real Time Information</a:t>
                </a:r>
                <a:endParaRPr lang="en-US" sz="2400" b="1" kern="0" dirty="0">
                  <a:solidFill>
                    <a:schemeClr val="bg2"/>
                  </a:solidFill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7845" y="6458737"/>
              <a:ext cx="1172947" cy="1065061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3796193" y="5759983"/>
            <a:ext cx="2888802" cy="2437242"/>
            <a:chOff x="3796193" y="5759983"/>
            <a:chExt cx="2888802" cy="2437242"/>
          </a:xfrm>
        </p:grpSpPr>
        <p:grpSp>
          <p:nvGrpSpPr>
            <p:cNvPr id="55" name="Group 54"/>
            <p:cNvGrpSpPr/>
            <p:nvPr/>
          </p:nvGrpSpPr>
          <p:grpSpPr>
            <a:xfrm>
              <a:off x="3796193" y="5759983"/>
              <a:ext cx="2888802" cy="2437242"/>
              <a:chOff x="2669947" y="4839779"/>
              <a:chExt cx="3504450" cy="2956657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3534942" y="4839779"/>
                <a:ext cx="1861442" cy="1861443"/>
              </a:xfrm>
              <a:prstGeom prst="ellipse">
                <a:avLst/>
              </a:prstGeom>
              <a:solidFill>
                <a:schemeClr val="accent2">
                  <a:lumMod val="75000"/>
                  <a:alpha val="75000"/>
                </a:schemeClr>
              </a:solidFill>
              <a:ln w="571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sz="2400" b="1" kern="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 bwMode="auto">
              <a:xfrm>
                <a:off x="2669947" y="6701222"/>
                <a:ext cx="3504450" cy="1095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 vert="horz" wrap="square" lIns="162560" tIns="81280" rIns="162560" bIns="8128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/>
                <a:r>
                  <a:rPr lang="en-IE" sz="2400" b="1" kern="0" dirty="0">
                    <a:solidFill>
                      <a:schemeClr val="bg2"/>
                    </a:solidFill>
                    <a:cs typeface="Arial" panose="020B0604020202020204" pitchFamily="34" charset="0"/>
                  </a:rPr>
                  <a:t>Partnerships &amp; ECO Systems</a:t>
                </a:r>
                <a:endParaRPr lang="en-US" sz="2400" b="1" kern="0" dirty="0">
                  <a:solidFill>
                    <a:schemeClr val="bg2"/>
                  </a:solidFill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5256" y="6024701"/>
              <a:ext cx="1212961" cy="924480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810151" y="2500333"/>
            <a:ext cx="2888802" cy="2458722"/>
            <a:chOff x="810151" y="2500333"/>
            <a:chExt cx="2888802" cy="2458722"/>
          </a:xfrm>
        </p:grpSpPr>
        <p:grpSp>
          <p:nvGrpSpPr>
            <p:cNvPr id="28" name="Group 27"/>
            <p:cNvGrpSpPr/>
            <p:nvPr/>
          </p:nvGrpSpPr>
          <p:grpSpPr>
            <a:xfrm>
              <a:off x="810151" y="2500333"/>
              <a:ext cx="2888802" cy="2458722"/>
              <a:chOff x="-991284" y="3799025"/>
              <a:chExt cx="3504450" cy="2982714"/>
            </a:xfrm>
          </p:grpSpPr>
          <p:sp>
            <p:nvSpPr>
              <p:cNvPr id="29" name="TextBox 28"/>
              <p:cNvSpPr txBox="1"/>
              <p:nvPr/>
            </p:nvSpPr>
            <p:spPr bwMode="auto">
              <a:xfrm>
                <a:off x="-991284" y="5686525"/>
                <a:ext cx="3504450" cy="1095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 vert="horz" wrap="square" lIns="162560" tIns="81280" rIns="162560" bIns="8128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400"/>
                <a:r>
                  <a:rPr lang="en-IE" sz="2400" b="1" kern="0" dirty="0">
                    <a:solidFill>
                      <a:schemeClr val="bg2"/>
                    </a:solidFill>
                    <a:cs typeface="Arial" panose="020B0604020202020204" pitchFamily="34" charset="0"/>
                  </a:rPr>
                  <a:t>Collaborative</a:t>
                </a:r>
              </a:p>
              <a:p>
                <a:pPr algn="ctr" defTabSz="914400"/>
                <a:r>
                  <a:rPr lang="en-IE" sz="2400" b="1" kern="0" dirty="0">
                    <a:solidFill>
                      <a:schemeClr val="bg2"/>
                    </a:solidFill>
                    <a:cs typeface="Arial" panose="020B0604020202020204" pitchFamily="34" charset="0"/>
                  </a:rPr>
                  <a:t>Innovation</a:t>
                </a:r>
                <a:endParaRPr lang="en-US" sz="2400" b="1" kern="0" dirty="0">
                  <a:solidFill>
                    <a:schemeClr val="bg2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-159161" y="3799025"/>
                <a:ext cx="1861441" cy="1861442"/>
              </a:xfrm>
              <a:prstGeom prst="ellipse">
                <a:avLst/>
              </a:prstGeom>
              <a:solidFill>
                <a:schemeClr val="accent2">
                  <a:alpha val="75000"/>
                </a:schemeClr>
              </a:solidFill>
              <a:ln w="571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sz="2400" b="1" kern="0" dirty="0">
                  <a:solidFill>
                    <a:schemeClr val="bg2"/>
                  </a:solidFill>
                </a:endParaRPr>
              </a:p>
            </p:txBody>
          </p:sp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51423" y="2737745"/>
              <a:ext cx="1006259" cy="991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32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419947"/>
              </p:ext>
            </p:extLst>
          </p:nvPr>
        </p:nvGraphicFramePr>
        <p:xfrm>
          <a:off x="316552" y="1397275"/>
          <a:ext cx="12442186" cy="713232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777638">
                  <a:extLst>
                    <a:ext uri="{9D8B030D-6E8A-4147-A177-3AD203B41FA5}">
                      <a16:colId xmlns:a16="http://schemas.microsoft.com/office/drawing/2014/main" val="3252099741"/>
                    </a:ext>
                  </a:extLst>
                </a:gridCol>
                <a:gridCol w="11664548">
                  <a:extLst>
                    <a:ext uri="{9D8B030D-6E8A-4147-A177-3AD203B41FA5}">
                      <a16:colId xmlns:a16="http://schemas.microsoft.com/office/drawing/2014/main" val="2309692093"/>
                    </a:ext>
                  </a:extLst>
                </a:gridCol>
              </a:tblGrid>
              <a:tr h="790836">
                <a:tc>
                  <a:txBody>
                    <a:bodyPr/>
                    <a:lstStyle/>
                    <a:p>
                      <a:pPr marL="0" marR="0" indent="0" algn="ctr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  <a:sym typeface="Wingdings 3" panose="05040102010807070707" pitchFamily="18" charset="2"/>
                        </a:rPr>
                        <a:t></a:t>
                      </a:r>
                      <a:endParaRPr lang="en-US" sz="28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dirty="0" smtClean="0">
                          <a:solidFill>
                            <a:schemeClr val="bg2"/>
                          </a:solidFill>
                        </a:rPr>
                        <a:t>LIVE</a:t>
                      </a:r>
                      <a:r>
                        <a:rPr lang="en-IE" sz="2400" b="1" baseline="0" dirty="0" smtClean="0">
                          <a:solidFill>
                            <a:schemeClr val="bg2"/>
                          </a:solidFill>
                        </a:rPr>
                        <a:t> – Transparency as a Core Operating Value</a:t>
                      </a:r>
                      <a:endParaRPr lang="hu-HU" sz="2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083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sym typeface="Wingdings 3" panose="05040102010807070707" pitchFamily="18" charset="2"/>
                        </a:rPr>
                        <a:t>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dirty="0" smtClean="0">
                          <a:solidFill>
                            <a:schemeClr val="bg2"/>
                          </a:solidFill>
                        </a:rPr>
                        <a:t>INTERACTIVE</a:t>
                      </a:r>
                      <a:r>
                        <a:rPr lang="en-IE" sz="2400" b="1" baseline="0" dirty="0" smtClean="0">
                          <a:solidFill>
                            <a:schemeClr val="bg2"/>
                          </a:solidFill>
                        </a:rPr>
                        <a:t> – The Emergence of Federated Supply Chain Networks</a:t>
                      </a:r>
                      <a:endParaRPr lang="hu-HU" sz="2400" b="1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195167"/>
                  </a:ext>
                </a:extLst>
              </a:tr>
              <a:tr h="790836">
                <a:tc>
                  <a:txBody>
                    <a:bodyPr/>
                    <a:lstStyle/>
                    <a:p>
                      <a:pPr marL="0" marR="0" indent="0" algn="ctr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  <a:sym typeface="Wingdings 3" panose="05040102010807070707" pitchFamily="18" charset="2"/>
                        </a:rPr>
                        <a:t></a:t>
                      </a:r>
                      <a:endParaRPr lang="en-US" sz="28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dirty="0" smtClean="0">
                          <a:solidFill>
                            <a:schemeClr val="bg2"/>
                          </a:solidFill>
                        </a:rPr>
                        <a:t>VELOCITY – Working Capital:</a:t>
                      </a:r>
                      <a:r>
                        <a:rPr lang="en-IE" sz="2400" b="1" baseline="0" dirty="0" smtClean="0">
                          <a:solidFill>
                            <a:schemeClr val="bg2"/>
                          </a:solidFill>
                        </a:rPr>
                        <a:t> The Overlooked Asset</a:t>
                      </a:r>
                      <a:endParaRPr lang="hu-HU" sz="2400" b="1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1" baseline="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6145730"/>
                  </a:ext>
                </a:extLst>
              </a:tr>
              <a:tr h="790836">
                <a:tc>
                  <a:txBody>
                    <a:bodyPr/>
                    <a:lstStyle/>
                    <a:p>
                      <a:pPr marL="0" marR="0" indent="0" algn="ctr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  <a:sym typeface="Wingdings 3" panose="05040102010807070707" pitchFamily="18" charset="2"/>
                        </a:rPr>
                        <a:t></a:t>
                      </a:r>
                      <a:endParaRPr lang="en-US" sz="28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dirty="0" smtClean="0">
                          <a:solidFill>
                            <a:schemeClr val="bg2"/>
                          </a:solidFill>
                        </a:rPr>
                        <a:t>INTELLIGENT – Linking</a:t>
                      </a:r>
                      <a:r>
                        <a:rPr lang="en-IE" sz="2400" b="1" baseline="0" dirty="0" smtClean="0">
                          <a:solidFill>
                            <a:schemeClr val="bg2"/>
                          </a:solidFill>
                        </a:rPr>
                        <a:t> the Genomes of Products in Your Supply Chain</a:t>
                      </a:r>
                      <a:endParaRPr lang="hu-HU" sz="2400" b="1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baseline="0" dirty="0" smtClean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77382"/>
                  </a:ext>
                </a:extLst>
              </a:tr>
              <a:tr h="790836">
                <a:tc>
                  <a:txBody>
                    <a:bodyPr/>
                    <a:lstStyle/>
                    <a:p>
                      <a:pPr marL="0" marR="0" indent="0" algn="ctr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  <a:sym typeface="Wingdings 3" panose="05040102010807070707" pitchFamily="18" charset="2"/>
                        </a:rPr>
                        <a:t></a:t>
                      </a:r>
                      <a:endParaRPr lang="en-US" sz="28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baseline="0" dirty="0" smtClean="0">
                          <a:solidFill>
                            <a:schemeClr val="bg2"/>
                          </a:solidFill>
                        </a:rPr>
                        <a:t>NETWORKED – Co-evolution and Co-innovation in Federated Supply chains</a:t>
                      </a:r>
                      <a:endParaRPr lang="hu-HU" sz="2400" b="1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baseline="0" dirty="0" smtClean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4104121"/>
                  </a:ext>
                </a:extLst>
              </a:tr>
              <a:tr h="790836">
                <a:tc>
                  <a:txBody>
                    <a:bodyPr/>
                    <a:lstStyle/>
                    <a:p>
                      <a:pPr marL="0" marR="0" indent="0" algn="ctr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  <a:sym typeface="Wingdings 3" panose="05040102010807070707" pitchFamily="18" charset="2"/>
                        </a:rPr>
                        <a:t></a:t>
                      </a:r>
                      <a:endParaRPr lang="en-US" sz="28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>
                          <a:solidFill>
                            <a:schemeClr val="bg2"/>
                          </a:solidFill>
                        </a:rPr>
                        <a:t>GOOD</a:t>
                      </a:r>
                      <a:r>
                        <a:rPr lang="en-GB" sz="2400" b="1" baseline="0" dirty="0" smtClean="0">
                          <a:solidFill>
                            <a:schemeClr val="bg2"/>
                          </a:solidFill>
                        </a:rPr>
                        <a:t> – The Ability to Build Balanced Supply Chains</a:t>
                      </a:r>
                      <a:endParaRPr lang="hu-HU" sz="2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marR="0" indent="0" algn="l" defTabSz="8127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457171"/>
                  </a:ext>
                </a:extLst>
              </a:tr>
            </a:tbl>
          </a:graphicData>
        </a:graphic>
      </p:graphicFrame>
      <p:sp>
        <p:nvSpPr>
          <p:cNvPr id="9" name="Title 2"/>
          <p:cNvSpPr txBox="1">
            <a:spLocks/>
          </p:cNvSpPr>
          <p:nvPr/>
        </p:nvSpPr>
        <p:spPr>
          <a:xfrm>
            <a:off x="316552" y="366892"/>
            <a:ext cx="15624484" cy="83725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162547" tIns="81273" rIns="162547" bIns="81273" rtlCol="0" anchor="ctr">
            <a:noAutofit/>
          </a:bodyPr>
          <a:lstStyle>
            <a:lvl1pPr algn="l" defTabSz="812731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1273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ADD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The Living</a:t>
            </a:r>
            <a:r>
              <a:rPr kumimoji="0" lang="en-IE" sz="4000" b="1" i="0" u="none" strike="noStrike" kern="1200" cap="none" spc="0" normalizeH="0" noProof="0" dirty="0" smtClean="0">
                <a:ln>
                  <a:noFill/>
                </a:ln>
                <a:solidFill>
                  <a:srgbClr val="009ADD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Supply Chain *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009ADD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28794" y="8722719"/>
            <a:ext cx="8429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Intel Clear Light"/>
              </a:rPr>
              <a:t>* </a:t>
            </a:r>
            <a:r>
              <a:rPr lang="en-US" sz="1200" dirty="0" smtClean="0">
                <a:solidFill>
                  <a:schemeClr val="bg2"/>
                </a:solidFill>
                <a:latin typeface="Intel Clear Light"/>
              </a:rPr>
              <a:t>The Living Supply Chain – The Evolving Imperative of Operating in Real Time – Handfield and Linton, WILEY, 2016         </a:t>
            </a:r>
            <a:endParaRPr lang="en-US" sz="1200" dirty="0">
              <a:solidFill>
                <a:schemeClr val="bg2"/>
              </a:solidFill>
              <a:latin typeface="Intel Clear Light"/>
            </a:endParaRPr>
          </a:p>
        </p:txBody>
      </p:sp>
    </p:spTree>
    <p:extLst>
      <p:ext uri="{BB962C8B-B14F-4D97-AF65-F5344CB8AC3E}">
        <p14:creationId xmlns:p14="http://schemas.microsoft.com/office/powerpoint/2010/main" val="412602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 bwMode="auto">
          <a:xfrm>
            <a:off x="4229652" y="7845778"/>
            <a:ext cx="7879081" cy="62088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 defTabSz="12191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kern="0" dirty="0">
                <a:solidFill>
                  <a:schemeClr val="bg2"/>
                </a:solidFill>
                <a:cs typeface="Arial" panose="020B0604020202020204" pitchFamily="34" charset="0"/>
              </a:rPr>
              <a:t>1 day improvement </a:t>
            </a:r>
            <a:r>
              <a:rPr lang="en-US" sz="4400" kern="0" dirty="0">
                <a:solidFill>
                  <a:schemeClr val="bg2"/>
                </a:solidFill>
                <a:latin typeface="ITC Avant Garde Pro Md"/>
                <a:cs typeface="Arial" panose="020B0604020202020204" pitchFamily="34" charset="0"/>
              </a:rPr>
              <a:t>= </a:t>
            </a:r>
            <a:r>
              <a:rPr lang="en-US" sz="4400" b="1" kern="0" dirty="0">
                <a:solidFill>
                  <a:schemeClr val="bg2"/>
                </a:solidFill>
                <a:latin typeface="ITC Avant Garde Pro Md"/>
                <a:cs typeface="Arial" panose="020B0604020202020204" pitchFamily="34" charset="0"/>
              </a:rPr>
              <a:t>$58M</a:t>
            </a:r>
          </a:p>
        </p:txBody>
      </p:sp>
      <p:sp>
        <p:nvSpPr>
          <p:cNvPr id="55" name="Pentagon 54"/>
          <p:cNvSpPr/>
          <p:nvPr/>
        </p:nvSpPr>
        <p:spPr>
          <a:xfrm>
            <a:off x="12783656" y="2745371"/>
            <a:ext cx="2743200" cy="967927"/>
          </a:xfrm>
          <a:prstGeom prst="homePlate">
            <a:avLst>
              <a:gd name="adj" fmla="val 34621"/>
            </a:avLst>
          </a:prstGeom>
          <a:solidFill>
            <a:srgbClr val="009ADD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rgbClr val="009ADD"/>
              </a:solidFill>
              <a:latin typeface="ITC Avant Garde Pro Bk"/>
            </a:endParaRPr>
          </a:p>
        </p:txBody>
      </p:sp>
      <p:sp>
        <p:nvSpPr>
          <p:cNvPr id="56" name="Chevron 4"/>
          <p:cNvSpPr/>
          <p:nvPr/>
        </p:nvSpPr>
        <p:spPr>
          <a:xfrm>
            <a:off x="13109970" y="2745371"/>
            <a:ext cx="2090572" cy="96792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chilly" dir="t"/>
          </a:scene3d>
          <a:sp3d/>
        </p:spPr>
        <p:txBody>
          <a:bodyPr spcFirstLastPara="0" vert="horz" wrap="square" lIns="0" tIns="42672" rIns="0" bIns="42672" numCol="1" spcCol="1270" anchor="ctr" anchorCtr="0">
            <a:noAutofit/>
          </a:bodyPr>
          <a:lstStyle/>
          <a:p>
            <a:pPr algn="ctr" defTabSz="7111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2000" kern="0" dirty="0">
                <a:solidFill>
                  <a:srgbClr val="FFFFFF"/>
                </a:solidFill>
                <a:latin typeface="ITC Avant Garde Pro Bk"/>
              </a:rPr>
              <a:t>End of Life</a:t>
            </a:r>
            <a:endParaRPr lang="en-US" sz="1801" kern="0" dirty="0">
              <a:solidFill>
                <a:srgbClr val="FFFFFF"/>
              </a:solidFill>
              <a:latin typeface="ITC Avant Garde Pro Bk"/>
            </a:endParaRPr>
          </a:p>
        </p:txBody>
      </p:sp>
      <p:sp>
        <p:nvSpPr>
          <p:cNvPr id="57" name="Chevron 56"/>
          <p:cNvSpPr/>
          <p:nvPr/>
        </p:nvSpPr>
        <p:spPr>
          <a:xfrm>
            <a:off x="14891832" y="2745371"/>
            <a:ext cx="697300" cy="967927"/>
          </a:xfrm>
          <a:prstGeom prst="chevron">
            <a:avLst/>
          </a:prstGeom>
          <a:solidFill>
            <a:srgbClr val="009ADD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ysClr val="windowText" lastClr="000000"/>
              </a:solidFill>
              <a:latin typeface="ITC Avant Garde Pro Bk"/>
            </a:endParaRPr>
          </a:p>
        </p:txBody>
      </p:sp>
      <p:sp>
        <p:nvSpPr>
          <p:cNvPr id="58" name="Pentagon 57"/>
          <p:cNvSpPr/>
          <p:nvPr/>
        </p:nvSpPr>
        <p:spPr>
          <a:xfrm>
            <a:off x="10366768" y="2745371"/>
            <a:ext cx="2743200" cy="967927"/>
          </a:xfrm>
          <a:prstGeom prst="homePlate">
            <a:avLst>
              <a:gd name="adj" fmla="val 34621"/>
            </a:avLst>
          </a:prstGeom>
          <a:solidFill>
            <a:srgbClr val="009ADD">
              <a:lumMod val="75000"/>
            </a:srgbClr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rgbClr val="9E1B64">
                  <a:lumMod val="40000"/>
                  <a:lumOff val="60000"/>
                </a:srgbClr>
              </a:solidFill>
              <a:latin typeface="ITC Avant Garde Pro Bk"/>
            </a:endParaRPr>
          </a:p>
        </p:txBody>
      </p:sp>
      <p:sp>
        <p:nvSpPr>
          <p:cNvPr id="59" name="Chevron 4"/>
          <p:cNvSpPr/>
          <p:nvPr/>
        </p:nvSpPr>
        <p:spPr>
          <a:xfrm>
            <a:off x="10693085" y="2745371"/>
            <a:ext cx="2090572" cy="96792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chilly" dir="t"/>
          </a:scene3d>
          <a:sp3d/>
        </p:spPr>
        <p:txBody>
          <a:bodyPr spcFirstLastPara="0" vert="horz" wrap="square" lIns="0" tIns="42672" rIns="0" bIns="42672" numCol="1" spcCol="1270" anchor="ctr" anchorCtr="0">
            <a:noAutofit/>
          </a:bodyPr>
          <a:lstStyle/>
          <a:p>
            <a:pPr algn="ctr" defTabSz="7111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2000" kern="0" dirty="0">
                <a:solidFill>
                  <a:srgbClr val="FFFFFF"/>
                </a:solidFill>
                <a:latin typeface="ITC Avant Garde Pro Bk"/>
              </a:rPr>
              <a:t>Production</a:t>
            </a:r>
            <a:endParaRPr lang="en-US" sz="1801" kern="0" dirty="0">
              <a:solidFill>
                <a:srgbClr val="FFFFFF"/>
              </a:solidFill>
              <a:latin typeface="ITC Avant Garde Pro Bk"/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12453370" y="2745371"/>
            <a:ext cx="697300" cy="967927"/>
          </a:xfrm>
          <a:prstGeom prst="chevron">
            <a:avLst/>
          </a:prstGeom>
          <a:solidFill>
            <a:srgbClr val="009ADD">
              <a:lumMod val="75000"/>
            </a:srgbClr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ysClr val="windowText" lastClr="000000"/>
              </a:solidFill>
              <a:latin typeface="ITC Avant Garde Pro Bk"/>
            </a:endParaRPr>
          </a:p>
        </p:txBody>
      </p:sp>
      <p:sp>
        <p:nvSpPr>
          <p:cNvPr id="61" name="Pentagon 60"/>
          <p:cNvSpPr/>
          <p:nvPr/>
        </p:nvSpPr>
        <p:spPr>
          <a:xfrm>
            <a:off x="7949883" y="2745371"/>
            <a:ext cx="2743200" cy="967927"/>
          </a:xfrm>
          <a:prstGeom prst="homePlate">
            <a:avLst>
              <a:gd name="adj" fmla="val 34621"/>
            </a:avLst>
          </a:prstGeom>
          <a:solidFill>
            <a:srgbClr val="009ADD">
              <a:lumMod val="50000"/>
            </a:srgbClr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rgbClr val="9E1B64">
                  <a:lumMod val="40000"/>
                  <a:lumOff val="60000"/>
                </a:srgbClr>
              </a:solidFill>
              <a:latin typeface="ITC Avant Garde Pro Bk"/>
            </a:endParaRPr>
          </a:p>
        </p:txBody>
      </p:sp>
      <p:sp>
        <p:nvSpPr>
          <p:cNvPr id="62" name="Chevron 4"/>
          <p:cNvSpPr/>
          <p:nvPr/>
        </p:nvSpPr>
        <p:spPr>
          <a:xfrm>
            <a:off x="8276200" y="2745371"/>
            <a:ext cx="2090572" cy="96792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chilly" dir="t"/>
          </a:scene3d>
          <a:sp3d/>
        </p:spPr>
        <p:txBody>
          <a:bodyPr spcFirstLastPara="0" vert="horz" wrap="square" lIns="18288" tIns="42672" rIns="0" bIns="42672" numCol="1" spcCol="1270" anchor="ctr" anchorCtr="0">
            <a:noAutofit/>
          </a:bodyPr>
          <a:lstStyle/>
          <a:p>
            <a:pPr algn="ctr" defTabSz="7111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2000" kern="0" dirty="0">
                <a:solidFill>
                  <a:srgbClr val="FFFFFF"/>
                </a:solidFill>
                <a:latin typeface="ITC Avant Garde Pro Bk"/>
              </a:rPr>
              <a:t>Development</a:t>
            </a:r>
            <a:endParaRPr lang="en-US" sz="1801" kern="0" dirty="0">
              <a:solidFill>
                <a:srgbClr val="FFFFFF"/>
              </a:solidFill>
              <a:latin typeface="ITC Avant Garde Pro Bk"/>
            </a:endParaRPr>
          </a:p>
        </p:txBody>
      </p:sp>
      <p:sp>
        <p:nvSpPr>
          <p:cNvPr id="63" name="Chevron 62"/>
          <p:cNvSpPr/>
          <p:nvPr/>
        </p:nvSpPr>
        <p:spPr>
          <a:xfrm>
            <a:off x="10040455" y="2745371"/>
            <a:ext cx="697300" cy="967927"/>
          </a:xfrm>
          <a:prstGeom prst="chevron">
            <a:avLst/>
          </a:prstGeom>
          <a:solidFill>
            <a:srgbClr val="009ADD">
              <a:lumMod val="50000"/>
            </a:srgbClr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ysClr val="windowText" lastClr="000000"/>
              </a:solidFill>
              <a:latin typeface="ITC Avant Garde Pro Bk"/>
            </a:endParaRPr>
          </a:p>
        </p:txBody>
      </p:sp>
      <p:sp>
        <p:nvSpPr>
          <p:cNvPr id="64" name="Pentagon 63"/>
          <p:cNvSpPr/>
          <p:nvPr/>
        </p:nvSpPr>
        <p:spPr>
          <a:xfrm>
            <a:off x="5532996" y="2745371"/>
            <a:ext cx="2743200" cy="967927"/>
          </a:xfrm>
          <a:prstGeom prst="homePlate">
            <a:avLst>
              <a:gd name="adj" fmla="val 34621"/>
            </a:avLst>
          </a:prstGeom>
          <a:solidFill>
            <a:srgbClr val="005486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ysClr val="windowText" lastClr="000000"/>
              </a:solidFill>
              <a:latin typeface="ITC Avant Garde Pro Bk"/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7613336" y="2745371"/>
            <a:ext cx="697300" cy="967927"/>
          </a:xfrm>
          <a:prstGeom prst="chevron">
            <a:avLst/>
          </a:prstGeom>
          <a:solidFill>
            <a:srgbClr val="005486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 dirty="0">
              <a:solidFill>
                <a:sysClr val="windowText" lastClr="000000"/>
              </a:solidFill>
              <a:latin typeface="ITC Avant Garde Pro Bk"/>
            </a:endParaRPr>
          </a:p>
        </p:txBody>
      </p:sp>
      <p:sp>
        <p:nvSpPr>
          <p:cNvPr id="66" name="Chevron 4"/>
          <p:cNvSpPr/>
          <p:nvPr/>
        </p:nvSpPr>
        <p:spPr>
          <a:xfrm>
            <a:off x="5859311" y="2745371"/>
            <a:ext cx="2090571" cy="96792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chilly" dir="t"/>
          </a:scene3d>
          <a:sp3d/>
        </p:spPr>
        <p:txBody>
          <a:bodyPr spcFirstLastPara="0" vert="horz" wrap="square" lIns="18288" tIns="42672" rIns="0" bIns="42672" numCol="1" spcCol="1270" anchor="ctr" anchorCtr="0">
            <a:noAutofit/>
          </a:bodyPr>
          <a:lstStyle/>
          <a:p>
            <a:pPr algn="ctr" defTabSz="7111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2000" kern="0" dirty="0">
                <a:solidFill>
                  <a:srgbClr val="FFFFFF"/>
                </a:solidFill>
                <a:latin typeface="ITC Avant Garde Pro Bk"/>
              </a:rPr>
              <a:t>Concept</a:t>
            </a:r>
            <a:endParaRPr lang="en-US" sz="1801" kern="0" dirty="0">
              <a:solidFill>
                <a:srgbClr val="FFFFFF"/>
              </a:solidFill>
              <a:latin typeface="ITC Avant Garde Pro Bk"/>
            </a:endParaRPr>
          </a:p>
        </p:txBody>
      </p:sp>
      <p:sp>
        <p:nvSpPr>
          <p:cNvPr id="67" name="Pentagon 66"/>
          <p:cNvSpPr/>
          <p:nvPr/>
        </p:nvSpPr>
        <p:spPr>
          <a:xfrm>
            <a:off x="3116112" y="2745371"/>
            <a:ext cx="2743200" cy="967927"/>
          </a:xfrm>
          <a:prstGeom prst="homePlate">
            <a:avLst>
              <a:gd name="adj" fmla="val 34621"/>
            </a:avLst>
          </a:prstGeom>
          <a:solidFill>
            <a:srgbClr val="005486">
              <a:lumMod val="75000"/>
            </a:srgbClr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rgbClr val="009ADD"/>
              </a:solidFill>
              <a:latin typeface="ITC Avant Garde Pro Bk"/>
            </a:endParaRPr>
          </a:p>
        </p:txBody>
      </p:sp>
      <p:sp>
        <p:nvSpPr>
          <p:cNvPr id="68" name="Chevron 67"/>
          <p:cNvSpPr/>
          <p:nvPr/>
        </p:nvSpPr>
        <p:spPr>
          <a:xfrm>
            <a:off x="5205924" y="2745371"/>
            <a:ext cx="697300" cy="967927"/>
          </a:xfrm>
          <a:prstGeom prst="chevron">
            <a:avLst/>
          </a:prstGeom>
          <a:solidFill>
            <a:srgbClr val="005486">
              <a:lumMod val="75000"/>
            </a:srgbClr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ysClr val="windowText" lastClr="000000"/>
              </a:solidFill>
              <a:latin typeface="ITC Avant Garde Pro Bk"/>
            </a:endParaRPr>
          </a:p>
        </p:txBody>
      </p:sp>
      <p:sp>
        <p:nvSpPr>
          <p:cNvPr id="69" name="Chevron 4"/>
          <p:cNvSpPr/>
          <p:nvPr/>
        </p:nvSpPr>
        <p:spPr>
          <a:xfrm>
            <a:off x="3442424" y="2745371"/>
            <a:ext cx="2090571" cy="96792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chilly" dir="t"/>
          </a:scene3d>
          <a:sp3d/>
        </p:spPr>
        <p:txBody>
          <a:bodyPr spcFirstLastPara="0" vert="horz" wrap="square" lIns="18288" tIns="42672" rIns="0" bIns="42672" numCol="1" spcCol="1270" anchor="ctr" anchorCtr="0">
            <a:noAutofit/>
          </a:bodyPr>
          <a:lstStyle/>
          <a:p>
            <a:pPr algn="ctr" defTabSz="7111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2000" kern="0" dirty="0">
                <a:solidFill>
                  <a:srgbClr val="FFFFFF"/>
                </a:solidFill>
                <a:latin typeface="ITC Avant Garde Pro Bk"/>
              </a:rPr>
              <a:t>Opportunity</a:t>
            </a:r>
          </a:p>
        </p:txBody>
      </p:sp>
      <p:sp>
        <p:nvSpPr>
          <p:cNvPr id="70" name="Pentagon 69"/>
          <p:cNvSpPr/>
          <p:nvPr/>
        </p:nvSpPr>
        <p:spPr>
          <a:xfrm>
            <a:off x="699225" y="2745371"/>
            <a:ext cx="2743200" cy="967927"/>
          </a:xfrm>
          <a:prstGeom prst="homePlate">
            <a:avLst>
              <a:gd name="adj" fmla="val 34621"/>
            </a:avLst>
          </a:prstGeom>
          <a:solidFill>
            <a:srgbClr val="005486">
              <a:lumMod val="50000"/>
            </a:srgbClr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>
              <a:solidFill>
                <a:srgbClr val="009ADD"/>
              </a:solidFill>
              <a:latin typeface="ITC Avant Garde Pro Bk"/>
            </a:endParaRPr>
          </a:p>
        </p:txBody>
      </p:sp>
      <p:sp>
        <p:nvSpPr>
          <p:cNvPr id="71" name="Pentagon 4"/>
          <p:cNvSpPr/>
          <p:nvPr/>
        </p:nvSpPr>
        <p:spPr>
          <a:xfrm>
            <a:off x="699226" y="2745371"/>
            <a:ext cx="2224727" cy="96792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chilly" dir="t"/>
          </a:scene3d>
          <a:sp3d>
            <a:bevelT/>
          </a:sp3d>
        </p:spPr>
        <p:txBody>
          <a:bodyPr spcFirstLastPara="0" vert="horz" wrap="square" lIns="18288" tIns="37339" rIns="0" bIns="37339" numCol="1" spcCol="1270" anchor="ctr" anchorCtr="0">
            <a:noAutofit/>
          </a:bodyPr>
          <a:lstStyle/>
          <a:p>
            <a:pPr algn="ctr" defTabSz="62227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2000" kern="0" dirty="0">
                <a:solidFill>
                  <a:srgbClr val="FFFFFF"/>
                </a:solidFill>
                <a:latin typeface="ITC Avant Garde Pro Bk"/>
              </a:rPr>
              <a:t>Feasibility</a:t>
            </a:r>
          </a:p>
        </p:txBody>
      </p:sp>
      <p:sp>
        <p:nvSpPr>
          <p:cNvPr id="72" name="Chevron 71"/>
          <p:cNvSpPr/>
          <p:nvPr/>
        </p:nvSpPr>
        <p:spPr>
          <a:xfrm>
            <a:off x="2814004" y="2745371"/>
            <a:ext cx="697300" cy="967927"/>
          </a:xfrm>
          <a:prstGeom prst="chevron">
            <a:avLst/>
          </a:prstGeom>
          <a:solidFill>
            <a:srgbClr val="005486">
              <a:lumMod val="50000"/>
            </a:srgbClr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/>
          <a:lstStyle/>
          <a:p>
            <a:pPr defTabSz="1219188">
              <a:defRPr/>
            </a:pPr>
            <a:endParaRPr lang="en-US" sz="3200" kern="0" dirty="0">
              <a:solidFill>
                <a:sysClr val="windowText" lastClr="000000"/>
              </a:solidFill>
              <a:latin typeface="ITC Avant Garde Pro Bk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1913890" y="4848152"/>
            <a:ext cx="2805473" cy="1867588"/>
            <a:chOff x="12804441" y="2599159"/>
            <a:chExt cx="2805474" cy="967927"/>
          </a:xfrm>
        </p:grpSpPr>
        <p:sp>
          <p:nvSpPr>
            <p:cNvPr id="74" name="Pentagon 73"/>
            <p:cNvSpPr/>
            <p:nvPr/>
          </p:nvSpPr>
          <p:spPr>
            <a:xfrm>
              <a:off x="12804441" y="2599159"/>
              <a:ext cx="2743200" cy="967927"/>
            </a:xfrm>
            <a:prstGeom prst="homePlate">
              <a:avLst>
                <a:gd name="adj" fmla="val 34621"/>
              </a:avLst>
            </a:prstGeom>
            <a:solidFill>
              <a:srgbClr val="82BC00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>
                <a:solidFill>
                  <a:srgbClr val="009ADD"/>
                </a:solidFill>
                <a:latin typeface="ITC Avant Garde Pro Bk"/>
              </a:endParaRPr>
            </a:p>
          </p:txBody>
        </p:sp>
        <p:sp>
          <p:nvSpPr>
            <p:cNvPr id="75" name="Chevron 4"/>
            <p:cNvSpPr/>
            <p:nvPr/>
          </p:nvSpPr>
          <p:spPr>
            <a:xfrm>
              <a:off x="13130752" y="2599159"/>
              <a:ext cx="2090572" cy="967927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chilly" dir="t"/>
            </a:scene3d>
            <a:sp3d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1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  <a:t>Outbound</a:t>
              </a:r>
            </a:p>
          </p:txBody>
        </p:sp>
        <p:sp>
          <p:nvSpPr>
            <p:cNvPr id="76" name="Chevron 75"/>
            <p:cNvSpPr/>
            <p:nvPr/>
          </p:nvSpPr>
          <p:spPr>
            <a:xfrm>
              <a:off x="14912615" y="2599159"/>
              <a:ext cx="697300" cy="967927"/>
            </a:xfrm>
            <a:prstGeom prst="chevron">
              <a:avLst/>
            </a:prstGeom>
            <a:solidFill>
              <a:srgbClr val="82BC00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>
                <a:solidFill>
                  <a:sysClr val="windowText" lastClr="000000"/>
                </a:solidFill>
                <a:latin typeface="ITC Avant Garde Pro Bk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9497003" y="4848152"/>
            <a:ext cx="2783899" cy="1867588"/>
            <a:chOff x="10387554" y="2599159"/>
            <a:chExt cx="2783899" cy="967927"/>
          </a:xfrm>
        </p:grpSpPr>
        <p:sp>
          <p:nvSpPr>
            <p:cNvPr id="78" name="Pentagon 77"/>
            <p:cNvSpPr/>
            <p:nvPr/>
          </p:nvSpPr>
          <p:spPr>
            <a:xfrm>
              <a:off x="10387554" y="2599159"/>
              <a:ext cx="2743200" cy="967927"/>
            </a:xfrm>
            <a:prstGeom prst="homePlate">
              <a:avLst>
                <a:gd name="adj" fmla="val 34621"/>
              </a:avLst>
            </a:prstGeom>
            <a:solidFill>
              <a:srgbClr val="71A400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>
                <a:solidFill>
                  <a:srgbClr val="9E1B64">
                    <a:lumMod val="40000"/>
                    <a:lumOff val="60000"/>
                  </a:srgbClr>
                </a:solidFill>
                <a:latin typeface="ITC Avant Garde Pro Bk"/>
              </a:endParaRPr>
            </a:p>
          </p:txBody>
        </p:sp>
        <p:sp>
          <p:nvSpPr>
            <p:cNvPr id="79" name="Chevron 4"/>
            <p:cNvSpPr/>
            <p:nvPr/>
          </p:nvSpPr>
          <p:spPr>
            <a:xfrm>
              <a:off x="10713868" y="2599159"/>
              <a:ext cx="2090572" cy="967927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chilly" dir="t"/>
            </a:scene3d>
            <a:sp3d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1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  <a:t>Finished </a:t>
              </a:r>
              <a:b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</a:br>
              <a: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  <a:t>Goods</a:t>
              </a:r>
            </a:p>
          </p:txBody>
        </p:sp>
        <p:sp>
          <p:nvSpPr>
            <p:cNvPr id="80" name="Chevron 79"/>
            <p:cNvSpPr/>
            <p:nvPr/>
          </p:nvSpPr>
          <p:spPr>
            <a:xfrm>
              <a:off x="12474153" y="2599159"/>
              <a:ext cx="697300" cy="967927"/>
            </a:xfrm>
            <a:prstGeom prst="chevron">
              <a:avLst/>
            </a:prstGeom>
            <a:solidFill>
              <a:srgbClr val="71A400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>
                <a:solidFill>
                  <a:sysClr val="windowText" lastClr="000000"/>
                </a:solidFill>
                <a:latin typeface="ITC Avant Garde Pro Bk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7080118" y="4848152"/>
            <a:ext cx="2787868" cy="1867588"/>
            <a:chOff x="7970668" y="2599159"/>
            <a:chExt cx="2787869" cy="967927"/>
          </a:xfrm>
        </p:grpSpPr>
        <p:sp>
          <p:nvSpPr>
            <p:cNvPr id="82" name="Pentagon 81"/>
            <p:cNvSpPr/>
            <p:nvPr/>
          </p:nvSpPr>
          <p:spPr>
            <a:xfrm>
              <a:off x="7970668" y="2599159"/>
              <a:ext cx="2743200" cy="967927"/>
            </a:xfrm>
            <a:prstGeom prst="homePlate">
              <a:avLst>
                <a:gd name="adj" fmla="val 34621"/>
              </a:avLst>
            </a:prstGeom>
            <a:solidFill>
              <a:srgbClr val="5A8200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>
                <a:solidFill>
                  <a:srgbClr val="9E1B64">
                    <a:lumMod val="40000"/>
                    <a:lumOff val="60000"/>
                  </a:srgbClr>
                </a:solidFill>
                <a:latin typeface="ITC Avant Garde Pro Bk"/>
              </a:endParaRPr>
            </a:p>
          </p:txBody>
        </p:sp>
        <p:sp>
          <p:nvSpPr>
            <p:cNvPr id="83" name="Chevron 4"/>
            <p:cNvSpPr/>
            <p:nvPr/>
          </p:nvSpPr>
          <p:spPr>
            <a:xfrm>
              <a:off x="8296983" y="2599159"/>
              <a:ext cx="2090572" cy="967927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chilly" dir="t"/>
            </a:scene3d>
            <a:sp3d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1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  <a:t>WIP</a:t>
              </a:r>
            </a:p>
          </p:txBody>
        </p:sp>
        <p:sp>
          <p:nvSpPr>
            <p:cNvPr id="84" name="Chevron 83"/>
            <p:cNvSpPr/>
            <p:nvPr/>
          </p:nvSpPr>
          <p:spPr>
            <a:xfrm>
              <a:off x="10061237" y="2599159"/>
              <a:ext cx="697300" cy="967927"/>
            </a:xfrm>
            <a:prstGeom prst="chevron">
              <a:avLst/>
            </a:prstGeom>
            <a:solidFill>
              <a:srgbClr val="5A8200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>
                <a:solidFill>
                  <a:sysClr val="windowText" lastClr="000000"/>
                </a:solidFill>
                <a:latin typeface="ITC Avant Garde Pro Bk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4663229" y="4848152"/>
            <a:ext cx="2777638" cy="1867588"/>
            <a:chOff x="5553782" y="2599159"/>
            <a:chExt cx="2777638" cy="967927"/>
          </a:xfrm>
        </p:grpSpPr>
        <p:sp>
          <p:nvSpPr>
            <p:cNvPr id="86" name="Pentagon 85"/>
            <p:cNvSpPr/>
            <p:nvPr/>
          </p:nvSpPr>
          <p:spPr>
            <a:xfrm>
              <a:off x="5553782" y="2599159"/>
              <a:ext cx="2743200" cy="967927"/>
            </a:xfrm>
            <a:prstGeom prst="homePlate">
              <a:avLst>
                <a:gd name="adj" fmla="val 34621"/>
              </a:avLst>
            </a:prstGeom>
            <a:solidFill>
              <a:srgbClr val="82BC00">
                <a:lumMod val="50000"/>
              </a:srgbClr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>
                <a:solidFill>
                  <a:sysClr val="windowText" lastClr="000000"/>
                </a:solidFill>
                <a:latin typeface="ITC Avant Garde Pro Bk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>
              <a:off x="7634120" y="2599159"/>
              <a:ext cx="697300" cy="967927"/>
            </a:xfrm>
            <a:prstGeom prst="chevron">
              <a:avLst/>
            </a:prstGeom>
            <a:solidFill>
              <a:srgbClr val="82BC00">
                <a:lumMod val="50000"/>
              </a:srgbClr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 dirty="0">
                <a:solidFill>
                  <a:sysClr val="windowText" lastClr="000000"/>
                </a:solidFill>
                <a:latin typeface="ITC Avant Garde Pro Bk"/>
              </a:endParaRPr>
            </a:p>
          </p:txBody>
        </p:sp>
        <p:sp>
          <p:nvSpPr>
            <p:cNvPr id="88" name="Chevron 4"/>
            <p:cNvSpPr/>
            <p:nvPr/>
          </p:nvSpPr>
          <p:spPr>
            <a:xfrm>
              <a:off x="5880095" y="2599159"/>
              <a:ext cx="2090571" cy="967927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chilly" dir="t"/>
            </a:scene3d>
            <a:sp3d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1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  <a:t>Raw </a:t>
              </a:r>
              <a:b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</a:br>
              <a: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  <a:t>Materials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2246344" y="4848152"/>
            <a:ext cx="2787113" cy="1867588"/>
            <a:chOff x="3136896" y="2599159"/>
            <a:chExt cx="2787112" cy="967927"/>
          </a:xfrm>
        </p:grpSpPr>
        <p:sp>
          <p:nvSpPr>
            <p:cNvPr id="90" name="Pentagon 89"/>
            <p:cNvSpPr/>
            <p:nvPr/>
          </p:nvSpPr>
          <p:spPr>
            <a:xfrm>
              <a:off x="3136896" y="2599159"/>
              <a:ext cx="2743200" cy="967927"/>
            </a:xfrm>
            <a:prstGeom prst="homePlate">
              <a:avLst>
                <a:gd name="adj" fmla="val 34621"/>
              </a:avLst>
            </a:prstGeom>
            <a:solidFill>
              <a:srgbClr val="344C00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>
                <a:solidFill>
                  <a:srgbClr val="009ADD"/>
                </a:solidFill>
                <a:latin typeface="ITC Avant Garde Pro Bk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>
              <a:off x="5226708" y="2599159"/>
              <a:ext cx="697300" cy="967927"/>
            </a:xfrm>
            <a:prstGeom prst="chevron">
              <a:avLst/>
            </a:prstGeom>
            <a:solidFill>
              <a:srgbClr val="344C00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lIns="0" tIns="0" bIns="0" anchor="ctr"/>
            <a:lstStyle/>
            <a:p>
              <a:pPr defTabSz="1219188">
                <a:defRPr/>
              </a:pPr>
              <a:endParaRPr lang="en-US" sz="3600" b="1" kern="0">
                <a:solidFill>
                  <a:sysClr val="windowText" lastClr="000000"/>
                </a:solidFill>
                <a:latin typeface="ITC Avant Garde Pro Bk"/>
              </a:endParaRPr>
            </a:p>
          </p:txBody>
        </p:sp>
        <p:sp>
          <p:nvSpPr>
            <p:cNvPr id="92" name="Chevron 4"/>
            <p:cNvSpPr/>
            <p:nvPr/>
          </p:nvSpPr>
          <p:spPr>
            <a:xfrm>
              <a:off x="3463209" y="2599159"/>
              <a:ext cx="2090571" cy="967927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chilly" dir="t"/>
            </a:scene3d>
            <a:sp3d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1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  <a:t>Supplier </a:t>
              </a:r>
              <a:b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</a:br>
              <a:r>
                <a:rPr lang="en-US" sz="2400" kern="0" dirty="0">
                  <a:solidFill>
                    <a:srgbClr val="FFFFFF"/>
                  </a:solidFill>
                  <a:latin typeface="ITC Avant Garde Pro Bk"/>
                </a:rPr>
                <a:t>Lead Time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574786" y="6676449"/>
            <a:ext cx="7182220" cy="1000364"/>
            <a:chOff x="4573992" y="5985845"/>
            <a:chExt cx="7182220" cy="1000365"/>
          </a:xfrm>
        </p:grpSpPr>
        <p:cxnSp>
          <p:nvCxnSpPr>
            <p:cNvPr id="94" name="Straight Connector 93"/>
            <p:cNvCxnSpPr/>
            <p:nvPr/>
          </p:nvCxnSpPr>
          <p:spPr>
            <a:xfrm flipH="1" flipV="1">
              <a:off x="4573992" y="6966294"/>
              <a:ext cx="7182220" cy="5168"/>
            </a:xfrm>
            <a:prstGeom prst="line">
              <a:avLst/>
            </a:prstGeom>
            <a:noFill/>
            <a:ln w="38100" cap="flat" cmpd="sng" algn="ctr">
              <a:gradFill flip="none" rotWithShape="1">
                <a:gsLst>
                  <a:gs pos="0">
                    <a:srgbClr val="82BC00">
                      <a:lumMod val="50000"/>
                    </a:srgbClr>
                  </a:gs>
                  <a:gs pos="100000">
                    <a:srgbClr val="71A400"/>
                  </a:gs>
                </a:gsLst>
                <a:lin ang="10800000" scaled="1"/>
                <a:tileRect/>
              </a:gradFill>
              <a:prstDash val="soli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>
            <a:xfrm>
              <a:off x="4585253" y="5985845"/>
              <a:ext cx="0" cy="1000365"/>
            </a:xfrm>
            <a:prstGeom prst="line">
              <a:avLst/>
            </a:prstGeom>
            <a:noFill/>
            <a:ln w="38100" cap="flat" cmpd="sng" algn="ctr">
              <a:solidFill>
                <a:srgbClr val="82BC00">
                  <a:lumMod val="50000"/>
                </a:srgbClr>
              </a:solidFill>
              <a:prstDash val="soli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>
            <a:xfrm>
              <a:off x="11756212" y="5985845"/>
              <a:ext cx="0" cy="1000365"/>
            </a:xfrm>
            <a:prstGeom prst="line">
              <a:avLst/>
            </a:prstGeom>
            <a:noFill/>
            <a:ln w="38100" cap="flat" cmpd="sng" algn="ctr">
              <a:solidFill>
                <a:srgbClr val="71A400"/>
              </a:solidFill>
              <a:prstDash val="solid"/>
            </a:ln>
            <a:effectLst/>
          </p:spPr>
        </p:cxnSp>
      </p:grpSp>
      <p:sp>
        <p:nvSpPr>
          <p:cNvPr id="97" name="Rectangle 96"/>
          <p:cNvSpPr/>
          <p:nvPr/>
        </p:nvSpPr>
        <p:spPr bwMode="auto">
          <a:xfrm>
            <a:off x="5205924" y="7018131"/>
            <a:ext cx="6048916" cy="65868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kern="0" dirty="0">
                <a:solidFill>
                  <a:srgbClr val="82BC00"/>
                </a:solidFill>
                <a:latin typeface="ITC Avant Garde Pro Md"/>
                <a:ea typeface="MS PGothic" pitchFamily="34" charset="-128"/>
                <a:cs typeface="Arial" panose="020B0604020202020204" pitchFamily="34" charset="0"/>
              </a:rPr>
              <a:t>~59 </a:t>
            </a:r>
            <a:r>
              <a:rPr lang="en-US" sz="3200" kern="0" dirty="0">
                <a:solidFill>
                  <a:schemeClr val="bg2"/>
                </a:solidFill>
                <a:ea typeface="MS PGothic" pitchFamily="34" charset="-128"/>
                <a:cs typeface="Arial" panose="020B0604020202020204" pitchFamily="34" charset="0"/>
              </a:rPr>
              <a:t>days</a:t>
            </a:r>
            <a:r>
              <a:rPr lang="en-US" sz="3200" kern="0" dirty="0">
                <a:solidFill>
                  <a:sysClr val="windowText" lastClr="000000"/>
                </a:solidFill>
                <a:ea typeface="MS PGothic" pitchFamily="34" charset="-128"/>
                <a:cs typeface="Arial" panose="020B0604020202020204" pitchFamily="34" charset="0"/>
              </a:rPr>
              <a:t> </a:t>
            </a:r>
            <a:r>
              <a:rPr lang="en-US" sz="3200" b="1" kern="0" dirty="0">
                <a:solidFill>
                  <a:srgbClr val="82BC00"/>
                </a:solidFill>
                <a:latin typeface="ITC Avant Garde Pro Md"/>
                <a:ea typeface="MS PGothic" pitchFamily="34" charset="-128"/>
                <a:cs typeface="Arial" panose="020B0604020202020204" pitchFamily="34" charset="0"/>
              </a:rPr>
              <a:t>$3.45B </a:t>
            </a:r>
            <a:r>
              <a:rPr lang="en-US" sz="3200" kern="0" dirty="0">
                <a:solidFill>
                  <a:schemeClr val="bg2"/>
                </a:solidFill>
                <a:ea typeface="MS PGothic" pitchFamily="34" charset="-128"/>
                <a:cs typeface="Arial" panose="020B0604020202020204" pitchFamily="34" charset="0"/>
              </a:rPr>
              <a:t>in inventory</a:t>
            </a:r>
          </a:p>
        </p:txBody>
      </p:sp>
      <p:sp>
        <p:nvSpPr>
          <p:cNvPr id="98" name="Freeform 97"/>
          <p:cNvSpPr/>
          <p:nvPr/>
        </p:nvSpPr>
        <p:spPr>
          <a:xfrm>
            <a:off x="2267190" y="3675558"/>
            <a:ext cx="12003872" cy="1267851"/>
          </a:xfrm>
          <a:custGeom>
            <a:avLst/>
            <a:gdLst>
              <a:gd name="connsiteX0" fmla="*/ 9578897 w 14039385"/>
              <a:gd name="connsiteY0" fmla="*/ 11151 h 1059365"/>
              <a:gd name="connsiteX1" fmla="*/ 0 w 14039385"/>
              <a:gd name="connsiteY1" fmla="*/ 724829 h 1059365"/>
              <a:gd name="connsiteX2" fmla="*/ 0 w 14039385"/>
              <a:gd name="connsiteY2" fmla="*/ 1059365 h 1059365"/>
              <a:gd name="connsiteX3" fmla="*/ 14039385 w 14039385"/>
              <a:gd name="connsiteY3" fmla="*/ 1059365 h 1059365"/>
              <a:gd name="connsiteX4" fmla="*/ 11942956 w 14039385"/>
              <a:gd name="connsiteY4" fmla="*/ 0 h 105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39385" h="1059365">
                <a:moveTo>
                  <a:pt x="9578897" y="11151"/>
                </a:moveTo>
                <a:lnTo>
                  <a:pt x="0" y="724829"/>
                </a:lnTo>
                <a:lnTo>
                  <a:pt x="0" y="1059365"/>
                </a:lnTo>
                <a:lnTo>
                  <a:pt x="14039385" y="1059365"/>
                </a:lnTo>
                <a:lnTo>
                  <a:pt x="11942956" y="0"/>
                </a:lnTo>
              </a:path>
            </a:pathLst>
          </a:custGeom>
          <a:gradFill flip="none" rotWithShape="1">
            <a:gsLst>
              <a:gs pos="0">
                <a:srgbClr val="82BC00"/>
              </a:gs>
              <a:gs pos="83000">
                <a:srgbClr val="344C00"/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88">
              <a:defRPr/>
            </a:pPr>
            <a:endParaRPr lang="en-US" sz="1631" kern="0" dirty="0">
              <a:solidFill>
                <a:sysClr val="windowText" lastClr="000000"/>
              </a:solidFill>
              <a:latin typeface="ITC Avant Garde Pro Bk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97295" y="558805"/>
            <a:ext cx="13636052" cy="738615"/>
          </a:xfrm>
          <a:prstGeom prst="rect">
            <a:avLst/>
          </a:prstGeom>
          <a:noFill/>
        </p:spPr>
        <p:txBody>
          <a:bodyPr wrap="square" lIns="121875" tIns="60936" rIns="121875" bIns="60936" rtlCol="0">
            <a:spAutoFit/>
          </a:bodyPr>
          <a:lstStyle/>
          <a:p>
            <a:r>
              <a:rPr lang="en-US" sz="4000" b="1" dirty="0">
                <a:solidFill>
                  <a:srgbClr val="0285BC"/>
                </a:solidFill>
              </a:rPr>
              <a:t>The value of supply chain visibility</a:t>
            </a:r>
          </a:p>
        </p:txBody>
      </p:sp>
    </p:spTree>
    <p:extLst>
      <p:ext uri="{BB962C8B-B14F-4D97-AF65-F5344CB8AC3E}">
        <p14:creationId xmlns:p14="http://schemas.microsoft.com/office/powerpoint/2010/main" val="266587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2BC00"/>
                                      </p:to>
                                    </p:animClr>
                                    <p:animClr clrSpc="rgb" dir="cw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BC00"/>
                                      </p:to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2BC00"/>
                                      </p:to>
                                    </p:animClr>
                                    <p:animClr clrSpc="rgb" dir="cw">
                                      <p:cBhvr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BC00"/>
                                      </p:to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 animBg="1"/>
      <p:bldP spid="56" grpId="0"/>
      <p:bldP spid="57" grpId="0" animBg="1"/>
      <p:bldP spid="58" grpId="0" animBg="1"/>
      <p:bldP spid="58" grpId="1" animBg="1"/>
      <p:bldP spid="59" grpId="0"/>
      <p:bldP spid="60" grpId="0" animBg="1"/>
      <p:bldP spid="60" grpId="1" animBg="1"/>
      <p:bldP spid="61" grpId="0" animBg="1"/>
      <p:bldP spid="62" grpId="0"/>
      <p:bldP spid="63" grpId="0" animBg="1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70" grpId="0" animBg="1"/>
      <p:bldP spid="71" grpId="0"/>
      <p:bldP spid="72" grpId="0" animBg="1"/>
      <p:bldP spid="97" grpId="0"/>
      <p:bldP spid="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584796" y="3496733"/>
            <a:ext cx="15087997" cy="1960033"/>
          </a:xfrm>
          <a:prstGeom prst="rect">
            <a:avLst/>
          </a:prstGeom>
        </p:spPr>
        <p:txBody>
          <a:bodyPr vert="horz" lIns="145152" tIns="72576" rIns="145152" bIns="72576" rtlCol="0" anchor="ctr">
            <a:noAutofit/>
          </a:bodyPr>
          <a:lstStyle>
            <a:lvl1pPr algn="l" defTabSz="1451519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00548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9600" dirty="0">
                <a:solidFill>
                  <a:srgbClr val="009BD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Real-time information </a:t>
            </a:r>
            <a:br>
              <a:rPr lang="en-US" sz="9600" dirty="0">
                <a:solidFill>
                  <a:srgbClr val="009BD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8800" b="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is a requirement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2599988" y="8564563"/>
            <a:ext cx="3657600" cy="485775"/>
          </a:xfrm>
          <a:prstGeom prst="rect">
            <a:avLst/>
          </a:prstGeom>
        </p:spPr>
        <p:txBody>
          <a:bodyPr/>
          <a:lstStyle/>
          <a:p>
            <a:fld id="{C63716F6-403F-40F4-AAF6-3AA71AC74563}" type="slidenum">
              <a:rPr lang="en-US" smtClean="0">
                <a:solidFill>
                  <a:srgbClr val="3E3E3E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3E3E3E">
                  <a:tint val="75000"/>
                </a:srgb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08966" y="3852136"/>
            <a:ext cx="333617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451037"/>
            <a:r>
              <a:rPr lang="en-US" sz="9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Fast.</a:t>
            </a:r>
            <a:r>
              <a:rPr lang="en-US" sz="9600" b="1" dirty="0">
                <a:solidFill>
                  <a:srgbClr val="FFFFFF"/>
                </a:solidFill>
              </a:rPr>
              <a:t> </a:t>
            </a:r>
            <a:endParaRPr lang="en-US" sz="4000" b="1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13288" y="3852136"/>
            <a:ext cx="689483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451037"/>
            <a:r>
              <a:rPr lang="en-US" sz="9600" b="1" dirty="0">
                <a:solidFill>
                  <a:srgbClr val="FFFFFF"/>
                </a:solidFill>
              </a:rPr>
              <a:t>  </a:t>
            </a:r>
            <a:r>
              <a:rPr lang="en-US" sz="9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Intelligent.</a:t>
            </a:r>
            <a:endParaRPr lang="en-US" sz="4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56311" y="3852136"/>
            <a:ext cx="29883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451037"/>
            <a:r>
              <a:rPr lang="en-US" sz="9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Live.</a:t>
            </a:r>
            <a:endParaRPr lang="en-US" sz="4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21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34336" y="505180"/>
            <a:ext cx="13636052" cy="1969722"/>
          </a:xfrm>
          <a:prstGeom prst="rect">
            <a:avLst/>
          </a:prstGeom>
          <a:noFill/>
        </p:spPr>
        <p:txBody>
          <a:bodyPr wrap="square" lIns="121875" tIns="60936" rIns="121875" bIns="60936" rtlCol="0">
            <a:spAutoFit/>
          </a:bodyPr>
          <a:lstStyle/>
          <a:p>
            <a:pPr defTabSz="1218754">
              <a:spcAft>
                <a:spcPts val="500"/>
              </a:spcAft>
            </a:pP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Real Time digital </a:t>
            </a:r>
            <a:r>
              <a:rPr lang="en-US" sz="6000" b="1" dirty="0">
                <a:solidFill>
                  <a:srgbClr val="009B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Supply Chain Revolution</a:t>
            </a:r>
            <a:r>
              <a:rPr lang="en-US" sz="6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1" dirty="0">
              <a:solidFill>
                <a:srgbClr val="F9C20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5257" y="2765805"/>
            <a:ext cx="4790576" cy="5312229"/>
            <a:chOff x="639763" y="1593976"/>
            <a:chExt cx="4790576" cy="5312229"/>
          </a:xfrm>
        </p:grpSpPr>
        <p:sp>
          <p:nvSpPr>
            <p:cNvPr id="5" name="Rectangle 4"/>
            <p:cNvSpPr/>
            <p:nvPr/>
          </p:nvSpPr>
          <p:spPr>
            <a:xfrm>
              <a:off x="639763" y="1593976"/>
              <a:ext cx="4790576" cy="531222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14811" y="5401813"/>
              <a:ext cx="38404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005487"/>
                  </a:solidFill>
                  <a:effectLst/>
                  <a:uLnTx/>
                  <a:uFillTx/>
                  <a:cs typeface="Arial" panose="020B0604020202020204" pitchFamily="34" charset="0"/>
                </a:rPr>
                <a:t>Data </a:t>
              </a:r>
              <a:b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005487"/>
                  </a:solidFill>
                  <a:effectLst/>
                  <a:uLnTx/>
                  <a:uFillTx/>
                  <a:cs typeface="Arial" panose="020B0604020202020204" pitchFamily="34" charset="0"/>
                </a:rPr>
              </a:b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005487"/>
                  </a:solidFill>
                  <a:effectLst/>
                  <a:uLnTx/>
                  <a:uFillTx/>
                  <a:cs typeface="Arial" panose="020B0604020202020204" pitchFamily="34" charset="0"/>
                </a:rPr>
                <a:t>acquisition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419687" y="2057716"/>
              <a:ext cx="3230728" cy="3011171"/>
              <a:chOff x="1189178" y="2980056"/>
              <a:chExt cx="3230728" cy="3011171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1687398" y="3096812"/>
                <a:ext cx="1066132" cy="1066132"/>
              </a:xfrm>
              <a:prstGeom prst="ellipse">
                <a:avLst/>
              </a:prstGeom>
              <a:solidFill>
                <a:srgbClr val="005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433286" y="4150306"/>
                <a:ext cx="916588" cy="916588"/>
              </a:xfrm>
              <a:prstGeom prst="ellipse">
                <a:avLst/>
              </a:prstGeom>
              <a:solidFill>
                <a:srgbClr val="005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189178" y="4183347"/>
                <a:ext cx="1044289" cy="1044289"/>
              </a:xfrm>
              <a:prstGeom prst="ellipse">
                <a:avLst/>
              </a:prstGeom>
              <a:solidFill>
                <a:srgbClr val="81B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105709" y="5217462"/>
                <a:ext cx="750122" cy="750122"/>
              </a:xfrm>
              <a:prstGeom prst="ellipse">
                <a:avLst/>
              </a:prstGeom>
              <a:solidFill>
                <a:srgbClr val="005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848420" y="2991413"/>
                <a:ext cx="1021855" cy="1021855"/>
              </a:xfrm>
              <a:prstGeom prst="ellipse">
                <a:avLst/>
              </a:prstGeom>
              <a:solidFill>
                <a:srgbClr val="81B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515201" y="4003419"/>
                <a:ext cx="904705" cy="904705"/>
              </a:xfrm>
              <a:prstGeom prst="ellipse">
                <a:avLst/>
              </a:prstGeom>
              <a:solidFill>
                <a:srgbClr val="005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3034504" y="5064372"/>
                <a:ext cx="926855" cy="926855"/>
              </a:xfrm>
              <a:prstGeom prst="ellipse">
                <a:avLst/>
              </a:prstGeom>
              <a:solidFill>
                <a:srgbClr val="81B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310630" y="4316725"/>
                <a:ext cx="777531" cy="777531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50496" y="5343272"/>
                <a:ext cx="522179" cy="596776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198513" y="5180441"/>
                <a:ext cx="604273" cy="697239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587977" y="4130934"/>
                <a:ext cx="777191" cy="777190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68099" y="3206908"/>
                <a:ext cx="839739" cy="899720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86337" y="4182373"/>
                <a:ext cx="858253" cy="643690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876462" y="2980056"/>
                <a:ext cx="959701" cy="1019682"/>
              </a:xfrm>
              <a:prstGeom prst="rect">
                <a:avLst/>
              </a:prstGeom>
            </p:spPr>
          </p:pic>
        </p:grpSp>
      </p:grpSp>
      <p:grpSp>
        <p:nvGrpSpPr>
          <p:cNvPr id="24" name="Group 23"/>
          <p:cNvGrpSpPr/>
          <p:nvPr/>
        </p:nvGrpSpPr>
        <p:grpSpPr>
          <a:xfrm>
            <a:off x="5704027" y="2765805"/>
            <a:ext cx="4790576" cy="5312229"/>
            <a:chOff x="5738533" y="1593976"/>
            <a:chExt cx="4790576" cy="5312229"/>
          </a:xfrm>
        </p:grpSpPr>
        <p:sp>
          <p:nvSpPr>
            <p:cNvPr id="25" name="Rectangle 24"/>
            <p:cNvSpPr/>
            <p:nvPr/>
          </p:nvSpPr>
          <p:spPr>
            <a:xfrm>
              <a:off x="5738533" y="1593976"/>
              <a:ext cx="4790576" cy="531222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13581" y="5401813"/>
              <a:ext cx="38404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005487"/>
                  </a:solidFill>
                  <a:effectLst/>
                  <a:uLnTx/>
                  <a:uFillTx/>
                  <a:cs typeface="Arial" panose="020B0604020202020204" pitchFamily="34" charset="0"/>
                </a:rPr>
                <a:t>Data visualization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0696" y="2268046"/>
              <a:ext cx="3926250" cy="2214405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10802797" y="2765805"/>
            <a:ext cx="4790576" cy="5312229"/>
            <a:chOff x="10837303" y="1593976"/>
            <a:chExt cx="4790576" cy="5312229"/>
          </a:xfrm>
        </p:grpSpPr>
        <p:sp>
          <p:nvSpPr>
            <p:cNvPr id="29" name="Rectangle 28"/>
            <p:cNvSpPr/>
            <p:nvPr/>
          </p:nvSpPr>
          <p:spPr>
            <a:xfrm>
              <a:off x="10837303" y="1593976"/>
              <a:ext cx="4790576" cy="531222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312351" y="5401813"/>
              <a:ext cx="38404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005487"/>
                  </a:solidFill>
                  <a:effectLst/>
                  <a:uLnTx/>
                  <a:uFillTx/>
                  <a:cs typeface="Arial" panose="020B0604020202020204" pitchFamily="34" charset="0"/>
                </a:rPr>
                <a:t>Data driven decision making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1559712" y="1880506"/>
              <a:ext cx="3385790" cy="3611508"/>
              <a:chOff x="11481594" y="2427645"/>
              <a:chExt cx="3542026" cy="3778160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2575" t="10001" r="12575" b="9999"/>
              <a:stretch/>
            </p:blipFill>
            <p:spPr>
              <a:xfrm>
                <a:off x="11481594" y="2427645"/>
                <a:ext cx="3542026" cy="3778160"/>
              </a:xfrm>
              <a:prstGeom prst="rect">
                <a:avLst/>
              </a:prstGeom>
            </p:spPr>
          </p:pic>
          <p:sp>
            <p:nvSpPr>
              <p:cNvPr id="33" name="Oval 32"/>
              <p:cNvSpPr/>
              <p:nvPr/>
            </p:nvSpPr>
            <p:spPr>
              <a:xfrm>
                <a:off x="12546805" y="3331805"/>
                <a:ext cx="537281" cy="537282"/>
              </a:xfrm>
              <a:prstGeom prst="ellipse">
                <a:avLst/>
              </a:prstGeom>
              <a:noFill/>
              <a:ln w="25400" cap="flat" cmpd="sng" algn="ctr">
                <a:solidFill>
                  <a:srgbClr val="81BC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2800746" y="3971766"/>
                <a:ext cx="461918" cy="461918"/>
              </a:xfrm>
              <a:prstGeom prst="ellipse">
                <a:avLst/>
              </a:prstGeom>
              <a:noFill/>
              <a:ln w="25400" cap="flat" cmpd="sng" algn="ctr">
                <a:solidFill>
                  <a:srgbClr val="81BC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2381441" y="4096389"/>
                <a:ext cx="326318" cy="326319"/>
              </a:xfrm>
              <a:prstGeom prst="ellipse">
                <a:avLst/>
              </a:prstGeom>
              <a:noFill/>
              <a:ln w="25400" cap="flat" cmpd="sng" algn="ctr">
                <a:solidFill>
                  <a:srgbClr val="81BC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3740310" y="3719704"/>
                <a:ext cx="292262" cy="292262"/>
              </a:xfrm>
              <a:prstGeom prst="ellipse">
                <a:avLst/>
              </a:prstGeom>
              <a:noFill/>
              <a:ln w="25400" cap="flat" cmpd="sng" algn="ctr">
                <a:solidFill>
                  <a:srgbClr val="81BC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3156235" y="3467552"/>
                <a:ext cx="514968" cy="514968"/>
              </a:xfrm>
              <a:prstGeom prst="ellipse">
                <a:avLst/>
              </a:prstGeom>
              <a:noFill/>
              <a:ln w="25400" cap="flat" cmpd="sng" algn="ctr">
                <a:solidFill>
                  <a:srgbClr val="81BC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3963749" y="3989995"/>
                <a:ext cx="455930" cy="45593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81BC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13373621" y="4048134"/>
                <a:ext cx="467092" cy="467093"/>
              </a:xfrm>
              <a:prstGeom prst="ellipse">
                <a:avLst/>
              </a:prstGeom>
              <a:noFill/>
              <a:ln w="25400" cap="flat" cmpd="sng" algn="ctr">
                <a:solidFill>
                  <a:srgbClr val="81BC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45103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415391" y="4130934"/>
                <a:ext cx="242962" cy="242962"/>
              </a:xfrm>
              <a:prstGeom prst="rect">
                <a:avLst/>
              </a:prstGeom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3787213" y="3783105"/>
                <a:ext cx="203451" cy="232516"/>
              </a:xfrm>
              <a:prstGeom prst="rect">
                <a:avLst/>
              </a:prstGeom>
            </p:spPr>
          </p:pic>
          <p:pic>
            <p:nvPicPr>
              <p:cNvPr id="42" name="Picture 41"/>
              <p:cNvPicPr>
                <a:picLocks noChangeAspect="1"/>
              </p:cNvPicPr>
              <p:nvPr/>
            </p:nvPicPr>
            <p:blipFill rotWithShape="1"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3456274" y="4106628"/>
                <a:ext cx="304526" cy="351377"/>
              </a:xfrm>
              <a:prstGeom prst="rect">
                <a:avLst/>
              </a:prstGeom>
            </p:spPr>
          </p:pic>
          <p:pic>
            <p:nvPicPr>
              <p:cNvPr id="43" name="Picture 42"/>
              <p:cNvPicPr>
                <a:picLocks noChangeAspect="1"/>
              </p:cNvPicPr>
              <p:nvPr/>
            </p:nvPicPr>
            <p:blipFill rotWithShape="1"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4000425" y="4054257"/>
                <a:ext cx="391668" cy="391668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 rotWithShape="1"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587474" y="3387288"/>
                <a:ext cx="423190" cy="453418"/>
              </a:xfrm>
              <a:prstGeom prst="rect">
                <a:avLst/>
              </a:prstGeom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818065" y="3991480"/>
                <a:ext cx="432520" cy="324390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3180532" y="3460749"/>
                <a:ext cx="483645" cy="513873"/>
              </a:xfrm>
              <a:prstGeom prst="rect">
                <a:avLst/>
              </a:prstGeom>
            </p:spPr>
          </p:pic>
        </p:grpSp>
      </p:grpSp>
      <p:grpSp>
        <p:nvGrpSpPr>
          <p:cNvPr id="47" name="Group 46"/>
          <p:cNvGrpSpPr/>
          <p:nvPr/>
        </p:nvGrpSpPr>
        <p:grpSpPr>
          <a:xfrm>
            <a:off x="4811020" y="4866746"/>
            <a:ext cx="1110347" cy="1110346"/>
            <a:chOff x="3759200" y="3996874"/>
            <a:chExt cx="1718128" cy="1718126"/>
          </a:xfrm>
        </p:grpSpPr>
        <p:sp>
          <p:nvSpPr>
            <p:cNvPr id="48" name="Oval 47"/>
            <p:cNvSpPr/>
            <p:nvPr/>
          </p:nvSpPr>
          <p:spPr>
            <a:xfrm>
              <a:off x="3759200" y="3996874"/>
              <a:ext cx="1718128" cy="1718126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  <a:lumMod val="79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81BC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4114717" y="4431506"/>
              <a:ext cx="1011829" cy="850107"/>
            </a:xfrm>
            <a:custGeom>
              <a:avLst/>
              <a:gdLst>
                <a:gd name="T0" fmla="*/ 554 w 951"/>
                <a:gd name="T1" fmla="*/ 3 h 799"/>
                <a:gd name="T2" fmla="*/ 951 w 951"/>
                <a:gd name="T3" fmla="*/ 401 h 799"/>
                <a:gd name="T4" fmla="*/ 554 w 951"/>
                <a:gd name="T5" fmla="*/ 799 h 799"/>
                <a:gd name="T6" fmla="*/ 293 w 951"/>
                <a:gd name="T7" fmla="*/ 799 h 799"/>
                <a:gd name="T8" fmla="*/ 595 w 951"/>
                <a:gd name="T9" fmla="*/ 496 h 799"/>
                <a:gd name="T10" fmla="*/ 0 w 951"/>
                <a:gd name="T11" fmla="*/ 496 h 799"/>
                <a:gd name="T12" fmla="*/ 0 w 951"/>
                <a:gd name="T13" fmla="*/ 303 h 799"/>
                <a:gd name="T14" fmla="*/ 592 w 951"/>
                <a:gd name="T15" fmla="*/ 303 h 799"/>
                <a:gd name="T16" fmla="*/ 290 w 951"/>
                <a:gd name="T17" fmla="*/ 0 h 799"/>
                <a:gd name="T18" fmla="*/ 554 w 951"/>
                <a:gd name="T19" fmla="*/ 3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1" h="799">
                  <a:moveTo>
                    <a:pt x="554" y="3"/>
                  </a:moveTo>
                  <a:lnTo>
                    <a:pt x="951" y="401"/>
                  </a:lnTo>
                  <a:lnTo>
                    <a:pt x="554" y="799"/>
                  </a:lnTo>
                  <a:lnTo>
                    <a:pt x="293" y="799"/>
                  </a:lnTo>
                  <a:lnTo>
                    <a:pt x="595" y="496"/>
                  </a:lnTo>
                  <a:lnTo>
                    <a:pt x="0" y="496"/>
                  </a:lnTo>
                  <a:lnTo>
                    <a:pt x="0" y="303"/>
                  </a:lnTo>
                  <a:lnTo>
                    <a:pt x="592" y="303"/>
                  </a:lnTo>
                  <a:lnTo>
                    <a:pt x="290" y="0"/>
                  </a:lnTo>
                  <a:lnTo>
                    <a:pt x="554" y="3"/>
                  </a:lnTo>
                  <a:close/>
                </a:path>
              </a:pathLst>
            </a:custGeom>
            <a:solidFill>
              <a:srgbClr val="81BC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7090" y="4866746"/>
            <a:ext cx="1110347" cy="1110346"/>
            <a:chOff x="3759200" y="3996874"/>
            <a:chExt cx="1718128" cy="1718126"/>
          </a:xfrm>
        </p:grpSpPr>
        <p:sp>
          <p:nvSpPr>
            <p:cNvPr id="51" name="Oval 50"/>
            <p:cNvSpPr/>
            <p:nvPr/>
          </p:nvSpPr>
          <p:spPr>
            <a:xfrm>
              <a:off x="3759200" y="3996874"/>
              <a:ext cx="1718128" cy="1718126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  <a:lumMod val="79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81BC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4114717" y="4431506"/>
              <a:ext cx="1011829" cy="850107"/>
            </a:xfrm>
            <a:custGeom>
              <a:avLst/>
              <a:gdLst>
                <a:gd name="T0" fmla="*/ 554 w 951"/>
                <a:gd name="T1" fmla="*/ 3 h 799"/>
                <a:gd name="T2" fmla="*/ 951 w 951"/>
                <a:gd name="T3" fmla="*/ 401 h 799"/>
                <a:gd name="T4" fmla="*/ 554 w 951"/>
                <a:gd name="T5" fmla="*/ 799 h 799"/>
                <a:gd name="T6" fmla="*/ 293 w 951"/>
                <a:gd name="T7" fmla="*/ 799 h 799"/>
                <a:gd name="T8" fmla="*/ 595 w 951"/>
                <a:gd name="T9" fmla="*/ 496 h 799"/>
                <a:gd name="T10" fmla="*/ 0 w 951"/>
                <a:gd name="T11" fmla="*/ 496 h 799"/>
                <a:gd name="T12" fmla="*/ 0 w 951"/>
                <a:gd name="T13" fmla="*/ 303 h 799"/>
                <a:gd name="T14" fmla="*/ 592 w 951"/>
                <a:gd name="T15" fmla="*/ 303 h 799"/>
                <a:gd name="T16" fmla="*/ 290 w 951"/>
                <a:gd name="T17" fmla="*/ 0 h 799"/>
                <a:gd name="T18" fmla="*/ 554 w 951"/>
                <a:gd name="T19" fmla="*/ 3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1" h="799">
                  <a:moveTo>
                    <a:pt x="554" y="3"/>
                  </a:moveTo>
                  <a:lnTo>
                    <a:pt x="951" y="401"/>
                  </a:lnTo>
                  <a:lnTo>
                    <a:pt x="554" y="799"/>
                  </a:lnTo>
                  <a:lnTo>
                    <a:pt x="293" y="799"/>
                  </a:lnTo>
                  <a:lnTo>
                    <a:pt x="595" y="496"/>
                  </a:lnTo>
                  <a:lnTo>
                    <a:pt x="0" y="496"/>
                  </a:lnTo>
                  <a:lnTo>
                    <a:pt x="0" y="303"/>
                  </a:lnTo>
                  <a:lnTo>
                    <a:pt x="592" y="303"/>
                  </a:lnTo>
                  <a:lnTo>
                    <a:pt x="290" y="0"/>
                  </a:lnTo>
                  <a:lnTo>
                    <a:pt x="554" y="3"/>
                  </a:lnTo>
                  <a:close/>
                </a:path>
              </a:pathLst>
            </a:custGeom>
            <a:solidFill>
              <a:srgbClr val="81BC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4510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76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Powerful technologies are transforming business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316553" y="8475135"/>
            <a:ext cx="3793437" cy="488244"/>
          </a:xfrm>
        </p:spPr>
        <p:txBody>
          <a:bodyPr/>
          <a:lstStyle/>
          <a:p>
            <a:fld id="{C48D9196-7146-4672-A4BA-DB29036C6B4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4" name="Shape 840"/>
          <p:cNvSpPr/>
          <p:nvPr/>
        </p:nvSpPr>
        <p:spPr>
          <a:xfrm>
            <a:off x="508918" y="5167172"/>
            <a:ext cx="5774600" cy="247245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20312" rIns="20312" bIns="20312">
            <a:spAutoFit/>
          </a:bodyPr>
          <a:lstStyle/>
          <a:p>
            <a:pPr defTabSz="406214">
              <a:spcBef>
                <a:spcPts val="167"/>
              </a:spcBef>
              <a:defRPr sz="1800"/>
            </a:pPr>
            <a:r>
              <a:rPr sz="36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  <a:t>By 2020, the Intelligence of Things</a:t>
            </a:r>
            <a:r>
              <a:rPr sz="3600" kern="0" baseline="3400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  <a:t>™</a:t>
            </a:r>
            <a:r>
              <a:rPr lang="en-US" sz="36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  <a:t> </a:t>
            </a:r>
            <a:r>
              <a:rPr sz="36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  <a:t>will bring </a:t>
            </a:r>
            <a:r>
              <a:rPr lang="en-US" sz="36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  <a:t/>
            </a:r>
            <a:br>
              <a:rPr lang="en-US" sz="36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</a:br>
            <a:r>
              <a:rPr sz="4000" b="1" kern="0" dirty="0">
                <a:solidFill>
                  <a:schemeClr val="bg1"/>
                </a:solidFill>
                <a:latin typeface="+mj-lt"/>
                <a:ea typeface="ITC Avant Garde Gothic Std"/>
                <a:cs typeface="Arial" panose="020B0604020202020204" pitchFamily="34" charset="0"/>
                <a:sym typeface="ITC Avant Garde Gothic Std"/>
              </a:rPr>
              <a:t>50 billion </a:t>
            </a:r>
            <a:r>
              <a:rPr sz="36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  <a:t>connected devices to market</a:t>
            </a:r>
            <a:r>
              <a:rPr lang="en-US" sz="36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  <a:t/>
            </a:r>
            <a:br>
              <a:rPr lang="en-US" sz="36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</a:br>
            <a:r>
              <a:rPr lang="en-US" sz="1000" kern="0" dirty="0">
                <a:solidFill>
                  <a:schemeClr val="bg2"/>
                </a:solidFill>
                <a:ea typeface="ITC Avant Garde Gothic Std"/>
                <a:cs typeface="Arial" panose="020B0604020202020204" pitchFamily="34" charset="0"/>
                <a:sym typeface="ITC Avant Garde Gothic Std"/>
              </a:rPr>
              <a:t>(Cisco 2013 &amp; IDC 2014)</a:t>
            </a:r>
            <a:endParaRPr sz="1000" kern="0" dirty="0">
              <a:solidFill>
                <a:schemeClr val="bg2"/>
              </a:solidFill>
              <a:ea typeface="ITC Avant Garde Gothic Std"/>
              <a:cs typeface="Arial" panose="020B0604020202020204" pitchFamily="34" charset="0"/>
              <a:sym typeface="ITC Avant Garde Gothic Std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501040" y="1659166"/>
            <a:ext cx="15311682" cy="2527433"/>
            <a:chOff x="500246" y="1659165"/>
            <a:chExt cx="15311682" cy="2527433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246" y="1659165"/>
              <a:ext cx="5120640" cy="1616720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95767" y="1661825"/>
              <a:ext cx="5120640" cy="1614060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678588" y="1667733"/>
              <a:ext cx="5120640" cy="1608152"/>
            </a:xfrm>
            <a:prstGeom prst="rect">
              <a:avLst/>
            </a:prstGeom>
          </p:spPr>
        </p:pic>
        <p:grpSp>
          <p:nvGrpSpPr>
            <p:cNvPr id="59" name="Group 58"/>
            <p:cNvGrpSpPr/>
            <p:nvPr/>
          </p:nvGrpSpPr>
          <p:grpSpPr>
            <a:xfrm>
              <a:off x="508124" y="3290627"/>
              <a:ext cx="15303804" cy="895971"/>
              <a:chOff x="508124" y="3290627"/>
              <a:chExt cx="15303804" cy="895971"/>
            </a:xfrm>
          </p:grpSpPr>
          <p:sp>
            <p:nvSpPr>
              <p:cNvPr id="60" name="Shape 846"/>
              <p:cNvSpPr/>
              <p:nvPr/>
            </p:nvSpPr>
            <p:spPr>
              <a:xfrm>
                <a:off x="508124" y="3290627"/>
                <a:ext cx="5095520" cy="8959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16933" rIns="16933" bIns="16933" numCol="1" anchor="ctr">
                <a:spAutoFit/>
              </a:bodyPr>
              <a:lstStyle/>
              <a:p>
                <a:pPr defTabSz="173550">
                  <a:spcBef>
                    <a:spcPts val="400"/>
                  </a:spcBef>
                  <a:defRPr sz="1800"/>
                </a:pPr>
                <a:r>
                  <a:rPr lang="en-US" sz="3600" b="1" kern="0" dirty="0">
                    <a:solidFill>
                      <a:schemeClr val="bg1"/>
                    </a:solidFill>
                    <a:latin typeface="+mj-lt"/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>Information</a:t>
                </a:r>
                <a:r>
                  <a:rPr lang="en-US" sz="2400" kern="0" dirty="0">
                    <a:solidFill>
                      <a:sysClr val="windowText" lastClr="000000"/>
                    </a:solidFill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/>
                </a:r>
                <a:br>
                  <a:rPr lang="en-US" sz="2400" kern="0" dirty="0">
                    <a:solidFill>
                      <a:sysClr val="windowText" lastClr="000000"/>
                    </a:solidFill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</a:br>
                <a:r>
                  <a:rPr lang="en-US" sz="2000" b="1" kern="0" dirty="0">
                    <a:solidFill>
                      <a:schemeClr val="bg2"/>
                    </a:solidFill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>free, real-time. </a:t>
                </a:r>
                <a:endParaRPr sz="24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endParaRPr>
              </a:p>
            </p:txBody>
          </p:sp>
          <p:sp>
            <p:nvSpPr>
              <p:cNvPr id="61" name="Shape 846"/>
              <p:cNvSpPr/>
              <p:nvPr/>
            </p:nvSpPr>
            <p:spPr>
              <a:xfrm>
                <a:off x="5595767" y="3290627"/>
                <a:ext cx="5065579" cy="8959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16933" rIns="16933" bIns="16933" numCol="1" anchor="ctr">
                <a:spAutoFit/>
              </a:bodyPr>
              <a:lstStyle/>
              <a:p>
                <a:pPr defTabSz="173550">
                  <a:spcBef>
                    <a:spcPts val="400"/>
                  </a:spcBef>
                  <a:defRPr sz="1800"/>
                </a:pPr>
                <a:r>
                  <a:rPr lang="en-US" sz="3600" b="1" kern="0" dirty="0">
                    <a:solidFill>
                      <a:schemeClr val="bg1"/>
                    </a:solidFill>
                    <a:latin typeface="+mj-lt"/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>Mobility</a:t>
                </a:r>
                <a:r>
                  <a:rPr lang="en-US" sz="3600" kern="0" dirty="0">
                    <a:solidFill>
                      <a:sysClr val="windowText" lastClr="000000"/>
                    </a:solidFill>
                    <a:latin typeface="+mj-lt"/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> </a:t>
                </a:r>
                <a:r>
                  <a:rPr lang="en-US" sz="2400" kern="0" dirty="0">
                    <a:solidFill>
                      <a:sysClr val="windowText" lastClr="000000"/>
                    </a:solidFill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/>
                </a:r>
                <a:br>
                  <a:rPr lang="en-US" sz="2400" kern="0" dirty="0">
                    <a:solidFill>
                      <a:sysClr val="windowText" lastClr="000000"/>
                    </a:solidFill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</a:br>
                <a:r>
                  <a:rPr lang="en-US" sz="2000" b="1" kern="0" dirty="0">
                    <a:solidFill>
                      <a:schemeClr val="bg2"/>
                    </a:solidFill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>anyone, anywhere, anytime. </a:t>
                </a:r>
                <a:endParaRPr sz="20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endParaRPr>
              </a:p>
            </p:txBody>
          </p:sp>
          <p:sp>
            <p:nvSpPr>
              <p:cNvPr id="62" name="Shape 846"/>
              <p:cNvSpPr/>
              <p:nvPr/>
            </p:nvSpPr>
            <p:spPr>
              <a:xfrm>
                <a:off x="10661346" y="3290627"/>
                <a:ext cx="5150582" cy="8959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16933" rIns="16933" bIns="16933" numCol="1" anchor="ctr">
                <a:spAutoFit/>
              </a:bodyPr>
              <a:lstStyle/>
              <a:p>
                <a:pPr defTabSz="173550">
                  <a:spcBef>
                    <a:spcPts val="400"/>
                  </a:spcBef>
                  <a:defRPr sz="1800"/>
                </a:pPr>
                <a:r>
                  <a:rPr lang="en-US" sz="3600" b="1" kern="0" dirty="0">
                    <a:solidFill>
                      <a:schemeClr val="bg1"/>
                    </a:solidFill>
                    <a:latin typeface="+mj-lt"/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>Cloud</a:t>
                </a:r>
                <a:r>
                  <a:rPr lang="en-US" sz="3200" kern="0" dirty="0">
                    <a:solidFill>
                      <a:schemeClr val="bg1"/>
                    </a:solidFill>
                    <a:latin typeface="+mj-lt"/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> </a:t>
                </a:r>
                <a:r>
                  <a:rPr lang="en-US" sz="2400" kern="0" dirty="0">
                    <a:solidFill>
                      <a:sysClr val="windowText" lastClr="000000"/>
                    </a:solidFill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/>
                </a:r>
                <a:br>
                  <a:rPr lang="en-US" sz="2400" kern="0" dirty="0">
                    <a:solidFill>
                      <a:sysClr val="windowText" lastClr="000000"/>
                    </a:solidFill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</a:br>
                <a:r>
                  <a:rPr lang="en-US" sz="2000" b="1" kern="0" dirty="0">
                    <a:solidFill>
                      <a:schemeClr val="bg2"/>
                    </a:solidFill>
                    <a:ea typeface="ITC Avant Garde Gothic Std"/>
                    <a:cs typeface="Arial" panose="020B0604020202020204" pitchFamily="34" charset="0"/>
                    <a:sym typeface="ITC Avant Garde Gothic Std"/>
                  </a:rPr>
                  <a:t>massive power, unlimited scale, low cost.</a:t>
                </a:r>
                <a:endParaRPr sz="20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endParaRPr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7201694" y="4197695"/>
            <a:ext cx="7991470" cy="4238605"/>
            <a:chOff x="6999546" y="4114799"/>
            <a:chExt cx="8587318" cy="4487620"/>
          </a:xfrm>
        </p:grpSpPr>
        <p:grpSp>
          <p:nvGrpSpPr>
            <p:cNvPr id="64" name="Group 63"/>
            <p:cNvGrpSpPr/>
            <p:nvPr/>
          </p:nvGrpSpPr>
          <p:grpSpPr>
            <a:xfrm>
              <a:off x="6999546" y="4114799"/>
              <a:ext cx="8587318" cy="4487620"/>
              <a:chOff x="10877728" y="4324220"/>
              <a:chExt cx="8030207" cy="4329651"/>
            </a:xfrm>
          </p:grpSpPr>
          <p:graphicFrame>
            <p:nvGraphicFramePr>
              <p:cNvPr id="66" name="Chart 65"/>
              <p:cNvGraphicFramePr/>
              <p:nvPr>
                <p:extLst/>
              </p:nvPr>
            </p:nvGraphicFramePr>
            <p:xfrm>
              <a:off x="10877728" y="4324220"/>
              <a:ext cx="8030207" cy="432965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67" name="TextBox 66"/>
              <p:cNvSpPr txBox="1"/>
              <p:nvPr/>
            </p:nvSpPr>
            <p:spPr>
              <a:xfrm>
                <a:off x="12044661" y="5604513"/>
                <a:ext cx="2465784" cy="1917765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 algn="ctr" defTabSz="914400"/>
                <a:r>
                  <a:rPr lang="en-US" sz="2800" b="1" kern="0" dirty="0">
                    <a:solidFill>
                      <a:schemeClr val="bg2"/>
                    </a:solidFill>
                  </a:rPr>
                  <a:t>By 2025,</a:t>
                </a:r>
              </a:p>
              <a:p>
                <a:pPr algn="ctr" defTabSz="914400"/>
                <a:r>
                  <a:rPr lang="en-US" sz="3200" b="1" kern="0" dirty="0">
                    <a:solidFill>
                      <a:schemeClr val="bg1"/>
                    </a:solidFill>
                    <a:latin typeface="+mj-lt"/>
                  </a:rPr>
                  <a:t>$3.9-11.1T</a:t>
                </a:r>
                <a:r>
                  <a:rPr lang="en-US" sz="3200" kern="0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lang="en-US" sz="2800" b="1" kern="0" dirty="0">
                    <a:solidFill>
                      <a:schemeClr val="bg2"/>
                    </a:solidFill>
                  </a:rPr>
                  <a:t>potential economic</a:t>
                </a:r>
                <a:endParaRPr lang="en-US" sz="2800" b="1" kern="0" dirty="0">
                  <a:solidFill>
                    <a:schemeClr val="bg2"/>
                  </a:solidFill>
                  <a:ea typeface="ITC Avant Garde Gothic Std"/>
                  <a:cs typeface="Arial" panose="020B0604020202020204" pitchFamily="34" charset="0"/>
                  <a:sym typeface="ITC Avant Garde Gothic Std"/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12284083" y="8288315"/>
              <a:ext cx="2411279" cy="260686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defTabSz="914400"/>
              <a:r>
                <a:rPr lang="en-US" sz="1000" b="1" kern="0" dirty="0">
                  <a:solidFill>
                    <a:schemeClr val="bg2"/>
                  </a:solidFill>
                  <a:latin typeface="ITC Avant Garde Pro Bk" panose="020B0502020202020204" pitchFamily="34" charset="0"/>
                  <a:ea typeface="ITC Avant Garde Gothic Std"/>
                  <a:cs typeface="Arial" panose="020B0604020202020204" pitchFamily="34" charset="0"/>
                  <a:sym typeface="ITC Avant Garde Gothic Std"/>
                </a:rPr>
                <a:t>(McKinsey 2015)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163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Flex_template_3.0">
  <a:themeElements>
    <a:clrScheme name="Custom 2">
      <a:dk1>
        <a:srgbClr val="777779"/>
      </a:dk1>
      <a:lt1>
        <a:srgbClr val="009ADD"/>
      </a:lt1>
      <a:dk2>
        <a:srgbClr val="000000"/>
      </a:dk2>
      <a:lt2>
        <a:srgbClr val="FFFFFF"/>
      </a:lt2>
      <a:accent1>
        <a:srgbClr val="005486"/>
      </a:accent1>
      <a:accent2>
        <a:srgbClr val="9E1B64"/>
      </a:accent2>
      <a:accent3>
        <a:srgbClr val="D03238"/>
      </a:accent3>
      <a:accent4>
        <a:srgbClr val="F58021"/>
      </a:accent4>
      <a:accent5>
        <a:srgbClr val="F9C20A"/>
      </a:accent5>
      <a:accent6>
        <a:srgbClr val="82BC00"/>
      </a:accent6>
      <a:hlink>
        <a:srgbClr val="777779"/>
      </a:hlink>
      <a:folHlink>
        <a:srgbClr val="6A478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lex_template_3 1.potx [Read-Only]" id="{3E42591A-2587-4D39-921D-020C54C4C23E}" vid="{9E33D2AD-942B-41D6-A0CC-DD68995DFA7F}"/>
    </a:ext>
  </a:extLst>
</a:theme>
</file>

<file path=ppt/theme/theme2.xml><?xml version="1.0" encoding="utf-8"?>
<a:theme xmlns:a="http://schemas.openxmlformats.org/drawingml/2006/main" name="Default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7C7C7C"/>
        </a:solidFill>
        <a:ln>
          <a:noFill/>
        </a:ln>
        <a:effectLst/>
      </a:spPr>
      <a:bodyPr rtlCol="0" anchor="ctr"/>
      <a:lstStyle>
        <a:defPPr algn="ctr">
          <a:defRPr dirty="0">
            <a:latin typeface="Gotham-Book"/>
            <a:cs typeface="Gotham-Book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headEnd type="none"/>
          <a:tailEnd type="none" w="lg" len="lg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  <a:ext uri="{FAA26D3D-D897-4be2-8F04-BA451C77F1D7}">
            <ma14:placeholderFlag xmlns:ma14="http://schemas.microsoft.com/office/mac/drawingml/2011/main" xmlns="" val="1"/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>
          <a:defRPr dirty="0" smtClean="0">
            <a:latin typeface="Gotham-Book"/>
            <a:cs typeface="Gotham-Book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Default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7C7C7C"/>
        </a:solidFill>
        <a:ln>
          <a:noFill/>
        </a:ln>
        <a:effectLst/>
      </a:spPr>
      <a:bodyPr rtlCol="0" anchor="ctr"/>
      <a:lstStyle>
        <a:defPPr algn="ctr">
          <a:defRPr dirty="0">
            <a:latin typeface="Gotham-Book"/>
            <a:cs typeface="Gotham-Book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headEnd type="none"/>
          <a:tailEnd type="none" w="lg" len="lg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  <a:ext uri="{FAA26D3D-D897-4be2-8F04-BA451C77F1D7}">
            <ma14:placeholderFlag xmlns:ma14="http://schemas.microsoft.com/office/mac/drawingml/2011/main" xmlns="" val="1"/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>
          <a:defRPr dirty="0" smtClean="0">
            <a:latin typeface="Gotham-Book"/>
            <a:cs typeface="Gotham-Book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Default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7C7C7C"/>
        </a:solidFill>
        <a:ln>
          <a:noFill/>
        </a:ln>
        <a:effectLst/>
      </a:spPr>
      <a:bodyPr rtlCol="0" anchor="ctr"/>
      <a:lstStyle>
        <a:defPPr algn="ctr">
          <a:defRPr dirty="0">
            <a:latin typeface="Gotham-Book"/>
            <a:cs typeface="Gotham-Book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headEnd type="none"/>
          <a:tailEnd type="none" w="lg" len="lg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  <a:ext uri="{FAA26D3D-D897-4be2-8F04-BA451C77F1D7}">
            <ma14:placeholderFlag xmlns:ma14="http://schemas.microsoft.com/office/mac/drawingml/2011/main" xmlns="" val="1"/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>
          <a:defRPr dirty="0" smtClean="0">
            <a:latin typeface="Gotham-Book"/>
            <a:cs typeface="Gotham-Book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3">
    <a:dk1>
      <a:srgbClr val="3E3E3E"/>
    </a:dk1>
    <a:lt1>
      <a:srgbClr val="FFFFFF"/>
    </a:lt1>
    <a:dk2>
      <a:srgbClr val="003366"/>
    </a:dk2>
    <a:lt2>
      <a:srgbClr val="F8F8F8"/>
    </a:lt2>
    <a:accent1>
      <a:srgbClr val="003366"/>
    </a:accent1>
    <a:accent2>
      <a:srgbClr val="8F000E"/>
    </a:accent2>
    <a:accent3>
      <a:srgbClr val="E9A025"/>
    </a:accent3>
    <a:accent4>
      <a:srgbClr val="316401"/>
    </a:accent4>
    <a:accent5>
      <a:srgbClr val="7C7C7C"/>
    </a:accent5>
    <a:accent6>
      <a:srgbClr val="BABABA"/>
    </a:accent6>
    <a:hlink>
      <a:srgbClr val="99CCFF"/>
    </a:hlink>
    <a:folHlink>
      <a:srgbClr val="91919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9FF8055B81AB4CA5165912659AB6F1" ma:contentTypeVersion="2" ma:contentTypeDescription="Create a new document." ma:contentTypeScope="" ma:versionID="caa03905e92052efb243dd7aa93a8a10">
  <xsd:schema xmlns:xsd="http://www.w3.org/2001/XMLSchema" xmlns:xs="http://www.w3.org/2001/XMLSchema" xmlns:p="http://schemas.microsoft.com/office/2006/metadata/properties" xmlns:ns2="fed17a2b-7f31-4d4f-b0f0-d90820f2fa42" targetNamespace="http://schemas.microsoft.com/office/2006/metadata/properties" ma:root="true" ma:fieldsID="17d36e89a8c22b444e5e6fa93c163608" ns2:_="">
    <xsd:import namespace="fed17a2b-7f31-4d4f-b0f0-d90820f2fa4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17a2b-7f31-4d4f-b0f0-d90820f2fa4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C509FA-993C-4490-BF5C-29B417E92CFC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fed17a2b-7f31-4d4f-b0f0-d90820f2fa42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3C8BB7-17AD-401A-ADBE-17ECFE8623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d17a2b-7f31-4d4f-b0f0-d90820f2fa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894F249-80EF-4743-9B6A-405EB33894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Flex_Template</Template>
  <TotalTime>8514</TotalTime>
  <Words>1265</Words>
  <Application>Microsoft Office PowerPoint</Application>
  <PresentationFormat>Custom</PresentationFormat>
  <Paragraphs>284</Paragraphs>
  <Slides>26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48" baseType="lpstr">
      <vt:lpstr>ＭＳ Ｐゴシック</vt:lpstr>
      <vt:lpstr>ＭＳ Ｐゴシック</vt:lpstr>
      <vt:lpstr>Arial</vt:lpstr>
      <vt:lpstr>Arial MT Bd</vt:lpstr>
      <vt:lpstr>Calibri</vt:lpstr>
      <vt:lpstr>Futura Condensed</vt:lpstr>
      <vt:lpstr>Gotham Book</vt:lpstr>
      <vt:lpstr>Gotham-Book</vt:lpstr>
      <vt:lpstr>Gotham-Medium</vt:lpstr>
      <vt:lpstr>Intel Clear Light</vt:lpstr>
      <vt:lpstr>ITC Avant Garde Gothic Pro</vt:lpstr>
      <vt:lpstr>ITC Avant Garde Gothic Std</vt:lpstr>
      <vt:lpstr>ITC Avant Garde Pro Bk</vt:lpstr>
      <vt:lpstr>ITC Avant Garde Pro Md</vt:lpstr>
      <vt:lpstr>Lucida Grande</vt:lpstr>
      <vt:lpstr>Open Sans</vt:lpstr>
      <vt:lpstr>Wingdings</vt:lpstr>
      <vt:lpstr>Wingdings 3</vt:lpstr>
      <vt:lpstr>Flex_template_3.0</vt:lpstr>
      <vt:lpstr>Default Theme</vt:lpstr>
      <vt:lpstr>1_Default Theme</vt:lpstr>
      <vt:lpstr>2_Default Theme</vt:lpstr>
      <vt:lpstr>PowerPoint Presentation</vt:lpstr>
      <vt:lpstr>Flex </vt:lpstr>
      <vt:lpstr>Access to unique insights</vt:lpstr>
      <vt:lpstr>Market Forces </vt:lpstr>
      <vt:lpstr>PowerPoint Presentation</vt:lpstr>
      <vt:lpstr>PowerPoint Presentation</vt:lpstr>
      <vt:lpstr>PowerPoint Presentation</vt:lpstr>
      <vt:lpstr>PowerPoint Presentation</vt:lpstr>
      <vt:lpstr>Powerful technologies are transforming business</vt:lpstr>
      <vt:lpstr>Flex Platform</vt:lpstr>
      <vt:lpstr>PowerPoint Presentation</vt:lpstr>
      <vt:lpstr>Real Time Management Systems </vt:lpstr>
      <vt:lpstr>Infrastructure - Software Tools</vt:lpstr>
      <vt:lpstr>Real time Information</vt:lpstr>
      <vt:lpstr>PowerPoint Presentation</vt:lpstr>
      <vt:lpstr>Why Customers Are Interested</vt:lpstr>
      <vt:lpstr>PowerPoint Presentation</vt:lpstr>
      <vt:lpstr>Full Visibility on Day One Pre-integrated to Flex Systems</vt:lpstr>
      <vt:lpstr>Elementum Apps Supply chain made simple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</vt:lpstr>
    </vt:vector>
  </TitlesOfParts>
  <Company>1185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Araceli Beltran;Araceli.Beltran@flextronics.com</dc:creator>
  <cp:lastModifiedBy>Hannah Reese</cp:lastModifiedBy>
  <cp:revision>160</cp:revision>
  <dcterms:created xsi:type="dcterms:W3CDTF">2015-07-27T18:56:36Z</dcterms:created>
  <dcterms:modified xsi:type="dcterms:W3CDTF">2018-01-29T18:19:19Z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0x010100BE9FF8055B81AB4CA5165912659AB6F1</vt:lpwstr>
  </property>
</Properties>
</file>