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sldIdLst>
    <p:sldId id="256" r:id="rId2"/>
    <p:sldId id="264" r:id="rId3"/>
    <p:sldId id="265" r:id="rId4"/>
    <p:sldId id="261" r:id="rId5"/>
    <p:sldId id="263" r:id="rId6"/>
    <p:sldId id="259" r:id="rId7"/>
    <p:sldId id="260" r:id="rId8"/>
    <p:sldId id="262" r:id="rId9"/>
    <p:sldId id="266" r:id="rId10"/>
  </p:sldIdLst>
  <p:sldSz cx="9144000" cy="5143500" type="screen16x9"/>
  <p:notesSz cx="6858000" cy="914400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92C84"/>
    <a:srgbClr val="7DBC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4"/>
    <p:restoredTop sz="94682"/>
  </p:normalViewPr>
  <p:slideViewPr>
    <p:cSldViewPr snapToGrid="0" snapToObjects="1">
      <p:cViewPr varScale="1">
        <p:scale>
          <a:sx n="144" d="100"/>
          <a:sy n="144" d="100"/>
        </p:scale>
        <p:origin x="552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B0FA5-18CB-C74E-B973-52FF34D3EA4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D94B6-5410-FA4F-A045-44A4DF2AA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32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ltdmanagement.blogspot.co.uk</a:t>
            </a:r>
            <a:r>
              <a:rPr lang="en-US" dirty="0" smtClean="0"/>
              <a:t>/2015/09/internet-of-things-and-supply-</a:t>
            </a:r>
            <a:r>
              <a:rPr lang="en-US" dirty="0" err="1" smtClean="0"/>
              <a:t>chain.html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D94B6-5410-FA4F-A045-44A4DF2AAF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22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www.electrondynamics.co.uk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-content/uploads/2015/06/1.jpg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D94B6-5410-FA4F-A045-44A4DF2AAF7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9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054" y="1995769"/>
            <a:ext cx="7772400" cy="110251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054" y="3831167"/>
            <a:ext cx="7086600" cy="936097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66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8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02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5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3197"/>
            <a:ext cx="8229600" cy="857250"/>
          </a:xfr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8133"/>
            <a:ext cx="6917267" cy="2960570"/>
          </a:xfrm>
        </p:spPr>
        <p:txBody>
          <a:bodyPr/>
          <a:lstStyle>
            <a:lvl1pPr marL="342900" indent="-342900">
              <a:buSzPct val="100000"/>
              <a:buFontTx/>
              <a:buBlip>
                <a:blip r:embed="rId3"/>
              </a:buBlip>
              <a:defRPr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02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G_PowerpointBackground-wide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3197"/>
            <a:ext cx="6917267" cy="85725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28"/>
            <a:ext cx="6917267" cy="29605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4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24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0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2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1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_PowerpointBackground-wide4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AC713-4ACF-3646-A7AB-D5135362865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CB7D3-7E01-6F40-B7F7-D4F9BC2E0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1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map.norsecorp.com/#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Balancing visibility and vulnerability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Hugh Boyes CEng FIET CISSP</a:t>
            </a:r>
          </a:p>
          <a:p>
            <a:r>
              <a:rPr lang="en-US" dirty="0" smtClean="0"/>
              <a:t>WMG Cyber Security Centre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81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0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tps://upload.wikimedia.org/wikipedia/en/f/f8/Internet_do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63" y="1063229"/>
            <a:ext cx="2857500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Due diligence required</a:t>
            </a:r>
            <a:endParaRPr lang="en-US" dirty="0"/>
          </a:p>
        </p:txBody>
      </p:sp>
      <p:pic>
        <p:nvPicPr>
          <p:cNvPr id="1028" name="Picture 4" descr="ttp://www.newshub.co.nz/home/world/2017/11/fake-news-named-2017-s-word-of-the-year/_jcr_content/par/im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230" y="1467613"/>
            <a:ext cx="4307570" cy="246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362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Malware</a:t>
            </a:r>
            <a:endParaRPr lang="en-US" dirty="0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t="13529"/>
          <a:stretch/>
        </p:blipFill>
        <p:spPr>
          <a:xfrm>
            <a:off x="612475" y="897146"/>
            <a:ext cx="7919049" cy="392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98" y="96890"/>
            <a:ext cx="7685882" cy="4111947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-299754" y="4298449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The connected supply chain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29066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dustry 4.0 - circ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21" y="738121"/>
            <a:ext cx="3580482" cy="3468592"/>
          </a:xfrm>
          <a:prstGeom prst="rect">
            <a:avLst/>
          </a:prstGeom>
        </p:spPr>
      </p:pic>
      <p:pic>
        <p:nvPicPr>
          <p:cNvPr id="6" name="Picture 2" descr="http://www.nd.edu/~networks/Image%20Gallery/Large%20Images/Opte%20Project_l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" r="357"/>
          <a:stretch/>
        </p:blipFill>
        <p:spPr bwMode="auto">
          <a:xfrm>
            <a:off x="5480648" y="793630"/>
            <a:ext cx="3432534" cy="346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otched Right Arrow 6"/>
          <p:cNvSpPr/>
          <p:nvPr/>
        </p:nvSpPr>
        <p:spPr>
          <a:xfrm>
            <a:off x="4100423" y="2058838"/>
            <a:ext cx="1247954" cy="776377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					Complexity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804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Convergence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959" y="1012372"/>
            <a:ext cx="5546037" cy="32485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79419" y="3799209"/>
            <a:ext cx="1664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© </a:t>
            </a:r>
            <a:r>
              <a:rPr lang="en-US" sz="800" dirty="0" smtClean="0"/>
              <a:t>2010</a:t>
            </a:r>
            <a:r>
              <a:rPr lang="en-US" sz="800" dirty="0"/>
              <a:t>-2017 Published by IEB Media </a:t>
            </a:r>
            <a:r>
              <a:rPr lang="en-US" sz="800" dirty="0" err="1"/>
              <a:t>GbR</a:t>
            </a:r>
            <a:endParaRPr lang="en-US" sz="800" dirty="0"/>
          </a:p>
          <a:p>
            <a:r>
              <a:rPr lang="en-US" sz="800" dirty="0" smtClean="0"/>
              <a:t>Source</a:t>
            </a:r>
            <a:r>
              <a:rPr lang="en-US" sz="800" dirty="0"/>
              <a:t>: http:/</a:t>
            </a:r>
            <a:r>
              <a:rPr lang="en-US" sz="800" dirty="0" smtClean="0"/>
              <a:t>/</a:t>
            </a:r>
            <a:r>
              <a:rPr lang="en-US" sz="800" dirty="0" err="1" smtClean="0"/>
              <a:t>www.iebmedia.com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5499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igital supply chain challenges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71128"/>
            <a:ext cx="8347685" cy="296057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eCrime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phishing, fake website, counterfeit supplies </a:t>
            </a:r>
          </a:p>
          <a:p>
            <a:r>
              <a:rPr lang="en-US" dirty="0" smtClean="0"/>
              <a:t>Protecting Intellectual Property (IP)</a:t>
            </a:r>
          </a:p>
          <a:p>
            <a:r>
              <a:rPr lang="en-US" dirty="0" smtClean="0"/>
              <a:t>Information (Authenticity, Integrity, Availability, Utility) =&gt; Safety &amp; Reputation</a:t>
            </a:r>
          </a:p>
          <a:p>
            <a:r>
              <a:rPr lang="en-US" dirty="0" smtClean="0"/>
              <a:t>Insider threat (your company + supplier and partners) =&gt; Data protection, fraud, </a:t>
            </a:r>
          </a:p>
          <a:p>
            <a:r>
              <a:rPr lang="en-US" dirty="0" smtClean="0"/>
              <a:t>Resilience &amp; recovery</a:t>
            </a:r>
          </a:p>
        </p:txBody>
      </p:sp>
    </p:spTree>
    <p:extLst>
      <p:ext uri="{BB962C8B-B14F-4D97-AF65-F5344CB8AC3E}">
        <p14:creationId xmlns:p14="http://schemas.microsoft.com/office/powerpoint/2010/main" val="3207538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00974" y="2234527"/>
            <a:ext cx="36917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Hugh Boyes CEng FIET CISSP</a:t>
            </a:r>
          </a:p>
          <a:p>
            <a:pPr algn="ctr"/>
            <a:r>
              <a:rPr lang="en-US" sz="2400" dirty="0" smtClean="0"/>
              <a:t>Principal Engineer</a:t>
            </a:r>
          </a:p>
          <a:p>
            <a:pPr algn="ctr"/>
            <a:r>
              <a:rPr lang="en-US" sz="2400" dirty="0" smtClean="0"/>
              <a:t>WMG Cyber Security Centre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err="1" smtClean="0"/>
              <a:t>hb@warwick.ac.uk</a:t>
            </a:r>
            <a:endParaRPr lang="en-US" sz="2400" dirty="0" smtClean="0"/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74558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56&quot;/&gt;&lt;/object&gt;&lt;object type=&quot;3&quot; unique_id=&quot;10007&quot;&gt;&lt;property id=&quot;20148&quot; value=&quot;5&quot;/&gt;&lt;property id=&quot;20300&quot; value=&quot;Slide 2&quot;/&gt;&lt;property id=&quot;20307&quot; value=&quot;257&quot;/&gt;&lt;/object&gt;&lt;object type=&quot;3&quot; unique_id=&quot;10008&quot;&gt;&lt;property id=&quot;20148&quot; value=&quot;5&quot;/&gt;&lt;property id=&quot;20300&quot; value=&quot;Slide 3&quot;/&gt;&lt;property id=&quot;20307&quot; value=&quot;258&quot;/&gt;&lt;/object&gt;&lt;object type=&quot;3&quot; unique_id=&quot;10009&quot;&gt;&lt;property id=&quot;20148&quot; value=&quot;5&quot;/&gt;&lt;property id=&quot;20300&quot; value=&quot;Slide 4&quot;/&gt;&lt;property id=&quot;20307&quot; value=&quot;259&quot;/&gt;&lt;/object&gt;&lt;object type=&quot;3&quot; unique_id=&quot;10010&quot;&gt;&lt;property id=&quot;20148&quot; value=&quot;5&quot;/&gt;&lt;property id=&quot;20300&quot; value=&quot;Slide 5&quot;/&gt;&lt;property id=&quot;20307&quot; value=&quot;260&quot;/&gt;&lt;/object&gt;&lt;object type=&quot;3&quot; unique_id=&quot;10011&quot;&gt;&lt;property id=&quot;20148&quot; value=&quot;5&quot;/&gt;&lt;property id=&quot;20300&quot; value=&quot;Slide 6&quot;/&gt;&lt;property id=&quot;20307&quot; value=&quot;261&quot;/&gt;&lt;/object&gt;&lt;object type=&quot;3&quot; unique_id=&quot;10012&quot;&gt;&lt;property id=&quot;20148&quot; value=&quot;5&quot;/&gt;&lt;property id=&quot;20300&quot; value=&quot;Slide 7&quot;/&gt;&lt;property id=&quot;20307&quot; value=&quot;262&quot;/&gt;&lt;/object&gt;&lt;/object&gt;&lt;object type=&quot;8&quot; unique_id=&quot;10006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mg_2015_widescreen (2)" id="{A47407F2-1662-42C8-8AC1-2A2817D20F95}" vid="{DE102C1B-A0E4-4E97-BE1F-8DC925E08E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widescreen_wmg_template</Template>
  <TotalTime>60</TotalTime>
  <Words>109</Words>
  <Application>Microsoft Office PowerPoint</Application>
  <PresentationFormat>On-screen Show (16:9)</PresentationFormat>
  <Paragraphs>25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Mangal</vt:lpstr>
      <vt:lpstr>Office Theme</vt:lpstr>
      <vt:lpstr>Balancing visibility and vulnerability</vt:lpstr>
      <vt:lpstr>PowerPoint Presentation</vt:lpstr>
      <vt:lpstr>Due diligence required</vt:lpstr>
      <vt:lpstr>Spread of Malware</vt:lpstr>
      <vt:lpstr>PowerPoint Presentation</vt:lpstr>
      <vt:lpstr>     Complexity </vt:lpstr>
      <vt:lpstr>Technology Convergence</vt:lpstr>
      <vt:lpstr>Digital supply chain challenges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Balancing visibility and vulnerability</dc:title>
  <dc:creator>Hugh Boyes</dc:creator>
  <cp:lastModifiedBy>Hannah Reese</cp:lastModifiedBy>
  <cp:revision>7</cp:revision>
  <cp:lastPrinted>2014-09-03T09:07:45Z</cp:lastPrinted>
  <dcterms:created xsi:type="dcterms:W3CDTF">2017-12-04T11:12:34Z</dcterms:created>
  <dcterms:modified xsi:type="dcterms:W3CDTF">2018-01-29T18:15:34Z</dcterms:modified>
</cp:coreProperties>
</file>