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1" r:id="rId1"/>
  </p:sldMasterIdLst>
  <p:notesMasterIdLst>
    <p:notesMasterId r:id="rId27"/>
  </p:notesMasterIdLst>
  <p:sldIdLst>
    <p:sldId id="264" r:id="rId2"/>
    <p:sldId id="303" r:id="rId3"/>
    <p:sldId id="291" r:id="rId4"/>
    <p:sldId id="292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267" r:id="rId13"/>
    <p:sldId id="258" r:id="rId14"/>
    <p:sldId id="288" r:id="rId15"/>
    <p:sldId id="268" r:id="rId16"/>
    <p:sldId id="269" r:id="rId17"/>
    <p:sldId id="271" r:id="rId18"/>
    <p:sldId id="273" r:id="rId19"/>
    <p:sldId id="277" r:id="rId20"/>
    <p:sldId id="279" r:id="rId21"/>
    <p:sldId id="301" r:id="rId22"/>
    <p:sldId id="302" r:id="rId23"/>
    <p:sldId id="305" r:id="rId24"/>
    <p:sldId id="306" r:id="rId25"/>
    <p:sldId id="307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990033"/>
    <a:srgbClr val="700025"/>
    <a:srgbClr val="000000"/>
    <a:srgbClr val="9A004D"/>
    <a:srgbClr val="660033"/>
    <a:srgbClr val="660066"/>
    <a:srgbClr val="271882"/>
    <a:srgbClr val="FFFFF7"/>
    <a:srgbClr val="FFF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91" autoAdjust="0"/>
    <p:restoredTop sz="99467" autoAdjust="0"/>
  </p:normalViewPr>
  <p:slideViewPr>
    <p:cSldViewPr>
      <p:cViewPr varScale="1">
        <p:scale>
          <a:sx n="74" d="100"/>
          <a:sy n="74" d="100"/>
        </p:scale>
        <p:origin x="16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F97B2038-E154-4B21-9028-EAE94CB6EEF6}" type="datetimeFigureOut">
              <a:rPr lang="en-US"/>
              <a:pPr>
                <a:defRPr/>
              </a:pPr>
              <a:t>8/15/2016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050C2A00-3B01-452F-99FC-D49FF1095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322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E4293DD8-D258-4D36-94EE-24C5AAA476A5}" type="slidenum">
              <a:rPr lang="en-US" altLang="en-US" smtClean="0">
                <a:latin typeface="Calibri" pitchFamily="34" charset="0"/>
              </a:rPr>
              <a:pPr eaLnBrk="1" hangingPunct="1">
                <a:defRPr/>
              </a:pPr>
              <a:t>1</a:t>
            </a:fld>
            <a:endParaRPr lang="en-US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9179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EAB2DA81-DEA6-40A2-A6E4-FF2FDE217D4B}" type="slidenum">
              <a:rPr lang="pl-PL" altLang="en-US" smtClean="0">
                <a:latin typeface="Calibri" pitchFamily="34" charset="0"/>
              </a:rPr>
              <a:pPr eaLnBrk="1" hangingPunct="1">
                <a:defRPr/>
              </a:pPr>
              <a:t>20</a:t>
            </a:fld>
            <a:endParaRPr lang="pl-PL" altLang="en-US" smtClean="0">
              <a:latin typeface="Calibri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102161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4DEB816-E0DB-4BE0-A059-F90ED93358E0}" type="slidenum">
              <a:rPr lang="pl-PL" altLang="en-US" smtClean="0">
                <a:latin typeface="Calibri" pitchFamily="34" charset="0"/>
              </a:rPr>
              <a:pPr eaLnBrk="1" hangingPunct="1">
                <a:defRPr/>
              </a:pPr>
              <a:t>23</a:t>
            </a:fld>
            <a:endParaRPr lang="pl-PL" altLang="en-US" smtClean="0">
              <a:latin typeface="Calibri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41172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2DE49BA-9635-4A55-89DB-FE801F776D6E}" type="slidenum">
              <a:rPr lang="pl-PL" altLang="en-US" smtClean="0">
                <a:latin typeface="Calibri" pitchFamily="34" charset="0"/>
              </a:rPr>
              <a:pPr eaLnBrk="1" hangingPunct="1">
                <a:defRPr/>
              </a:pPr>
              <a:t>25</a:t>
            </a:fld>
            <a:endParaRPr lang="pl-PL" altLang="en-US" smtClean="0">
              <a:latin typeface="Calibri" pitchFamily="34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n-US" smtClean="0"/>
          </a:p>
        </p:txBody>
      </p:sp>
    </p:spTree>
    <p:extLst>
      <p:ext uri="{BB962C8B-B14F-4D97-AF65-F5344CB8AC3E}">
        <p14:creationId xmlns:p14="http://schemas.microsoft.com/office/powerpoint/2010/main" val="182537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AC4E927-9902-4F4B-9FAC-8D93A5A7C717}" type="slidenum">
              <a:rPr lang="en-US" altLang="en-US" smtClean="0">
                <a:latin typeface="Calibri" pitchFamily="34" charset="0"/>
              </a:rPr>
              <a:pPr eaLnBrk="1" hangingPunct="1">
                <a:defRPr/>
              </a:pPr>
              <a:t>12</a:t>
            </a:fld>
            <a:endParaRPr lang="en-US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294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39FB088B-6FCB-419C-9354-524CCDE7096D}" type="slidenum">
              <a:rPr lang="en-US" altLang="en-US" smtClean="0">
                <a:latin typeface="Calibri" pitchFamily="34" charset="0"/>
              </a:rPr>
              <a:pPr eaLnBrk="1" hangingPunct="1">
                <a:defRPr/>
              </a:pPr>
              <a:t>13</a:t>
            </a:fld>
            <a:endParaRPr lang="en-US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481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EA48929C-1207-43F5-A4AE-60AE820DA04A}" type="slidenum">
              <a:rPr lang="pl-PL" altLang="en-US" smtClean="0">
                <a:latin typeface="Calibri" pitchFamily="34" charset="0"/>
              </a:rPr>
              <a:pPr eaLnBrk="1" hangingPunct="1">
                <a:defRPr/>
              </a:pPr>
              <a:t>14</a:t>
            </a:fld>
            <a:endParaRPr lang="pl-PL" altLang="en-US" smtClean="0">
              <a:latin typeface="Calibri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en-US" smtClean="0"/>
          </a:p>
        </p:txBody>
      </p:sp>
    </p:spTree>
    <p:extLst>
      <p:ext uri="{BB962C8B-B14F-4D97-AF65-F5344CB8AC3E}">
        <p14:creationId xmlns:p14="http://schemas.microsoft.com/office/powerpoint/2010/main" val="3098280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F5DF50C8-5BEF-4F9D-9EF0-81513FB62714}" type="slidenum">
              <a:rPr lang="en-US" altLang="en-US" smtClean="0">
                <a:latin typeface="Calibri" pitchFamily="34" charset="0"/>
              </a:rPr>
              <a:pPr eaLnBrk="1" hangingPunct="1">
                <a:defRPr/>
              </a:pPr>
              <a:t>15</a:t>
            </a:fld>
            <a:endParaRPr lang="en-US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949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5E0E82A-3728-4CC3-9671-3583B003FDE0}" type="slidenum">
              <a:rPr lang="en-US" altLang="en-US" smtClean="0">
                <a:latin typeface="Calibri" pitchFamily="34" charset="0"/>
              </a:rPr>
              <a:pPr eaLnBrk="1" hangingPunct="1">
                <a:defRPr/>
              </a:pPr>
              <a:t>16</a:t>
            </a:fld>
            <a:endParaRPr lang="en-US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825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6B213A06-B01C-4CE7-A938-52A1BADAB1FA}" type="slidenum">
              <a:rPr lang="en-US" altLang="en-US" smtClean="0">
                <a:latin typeface="Calibri" pitchFamily="34" charset="0"/>
              </a:rPr>
              <a:pPr eaLnBrk="1" hangingPunct="1">
                <a:defRPr/>
              </a:pPr>
              <a:t>17</a:t>
            </a:fld>
            <a:endParaRPr lang="en-US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779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DC9C70C-AE51-4BBE-AFC5-4ACF38518075}" type="slidenum">
              <a:rPr lang="pl-PL" altLang="en-US" smtClean="0">
                <a:latin typeface="Calibri" pitchFamily="34" charset="0"/>
              </a:rPr>
              <a:pPr eaLnBrk="1" hangingPunct="1">
                <a:defRPr/>
              </a:pPr>
              <a:t>18</a:t>
            </a:fld>
            <a:endParaRPr lang="pl-PL" altLang="en-US" smtClean="0">
              <a:latin typeface="Calibri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390683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F17FB192-4C42-4104-846D-EA3BCF538AE8}" type="slidenum">
              <a:rPr lang="pl-PL" altLang="en-US" smtClean="0">
                <a:latin typeface="Calibri" pitchFamily="34" charset="0"/>
              </a:rPr>
              <a:pPr eaLnBrk="1" hangingPunct="1">
                <a:defRPr/>
              </a:pPr>
              <a:t>19</a:t>
            </a:fld>
            <a:endParaRPr lang="pl-PL" altLang="en-US" smtClean="0">
              <a:latin typeface="Calibri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2942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674573"/>
      </p:ext>
    </p:extLst>
  </p:cSld>
  <p:clrMapOvr>
    <a:masterClrMapping/>
  </p:clrMapOvr>
  <p:transition spd="slow" advClick="0" advTm="8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4CBB2-734F-49EE-9204-4A950C46B1B5}" type="datetime2">
              <a:rPr lang="en-US"/>
              <a:pPr>
                <a:defRPr/>
              </a:pPr>
              <a:t>Monday, August 15, 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BD877-3E2A-4E0F-A4C7-D2D77D83B1D0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249008"/>
      </p:ext>
    </p:extLst>
  </p:cSld>
  <p:clrMapOvr>
    <a:masterClrMapping/>
  </p:clrMapOvr>
  <p:transition spd="slow" advClick="0" advTm="8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67F3C-038B-447A-A1F1-D98005802821}" type="datetime2">
              <a:rPr lang="en-US"/>
              <a:pPr>
                <a:defRPr/>
              </a:pPr>
              <a:t>Monday, August 15, 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EF23D-897C-489C-B409-6ECECF35D96A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287179"/>
      </p:ext>
    </p:extLst>
  </p:cSld>
  <p:clrMapOvr>
    <a:masterClrMapping/>
  </p:clrMapOvr>
  <p:transition spd="slow" advClick="0" advTm="8000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1FD0E16-7ABF-4726-BFA8-568AAF0287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656315"/>
      </p:ext>
    </p:extLst>
  </p:cSld>
  <p:clrMapOvr>
    <a:masterClrMapping/>
  </p:clrMapOvr>
  <p:transition spd="slow" advClick="0" advTm="8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2EBFB-EAD4-4B15-881D-6149092D4FA3}" type="datetime2">
              <a:rPr lang="en-US"/>
              <a:pPr>
                <a:defRPr/>
              </a:pPr>
              <a:t>Monday, August 15, 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B8A90D9-38EF-4BDE-8901-C317B92562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941464"/>
      </p:ext>
    </p:extLst>
  </p:cSld>
  <p:clrMapOvr>
    <a:masterClrMapping/>
  </p:clrMapOvr>
  <p:transition spd="slow" advClick="0" advTm="8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E46E1-EFB1-4FC2-9726-85AFB4DF827D}" type="datetime2">
              <a:rPr lang="en-US"/>
              <a:pPr>
                <a:defRPr/>
              </a:pPr>
              <a:t>Monday, August 15, 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708EB9C-1008-42F0-8119-3356C101C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34715"/>
      </p:ext>
    </p:extLst>
  </p:cSld>
  <p:clrMapOvr>
    <a:masterClrMapping/>
  </p:clrMapOvr>
  <p:transition spd="slow" advClick="0" advTm="8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485F6-0E90-46B4-893D-ECD6E9C58E1A}" type="datetime2">
              <a:rPr lang="en-US"/>
              <a:pPr>
                <a:defRPr/>
              </a:pPr>
              <a:t>Monday, August 15, 2016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7CDC3D8-31F0-4FDC-BF16-71F748551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66399"/>
      </p:ext>
    </p:extLst>
  </p:cSld>
  <p:clrMapOvr>
    <a:masterClrMapping/>
  </p:clrMapOvr>
  <p:transition spd="slow" advClick="0" advTm="8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B8A79-5499-48BF-B1EB-D8BABD942D60}" type="datetime2">
              <a:rPr lang="en-US"/>
              <a:pPr>
                <a:defRPr/>
              </a:pPr>
              <a:t>Monday, August 15, 2016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81885F3-92DA-421A-BC49-D2FB318474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42333"/>
      </p:ext>
    </p:extLst>
  </p:cSld>
  <p:clrMapOvr>
    <a:masterClrMapping/>
  </p:clrMapOvr>
  <p:transition spd="slow" advClick="0" advTm="8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18299-46EC-411C-82E6-08230CEC361A}" type="datetime2">
              <a:rPr lang="en-US"/>
              <a:pPr>
                <a:defRPr/>
              </a:pPr>
              <a:t>Monday, August 15, 2016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4B57628-97B8-40F5-ADB9-7A5DDF3DD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39059"/>
      </p:ext>
    </p:extLst>
  </p:cSld>
  <p:clrMapOvr>
    <a:masterClrMapping/>
  </p:clrMapOvr>
  <p:transition spd="slow" advClick="0" advTm="8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2FC32-EB48-46B8-820B-2CDC94F135D5}" type="datetime2">
              <a:rPr lang="en-US"/>
              <a:pPr>
                <a:defRPr/>
              </a:pPr>
              <a:t>Monday, August 15, 2016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6ACEEC4-00FF-4C57-8E3C-35641DE9A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927359"/>
      </p:ext>
    </p:extLst>
  </p:cSld>
  <p:clrMapOvr>
    <a:masterClrMapping/>
  </p:clrMapOvr>
  <p:transition spd="slow" advClick="0" advTm="8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71DCB-D48C-4E8C-AC9C-FB76C87C9857}" type="datetime2">
              <a:rPr lang="en-US"/>
              <a:pPr>
                <a:defRPr/>
              </a:pPr>
              <a:t>Monday, August 15, 2016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EF0572E-D6F4-443B-8F78-58D610195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758245"/>
      </p:ext>
    </p:extLst>
  </p:cSld>
  <p:clrMapOvr>
    <a:masterClrMapping/>
  </p:clrMapOvr>
  <p:transition spd="slow" advClick="0" advTm="8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Bild    durch    Klicken    auf    Symbol    hinzufügen</a:t>
            </a:r>
            <a:endParaRPr lang="de-AT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EB51E-B51B-4E52-B5C9-3668534D47E7}" type="datetime2">
              <a:rPr lang="en-US"/>
              <a:pPr>
                <a:defRPr/>
              </a:pPr>
              <a:t>Monday, August 15, 2016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5FA8CA3-C82F-4774-8388-657C1D349977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192358"/>
      </p:ext>
    </p:extLst>
  </p:cSld>
  <p:clrMapOvr>
    <a:masterClrMapping/>
  </p:clrMapOvr>
  <p:transition spd="slow" advClick="0" advTm="8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  <a:endParaRPr lang="de-AT" altLang="en-US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  <a:endParaRPr lang="de-AT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</p:sldLayoutIdLst>
  <p:transition spd="slow" advClick="0" advTm="8000"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tiff"/><Relationship Id="rId9" Type="http://schemas.openxmlformats.org/officeDocument/2006/relationships/image" Target="../media/image3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chrislima90@yahoo.co.uk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hrislima90.weebly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395536" y="1223555"/>
            <a:ext cx="6143625" cy="1643062"/>
          </a:xfrm>
        </p:spPr>
        <p:txBody>
          <a:bodyPr anchor="t">
            <a:normAutofit fontScale="90000"/>
          </a:bodyPr>
          <a:lstStyle/>
          <a:p>
            <a:pPr eaLnBrk="1" hangingPunct="1">
              <a:defRPr/>
            </a:pPr>
            <a:r>
              <a:rPr lang="en-GB" altLang="zh-CN" sz="5300" b="1" dirty="0" smtClean="0">
                <a:solidFill>
                  <a:srgbClr val="271882"/>
                </a:solidFill>
                <a:latin typeface="Lucida Sans Unicode" pitchFamily="34" charset="0"/>
                <a:cs typeface="Lucida Sans Unicode" pitchFamily="34" charset="0"/>
              </a:rPr>
              <a:t>Weaving your web</a:t>
            </a:r>
            <a:br>
              <a:rPr lang="en-GB" altLang="zh-CN" sz="5300" b="1" dirty="0" smtClean="0">
                <a:solidFill>
                  <a:srgbClr val="271882"/>
                </a:solidFill>
                <a:latin typeface="Lucida Sans Unicode" pitchFamily="34" charset="0"/>
                <a:cs typeface="Lucida Sans Unicode" pitchFamily="34" charset="0"/>
              </a:rPr>
            </a:br>
            <a:r>
              <a:rPr lang="en-GB" altLang="zh-CN" sz="5300" b="1" dirty="0" smtClean="0">
                <a:solidFill>
                  <a:srgbClr val="271882"/>
                </a:solidFill>
                <a:latin typeface="Lucida Sans Unicode" pitchFamily="34" charset="0"/>
                <a:cs typeface="Lucida Sans Unicode" pitchFamily="34" charset="0"/>
              </a:rPr>
              <a:t> </a:t>
            </a:r>
            <a:endParaRPr lang="en-GB" altLang="zh-CN" sz="4000" dirty="0" smtClean="0">
              <a:solidFill>
                <a:srgbClr val="271882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611560" y="3717032"/>
            <a:ext cx="5214938" cy="12001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b="1" dirty="0" smtClean="0">
                <a:solidFill>
                  <a:srgbClr val="CC0066"/>
                </a:solidFill>
              </a:rPr>
              <a:t>Dr Christina Lima</a:t>
            </a:r>
          </a:p>
          <a:p>
            <a:pPr eaLnBrk="1" hangingPunct="1">
              <a:defRPr/>
            </a:pPr>
            <a:r>
              <a:rPr lang="en-GB" b="1" dirty="0" smtClean="0">
                <a:solidFill>
                  <a:srgbClr val="CC0066"/>
                </a:solidFill>
              </a:rPr>
              <a:t>University of Leicester</a:t>
            </a:r>
            <a:endParaRPr lang="de-AT" b="1" dirty="0" smtClean="0">
              <a:solidFill>
                <a:srgbClr val="CC0066"/>
              </a:solidFill>
            </a:endParaRPr>
          </a:p>
        </p:txBody>
      </p: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7518400" y="28765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>
          <a:xfrm>
            <a:off x="755576" y="6356349"/>
            <a:ext cx="792088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rgbClr val="271882"/>
                </a:solidFill>
                <a:latin typeface="+mj-lt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chemeClr val="bg1"/>
                </a:solidFill>
              </a:rPr>
              <a:t>Linking, developing &amp; supporting ELT professionals around the world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C0066"/>
                </a:solidFill>
              </a:rPr>
              <a:t>Getting started</a:t>
            </a:r>
            <a:endParaRPr lang="en-GB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Write down the names of </a:t>
            </a:r>
            <a:r>
              <a:rPr lang="en-GB" b="1" dirty="0" smtClean="0">
                <a:solidFill>
                  <a:srgbClr val="CC0066"/>
                </a:solidFill>
              </a:rPr>
              <a:t>three</a:t>
            </a:r>
            <a:r>
              <a:rPr lang="en-GB" b="1" dirty="0" smtClean="0"/>
              <a:t>:</a:t>
            </a:r>
          </a:p>
          <a:p>
            <a:r>
              <a:rPr lang="en-GB" dirty="0" smtClean="0"/>
              <a:t>Colleagues in your course </a:t>
            </a:r>
          </a:p>
          <a:p>
            <a:r>
              <a:rPr lang="en-GB" dirty="0" smtClean="0"/>
              <a:t>Lecturers in your university</a:t>
            </a:r>
          </a:p>
          <a:p>
            <a:r>
              <a:rPr lang="en-GB" dirty="0" smtClean="0"/>
              <a:t>Academics from other institutions</a:t>
            </a:r>
          </a:p>
          <a:p>
            <a:r>
              <a:rPr lang="en-GB" dirty="0" smtClean="0"/>
              <a:t>Scholars and experts in your field</a:t>
            </a:r>
          </a:p>
          <a:p>
            <a:r>
              <a:rPr lang="en-GB" dirty="0" smtClean="0"/>
              <a:t>Professional and academic networks and associations</a:t>
            </a:r>
          </a:p>
          <a:p>
            <a:r>
              <a:rPr lang="en-GB" dirty="0" smtClean="0"/>
              <a:t>New people you met today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64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C0066"/>
                </a:solidFill>
              </a:rPr>
              <a:t>Discuss</a:t>
            </a:r>
            <a:endParaRPr lang="en-GB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C:\Users\Chris Lima\Documents\Pictures\Photos\IATEFL 2016\P10908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91"/>
          <a:stretch/>
        </p:blipFill>
        <p:spPr bwMode="auto">
          <a:xfrm>
            <a:off x="0" y="1484785"/>
            <a:ext cx="9180512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28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00125" y="1460500"/>
            <a:ext cx="3714750" cy="47545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5000"/>
              </a:lnSpc>
              <a:spcBef>
                <a:spcPts val="400"/>
              </a:spcBef>
              <a:buClr>
                <a:schemeClr val="accent1"/>
              </a:buClr>
              <a:buSzPct val="65000"/>
              <a:tabLst>
                <a:tab pos="447675" algn="l"/>
              </a:tabLst>
              <a:defRPr/>
            </a:pPr>
            <a:r>
              <a:rPr lang="en-GB" sz="4800" b="1" dirty="0" smtClean="0">
                <a:solidFill>
                  <a:srgbClr val="CC0066"/>
                </a:solidFill>
                <a:latin typeface="Calibri" pitchFamily="34" charset="0"/>
                <a:ea typeface="宋体" pitchFamily="2" charset="-122"/>
                <a:cs typeface="+mn-cs"/>
              </a:rPr>
              <a:t>I</a:t>
            </a:r>
            <a:r>
              <a:rPr lang="en-GB" sz="44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nternational</a:t>
            </a:r>
            <a:r>
              <a:rPr lang="en-GB" sz="3600" b="1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   </a:t>
            </a:r>
            <a:endParaRPr lang="en-GB" sz="3600" b="1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>
              <a:lnSpc>
                <a:spcPct val="95000"/>
              </a:lnSpc>
              <a:spcBef>
                <a:spcPts val="400"/>
              </a:spcBef>
              <a:buClr>
                <a:schemeClr val="accent1"/>
              </a:buClr>
              <a:buSzPct val="65000"/>
              <a:tabLst>
                <a:tab pos="447675" algn="l"/>
              </a:tabLst>
              <a:defRPr/>
            </a:pPr>
            <a:r>
              <a:rPr lang="en-GB" sz="4800" b="1" dirty="0" smtClean="0">
                <a:solidFill>
                  <a:srgbClr val="CC0066"/>
                </a:solidFill>
                <a:latin typeface="Calibri" pitchFamily="34" charset="0"/>
                <a:ea typeface="宋体" pitchFamily="2" charset="-122"/>
                <a:cs typeface="+mn-cs"/>
              </a:rPr>
              <a:t>A</a:t>
            </a:r>
            <a:r>
              <a:rPr lang="en-GB" sz="44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ssociation</a:t>
            </a:r>
            <a:r>
              <a:rPr lang="en-GB" sz="36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en-GB" sz="44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of    </a:t>
            </a:r>
            <a:endParaRPr lang="en-GB" sz="44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>
              <a:lnSpc>
                <a:spcPct val="95000"/>
              </a:lnSpc>
              <a:spcBef>
                <a:spcPts val="400"/>
              </a:spcBef>
              <a:buClr>
                <a:schemeClr val="accent1"/>
              </a:buClr>
              <a:buSzPct val="65000"/>
              <a:tabLst>
                <a:tab pos="447675" algn="l"/>
              </a:tabLst>
              <a:defRPr/>
            </a:pPr>
            <a:r>
              <a:rPr lang="en-GB" sz="4800" b="1" dirty="0" smtClean="0">
                <a:solidFill>
                  <a:srgbClr val="CC0066"/>
                </a:solidFill>
                <a:latin typeface="Calibri" pitchFamily="34" charset="0"/>
                <a:ea typeface="宋体" pitchFamily="2" charset="-122"/>
                <a:cs typeface="+mn-cs"/>
              </a:rPr>
              <a:t>T</a:t>
            </a:r>
            <a:r>
              <a:rPr lang="en-GB" sz="44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eachers</a:t>
            </a:r>
            <a:r>
              <a:rPr lang="en-GB" sz="4400" dirty="0" smtClean="0">
                <a:solidFill>
                  <a:srgbClr val="CC3399"/>
                </a:solidFill>
                <a:latin typeface="Calibri" pitchFamily="34" charset="0"/>
                <a:cs typeface="+mn-cs"/>
              </a:rPr>
              <a:t> </a:t>
            </a:r>
            <a:r>
              <a:rPr lang="en-GB" sz="44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of</a:t>
            </a:r>
            <a:r>
              <a:rPr lang="en-GB" sz="440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    </a:t>
            </a:r>
            <a:endParaRPr lang="en-GB" sz="4400" dirty="0">
              <a:solidFill>
                <a:schemeClr val="tx2"/>
              </a:solidFill>
              <a:latin typeface="Calibri" pitchFamily="34" charset="0"/>
              <a:cs typeface="+mn-cs"/>
            </a:endParaRPr>
          </a:p>
          <a:p>
            <a:pPr>
              <a:lnSpc>
                <a:spcPct val="95000"/>
              </a:lnSpc>
              <a:spcBef>
                <a:spcPts val="400"/>
              </a:spcBef>
              <a:buClr>
                <a:schemeClr val="accent1"/>
              </a:buClr>
              <a:buSzPct val="65000"/>
              <a:tabLst>
                <a:tab pos="447675" algn="l"/>
              </a:tabLst>
              <a:defRPr/>
            </a:pPr>
            <a:r>
              <a:rPr lang="en-GB" sz="4800" b="1" dirty="0" smtClean="0">
                <a:solidFill>
                  <a:srgbClr val="CC0066"/>
                </a:solidFill>
                <a:latin typeface="Calibri" pitchFamily="34" charset="0"/>
                <a:ea typeface="宋体" pitchFamily="2" charset="-122"/>
                <a:cs typeface="+mn-cs"/>
              </a:rPr>
              <a:t>E</a:t>
            </a:r>
            <a:r>
              <a:rPr lang="en-GB" sz="44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nglish</a:t>
            </a:r>
            <a:r>
              <a:rPr lang="en-GB" sz="440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 </a:t>
            </a:r>
            <a:r>
              <a:rPr lang="en-GB" sz="44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as a</a:t>
            </a:r>
            <a:r>
              <a:rPr lang="en-GB" sz="4400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    </a:t>
            </a:r>
            <a:endParaRPr lang="en-GB" sz="4400" dirty="0">
              <a:solidFill>
                <a:schemeClr val="tx2"/>
              </a:solidFill>
              <a:latin typeface="Calibri" pitchFamily="34" charset="0"/>
              <a:cs typeface="+mn-cs"/>
            </a:endParaRPr>
          </a:p>
          <a:p>
            <a:pPr>
              <a:lnSpc>
                <a:spcPct val="95000"/>
              </a:lnSpc>
              <a:spcBef>
                <a:spcPts val="400"/>
              </a:spcBef>
              <a:buClr>
                <a:schemeClr val="accent1"/>
              </a:buClr>
              <a:buSzPct val="65000"/>
              <a:tabLst>
                <a:tab pos="447675" algn="l"/>
              </a:tabLst>
              <a:defRPr/>
            </a:pPr>
            <a:r>
              <a:rPr lang="en-GB" sz="4800" b="1" dirty="0" smtClean="0">
                <a:solidFill>
                  <a:srgbClr val="CC0066"/>
                </a:solidFill>
                <a:latin typeface="Calibri" pitchFamily="34" charset="0"/>
                <a:ea typeface="宋体" pitchFamily="2" charset="-122"/>
                <a:cs typeface="+mn-cs"/>
              </a:rPr>
              <a:t>F</a:t>
            </a:r>
            <a:r>
              <a:rPr lang="en-GB" sz="44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oreign</a:t>
            </a:r>
            <a:r>
              <a:rPr lang="en-GB" sz="4400" b="1" dirty="0" smtClean="0">
                <a:solidFill>
                  <a:schemeClr val="tx2"/>
                </a:solidFill>
                <a:latin typeface="Calibri" pitchFamily="34" charset="0"/>
                <a:cs typeface="+mn-cs"/>
              </a:rPr>
              <a:t>    </a:t>
            </a:r>
            <a:endParaRPr lang="en-GB" sz="4400" b="1" dirty="0">
              <a:solidFill>
                <a:schemeClr val="tx2"/>
              </a:solidFill>
              <a:latin typeface="Calibri" pitchFamily="34" charset="0"/>
              <a:cs typeface="+mn-cs"/>
            </a:endParaRPr>
          </a:p>
          <a:p>
            <a:pPr>
              <a:lnSpc>
                <a:spcPct val="95000"/>
              </a:lnSpc>
              <a:spcBef>
                <a:spcPts val="400"/>
              </a:spcBef>
              <a:buClr>
                <a:schemeClr val="accent1"/>
              </a:buClr>
              <a:buSzPct val="65000"/>
              <a:tabLst>
                <a:tab pos="447675" algn="l"/>
              </a:tabLst>
              <a:defRPr/>
            </a:pPr>
            <a:r>
              <a:rPr lang="en-GB" sz="4800" b="1" dirty="0">
                <a:solidFill>
                  <a:srgbClr val="CC0066"/>
                </a:solidFill>
                <a:latin typeface="Calibri" pitchFamily="34" charset="0"/>
                <a:ea typeface="宋体" pitchFamily="2" charset="-122"/>
                <a:cs typeface="+mn-cs"/>
              </a:rPr>
              <a:t>L</a:t>
            </a:r>
            <a:r>
              <a:rPr lang="en-GB" sz="4400" dirty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anguage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753" y="3576883"/>
            <a:ext cx="4392488" cy="271611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753" y="980728"/>
            <a:ext cx="4392488" cy="242086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929507" y="980728"/>
            <a:ext cx="5148635" cy="10366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CC0066"/>
                </a:solidFill>
              </a:rPr>
              <a:t>Mission statement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401951" y="2204864"/>
            <a:ext cx="4203749" cy="28575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SzPct val="65000"/>
              <a:defRPr/>
            </a:pPr>
            <a:r>
              <a:rPr lang="en-GB" sz="4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To link, develop and support E</a:t>
            </a:r>
            <a:r>
              <a:rPr lang="pl-PL" sz="4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nglish</a:t>
            </a:r>
            <a:r>
              <a:rPr lang="es-ES" sz="4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l</a:t>
            </a:r>
            <a:r>
              <a:rPr lang="pl-PL" sz="4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anguage</a:t>
            </a:r>
            <a:r>
              <a:rPr lang="en-GB" sz="4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pl-PL" sz="4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teaching</a:t>
            </a:r>
            <a:r>
              <a:rPr lang="de-DE" sz="4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pl-PL" sz="4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professionals</a:t>
            </a:r>
            <a:r>
              <a:rPr lang="es-ES" sz="4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de-DE" sz="4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around the world.</a:t>
            </a:r>
            <a:endParaRPr lang="en-GB" sz="40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-11501438" y="-8936038"/>
            <a:ext cx="184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800">
                <a:latin typeface="Arial" charset="0"/>
              </a:rPr>
              <a:t/>
            </a:r>
            <a:br>
              <a:rPr lang="pl-PL" altLang="en-US" sz="1800">
                <a:latin typeface="Arial" charset="0"/>
              </a:rPr>
            </a:br>
            <a:r>
              <a:rPr lang="pl-PL" altLang="en-US" sz="1800">
                <a:latin typeface="Arial" charset="0"/>
              </a:rPr>
              <a:t/>
            </a:r>
            <a:br>
              <a:rPr lang="pl-PL" altLang="en-US" sz="1800">
                <a:latin typeface="Arial" charset="0"/>
              </a:rPr>
            </a:br>
            <a:endParaRPr lang="pl-PL" altLang="en-US" sz="1800">
              <a:latin typeface="Arial" charset="0"/>
            </a:endParaRPr>
          </a:p>
        </p:txBody>
      </p:sp>
      <p:pic>
        <p:nvPicPr>
          <p:cNvPr id="33795" name="Picture 4" descr="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72763" y="-7562850"/>
            <a:ext cx="571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5" descr="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9175" y="-7562850"/>
            <a:ext cx="571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6" descr="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99488" y="-7562850"/>
            <a:ext cx="571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7" descr="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45863" y="-7288213"/>
            <a:ext cx="28575001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8" descr="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9363" y="-5991225"/>
            <a:ext cx="285750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9" descr="Political Map of the World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689120"/>
            <a:ext cx="8215313" cy="452596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3801" name="Picture 10" descr="profi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45863" y="13092113"/>
            <a:ext cx="571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2" name="Picture 11" descr="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45863" y="13366750"/>
            <a:ext cx="571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3" name="Picture 12" descr="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45863" y="13641388"/>
            <a:ext cx="571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4" name="Picture 13" descr="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45863" y="13916025"/>
            <a:ext cx="571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5" name="Picture 14" descr="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45863" y="14693900"/>
            <a:ext cx="13716001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9631" name="Rectangle 15"/>
          <p:cNvSpPr>
            <a:spLocks noChangeArrowheads="1"/>
          </p:cNvSpPr>
          <p:nvPr/>
        </p:nvSpPr>
        <p:spPr bwMode="auto">
          <a:xfrm>
            <a:off x="500035" y="2924944"/>
            <a:ext cx="828675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000" b="1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Over 100 countries,</a:t>
            </a:r>
            <a:r>
              <a:rPr lang="pl-PL" sz="4000" b="1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en-GB" sz="4000" b="1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in every    continent - from</a:t>
            </a:r>
            <a:r>
              <a:rPr lang="pl-PL" sz="4000" b="1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en-GB" sz="4000" b="1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Australia to    Norway, </a:t>
            </a:r>
            <a:r>
              <a:rPr lang="de-DE" sz="4000" b="1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from </a:t>
            </a:r>
            <a:r>
              <a:rPr lang="en-GB" sz="4000" b="1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Poland to Zambia</a:t>
            </a:r>
            <a:r>
              <a:rPr lang="en-GB" sz="4000" b="1" dirty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.</a:t>
            </a:r>
          </a:p>
          <a:p>
            <a:pPr algn="r">
              <a:defRPr/>
            </a:pPr>
            <a:endParaRPr lang="en-GB" sz="3600" b="1" dirty="0">
              <a:solidFill>
                <a:srgbClr val="271882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  <a:cs typeface="+mn-cs"/>
            </a:endParaRPr>
          </a:p>
        </p:txBody>
      </p:sp>
      <p:sp>
        <p:nvSpPr>
          <p:cNvPr id="239632" name="Rectangle 16"/>
          <p:cNvSpPr>
            <a:spLocks noChangeArrowheads="1"/>
          </p:cNvSpPr>
          <p:nvPr/>
        </p:nvSpPr>
        <p:spPr bwMode="auto">
          <a:xfrm>
            <a:off x="1619672" y="658813"/>
            <a:ext cx="6357938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400" b="1" dirty="0">
                <a:solidFill>
                  <a:srgbClr val="CC0066"/>
                </a:solidFill>
                <a:latin typeface="Calibri" pitchFamily="34" charset="0"/>
                <a:cs typeface="+mn-cs"/>
              </a:rPr>
              <a:t>M</a:t>
            </a:r>
            <a:r>
              <a:rPr lang="de-DE" sz="4400" b="1" dirty="0" smtClean="0">
                <a:solidFill>
                  <a:srgbClr val="CC0066"/>
                </a:solidFill>
                <a:latin typeface="Calibri" pitchFamily="34" charset="0"/>
                <a:cs typeface="+mn-cs"/>
              </a:rPr>
              <a:t>embers live in</a:t>
            </a:r>
            <a:r>
              <a:rPr lang="de-DE" sz="4400" b="1" dirty="0">
                <a:solidFill>
                  <a:srgbClr val="CC0066"/>
                </a:solidFill>
                <a:latin typeface="Calibri" pitchFamily="34" charset="0"/>
                <a:cs typeface="+mn-cs"/>
              </a:rPr>
              <a:t>...</a:t>
            </a:r>
            <a:endParaRPr lang="en-GB" sz="4400" dirty="0">
              <a:solidFill>
                <a:schemeClr val="tx2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33808" name="Rectangle 17"/>
          <p:cNvSpPr>
            <a:spLocks noChangeArrowheads="1"/>
          </p:cNvSpPr>
          <p:nvPr/>
        </p:nvSpPr>
        <p:spPr bwMode="auto">
          <a:xfrm>
            <a:off x="4679128" y="6347027"/>
            <a:ext cx="40541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400" dirty="0" smtClean="0">
                <a:solidFill>
                  <a:srgbClr val="271882"/>
                </a:solidFill>
              </a:rPr>
              <a:t>Map    downloaded    from:  </a:t>
            </a:r>
            <a:r>
              <a:rPr lang="en-GB" altLang="en-US" sz="1400" dirty="0" smtClean="0">
                <a:solidFill>
                  <a:srgbClr val="271882"/>
                </a:solidFill>
              </a:rPr>
              <a:t>w</a:t>
            </a:r>
            <a:r>
              <a:rPr lang="pl-PL" altLang="en-US" sz="1400" dirty="0" smtClean="0">
                <a:solidFill>
                  <a:srgbClr val="271882"/>
                </a:solidFill>
              </a:rPr>
              <a:t>ww.nationsonline.org</a:t>
            </a:r>
            <a:r>
              <a:rPr lang="pl-PL" altLang="en-US" sz="1600" dirty="0">
                <a:solidFill>
                  <a:srgbClr val="7F7F7F"/>
                </a:solidFill>
              </a:rPr>
              <a:t>/</a:t>
            </a:r>
            <a:endParaRPr lang="en-GB" altLang="en-US" sz="1600" dirty="0">
              <a:solidFill>
                <a:srgbClr val="7F7F7F"/>
              </a:solidFill>
            </a:endParaRPr>
          </a:p>
        </p:txBody>
      </p:sp>
      <p:sp>
        <p:nvSpPr>
          <p:cNvPr id="17" name="Fußzeilenplatzhalter 4"/>
          <p:cNvSpPr txBox="1">
            <a:spLocks/>
          </p:cNvSpPr>
          <p:nvPr/>
        </p:nvSpPr>
        <p:spPr>
          <a:xfrm>
            <a:off x="1763688" y="116632"/>
            <a:ext cx="738031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rgbClr val="271882"/>
                </a:solidFill>
                <a:latin typeface="+mj-lt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chemeClr val="bg1"/>
                </a:solidFill>
              </a:rPr>
              <a:t>Linking, developing &amp; supporting ELT professionals around the world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6875" y="2276872"/>
            <a:ext cx="8318500" cy="49291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125" indent="-255588">
              <a:lnSpc>
                <a:spcPct val="80000"/>
              </a:lnSpc>
              <a:spcBef>
                <a:spcPts val="4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defRPr/>
            </a:pPr>
            <a:r>
              <a:rPr lang="en-GB" sz="32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Teachers &amp; teacher educators</a:t>
            </a:r>
            <a:endParaRPr lang="en-GB" sz="32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 marL="365125" indent="-255588">
              <a:lnSpc>
                <a:spcPct val="80000"/>
              </a:lnSpc>
              <a:spcBef>
                <a:spcPts val="4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defRPr/>
            </a:pPr>
            <a:r>
              <a:rPr lang="en-GB" sz="3200" dirty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Researchers</a:t>
            </a:r>
          </a:p>
          <a:p>
            <a:pPr marL="365125" indent="-255588">
              <a:lnSpc>
                <a:spcPct val="80000"/>
              </a:lnSpc>
              <a:spcBef>
                <a:spcPts val="4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defRPr/>
            </a:pPr>
            <a:r>
              <a:rPr lang="en-GB" sz="32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Administrators &amp; academic managers</a:t>
            </a:r>
            <a:endParaRPr lang="en-GB" sz="32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 marL="365125" indent="-255588">
              <a:lnSpc>
                <a:spcPct val="80000"/>
              </a:lnSpc>
              <a:spcBef>
                <a:spcPts val="4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defRPr/>
            </a:pPr>
            <a:r>
              <a:rPr lang="en-GB" sz="32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Writers &amp; publishers</a:t>
            </a:r>
            <a:endParaRPr lang="en-GB" sz="32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 marL="365125" indent="-255588">
              <a:lnSpc>
                <a:spcPct val="80000"/>
              </a:lnSpc>
              <a:spcBef>
                <a:spcPts val="4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defRPr/>
            </a:pPr>
            <a:r>
              <a:rPr lang="en-GB" sz="32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Language assessors    </a:t>
            </a:r>
            <a:endParaRPr lang="pl-PL" sz="32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 marL="365125" indent="-255588">
              <a:lnSpc>
                <a:spcPct val="80000"/>
              </a:lnSpc>
              <a:spcBef>
                <a:spcPts val="4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defRPr/>
            </a:pPr>
            <a:r>
              <a:rPr lang="en-GB" sz="32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Examination boards</a:t>
            </a:r>
            <a:endParaRPr lang="en-GB" sz="32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 marL="365125" indent="-255588">
              <a:lnSpc>
                <a:spcPct val="80000"/>
              </a:lnSpc>
              <a:spcBef>
                <a:spcPts val="4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defRPr/>
            </a:pPr>
            <a:r>
              <a:rPr lang="en-GB" sz="32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Consultants</a:t>
            </a:r>
          </a:p>
          <a:p>
            <a:pPr marL="365125" indent="-255588">
              <a:lnSpc>
                <a:spcPct val="80000"/>
              </a:lnSpc>
              <a:spcBef>
                <a:spcPts val="4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defRPr/>
            </a:pPr>
            <a:r>
              <a:rPr lang="en-GB" sz="3200" b="1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You!</a:t>
            </a:r>
            <a:endParaRPr lang="pl-PL" sz="3200" b="1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500" y="980728"/>
            <a:ext cx="7000875" cy="10080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4000" b="1" dirty="0" smtClean="0">
                <a:solidFill>
                  <a:srgbClr val="CC0066"/>
                </a:solidFill>
              </a:rPr>
              <a:t>Linking, developing &amp; </a:t>
            </a:r>
            <a:br>
              <a:rPr lang="en-GB" sz="4000" b="1" dirty="0" smtClean="0">
                <a:solidFill>
                  <a:srgbClr val="CC0066"/>
                </a:solidFill>
              </a:rPr>
            </a:br>
            <a:r>
              <a:rPr lang="en-GB" sz="4000" b="1" dirty="0" smtClean="0">
                <a:solidFill>
                  <a:srgbClr val="CC0066"/>
                </a:solidFill>
              </a:rPr>
              <a:t>supporting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020" y="4151227"/>
            <a:ext cx="3815459" cy="2534148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052736"/>
            <a:ext cx="4586288" cy="10080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rgbClr val="CC0066"/>
                </a:solidFill>
              </a:rPr>
              <a:t>We link, develop &amp; support through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11561" y="2424019"/>
            <a:ext cx="6408712" cy="345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55600" algn="l"/>
              </a:tabLst>
              <a:defRPr/>
            </a:pPr>
            <a:r>
              <a:rPr lang="en-GB" sz="28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   Annual Conference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55600" algn="l"/>
              </a:tabLst>
              <a:defRPr/>
            </a:pPr>
            <a:r>
              <a:rPr lang="en-GB" sz="28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   Scholarships    </a:t>
            </a:r>
            <a:endParaRPr lang="en-GB" sz="28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55600" algn="l"/>
              </a:tabLst>
              <a:defRPr/>
            </a:pPr>
            <a:r>
              <a:rPr lang="en-GB" sz="28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   16 Special Interest Groups (</a:t>
            </a:r>
            <a:r>
              <a:rPr lang="en-GB" sz="2800" dirty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SIGs)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55600" algn="l"/>
              </a:tabLst>
              <a:defRPr/>
            </a:pPr>
            <a:r>
              <a:rPr lang="en-GB" sz="28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   Newsletters &amp; publications</a:t>
            </a:r>
            <a:endParaRPr lang="en-GB" sz="28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55600" algn="l"/>
              </a:tabLst>
              <a:defRPr/>
            </a:pPr>
            <a:r>
              <a:rPr lang="en-GB" sz="28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   Online webinars &amp; discussion groups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55600" algn="l"/>
              </a:tabLst>
              <a:defRPr/>
            </a:pPr>
            <a:r>
              <a:rPr lang="en-GB" sz="28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   Facebook &amp; Twitter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55600" algn="l"/>
              </a:tabLst>
              <a:defRPr/>
            </a:pPr>
            <a:r>
              <a:rPr lang="en-GB" sz="28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   A monthly eBulletin</a:t>
            </a:r>
            <a:endParaRPr lang="en-GB" sz="28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55600" algn="l"/>
              </a:tabLst>
              <a:defRPr/>
            </a:pPr>
            <a:r>
              <a:rPr lang="en-GB" sz="28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   T</a:t>
            </a:r>
            <a:r>
              <a:rPr lang="pl-PL" sz="28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eacher </a:t>
            </a:r>
            <a:r>
              <a:rPr lang="de-DE" sz="28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A</a:t>
            </a:r>
            <a:r>
              <a:rPr lang="pl-PL" sz="28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ssociations </a:t>
            </a:r>
            <a:endParaRPr lang="en-GB" sz="28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24754" y="3763616"/>
            <a:ext cx="1807977" cy="270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78" t="11938" r="23972" b="4089"/>
          <a:stretch/>
        </p:blipFill>
        <p:spPr bwMode="auto">
          <a:xfrm>
            <a:off x="7108516" y="819317"/>
            <a:ext cx="1840452" cy="2771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06140" y="1916832"/>
            <a:ext cx="8565902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5125" indent="-277813"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65125" algn="l"/>
              </a:tabLst>
              <a:defRPr/>
            </a:pPr>
            <a:r>
              <a:rPr lang="en-GB" sz="32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Exchange ideas with colleagues from all sectors of ELT</a:t>
            </a:r>
            <a:endParaRPr lang="en-GB" sz="32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 marL="365125" indent="-277813"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65125" algn="l"/>
              </a:tabLst>
              <a:defRPr/>
            </a:pPr>
            <a:r>
              <a:rPr lang="en-GB" sz="32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See the latest ELT publications and </a:t>
            </a:r>
            <a:r>
              <a:rPr lang="en-GB" sz="3200" dirty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s</a:t>
            </a:r>
            <a:r>
              <a:rPr lang="en-GB" sz="32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ervices    from more than 60 exhibitors</a:t>
            </a:r>
            <a:endParaRPr lang="en-GB" sz="32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 marL="365125" indent="-277813"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65125" algn="l"/>
              </a:tabLst>
              <a:defRPr/>
            </a:pPr>
            <a:r>
              <a:rPr lang="en-GB" sz="3200" dirty="0" smtClean="0">
                <a:solidFill>
                  <a:srgbClr val="271882"/>
                </a:solidFill>
                <a:latin typeface="+mj-lt"/>
                <a:ea typeface="宋体" pitchFamily="2" charset="-122"/>
                <a:cs typeface="+mn-cs"/>
              </a:rPr>
              <a:t>Join our online conference </a:t>
            </a:r>
          </a:p>
          <a:p>
            <a:pPr marL="365125" indent="-277813"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365125" algn="l"/>
              </a:tabLst>
              <a:defRPr/>
            </a:pPr>
            <a:r>
              <a:rPr lang="en-GB" sz="3200" dirty="0" smtClean="0">
                <a:solidFill>
                  <a:srgbClr val="271882"/>
                </a:solidFill>
                <a:latin typeface="+mj-lt"/>
                <a:ea typeface="宋体" pitchFamily="2" charset="-122"/>
                <a:cs typeface="+mn-cs"/>
              </a:rPr>
              <a:t>Apply for scholarships to attend</a:t>
            </a:r>
            <a:endParaRPr lang="en-GB" sz="3200" dirty="0">
              <a:solidFill>
                <a:srgbClr val="271882"/>
              </a:solidFill>
              <a:latin typeface="+mj-lt"/>
              <a:ea typeface="宋体" pitchFamily="2" charset="-122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891142" y="692696"/>
            <a:ext cx="7252858" cy="100806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GB" sz="4800" b="1" dirty="0" smtClean="0">
                <a:solidFill>
                  <a:srgbClr val="CC0066"/>
                </a:solidFill>
                <a:latin typeface="Calibri" pitchFamily="34" charset="0"/>
                <a:ea typeface="+mj-ea"/>
                <a:cs typeface="+mj-cs"/>
              </a:rPr>
              <a:t>The Annual Conference</a:t>
            </a:r>
            <a:endParaRPr lang="en-GB" sz="4800" b="1" dirty="0">
              <a:solidFill>
                <a:srgbClr val="CC0066"/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32285" t="31065" r="34597" b="32248"/>
          <a:stretch/>
        </p:blipFill>
        <p:spPr bwMode="auto">
          <a:xfrm>
            <a:off x="3491880" y="5149878"/>
            <a:ext cx="1917826" cy="12314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4"/>
          <a:srcRect l="36113" t="35207" r="35429" b="33432"/>
          <a:stretch/>
        </p:blipFill>
        <p:spPr bwMode="auto">
          <a:xfrm>
            <a:off x="5724904" y="5122895"/>
            <a:ext cx="1895012" cy="12584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5"/>
          <a:srcRect l="32618" t="34319" r="33765" b="32484"/>
          <a:stretch/>
        </p:blipFill>
        <p:spPr bwMode="auto">
          <a:xfrm>
            <a:off x="1115616" y="5149879"/>
            <a:ext cx="2057405" cy="12314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971550" y="3573463"/>
            <a:ext cx="75612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en-US" sz="2800" b="1"/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474711" y="2207958"/>
            <a:ext cx="8424862" cy="325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tabLst>
                <a:tab pos="271463" algn="l"/>
              </a:tabLst>
              <a:defRPr/>
            </a:pPr>
            <a:r>
              <a:rPr lang="de-DE" sz="3600" b="1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   </a:t>
            </a:r>
            <a:r>
              <a:rPr lang="en-GB" sz="3600" b="1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A</a:t>
            </a:r>
            <a:r>
              <a:rPr lang="pl-PL" sz="3600" b="1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re </a:t>
            </a:r>
            <a:r>
              <a:rPr lang="en-GB" sz="3600" b="1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an integral part of</a:t>
            </a:r>
            <a:r>
              <a:rPr lang="pl-PL" sz="3600" b="1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IATEFL</a:t>
            </a:r>
            <a:r>
              <a:rPr lang="de-DE" sz="3600" b="1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which</a:t>
            </a:r>
            <a:r>
              <a:rPr lang="de-DE" sz="3600" b="1" dirty="0">
                <a:solidFill>
                  <a:srgbClr val="271882"/>
                </a:solidFill>
                <a:latin typeface="Calibri" pitchFamily="34" charset="0"/>
                <a:cs typeface="+mn-cs"/>
              </a:rPr>
              <a:t>:</a:t>
            </a:r>
            <a:endParaRPr lang="es-ES" sz="3600" b="1" dirty="0">
              <a:solidFill>
                <a:srgbClr val="271882"/>
              </a:solidFill>
              <a:latin typeface="Calibri" pitchFamily="34" charset="0"/>
              <a:cs typeface="+mn-cs"/>
            </a:endParaRPr>
          </a:p>
          <a:p>
            <a:pPr marL="365125" indent="-365125"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271463" algn="l"/>
              </a:tabLst>
              <a:defRPr/>
            </a:pPr>
            <a:r>
              <a:rPr lang="es-ES" sz="3600" dirty="0" err="1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Unite</a:t>
            </a:r>
            <a:r>
              <a:rPr lang="es-ES" sz="3600" dirty="0">
                <a:solidFill>
                  <a:srgbClr val="271882"/>
                </a:solidFill>
                <a:latin typeface="Calibri" pitchFamily="34" charset="0"/>
                <a:cs typeface="+mn-cs"/>
              </a:rPr>
              <a:t> </a:t>
            </a:r>
            <a:r>
              <a:rPr lang="en-GB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you</a:t>
            </a:r>
            <a:r>
              <a:rPr lang="pl-PL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with</a:t>
            </a:r>
            <a:r>
              <a:rPr lang="es-ES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</a:t>
            </a:r>
            <a:r>
              <a:rPr lang="es-ES" sz="3600" dirty="0" err="1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other</a:t>
            </a:r>
            <a:r>
              <a:rPr lang="es-ES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</a:t>
            </a:r>
            <a:r>
              <a:rPr lang="es-ES" sz="3600" dirty="0" err="1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members</a:t>
            </a:r>
            <a:r>
              <a:rPr lang="es-ES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</a:t>
            </a:r>
            <a:r>
              <a:rPr lang="es-ES" sz="3600" dirty="0" err="1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who</a:t>
            </a:r>
            <a:r>
              <a:rPr lang="es-ES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share </a:t>
            </a:r>
            <a:r>
              <a:rPr lang="pl-PL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special </a:t>
            </a:r>
            <a:r>
              <a:rPr lang="de-DE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area(s) of i</a:t>
            </a:r>
            <a:r>
              <a:rPr lang="pl-PL" sz="3600" dirty="0">
                <a:solidFill>
                  <a:srgbClr val="271882"/>
                </a:solidFill>
                <a:latin typeface="Calibri" pitchFamily="34" charset="0"/>
                <a:cs typeface="+mn-cs"/>
              </a:rPr>
              <a:t>nterest</a:t>
            </a:r>
            <a:endParaRPr lang="es-ES" sz="3600" dirty="0">
              <a:solidFill>
                <a:srgbClr val="271882"/>
              </a:solidFill>
              <a:latin typeface="Calibri" pitchFamily="34" charset="0"/>
              <a:cs typeface="+mn-cs"/>
            </a:endParaRPr>
          </a:p>
          <a:p>
            <a:pPr marL="365125" indent="-365125"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271463" algn="l"/>
              </a:tabLst>
              <a:defRPr/>
            </a:pPr>
            <a:r>
              <a:rPr lang="en-GB" sz="3600" dirty="0">
                <a:solidFill>
                  <a:srgbClr val="271882"/>
                </a:solidFill>
                <a:latin typeface="Calibri" pitchFamily="34" charset="0"/>
                <a:cs typeface="+mn-cs"/>
              </a:rPr>
              <a:t>E</a:t>
            </a:r>
            <a:r>
              <a:rPr lang="pl-PL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nable </a:t>
            </a:r>
            <a:r>
              <a:rPr lang="en-GB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you</a:t>
            </a:r>
            <a:r>
              <a:rPr lang="pl-PL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to benefit from</a:t>
            </a:r>
            <a:r>
              <a:rPr lang="de-DE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i</a:t>
            </a:r>
            <a:r>
              <a:rPr lang="pl-PL" sz="3600" dirty="0">
                <a:solidFill>
                  <a:srgbClr val="271882"/>
                </a:solidFill>
                <a:latin typeface="Calibri" pitchFamily="34" charset="0"/>
                <a:cs typeface="+mn-cs"/>
              </a:rPr>
              <a:t>nformation</a:t>
            </a:r>
            <a:r>
              <a:rPr lang="pl-PL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,    </a:t>
            </a:r>
            <a:r>
              <a:rPr lang="es-ES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n</a:t>
            </a:r>
            <a:r>
              <a:rPr lang="pl-PL" sz="3600" dirty="0">
                <a:solidFill>
                  <a:srgbClr val="271882"/>
                </a:solidFill>
                <a:latin typeface="Calibri" pitchFamily="34" charset="0"/>
                <a:cs typeface="+mn-cs"/>
              </a:rPr>
              <a:t>ews</a:t>
            </a:r>
            <a:r>
              <a:rPr lang="pl-PL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, developments</a:t>
            </a:r>
            <a:r>
              <a:rPr lang="es-ES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</a:t>
            </a:r>
            <a:r>
              <a:rPr lang="pl-PL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and events in </a:t>
            </a:r>
            <a:r>
              <a:rPr lang="en-GB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your</a:t>
            </a:r>
            <a:r>
              <a:rPr lang="es-ES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   </a:t>
            </a:r>
            <a:r>
              <a:rPr lang="pl-PL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special area</a:t>
            </a:r>
            <a:r>
              <a:rPr lang="en-GB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(</a:t>
            </a:r>
            <a:r>
              <a:rPr lang="pl-PL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s</a:t>
            </a:r>
            <a:r>
              <a:rPr lang="en-GB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)</a:t>
            </a:r>
            <a:r>
              <a:rPr lang="pl-PL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of interest    </a:t>
            </a:r>
            <a:r>
              <a:rPr lang="en-GB" sz="36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   </a:t>
            </a:r>
            <a:endParaRPr lang="de-DE" sz="3600" dirty="0">
              <a:solidFill>
                <a:srgbClr val="271882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928794" y="1061131"/>
            <a:ext cx="7142400" cy="91281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400" b="1" dirty="0" smtClean="0">
                <a:solidFill>
                  <a:srgbClr val="CC0066"/>
                </a:solidFill>
                <a:latin typeface="Calibri" pitchFamily="34" charset="0"/>
                <a:ea typeface="+mj-ea"/>
                <a:cs typeface="+mj-cs"/>
              </a:rPr>
              <a:t>Special Interest Groups (SIGs</a:t>
            </a:r>
            <a:r>
              <a:rPr lang="en-GB" sz="4400" b="1" dirty="0">
                <a:solidFill>
                  <a:srgbClr val="CC0066"/>
                </a:solidFill>
                <a:latin typeface="Calibri" pitchFamily="34" charset="0"/>
                <a:ea typeface="+mj-ea"/>
                <a:cs typeface="+mj-cs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971550" y="3573463"/>
            <a:ext cx="75612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en-US" sz="2800" b="1"/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107950" y="1581150"/>
            <a:ext cx="8963025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6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   </a:t>
            </a:r>
            <a:r>
              <a:rPr lang="en-GB" sz="3200" dirty="0" smtClean="0">
                <a:solidFill>
                  <a:srgbClr val="271882"/>
                </a:solidFill>
                <a:latin typeface="+mj-lt"/>
                <a:cs typeface="+mn-cs"/>
              </a:rPr>
              <a:t>Business English (</a:t>
            </a:r>
            <a:r>
              <a:rPr lang="en-GB" sz="3200" dirty="0">
                <a:solidFill>
                  <a:srgbClr val="271882"/>
                </a:solidFill>
                <a:latin typeface="+mj-lt"/>
                <a:cs typeface="+mn-cs"/>
              </a:rPr>
              <a:t>BE)</a:t>
            </a: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200" dirty="0" smtClean="0">
                <a:solidFill>
                  <a:srgbClr val="271882"/>
                </a:solidFill>
                <a:latin typeface="+mj-lt"/>
                <a:cs typeface="+mn-cs"/>
              </a:rPr>
              <a:t>    ES(O)L</a:t>
            </a: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200" dirty="0" smtClean="0">
                <a:solidFill>
                  <a:srgbClr val="271882"/>
                </a:solidFill>
                <a:latin typeface="+mj-lt"/>
              </a:rPr>
              <a:t>    English for Specific Purposes (</a:t>
            </a:r>
            <a:r>
              <a:rPr lang="en-GB" sz="3200" dirty="0">
                <a:solidFill>
                  <a:srgbClr val="271882"/>
                </a:solidFill>
                <a:latin typeface="+mj-lt"/>
              </a:rPr>
              <a:t>ESP</a:t>
            </a:r>
            <a:r>
              <a:rPr lang="en-GB" sz="3200" dirty="0" smtClean="0">
                <a:solidFill>
                  <a:srgbClr val="271882"/>
                </a:solidFill>
                <a:latin typeface="+mj-lt"/>
              </a:rPr>
              <a:t>)</a:t>
            </a:r>
            <a:endParaRPr lang="en-GB" sz="3200" dirty="0">
              <a:solidFill>
                <a:srgbClr val="271882"/>
              </a:solidFill>
              <a:latin typeface="+mj-lt"/>
              <a:cs typeface="+mn-cs"/>
            </a:endParaRP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200" dirty="0" smtClean="0">
                <a:solidFill>
                  <a:srgbClr val="271882"/>
                </a:solidFill>
                <a:latin typeface="+mj-lt"/>
                <a:cs typeface="+mn-cs"/>
              </a:rPr>
              <a:t>    Global Issues (</a:t>
            </a:r>
            <a:r>
              <a:rPr lang="en-GB" sz="3200" dirty="0">
                <a:solidFill>
                  <a:srgbClr val="271882"/>
                </a:solidFill>
                <a:latin typeface="+mj-lt"/>
                <a:cs typeface="+mn-cs"/>
              </a:rPr>
              <a:t>GI</a:t>
            </a:r>
            <a:r>
              <a:rPr lang="en-GB" sz="3200" dirty="0" smtClean="0">
                <a:solidFill>
                  <a:srgbClr val="271882"/>
                </a:solidFill>
                <a:latin typeface="+mj-lt"/>
                <a:cs typeface="+mn-cs"/>
              </a:rPr>
              <a:t>)</a:t>
            </a: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200" dirty="0">
                <a:solidFill>
                  <a:srgbClr val="271882"/>
                </a:solidFill>
                <a:latin typeface="+mj-lt"/>
                <a:cs typeface="+mn-cs"/>
              </a:rPr>
              <a:t> </a:t>
            </a:r>
            <a:r>
              <a:rPr lang="en-GB" sz="3200" dirty="0" smtClean="0">
                <a:solidFill>
                  <a:srgbClr val="271882"/>
                </a:solidFill>
                <a:latin typeface="+mj-lt"/>
                <a:cs typeface="+mn-cs"/>
              </a:rPr>
              <a:t>   Inclusive Practices &amp; SEN (IP&amp;SEN)</a:t>
            </a:r>
            <a:endParaRPr lang="en-GB" sz="3200" dirty="0">
              <a:solidFill>
                <a:srgbClr val="271882"/>
              </a:solidFill>
              <a:latin typeface="+mj-lt"/>
              <a:cs typeface="+mn-cs"/>
            </a:endParaRP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200" dirty="0" smtClean="0">
                <a:latin typeface="+mj-lt"/>
                <a:cs typeface="+mn-cs"/>
              </a:rPr>
              <a:t>    </a:t>
            </a:r>
            <a:r>
              <a:rPr lang="en-GB" sz="3200" dirty="0" smtClean="0">
                <a:solidFill>
                  <a:srgbClr val="271882"/>
                </a:solidFill>
                <a:latin typeface="+mj-lt"/>
                <a:cs typeface="+mn-cs"/>
              </a:rPr>
              <a:t>Leadership &amp; Management (</a:t>
            </a:r>
            <a:r>
              <a:rPr lang="en-GB" sz="3200" dirty="0">
                <a:solidFill>
                  <a:srgbClr val="271882"/>
                </a:solidFill>
                <a:latin typeface="+mj-lt"/>
                <a:cs typeface="+mn-cs"/>
              </a:rPr>
              <a:t>LAM)</a:t>
            </a: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200" dirty="0" smtClean="0">
                <a:solidFill>
                  <a:srgbClr val="271882"/>
                </a:solidFill>
                <a:latin typeface="+mj-lt"/>
                <a:cs typeface="+mn-cs"/>
              </a:rPr>
              <a:t>    Learner Autonomy (</a:t>
            </a:r>
            <a:r>
              <a:rPr lang="en-GB" sz="3200" dirty="0">
                <a:solidFill>
                  <a:srgbClr val="271882"/>
                </a:solidFill>
                <a:latin typeface="+mj-lt"/>
                <a:cs typeface="+mn-cs"/>
              </a:rPr>
              <a:t>LA)</a:t>
            </a: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200" dirty="0" smtClean="0">
                <a:solidFill>
                  <a:srgbClr val="271882"/>
                </a:solidFill>
                <a:latin typeface="+mj-lt"/>
                <a:cs typeface="+mn-cs"/>
              </a:rPr>
              <a:t>    Learning Technologies</a:t>
            </a:r>
            <a:r>
              <a:rPr lang="en-GB" sz="3200" dirty="0" smtClean="0">
                <a:solidFill>
                  <a:srgbClr val="271882"/>
                </a:solidFill>
                <a:latin typeface="+mj-lt"/>
                <a:ea typeface="宋体" pitchFamily="2" charset="-122"/>
                <a:cs typeface="+mn-cs"/>
              </a:rPr>
              <a:t> (</a:t>
            </a:r>
            <a:r>
              <a:rPr lang="en-GB" sz="3200" dirty="0">
                <a:solidFill>
                  <a:srgbClr val="271882"/>
                </a:solidFill>
                <a:latin typeface="+mj-lt"/>
                <a:ea typeface="宋体" pitchFamily="2" charset="-122"/>
                <a:cs typeface="+mn-cs"/>
              </a:rPr>
              <a:t>LT)</a:t>
            </a: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200" dirty="0" smtClean="0">
                <a:solidFill>
                  <a:srgbClr val="271882"/>
                </a:solidFill>
                <a:latin typeface="+mj-lt"/>
                <a:cs typeface="+mn-cs"/>
              </a:rPr>
              <a:t>    </a:t>
            </a:r>
            <a:r>
              <a:rPr lang="en-GB" sz="3200" b="1" dirty="0" smtClean="0">
                <a:solidFill>
                  <a:srgbClr val="271882"/>
                </a:solidFill>
                <a:latin typeface="+mj-lt"/>
                <a:cs typeface="+mn-cs"/>
              </a:rPr>
              <a:t>Literature, Media &amp; Cultural Studies (LMCS)</a:t>
            </a:r>
            <a:endParaRPr lang="en-GB" sz="3200" b="1" dirty="0">
              <a:solidFill>
                <a:srgbClr val="271882"/>
              </a:solidFill>
              <a:latin typeface="+mj-lt"/>
              <a:cs typeface="+mn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928794" y="587362"/>
            <a:ext cx="7142400" cy="91281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400" b="1" dirty="0" smtClean="0">
                <a:solidFill>
                  <a:srgbClr val="CC0066"/>
                </a:solidFill>
                <a:latin typeface="Calibri" pitchFamily="34" charset="0"/>
                <a:ea typeface="+mj-ea"/>
                <a:cs typeface="+mj-cs"/>
              </a:rPr>
              <a:t>Special Interest Groups (</a:t>
            </a:r>
            <a:r>
              <a:rPr lang="en-GB" sz="4400" b="1" dirty="0">
                <a:solidFill>
                  <a:srgbClr val="CC0066"/>
                </a:solidFill>
                <a:latin typeface="Calibri" pitchFamily="34" charset="0"/>
                <a:ea typeface="+mj-ea"/>
                <a:cs typeface="+mj-cs"/>
              </a:rPr>
              <a:t>SIGs)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198" y="1724856"/>
            <a:ext cx="911076" cy="25925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309079"/>
            <a:ext cx="822336" cy="26962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156" y="2755130"/>
            <a:ext cx="288032" cy="45823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384" y="3344415"/>
            <a:ext cx="331907" cy="42915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156" y="4437112"/>
            <a:ext cx="701205" cy="47261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200" y="5085184"/>
            <a:ext cx="788792" cy="23721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3" y="6165304"/>
            <a:ext cx="768439" cy="36815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353" y="5589240"/>
            <a:ext cx="735279" cy="395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170" name="Picture 2" descr="http://images.forwallpaper.com/files/thumbs/preview/58/585931__cobweb-spinnennetz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1770"/>
            <a:ext cx="9252519" cy="6846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93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971550" y="3573463"/>
            <a:ext cx="75612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en-US" sz="2800" b="1"/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539750" y="1714500"/>
            <a:ext cx="8247063" cy="415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30000"/>
              </a:spcBef>
              <a:spcAft>
                <a:spcPts val="0"/>
              </a:spcAft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400" dirty="0" smtClean="0">
                <a:solidFill>
                  <a:srgbClr val="2718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    </a:t>
            </a:r>
            <a:r>
              <a:rPr lang="en-GB" sz="34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Materials Writing (</a:t>
            </a:r>
            <a:r>
              <a:rPr lang="en-GB" sz="3400" dirty="0" err="1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MaW</a:t>
            </a:r>
            <a:r>
              <a:rPr lang="en-GB" sz="34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)</a:t>
            </a:r>
          </a:p>
          <a:p>
            <a:pPr fontAlgn="auto">
              <a:lnSpc>
                <a:spcPct val="85000"/>
              </a:lnSpc>
              <a:spcBef>
                <a:spcPct val="30000"/>
              </a:spcBef>
              <a:spcAft>
                <a:spcPts val="0"/>
              </a:spcAft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4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   Pronunciation (</a:t>
            </a:r>
            <a:r>
              <a:rPr lang="en-GB" sz="3400" dirty="0">
                <a:solidFill>
                  <a:srgbClr val="271882"/>
                </a:solidFill>
                <a:latin typeface="Calibri" pitchFamily="34" charset="0"/>
                <a:cs typeface="+mn-cs"/>
              </a:rPr>
              <a:t>Pron)</a:t>
            </a:r>
          </a:p>
          <a:p>
            <a:pPr fontAlgn="auto">
              <a:lnSpc>
                <a:spcPct val="85000"/>
              </a:lnSpc>
              <a:spcBef>
                <a:spcPct val="30000"/>
              </a:spcBef>
              <a:spcAft>
                <a:spcPts val="0"/>
              </a:spcAft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4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   Research (Res)</a:t>
            </a:r>
            <a:endParaRPr lang="en-GB" sz="3400" dirty="0">
              <a:solidFill>
                <a:srgbClr val="271882"/>
              </a:solidFill>
              <a:latin typeface="Calibri" pitchFamily="34" charset="0"/>
              <a:cs typeface="+mn-cs"/>
            </a:endParaRPr>
          </a:p>
          <a:p>
            <a:pPr fontAlgn="auto">
              <a:lnSpc>
                <a:spcPct val="85000"/>
              </a:lnSpc>
              <a:spcBef>
                <a:spcPct val="30000"/>
              </a:spcBef>
              <a:spcAft>
                <a:spcPts val="0"/>
              </a:spcAft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4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   Teacher Development (</a:t>
            </a:r>
            <a:r>
              <a:rPr lang="en-GB" sz="3400" dirty="0">
                <a:solidFill>
                  <a:srgbClr val="271882"/>
                </a:solidFill>
                <a:latin typeface="Calibri" pitchFamily="34" charset="0"/>
                <a:cs typeface="+mn-cs"/>
              </a:rPr>
              <a:t>TD</a:t>
            </a:r>
            <a:r>
              <a:rPr lang="en-GB" sz="34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)</a:t>
            </a:r>
          </a:p>
          <a:p>
            <a:pPr fontAlgn="auto">
              <a:lnSpc>
                <a:spcPct val="85000"/>
              </a:lnSpc>
              <a:spcBef>
                <a:spcPct val="30000"/>
              </a:spcBef>
              <a:spcAft>
                <a:spcPts val="0"/>
              </a:spcAft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4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   Teacher Training &amp; Education (TTEd)</a:t>
            </a:r>
          </a:p>
          <a:p>
            <a:pPr fontAlgn="auto">
              <a:lnSpc>
                <a:spcPct val="85000"/>
              </a:lnSpc>
              <a:spcBef>
                <a:spcPct val="30000"/>
              </a:spcBef>
              <a:spcAft>
                <a:spcPts val="0"/>
              </a:spcAft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4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   Testing, Evaluation &amp; Assessment (</a:t>
            </a:r>
            <a:r>
              <a:rPr lang="en-GB" sz="3400" dirty="0">
                <a:solidFill>
                  <a:srgbClr val="271882"/>
                </a:solidFill>
                <a:latin typeface="Calibri" pitchFamily="34" charset="0"/>
                <a:cs typeface="+mn-cs"/>
              </a:rPr>
              <a:t>TEA)</a:t>
            </a:r>
          </a:p>
          <a:p>
            <a:pPr fontAlgn="auto">
              <a:lnSpc>
                <a:spcPct val="85000"/>
              </a:lnSpc>
              <a:spcBef>
                <a:spcPct val="30000"/>
              </a:spcBef>
              <a:spcAft>
                <a:spcPts val="0"/>
              </a:spcAft>
              <a:buClr>
                <a:srgbClr val="CC0066"/>
              </a:buClr>
              <a:buSzPct val="65000"/>
              <a:buFont typeface="Wingdings 3" pitchFamily="18" charset="2"/>
              <a:buChar char=""/>
              <a:tabLst>
                <a:tab pos="625475" algn="l"/>
              </a:tabLst>
              <a:defRPr/>
            </a:pPr>
            <a:r>
              <a:rPr lang="en-GB" sz="3400" dirty="0" smtClean="0">
                <a:solidFill>
                  <a:srgbClr val="271882"/>
                </a:solidFill>
                <a:latin typeface="Calibri" pitchFamily="34" charset="0"/>
                <a:cs typeface="+mn-cs"/>
              </a:rPr>
              <a:t>    Young Learners &amp; Teenagers</a:t>
            </a:r>
            <a:r>
              <a:rPr lang="en-GB" sz="34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(</a:t>
            </a:r>
            <a:r>
              <a:rPr lang="en-GB" sz="3400" dirty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YLT)</a:t>
            </a:r>
            <a:endParaRPr lang="en-GB" sz="3400" dirty="0">
              <a:solidFill>
                <a:srgbClr val="271882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928794" y="587362"/>
            <a:ext cx="7142400" cy="91281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400" b="1" dirty="0" smtClean="0">
                <a:solidFill>
                  <a:srgbClr val="CC0066"/>
                </a:solidFill>
                <a:latin typeface="Calibri" pitchFamily="34" charset="0"/>
                <a:ea typeface="+mj-ea"/>
                <a:cs typeface="+mj-cs"/>
              </a:rPr>
              <a:t>Special Interest Groups (SIGs)    </a:t>
            </a:r>
            <a:endParaRPr lang="en-GB" sz="4400" b="1" dirty="0">
              <a:solidFill>
                <a:srgbClr val="CC0066"/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663" y="3674849"/>
            <a:ext cx="792136" cy="2427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965" y="1815057"/>
            <a:ext cx="1159986" cy="3319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105" y="2279096"/>
            <a:ext cx="512889" cy="4460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869423"/>
            <a:ext cx="512064" cy="4663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579" y="4725259"/>
            <a:ext cx="885179" cy="4319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950" y="4149080"/>
            <a:ext cx="721603" cy="43284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466" y="5442942"/>
            <a:ext cx="971550" cy="285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C0066"/>
                </a:solidFill>
              </a:rPr>
              <a:t>Literature SIG</a:t>
            </a:r>
            <a:endParaRPr lang="en-GB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44824"/>
            <a:ext cx="7632848" cy="4525963"/>
          </a:xfrm>
        </p:spPr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We focus on teaching and researching in the areas of literature and language,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extensive reading and the Arts.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Our </a:t>
            </a:r>
            <a:r>
              <a:rPr lang="en-US" dirty="0">
                <a:latin typeface="Arial" pitchFamily="34" charset="0"/>
                <a:cs typeface="Arial" pitchFamily="34" charset="0"/>
              </a:rPr>
              <a:t>objective is to promote the teaching and use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literature, extensive reading, and the creative </a:t>
            </a:r>
            <a:r>
              <a:rPr lang="en-US" dirty="0">
                <a:latin typeface="Arial" pitchFamily="34" charset="0"/>
                <a:cs typeface="Arial" pitchFamily="34" charset="0"/>
              </a:rPr>
              <a:t>arts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dirty="0">
                <a:latin typeface="Arial" pitchFamily="34" charset="0"/>
                <a:cs typeface="Arial" pitchFamily="34" charset="0"/>
              </a:rPr>
              <a:t>English language education.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94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C0066"/>
                </a:solidFill>
              </a:rPr>
              <a:t>Join us!</a:t>
            </a:r>
            <a:endParaRPr lang="en-GB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r>
              <a:rPr lang="en-GB" dirty="0" smtClean="0"/>
              <a:t>Publications </a:t>
            </a:r>
          </a:p>
          <a:p>
            <a:r>
              <a:rPr lang="en-GB" dirty="0" smtClean="0"/>
              <a:t>Events</a:t>
            </a:r>
          </a:p>
          <a:p>
            <a:r>
              <a:rPr lang="en-GB" dirty="0" smtClean="0"/>
              <a:t>Dedicated websites</a:t>
            </a:r>
          </a:p>
          <a:p>
            <a:r>
              <a:rPr lang="en-GB" dirty="0" smtClean="0"/>
              <a:t>Social media interaction</a:t>
            </a:r>
          </a:p>
          <a:p>
            <a:r>
              <a:rPr lang="en-GB" dirty="0" smtClean="0"/>
              <a:t>Online teacher training courses</a:t>
            </a:r>
          </a:p>
          <a:p>
            <a:r>
              <a:rPr lang="en-GB" dirty="0" smtClean="0"/>
              <a:t>Network opportunities!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291" y="1772816"/>
            <a:ext cx="2503035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5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611560" y="2276475"/>
            <a:ext cx="8287395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9888" indent="-282575">
              <a:spcBef>
                <a:spcPts val="0"/>
              </a:spcBef>
              <a:buFontTx/>
              <a:buChar char="•"/>
              <a:tabLst>
                <a:tab pos="355600" algn="l"/>
              </a:tabLst>
              <a:defRPr/>
            </a:pPr>
            <a:r>
              <a:rPr lang="de-DE" sz="3000" b="1" dirty="0" smtClean="0">
                <a:solidFill>
                  <a:srgbClr val="CC3399"/>
                </a:solidFill>
                <a:latin typeface="Calibri" pitchFamily="34" charset="0"/>
                <a:ea typeface="宋体" pitchFamily="2" charset="-122"/>
                <a:cs typeface="+mn-cs"/>
              </a:rPr>
              <a:t>M</a:t>
            </a:r>
            <a:r>
              <a:rPr lang="pl-PL" sz="3000" b="1" dirty="0" smtClean="0">
                <a:solidFill>
                  <a:srgbClr val="CC3399"/>
                </a:solidFill>
                <a:latin typeface="Calibri" pitchFamily="34" charset="0"/>
                <a:ea typeface="宋体" pitchFamily="2" charset="-122"/>
                <a:cs typeface="+mn-cs"/>
              </a:rPr>
              <a:t>eet </a:t>
            </a:r>
            <a:r>
              <a:rPr lang="de-DE" sz="3000" b="1" dirty="0" smtClean="0">
                <a:solidFill>
                  <a:srgbClr val="CC3399"/>
                </a:solidFill>
                <a:latin typeface="Calibri" pitchFamily="34" charset="0"/>
                <a:ea typeface="宋体" pitchFamily="2" charset="-122"/>
                <a:cs typeface="+mn-cs"/>
              </a:rPr>
              <a:t>the experts </a:t>
            </a:r>
            <a:r>
              <a:rPr lang="de-DE" sz="3000" u="sng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around the world</a:t>
            </a:r>
            <a:r>
              <a:rPr lang="de-DE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es-ES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with</a:t>
            </a:r>
            <a:r>
              <a:rPr lang="pl-PL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the biggest say in the development of </a:t>
            </a:r>
            <a:r>
              <a:rPr lang="de-DE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English    language education</a:t>
            </a:r>
            <a:endParaRPr lang="de-DE" sz="3000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 marL="369888" indent="-282575">
              <a:spcBef>
                <a:spcPts val="0"/>
              </a:spcBef>
              <a:buFontTx/>
              <a:buChar char="•"/>
              <a:tabLst>
                <a:tab pos="355600" algn="l"/>
              </a:tabLst>
              <a:defRPr/>
            </a:pPr>
            <a:r>
              <a:rPr lang="de-DE" sz="3000" b="1" dirty="0" smtClean="0">
                <a:solidFill>
                  <a:srgbClr val="CC3399"/>
                </a:solidFill>
                <a:latin typeface="Calibri" pitchFamily="34" charset="0"/>
                <a:ea typeface="宋体" pitchFamily="2" charset="-122"/>
                <a:cs typeface="+mn-cs"/>
              </a:rPr>
              <a:t>Keep in touch</a:t>
            </a:r>
            <a:r>
              <a:rPr lang="pl-PL" sz="3000" b="1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pl-PL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with the </a:t>
            </a:r>
            <a:r>
              <a:rPr lang="de-DE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latest</a:t>
            </a:r>
            <a:r>
              <a:rPr lang="pl-PL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en-GB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d</a:t>
            </a:r>
            <a:r>
              <a:rPr lang="pl-PL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evelopments</a:t>
            </a:r>
            <a:r>
              <a:rPr lang="en-GB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pl-PL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in    language</a:t>
            </a:r>
            <a:r>
              <a:rPr lang="de-DE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pl-PL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teaching </a:t>
            </a:r>
            <a:r>
              <a:rPr lang="pl-PL" sz="3000" u="sng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around the world</a:t>
            </a:r>
            <a:endParaRPr lang="en-GB" sz="3000" u="sng" dirty="0" smtClean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pPr marL="369888" indent="-282575">
              <a:spcBef>
                <a:spcPts val="0"/>
              </a:spcBef>
              <a:buFontTx/>
              <a:buChar char="•"/>
              <a:tabLst>
                <a:tab pos="355600" algn="l"/>
              </a:tabLst>
              <a:defRPr/>
            </a:pPr>
            <a:r>
              <a:rPr lang="de-DE" sz="3000" b="1" dirty="0" smtClean="0">
                <a:solidFill>
                  <a:srgbClr val="CC3399"/>
                </a:solidFill>
                <a:latin typeface="Calibri" pitchFamily="34" charset="0"/>
                <a:ea typeface="宋体" pitchFamily="2" charset="-122"/>
                <a:cs typeface="+mn-cs"/>
              </a:rPr>
              <a:t>P</a:t>
            </a:r>
            <a:r>
              <a:rPr lang="pl-PL" sz="3000" b="1" dirty="0" smtClean="0">
                <a:solidFill>
                  <a:srgbClr val="CC3399"/>
                </a:solidFill>
                <a:latin typeface="Calibri" pitchFamily="34" charset="0"/>
                <a:ea typeface="宋体" pitchFamily="2" charset="-122"/>
                <a:cs typeface="+mn-cs"/>
              </a:rPr>
              <a:t>romote and share</a:t>
            </a:r>
            <a:r>
              <a:rPr lang="pl-PL" sz="3000" b="1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pl-PL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your own ideas about</a:t>
            </a:r>
            <a:r>
              <a:rPr lang="en-GB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          </a:t>
            </a:r>
            <a:r>
              <a:rPr lang="pl-PL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teaching </a:t>
            </a:r>
            <a:r>
              <a:rPr lang="en-GB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&amp;</a:t>
            </a:r>
            <a:r>
              <a:rPr lang="pl-PL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learning</a:t>
            </a:r>
            <a:r>
              <a:rPr lang="de-DE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 </a:t>
            </a:r>
            <a:r>
              <a:rPr lang="pl-PL" sz="3000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English </a:t>
            </a:r>
            <a:r>
              <a:rPr lang="pl-PL" sz="3000" u="sng" dirty="0" smtClean="0">
                <a:solidFill>
                  <a:srgbClr val="271882"/>
                </a:solidFill>
                <a:latin typeface="Calibri" pitchFamily="34" charset="0"/>
                <a:ea typeface="宋体" pitchFamily="2" charset="-122"/>
                <a:cs typeface="+mn-cs"/>
              </a:rPr>
              <a:t>around the world</a:t>
            </a:r>
            <a:endParaRPr lang="pl-PL" sz="3000" u="sng" dirty="0">
              <a:solidFill>
                <a:srgbClr val="271882"/>
              </a:solidFill>
              <a:latin typeface="Calibri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188034" y="908720"/>
            <a:ext cx="6531619" cy="912812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rgbClr val="CC0066"/>
                </a:solidFill>
              </a:rPr>
              <a:t>IATEFL &amp; Networking</a:t>
            </a:r>
          </a:p>
        </p:txBody>
      </p:sp>
    </p:spTree>
    <p:extLst>
      <p:ext uri="{BB962C8B-B14F-4D97-AF65-F5344CB8AC3E}">
        <p14:creationId xmlns:p14="http://schemas.microsoft.com/office/powerpoint/2010/main" val="299530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6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6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6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6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C0066"/>
                </a:solidFill>
              </a:rPr>
              <a:t>Further reading</a:t>
            </a:r>
            <a:endParaRPr lang="en-GB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435280" cy="4525963"/>
          </a:xfrm>
        </p:spPr>
        <p:txBody>
          <a:bodyPr/>
          <a:lstStyle/>
          <a:p>
            <a:r>
              <a:rPr lang="en-GB" sz="2800" dirty="0"/>
              <a:t>Bakhtin, M. M. (1981). </a:t>
            </a:r>
            <a:r>
              <a:rPr lang="en-GB" sz="2800" i="1" dirty="0"/>
              <a:t>The Dialogic Imagination</a:t>
            </a:r>
            <a:r>
              <a:rPr lang="en-GB" sz="2800" dirty="0"/>
              <a:t>. (M. Holquist, Trans.). Austin, TX: University of Texas Press</a:t>
            </a:r>
            <a:r>
              <a:rPr lang="en-GB" sz="2800" dirty="0" smtClean="0"/>
              <a:t>.</a:t>
            </a:r>
          </a:p>
          <a:p>
            <a:r>
              <a:rPr lang="en-GB" sz="2800" dirty="0" smtClean="0"/>
              <a:t>Matusov</a:t>
            </a:r>
            <a:r>
              <a:rPr lang="en-GB" sz="2800" dirty="0"/>
              <a:t>, E. (2011). Irreconcilable differences in Vygotsky’s and Bakhtin’s approaches to the social and the individual: An educational perspective. </a:t>
            </a:r>
            <a:r>
              <a:rPr lang="en-GB" sz="2800" i="1" dirty="0"/>
              <a:t>Culture &amp; Psychology</a:t>
            </a:r>
            <a:r>
              <a:rPr lang="en-GB" sz="2800" dirty="0"/>
              <a:t>, </a:t>
            </a:r>
            <a:r>
              <a:rPr lang="en-GB" sz="2800" i="1" dirty="0"/>
              <a:t>17</a:t>
            </a:r>
            <a:r>
              <a:rPr lang="en-GB" sz="2800" dirty="0"/>
              <a:t>(1), 99–119. </a:t>
            </a:r>
            <a:endParaRPr lang="en-GB" sz="2800" dirty="0" smtClean="0"/>
          </a:p>
          <a:p>
            <a:r>
              <a:rPr lang="en-GB" sz="2800" dirty="0" err="1"/>
              <a:t>Muijs</a:t>
            </a:r>
            <a:r>
              <a:rPr lang="en-GB" sz="2800" dirty="0"/>
              <a:t>, D., West, M., &amp; </a:t>
            </a:r>
            <a:r>
              <a:rPr lang="en-GB" sz="2800" dirty="0" err="1"/>
              <a:t>Ainscow</a:t>
            </a:r>
            <a:r>
              <a:rPr lang="en-GB" sz="2800" dirty="0"/>
              <a:t>, M. (2010). Why Network? Theoretical Perspectives on Networking. </a:t>
            </a:r>
            <a:r>
              <a:rPr lang="en-GB" sz="2800" i="1" dirty="0"/>
              <a:t>School Effectiveness and School Improvement</a:t>
            </a:r>
            <a:r>
              <a:rPr lang="en-GB" sz="2800" dirty="0"/>
              <a:t>, </a:t>
            </a:r>
            <a:r>
              <a:rPr lang="en-GB" sz="2800" i="1" dirty="0"/>
              <a:t>21</a:t>
            </a:r>
            <a:r>
              <a:rPr lang="en-GB" sz="2800" dirty="0"/>
              <a:t>(1), 5–26.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118501"/>
      </p:ext>
    </p:extLst>
  </p:cSld>
  <p:clrMapOvr>
    <a:masterClrMapping/>
  </p:clrMapOvr>
  <p:transition spd="slow" advClick="0" advTm="8000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138" y="2565400"/>
            <a:ext cx="8250237" cy="380047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GB" sz="6000" b="1" dirty="0" smtClean="0">
                <a:solidFill>
                  <a:srgbClr val="CC0066"/>
                </a:solidFill>
                <a:ea typeface="宋体" pitchFamily="2" charset="-122"/>
              </a:rPr>
              <a:t>Thank you!</a:t>
            </a:r>
            <a:endParaRPr lang="en-GB" sz="6000" b="1" dirty="0" smtClean="0">
              <a:solidFill>
                <a:srgbClr val="271882"/>
              </a:solidFill>
              <a:ea typeface="宋体" pitchFamily="2" charset="-122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en-GB" sz="4000" b="1" dirty="0">
              <a:solidFill>
                <a:srgbClr val="271882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9512" y="3789040"/>
            <a:ext cx="9143999" cy="91281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GB" sz="2800" b="1" dirty="0" smtClean="0">
                <a:solidFill>
                  <a:srgbClr val="CC0066"/>
                </a:solidFill>
                <a:latin typeface="Calibri" pitchFamily="34" charset="0"/>
                <a:ea typeface="+mj-ea"/>
                <a:cs typeface="+mj-cs"/>
                <a:hlinkClick r:id="rId3"/>
              </a:rPr>
              <a:t>chrislima90@yahoo.co.uk</a:t>
            </a:r>
            <a:endParaRPr lang="en-GB" sz="2800" b="1" dirty="0" smtClean="0">
              <a:solidFill>
                <a:srgbClr val="CC0066"/>
              </a:solidFill>
              <a:latin typeface="Calibri" pitchFamily="34" charset="0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GB" sz="2800" b="1" dirty="0" smtClean="0">
                <a:solidFill>
                  <a:srgbClr val="CC0066"/>
                </a:solidFill>
                <a:latin typeface="Calibri" pitchFamily="34" charset="0"/>
                <a:ea typeface="+mj-ea"/>
                <a:cs typeface="+mj-cs"/>
                <a:hlinkClick r:id="rId4"/>
              </a:rPr>
              <a:t>http://chrislima90.weebly.com</a:t>
            </a:r>
            <a:r>
              <a:rPr lang="en-GB" sz="2800" b="1" dirty="0" smtClean="0">
                <a:solidFill>
                  <a:srgbClr val="CC0066"/>
                </a:solidFill>
                <a:latin typeface="Calibri" pitchFamily="34" charset="0"/>
                <a:ea typeface="+mj-ea"/>
                <a:cs typeface="+mj-cs"/>
              </a:rPr>
              <a:t> </a:t>
            </a:r>
            <a:endParaRPr lang="en-GB" sz="2800" b="1" dirty="0">
              <a:solidFill>
                <a:srgbClr val="CC0066"/>
              </a:solidFill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9763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C0066"/>
                </a:solidFill>
              </a:rPr>
              <a:t>Overview</a:t>
            </a:r>
            <a:endParaRPr lang="en-GB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483886" cy="4525963"/>
          </a:xfrm>
        </p:spPr>
        <p:txBody>
          <a:bodyPr/>
          <a:lstStyle/>
          <a:p>
            <a:r>
              <a:rPr lang="en-GB" dirty="0"/>
              <a:t>The importance of </a:t>
            </a:r>
            <a:r>
              <a:rPr lang="en-GB" dirty="0" smtClean="0"/>
              <a:t>networking</a:t>
            </a:r>
          </a:p>
          <a:p>
            <a:r>
              <a:rPr lang="en-GB" dirty="0" smtClean="0"/>
              <a:t>Theories of networking</a:t>
            </a:r>
            <a:endParaRPr lang="en-GB" dirty="0"/>
          </a:p>
          <a:p>
            <a:r>
              <a:rPr lang="en-GB" dirty="0" smtClean="0"/>
              <a:t>Starting and expanding your network</a:t>
            </a:r>
          </a:p>
          <a:p>
            <a:r>
              <a:rPr lang="en-GB" dirty="0" smtClean="0"/>
              <a:t>Associations and societies</a:t>
            </a:r>
          </a:p>
          <a:p>
            <a:r>
              <a:rPr lang="en-GB" dirty="0" smtClean="0"/>
              <a:t>IATEFL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8" name="Picture 4" descr="C:\Users\Chris Lima\Documents\Pictures\Photos\IATEFL 2016\P109083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0"/>
          <a:stretch/>
        </p:blipFill>
        <p:spPr bwMode="auto">
          <a:xfrm>
            <a:off x="4941085" y="1445370"/>
            <a:ext cx="3951395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30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C:\Users\Chris Lima\Documents\Pictures\Photos\IATEFL 2016\P10907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717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9538"/>
            <a:ext cx="5184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bg1"/>
                </a:solidFill>
              </a:rPr>
              <a:t>What is ‘networking’?</a:t>
            </a:r>
          </a:p>
          <a:p>
            <a:r>
              <a:rPr lang="en-GB" sz="3200" b="1" dirty="0" smtClean="0">
                <a:solidFill>
                  <a:schemeClr val="bg1"/>
                </a:solidFill>
              </a:rPr>
              <a:t>Why do people network?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6417" y="332656"/>
            <a:ext cx="8229600" cy="1143000"/>
          </a:xfrm>
        </p:spPr>
        <p:txBody>
          <a:bodyPr/>
          <a:lstStyle/>
          <a:p>
            <a:r>
              <a:rPr lang="en-GB" sz="3600" b="1" dirty="0" smtClean="0">
                <a:solidFill>
                  <a:srgbClr val="CC0066"/>
                </a:solidFill>
              </a:rPr>
              <a:t>The importance of networking</a:t>
            </a:r>
            <a:endParaRPr lang="en-GB" sz="36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Professional improvement: </a:t>
            </a:r>
            <a:r>
              <a:rPr lang="en-GB" dirty="0" smtClean="0"/>
              <a:t>mentoring, peer support, accountability and responsibility, leadership</a:t>
            </a:r>
            <a:r>
              <a:rPr lang="en-GB" dirty="0"/>
              <a:t>, </a:t>
            </a:r>
            <a:r>
              <a:rPr lang="en-GB" dirty="0" smtClean="0"/>
              <a:t>innovation</a:t>
            </a:r>
          </a:p>
          <a:p>
            <a:r>
              <a:rPr lang="en-GB" b="1" dirty="0" smtClean="0"/>
              <a:t>Sharing resources: </a:t>
            </a:r>
            <a:r>
              <a:rPr lang="en-GB" dirty="0" smtClean="0"/>
              <a:t>collaboration, financial feasibility, local and global expertise</a:t>
            </a:r>
          </a:p>
          <a:p>
            <a:r>
              <a:rPr lang="en-GB" b="1" dirty="0" smtClean="0"/>
              <a:t>Broadening opportunities: </a:t>
            </a:r>
            <a:r>
              <a:rPr lang="en-GB" dirty="0" smtClean="0"/>
              <a:t>career advancement, research collaboration, continuing education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61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/>
          <a:lstStyle/>
          <a:p>
            <a:r>
              <a:rPr lang="en-GB" dirty="0" smtClean="0"/>
              <a:t>    </a:t>
            </a:r>
            <a:r>
              <a:rPr lang="en-GB" sz="4000" b="1" dirty="0" smtClean="0">
                <a:solidFill>
                  <a:srgbClr val="CC0066"/>
                </a:solidFill>
              </a:rPr>
              <a:t>Theories </a:t>
            </a:r>
            <a:r>
              <a:rPr lang="en-GB" sz="4000" b="1" dirty="0">
                <a:solidFill>
                  <a:srgbClr val="CC0066"/>
                </a:solidFill>
              </a:rPr>
              <a:t>of </a:t>
            </a:r>
            <a:r>
              <a:rPr lang="en-GB" sz="4000" b="1" dirty="0" smtClean="0">
                <a:solidFill>
                  <a:srgbClr val="CC0066"/>
                </a:solidFill>
              </a:rPr>
              <a:t>networking</a:t>
            </a:r>
            <a:endParaRPr lang="en-GB" sz="4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4896544" cy="4525963"/>
          </a:xfrm>
        </p:spPr>
        <p:txBody>
          <a:bodyPr/>
          <a:lstStyle/>
          <a:p>
            <a:r>
              <a:rPr lang="en-GB" dirty="0"/>
              <a:t>Social capital </a:t>
            </a:r>
            <a:r>
              <a:rPr lang="en-GB" dirty="0" smtClean="0"/>
              <a:t>(Lin, 1999)</a:t>
            </a:r>
          </a:p>
          <a:p>
            <a:r>
              <a:rPr lang="en-GB" dirty="0" smtClean="0"/>
              <a:t>Social movements (Hadfield, 2005)</a:t>
            </a:r>
            <a:endParaRPr lang="en-GB" dirty="0"/>
          </a:p>
          <a:p>
            <a:r>
              <a:rPr lang="en-GB" dirty="0" smtClean="0"/>
              <a:t>Constructivist theory (Vygotsky, 1978)</a:t>
            </a:r>
          </a:p>
          <a:p>
            <a:r>
              <a:rPr lang="en-GB" dirty="0" smtClean="0"/>
              <a:t>Dialogism (Bakhtin, 1981)</a:t>
            </a:r>
          </a:p>
        </p:txBody>
      </p:sp>
      <p:pic>
        <p:nvPicPr>
          <p:cNvPr id="8194" name="Picture 2" descr="http://mediaresources.idiva.com/media/content/2014/Mar/why_you_must_think_positiv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28800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46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://feltbeats.com/wp-content/uploads/2013/10/tomfe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14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6347048" cy="1143000"/>
          </a:xfrm>
        </p:spPr>
        <p:txBody>
          <a:bodyPr/>
          <a:lstStyle/>
          <a:p>
            <a:r>
              <a:rPr lang="en-GB" sz="3600" b="1" dirty="0">
                <a:solidFill>
                  <a:srgbClr val="CC0066"/>
                </a:solidFill>
              </a:rPr>
              <a:t>Differences between Vygotsky and Bakhtin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04429"/>
              </p:ext>
            </p:extLst>
          </p:nvPr>
        </p:nvGraphicFramePr>
        <p:xfrm>
          <a:off x="323528" y="1916832"/>
          <a:ext cx="8496944" cy="42484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{00A15C55-8517-42AA-B614-E9B94910E393}</a:tableStyleId>
              </a:tblPr>
              <a:tblGrid>
                <a:gridCol w="4248472"/>
                <a:gridCol w="4248472"/>
              </a:tblGrid>
              <a:tr h="679870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Vygotsky’s sociohistorical approach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91" marR="56891" marT="0" marB="0"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Bakhtin’s dialogical </a:t>
                      </a:r>
                      <a:r>
                        <a:rPr lang="en-GB" sz="2000" dirty="0" smtClean="0">
                          <a:effectLst/>
                        </a:rPr>
                        <a:t>approach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91" marR="56891" marT="0" marB="0">
                    <a:solidFill>
                      <a:srgbClr val="CC0066"/>
                    </a:solidFill>
                  </a:tcPr>
                </a:tc>
              </a:tr>
              <a:tr h="356860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GB" sz="1800" dirty="0">
                          <a:effectLst/>
                        </a:rPr>
                        <a:t>Deeply </a:t>
                      </a:r>
                      <a:r>
                        <a:rPr lang="en-GB" sz="1800" dirty="0" smtClean="0">
                          <a:effectLst/>
                        </a:rPr>
                        <a:t>instrumental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GB" sz="1800" dirty="0" smtClean="0">
                          <a:effectLst/>
                        </a:rPr>
                        <a:t>Implies potential </a:t>
                      </a:r>
                      <a:r>
                        <a:rPr lang="en-GB" sz="1800" dirty="0">
                          <a:effectLst/>
                        </a:rPr>
                        <a:t>transparency </a:t>
                      </a:r>
                      <a:endParaRPr lang="en-GB" sz="1800" dirty="0" smtClean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GB" sz="1800" dirty="0" smtClean="0">
                          <a:effectLst/>
                        </a:rPr>
                        <a:t>Knowledge gap as  </a:t>
                      </a:r>
                      <a:r>
                        <a:rPr lang="en-GB" sz="1800" dirty="0">
                          <a:effectLst/>
                        </a:rPr>
                        <a:t>deficit </a:t>
                      </a:r>
                      <a:endParaRPr lang="en-GB" sz="1800" dirty="0" smtClean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GB" sz="1800" dirty="0" smtClean="0">
                          <a:effectLst/>
                        </a:rPr>
                        <a:t>Learning through the </a:t>
                      </a:r>
                      <a:r>
                        <a:rPr lang="en-GB" sz="1800" dirty="0">
                          <a:effectLst/>
                        </a:rPr>
                        <a:t>mediation </a:t>
                      </a:r>
                      <a:r>
                        <a:rPr lang="en-GB" sz="1800" dirty="0" smtClean="0">
                          <a:effectLst/>
                        </a:rPr>
                        <a:t> until </a:t>
                      </a:r>
                      <a:r>
                        <a:rPr lang="en-GB" sz="1800" dirty="0">
                          <a:effectLst/>
                        </a:rPr>
                        <a:t>independence is </a:t>
                      </a:r>
                      <a:r>
                        <a:rPr lang="en-GB" sz="1800" dirty="0" smtClean="0">
                          <a:effectLst/>
                        </a:rPr>
                        <a:t>achieved</a:t>
                      </a: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91" marR="5689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GB" sz="1800" dirty="0">
                          <a:effectLst/>
                        </a:rPr>
                        <a:t>Essentially </a:t>
                      </a:r>
                      <a:r>
                        <a:rPr lang="en-GB" sz="1800" dirty="0" smtClean="0">
                          <a:effectLst/>
                        </a:rPr>
                        <a:t>ontological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GB" sz="1800" dirty="0" smtClean="0">
                          <a:effectLst/>
                        </a:rPr>
                        <a:t>Based </a:t>
                      </a:r>
                      <a:r>
                        <a:rPr lang="en-GB" sz="1800" dirty="0">
                          <a:effectLst/>
                        </a:rPr>
                        <a:t>on the </a:t>
                      </a:r>
                      <a:r>
                        <a:rPr lang="en-GB" sz="1800" dirty="0" smtClean="0">
                          <a:effectLst/>
                        </a:rPr>
                        <a:t>principle </a:t>
                      </a:r>
                      <a:r>
                        <a:rPr lang="en-GB" sz="1800" dirty="0">
                          <a:effectLst/>
                        </a:rPr>
                        <a:t>of the non-transparency of human consciousness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GB" sz="1800" dirty="0" smtClean="0">
                          <a:effectLst/>
                        </a:rPr>
                        <a:t>Knowledge</a:t>
                      </a:r>
                      <a:r>
                        <a:rPr lang="en-GB" sz="1800" baseline="0" dirty="0" smtClean="0">
                          <a:effectLst/>
                        </a:rPr>
                        <a:t> g</a:t>
                      </a:r>
                      <a:r>
                        <a:rPr lang="en-GB" sz="1800" dirty="0" smtClean="0">
                          <a:effectLst/>
                        </a:rPr>
                        <a:t>ap as  </a:t>
                      </a:r>
                      <a:r>
                        <a:rPr lang="en-GB" sz="1800" dirty="0">
                          <a:effectLst/>
                        </a:rPr>
                        <a:t>a necessary condition </a:t>
                      </a:r>
                      <a:r>
                        <a:rPr lang="en-GB" sz="1800" dirty="0" smtClean="0">
                          <a:effectLst/>
                        </a:rPr>
                        <a:t>for </a:t>
                      </a:r>
                      <a:r>
                        <a:rPr lang="en-GB" sz="1800" dirty="0">
                          <a:effectLst/>
                        </a:rPr>
                        <a:t>learning </a:t>
                      </a:r>
                      <a:endParaRPr lang="en-GB" sz="1800" dirty="0" smtClean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GB" sz="1800" dirty="0" smtClean="0">
                          <a:effectLst/>
                        </a:rPr>
                        <a:t> </a:t>
                      </a:r>
                      <a:r>
                        <a:rPr lang="en-GB" sz="1800" dirty="0">
                          <a:effectLst/>
                        </a:rPr>
                        <a:t>Deep learning </a:t>
                      </a:r>
                      <a:r>
                        <a:rPr lang="en-GB" sz="1800" dirty="0" smtClean="0">
                          <a:effectLst/>
                        </a:rPr>
                        <a:t>as ontological </a:t>
                      </a:r>
                      <a:r>
                        <a:rPr lang="en-GB" sz="1800" dirty="0">
                          <a:effectLst/>
                        </a:rPr>
                        <a:t>engagement </a:t>
                      </a:r>
                      <a:r>
                        <a:rPr lang="en-GB" sz="1800" dirty="0" smtClean="0">
                          <a:effectLst/>
                        </a:rPr>
                        <a:t> and never-ending process</a:t>
                      </a:r>
                      <a:endParaRPr lang="en-GB" sz="1800" dirty="0">
                        <a:effectLst/>
                      </a:endParaRPr>
                    </a:p>
                  </a:txBody>
                  <a:tcPr marL="56891" marR="5689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129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/>
          <a:lstStyle/>
          <a:p>
            <a:r>
              <a:rPr lang="en-GB" b="1" dirty="0">
                <a:solidFill>
                  <a:srgbClr val="CC0066"/>
                </a:solidFill>
              </a:rPr>
              <a:t>Y</a:t>
            </a:r>
            <a:r>
              <a:rPr lang="en-GB" b="1" dirty="0" smtClean="0">
                <a:solidFill>
                  <a:srgbClr val="CC0066"/>
                </a:solidFill>
              </a:rPr>
              <a:t>our own network</a:t>
            </a:r>
            <a:endParaRPr lang="en-GB" b="1" dirty="0">
              <a:solidFill>
                <a:srgbClr val="CC0066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73514"/>
            <a:ext cx="9144000" cy="5284485"/>
          </a:xfrm>
        </p:spPr>
      </p:pic>
    </p:spTree>
    <p:extLst>
      <p:ext uri="{BB962C8B-B14F-4D97-AF65-F5344CB8AC3E}">
        <p14:creationId xmlns:p14="http://schemas.microsoft.com/office/powerpoint/2010/main" val="318269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TEFL">
  <a:themeElements>
    <a:clrScheme name="Custom 4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IATEFL</Template>
  <TotalTime>0</TotalTime>
  <Words>786</Words>
  <Application>Microsoft Office PowerPoint</Application>
  <PresentationFormat>On-screen Show (4:3)</PresentationFormat>
  <Paragraphs>136</Paragraphs>
  <Slides>25</Slides>
  <Notes>12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宋体</vt:lpstr>
      <vt:lpstr>Arial</vt:lpstr>
      <vt:lpstr>Calibri</vt:lpstr>
      <vt:lpstr>Lucida Sans Unicode</vt:lpstr>
      <vt:lpstr>Symbol</vt:lpstr>
      <vt:lpstr>Times New Roman</vt:lpstr>
      <vt:lpstr>Wingdings 3</vt:lpstr>
      <vt:lpstr>IATEFL</vt:lpstr>
      <vt:lpstr>Weaving your web  </vt:lpstr>
      <vt:lpstr>PowerPoint Presentation</vt:lpstr>
      <vt:lpstr>Overview</vt:lpstr>
      <vt:lpstr>PowerPoint Presentation</vt:lpstr>
      <vt:lpstr>The importance of networking</vt:lpstr>
      <vt:lpstr>    Theories of networking</vt:lpstr>
      <vt:lpstr>PowerPoint Presentation</vt:lpstr>
      <vt:lpstr>Differences between Vygotsky and Bakhtin</vt:lpstr>
      <vt:lpstr>Your own network</vt:lpstr>
      <vt:lpstr>Getting started</vt:lpstr>
      <vt:lpstr>Discuss</vt:lpstr>
      <vt:lpstr>PowerPoint Presentation</vt:lpstr>
      <vt:lpstr>Mission statement</vt:lpstr>
      <vt:lpstr>PowerPoint Presentation</vt:lpstr>
      <vt:lpstr>Linking, developing &amp;  supporting</vt:lpstr>
      <vt:lpstr>We link, develop &amp; support through</vt:lpstr>
      <vt:lpstr>PowerPoint Presentation</vt:lpstr>
      <vt:lpstr>PowerPoint Presentation</vt:lpstr>
      <vt:lpstr>PowerPoint Presentation</vt:lpstr>
      <vt:lpstr>PowerPoint Presentation</vt:lpstr>
      <vt:lpstr>Literature SIG</vt:lpstr>
      <vt:lpstr>Join us!</vt:lpstr>
      <vt:lpstr>IATEFL &amp; Networking</vt:lpstr>
      <vt:lpstr>Further reading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</dc:title>
  <dc:creator/>
  <cp:lastModifiedBy/>
  <cp:revision>29</cp:revision>
  <dcterms:created xsi:type="dcterms:W3CDTF">2009-01-20T20:40:46Z</dcterms:created>
  <dcterms:modified xsi:type="dcterms:W3CDTF">2016-08-15T16:25:10Z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CID">
    <vt:lpwstr>1031</vt:lpwstr>
  </property>
  <property fmtid="{D5CDD505-2E9C-101B-9397-08002B2CF9AE}" pid="3" name="_TemplateID">
    <vt:lpwstr>TC101671231031</vt:lpwstr>
  </property>
</Properties>
</file>