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7"/>
  </p:notesMasterIdLst>
  <p:sldIdLst>
    <p:sldId id="256" r:id="rId2"/>
    <p:sldId id="313" r:id="rId3"/>
    <p:sldId id="257" r:id="rId4"/>
    <p:sldId id="781" r:id="rId5"/>
    <p:sldId id="258" r:id="rId6"/>
    <p:sldId id="302" r:id="rId7"/>
    <p:sldId id="312" r:id="rId8"/>
    <p:sldId id="311" r:id="rId9"/>
    <p:sldId id="724" r:id="rId10"/>
    <p:sldId id="728" r:id="rId11"/>
    <p:sldId id="725" r:id="rId12"/>
    <p:sldId id="770" r:id="rId13"/>
    <p:sldId id="771" r:id="rId14"/>
    <p:sldId id="727" r:id="rId15"/>
    <p:sldId id="726" r:id="rId16"/>
    <p:sldId id="259" r:id="rId17"/>
    <p:sldId id="260" r:id="rId18"/>
    <p:sldId id="636" r:id="rId19"/>
    <p:sldId id="509" r:id="rId20"/>
    <p:sldId id="723" r:id="rId21"/>
    <p:sldId id="282" r:id="rId22"/>
    <p:sldId id="283" r:id="rId23"/>
    <p:sldId id="729" r:id="rId24"/>
    <p:sldId id="773" r:id="rId25"/>
    <p:sldId id="768" r:id="rId26"/>
    <p:sldId id="769" r:id="rId27"/>
    <p:sldId id="734" r:id="rId28"/>
    <p:sldId id="303" r:id="rId29"/>
    <p:sldId id="774" r:id="rId30"/>
    <p:sldId id="290" r:id="rId31"/>
    <p:sldId id="291" r:id="rId32"/>
    <p:sldId id="292" r:id="rId33"/>
    <p:sldId id="293" r:id="rId34"/>
    <p:sldId id="294" r:id="rId35"/>
    <p:sldId id="295" r:id="rId36"/>
    <p:sldId id="296" r:id="rId37"/>
    <p:sldId id="297" r:id="rId38"/>
    <p:sldId id="298" r:id="rId39"/>
    <p:sldId id="299" r:id="rId40"/>
    <p:sldId id="300" r:id="rId41"/>
    <p:sldId id="301" r:id="rId42"/>
    <p:sldId id="261" r:id="rId43"/>
    <p:sldId id="778" r:id="rId44"/>
    <p:sldId id="761" r:id="rId45"/>
    <p:sldId id="753" r:id="rId46"/>
    <p:sldId id="764" r:id="rId47"/>
    <p:sldId id="762" r:id="rId48"/>
    <p:sldId id="763" r:id="rId49"/>
    <p:sldId id="765" r:id="rId50"/>
    <p:sldId id="766" r:id="rId51"/>
    <p:sldId id="316" r:id="rId52"/>
    <p:sldId id="317" r:id="rId53"/>
    <p:sldId id="318" r:id="rId54"/>
    <p:sldId id="319" r:id="rId55"/>
    <p:sldId id="320" r:id="rId56"/>
    <p:sldId id="321" r:id="rId57"/>
    <p:sldId id="322" r:id="rId58"/>
    <p:sldId id="323" r:id="rId59"/>
    <p:sldId id="324" r:id="rId60"/>
    <p:sldId id="325" r:id="rId61"/>
    <p:sldId id="326" r:id="rId62"/>
    <p:sldId id="262" r:id="rId63"/>
    <p:sldId id="276" r:id="rId64"/>
    <p:sldId id="277" r:id="rId65"/>
    <p:sldId id="278" r:id="rId66"/>
    <p:sldId id="767" r:id="rId67"/>
    <p:sldId id="328" r:id="rId68"/>
    <p:sldId id="772" r:id="rId69"/>
    <p:sldId id="263" r:id="rId70"/>
    <p:sldId id="775" r:id="rId71"/>
    <p:sldId id="776" r:id="rId72"/>
    <p:sldId id="274" r:id="rId73"/>
    <p:sldId id="329" r:id="rId74"/>
    <p:sldId id="779" r:id="rId75"/>
    <p:sldId id="330" r:id="rId7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248"/>
    <p:restoredTop sz="94694"/>
  </p:normalViewPr>
  <p:slideViewPr>
    <p:cSldViewPr snapToGrid="0">
      <p:cViewPr varScale="1">
        <p:scale>
          <a:sx n="121" d="100"/>
          <a:sy n="121" d="100"/>
        </p:scale>
        <p:origin x="512"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presProps" Target="presProps.xml"/><Relationship Id="rId8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B7900A3-A10D-40C3-BEE0-CA55229D1A4A}" type="doc">
      <dgm:prSet loTypeId="urn:microsoft.com/office/officeart/2005/8/layout/default" loCatId="list" qsTypeId="urn:microsoft.com/office/officeart/2005/8/quickstyle/simple1" qsCatId="simple" csTypeId="urn:microsoft.com/office/officeart/2005/8/colors/colorful5" csCatId="colorful" phldr="1"/>
      <dgm:spPr/>
      <dgm:t>
        <a:bodyPr/>
        <a:lstStyle/>
        <a:p>
          <a:endParaRPr lang="en-US"/>
        </a:p>
      </dgm:t>
    </dgm:pt>
    <dgm:pt modelId="{3B261CF7-2CED-4B7F-B69A-FCFC8B20DA9E}">
      <dgm:prSet/>
      <dgm:spPr/>
      <dgm:t>
        <a:bodyPr/>
        <a:lstStyle/>
        <a:p>
          <a:r>
            <a:rPr lang="en-US" dirty="0"/>
            <a:t>‘Teaching in low-resource classrooms’</a:t>
          </a:r>
        </a:p>
      </dgm:t>
    </dgm:pt>
    <dgm:pt modelId="{4FF8C85C-B602-42CB-BC9D-9443F479C801}" type="parTrans" cxnId="{231F4626-EF07-463D-905C-62929976CE3A}">
      <dgm:prSet/>
      <dgm:spPr/>
      <dgm:t>
        <a:bodyPr/>
        <a:lstStyle/>
        <a:p>
          <a:endParaRPr lang="en-US"/>
        </a:p>
      </dgm:t>
    </dgm:pt>
    <dgm:pt modelId="{23D094C5-B4A1-4A54-9538-8535345C9E01}" type="sibTrans" cxnId="{231F4626-EF07-463D-905C-62929976CE3A}">
      <dgm:prSet/>
      <dgm:spPr/>
      <dgm:t>
        <a:bodyPr/>
        <a:lstStyle/>
        <a:p>
          <a:endParaRPr lang="en-US"/>
        </a:p>
      </dgm:t>
    </dgm:pt>
    <dgm:pt modelId="{D330075A-BC53-4368-864B-DB04A3C9B5E2}">
      <dgm:prSet/>
      <dgm:spPr/>
      <dgm:t>
        <a:bodyPr/>
        <a:lstStyle/>
        <a:p>
          <a:r>
            <a:rPr lang="en-US"/>
            <a:t>‘Teaching in large classes’</a:t>
          </a:r>
        </a:p>
      </dgm:t>
    </dgm:pt>
    <dgm:pt modelId="{21F663EC-2D57-49B3-B2F2-B429B70A18FF}" type="parTrans" cxnId="{B18FCF96-3FA8-4512-8484-365D63097ADC}">
      <dgm:prSet/>
      <dgm:spPr/>
      <dgm:t>
        <a:bodyPr/>
        <a:lstStyle/>
        <a:p>
          <a:endParaRPr lang="en-US"/>
        </a:p>
      </dgm:t>
    </dgm:pt>
    <dgm:pt modelId="{AAB3B257-269E-4A2B-AFFF-BFEC4CFDFDB8}" type="sibTrans" cxnId="{B18FCF96-3FA8-4512-8484-365D63097ADC}">
      <dgm:prSet/>
      <dgm:spPr/>
      <dgm:t>
        <a:bodyPr/>
        <a:lstStyle/>
        <a:p>
          <a:endParaRPr lang="en-US"/>
        </a:p>
      </dgm:t>
    </dgm:pt>
    <dgm:pt modelId="{93B0BF23-BD6C-419E-902A-8398B9FE7233}">
      <dgm:prSet/>
      <dgm:spPr/>
      <dgm:t>
        <a:bodyPr/>
        <a:lstStyle/>
        <a:p>
          <a:r>
            <a:rPr lang="en-US" dirty="0"/>
            <a:t>‘Teaching in difficult circumstances’</a:t>
          </a:r>
        </a:p>
      </dgm:t>
    </dgm:pt>
    <dgm:pt modelId="{A3EDD95C-C6FE-45BA-A2C6-CA855C942488}" type="parTrans" cxnId="{E0420488-3BCD-4AE6-A43C-ACC66AF7C644}">
      <dgm:prSet/>
      <dgm:spPr/>
      <dgm:t>
        <a:bodyPr/>
        <a:lstStyle/>
        <a:p>
          <a:endParaRPr lang="en-US"/>
        </a:p>
      </dgm:t>
    </dgm:pt>
    <dgm:pt modelId="{4E3BBEF6-8525-4C31-AE29-A935071EA06A}" type="sibTrans" cxnId="{E0420488-3BCD-4AE6-A43C-ACC66AF7C644}">
      <dgm:prSet/>
      <dgm:spPr/>
      <dgm:t>
        <a:bodyPr/>
        <a:lstStyle/>
        <a:p>
          <a:endParaRPr lang="en-US"/>
        </a:p>
      </dgm:t>
    </dgm:pt>
    <dgm:pt modelId="{E6C873C5-B210-4EB5-9D97-F1604AEE54C8}">
      <dgm:prSet/>
      <dgm:spPr/>
      <dgm:t>
        <a:bodyPr/>
        <a:lstStyle/>
        <a:p>
          <a:r>
            <a:rPr lang="en-US"/>
            <a:t>‘Teaching in challenging contexts’</a:t>
          </a:r>
        </a:p>
      </dgm:t>
    </dgm:pt>
    <dgm:pt modelId="{E194586A-D477-4A03-81DD-578C078C68E6}" type="parTrans" cxnId="{F0A7CFD5-EAC4-4C7F-AFA6-3ACD159ACB76}">
      <dgm:prSet/>
      <dgm:spPr/>
      <dgm:t>
        <a:bodyPr/>
        <a:lstStyle/>
        <a:p>
          <a:endParaRPr lang="en-US"/>
        </a:p>
      </dgm:t>
    </dgm:pt>
    <dgm:pt modelId="{361B5E66-0DEF-4331-9D3E-996C01738AEE}" type="sibTrans" cxnId="{F0A7CFD5-EAC4-4C7F-AFA6-3ACD159ACB76}">
      <dgm:prSet/>
      <dgm:spPr/>
      <dgm:t>
        <a:bodyPr/>
        <a:lstStyle/>
        <a:p>
          <a:endParaRPr lang="en-US"/>
        </a:p>
      </dgm:t>
    </dgm:pt>
    <dgm:pt modelId="{D504895B-CE15-42DE-8F19-9EF3935F133A}">
      <dgm:prSet/>
      <dgm:spPr/>
      <dgm:t>
        <a:bodyPr/>
        <a:lstStyle/>
        <a:p>
          <a:r>
            <a:rPr lang="en-US" dirty="0"/>
            <a:t>‘Teaching in public education systems in  relatively low-income countries’</a:t>
          </a:r>
        </a:p>
      </dgm:t>
    </dgm:pt>
    <dgm:pt modelId="{89E16105-055E-4EC3-B855-3EE9C9608644}" type="parTrans" cxnId="{EE092005-75C1-494D-B6E7-016F78FFD21F}">
      <dgm:prSet/>
      <dgm:spPr/>
      <dgm:t>
        <a:bodyPr/>
        <a:lstStyle/>
        <a:p>
          <a:endParaRPr lang="en-US"/>
        </a:p>
      </dgm:t>
    </dgm:pt>
    <dgm:pt modelId="{C99FC1A5-15DA-4312-9280-7819852D18BD}" type="sibTrans" cxnId="{EE092005-75C1-494D-B6E7-016F78FFD21F}">
      <dgm:prSet/>
      <dgm:spPr/>
      <dgm:t>
        <a:bodyPr/>
        <a:lstStyle/>
        <a:p>
          <a:endParaRPr lang="en-US"/>
        </a:p>
      </dgm:t>
    </dgm:pt>
    <dgm:pt modelId="{76217D68-D6A6-C04D-B0F3-EC046B070626}" type="pres">
      <dgm:prSet presAssocID="{5B7900A3-A10D-40C3-BEE0-CA55229D1A4A}" presName="diagram" presStyleCnt="0">
        <dgm:presLayoutVars>
          <dgm:dir/>
          <dgm:resizeHandles val="exact"/>
        </dgm:presLayoutVars>
      </dgm:prSet>
      <dgm:spPr/>
    </dgm:pt>
    <dgm:pt modelId="{73E43A1B-9DA3-404C-8146-A57527487F36}" type="pres">
      <dgm:prSet presAssocID="{3B261CF7-2CED-4B7F-B69A-FCFC8B20DA9E}" presName="node" presStyleLbl="node1" presStyleIdx="0" presStyleCnt="5">
        <dgm:presLayoutVars>
          <dgm:bulletEnabled val="1"/>
        </dgm:presLayoutVars>
      </dgm:prSet>
      <dgm:spPr/>
    </dgm:pt>
    <dgm:pt modelId="{29CB3DC4-8D29-E14C-A68F-0A9C4FBD0F63}" type="pres">
      <dgm:prSet presAssocID="{23D094C5-B4A1-4A54-9538-8535345C9E01}" presName="sibTrans" presStyleCnt="0"/>
      <dgm:spPr/>
    </dgm:pt>
    <dgm:pt modelId="{5822B2A6-14D7-464B-BDA2-D8E344589C17}" type="pres">
      <dgm:prSet presAssocID="{D330075A-BC53-4368-864B-DB04A3C9B5E2}" presName="node" presStyleLbl="node1" presStyleIdx="1" presStyleCnt="5">
        <dgm:presLayoutVars>
          <dgm:bulletEnabled val="1"/>
        </dgm:presLayoutVars>
      </dgm:prSet>
      <dgm:spPr/>
    </dgm:pt>
    <dgm:pt modelId="{DF9C8247-764A-EB48-9D59-982CBD8488B8}" type="pres">
      <dgm:prSet presAssocID="{AAB3B257-269E-4A2B-AFFF-BFEC4CFDFDB8}" presName="sibTrans" presStyleCnt="0"/>
      <dgm:spPr/>
    </dgm:pt>
    <dgm:pt modelId="{A63BF482-DC21-AE48-B2E4-6CBDED5729F7}" type="pres">
      <dgm:prSet presAssocID="{93B0BF23-BD6C-419E-902A-8398B9FE7233}" presName="node" presStyleLbl="node1" presStyleIdx="2" presStyleCnt="5">
        <dgm:presLayoutVars>
          <dgm:bulletEnabled val="1"/>
        </dgm:presLayoutVars>
      </dgm:prSet>
      <dgm:spPr/>
    </dgm:pt>
    <dgm:pt modelId="{96703B37-CB62-1F49-9945-3AE5E8F53CFB}" type="pres">
      <dgm:prSet presAssocID="{4E3BBEF6-8525-4C31-AE29-A935071EA06A}" presName="sibTrans" presStyleCnt="0"/>
      <dgm:spPr/>
    </dgm:pt>
    <dgm:pt modelId="{5B637780-362F-1846-B6BC-2200AD1E0CA8}" type="pres">
      <dgm:prSet presAssocID="{E6C873C5-B210-4EB5-9D97-F1604AEE54C8}" presName="node" presStyleLbl="node1" presStyleIdx="3" presStyleCnt="5">
        <dgm:presLayoutVars>
          <dgm:bulletEnabled val="1"/>
        </dgm:presLayoutVars>
      </dgm:prSet>
      <dgm:spPr/>
    </dgm:pt>
    <dgm:pt modelId="{F3039727-C6E6-784C-BD14-4CB1F0B1069F}" type="pres">
      <dgm:prSet presAssocID="{361B5E66-0DEF-4331-9D3E-996C01738AEE}" presName="sibTrans" presStyleCnt="0"/>
      <dgm:spPr/>
    </dgm:pt>
    <dgm:pt modelId="{4DFFD1EA-8DC7-884F-B9AE-E28DD222BCFB}" type="pres">
      <dgm:prSet presAssocID="{D504895B-CE15-42DE-8F19-9EF3935F133A}" presName="node" presStyleLbl="node1" presStyleIdx="4" presStyleCnt="5">
        <dgm:presLayoutVars>
          <dgm:bulletEnabled val="1"/>
        </dgm:presLayoutVars>
      </dgm:prSet>
      <dgm:spPr/>
    </dgm:pt>
  </dgm:ptLst>
  <dgm:cxnLst>
    <dgm:cxn modelId="{EE092005-75C1-494D-B6E7-016F78FFD21F}" srcId="{5B7900A3-A10D-40C3-BEE0-CA55229D1A4A}" destId="{D504895B-CE15-42DE-8F19-9EF3935F133A}" srcOrd="4" destOrd="0" parTransId="{89E16105-055E-4EC3-B855-3EE9C9608644}" sibTransId="{C99FC1A5-15DA-4312-9280-7819852D18BD}"/>
    <dgm:cxn modelId="{98E1AD08-BF3F-3343-8D9C-82CC46E7A777}" type="presOf" srcId="{E6C873C5-B210-4EB5-9D97-F1604AEE54C8}" destId="{5B637780-362F-1846-B6BC-2200AD1E0CA8}" srcOrd="0" destOrd="0" presId="urn:microsoft.com/office/officeart/2005/8/layout/default"/>
    <dgm:cxn modelId="{74757514-E4D0-8E4E-8456-E70CCB481ECE}" type="presOf" srcId="{5B7900A3-A10D-40C3-BEE0-CA55229D1A4A}" destId="{76217D68-D6A6-C04D-B0F3-EC046B070626}" srcOrd="0" destOrd="0" presId="urn:microsoft.com/office/officeart/2005/8/layout/default"/>
    <dgm:cxn modelId="{231F4626-EF07-463D-905C-62929976CE3A}" srcId="{5B7900A3-A10D-40C3-BEE0-CA55229D1A4A}" destId="{3B261CF7-2CED-4B7F-B69A-FCFC8B20DA9E}" srcOrd="0" destOrd="0" parTransId="{4FF8C85C-B602-42CB-BC9D-9443F479C801}" sibTransId="{23D094C5-B4A1-4A54-9538-8535345C9E01}"/>
    <dgm:cxn modelId="{A0F3C670-3631-1347-9F2D-223C6D21231E}" type="presOf" srcId="{93B0BF23-BD6C-419E-902A-8398B9FE7233}" destId="{A63BF482-DC21-AE48-B2E4-6CBDED5729F7}" srcOrd="0" destOrd="0" presId="urn:microsoft.com/office/officeart/2005/8/layout/default"/>
    <dgm:cxn modelId="{E0420488-3BCD-4AE6-A43C-ACC66AF7C644}" srcId="{5B7900A3-A10D-40C3-BEE0-CA55229D1A4A}" destId="{93B0BF23-BD6C-419E-902A-8398B9FE7233}" srcOrd="2" destOrd="0" parTransId="{A3EDD95C-C6FE-45BA-A2C6-CA855C942488}" sibTransId="{4E3BBEF6-8525-4C31-AE29-A935071EA06A}"/>
    <dgm:cxn modelId="{F02F1793-3933-1844-B867-9D774C4B11F8}" type="presOf" srcId="{3B261CF7-2CED-4B7F-B69A-FCFC8B20DA9E}" destId="{73E43A1B-9DA3-404C-8146-A57527487F36}" srcOrd="0" destOrd="0" presId="urn:microsoft.com/office/officeart/2005/8/layout/default"/>
    <dgm:cxn modelId="{B18FCF96-3FA8-4512-8484-365D63097ADC}" srcId="{5B7900A3-A10D-40C3-BEE0-CA55229D1A4A}" destId="{D330075A-BC53-4368-864B-DB04A3C9B5E2}" srcOrd="1" destOrd="0" parTransId="{21F663EC-2D57-49B3-B2F2-B429B70A18FF}" sibTransId="{AAB3B257-269E-4A2B-AFFF-BFEC4CFDFDB8}"/>
    <dgm:cxn modelId="{5F4C14C0-6BE8-8846-A78A-FB19D9813EB1}" type="presOf" srcId="{D504895B-CE15-42DE-8F19-9EF3935F133A}" destId="{4DFFD1EA-8DC7-884F-B9AE-E28DD222BCFB}" srcOrd="0" destOrd="0" presId="urn:microsoft.com/office/officeart/2005/8/layout/default"/>
    <dgm:cxn modelId="{1A0AEDC9-D765-EF44-BF10-581B5931873C}" type="presOf" srcId="{D330075A-BC53-4368-864B-DB04A3C9B5E2}" destId="{5822B2A6-14D7-464B-BDA2-D8E344589C17}" srcOrd="0" destOrd="0" presId="urn:microsoft.com/office/officeart/2005/8/layout/default"/>
    <dgm:cxn modelId="{F0A7CFD5-EAC4-4C7F-AFA6-3ACD159ACB76}" srcId="{5B7900A3-A10D-40C3-BEE0-CA55229D1A4A}" destId="{E6C873C5-B210-4EB5-9D97-F1604AEE54C8}" srcOrd="3" destOrd="0" parTransId="{E194586A-D477-4A03-81DD-578C078C68E6}" sibTransId="{361B5E66-0DEF-4331-9D3E-996C01738AEE}"/>
    <dgm:cxn modelId="{647DCB72-4A07-054A-BCFE-EC7B0A76B63B}" type="presParOf" srcId="{76217D68-D6A6-C04D-B0F3-EC046B070626}" destId="{73E43A1B-9DA3-404C-8146-A57527487F36}" srcOrd="0" destOrd="0" presId="urn:microsoft.com/office/officeart/2005/8/layout/default"/>
    <dgm:cxn modelId="{AA40E8AD-4E03-A84C-B6C8-4B662DD7F0CE}" type="presParOf" srcId="{76217D68-D6A6-C04D-B0F3-EC046B070626}" destId="{29CB3DC4-8D29-E14C-A68F-0A9C4FBD0F63}" srcOrd="1" destOrd="0" presId="urn:microsoft.com/office/officeart/2005/8/layout/default"/>
    <dgm:cxn modelId="{7767C644-5430-FC42-96AA-00B0A5E743B0}" type="presParOf" srcId="{76217D68-D6A6-C04D-B0F3-EC046B070626}" destId="{5822B2A6-14D7-464B-BDA2-D8E344589C17}" srcOrd="2" destOrd="0" presId="urn:microsoft.com/office/officeart/2005/8/layout/default"/>
    <dgm:cxn modelId="{1C807E86-AD81-154B-B980-3EF6260F7E97}" type="presParOf" srcId="{76217D68-D6A6-C04D-B0F3-EC046B070626}" destId="{DF9C8247-764A-EB48-9D59-982CBD8488B8}" srcOrd="3" destOrd="0" presId="urn:microsoft.com/office/officeart/2005/8/layout/default"/>
    <dgm:cxn modelId="{EBFBA911-4E26-FB4A-A852-2261BE510BF3}" type="presParOf" srcId="{76217D68-D6A6-C04D-B0F3-EC046B070626}" destId="{A63BF482-DC21-AE48-B2E4-6CBDED5729F7}" srcOrd="4" destOrd="0" presId="urn:microsoft.com/office/officeart/2005/8/layout/default"/>
    <dgm:cxn modelId="{36DAA22F-31D0-3D4D-8CC6-4FC04A19A17A}" type="presParOf" srcId="{76217D68-D6A6-C04D-B0F3-EC046B070626}" destId="{96703B37-CB62-1F49-9945-3AE5E8F53CFB}" srcOrd="5" destOrd="0" presId="urn:microsoft.com/office/officeart/2005/8/layout/default"/>
    <dgm:cxn modelId="{950FBA66-BFAB-C540-A7C9-FA62264C3A9E}" type="presParOf" srcId="{76217D68-D6A6-C04D-B0F3-EC046B070626}" destId="{5B637780-362F-1846-B6BC-2200AD1E0CA8}" srcOrd="6" destOrd="0" presId="urn:microsoft.com/office/officeart/2005/8/layout/default"/>
    <dgm:cxn modelId="{78A383C3-DCE9-8E43-A202-3446D59351B2}" type="presParOf" srcId="{76217D68-D6A6-C04D-B0F3-EC046B070626}" destId="{F3039727-C6E6-784C-BD14-4CB1F0B1069F}" srcOrd="7" destOrd="0" presId="urn:microsoft.com/office/officeart/2005/8/layout/default"/>
    <dgm:cxn modelId="{2F302381-1577-1646-99F1-0C119324F256}" type="presParOf" srcId="{76217D68-D6A6-C04D-B0F3-EC046B070626}" destId="{4DFFD1EA-8DC7-884F-B9AE-E28DD222BCFB}"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3E43A1B-9DA3-404C-8146-A57527487F36}">
      <dsp:nvSpPr>
        <dsp:cNvPr id="0" name=""/>
        <dsp:cNvSpPr/>
      </dsp:nvSpPr>
      <dsp:spPr>
        <a:xfrm>
          <a:off x="0" y="385773"/>
          <a:ext cx="2556443" cy="1533865"/>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‘Teaching in low-resource classrooms’</a:t>
          </a:r>
        </a:p>
      </dsp:txBody>
      <dsp:txXfrm>
        <a:off x="0" y="385773"/>
        <a:ext cx="2556443" cy="1533865"/>
      </dsp:txXfrm>
    </dsp:sp>
    <dsp:sp modelId="{5822B2A6-14D7-464B-BDA2-D8E344589C17}">
      <dsp:nvSpPr>
        <dsp:cNvPr id="0" name=""/>
        <dsp:cNvSpPr/>
      </dsp:nvSpPr>
      <dsp:spPr>
        <a:xfrm>
          <a:off x="2812087" y="385773"/>
          <a:ext cx="2556443" cy="1533865"/>
        </a:xfrm>
        <a:prstGeom prst="rect">
          <a:avLst/>
        </a:prstGeom>
        <a:solidFill>
          <a:schemeClr val="accent5">
            <a:hueOff val="-1689636"/>
            <a:satOff val="-4355"/>
            <a:lumOff val="-294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a:t>‘Teaching in large classes’</a:t>
          </a:r>
        </a:p>
      </dsp:txBody>
      <dsp:txXfrm>
        <a:off x="2812087" y="385773"/>
        <a:ext cx="2556443" cy="1533865"/>
      </dsp:txXfrm>
    </dsp:sp>
    <dsp:sp modelId="{A63BF482-DC21-AE48-B2E4-6CBDED5729F7}">
      <dsp:nvSpPr>
        <dsp:cNvPr id="0" name=""/>
        <dsp:cNvSpPr/>
      </dsp:nvSpPr>
      <dsp:spPr>
        <a:xfrm>
          <a:off x="5624174" y="385773"/>
          <a:ext cx="2556443" cy="1533865"/>
        </a:xfrm>
        <a:prstGeom prst="rect">
          <a:avLst/>
        </a:prstGeom>
        <a:solidFill>
          <a:schemeClr val="accent5">
            <a:hueOff val="-3379271"/>
            <a:satOff val="-8710"/>
            <a:lumOff val="-588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‘Teaching in difficult circumstances’</a:t>
          </a:r>
        </a:p>
      </dsp:txBody>
      <dsp:txXfrm>
        <a:off x="5624174" y="385773"/>
        <a:ext cx="2556443" cy="1533865"/>
      </dsp:txXfrm>
    </dsp:sp>
    <dsp:sp modelId="{5B637780-362F-1846-B6BC-2200AD1E0CA8}">
      <dsp:nvSpPr>
        <dsp:cNvPr id="0" name=""/>
        <dsp:cNvSpPr/>
      </dsp:nvSpPr>
      <dsp:spPr>
        <a:xfrm>
          <a:off x="1406043" y="2175283"/>
          <a:ext cx="2556443" cy="1533865"/>
        </a:xfrm>
        <a:prstGeom prst="rect">
          <a:avLst/>
        </a:prstGeom>
        <a:solidFill>
          <a:schemeClr val="accent5">
            <a:hueOff val="-5068907"/>
            <a:satOff val="-13064"/>
            <a:lumOff val="-882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a:t>‘Teaching in challenging contexts’</a:t>
          </a:r>
        </a:p>
      </dsp:txBody>
      <dsp:txXfrm>
        <a:off x="1406043" y="2175283"/>
        <a:ext cx="2556443" cy="1533865"/>
      </dsp:txXfrm>
    </dsp:sp>
    <dsp:sp modelId="{4DFFD1EA-8DC7-884F-B9AE-E28DD222BCFB}">
      <dsp:nvSpPr>
        <dsp:cNvPr id="0" name=""/>
        <dsp:cNvSpPr/>
      </dsp:nvSpPr>
      <dsp:spPr>
        <a:xfrm>
          <a:off x="4218131" y="2175283"/>
          <a:ext cx="2556443" cy="1533865"/>
        </a:xfrm>
        <a:prstGeom prst="rect">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‘Teaching in public education systems in  relatively low-income countries’</a:t>
          </a:r>
        </a:p>
      </dsp:txBody>
      <dsp:txXfrm>
        <a:off x="4218131" y="2175283"/>
        <a:ext cx="2556443" cy="1533865"/>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934DC24-5374-6E4B-A449-A4BBC882F344}" type="datetimeFigureOut">
              <a:rPr lang="en-US" smtClean="0"/>
              <a:t>11/18/22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70D0F55-22DA-5642-A646-105B69E2EE23}" type="slidenum">
              <a:rPr lang="en-US" smtClean="0"/>
              <a:t>‹#›</a:t>
            </a:fld>
            <a:endParaRPr lang="en-US"/>
          </a:p>
        </p:txBody>
      </p:sp>
    </p:spTree>
    <p:extLst>
      <p:ext uri="{BB962C8B-B14F-4D97-AF65-F5344CB8AC3E}">
        <p14:creationId xmlns:p14="http://schemas.microsoft.com/office/powerpoint/2010/main" val="21471667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g1354935dce8_1_256:notes"/>
          <p:cNvSpPr txBox="1">
            <a:spLocks noGrp="1"/>
          </p:cNvSpPr>
          <p:nvPr>
            <p:ph type="body" idx="1"/>
          </p:nvPr>
        </p:nvSpPr>
        <p:spPr>
          <a:xfrm>
            <a:off x="678180" y="4767263"/>
            <a:ext cx="5425500" cy="39006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46" name="Google Shape;246;g1354935dce8_1_256:notes"/>
          <p:cNvSpPr>
            <a:spLocks noGrp="1" noRot="1" noChangeAspect="1"/>
          </p:cNvSpPr>
          <p:nvPr>
            <p:ph type="sldImg" idx="2"/>
          </p:nvPr>
        </p:nvSpPr>
        <p:spPr>
          <a:xfrm>
            <a:off x="419100" y="1238250"/>
            <a:ext cx="5943600" cy="33432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8"/>
        <p:cNvGrpSpPr/>
        <p:nvPr/>
      </p:nvGrpSpPr>
      <p:grpSpPr>
        <a:xfrm>
          <a:off x="0" y="0"/>
          <a:ext cx="0" cy="0"/>
          <a:chOff x="0" y="0"/>
          <a:chExt cx="0" cy="0"/>
        </a:xfrm>
      </p:grpSpPr>
      <p:sp>
        <p:nvSpPr>
          <p:cNvPr id="319" name="Google Shape;319;g13543cb36bb_0_324:notes"/>
          <p:cNvSpPr txBox="1">
            <a:spLocks noGrp="1"/>
          </p:cNvSpPr>
          <p:nvPr>
            <p:ph type="body" idx="1"/>
          </p:nvPr>
        </p:nvSpPr>
        <p:spPr>
          <a:xfrm>
            <a:off x="678180" y="4705350"/>
            <a:ext cx="5425500" cy="4457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
        <p:nvSpPr>
          <p:cNvPr id="320" name="Google Shape;320;g13543cb36bb_0_324:notes"/>
          <p:cNvSpPr>
            <a:spLocks noGrp="1" noRot="1" noChangeAspect="1"/>
          </p:cNvSpPr>
          <p:nvPr>
            <p:ph type="sldImg" idx="2"/>
          </p:nvPr>
        </p:nvSpPr>
        <p:spPr>
          <a:xfrm>
            <a:off x="88900" y="742950"/>
            <a:ext cx="6604000" cy="37147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5"/>
        <p:cNvGrpSpPr/>
        <p:nvPr/>
      </p:nvGrpSpPr>
      <p:grpSpPr>
        <a:xfrm>
          <a:off x="0" y="0"/>
          <a:ext cx="0" cy="0"/>
          <a:chOff x="0" y="0"/>
          <a:chExt cx="0" cy="0"/>
        </a:xfrm>
      </p:grpSpPr>
      <p:sp>
        <p:nvSpPr>
          <p:cNvPr id="326" name="Google Shape;326;g13543cb36bb_0_329:notes"/>
          <p:cNvSpPr>
            <a:spLocks noGrp="1" noRot="1" noChangeAspect="1"/>
          </p:cNvSpPr>
          <p:nvPr>
            <p:ph type="sldImg" idx="2"/>
          </p:nvPr>
        </p:nvSpPr>
        <p:spPr>
          <a:xfrm>
            <a:off x="1130597" y="742950"/>
            <a:ext cx="4521300" cy="37146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7" name="Google Shape;327;g13543cb36bb_0_329:notes"/>
          <p:cNvSpPr txBox="1">
            <a:spLocks noGrp="1"/>
          </p:cNvSpPr>
          <p:nvPr>
            <p:ph type="body" idx="1"/>
          </p:nvPr>
        </p:nvSpPr>
        <p:spPr>
          <a:xfrm>
            <a:off x="678180" y="4705350"/>
            <a:ext cx="5425500" cy="4457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r>
              <a:rPr lang="en-GB"/>
              <a:t>I’ll use this to say ‘that’s enough from my perspective’ and what today’s presentation is realy about is how the approach hs taken on a life of its own due to Sagun’s work (Sagun sitting in the back in this photo - now over to you!)</a:t>
            </a:r>
            <a:endParaRPr/>
          </a:p>
          <a:p>
            <a:pPr marL="0" lvl="0" indent="0" algn="l" rtl="0">
              <a:spcBef>
                <a:spcPts val="0"/>
              </a:spcBef>
              <a:spcAft>
                <a:spcPts val="0"/>
              </a:spcAft>
              <a:buClr>
                <a:schemeClr val="dk1"/>
              </a:buClr>
              <a:buSzPts val="1200"/>
              <a:buFont typeface="Calibri"/>
              <a:buNone/>
            </a:pPr>
            <a:endParaRPr/>
          </a:p>
          <a:p>
            <a:pPr marL="0" lvl="0" indent="0" algn="l" rtl="0">
              <a:spcBef>
                <a:spcPts val="0"/>
              </a:spcBef>
              <a:spcAft>
                <a:spcPts val="0"/>
              </a:spcAft>
              <a:buClr>
                <a:schemeClr val="dk1"/>
              </a:buClr>
              <a:buSzPts val="1200"/>
              <a:buFont typeface="Calibri"/>
              <a:buNone/>
            </a:pPr>
            <a:r>
              <a:rPr lang="en-GB"/>
              <a:t>Okay Richard.</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0"/>
        <p:cNvGrpSpPr/>
        <p:nvPr/>
      </p:nvGrpSpPr>
      <p:grpSpPr>
        <a:xfrm>
          <a:off x="0" y="0"/>
          <a:ext cx="0" cy="0"/>
          <a:chOff x="0" y="0"/>
          <a:chExt cx="0" cy="0"/>
        </a:xfrm>
      </p:grpSpPr>
      <p:sp>
        <p:nvSpPr>
          <p:cNvPr id="331" name="Google Shape;331;g13543cb36bb_0_333:notes"/>
          <p:cNvSpPr>
            <a:spLocks noGrp="1" noRot="1" noChangeAspect="1"/>
          </p:cNvSpPr>
          <p:nvPr>
            <p:ph type="sldImg" idx="2"/>
          </p:nvPr>
        </p:nvSpPr>
        <p:spPr>
          <a:xfrm>
            <a:off x="1130300" y="742950"/>
            <a:ext cx="4521300" cy="37146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2" name="Google Shape;332;g13543cb36bb_0_333:notes"/>
          <p:cNvSpPr txBox="1">
            <a:spLocks noGrp="1"/>
          </p:cNvSpPr>
          <p:nvPr>
            <p:ph type="body" idx="1"/>
          </p:nvPr>
        </p:nvSpPr>
        <p:spPr>
          <a:xfrm>
            <a:off x="678180" y="4705350"/>
            <a:ext cx="5425500" cy="4457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7"/>
        <p:cNvGrpSpPr/>
        <p:nvPr/>
      </p:nvGrpSpPr>
      <p:grpSpPr>
        <a:xfrm>
          <a:off x="0" y="0"/>
          <a:ext cx="0" cy="0"/>
          <a:chOff x="0" y="0"/>
          <a:chExt cx="0" cy="0"/>
        </a:xfrm>
      </p:grpSpPr>
      <p:sp>
        <p:nvSpPr>
          <p:cNvPr id="338" name="Google Shape;338;g13543cb36bb_0_339:notes"/>
          <p:cNvSpPr>
            <a:spLocks noGrp="1" noRot="1" noChangeAspect="1"/>
          </p:cNvSpPr>
          <p:nvPr>
            <p:ph type="sldImg" idx="2"/>
          </p:nvPr>
        </p:nvSpPr>
        <p:spPr>
          <a:xfrm>
            <a:off x="1130300" y="742950"/>
            <a:ext cx="4521300" cy="37146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9" name="Google Shape;339;g13543cb36bb_0_339:notes"/>
          <p:cNvSpPr txBox="1">
            <a:spLocks noGrp="1"/>
          </p:cNvSpPr>
          <p:nvPr>
            <p:ph type="body" idx="1"/>
          </p:nvPr>
        </p:nvSpPr>
        <p:spPr>
          <a:xfrm>
            <a:off x="678180" y="4705350"/>
            <a:ext cx="5425500" cy="4457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r>
              <a:rPr lang="en-GB"/>
              <a:t>Add year of the conference</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4"/>
        <p:cNvGrpSpPr/>
        <p:nvPr/>
      </p:nvGrpSpPr>
      <p:grpSpPr>
        <a:xfrm>
          <a:off x="0" y="0"/>
          <a:ext cx="0" cy="0"/>
          <a:chOff x="0" y="0"/>
          <a:chExt cx="0" cy="0"/>
        </a:xfrm>
      </p:grpSpPr>
      <p:sp>
        <p:nvSpPr>
          <p:cNvPr id="345" name="Google Shape;345;g13543cb36bb_0_345:notes"/>
          <p:cNvSpPr>
            <a:spLocks noGrp="1" noRot="1" noChangeAspect="1"/>
          </p:cNvSpPr>
          <p:nvPr>
            <p:ph type="sldImg" idx="2"/>
          </p:nvPr>
        </p:nvSpPr>
        <p:spPr>
          <a:xfrm>
            <a:off x="88900" y="742950"/>
            <a:ext cx="6604000" cy="37147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46" name="Google Shape;346;g13543cb36bb_0_345:notes"/>
          <p:cNvSpPr txBox="1">
            <a:spLocks noGrp="1"/>
          </p:cNvSpPr>
          <p:nvPr>
            <p:ph type="body" idx="1"/>
          </p:nvPr>
        </p:nvSpPr>
        <p:spPr>
          <a:xfrm>
            <a:off x="678180" y="4705350"/>
            <a:ext cx="5425500" cy="4457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1"/>
        <p:cNvGrpSpPr/>
        <p:nvPr/>
      </p:nvGrpSpPr>
      <p:grpSpPr>
        <a:xfrm>
          <a:off x="0" y="0"/>
          <a:ext cx="0" cy="0"/>
          <a:chOff x="0" y="0"/>
          <a:chExt cx="0" cy="0"/>
        </a:xfrm>
      </p:grpSpPr>
      <p:sp>
        <p:nvSpPr>
          <p:cNvPr id="352" name="Google Shape;352;g13543cb36bb_0_351:notes"/>
          <p:cNvSpPr>
            <a:spLocks noGrp="1" noRot="1" noChangeAspect="1"/>
          </p:cNvSpPr>
          <p:nvPr>
            <p:ph type="sldImg" idx="2"/>
          </p:nvPr>
        </p:nvSpPr>
        <p:spPr>
          <a:xfrm>
            <a:off x="88900" y="742950"/>
            <a:ext cx="6604000" cy="37147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53" name="Google Shape;353;g13543cb36bb_0_351:notes"/>
          <p:cNvSpPr txBox="1">
            <a:spLocks noGrp="1"/>
          </p:cNvSpPr>
          <p:nvPr>
            <p:ph type="body" idx="1"/>
          </p:nvPr>
        </p:nvSpPr>
        <p:spPr>
          <a:xfrm>
            <a:off x="678180" y="4705350"/>
            <a:ext cx="5425500" cy="4457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0"/>
        <p:cNvGrpSpPr/>
        <p:nvPr/>
      </p:nvGrpSpPr>
      <p:grpSpPr>
        <a:xfrm>
          <a:off x="0" y="0"/>
          <a:ext cx="0" cy="0"/>
          <a:chOff x="0" y="0"/>
          <a:chExt cx="0" cy="0"/>
        </a:xfrm>
      </p:grpSpPr>
      <p:sp>
        <p:nvSpPr>
          <p:cNvPr id="451" name="Google Shape;451;g13543cb36bb_0_487:notes"/>
          <p:cNvSpPr>
            <a:spLocks noGrp="1" noRot="1" noChangeAspect="1"/>
          </p:cNvSpPr>
          <p:nvPr>
            <p:ph type="sldImg" idx="2"/>
          </p:nvPr>
        </p:nvSpPr>
        <p:spPr>
          <a:xfrm>
            <a:off x="88900" y="742950"/>
            <a:ext cx="6604000" cy="37147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52" name="Google Shape;452;g13543cb36bb_0_487:notes"/>
          <p:cNvSpPr txBox="1">
            <a:spLocks noGrp="1"/>
          </p:cNvSpPr>
          <p:nvPr>
            <p:ph type="body" idx="1"/>
          </p:nvPr>
        </p:nvSpPr>
        <p:spPr>
          <a:xfrm>
            <a:off x="678180" y="4705350"/>
            <a:ext cx="5425500" cy="4457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r>
              <a:rPr lang="en-GB"/>
              <a:t>Richard</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2"/>
        <p:cNvGrpSpPr/>
        <p:nvPr/>
      </p:nvGrpSpPr>
      <p:grpSpPr>
        <a:xfrm>
          <a:off x="0" y="0"/>
          <a:ext cx="0" cy="0"/>
          <a:chOff x="0" y="0"/>
          <a:chExt cx="0" cy="0"/>
        </a:xfrm>
      </p:grpSpPr>
      <p:sp>
        <p:nvSpPr>
          <p:cNvPr id="433" name="Google Shape;433;g1354935dce8_1_330:notes"/>
          <p:cNvSpPr>
            <a:spLocks noGrp="1" noRot="1" noChangeAspect="1"/>
          </p:cNvSpPr>
          <p:nvPr>
            <p:ph type="sldImg" idx="2"/>
          </p:nvPr>
        </p:nvSpPr>
        <p:spPr>
          <a:xfrm>
            <a:off x="914400" y="742950"/>
            <a:ext cx="4953000" cy="37149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4" name="Google Shape;434;g1354935dce8_1_330:notes"/>
          <p:cNvSpPr txBox="1">
            <a:spLocks noGrp="1"/>
          </p:cNvSpPr>
          <p:nvPr>
            <p:ph type="body" idx="1"/>
          </p:nvPr>
        </p:nvSpPr>
        <p:spPr>
          <a:xfrm>
            <a:off x="904875" y="4705350"/>
            <a:ext cx="4972200" cy="44577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435" name="Google Shape;435;g1354935dce8_1_330:notes"/>
          <p:cNvSpPr txBox="1">
            <a:spLocks noGrp="1"/>
          </p:cNvSpPr>
          <p:nvPr>
            <p:ph type="sldNum" idx="12"/>
          </p:nvPr>
        </p:nvSpPr>
        <p:spPr>
          <a:xfrm>
            <a:off x="3843338" y="9410700"/>
            <a:ext cx="2938500" cy="4953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GB"/>
              <a:t>47</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1"/>
        <p:cNvGrpSpPr/>
        <p:nvPr/>
      </p:nvGrpSpPr>
      <p:grpSpPr>
        <a:xfrm>
          <a:off x="0" y="0"/>
          <a:ext cx="0" cy="0"/>
          <a:chOff x="0" y="0"/>
          <a:chExt cx="0" cy="0"/>
        </a:xfrm>
      </p:grpSpPr>
      <p:sp>
        <p:nvSpPr>
          <p:cNvPr id="442" name="Google Shape;442;g1354935dce8_1_323:notes"/>
          <p:cNvSpPr>
            <a:spLocks noGrp="1" noRot="1" noChangeAspect="1"/>
          </p:cNvSpPr>
          <p:nvPr>
            <p:ph type="sldImg" idx="2"/>
          </p:nvPr>
        </p:nvSpPr>
        <p:spPr>
          <a:xfrm>
            <a:off x="914400" y="742950"/>
            <a:ext cx="4953000" cy="37149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3" name="Google Shape;443;g1354935dce8_1_323:notes"/>
          <p:cNvSpPr txBox="1">
            <a:spLocks noGrp="1"/>
          </p:cNvSpPr>
          <p:nvPr>
            <p:ph type="body" idx="1"/>
          </p:nvPr>
        </p:nvSpPr>
        <p:spPr>
          <a:xfrm>
            <a:off x="904875" y="4705350"/>
            <a:ext cx="4972200" cy="44577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444" name="Google Shape;444;g1354935dce8_1_323:notes"/>
          <p:cNvSpPr txBox="1">
            <a:spLocks noGrp="1"/>
          </p:cNvSpPr>
          <p:nvPr>
            <p:ph type="sldNum" idx="12"/>
          </p:nvPr>
        </p:nvSpPr>
        <p:spPr>
          <a:xfrm>
            <a:off x="3843338" y="9410700"/>
            <a:ext cx="2938500" cy="4953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GB"/>
              <a:t>48</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8"/>
        <p:cNvGrpSpPr/>
        <p:nvPr/>
      </p:nvGrpSpPr>
      <p:grpSpPr>
        <a:xfrm>
          <a:off x="0" y="0"/>
          <a:ext cx="0" cy="0"/>
          <a:chOff x="0" y="0"/>
          <a:chExt cx="0" cy="0"/>
        </a:xfrm>
      </p:grpSpPr>
      <p:sp>
        <p:nvSpPr>
          <p:cNvPr id="459" name="Google Shape;459;g13543cb36bb_0_494:notes"/>
          <p:cNvSpPr txBox="1">
            <a:spLocks noGrp="1"/>
          </p:cNvSpPr>
          <p:nvPr>
            <p:ph type="body" idx="1"/>
          </p:nvPr>
        </p:nvSpPr>
        <p:spPr>
          <a:xfrm>
            <a:off x="678180" y="4767263"/>
            <a:ext cx="5425500" cy="39006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460" name="Google Shape;460;g13543cb36bb_0_494:notes"/>
          <p:cNvSpPr>
            <a:spLocks noGrp="1" noRot="1" noChangeAspect="1"/>
          </p:cNvSpPr>
          <p:nvPr>
            <p:ph type="sldImg" idx="2"/>
          </p:nvPr>
        </p:nvSpPr>
        <p:spPr>
          <a:xfrm>
            <a:off x="419100" y="1238250"/>
            <a:ext cx="5943600" cy="33432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Google Shape;252;g13543cb36bb_0_270:notes"/>
          <p:cNvSpPr txBox="1">
            <a:spLocks noGrp="1"/>
          </p:cNvSpPr>
          <p:nvPr>
            <p:ph type="body" idx="1"/>
          </p:nvPr>
        </p:nvSpPr>
        <p:spPr>
          <a:xfrm>
            <a:off x="678180" y="4767263"/>
            <a:ext cx="5425500" cy="39006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53" name="Google Shape;253;g13543cb36bb_0_270:notes"/>
          <p:cNvSpPr>
            <a:spLocks noGrp="1" noRot="1" noChangeAspect="1"/>
          </p:cNvSpPr>
          <p:nvPr>
            <p:ph type="sldImg" idx="2"/>
          </p:nvPr>
        </p:nvSpPr>
        <p:spPr>
          <a:xfrm>
            <a:off x="419100" y="1238250"/>
            <a:ext cx="5943600" cy="33432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3"/>
        <p:cNvGrpSpPr/>
        <p:nvPr/>
      </p:nvGrpSpPr>
      <p:grpSpPr>
        <a:xfrm>
          <a:off x="0" y="0"/>
          <a:ext cx="0" cy="0"/>
          <a:chOff x="0" y="0"/>
          <a:chExt cx="0" cy="0"/>
        </a:xfrm>
      </p:grpSpPr>
      <p:sp>
        <p:nvSpPr>
          <p:cNvPr id="474" name="Google Shape;474;g13543cb36bb_0_508:notes"/>
          <p:cNvSpPr txBox="1">
            <a:spLocks noGrp="1"/>
          </p:cNvSpPr>
          <p:nvPr>
            <p:ph type="body" idx="1"/>
          </p:nvPr>
        </p:nvSpPr>
        <p:spPr>
          <a:xfrm>
            <a:off x="678180" y="4767263"/>
            <a:ext cx="5425500" cy="39006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475" name="Google Shape;475;g13543cb36bb_0_508:notes"/>
          <p:cNvSpPr>
            <a:spLocks noGrp="1" noRot="1" noChangeAspect="1"/>
          </p:cNvSpPr>
          <p:nvPr>
            <p:ph type="sldImg" idx="2"/>
          </p:nvPr>
        </p:nvSpPr>
        <p:spPr>
          <a:xfrm>
            <a:off x="1356360" y="1238250"/>
            <a:ext cx="4069200" cy="33432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3"/>
        <p:cNvGrpSpPr/>
        <p:nvPr/>
      </p:nvGrpSpPr>
      <p:grpSpPr>
        <a:xfrm>
          <a:off x="0" y="0"/>
          <a:ext cx="0" cy="0"/>
          <a:chOff x="0" y="0"/>
          <a:chExt cx="0" cy="0"/>
        </a:xfrm>
      </p:grpSpPr>
      <p:sp>
        <p:nvSpPr>
          <p:cNvPr id="484" name="Google Shape;484;g13543cb36bb_0_517:notes"/>
          <p:cNvSpPr txBox="1">
            <a:spLocks noGrp="1"/>
          </p:cNvSpPr>
          <p:nvPr>
            <p:ph type="body" idx="1"/>
          </p:nvPr>
        </p:nvSpPr>
        <p:spPr>
          <a:xfrm>
            <a:off x="678180" y="4767263"/>
            <a:ext cx="5425500" cy="39006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485" name="Google Shape;485;g13543cb36bb_0_517:notes"/>
          <p:cNvSpPr>
            <a:spLocks noGrp="1" noRot="1" noChangeAspect="1"/>
          </p:cNvSpPr>
          <p:nvPr>
            <p:ph type="sldImg" idx="2"/>
          </p:nvPr>
        </p:nvSpPr>
        <p:spPr>
          <a:xfrm>
            <a:off x="419100" y="1238250"/>
            <a:ext cx="5943600" cy="33432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2"/>
        <p:cNvGrpSpPr/>
        <p:nvPr/>
      </p:nvGrpSpPr>
      <p:grpSpPr>
        <a:xfrm>
          <a:off x="0" y="0"/>
          <a:ext cx="0" cy="0"/>
          <a:chOff x="0" y="0"/>
          <a:chExt cx="0" cy="0"/>
        </a:xfrm>
      </p:grpSpPr>
      <p:sp>
        <p:nvSpPr>
          <p:cNvPr id="493" name="Google Shape;493;g13543cb36bb_0_524:notes"/>
          <p:cNvSpPr txBox="1">
            <a:spLocks noGrp="1"/>
          </p:cNvSpPr>
          <p:nvPr>
            <p:ph type="body" idx="1"/>
          </p:nvPr>
        </p:nvSpPr>
        <p:spPr>
          <a:xfrm>
            <a:off x="678180" y="4767263"/>
            <a:ext cx="5425500" cy="39006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494" name="Google Shape;494;g13543cb36bb_0_524:notes"/>
          <p:cNvSpPr>
            <a:spLocks noGrp="1" noRot="1" noChangeAspect="1"/>
          </p:cNvSpPr>
          <p:nvPr>
            <p:ph type="sldImg" idx="2"/>
          </p:nvPr>
        </p:nvSpPr>
        <p:spPr>
          <a:xfrm>
            <a:off x="1356360" y="1238250"/>
            <a:ext cx="4069200" cy="33432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9"/>
        <p:cNvGrpSpPr/>
        <p:nvPr/>
      </p:nvGrpSpPr>
      <p:grpSpPr>
        <a:xfrm>
          <a:off x="0" y="0"/>
          <a:ext cx="0" cy="0"/>
          <a:chOff x="0" y="0"/>
          <a:chExt cx="0" cy="0"/>
        </a:xfrm>
      </p:grpSpPr>
      <p:sp>
        <p:nvSpPr>
          <p:cNvPr id="500" name="Google Shape;500;g13543cb36bb_0_530:notes"/>
          <p:cNvSpPr txBox="1">
            <a:spLocks noGrp="1"/>
          </p:cNvSpPr>
          <p:nvPr>
            <p:ph type="body" idx="1"/>
          </p:nvPr>
        </p:nvSpPr>
        <p:spPr>
          <a:xfrm>
            <a:off x="678180" y="4767263"/>
            <a:ext cx="5425500" cy="39006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501" name="Google Shape;501;g13543cb36bb_0_530:notes"/>
          <p:cNvSpPr>
            <a:spLocks noGrp="1" noRot="1" noChangeAspect="1"/>
          </p:cNvSpPr>
          <p:nvPr>
            <p:ph type="sldImg" idx="2"/>
          </p:nvPr>
        </p:nvSpPr>
        <p:spPr>
          <a:xfrm>
            <a:off x="1356360" y="1238250"/>
            <a:ext cx="4069200" cy="33432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6"/>
        <p:cNvGrpSpPr/>
        <p:nvPr/>
      </p:nvGrpSpPr>
      <p:grpSpPr>
        <a:xfrm>
          <a:off x="0" y="0"/>
          <a:ext cx="0" cy="0"/>
          <a:chOff x="0" y="0"/>
          <a:chExt cx="0" cy="0"/>
        </a:xfrm>
      </p:grpSpPr>
      <p:sp>
        <p:nvSpPr>
          <p:cNvPr id="507" name="Google Shape;507;g13543cb36bb_0_536:notes"/>
          <p:cNvSpPr txBox="1">
            <a:spLocks noGrp="1"/>
          </p:cNvSpPr>
          <p:nvPr>
            <p:ph type="body" idx="1"/>
          </p:nvPr>
        </p:nvSpPr>
        <p:spPr>
          <a:xfrm>
            <a:off x="678180" y="4767263"/>
            <a:ext cx="5425500" cy="39006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508" name="Google Shape;508;g13543cb36bb_0_536:notes"/>
          <p:cNvSpPr>
            <a:spLocks noGrp="1" noRot="1" noChangeAspect="1"/>
          </p:cNvSpPr>
          <p:nvPr>
            <p:ph type="sldImg" idx="2"/>
          </p:nvPr>
        </p:nvSpPr>
        <p:spPr>
          <a:xfrm>
            <a:off x="1356360" y="1238250"/>
            <a:ext cx="4069200" cy="33432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1"/>
        <p:cNvGrpSpPr/>
        <p:nvPr/>
      </p:nvGrpSpPr>
      <p:grpSpPr>
        <a:xfrm>
          <a:off x="0" y="0"/>
          <a:ext cx="0" cy="0"/>
          <a:chOff x="0" y="0"/>
          <a:chExt cx="0" cy="0"/>
        </a:xfrm>
      </p:grpSpPr>
      <p:sp>
        <p:nvSpPr>
          <p:cNvPr id="512" name="Google Shape;512;g13543cb36bb_0_542:notes"/>
          <p:cNvSpPr txBox="1">
            <a:spLocks noGrp="1"/>
          </p:cNvSpPr>
          <p:nvPr>
            <p:ph type="body" idx="1"/>
          </p:nvPr>
        </p:nvSpPr>
        <p:spPr>
          <a:xfrm>
            <a:off x="678180" y="4705350"/>
            <a:ext cx="5425500" cy="44577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200"/>
              <a:buFont typeface="Calibri"/>
              <a:buNone/>
            </a:pPr>
            <a:endParaRPr/>
          </a:p>
        </p:txBody>
      </p:sp>
      <p:sp>
        <p:nvSpPr>
          <p:cNvPr id="513" name="Google Shape;513;g13543cb36bb_0_542:notes"/>
          <p:cNvSpPr>
            <a:spLocks noGrp="1" noRot="1" noChangeAspect="1"/>
          </p:cNvSpPr>
          <p:nvPr>
            <p:ph type="sldImg" idx="2"/>
          </p:nvPr>
        </p:nvSpPr>
        <p:spPr>
          <a:xfrm>
            <a:off x="88900" y="742950"/>
            <a:ext cx="6604000" cy="37147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0"/>
        <p:cNvGrpSpPr/>
        <p:nvPr/>
      </p:nvGrpSpPr>
      <p:grpSpPr>
        <a:xfrm>
          <a:off x="0" y="0"/>
          <a:ext cx="0" cy="0"/>
          <a:chOff x="0" y="0"/>
          <a:chExt cx="0" cy="0"/>
        </a:xfrm>
      </p:grpSpPr>
      <p:sp>
        <p:nvSpPr>
          <p:cNvPr id="521" name="Google Shape;521;g13543cb36bb_0_550:notes"/>
          <p:cNvSpPr txBox="1">
            <a:spLocks noGrp="1"/>
          </p:cNvSpPr>
          <p:nvPr>
            <p:ph type="body" idx="1"/>
          </p:nvPr>
        </p:nvSpPr>
        <p:spPr>
          <a:xfrm>
            <a:off x="678180" y="4705350"/>
            <a:ext cx="5425500" cy="44577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200"/>
              <a:buFont typeface="Calibri"/>
              <a:buNone/>
            </a:pPr>
            <a:endParaRPr/>
          </a:p>
        </p:txBody>
      </p:sp>
      <p:sp>
        <p:nvSpPr>
          <p:cNvPr id="522" name="Google Shape;522;g13543cb36bb_0_550:notes"/>
          <p:cNvSpPr>
            <a:spLocks noGrp="1" noRot="1" noChangeAspect="1"/>
          </p:cNvSpPr>
          <p:nvPr>
            <p:ph type="sldImg" idx="2"/>
          </p:nvPr>
        </p:nvSpPr>
        <p:spPr>
          <a:xfrm>
            <a:off x="1130300" y="742950"/>
            <a:ext cx="4521300" cy="37146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5"/>
        <p:cNvGrpSpPr/>
        <p:nvPr/>
      </p:nvGrpSpPr>
      <p:grpSpPr>
        <a:xfrm>
          <a:off x="0" y="0"/>
          <a:ext cx="0" cy="0"/>
          <a:chOff x="0" y="0"/>
          <a:chExt cx="0" cy="0"/>
        </a:xfrm>
      </p:grpSpPr>
      <p:sp>
        <p:nvSpPr>
          <p:cNvPr id="536" name="Google Shape;536;g13543cb36bb_0_564:notes"/>
          <p:cNvSpPr txBox="1">
            <a:spLocks noGrp="1"/>
          </p:cNvSpPr>
          <p:nvPr>
            <p:ph type="body" idx="1"/>
          </p:nvPr>
        </p:nvSpPr>
        <p:spPr>
          <a:xfrm>
            <a:off x="678180" y="4705350"/>
            <a:ext cx="5425500" cy="44577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200"/>
              <a:buFont typeface="Calibri"/>
              <a:buNone/>
            </a:pPr>
            <a:endParaRPr/>
          </a:p>
        </p:txBody>
      </p:sp>
      <p:sp>
        <p:nvSpPr>
          <p:cNvPr id="537" name="Google Shape;537;g13543cb36bb_0_564:notes"/>
          <p:cNvSpPr>
            <a:spLocks noGrp="1" noRot="1" noChangeAspect="1"/>
          </p:cNvSpPr>
          <p:nvPr>
            <p:ph type="sldImg" idx="2"/>
          </p:nvPr>
        </p:nvSpPr>
        <p:spPr>
          <a:xfrm>
            <a:off x="88900" y="742950"/>
            <a:ext cx="6604000" cy="37147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1"/>
        <p:cNvGrpSpPr/>
        <p:nvPr/>
      </p:nvGrpSpPr>
      <p:grpSpPr>
        <a:xfrm>
          <a:off x="0" y="0"/>
          <a:ext cx="0" cy="0"/>
          <a:chOff x="0" y="0"/>
          <a:chExt cx="0" cy="0"/>
        </a:xfrm>
      </p:grpSpPr>
      <p:sp>
        <p:nvSpPr>
          <p:cNvPr id="542" name="Google Shape;542;g13543cb36bb_0_569:notes"/>
          <p:cNvSpPr txBox="1">
            <a:spLocks noGrp="1"/>
          </p:cNvSpPr>
          <p:nvPr>
            <p:ph type="body" idx="1"/>
          </p:nvPr>
        </p:nvSpPr>
        <p:spPr>
          <a:xfrm>
            <a:off x="678180" y="4705350"/>
            <a:ext cx="5425500" cy="44577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200"/>
              <a:buFont typeface="Calibri"/>
              <a:buNone/>
            </a:pPr>
            <a:endParaRPr/>
          </a:p>
        </p:txBody>
      </p:sp>
      <p:sp>
        <p:nvSpPr>
          <p:cNvPr id="543" name="Google Shape;543;g13543cb36bb_0_569:notes"/>
          <p:cNvSpPr>
            <a:spLocks noGrp="1" noRot="1" noChangeAspect="1"/>
          </p:cNvSpPr>
          <p:nvPr>
            <p:ph type="sldImg" idx="2"/>
          </p:nvPr>
        </p:nvSpPr>
        <p:spPr>
          <a:xfrm>
            <a:off x="88900" y="742950"/>
            <a:ext cx="6604000" cy="37147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9"/>
        <p:cNvGrpSpPr/>
        <p:nvPr/>
      </p:nvGrpSpPr>
      <p:grpSpPr>
        <a:xfrm>
          <a:off x="0" y="0"/>
          <a:ext cx="0" cy="0"/>
          <a:chOff x="0" y="0"/>
          <a:chExt cx="0" cy="0"/>
        </a:xfrm>
      </p:grpSpPr>
      <p:sp>
        <p:nvSpPr>
          <p:cNvPr id="550" name="Google Shape;550;g13543cb36bb_0_577:notes"/>
          <p:cNvSpPr txBox="1">
            <a:spLocks noGrp="1"/>
          </p:cNvSpPr>
          <p:nvPr>
            <p:ph type="body" idx="1"/>
          </p:nvPr>
        </p:nvSpPr>
        <p:spPr>
          <a:xfrm>
            <a:off x="678180" y="4705350"/>
            <a:ext cx="5425500" cy="44577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200"/>
              <a:buFont typeface="Calibri"/>
              <a:buNone/>
            </a:pPr>
            <a:endParaRPr/>
          </a:p>
        </p:txBody>
      </p:sp>
      <p:sp>
        <p:nvSpPr>
          <p:cNvPr id="551" name="Google Shape;551;g13543cb36bb_0_577:notes"/>
          <p:cNvSpPr>
            <a:spLocks noGrp="1" noRot="1" noChangeAspect="1"/>
          </p:cNvSpPr>
          <p:nvPr>
            <p:ph type="sldImg" idx="2"/>
          </p:nvPr>
        </p:nvSpPr>
        <p:spPr>
          <a:xfrm>
            <a:off x="88900" y="742950"/>
            <a:ext cx="6604000" cy="37147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g1354935dce8_1_256:notes"/>
          <p:cNvSpPr txBox="1">
            <a:spLocks noGrp="1"/>
          </p:cNvSpPr>
          <p:nvPr>
            <p:ph type="body" idx="1"/>
          </p:nvPr>
        </p:nvSpPr>
        <p:spPr>
          <a:xfrm>
            <a:off x="678180" y="4767263"/>
            <a:ext cx="5425500" cy="39006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46" name="Google Shape;246;g1354935dce8_1_256:notes"/>
          <p:cNvSpPr>
            <a:spLocks noGrp="1" noRot="1" noChangeAspect="1"/>
          </p:cNvSpPr>
          <p:nvPr>
            <p:ph type="sldImg" idx="2"/>
          </p:nvPr>
        </p:nvSpPr>
        <p:spPr>
          <a:xfrm>
            <a:off x="419100" y="1238250"/>
            <a:ext cx="5943600" cy="334327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34366553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5"/>
        <p:cNvGrpSpPr/>
        <p:nvPr/>
      </p:nvGrpSpPr>
      <p:grpSpPr>
        <a:xfrm>
          <a:off x="0" y="0"/>
          <a:ext cx="0" cy="0"/>
          <a:chOff x="0" y="0"/>
          <a:chExt cx="0" cy="0"/>
        </a:xfrm>
      </p:grpSpPr>
      <p:sp>
        <p:nvSpPr>
          <p:cNvPr id="556" name="Google Shape;556;g13543cb36bb_0_582:notes"/>
          <p:cNvSpPr txBox="1">
            <a:spLocks noGrp="1"/>
          </p:cNvSpPr>
          <p:nvPr>
            <p:ph type="body" idx="1"/>
          </p:nvPr>
        </p:nvSpPr>
        <p:spPr>
          <a:xfrm>
            <a:off x="678180" y="4767263"/>
            <a:ext cx="5425500" cy="39006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557" name="Google Shape;557;g13543cb36bb_0_582:notes"/>
          <p:cNvSpPr>
            <a:spLocks noGrp="1" noRot="1" noChangeAspect="1"/>
          </p:cNvSpPr>
          <p:nvPr>
            <p:ph type="sldImg" idx="2"/>
          </p:nvPr>
        </p:nvSpPr>
        <p:spPr>
          <a:xfrm>
            <a:off x="1356360" y="1238250"/>
            <a:ext cx="4069200" cy="33432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1"/>
        <p:cNvGrpSpPr/>
        <p:nvPr/>
      </p:nvGrpSpPr>
      <p:grpSpPr>
        <a:xfrm>
          <a:off x="0" y="0"/>
          <a:ext cx="0" cy="0"/>
          <a:chOff x="0" y="0"/>
          <a:chExt cx="0" cy="0"/>
        </a:xfrm>
      </p:grpSpPr>
      <p:sp>
        <p:nvSpPr>
          <p:cNvPr id="562" name="Google Shape;562;g13543cb36bb_0_587:notes"/>
          <p:cNvSpPr txBox="1">
            <a:spLocks noGrp="1"/>
          </p:cNvSpPr>
          <p:nvPr>
            <p:ph type="body" idx="1"/>
          </p:nvPr>
        </p:nvSpPr>
        <p:spPr>
          <a:xfrm>
            <a:off x="678180" y="4705350"/>
            <a:ext cx="5425500" cy="44577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200"/>
              <a:buFont typeface="Calibri"/>
              <a:buNone/>
            </a:pPr>
            <a:endParaRPr/>
          </a:p>
        </p:txBody>
      </p:sp>
      <p:sp>
        <p:nvSpPr>
          <p:cNvPr id="563" name="Google Shape;563;g13543cb36bb_0_587:notes"/>
          <p:cNvSpPr>
            <a:spLocks noGrp="1" noRot="1" noChangeAspect="1"/>
          </p:cNvSpPr>
          <p:nvPr>
            <p:ph type="sldImg" idx="2"/>
          </p:nvPr>
        </p:nvSpPr>
        <p:spPr>
          <a:xfrm>
            <a:off x="88900" y="742950"/>
            <a:ext cx="6604000" cy="37147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Google Shape;200;g1354935dce8_1_265:notes"/>
          <p:cNvSpPr>
            <a:spLocks noGrp="1" noRot="1" noChangeAspect="1"/>
          </p:cNvSpPr>
          <p:nvPr>
            <p:ph type="sldImg" idx="2"/>
          </p:nvPr>
        </p:nvSpPr>
        <p:spPr>
          <a:xfrm>
            <a:off x="914400" y="742950"/>
            <a:ext cx="4953000" cy="37149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201" name="Google Shape;201;g1354935dce8_1_265:notes"/>
          <p:cNvSpPr txBox="1">
            <a:spLocks noGrp="1"/>
          </p:cNvSpPr>
          <p:nvPr>
            <p:ph type="body" idx="1"/>
          </p:nvPr>
        </p:nvSpPr>
        <p:spPr>
          <a:xfrm>
            <a:off x="904875" y="4705350"/>
            <a:ext cx="4972200" cy="44577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GB"/>
              <a:t>Figures checked here: http://www2.warwick.ac.uk/services/spa/businessinformation/academicstatistics/2014-open-access/</a:t>
            </a:r>
            <a:endParaRPr/>
          </a:p>
          <a:p>
            <a:pPr marL="0" lvl="0" indent="0" algn="l" rtl="0">
              <a:spcBef>
                <a:spcPts val="360"/>
              </a:spcBef>
              <a:spcAft>
                <a:spcPts val="0"/>
              </a:spcAft>
              <a:buNone/>
            </a:pPr>
            <a:endParaRPr/>
          </a:p>
        </p:txBody>
      </p:sp>
      <p:sp>
        <p:nvSpPr>
          <p:cNvPr id="202" name="Google Shape;202;g1354935dce8_1_265:notes"/>
          <p:cNvSpPr txBox="1">
            <a:spLocks noGrp="1"/>
          </p:cNvSpPr>
          <p:nvPr>
            <p:ph type="sldNum" idx="12"/>
          </p:nvPr>
        </p:nvSpPr>
        <p:spPr>
          <a:xfrm>
            <a:off x="3843338" y="9410700"/>
            <a:ext cx="2938500" cy="4953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63</a:t>
            </a:fld>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g1354935dce8_1_192:notes"/>
          <p:cNvSpPr txBox="1">
            <a:spLocks noGrp="1"/>
          </p:cNvSpPr>
          <p:nvPr>
            <p:ph type="body" idx="1"/>
          </p:nvPr>
        </p:nvSpPr>
        <p:spPr>
          <a:xfrm>
            <a:off x="678180" y="4767263"/>
            <a:ext cx="5425500" cy="39006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09" name="Google Shape;209;g1354935dce8_1_192:notes"/>
          <p:cNvSpPr>
            <a:spLocks noGrp="1" noRot="1" noChangeAspect="1"/>
          </p:cNvSpPr>
          <p:nvPr>
            <p:ph type="sldImg" idx="2"/>
          </p:nvPr>
        </p:nvSpPr>
        <p:spPr>
          <a:xfrm>
            <a:off x="419100" y="1238250"/>
            <a:ext cx="5943600" cy="33432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Google Shape;217;g1354935dce8_1_273:notes"/>
          <p:cNvSpPr>
            <a:spLocks noGrp="1" noRot="1" noChangeAspect="1"/>
          </p:cNvSpPr>
          <p:nvPr>
            <p:ph type="sldImg" idx="2"/>
          </p:nvPr>
        </p:nvSpPr>
        <p:spPr>
          <a:xfrm>
            <a:off x="88900" y="742950"/>
            <a:ext cx="6604000" cy="37147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8" name="Google Shape;218;g1354935dce8_1_273:notes"/>
          <p:cNvSpPr txBox="1">
            <a:spLocks noGrp="1"/>
          </p:cNvSpPr>
          <p:nvPr>
            <p:ph type="body" idx="1"/>
          </p:nvPr>
        </p:nvSpPr>
        <p:spPr>
          <a:xfrm>
            <a:off x="904875" y="4705350"/>
            <a:ext cx="4972200" cy="44577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19" name="Google Shape;219;g1354935dce8_1_273:notes"/>
          <p:cNvSpPr txBox="1">
            <a:spLocks noGrp="1"/>
          </p:cNvSpPr>
          <p:nvPr>
            <p:ph type="sldNum" idx="12"/>
          </p:nvPr>
        </p:nvSpPr>
        <p:spPr>
          <a:xfrm>
            <a:off x="3843338" y="9410700"/>
            <a:ext cx="2938500" cy="4953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GB"/>
              <a:t>65</a:t>
            </a:fld>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7"/>
        <p:cNvGrpSpPr/>
        <p:nvPr/>
      </p:nvGrpSpPr>
      <p:grpSpPr>
        <a:xfrm>
          <a:off x="0" y="0"/>
          <a:ext cx="0" cy="0"/>
          <a:chOff x="0" y="0"/>
          <a:chExt cx="0" cy="0"/>
        </a:xfrm>
      </p:grpSpPr>
      <p:sp>
        <p:nvSpPr>
          <p:cNvPr id="578" name="Google Shape;578;g13543cb36bb_0_602:notes"/>
          <p:cNvSpPr txBox="1">
            <a:spLocks noGrp="1"/>
          </p:cNvSpPr>
          <p:nvPr>
            <p:ph type="body" idx="1"/>
          </p:nvPr>
        </p:nvSpPr>
        <p:spPr>
          <a:xfrm>
            <a:off x="678180" y="4767263"/>
            <a:ext cx="5425500" cy="39006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579" name="Google Shape;579;g13543cb36bb_0_602:notes"/>
          <p:cNvSpPr>
            <a:spLocks noGrp="1" noRot="1" noChangeAspect="1"/>
          </p:cNvSpPr>
          <p:nvPr>
            <p:ph type="sldImg" idx="2"/>
          </p:nvPr>
        </p:nvSpPr>
        <p:spPr>
          <a:xfrm>
            <a:off x="419100" y="1238250"/>
            <a:ext cx="5943600" cy="33432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Google Shape;188;g1354935dce8_1_179:notes"/>
          <p:cNvSpPr txBox="1">
            <a:spLocks noGrp="1"/>
          </p:cNvSpPr>
          <p:nvPr>
            <p:ph type="body" idx="1"/>
          </p:nvPr>
        </p:nvSpPr>
        <p:spPr>
          <a:xfrm>
            <a:off x="678180" y="4767263"/>
            <a:ext cx="5425500" cy="39006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89" name="Google Shape;189;g1354935dce8_1_179:notes"/>
          <p:cNvSpPr>
            <a:spLocks noGrp="1" noRot="1" noChangeAspect="1"/>
          </p:cNvSpPr>
          <p:nvPr>
            <p:ph type="sldImg" idx="2"/>
          </p:nvPr>
        </p:nvSpPr>
        <p:spPr>
          <a:xfrm>
            <a:off x="419100" y="1238250"/>
            <a:ext cx="5943600" cy="334327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59569798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5"/>
        <p:cNvGrpSpPr/>
        <p:nvPr/>
      </p:nvGrpSpPr>
      <p:grpSpPr>
        <a:xfrm>
          <a:off x="0" y="0"/>
          <a:ext cx="0" cy="0"/>
          <a:chOff x="0" y="0"/>
          <a:chExt cx="0" cy="0"/>
        </a:xfrm>
      </p:grpSpPr>
      <p:sp>
        <p:nvSpPr>
          <p:cNvPr id="586" name="Google Shape;586;g13543cb36bb_0_52:notes"/>
          <p:cNvSpPr txBox="1">
            <a:spLocks noGrp="1"/>
          </p:cNvSpPr>
          <p:nvPr>
            <p:ph type="body" idx="1"/>
          </p:nvPr>
        </p:nvSpPr>
        <p:spPr>
          <a:xfrm>
            <a:off x="678180" y="4767263"/>
            <a:ext cx="5425500" cy="39006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587" name="Google Shape;587;g13543cb36bb_0_52:notes"/>
          <p:cNvSpPr>
            <a:spLocks noGrp="1" noRot="1" noChangeAspect="1"/>
          </p:cNvSpPr>
          <p:nvPr>
            <p:ph type="sldImg" idx="2"/>
          </p:nvPr>
        </p:nvSpPr>
        <p:spPr>
          <a:xfrm>
            <a:off x="419100" y="1238250"/>
            <a:ext cx="5943600" cy="33432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1"/>
        <p:cNvGrpSpPr/>
        <p:nvPr/>
      </p:nvGrpSpPr>
      <p:grpSpPr>
        <a:xfrm>
          <a:off x="0" y="0"/>
          <a:ext cx="0" cy="0"/>
          <a:chOff x="0" y="0"/>
          <a:chExt cx="0" cy="0"/>
        </a:xfrm>
      </p:grpSpPr>
      <p:sp>
        <p:nvSpPr>
          <p:cNvPr id="592" name="Google Shape;592;p8:notes"/>
          <p:cNvSpPr txBox="1">
            <a:spLocks noGrp="1"/>
          </p:cNvSpPr>
          <p:nvPr>
            <p:ph type="body" idx="1"/>
          </p:nvPr>
        </p:nvSpPr>
        <p:spPr>
          <a:xfrm>
            <a:off x="904875" y="4705350"/>
            <a:ext cx="4972050" cy="44577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593" name="Google Shape;593;p8:notes"/>
          <p:cNvSpPr>
            <a:spLocks noGrp="1" noRot="1" noChangeAspect="1"/>
          </p:cNvSpPr>
          <p:nvPr>
            <p:ph type="sldImg" idx="2"/>
          </p:nvPr>
        </p:nvSpPr>
        <p:spPr>
          <a:xfrm>
            <a:off x="88900" y="742950"/>
            <a:ext cx="6604000" cy="37147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7"/>
        <p:cNvGrpSpPr/>
        <p:nvPr/>
      </p:nvGrpSpPr>
      <p:grpSpPr>
        <a:xfrm>
          <a:off x="0" y="0"/>
          <a:ext cx="0" cy="0"/>
          <a:chOff x="0" y="0"/>
          <a:chExt cx="0" cy="0"/>
        </a:xfrm>
      </p:grpSpPr>
      <p:sp>
        <p:nvSpPr>
          <p:cNvPr id="288" name="Google Shape;288;g13543cb36bb_0_299:notes"/>
          <p:cNvSpPr txBox="1">
            <a:spLocks noGrp="1"/>
          </p:cNvSpPr>
          <p:nvPr>
            <p:ph type="body" idx="1"/>
          </p:nvPr>
        </p:nvSpPr>
        <p:spPr>
          <a:xfrm>
            <a:off x="678180" y="4705350"/>
            <a:ext cx="5425500" cy="4457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
        <p:nvSpPr>
          <p:cNvPr id="289" name="Google Shape;289;g13543cb36bb_0_299:notes"/>
          <p:cNvSpPr>
            <a:spLocks noGrp="1" noRot="1" noChangeAspect="1"/>
          </p:cNvSpPr>
          <p:nvPr>
            <p:ph type="sldImg" idx="2"/>
          </p:nvPr>
        </p:nvSpPr>
        <p:spPr>
          <a:xfrm>
            <a:off x="88900" y="742950"/>
            <a:ext cx="6604000" cy="37147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
        <p:cNvGrpSpPr/>
        <p:nvPr/>
      </p:nvGrpSpPr>
      <p:grpSpPr>
        <a:xfrm>
          <a:off x="0" y="0"/>
          <a:ext cx="0" cy="0"/>
          <a:chOff x="0" y="0"/>
          <a:chExt cx="0" cy="0"/>
        </a:xfrm>
      </p:grpSpPr>
      <p:sp>
        <p:nvSpPr>
          <p:cNvPr id="294" name="Google Shape;294;g13543cb36bb_0_304:notes"/>
          <p:cNvSpPr>
            <a:spLocks noGrp="1" noRot="1" noChangeAspect="1"/>
          </p:cNvSpPr>
          <p:nvPr>
            <p:ph type="sldImg" idx="2"/>
          </p:nvPr>
        </p:nvSpPr>
        <p:spPr>
          <a:xfrm>
            <a:off x="1130300" y="742950"/>
            <a:ext cx="4521300" cy="37146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5" name="Google Shape;295;g13543cb36bb_0_304:notes"/>
          <p:cNvSpPr txBox="1">
            <a:spLocks noGrp="1"/>
          </p:cNvSpPr>
          <p:nvPr>
            <p:ph type="body" idx="1"/>
          </p:nvPr>
        </p:nvSpPr>
        <p:spPr>
          <a:xfrm>
            <a:off x="678180" y="4705350"/>
            <a:ext cx="5425500" cy="4457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8"/>
        <p:cNvGrpSpPr/>
        <p:nvPr/>
      </p:nvGrpSpPr>
      <p:grpSpPr>
        <a:xfrm>
          <a:off x="0" y="0"/>
          <a:ext cx="0" cy="0"/>
          <a:chOff x="0" y="0"/>
          <a:chExt cx="0" cy="0"/>
        </a:xfrm>
      </p:grpSpPr>
      <p:sp>
        <p:nvSpPr>
          <p:cNvPr id="299" name="Google Shape;299;g13543cb36bb_0_308:notes"/>
          <p:cNvSpPr txBox="1">
            <a:spLocks noGrp="1"/>
          </p:cNvSpPr>
          <p:nvPr>
            <p:ph type="body" idx="1"/>
          </p:nvPr>
        </p:nvSpPr>
        <p:spPr>
          <a:xfrm>
            <a:off x="678180" y="4705350"/>
            <a:ext cx="5425500" cy="4457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
        <p:nvSpPr>
          <p:cNvPr id="300" name="Google Shape;300;g13543cb36bb_0_308:notes"/>
          <p:cNvSpPr>
            <a:spLocks noGrp="1" noRot="1" noChangeAspect="1"/>
          </p:cNvSpPr>
          <p:nvPr>
            <p:ph type="sldImg" idx="2"/>
          </p:nvPr>
        </p:nvSpPr>
        <p:spPr>
          <a:xfrm>
            <a:off x="1130300" y="742950"/>
            <a:ext cx="4521300" cy="37146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3"/>
        <p:cNvGrpSpPr/>
        <p:nvPr/>
      </p:nvGrpSpPr>
      <p:grpSpPr>
        <a:xfrm>
          <a:off x="0" y="0"/>
          <a:ext cx="0" cy="0"/>
          <a:chOff x="0" y="0"/>
          <a:chExt cx="0" cy="0"/>
        </a:xfrm>
      </p:grpSpPr>
      <p:sp>
        <p:nvSpPr>
          <p:cNvPr id="304" name="Google Shape;304;g13543cb36bb_0_312:notes"/>
          <p:cNvSpPr>
            <a:spLocks noGrp="1" noRot="1" noChangeAspect="1"/>
          </p:cNvSpPr>
          <p:nvPr>
            <p:ph type="sldImg" idx="2"/>
          </p:nvPr>
        </p:nvSpPr>
        <p:spPr>
          <a:xfrm>
            <a:off x="1130300" y="742950"/>
            <a:ext cx="4521300" cy="37146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5" name="Google Shape;305;g13543cb36bb_0_312:notes"/>
          <p:cNvSpPr txBox="1">
            <a:spLocks noGrp="1"/>
          </p:cNvSpPr>
          <p:nvPr>
            <p:ph type="body" idx="1"/>
          </p:nvPr>
        </p:nvSpPr>
        <p:spPr>
          <a:xfrm>
            <a:off x="678180" y="4705350"/>
            <a:ext cx="5425500" cy="4457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8"/>
        <p:cNvGrpSpPr/>
        <p:nvPr/>
      </p:nvGrpSpPr>
      <p:grpSpPr>
        <a:xfrm>
          <a:off x="0" y="0"/>
          <a:ext cx="0" cy="0"/>
          <a:chOff x="0" y="0"/>
          <a:chExt cx="0" cy="0"/>
        </a:xfrm>
      </p:grpSpPr>
      <p:sp>
        <p:nvSpPr>
          <p:cNvPr id="309" name="Google Shape;309;g13543cb36bb_0_316:notes"/>
          <p:cNvSpPr txBox="1">
            <a:spLocks noGrp="1"/>
          </p:cNvSpPr>
          <p:nvPr>
            <p:ph type="body" idx="1"/>
          </p:nvPr>
        </p:nvSpPr>
        <p:spPr>
          <a:xfrm>
            <a:off x="678180" y="4705350"/>
            <a:ext cx="5425500" cy="4457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
        <p:nvSpPr>
          <p:cNvPr id="310" name="Google Shape;310;g13543cb36bb_0_316:notes"/>
          <p:cNvSpPr>
            <a:spLocks noGrp="1" noRot="1" noChangeAspect="1"/>
          </p:cNvSpPr>
          <p:nvPr>
            <p:ph type="sldImg" idx="2"/>
          </p:nvPr>
        </p:nvSpPr>
        <p:spPr>
          <a:xfrm>
            <a:off x="1130300" y="742950"/>
            <a:ext cx="4521300" cy="37146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3"/>
        <p:cNvGrpSpPr/>
        <p:nvPr/>
      </p:nvGrpSpPr>
      <p:grpSpPr>
        <a:xfrm>
          <a:off x="0" y="0"/>
          <a:ext cx="0" cy="0"/>
          <a:chOff x="0" y="0"/>
          <a:chExt cx="0" cy="0"/>
        </a:xfrm>
      </p:grpSpPr>
      <p:sp>
        <p:nvSpPr>
          <p:cNvPr id="314" name="Google Shape;314;g13543cb36bb_0_320:notes"/>
          <p:cNvSpPr txBox="1">
            <a:spLocks noGrp="1"/>
          </p:cNvSpPr>
          <p:nvPr>
            <p:ph type="body" idx="1"/>
          </p:nvPr>
        </p:nvSpPr>
        <p:spPr>
          <a:xfrm>
            <a:off x="678180" y="4705350"/>
            <a:ext cx="5425500" cy="4457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
        <p:nvSpPr>
          <p:cNvPr id="315" name="Google Shape;315;g13543cb36bb_0_320:notes"/>
          <p:cNvSpPr>
            <a:spLocks noGrp="1" noRot="1" noChangeAspect="1"/>
          </p:cNvSpPr>
          <p:nvPr>
            <p:ph type="sldImg" idx="2"/>
          </p:nvPr>
        </p:nvSpPr>
        <p:spPr>
          <a:xfrm>
            <a:off x="1130300" y="742950"/>
            <a:ext cx="4521300" cy="37146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60D924-22DD-A076-7CF4-66B95F875D25}"/>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668914BC-EFCF-7303-E27E-6A488911611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D7A02881-47AB-EAB3-B664-E38E2F57C0F1}"/>
              </a:ext>
            </a:extLst>
          </p:cNvPr>
          <p:cNvSpPr>
            <a:spLocks noGrp="1"/>
          </p:cNvSpPr>
          <p:nvPr>
            <p:ph type="dt" sz="half" idx="10"/>
          </p:nvPr>
        </p:nvSpPr>
        <p:spPr/>
        <p:txBody>
          <a:bodyPr/>
          <a:lstStyle/>
          <a:p>
            <a:fld id="{AE393358-85BD-624E-96EB-9D73B6970112}" type="datetimeFigureOut">
              <a:rPr lang="en-US" smtClean="0"/>
              <a:t>11/18/22</a:t>
            </a:fld>
            <a:endParaRPr lang="en-US"/>
          </a:p>
        </p:txBody>
      </p:sp>
      <p:sp>
        <p:nvSpPr>
          <p:cNvPr id="5" name="Footer Placeholder 4">
            <a:extLst>
              <a:ext uri="{FF2B5EF4-FFF2-40B4-BE49-F238E27FC236}">
                <a16:creationId xmlns:a16="http://schemas.microsoft.com/office/drawing/2014/main" id="{B755EA79-1263-ED7C-51AC-ACE894BBF2B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3CD8B8F-AC66-2011-FA4F-D25ED981C039}"/>
              </a:ext>
            </a:extLst>
          </p:cNvPr>
          <p:cNvSpPr>
            <a:spLocks noGrp="1"/>
          </p:cNvSpPr>
          <p:nvPr>
            <p:ph type="sldNum" sz="quarter" idx="12"/>
          </p:nvPr>
        </p:nvSpPr>
        <p:spPr/>
        <p:txBody>
          <a:bodyPr/>
          <a:lstStyle/>
          <a:p>
            <a:fld id="{2E3C9343-7650-CB47-A89B-B6F933E5C3A3}" type="slidenum">
              <a:rPr lang="en-US" smtClean="0"/>
              <a:t>‹#›</a:t>
            </a:fld>
            <a:endParaRPr lang="en-US"/>
          </a:p>
        </p:txBody>
      </p:sp>
    </p:spTree>
    <p:extLst>
      <p:ext uri="{BB962C8B-B14F-4D97-AF65-F5344CB8AC3E}">
        <p14:creationId xmlns:p14="http://schemas.microsoft.com/office/powerpoint/2010/main" val="2544978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DB28AF-3F1C-AFB9-093B-D84D531F6C34}"/>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2BE7CB8A-4F72-AE71-82AA-5F992326CA7E}"/>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2F167182-6877-8F0A-621E-74F38B646792}"/>
              </a:ext>
            </a:extLst>
          </p:cNvPr>
          <p:cNvSpPr>
            <a:spLocks noGrp="1"/>
          </p:cNvSpPr>
          <p:nvPr>
            <p:ph type="dt" sz="half" idx="10"/>
          </p:nvPr>
        </p:nvSpPr>
        <p:spPr/>
        <p:txBody>
          <a:bodyPr/>
          <a:lstStyle/>
          <a:p>
            <a:fld id="{AE393358-85BD-624E-96EB-9D73B6970112}" type="datetimeFigureOut">
              <a:rPr lang="en-US" smtClean="0"/>
              <a:t>11/18/22</a:t>
            </a:fld>
            <a:endParaRPr lang="en-US"/>
          </a:p>
        </p:txBody>
      </p:sp>
      <p:sp>
        <p:nvSpPr>
          <p:cNvPr id="5" name="Footer Placeholder 4">
            <a:extLst>
              <a:ext uri="{FF2B5EF4-FFF2-40B4-BE49-F238E27FC236}">
                <a16:creationId xmlns:a16="http://schemas.microsoft.com/office/drawing/2014/main" id="{817F859B-4B09-230A-2D2E-F22298E2B19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675F6F7-8A21-9022-EDA4-27DDF10F8FEA}"/>
              </a:ext>
            </a:extLst>
          </p:cNvPr>
          <p:cNvSpPr>
            <a:spLocks noGrp="1"/>
          </p:cNvSpPr>
          <p:nvPr>
            <p:ph type="sldNum" sz="quarter" idx="12"/>
          </p:nvPr>
        </p:nvSpPr>
        <p:spPr/>
        <p:txBody>
          <a:bodyPr/>
          <a:lstStyle/>
          <a:p>
            <a:fld id="{2E3C9343-7650-CB47-A89B-B6F933E5C3A3}" type="slidenum">
              <a:rPr lang="en-US" smtClean="0"/>
              <a:t>‹#›</a:t>
            </a:fld>
            <a:endParaRPr lang="en-US"/>
          </a:p>
        </p:txBody>
      </p:sp>
    </p:spTree>
    <p:extLst>
      <p:ext uri="{BB962C8B-B14F-4D97-AF65-F5344CB8AC3E}">
        <p14:creationId xmlns:p14="http://schemas.microsoft.com/office/powerpoint/2010/main" val="892739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5D21FC4-6A7B-9309-EE65-3457DAEE818F}"/>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20296E27-45CD-B85B-8DA8-2695D108EF85}"/>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6A263E6-02F6-D1B4-E962-543ACCBA8126}"/>
              </a:ext>
            </a:extLst>
          </p:cNvPr>
          <p:cNvSpPr>
            <a:spLocks noGrp="1"/>
          </p:cNvSpPr>
          <p:nvPr>
            <p:ph type="dt" sz="half" idx="10"/>
          </p:nvPr>
        </p:nvSpPr>
        <p:spPr/>
        <p:txBody>
          <a:bodyPr/>
          <a:lstStyle/>
          <a:p>
            <a:fld id="{AE393358-85BD-624E-96EB-9D73B6970112}" type="datetimeFigureOut">
              <a:rPr lang="en-US" smtClean="0"/>
              <a:t>11/18/22</a:t>
            </a:fld>
            <a:endParaRPr lang="en-US"/>
          </a:p>
        </p:txBody>
      </p:sp>
      <p:sp>
        <p:nvSpPr>
          <p:cNvPr id="5" name="Footer Placeholder 4">
            <a:extLst>
              <a:ext uri="{FF2B5EF4-FFF2-40B4-BE49-F238E27FC236}">
                <a16:creationId xmlns:a16="http://schemas.microsoft.com/office/drawing/2014/main" id="{3360E9C1-617D-BB91-EB2E-B7456A8E035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119A8B2-DA1A-DCF4-F5E5-DE6440B73ADA}"/>
              </a:ext>
            </a:extLst>
          </p:cNvPr>
          <p:cNvSpPr>
            <a:spLocks noGrp="1"/>
          </p:cNvSpPr>
          <p:nvPr>
            <p:ph type="sldNum" sz="quarter" idx="12"/>
          </p:nvPr>
        </p:nvSpPr>
        <p:spPr/>
        <p:txBody>
          <a:bodyPr/>
          <a:lstStyle/>
          <a:p>
            <a:fld id="{2E3C9343-7650-CB47-A89B-B6F933E5C3A3}" type="slidenum">
              <a:rPr lang="en-US" smtClean="0"/>
              <a:t>‹#›</a:t>
            </a:fld>
            <a:endParaRPr lang="en-US"/>
          </a:p>
        </p:txBody>
      </p:sp>
    </p:spTree>
    <p:extLst>
      <p:ext uri="{BB962C8B-B14F-4D97-AF65-F5344CB8AC3E}">
        <p14:creationId xmlns:p14="http://schemas.microsoft.com/office/powerpoint/2010/main" val="525452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Picture with Caption" type="picTx">
  <p:cSld name="1_Picture with Caption">
    <p:spTree>
      <p:nvGrpSpPr>
        <p:cNvPr id="1" name="Shape 49"/>
        <p:cNvGrpSpPr/>
        <p:nvPr/>
      </p:nvGrpSpPr>
      <p:grpSpPr>
        <a:xfrm>
          <a:off x="0" y="0"/>
          <a:ext cx="0" cy="0"/>
          <a:chOff x="0" y="0"/>
          <a:chExt cx="0" cy="0"/>
        </a:xfrm>
      </p:grpSpPr>
      <p:sp>
        <p:nvSpPr>
          <p:cNvPr id="50" name="Google Shape;50;p17"/>
          <p:cNvSpPr txBox="1">
            <a:spLocks noGrp="1"/>
          </p:cNvSpPr>
          <p:nvPr>
            <p:ph type="title"/>
          </p:nvPr>
        </p:nvSpPr>
        <p:spPr>
          <a:xfrm>
            <a:off x="2389717" y="4800600"/>
            <a:ext cx="7315200" cy="566738"/>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sz="2000" b="1"/>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1" name="Google Shape;51;p17"/>
          <p:cNvSpPr>
            <a:spLocks noGrp="1"/>
          </p:cNvSpPr>
          <p:nvPr>
            <p:ph type="pic" idx="2"/>
          </p:nvPr>
        </p:nvSpPr>
        <p:spPr>
          <a:xfrm>
            <a:off x="2389717" y="1412776"/>
            <a:ext cx="7315200" cy="3314799"/>
          </a:xfrm>
          <a:prstGeom prst="rect">
            <a:avLst/>
          </a:prstGeom>
          <a:noFill/>
          <a:ln>
            <a:noFill/>
          </a:ln>
        </p:spPr>
      </p:sp>
      <p:sp>
        <p:nvSpPr>
          <p:cNvPr id="52" name="Google Shape;52;p17"/>
          <p:cNvSpPr txBox="1">
            <a:spLocks noGrp="1"/>
          </p:cNvSpPr>
          <p:nvPr>
            <p:ph type="body" idx="1"/>
          </p:nvPr>
        </p:nvSpPr>
        <p:spPr>
          <a:xfrm>
            <a:off x="2389717" y="5367338"/>
            <a:ext cx="7315200" cy="653950"/>
          </a:xfrm>
          <a:prstGeom prst="rect">
            <a:avLst/>
          </a:prstGeom>
          <a:noFill/>
          <a:ln>
            <a:noFill/>
          </a:ln>
        </p:spPr>
        <p:txBody>
          <a:bodyPr spcFirstLastPara="1" wrap="square" lIns="91425" tIns="45700" rIns="91425" bIns="45700" anchor="t" anchorCtr="0">
            <a:noAutofit/>
          </a:bodyPr>
          <a:lstStyle>
            <a:lvl1pPr marL="457200" lvl="0" indent="-228600" algn="l">
              <a:spcBef>
                <a:spcPts val="280"/>
              </a:spcBef>
              <a:spcAft>
                <a:spcPts val="0"/>
              </a:spcAft>
              <a:buSzPts val="1400"/>
              <a:buNone/>
              <a:defRPr sz="1400"/>
            </a:lvl1pPr>
            <a:lvl2pPr marL="914400" lvl="1" indent="-228600" algn="l">
              <a:spcBef>
                <a:spcPts val="240"/>
              </a:spcBef>
              <a:spcAft>
                <a:spcPts val="0"/>
              </a:spcAft>
              <a:buSzPts val="1200"/>
              <a:buFont typeface="Calibri"/>
              <a:buNone/>
              <a:defRPr sz="1200"/>
            </a:lvl2pPr>
            <a:lvl3pPr marL="1371600" lvl="2" indent="-228600" algn="l">
              <a:spcBef>
                <a:spcPts val="200"/>
              </a:spcBef>
              <a:spcAft>
                <a:spcPts val="0"/>
              </a:spcAft>
              <a:buSzPts val="1000"/>
              <a:buFont typeface="Calibri"/>
              <a:buNone/>
              <a:defRPr sz="1000"/>
            </a:lvl3pPr>
            <a:lvl4pPr marL="1828800" lvl="3" indent="-228600" algn="l">
              <a:spcBef>
                <a:spcPts val="180"/>
              </a:spcBef>
              <a:spcAft>
                <a:spcPts val="0"/>
              </a:spcAft>
              <a:buSzPts val="900"/>
              <a:buFont typeface="Calibri"/>
              <a:buNone/>
              <a:defRPr sz="900"/>
            </a:lvl4pPr>
            <a:lvl5pPr marL="2286000" lvl="4" indent="-228600" algn="l">
              <a:spcBef>
                <a:spcPts val="180"/>
              </a:spcBef>
              <a:spcAft>
                <a:spcPts val="0"/>
              </a:spcAft>
              <a:buSzPts val="900"/>
              <a:buFont typeface="Calibri"/>
              <a:buNone/>
              <a:defRPr sz="900"/>
            </a:lvl5pPr>
            <a:lvl6pPr marL="2743200" lvl="5" indent="-228600" algn="l">
              <a:spcBef>
                <a:spcPts val="180"/>
              </a:spcBef>
              <a:spcAft>
                <a:spcPts val="0"/>
              </a:spcAft>
              <a:buClr>
                <a:schemeClr val="dk1"/>
              </a:buClr>
              <a:buSzPts val="900"/>
              <a:buFont typeface="Calibri"/>
              <a:buNone/>
              <a:defRPr sz="900"/>
            </a:lvl6pPr>
            <a:lvl7pPr marL="3200400" lvl="6" indent="-228600" algn="l">
              <a:spcBef>
                <a:spcPts val="180"/>
              </a:spcBef>
              <a:spcAft>
                <a:spcPts val="0"/>
              </a:spcAft>
              <a:buClr>
                <a:schemeClr val="dk1"/>
              </a:buClr>
              <a:buSzPts val="900"/>
              <a:buFont typeface="Calibri"/>
              <a:buNone/>
              <a:defRPr sz="900"/>
            </a:lvl7pPr>
            <a:lvl8pPr marL="3657600" lvl="7" indent="-228600" algn="l">
              <a:spcBef>
                <a:spcPts val="180"/>
              </a:spcBef>
              <a:spcAft>
                <a:spcPts val="0"/>
              </a:spcAft>
              <a:buClr>
                <a:schemeClr val="dk1"/>
              </a:buClr>
              <a:buSzPts val="900"/>
              <a:buFont typeface="Calibri"/>
              <a:buNone/>
              <a:defRPr sz="900"/>
            </a:lvl8pPr>
            <a:lvl9pPr marL="4114800" lvl="8" indent="-228600" algn="l">
              <a:spcBef>
                <a:spcPts val="180"/>
              </a:spcBef>
              <a:spcAft>
                <a:spcPts val="0"/>
              </a:spcAft>
              <a:buClr>
                <a:schemeClr val="dk1"/>
              </a:buClr>
              <a:buSzPts val="900"/>
              <a:buFont typeface="Calibri"/>
              <a:buNone/>
              <a:defRPr sz="900"/>
            </a:lvl9pPr>
          </a:lstStyle>
          <a:p>
            <a:endParaRPr/>
          </a:p>
        </p:txBody>
      </p:sp>
      <p:sp>
        <p:nvSpPr>
          <p:cNvPr id="53" name="Google Shape;53;p17"/>
          <p:cNvSpPr txBox="1">
            <a:spLocks noGrp="1"/>
          </p:cNvSpPr>
          <p:nvPr>
            <p:ph type="ftr" idx="11"/>
          </p:nvPr>
        </p:nvSpPr>
        <p:spPr>
          <a:xfrm>
            <a:off x="9524" y="6400800"/>
            <a:ext cx="3860800" cy="457200"/>
          </a:xfrm>
          <a:prstGeom prst="rect">
            <a:avLst/>
          </a:prstGeom>
          <a:noFill/>
          <a:ln>
            <a:noFill/>
          </a:ln>
        </p:spPr>
        <p:txBody>
          <a:bodyPr spcFirstLastPara="1" wrap="square" lIns="91425" tIns="45700" rIns="91425" bIns="45700" anchor="t"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17"/>
          <p:cNvSpPr txBox="1">
            <a:spLocks noGrp="1"/>
          </p:cNvSpPr>
          <p:nvPr>
            <p:ph type="sldNum" idx="12"/>
          </p:nvPr>
        </p:nvSpPr>
        <p:spPr>
          <a:xfrm>
            <a:off x="9652000" y="6400800"/>
            <a:ext cx="2540000" cy="457200"/>
          </a:xfrm>
          <a:prstGeom prst="rect">
            <a:avLst/>
          </a:prstGeom>
          <a:noFill/>
          <a:ln>
            <a:noFill/>
          </a:ln>
        </p:spPr>
        <p:txBody>
          <a:bodyPr spcFirstLastPara="1" wrap="square" lIns="91425" tIns="45700" rIns="91425" bIns="45700" anchor="t" anchorCtr="0">
            <a:noAutofit/>
          </a:bodyPr>
          <a:lstStyle>
            <a:lvl1pPr marL="0" marR="0" lvl="0" indent="0" algn="r">
              <a:spcBef>
                <a:spcPts val="0"/>
              </a:spcBef>
              <a:spcAft>
                <a:spcPts val="0"/>
              </a:spcAft>
              <a:buNone/>
              <a:defRPr sz="1400" b="0" i="0" u="none" strike="noStrike" cap="none">
                <a:solidFill>
                  <a:srgbClr val="FFFFFF"/>
                </a:solidFill>
                <a:latin typeface="Calibri"/>
                <a:ea typeface="Calibri"/>
                <a:cs typeface="Calibri"/>
                <a:sym typeface="Calibri"/>
              </a:defRPr>
            </a:lvl1pPr>
            <a:lvl2pPr marL="0" marR="0" lvl="1" indent="0" algn="r">
              <a:spcBef>
                <a:spcPts val="0"/>
              </a:spcBef>
              <a:spcAft>
                <a:spcPts val="0"/>
              </a:spcAft>
              <a:buNone/>
              <a:defRPr sz="1400" b="0" i="0" u="none" strike="noStrike" cap="none">
                <a:solidFill>
                  <a:srgbClr val="FFFFFF"/>
                </a:solidFill>
                <a:latin typeface="Calibri"/>
                <a:ea typeface="Calibri"/>
                <a:cs typeface="Calibri"/>
                <a:sym typeface="Calibri"/>
              </a:defRPr>
            </a:lvl2pPr>
            <a:lvl3pPr marL="0" marR="0" lvl="2" indent="0" algn="r">
              <a:spcBef>
                <a:spcPts val="0"/>
              </a:spcBef>
              <a:spcAft>
                <a:spcPts val="0"/>
              </a:spcAft>
              <a:buNone/>
              <a:defRPr sz="1400" b="0" i="0" u="none" strike="noStrike" cap="none">
                <a:solidFill>
                  <a:srgbClr val="FFFFFF"/>
                </a:solidFill>
                <a:latin typeface="Calibri"/>
                <a:ea typeface="Calibri"/>
                <a:cs typeface="Calibri"/>
                <a:sym typeface="Calibri"/>
              </a:defRPr>
            </a:lvl3pPr>
            <a:lvl4pPr marL="0" marR="0" lvl="3" indent="0" algn="r">
              <a:spcBef>
                <a:spcPts val="0"/>
              </a:spcBef>
              <a:spcAft>
                <a:spcPts val="0"/>
              </a:spcAft>
              <a:buNone/>
              <a:defRPr sz="1400" b="0" i="0" u="none" strike="noStrike" cap="none">
                <a:solidFill>
                  <a:srgbClr val="FFFFFF"/>
                </a:solidFill>
                <a:latin typeface="Calibri"/>
                <a:ea typeface="Calibri"/>
                <a:cs typeface="Calibri"/>
                <a:sym typeface="Calibri"/>
              </a:defRPr>
            </a:lvl4pPr>
            <a:lvl5pPr marL="0" marR="0" lvl="4" indent="0" algn="r">
              <a:spcBef>
                <a:spcPts val="0"/>
              </a:spcBef>
              <a:spcAft>
                <a:spcPts val="0"/>
              </a:spcAft>
              <a:buNone/>
              <a:defRPr sz="1400" b="0" i="0" u="none" strike="noStrike" cap="none">
                <a:solidFill>
                  <a:srgbClr val="FFFFFF"/>
                </a:solidFill>
                <a:latin typeface="Calibri"/>
                <a:ea typeface="Calibri"/>
                <a:cs typeface="Calibri"/>
                <a:sym typeface="Calibri"/>
              </a:defRPr>
            </a:lvl5pPr>
            <a:lvl6pPr marL="0" marR="0" lvl="5" indent="0" algn="r">
              <a:spcBef>
                <a:spcPts val="0"/>
              </a:spcBef>
              <a:spcAft>
                <a:spcPts val="0"/>
              </a:spcAft>
              <a:buNone/>
              <a:defRPr sz="1400" b="0" i="0" u="none" strike="noStrike" cap="none">
                <a:solidFill>
                  <a:srgbClr val="FFFFFF"/>
                </a:solidFill>
                <a:latin typeface="Calibri"/>
                <a:ea typeface="Calibri"/>
                <a:cs typeface="Calibri"/>
                <a:sym typeface="Calibri"/>
              </a:defRPr>
            </a:lvl6pPr>
            <a:lvl7pPr marL="0" marR="0" lvl="6" indent="0" algn="r">
              <a:spcBef>
                <a:spcPts val="0"/>
              </a:spcBef>
              <a:spcAft>
                <a:spcPts val="0"/>
              </a:spcAft>
              <a:buNone/>
              <a:defRPr sz="1400" b="0" i="0" u="none" strike="noStrike" cap="none">
                <a:solidFill>
                  <a:srgbClr val="FFFFFF"/>
                </a:solidFill>
                <a:latin typeface="Calibri"/>
                <a:ea typeface="Calibri"/>
                <a:cs typeface="Calibri"/>
                <a:sym typeface="Calibri"/>
              </a:defRPr>
            </a:lvl7pPr>
            <a:lvl8pPr marL="0" marR="0" lvl="7" indent="0" algn="r">
              <a:spcBef>
                <a:spcPts val="0"/>
              </a:spcBef>
              <a:spcAft>
                <a:spcPts val="0"/>
              </a:spcAft>
              <a:buNone/>
              <a:defRPr sz="1400" b="0" i="0" u="none" strike="noStrike" cap="none">
                <a:solidFill>
                  <a:srgbClr val="FFFFFF"/>
                </a:solidFill>
                <a:latin typeface="Calibri"/>
                <a:ea typeface="Calibri"/>
                <a:cs typeface="Calibri"/>
                <a:sym typeface="Calibri"/>
              </a:defRPr>
            </a:lvl8pPr>
            <a:lvl9pPr marL="0" marR="0" lvl="8" indent="0" algn="r">
              <a:spcBef>
                <a:spcPts val="0"/>
              </a:spcBef>
              <a:spcAft>
                <a:spcPts val="0"/>
              </a:spcAft>
              <a:buNone/>
              <a:defRPr sz="1400" b="0" i="0" u="none" strike="noStrike" cap="none">
                <a:solidFill>
                  <a:srgbClr val="FFFFFF"/>
                </a:solidFill>
                <a:latin typeface="Calibri"/>
                <a:ea typeface="Calibri"/>
                <a:cs typeface="Calibri"/>
                <a:sym typeface="Calibri"/>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22280890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65"/>
        <p:cNvGrpSpPr/>
        <p:nvPr/>
      </p:nvGrpSpPr>
      <p:grpSpPr>
        <a:xfrm>
          <a:off x="0" y="0"/>
          <a:ext cx="0" cy="0"/>
          <a:chOff x="0" y="0"/>
          <a:chExt cx="0" cy="0"/>
        </a:xfrm>
      </p:grpSpPr>
      <p:sp>
        <p:nvSpPr>
          <p:cNvPr id="66" name="Google Shape;66;g13543cb36bb_0_450"/>
          <p:cNvSpPr txBox="1">
            <a:spLocks noGrp="1"/>
          </p:cNvSpPr>
          <p:nvPr>
            <p:ph type="title"/>
          </p:nvPr>
        </p:nvSpPr>
        <p:spPr>
          <a:xfrm>
            <a:off x="415600" y="593367"/>
            <a:ext cx="11360800" cy="763500"/>
          </a:xfrm>
          <a:prstGeom prst="rect">
            <a:avLst/>
          </a:prstGeom>
          <a:noFill/>
          <a:ln>
            <a:noFill/>
          </a:ln>
        </p:spPr>
        <p:txBody>
          <a:bodyPr spcFirstLastPara="1" wrap="square" lIns="91425" tIns="91425" rIns="91425" bIns="91425" anchor="t" anchorCtr="0">
            <a:noAutofit/>
          </a:bodyPr>
          <a:lstStyle>
            <a:lvl1pPr lvl="0" algn="l" rtl="0">
              <a:lnSpc>
                <a:spcPct val="90000"/>
              </a:lnSpc>
              <a:spcBef>
                <a:spcPts val="0"/>
              </a:spcBef>
              <a:spcAft>
                <a:spcPts val="0"/>
              </a:spcAft>
              <a:buClr>
                <a:schemeClr val="dk1"/>
              </a:buClr>
              <a:buSzPts val="2800"/>
              <a:buFont typeface="Calibri"/>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67" name="Google Shape;67;g13543cb36bb_0_450"/>
          <p:cNvSpPr txBox="1">
            <a:spLocks noGrp="1"/>
          </p:cNvSpPr>
          <p:nvPr>
            <p:ph type="body" idx="1"/>
          </p:nvPr>
        </p:nvSpPr>
        <p:spPr>
          <a:xfrm>
            <a:off x="415600" y="1536633"/>
            <a:ext cx="11360800" cy="4555200"/>
          </a:xfrm>
          <a:prstGeom prst="rect">
            <a:avLst/>
          </a:prstGeom>
          <a:noFill/>
          <a:ln>
            <a:noFill/>
          </a:ln>
        </p:spPr>
        <p:txBody>
          <a:bodyPr spcFirstLastPara="1" wrap="square" lIns="91425" tIns="91425" rIns="91425" bIns="91425" anchor="t" anchorCtr="0">
            <a:noAutofit/>
          </a:bodyPr>
          <a:lstStyle>
            <a:lvl1pPr marL="457200" lvl="0" indent="-342900" algn="l" rtl="0">
              <a:lnSpc>
                <a:spcPct val="90000"/>
              </a:lnSpc>
              <a:spcBef>
                <a:spcPts val="0"/>
              </a:spcBef>
              <a:spcAft>
                <a:spcPts val="0"/>
              </a:spcAft>
              <a:buClr>
                <a:schemeClr val="dk1"/>
              </a:buClr>
              <a:buSzPts val="1800"/>
              <a:buChar char="●"/>
              <a:defRPr/>
            </a:lvl1pPr>
            <a:lvl2pPr marL="914400" lvl="1" indent="-317500" algn="l" rtl="0">
              <a:lnSpc>
                <a:spcPct val="90000"/>
              </a:lnSpc>
              <a:spcBef>
                <a:spcPts val="2133"/>
              </a:spcBef>
              <a:spcAft>
                <a:spcPts val="0"/>
              </a:spcAft>
              <a:buClr>
                <a:schemeClr val="dk1"/>
              </a:buClr>
              <a:buSzPts val="1400"/>
              <a:buChar char="○"/>
              <a:defRPr/>
            </a:lvl2pPr>
            <a:lvl3pPr marL="1371600" lvl="2" indent="-317500" algn="l" rtl="0">
              <a:lnSpc>
                <a:spcPct val="90000"/>
              </a:lnSpc>
              <a:spcBef>
                <a:spcPts val="2133"/>
              </a:spcBef>
              <a:spcAft>
                <a:spcPts val="0"/>
              </a:spcAft>
              <a:buClr>
                <a:schemeClr val="dk1"/>
              </a:buClr>
              <a:buSzPts val="1400"/>
              <a:buChar char="■"/>
              <a:defRPr/>
            </a:lvl3pPr>
            <a:lvl4pPr marL="1828800" lvl="3" indent="-317500" algn="l" rtl="0">
              <a:lnSpc>
                <a:spcPct val="90000"/>
              </a:lnSpc>
              <a:spcBef>
                <a:spcPts val="2133"/>
              </a:spcBef>
              <a:spcAft>
                <a:spcPts val="0"/>
              </a:spcAft>
              <a:buClr>
                <a:schemeClr val="dk1"/>
              </a:buClr>
              <a:buSzPts val="1400"/>
              <a:buChar char="●"/>
              <a:defRPr/>
            </a:lvl4pPr>
            <a:lvl5pPr marL="2286000" lvl="4" indent="-317500" algn="l" rtl="0">
              <a:lnSpc>
                <a:spcPct val="90000"/>
              </a:lnSpc>
              <a:spcBef>
                <a:spcPts val="2133"/>
              </a:spcBef>
              <a:spcAft>
                <a:spcPts val="0"/>
              </a:spcAft>
              <a:buClr>
                <a:schemeClr val="dk1"/>
              </a:buClr>
              <a:buSzPts val="1400"/>
              <a:buChar char="○"/>
              <a:defRPr/>
            </a:lvl5pPr>
            <a:lvl6pPr marL="2743200" lvl="5" indent="-317500" algn="l" rtl="0">
              <a:lnSpc>
                <a:spcPct val="90000"/>
              </a:lnSpc>
              <a:spcBef>
                <a:spcPts val="2133"/>
              </a:spcBef>
              <a:spcAft>
                <a:spcPts val="0"/>
              </a:spcAft>
              <a:buClr>
                <a:schemeClr val="dk1"/>
              </a:buClr>
              <a:buSzPts val="1400"/>
              <a:buChar char="■"/>
              <a:defRPr/>
            </a:lvl6pPr>
            <a:lvl7pPr marL="3200400" lvl="6" indent="-317500" algn="l" rtl="0">
              <a:lnSpc>
                <a:spcPct val="90000"/>
              </a:lnSpc>
              <a:spcBef>
                <a:spcPts val="2133"/>
              </a:spcBef>
              <a:spcAft>
                <a:spcPts val="0"/>
              </a:spcAft>
              <a:buClr>
                <a:schemeClr val="dk1"/>
              </a:buClr>
              <a:buSzPts val="1400"/>
              <a:buChar char="●"/>
              <a:defRPr/>
            </a:lvl7pPr>
            <a:lvl8pPr marL="3657600" lvl="7" indent="-317500" algn="l" rtl="0">
              <a:lnSpc>
                <a:spcPct val="90000"/>
              </a:lnSpc>
              <a:spcBef>
                <a:spcPts val="2133"/>
              </a:spcBef>
              <a:spcAft>
                <a:spcPts val="0"/>
              </a:spcAft>
              <a:buClr>
                <a:schemeClr val="dk1"/>
              </a:buClr>
              <a:buSzPts val="1400"/>
              <a:buChar char="○"/>
              <a:defRPr/>
            </a:lvl8pPr>
            <a:lvl9pPr marL="4114800" lvl="8" indent="-317500" algn="l" rtl="0">
              <a:lnSpc>
                <a:spcPct val="90000"/>
              </a:lnSpc>
              <a:spcBef>
                <a:spcPts val="2133"/>
              </a:spcBef>
              <a:spcAft>
                <a:spcPts val="2133"/>
              </a:spcAft>
              <a:buClr>
                <a:schemeClr val="dk1"/>
              </a:buClr>
              <a:buSzPts val="1400"/>
              <a:buChar char="■"/>
              <a:defRPr/>
            </a:lvl9pPr>
          </a:lstStyle>
          <a:p>
            <a:endParaRPr/>
          </a:p>
        </p:txBody>
      </p:sp>
      <p:sp>
        <p:nvSpPr>
          <p:cNvPr id="68" name="Google Shape;68;g13543cb36bb_0_450"/>
          <p:cNvSpPr txBox="1">
            <a:spLocks noGrp="1"/>
          </p:cNvSpPr>
          <p:nvPr>
            <p:ph type="sldNum" idx="12"/>
          </p:nvPr>
        </p:nvSpPr>
        <p:spPr>
          <a:xfrm>
            <a:off x="11296611" y="6217623"/>
            <a:ext cx="731600" cy="524700"/>
          </a:xfrm>
          <a:prstGeom prst="rect">
            <a:avLst/>
          </a:prstGeom>
          <a:noFill/>
          <a:ln>
            <a:noFill/>
          </a:ln>
        </p:spPr>
        <p:txBody>
          <a:bodyPr spcFirstLastPara="1" wrap="square" lIns="91425" tIns="91425" rIns="91425" bIns="91425" anchor="ctr" anchorCtr="0">
            <a:noAutofit/>
          </a:bodyPr>
          <a:lstStyle>
            <a:lvl1pPr marL="0" lvl="0" indent="0" algn="r" rtl="0">
              <a:buClr>
                <a:srgbClr val="888888"/>
              </a:buClr>
              <a:buSzPts val="1200"/>
              <a:buFont typeface="Calibri"/>
              <a:buNone/>
              <a:defRPr sz="1200">
                <a:solidFill>
                  <a:srgbClr val="888888"/>
                </a:solidFill>
                <a:latin typeface="Calibri"/>
                <a:ea typeface="Calibri"/>
                <a:cs typeface="Calibri"/>
                <a:sym typeface="Calibri"/>
              </a:defRPr>
            </a:lvl1pPr>
            <a:lvl2pPr marL="0" lvl="1" indent="0" algn="r" rtl="0">
              <a:buClr>
                <a:srgbClr val="888888"/>
              </a:buClr>
              <a:buSzPts val="1200"/>
              <a:buFont typeface="Calibri"/>
              <a:buNone/>
              <a:defRPr sz="1200">
                <a:solidFill>
                  <a:srgbClr val="888888"/>
                </a:solidFill>
                <a:latin typeface="Calibri"/>
                <a:ea typeface="Calibri"/>
                <a:cs typeface="Calibri"/>
                <a:sym typeface="Calibri"/>
              </a:defRPr>
            </a:lvl2pPr>
            <a:lvl3pPr marL="0" lvl="2" indent="0" algn="r" rtl="0">
              <a:buClr>
                <a:srgbClr val="888888"/>
              </a:buClr>
              <a:buSzPts val="1200"/>
              <a:buFont typeface="Calibri"/>
              <a:buNone/>
              <a:defRPr sz="1200">
                <a:solidFill>
                  <a:srgbClr val="888888"/>
                </a:solidFill>
                <a:latin typeface="Calibri"/>
                <a:ea typeface="Calibri"/>
                <a:cs typeface="Calibri"/>
                <a:sym typeface="Calibri"/>
              </a:defRPr>
            </a:lvl3pPr>
            <a:lvl4pPr marL="0" lvl="3" indent="0" algn="r" rtl="0">
              <a:buClr>
                <a:srgbClr val="888888"/>
              </a:buClr>
              <a:buSzPts val="1200"/>
              <a:buFont typeface="Calibri"/>
              <a:buNone/>
              <a:defRPr sz="1200">
                <a:solidFill>
                  <a:srgbClr val="888888"/>
                </a:solidFill>
                <a:latin typeface="Calibri"/>
                <a:ea typeface="Calibri"/>
                <a:cs typeface="Calibri"/>
                <a:sym typeface="Calibri"/>
              </a:defRPr>
            </a:lvl4pPr>
            <a:lvl5pPr marL="0" lvl="4" indent="0" algn="r" rtl="0">
              <a:buClr>
                <a:srgbClr val="888888"/>
              </a:buClr>
              <a:buSzPts val="1200"/>
              <a:buFont typeface="Calibri"/>
              <a:buNone/>
              <a:defRPr sz="1200">
                <a:solidFill>
                  <a:srgbClr val="888888"/>
                </a:solidFill>
                <a:latin typeface="Calibri"/>
                <a:ea typeface="Calibri"/>
                <a:cs typeface="Calibri"/>
                <a:sym typeface="Calibri"/>
              </a:defRPr>
            </a:lvl5pPr>
            <a:lvl6pPr marL="0" lvl="5" indent="0" algn="r" rtl="0">
              <a:buClr>
                <a:srgbClr val="888888"/>
              </a:buClr>
              <a:buSzPts val="1200"/>
              <a:buFont typeface="Calibri"/>
              <a:buNone/>
              <a:defRPr sz="1200">
                <a:solidFill>
                  <a:srgbClr val="888888"/>
                </a:solidFill>
                <a:latin typeface="Calibri"/>
                <a:ea typeface="Calibri"/>
                <a:cs typeface="Calibri"/>
                <a:sym typeface="Calibri"/>
              </a:defRPr>
            </a:lvl6pPr>
            <a:lvl7pPr marL="0" lvl="6" indent="0" algn="r" rtl="0">
              <a:buClr>
                <a:srgbClr val="888888"/>
              </a:buClr>
              <a:buSzPts val="1200"/>
              <a:buFont typeface="Calibri"/>
              <a:buNone/>
              <a:defRPr sz="1200">
                <a:solidFill>
                  <a:srgbClr val="888888"/>
                </a:solidFill>
                <a:latin typeface="Calibri"/>
                <a:ea typeface="Calibri"/>
                <a:cs typeface="Calibri"/>
                <a:sym typeface="Calibri"/>
              </a:defRPr>
            </a:lvl7pPr>
            <a:lvl8pPr marL="0" lvl="7" indent="0" algn="r" rtl="0">
              <a:buClr>
                <a:srgbClr val="888888"/>
              </a:buClr>
              <a:buSzPts val="1200"/>
              <a:buFont typeface="Calibri"/>
              <a:buNone/>
              <a:defRPr sz="1200">
                <a:solidFill>
                  <a:srgbClr val="888888"/>
                </a:solidFill>
                <a:latin typeface="Calibri"/>
                <a:ea typeface="Calibri"/>
                <a:cs typeface="Calibri"/>
                <a:sym typeface="Calibri"/>
              </a:defRPr>
            </a:lvl8pPr>
            <a:lvl9pPr marL="0" lvl="8" indent="0" algn="r" rtl="0">
              <a:buClr>
                <a:srgbClr val="888888"/>
              </a:buClr>
              <a:buSzPts val="1200"/>
              <a:buFont typeface="Calibri"/>
              <a:buNone/>
              <a:defRPr sz="1200">
                <a:solidFill>
                  <a:srgbClr val="888888"/>
                </a:solidFill>
                <a:latin typeface="Calibri"/>
                <a:ea typeface="Calibri"/>
                <a:cs typeface="Calibri"/>
                <a:sym typeface="Calibri"/>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24308778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1 column - left">
  <p:cSld name="1 column - left">
    <p:spTree>
      <p:nvGrpSpPr>
        <p:cNvPr id="1" name="Shape 69"/>
        <p:cNvGrpSpPr/>
        <p:nvPr/>
      </p:nvGrpSpPr>
      <p:grpSpPr>
        <a:xfrm>
          <a:off x="0" y="0"/>
          <a:ext cx="0" cy="0"/>
          <a:chOff x="0" y="0"/>
          <a:chExt cx="0" cy="0"/>
        </a:xfrm>
      </p:grpSpPr>
      <p:sp>
        <p:nvSpPr>
          <p:cNvPr id="70" name="Google Shape;70;g13543cb36bb_0_701"/>
          <p:cNvSpPr txBox="1">
            <a:spLocks noGrp="1"/>
          </p:cNvSpPr>
          <p:nvPr>
            <p:ph type="title"/>
          </p:nvPr>
        </p:nvSpPr>
        <p:spPr>
          <a:xfrm>
            <a:off x="672000" y="504000"/>
            <a:ext cx="10848000" cy="792000"/>
          </a:xfrm>
          <a:prstGeom prst="rect">
            <a:avLst/>
          </a:prstGeom>
          <a:noFill/>
          <a:ln>
            <a:noFill/>
          </a:ln>
        </p:spPr>
        <p:txBody>
          <a:bodyPr spcFirstLastPara="1" wrap="square" lIns="0" tIns="0" rIns="0" bIns="0" anchor="t" anchorCtr="0">
            <a:noAutofit/>
          </a:bodyPr>
          <a:lstStyle>
            <a:lvl1pPr lvl="0" algn="l" rtl="0">
              <a:lnSpc>
                <a:spcPct val="183333"/>
              </a:lnSpc>
              <a:spcBef>
                <a:spcPts val="0"/>
              </a:spcBef>
              <a:spcAft>
                <a:spcPts val="0"/>
              </a:spcAft>
              <a:buClr>
                <a:schemeClr val="dk2"/>
              </a:buClr>
              <a:buSzPts val="1800"/>
              <a:buFont typeface="Calibri"/>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71" name="Google Shape;71;g13543cb36bb_0_701"/>
          <p:cNvSpPr txBox="1">
            <a:spLocks noGrp="1"/>
          </p:cNvSpPr>
          <p:nvPr>
            <p:ph type="body" idx="1"/>
          </p:nvPr>
        </p:nvSpPr>
        <p:spPr>
          <a:xfrm>
            <a:off x="672000" y="1512000"/>
            <a:ext cx="5232000" cy="4500000"/>
          </a:xfrm>
          <a:prstGeom prst="rect">
            <a:avLst/>
          </a:prstGeom>
          <a:noFill/>
          <a:ln>
            <a:noFill/>
          </a:ln>
        </p:spPr>
        <p:txBody>
          <a:bodyPr spcFirstLastPara="1" wrap="square" lIns="0" tIns="0" rIns="0" bIns="0" anchor="t" anchorCtr="0">
            <a:noAutofit/>
          </a:bodyPr>
          <a:lstStyle>
            <a:lvl1pPr marL="457200" lvl="0" indent="-228600" algn="l" rtl="0">
              <a:lnSpc>
                <a:spcPct val="100000"/>
              </a:lnSpc>
              <a:spcBef>
                <a:spcPts val="600"/>
              </a:spcBef>
              <a:spcAft>
                <a:spcPts val="0"/>
              </a:spcAft>
              <a:buClr>
                <a:schemeClr val="accent1"/>
              </a:buClr>
              <a:buSzPts val="1800"/>
              <a:buNone/>
              <a:defRPr/>
            </a:lvl1pPr>
            <a:lvl2pPr marL="914400" lvl="1" indent="-228600" algn="l" rtl="0">
              <a:lnSpc>
                <a:spcPct val="100000"/>
              </a:lnSpc>
              <a:spcBef>
                <a:spcPts val="600"/>
              </a:spcBef>
              <a:spcAft>
                <a:spcPts val="0"/>
              </a:spcAft>
              <a:buClr>
                <a:schemeClr val="dk1"/>
              </a:buClr>
              <a:buSzPts val="1800"/>
              <a:buNone/>
              <a:defRPr/>
            </a:lvl2pPr>
            <a:lvl3pPr marL="1371600" lvl="2" indent="-228600" algn="l" rtl="0">
              <a:lnSpc>
                <a:spcPct val="100000"/>
              </a:lnSpc>
              <a:spcBef>
                <a:spcPts val="600"/>
              </a:spcBef>
              <a:spcAft>
                <a:spcPts val="0"/>
              </a:spcAft>
              <a:buClr>
                <a:schemeClr val="dk1"/>
              </a:buClr>
              <a:buSzPts val="1800"/>
              <a:buNone/>
              <a:defRPr/>
            </a:lvl3pPr>
            <a:lvl4pPr marL="1828800" lvl="3" indent="-342900" algn="l" rtl="0">
              <a:lnSpc>
                <a:spcPct val="100000"/>
              </a:lnSpc>
              <a:spcBef>
                <a:spcPts val="600"/>
              </a:spcBef>
              <a:spcAft>
                <a:spcPts val="0"/>
              </a:spcAft>
              <a:buClr>
                <a:schemeClr val="dk1"/>
              </a:buClr>
              <a:buSzPts val="1800"/>
              <a:buChar char="•"/>
              <a:defRPr/>
            </a:lvl4pPr>
            <a:lvl5pPr marL="2286000" lvl="4" indent="-342900" algn="l" rtl="0">
              <a:lnSpc>
                <a:spcPct val="100000"/>
              </a:lnSpc>
              <a:spcBef>
                <a:spcPts val="600"/>
              </a:spcBef>
              <a:spcAft>
                <a:spcPts val="0"/>
              </a:spcAft>
              <a:buClr>
                <a:schemeClr val="dk1"/>
              </a:buClr>
              <a:buSzPts val="1800"/>
              <a:buChar char="–"/>
              <a:defRPr/>
            </a:lvl5pPr>
            <a:lvl6pPr marL="2743200" lvl="5" indent="-342900" algn="l" rtl="0">
              <a:lnSpc>
                <a:spcPct val="90000"/>
              </a:lnSpc>
              <a:spcBef>
                <a:spcPts val="6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72" name="Google Shape;72;g13543cb36bb_0_701"/>
          <p:cNvSpPr txBox="1">
            <a:spLocks noGrp="1"/>
          </p:cNvSpPr>
          <p:nvPr>
            <p:ph type="ftr" idx="11"/>
          </p:nvPr>
        </p:nvSpPr>
        <p:spPr>
          <a:xfrm>
            <a:off x="672000" y="6192000"/>
            <a:ext cx="10368000" cy="180000"/>
          </a:xfrm>
          <a:prstGeom prst="rect">
            <a:avLst/>
          </a:prstGeom>
          <a:noFill/>
          <a:ln>
            <a:noFill/>
          </a:ln>
        </p:spPr>
        <p:txBody>
          <a:bodyPr spcFirstLastPara="1" wrap="square" lIns="0" tIns="0" rIns="0" bIns="0" anchor="b" anchorCtr="0">
            <a:noAutofit/>
          </a:bodyPr>
          <a:lstStyle>
            <a:lvl1pPr lvl="0" algn="l" rtl="0">
              <a:spcBef>
                <a:spcPts val="0"/>
              </a:spcBef>
              <a:spcAft>
                <a:spcPts val="0"/>
              </a:spcAft>
              <a:buClr>
                <a:srgbClr val="888888"/>
              </a:buClr>
              <a:buSzPts val="1400"/>
              <a:buFont typeface="Calibri"/>
              <a:buNone/>
              <a:defRPr/>
            </a:lvl1pPr>
            <a:lvl2pPr lvl="1" algn="l" rtl="0">
              <a:spcBef>
                <a:spcPts val="0"/>
              </a:spcBef>
              <a:spcAft>
                <a:spcPts val="0"/>
              </a:spcAft>
              <a:buClr>
                <a:schemeClr val="dk1"/>
              </a:buClr>
              <a:buSzPts val="1400"/>
              <a:buFont typeface="Calibri"/>
              <a:buNone/>
              <a:defRPr/>
            </a:lvl2pPr>
            <a:lvl3pPr lvl="2" algn="l" rtl="0">
              <a:spcBef>
                <a:spcPts val="0"/>
              </a:spcBef>
              <a:spcAft>
                <a:spcPts val="0"/>
              </a:spcAft>
              <a:buClr>
                <a:schemeClr val="dk1"/>
              </a:buClr>
              <a:buSzPts val="1400"/>
              <a:buFont typeface="Calibri"/>
              <a:buNone/>
              <a:defRPr/>
            </a:lvl3pPr>
            <a:lvl4pPr lvl="3" algn="l" rtl="0">
              <a:spcBef>
                <a:spcPts val="0"/>
              </a:spcBef>
              <a:spcAft>
                <a:spcPts val="0"/>
              </a:spcAft>
              <a:buClr>
                <a:schemeClr val="dk1"/>
              </a:buClr>
              <a:buSzPts val="1400"/>
              <a:buFont typeface="Calibri"/>
              <a:buNone/>
              <a:defRPr/>
            </a:lvl4pPr>
            <a:lvl5pPr lvl="4" algn="l" rtl="0">
              <a:spcBef>
                <a:spcPts val="0"/>
              </a:spcBef>
              <a:spcAft>
                <a:spcPts val="0"/>
              </a:spcAft>
              <a:buClr>
                <a:schemeClr val="dk1"/>
              </a:buClr>
              <a:buSzPts val="1400"/>
              <a:buFont typeface="Calibri"/>
              <a:buNone/>
              <a:defRPr/>
            </a:lvl5pPr>
            <a:lvl6pPr lvl="5" algn="l" rtl="0">
              <a:spcBef>
                <a:spcPts val="0"/>
              </a:spcBef>
              <a:spcAft>
                <a:spcPts val="0"/>
              </a:spcAft>
              <a:buClr>
                <a:schemeClr val="dk1"/>
              </a:buClr>
              <a:buSzPts val="1400"/>
              <a:buFont typeface="Calibri"/>
              <a:buNone/>
              <a:defRPr/>
            </a:lvl6pPr>
            <a:lvl7pPr lvl="6" algn="l" rtl="0">
              <a:spcBef>
                <a:spcPts val="0"/>
              </a:spcBef>
              <a:spcAft>
                <a:spcPts val="0"/>
              </a:spcAft>
              <a:buClr>
                <a:schemeClr val="dk1"/>
              </a:buClr>
              <a:buSzPts val="1400"/>
              <a:buFont typeface="Calibri"/>
              <a:buNone/>
              <a:defRPr/>
            </a:lvl7pPr>
            <a:lvl8pPr lvl="7" algn="l" rtl="0">
              <a:spcBef>
                <a:spcPts val="0"/>
              </a:spcBef>
              <a:spcAft>
                <a:spcPts val="0"/>
              </a:spcAft>
              <a:buClr>
                <a:schemeClr val="dk1"/>
              </a:buClr>
              <a:buSzPts val="1400"/>
              <a:buFont typeface="Calibri"/>
              <a:buNone/>
              <a:defRPr/>
            </a:lvl8pPr>
            <a:lvl9pPr lvl="8" algn="l" rtl="0">
              <a:spcBef>
                <a:spcPts val="0"/>
              </a:spcBef>
              <a:spcAft>
                <a:spcPts val="0"/>
              </a:spcAft>
              <a:buClr>
                <a:schemeClr val="dk1"/>
              </a:buClr>
              <a:buSzPts val="1400"/>
              <a:buFont typeface="Calibri"/>
              <a:buNone/>
              <a:defRPr/>
            </a:lvl9pPr>
          </a:lstStyle>
          <a:p>
            <a:endParaRPr/>
          </a:p>
        </p:txBody>
      </p:sp>
      <p:sp>
        <p:nvSpPr>
          <p:cNvPr id="73" name="Google Shape;73;g13543cb36bb_0_701"/>
          <p:cNvSpPr txBox="1">
            <a:spLocks noGrp="1"/>
          </p:cNvSpPr>
          <p:nvPr>
            <p:ph type="sldNum" idx="12"/>
          </p:nvPr>
        </p:nvSpPr>
        <p:spPr>
          <a:xfrm>
            <a:off x="11040000" y="6192000"/>
            <a:ext cx="480000" cy="180000"/>
          </a:xfrm>
          <a:prstGeom prst="rect">
            <a:avLst/>
          </a:prstGeom>
          <a:noFill/>
          <a:ln>
            <a:noFill/>
          </a:ln>
        </p:spPr>
        <p:txBody>
          <a:bodyPr spcFirstLastPara="1" wrap="square" lIns="0" tIns="0" rIns="0" bIns="0" anchor="b" anchorCtr="0">
            <a:noAutofit/>
          </a:bodyPr>
          <a:lstStyle>
            <a:lvl1pPr marL="0" lvl="0" indent="0" algn="r" rtl="0">
              <a:spcBef>
                <a:spcPts val="0"/>
              </a:spcBef>
              <a:buClr>
                <a:srgbClr val="888888"/>
              </a:buClr>
              <a:buSzPts val="1200"/>
              <a:buFont typeface="Calibri"/>
              <a:buNone/>
              <a:defRPr sz="1200">
                <a:solidFill>
                  <a:srgbClr val="888888"/>
                </a:solidFill>
                <a:latin typeface="Calibri"/>
                <a:ea typeface="Calibri"/>
                <a:cs typeface="Calibri"/>
                <a:sym typeface="Calibri"/>
              </a:defRPr>
            </a:lvl1pPr>
            <a:lvl2pPr marL="0" lvl="1" indent="0" algn="r" rtl="0">
              <a:spcBef>
                <a:spcPts val="0"/>
              </a:spcBef>
              <a:buClr>
                <a:srgbClr val="888888"/>
              </a:buClr>
              <a:buSzPts val="1200"/>
              <a:buFont typeface="Calibri"/>
              <a:buNone/>
              <a:defRPr sz="1200">
                <a:solidFill>
                  <a:srgbClr val="888888"/>
                </a:solidFill>
                <a:latin typeface="Calibri"/>
                <a:ea typeface="Calibri"/>
                <a:cs typeface="Calibri"/>
                <a:sym typeface="Calibri"/>
              </a:defRPr>
            </a:lvl2pPr>
            <a:lvl3pPr marL="0" lvl="2" indent="0" algn="r" rtl="0">
              <a:spcBef>
                <a:spcPts val="0"/>
              </a:spcBef>
              <a:buClr>
                <a:srgbClr val="888888"/>
              </a:buClr>
              <a:buSzPts val="1200"/>
              <a:buFont typeface="Calibri"/>
              <a:buNone/>
              <a:defRPr sz="1200">
                <a:solidFill>
                  <a:srgbClr val="888888"/>
                </a:solidFill>
                <a:latin typeface="Calibri"/>
                <a:ea typeface="Calibri"/>
                <a:cs typeface="Calibri"/>
                <a:sym typeface="Calibri"/>
              </a:defRPr>
            </a:lvl3pPr>
            <a:lvl4pPr marL="0" lvl="3" indent="0" algn="r" rtl="0">
              <a:spcBef>
                <a:spcPts val="0"/>
              </a:spcBef>
              <a:buClr>
                <a:srgbClr val="888888"/>
              </a:buClr>
              <a:buSzPts val="1200"/>
              <a:buFont typeface="Calibri"/>
              <a:buNone/>
              <a:defRPr sz="1200">
                <a:solidFill>
                  <a:srgbClr val="888888"/>
                </a:solidFill>
                <a:latin typeface="Calibri"/>
                <a:ea typeface="Calibri"/>
                <a:cs typeface="Calibri"/>
                <a:sym typeface="Calibri"/>
              </a:defRPr>
            </a:lvl4pPr>
            <a:lvl5pPr marL="0" lvl="4" indent="0" algn="r" rtl="0">
              <a:spcBef>
                <a:spcPts val="0"/>
              </a:spcBef>
              <a:buClr>
                <a:srgbClr val="888888"/>
              </a:buClr>
              <a:buSzPts val="1200"/>
              <a:buFont typeface="Calibri"/>
              <a:buNone/>
              <a:defRPr sz="1200">
                <a:solidFill>
                  <a:srgbClr val="888888"/>
                </a:solidFill>
                <a:latin typeface="Calibri"/>
                <a:ea typeface="Calibri"/>
                <a:cs typeface="Calibri"/>
                <a:sym typeface="Calibri"/>
              </a:defRPr>
            </a:lvl5pPr>
            <a:lvl6pPr marL="0" lvl="5" indent="0" algn="r" rtl="0">
              <a:spcBef>
                <a:spcPts val="0"/>
              </a:spcBef>
              <a:buClr>
                <a:srgbClr val="888888"/>
              </a:buClr>
              <a:buSzPts val="1200"/>
              <a:buFont typeface="Calibri"/>
              <a:buNone/>
              <a:defRPr sz="1200">
                <a:solidFill>
                  <a:srgbClr val="888888"/>
                </a:solidFill>
                <a:latin typeface="Calibri"/>
                <a:ea typeface="Calibri"/>
                <a:cs typeface="Calibri"/>
                <a:sym typeface="Calibri"/>
              </a:defRPr>
            </a:lvl6pPr>
            <a:lvl7pPr marL="0" lvl="6" indent="0" algn="r" rtl="0">
              <a:spcBef>
                <a:spcPts val="0"/>
              </a:spcBef>
              <a:buClr>
                <a:srgbClr val="888888"/>
              </a:buClr>
              <a:buSzPts val="1200"/>
              <a:buFont typeface="Calibri"/>
              <a:buNone/>
              <a:defRPr sz="1200">
                <a:solidFill>
                  <a:srgbClr val="888888"/>
                </a:solidFill>
                <a:latin typeface="Calibri"/>
                <a:ea typeface="Calibri"/>
                <a:cs typeface="Calibri"/>
                <a:sym typeface="Calibri"/>
              </a:defRPr>
            </a:lvl7pPr>
            <a:lvl8pPr marL="0" lvl="7" indent="0" algn="r" rtl="0">
              <a:spcBef>
                <a:spcPts val="0"/>
              </a:spcBef>
              <a:buClr>
                <a:srgbClr val="888888"/>
              </a:buClr>
              <a:buSzPts val="1200"/>
              <a:buFont typeface="Calibri"/>
              <a:buNone/>
              <a:defRPr sz="1200">
                <a:solidFill>
                  <a:srgbClr val="888888"/>
                </a:solidFill>
                <a:latin typeface="Calibri"/>
                <a:ea typeface="Calibri"/>
                <a:cs typeface="Calibri"/>
                <a:sym typeface="Calibri"/>
              </a:defRPr>
            </a:lvl8pPr>
            <a:lvl9pPr marL="0" lvl="8" indent="0" algn="r" rtl="0">
              <a:spcBef>
                <a:spcPts val="0"/>
              </a:spcBef>
              <a:buClr>
                <a:srgbClr val="888888"/>
              </a:buClr>
              <a:buSzPts val="1200"/>
              <a:buFont typeface="Calibri"/>
              <a:buNone/>
              <a:defRPr sz="1200">
                <a:solidFill>
                  <a:srgbClr val="888888"/>
                </a:solidFill>
                <a:latin typeface="Calibri"/>
                <a:ea typeface="Calibri"/>
                <a:cs typeface="Calibri"/>
                <a:sym typeface="Calibri"/>
              </a:defRPr>
            </a:lvl9pPr>
          </a:lstStyle>
          <a:p>
            <a:fld id="{00000000-1234-1234-1234-123412341234}" type="slidenum">
              <a:rPr lang="en-GB" smtClean="0"/>
              <a:pPr/>
              <a:t>‹#›</a:t>
            </a:fld>
            <a:endParaRPr lang="en-GB"/>
          </a:p>
        </p:txBody>
      </p:sp>
      <p:sp>
        <p:nvSpPr>
          <p:cNvPr id="74" name="Google Shape;74;g13543cb36bb_0_701"/>
          <p:cNvSpPr>
            <a:spLocks noGrp="1"/>
          </p:cNvSpPr>
          <p:nvPr>
            <p:ph type="pic" idx="2"/>
          </p:nvPr>
        </p:nvSpPr>
        <p:spPr>
          <a:xfrm>
            <a:off x="6288000" y="1512001"/>
            <a:ext cx="5232000" cy="4500600"/>
          </a:xfrm>
          <a:prstGeom prst="rect">
            <a:avLst/>
          </a:prstGeom>
          <a:noFill/>
          <a:ln>
            <a:noFill/>
          </a:ln>
        </p:spPr>
      </p:sp>
    </p:spTree>
    <p:extLst>
      <p:ext uri="{BB962C8B-B14F-4D97-AF65-F5344CB8AC3E}">
        <p14:creationId xmlns:p14="http://schemas.microsoft.com/office/powerpoint/2010/main" val="7380965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D8CA26-F715-B6A6-8E85-A60E6AE84CC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F0FC164C-DE79-E42E-6DAB-E3E598041FAC}"/>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5857235-9D5D-C9AE-81E7-7FD3030C3185}"/>
              </a:ext>
            </a:extLst>
          </p:cNvPr>
          <p:cNvSpPr>
            <a:spLocks noGrp="1"/>
          </p:cNvSpPr>
          <p:nvPr>
            <p:ph type="dt" sz="half" idx="10"/>
          </p:nvPr>
        </p:nvSpPr>
        <p:spPr/>
        <p:txBody>
          <a:bodyPr/>
          <a:lstStyle/>
          <a:p>
            <a:fld id="{AE393358-85BD-624E-96EB-9D73B6970112}" type="datetimeFigureOut">
              <a:rPr lang="en-US" smtClean="0"/>
              <a:t>11/18/22</a:t>
            </a:fld>
            <a:endParaRPr lang="en-US"/>
          </a:p>
        </p:txBody>
      </p:sp>
      <p:sp>
        <p:nvSpPr>
          <p:cNvPr id="5" name="Footer Placeholder 4">
            <a:extLst>
              <a:ext uri="{FF2B5EF4-FFF2-40B4-BE49-F238E27FC236}">
                <a16:creationId xmlns:a16="http://schemas.microsoft.com/office/drawing/2014/main" id="{3A3C3C4D-160D-258D-943B-874B39FBFBB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1E4B227-4064-677A-F54B-D9A3FD86BF3C}"/>
              </a:ext>
            </a:extLst>
          </p:cNvPr>
          <p:cNvSpPr>
            <a:spLocks noGrp="1"/>
          </p:cNvSpPr>
          <p:nvPr>
            <p:ph type="sldNum" sz="quarter" idx="12"/>
          </p:nvPr>
        </p:nvSpPr>
        <p:spPr/>
        <p:txBody>
          <a:bodyPr/>
          <a:lstStyle/>
          <a:p>
            <a:fld id="{2E3C9343-7650-CB47-A89B-B6F933E5C3A3}" type="slidenum">
              <a:rPr lang="en-US" smtClean="0"/>
              <a:t>‹#›</a:t>
            </a:fld>
            <a:endParaRPr lang="en-US"/>
          </a:p>
        </p:txBody>
      </p:sp>
    </p:spTree>
    <p:extLst>
      <p:ext uri="{BB962C8B-B14F-4D97-AF65-F5344CB8AC3E}">
        <p14:creationId xmlns:p14="http://schemas.microsoft.com/office/powerpoint/2010/main" val="42710538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D8A8A9-BA99-18EE-6AAF-EA8309F90DDE}"/>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FB9D708E-982B-0EC7-A5CC-F812BC3567D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E5A91141-2AB1-0BC2-0641-D37439FCB5B9}"/>
              </a:ext>
            </a:extLst>
          </p:cNvPr>
          <p:cNvSpPr>
            <a:spLocks noGrp="1"/>
          </p:cNvSpPr>
          <p:nvPr>
            <p:ph type="dt" sz="half" idx="10"/>
          </p:nvPr>
        </p:nvSpPr>
        <p:spPr/>
        <p:txBody>
          <a:bodyPr/>
          <a:lstStyle/>
          <a:p>
            <a:fld id="{AE393358-85BD-624E-96EB-9D73B6970112}" type="datetimeFigureOut">
              <a:rPr lang="en-US" smtClean="0"/>
              <a:t>11/18/22</a:t>
            </a:fld>
            <a:endParaRPr lang="en-US"/>
          </a:p>
        </p:txBody>
      </p:sp>
      <p:sp>
        <p:nvSpPr>
          <p:cNvPr id="5" name="Footer Placeholder 4">
            <a:extLst>
              <a:ext uri="{FF2B5EF4-FFF2-40B4-BE49-F238E27FC236}">
                <a16:creationId xmlns:a16="http://schemas.microsoft.com/office/drawing/2014/main" id="{CF6854D3-4125-5167-1BC1-4F9E91E9E38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274E866-D331-E4D2-13F4-78657140B022}"/>
              </a:ext>
            </a:extLst>
          </p:cNvPr>
          <p:cNvSpPr>
            <a:spLocks noGrp="1"/>
          </p:cNvSpPr>
          <p:nvPr>
            <p:ph type="sldNum" sz="quarter" idx="12"/>
          </p:nvPr>
        </p:nvSpPr>
        <p:spPr/>
        <p:txBody>
          <a:bodyPr/>
          <a:lstStyle/>
          <a:p>
            <a:fld id="{2E3C9343-7650-CB47-A89B-B6F933E5C3A3}" type="slidenum">
              <a:rPr lang="en-US" smtClean="0"/>
              <a:t>‹#›</a:t>
            </a:fld>
            <a:endParaRPr lang="en-US"/>
          </a:p>
        </p:txBody>
      </p:sp>
    </p:spTree>
    <p:extLst>
      <p:ext uri="{BB962C8B-B14F-4D97-AF65-F5344CB8AC3E}">
        <p14:creationId xmlns:p14="http://schemas.microsoft.com/office/powerpoint/2010/main" val="32414442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F4DD38-A9F5-DE3F-7271-BE427E56C51B}"/>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D431FB27-FB56-AD66-29FA-4FC5D600AFFF}"/>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D8DBD9EB-AF49-8C87-CFE9-A8B3D5CF6613}"/>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5A1F1CE0-0145-2E72-8491-1B13F885358F}"/>
              </a:ext>
            </a:extLst>
          </p:cNvPr>
          <p:cNvSpPr>
            <a:spLocks noGrp="1"/>
          </p:cNvSpPr>
          <p:nvPr>
            <p:ph type="dt" sz="half" idx="10"/>
          </p:nvPr>
        </p:nvSpPr>
        <p:spPr/>
        <p:txBody>
          <a:bodyPr/>
          <a:lstStyle/>
          <a:p>
            <a:fld id="{AE393358-85BD-624E-96EB-9D73B6970112}" type="datetimeFigureOut">
              <a:rPr lang="en-US" smtClean="0"/>
              <a:t>11/18/22</a:t>
            </a:fld>
            <a:endParaRPr lang="en-US"/>
          </a:p>
        </p:txBody>
      </p:sp>
      <p:sp>
        <p:nvSpPr>
          <p:cNvPr id="6" name="Footer Placeholder 5">
            <a:extLst>
              <a:ext uri="{FF2B5EF4-FFF2-40B4-BE49-F238E27FC236}">
                <a16:creationId xmlns:a16="http://schemas.microsoft.com/office/drawing/2014/main" id="{E737B830-D990-BDBE-66B7-D719E90E5AC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DB0C5D3-8408-87EA-D852-EE5E543CDD37}"/>
              </a:ext>
            </a:extLst>
          </p:cNvPr>
          <p:cNvSpPr>
            <a:spLocks noGrp="1"/>
          </p:cNvSpPr>
          <p:nvPr>
            <p:ph type="sldNum" sz="quarter" idx="12"/>
          </p:nvPr>
        </p:nvSpPr>
        <p:spPr/>
        <p:txBody>
          <a:bodyPr/>
          <a:lstStyle/>
          <a:p>
            <a:fld id="{2E3C9343-7650-CB47-A89B-B6F933E5C3A3}" type="slidenum">
              <a:rPr lang="en-US" smtClean="0"/>
              <a:t>‹#›</a:t>
            </a:fld>
            <a:endParaRPr lang="en-US"/>
          </a:p>
        </p:txBody>
      </p:sp>
    </p:spTree>
    <p:extLst>
      <p:ext uri="{BB962C8B-B14F-4D97-AF65-F5344CB8AC3E}">
        <p14:creationId xmlns:p14="http://schemas.microsoft.com/office/powerpoint/2010/main" val="7816882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CDD6CF-F544-31BD-31A0-B4366A76D37B}"/>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973A8BBE-BF90-A3FA-3A44-7BED630E343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AC141518-EEC2-F524-A4EE-11F946969D2C}"/>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EE9A669C-8929-D84C-0693-49A01E57D2C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2158ECDD-DB66-DFDF-8E88-E64CE018AC9C}"/>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8833ECDC-59C3-46E5-D0B0-575A23EB3CA3}"/>
              </a:ext>
            </a:extLst>
          </p:cNvPr>
          <p:cNvSpPr>
            <a:spLocks noGrp="1"/>
          </p:cNvSpPr>
          <p:nvPr>
            <p:ph type="dt" sz="half" idx="10"/>
          </p:nvPr>
        </p:nvSpPr>
        <p:spPr/>
        <p:txBody>
          <a:bodyPr/>
          <a:lstStyle/>
          <a:p>
            <a:fld id="{AE393358-85BD-624E-96EB-9D73B6970112}" type="datetimeFigureOut">
              <a:rPr lang="en-US" smtClean="0"/>
              <a:t>11/18/22</a:t>
            </a:fld>
            <a:endParaRPr lang="en-US"/>
          </a:p>
        </p:txBody>
      </p:sp>
      <p:sp>
        <p:nvSpPr>
          <p:cNvPr id="8" name="Footer Placeholder 7">
            <a:extLst>
              <a:ext uri="{FF2B5EF4-FFF2-40B4-BE49-F238E27FC236}">
                <a16:creationId xmlns:a16="http://schemas.microsoft.com/office/drawing/2014/main" id="{2E06A1D4-1F91-9256-43CC-6A314CCEB19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E6A5013-4808-DFF4-8A14-50FF0AB165D0}"/>
              </a:ext>
            </a:extLst>
          </p:cNvPr>
          <p:cNvSpPr>
            <a:spLocks noGrp="1"/>
          </p:cNvSpPr>
          <p:nvPr>
            <p:ph type="sldNum" sz="quarter" idx="12"/>
          </p:nvPr>
        </p:nvSpPr>
        <p:spPr/>
        <p:txBody>
          <a:bodyPr/>
          <a:lstStyle/>
          <a:p>
            <a:fld id="{2E3C9343-7650-CB47-A89B-B6F933E5C3A3}" type="slidenum">
              <a:rPr lang="en-US" smtClean="0"/>
              <a:t>‹#›</a:t>
            </a:fld>
            <a:endParaRPr lang="en-US"/>
          </a:p>
        </p:txBody>
      </p:sp>
    </p:spTree>
    <p:extLst>
      <p:ext uri="{BB962C8B-B14F-4D97-AF65-F5344CB8AC3E}">
        <p14:creationId xmlns:p14="http://schemas.microsoft.com/office/powerpoint/2010/main" val="3071097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8638E6-8843-D134-5DB0-8E92723F54C5}"/>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F48EE9A9-62AC-E1A9-C7AE-DAC09A7B9FB9}"/>
              </a:ext>
            </a:extLst>
          </p:cNvPr>
          <p:cNvSpPr>
            <a:spLocks noGrp="1"/>
          </p:cNvSpPr>
          <p:nvPr>
            <p:ph type="dt" sz="half" idx="10"/>
          </p:nvPr>
        </p:nvSpPr>
        <p:spPr/>
        <p:txBody>
          <a:bodyPr/>
          <a:lstStyle/>
          <a:p>
            <a:fld id="{AE393358-85BD-624E-96EB-9D73B6970112}" type="datetimeFigureOut">
              <a:rPr lang="en-US" smtClean="0"/>
              <a:t>11/18/22</a:t>
            </a:fld>
            <a:endParaRPr lang="en-US"/>
          </a:p>
        </p:txBody>
      </p:sp>
      <p:sp>
        <p:nvSpPr>
          <p:cNvPr id="4" name="Footer Placeholder 3">
            <a:extLst>
              <a:ext uri="{FF2B5EF4-FFF2-40B4-BE49-F238E27FC236}">
                <a16:creationId xmlns:a16="http://schemas.microsoft.com/office/drawing/2014/main" id="{F33F902E-CD4E-BA71-2F7B-B0486DBA951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7A47FE6-907E-942D-06D4-FA5436D19049}"/>
              </a:ext>
            </a:extLst>
          </p:cNvPr>
          <p:cNvSpPr>
            <a:spLocks noGrp="1"/>
          </p:cNvSpPr>
          <p:nvPr>
            <p:ph type="sldNum" sz="quarter" idx="12"/>
          </p:nvPr>
        </p:nvSpPr>
        <p:spPr/>
        <p:txBody>
          <a:bodyPr/>
          <a:lstStyle/>
          <a:p>
            <a:fld id="{2E3C9343-7650-CB47-A89B-B6F933E5C3A3}" type="slidenum">
              <a:rPr lang="en-US" smtClean="0"/>
              <a:t>‹#›</a:t>
            </a:fld>
            <a:endParaRPr lang="en-US"/>
          </a:p>
        </p:txBody>
      </p:sp>
    </p:spTree>
    <p:extLst>
      <p:ext uri="{BB962C8B-B14F-4D97-AF65-F5344CB8AC3E}">
        <p14:creationId xmlns:p14="http://schemas.microsoft.com/office/powerpoint/2010/main" val="9332611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08FDB07-8B23-C3DC-72E4-1E935ABA160E}"/>
              </a:ext>
            </a:extLst>
          </p:cNvPr>
          <p:cNvSpPr>
            <a:spLocks noGrp="1"/>
          </p:cNvSpPr>
          <p:nvPr>
            <p:ph type="dt" sz="half" idx="10"/>
          </p:nvPr>
        </p:nvSpPr>
        <p:spPr/>
        <p:txBody>
          <a:bodyPr/>
          <a:lstStyle/>
          <a:p>
            <a:fld id="{AE393358-85BD-624E-96EB-9D73B6970112}" type="datetimeFigureOut">
              <a:rPr lang="en-US" smtClean="0"/>
              <a:t>11/18/22</a:t>
            </a:fld>
            <a:endParaRPr lang="en-US"/>
          </a:p>
        </p:txBody>
      </p:sp>
      <p:sp>
        <p:nvSpPr>
          <p:cNvPr id="3" name="Footer Placeholder 2">
            <a:extLst>
              <a:ext uri="{FF2B5EF4-FFF2-40B4-BE49-F238E27FC236}">
                <a16:creationId xmlns:a16="http://schemas.microsoft.com/office/drawing/2014/main" id="{E7BD9FE2-1D55-E22F-C8D0-69E73B3EF25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2E0C484-E8B3-30CE-B8C3-8942DF2594EA}"/>
              </a:ext>
            </a:extLst>
          </p:cNvPr>
          <p:cNvSpPr>
            <a:spLocks noGrp="1"/>
          </p:cNvSpPr>
          <p:nvPr>
            <p:ph type="sldNum" sz="quarter" idx="12"/>
          </p:nvPr>
        </p:nvSpPr>
        <p:spPr/>
        <p:txBody>
          <a:bodyPr/>
          <a:lstStyle/>
          <a:p>
            <a:fld id="{2E3C9343-7650-CB47-A89B-B6F933E5C3A3}" type="slidenum">
              <a:rPr lang="en-US" smtClean="0"/>
              <a:t>‹#›</a:t>
            </a:fld>
            <a:endParaRPr lang="en-US"/>
          </a:p>
        </p:txBody>
      </p:sp>
    </p:spTree>
    <p:extLst>
      <p:ext uri="{BB962C8B-B14F-4D97-AF65-F5344CB8AC3E}">
        <p14:creationId xmlns:p14="http://schemas.microsoft.com/office/powerpoint/2010/main" val="382431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1D47BA-A73D-3AA9-AFF8-14838ABDD6F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7C722DB4-2EFA-09DB-EEE5-24D928F7AF4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D15304A0-26D2-B985-A8F7-72253FD3DF5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10257CB5-1E40-626A-1E31-8542B3E44225}"/>
              </a:ext>
            </a:extLst>
          </p:cNvPr>
          <p:cNvSpPr>
            <a:spLocks noGrp="1"/>
          </p:cNvSpPr>
          <p:nvPr>
            <p:ph type="dt" sz="half" idx="10"/>
          </p:nvPr>
        </p:nvSpPr>
        <p:spPr/>
        <p:txBody>
          <a:bodyPr/>
          <a:lstStyle/>
          <a:p>
            <a:fld id="{AE393358-85BD-624E-96EB-9D73B6970112}" type="datetimeFigureOut">
              <a:rPr lang="en-US" smtClean="0"/>
              <a:t>11/18/22</a:t>
            </a:fld>
            <a:endParaRPr lang="en-US"/>
          </a:p>
        </p:txBody>
      </p:sp>
      <p:sp>
        <p:nvSpPr>
          <p:cNvPr id="6" name="Footer Placeholder 5">
            <a:extLst>
              <a:ext uri="{FF2B5EF4-FFF2-40B4-BE49-F238E27FC236}">
                <a16:creationId xmlns:a16="http://schemas.microsoft.com/office/drawing/2014/main" id="{C333427D-E866-6C78-DF49-E424B685F29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2413596-4C65-1850-D8DA-A06E6661C5CF}"/>
              </a:ext>
            </a:extLst>
          </p:cNvPr>
          <p:cNvSpPr>
            <a:spLocks noGrp="1"/>
          </p:cNvSpPr>
          <p:nvPr>
            <p:ph type="sldNum" sz="quarter" idx="12"/>
          </p:nvPr>
        </p:nvSpPr>
        <p:spPr/>
        <p:txBody>
          <a:bodyPr/>
          <a:lstStyle/>
          <a:p>
            <a:fld id="{2E3C9343-7650-CB47-A89B-B6F933E5C3A3}" type="slidenum">
              <a:rPr lang="en-US" smtClean="0"/>
              <a:t>‹#›</a:t>
            </a:fld>
            <a:endParaRPr lang="en-US"/>
          </a:p>
        </p:txBody>
      </p:sp>
    </p:spTree>
    <p:extLst>
      <p:ext uri="{BB962C8B-B14F-4D97-AF65-F5344CB8AC3E}">
        <p14:creationId xmlns:p14="http://schemas.microsoft.com/office/powerpoint/2010/main" val="12031680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4761B6-85B9-ED2D-5CCF-E9AAD13976CD}"/>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0A95B6C5-1F21-2568-E29A-73AEC773FCE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29B8085-DFE6-ED5C-EDA0-0F6401E5DEF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B360DAEE-F691-1BAE-862D-3C9365C97DC9}"/>
              </a:ext>
            </a:extLst>
          </p:cNvPr>
          <p:cNvSpPr>
            <a:spLocks noGrp="1"/>
          </p:cNvSpPr>
          <p:nvPr>
            <p:ph type="dt" sz="half" idx="10"/>
          </p:nvPr>
        </p:nvSpPr>
        <p:spPr/>
        <p:txBody>
          <a:bodyPr/>
          <a:lstStyle/>
          <a:p>
            <a:fld id="{AE393358-85BD-624E-96EB-9D73B6970112}" type="datetimeFigureOut">
              <a:rPr lang="en-US" smtClean="0"/>
              <a:t>11/18/22</a:t>
            </a:fld>
            <a:endParaRPr lang="en-US"/>
          </a:p>
        </p:txBody>
      </p:sp>
      <p:sp>
        <p:nvSpPr>
          <p:cNvPr id="6" name="Footer Placeholder 5">
            <a:extLst>
              <a:ext uri="{FF2B5EF4-FFF2-40B4-BE49-F238E27FC236}">
                <a16:creationId xmlns:a16="http://schemas.microsoft.com/office/drawing/2014/main" id="{8EAB9E37-3D26-E159-3F43-7902FCB5173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D42C873-D163-42B1-182D-735C4DCE57CF}"/>
              </a:ext>
            </a:extLst>
          </p:cNvPr>
          <p:cNvSpPr>
            <a:spLocks noGrp="1"/>
          </p:cNvSpPr>
          <p:nvPr>
            <p:ph type="sldNum" sz="quarter" idx="12"/>
          </p:nvPr>
        </p:nvSpPr>
        <p:spPr/>
        <p:txBody>
          <a:bodyPr/>
          <a:lstStyle/>
          <a:p>
            <a:fld id="{2E3C9343-7650-CB47-A89B-B6F933E5C3A3}" type="slidenum">
              <a:rPr lang="en-US" smtClean="0"/>
              <a:t>‹#›</a:t>
            </a:fld>
            <a:endParaRPr lang="en-US"/>
          </a:p>
        </p:txBody>
      </p:sp>
    </p:spTree>
    <p:extLst>
      <p:ext uri="{BB962C8B-B14F-4D97-AF65-F5344CB8AC3E}">
        <p14:creationId xmlns:p14="http://schemas.microsoft.com/office/powerpoint/2010/main" val="29676370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6B6D436-7F96-2380-621E-F88169E6274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8070B16B-F1DC-A6AF-E112-3342D334825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D2B5260B-1633-CD51-F91B-3ED20E50C7F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E393358-85BD-624E-96EB-9D73B6970112}" type="datetimeFigureOut">
              <a:rPr lang="en-US" smtClean="0"/>
              <a:t>11/18/22</a:t>
            </a:fld>
            <a:endParaRPr lang="en-US"/>
          </a:p>
        </p:txBody>
      </p:sp>
      <p:sp>
        <p:nvSpPr>
          <p:cNvPr id="5" name="Footer Placeholder 4">
            <a:extLst>
              <a:ext uri="{FF2B5EF4-FFF2-40B4-BE49-F238E27FC236}">
                <a16:creationId xmlns:a16="http://schemas.microsoft.com/office/drawing/2014/main" id="{84221C65-11A5-B187-3AAA-D6716BD180A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82C4B29-046D-8358-D211-A068FCB14A8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E3C9343-7650-CB47-A89B-B6F933E5C3A3}" type="slidenum">
              <a:rPr lang="en-US" smtClean="0"/>
              <a:t>‹#›</a:t>
            </a:fld>
            <a:endParaRPr lang="en-US"/>
          </a:p>
        </p:txBody>
      </p:sp>
    </p:spTree>
    <p:extLst>
      <p:ext uri="{BB962C8B-B14F-4D97-AF65-F5344CB8AC3E}">
        <p14:creationId xmlns:p14="http://schemas.microsoft.com/office/powerpoint/2010/main" val="17530062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8.tiff"/><Relationship Id="rId2" Type="http://schemas.openxmlformats.org/officeDocument/2006/relationships/hyperlink" Target="http://telcnet.weebly.com/" TargetMode="Externa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hyperlink" Target="https://www.techedmagazine.com/the-difference-between-emergency-remote-teaching-and-online-learning/" TargetMode="External"/><Relationship Id="rId2" Type="http://schemas.openxmlformats.org/officeDocument/2006/relationships/image" Target="../media/image9.tif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eltchoutari.com/2015/08/the-photography-project-education-in-emergencies/" TargetMode="External"/><Relationship Id="rId2" Type="http://schemas.openxmlformats.org/officeDocument/2006/relationships/image" Target="../media/image10.tif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s://thelogicalindian.com/amp/news/kerala-student-attends-classes-on-roof-for-better-internet-connectivity-21522" TargetMode="External"/><Relationship Id="rId2" Type="http://schemas.openxmlformats.org/officeDocument/2006/relationships/image" Target="../media/image11.tiff"/><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3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2.xml"/><Relationship Id="rId1" Type="http://schemas.openxmlformats.org/officeDocument/2006/relationships/slideLayout" Target="../slideLayouts/slideLayout13.xml"/><Relationship Id="rId4" Type="http://schemas.openxmlformats.org/officeDocument/2006/relationships/image" Target="../media/image21.jpg"/></Relationships>
</file>

<file path=ppt/slides/_rels/slide39.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14.xml"/><Relationship Id="rId1" Type="http://schemas.openxmlformats.org/officeDocument/2006/relationships/slideLayout" Target="../slideLayouts/slideLayout13.xml"/><Relationship Id="rId4" Type="http://schemas.openxmlformats.org/officeDocument/2006/relationships/image" Target="../media/image24.jpg"/></Relationships>
</file>

<file path=ppt/slides/_rels/slide4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5.xml"/><Relationship Id="rId1" Type="http://schemas.openxmlformats.org/officeDocument/2006/relationships/slideLayout" Target="../slideLayouts/slideLayout13.xml"/><Relationship Id="rId4" Type="http://schemas.openxmlformats.org/officeDocument/2006/relationships/image" Target="../media/image26.png"/></Relationships>
</file>

<file path=ppt/slides/_rels/slide4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32.png"/><Relationship Id="rId4" Type="http://schemas.openxmlformats.org/officeDocument/2006/relationships/image" Target="../media/image31.png"/></Relationships>
</file>

<file path=ppt/slides/_rels/slide4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35.png"/><Relationship Id="rId7" Type="http://schemas.openxmlformats.org/officeDocument/2006/relationships/image" Target="../media/image39.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38.png"/><Relationship Id="rId11" Type="http://schemas.openxmlformats.org/officeDocument/2006/relationships/image" Target="../media/image43.png"/><Relationship Id="rId5" Type="http://schemas.openxmlformats.org/officeDocument/2006/relationships/image" Target="../media/image37.png"/><Relationship Id="rId10" Type="http://schemas.openxmlformats.org/officeDocument/2006/relationships/image" Target="../media/image42.png"/><Relationship Id="rId4" Type="http://schemas.openxmlformats.org/officeDocument/2006/relationships/image" Target="../media/image36.png"/><Relationship Id="rId9" Type="http://schemas.openxmlformats.org/officeDocument/2006/relationships/image" Target="../media/image41.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warwick.ac.uk/richardcsmith/belta/" TargetMode="Externa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35.png"/><Relationship Id="rId7" Type="http://schemas.openxmlformats.org/officeDocument/2006/relationships/image" Target="../media/image39.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41.png"/><Relationship Id="rId5" Type="http://schemas.openxmlformats.org/officeDocument/2006/relationships/image" Target="../media/image43.png"/><Relationship Id="rId4" Type="http://schemas.openxmlformats.org/officeDocument/2006/relationships/image" Target="../media/image38.png"/></Relationships>
</file>

<file path=ppt/slides/_rels/slide5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notesSlide" Target="../notesSlides/notesSlide28.xml"/><Relationship Id="rId1" Type="http://schemas.openxmlformats.org/officeDocument/2006/relationships/slideLayout" Target="../slideLayouts/slideLayout14.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53.png"/></Relationships>
</file>

<file path=ppt/slides/_rels/slide65.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55.jp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4.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57.tiff"/><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58.tiff"/><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hyperlink" Target="https://academic.oup.com/eltj/article/76/1/69/6491225?guestAccessKey=d3c5e2fc-d5eb-4625-a7f0-9e0be4d5c365" TargetMode="External"/><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hyperlink" Target="https://irp.cdn-website.com/a6c67b5e/files/uploaded/Decentring%20ELT%20Conference%20brief%20report_final.pdf" TargetMode="Externa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59.jpg"/><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81EA652-8C6A-4E69-BEB9-1708094745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ight Triangle 9">
            <a:extLst>
              <a:ext uri="{FF2B5EF4-FFF2-40B4-BE49-F238E27FC236}">
                <a16:creationId xmlns:a16="http://schemas.microsoft.com/office/drawing/2014/main" id="{5298780A-33B9-4EA2-8F67-DE68AD6284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576720" y="3335867"/>
            <a:ext cx="329184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7F488E8B-4E1E-4402-8935-D4E6C02615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1774" y="623275"/>
            <a:ext cx="10905053"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0DA4665-8201-C51E-0A14-70E3E88C6F95}"/>
              </a:ext>
            </a:extLst>
          </p:cNvPr>
          <p:cNvSpPr>
            <a:spLocks noGrp="1"/>
          </p:cNvSpPr>
          <p:nvPr>
            <p:ph type="ctrTitle"/>
          </p:nvPr>
        </p:nvSpPr>
        <p:spPr>
          <a:xfrm>
            <a:off x="1285240" y="1050595"/>
            <a:ext cx="8074815" cy="1618489"/>
          </a:xfrm>
        </p:spPr>
        <p:txBody>
          <a:bodyPr vert="horz" lIns="91440" tIns="45720" rIns="91440" bIns="45720" rtlCol="0" anchor="ctr">
            <a:normAutofit/>
          </a:bodyPr>
          <a:lstStyle/>
          <a:p>
            <a:pPr algn="l"/>
            <a:r>
              <a:rPr lang="en-US" sz="5000" b="1" kern="1200" dirty="0">
                <a:solidFill>
                  <a:schemeClr val="tx1"/>
                </a:solidFill>
                <a:effectLst/>
                <a:latin typeface="+mj-lt"/>
                <a:ea typeface="+mj-ea"/>
                <a:cs typeface="+mj-cs"/>
              </a:rPr>
              <a:t>What does sustainable teacher development look like now?</a:t>
            </a:r>
            <a:r>
              <a:rPr lang="en-US" sz="5000" kern="1200" dirty="0">
                <a:solidFill>
                  <a:schemeClr val="tx1"/>
                </a:solidFill>
                <a:effectLst/>
                <a:latin typeface="+mj-lt"/>
                <a:ea typeface="+mj-ea"/>
                <a:cs typeface="+mj-cs"/>
              </a:rPr>
              <a:t> </a:t>
            </a:r>
            <a:endParaRPr lang="en-US" sz="5000" kern="1200" dirty="0">
              <a:solidFill>
                <a:schemeClr val="tx1"/>
              </a:solidFill>
              <a:latin typeface="+mj-lt"/>
              <a:ea typeface="+mj-ea"/>
              <a:cs typeface="+mj-cs"/>
            </a:endParaRPr>
          </a:p>
        </p:txBody>
      </p:sp>
      <p:sp>
        <p:nvSpPr>
          <p:cNvPr id="3" name="Subtitle 2">
            <a:extLst>
              <a:ext uri="{FF2B5EF4-FFF2-40B4-BE49-F238E27FC236}">
                <a16:creationId xmlns:a16="http://schemas.microsoft.com/office/drawing/2014/main" id="{B82F6B31-0D49-239F-588C-E9FD5520EDA5}"/>
              </a:ext>
            </a:extLst>
          </p:cNvPr>
          <p:cNvSpPr>
            <a:spLocks noGrp="1"/>
          </p:cNvSpPr>
          <p:nvPr>
            <p:ph type="subTitle" idx="1"/>
          </p:nvPr>
        </p:nvSpPr>
        <p:spPr>
          <a:xfrm>
            <a:off x="1285240" y="2969469"/>
            <a:ext cx="8074815" cy="2800395"/>
          </a:xfrm>
        </p:spPr>
        <p:txBody>
          <a:bodyPr vert="horz" lIns="91440" tIns="45720" rIns="91440" bIns="45720" rtlCol="0" anchor="t">
            <a:normAutofit/>
          </a:bodyPr>
          <a:lstStyle/>
          <a:p>
            <a:pPr indent="-228600" algn="l">
              <a:buFont typeface="Arial" panose="020B0604020202020204" pitchFamily="34" charset="0"/>
              <a:buChar char="•"/>
            </a:pPr>
            <a:endParaRPr lang="en-US"/>
          </a:p>
          <a:p>
            <a:pPr indent="-228600" algn="l">
              <a:buFont typeface="Arial" panose="020B0604020202020204" pitchFamily="34" charset="0"/>
              <a:buChar char="•"/>
            </a:pPr>
            <a:r>
              <a:rPr lang="en-US"/>
              <a:t>Richard Smith, University of Warwick, UK</a:t>
            </a:r>
          </a:p>
          <a:p>
            <a:pPr indent="-228600" algn="l">
              <a:buFont typeface="Arial" panose="020B0604020202020204" pitchFamily="34" charset="0"/>
              <a:buChar char="•"/>
            </a:pPr>
            <a:endParaRPr lang="en-US"/>
          </a:p>
          <a:p>
            <a:pPr indent="-228600" algn="l">
              <a:buFont typeface="Arial" panose="020B0604020202020204" pitchFamily="34" charset="0"/>
              <a:buChar char="•"/>
            </a:pPr>
            <a:r>
              <a:rPr lang="en-US"/>
              <a:t>BELTA 10</a:t>
            </a:r>
            <a:r>
              <a:rPr lang="en-US" baseline="30000"/>
              <a:t>th</a:t>
            </a:r>
            <a:r>
              <a:rPr lang="en-US"/>
              <a:t> International Conference, on ‘Sustainable </a:t>
            </a:r>
            <a:r>
              <a:rPr lang="en-US">
                <a:effectLst/>
              </a:rPr>
              <a:t>Approaches to English Language Education in a Changing World’, 18–19 November, ULAB, Dhaka</a:t>
            </a:r>
            <a:endParaRPr lang="en-US"/>
          </a:p>
        </p:txBody>
      </p:sp>
    </p:spTree>
    <p:extLst>
      <p:ext uri="{BB962C8B-B14F-4D97-AF65-F5344CB8AC3E}">
        <p14:creationId xmlns:p14="http://schemas.microsoft.com/office/powerpoint/2010/main" val="39790759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A9A69F-0467-B3D2-F8EE-D6FA2D415890}"/>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9FE419F6-BD28-AAF2-0884-97E9E3BB2AE9}"/>
              </a:ext>
            </a:extLst>
          </p:cNvPr>
          <p:cNvSpPr>
            <a:spLocks noGrp="1"/>
          </p:cNvSpPr>
          <p:nvPr>
            <p:ph idx="1"/>
          </p:nvPr>
        </p:nvSpPr>
        <p:spPr/>
        <p:txBody>
          <a:bodyPr/>
          <a:lstStyle/>
          <a:p>
            <a:pPr marL="0" indent="0">
              <a:buNone/>
            </a:pPr>
            <a:r>
              <a:rPr lang="en-US" sz="2400" dirty="0"/>
              <a:t>The UN SDGs, to be achieved by 2030, include: </a:t>
            </a:r>
            <a:r>
              <a:rPr lang="en-GB" sz="2400" b="0" i="0" u="none" strike="noStrike" dirty="0">
                <a:solidFill>
                  <a:srgbClr val="000000"/>
                </a:solidFill>
                <a:effectLst/>
                <a:latin typeface="Calibri" panose="020F0502020204030204" pitchFamily="34" charset="0"/>
              </a:rPr>
              <a:t>[1] no poverty; [2] zero hunger; [3] good health and well-being; [4] quality education; [5] gender equality; [6] clean water and sanitation; [7] affordable and clean energy; [8] decent work and economic growth; [9] industry, innovation, and infrastructure; [10] reduced inequality; [11] sustainable cities and communities; [12] responsible consumption and production;[13] climate action; [14] life below water; [15] life on land;[16] peace, justice, and strong institutions;[17] partnership to achieve the goals. </a:t>
            </a:r>
            <a:endParaRPr lang="en-GB" sz="2400" b="0" dirty="0">
              <a:effectLst/>
            </a:endParaRPr>
          </a:p>
          <a:p>
            <a:pPr marL="0" indent="0">
              <a:buNone/>
            </a:pPr>
            <a:br>
              <a:rPr lang="en-GB" dirty="0"/>
            </a:br>
            <a:endParaRPr lang="en-US" dirty="0"/>
          </a:p>
        </p:txBody>
      </p:sp>
    </p:spTree>
    <p:extLst>
      <p:ext uri="{BB962C8B-B14F-4D97-AF65-F5344CB8AC3E}">
        <p14:creationId xmlns:p14="http://schemas.microsoft.com/office/powerpoint/2010/main" val="37989082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B5FDD8-0CA7-E22D-C9D4-BDFEC1BAE72E}"/>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FEAB7B8F-8216-019C-90A8-D39EA553D5EC}"/>
              </a:ext>
            </a:extLst>
          </p:cNvPr>
          <p:cNvSpPr>
            <a:spLocks noGrp="1"/>
          </p:cNvSpPr>
          <p:nvPr>
            <p:ph idx="1"/>
          </p:nvPr>
        </p:nvSpPr>
        <p:spPr/>
        <p:txBody>
          <a:bodyPr>
            <a:normAutofit/>
          </a:bodyPr>
          <a:lstStyle/>
          <a:p>
            <a:pPr marL="514350" indent="-514350">
              <a:buAutoNum type="arabicPeriod" startAt="2"/>
            </a:pPr>
            <a:r>
              <a:rPr lang="en-US" dirty="0"/>
              <a:t>Sustainable ‘international development’ (projects) / Sustainable innovation, in general</a:t>
            </a:r>
          </a:p>
          <a:p>
            <a:pPr marL="0" indent="0">
              <a:buNone/>
            </a:pPr>
            <a:endParaRPr lang="en-US" dirty="0"/>
          </a:p>
          <a:p>
            <a:pPr marL="0" indent="0" rtl="0">
              <a:spcBef>
                <a:spcPts val="0"/>
              </a:spcBef>
              <a:spcAft>
                <a:spcPts val="0"/>
              </a:spcAft>
              <a:buNone/>
            </a:pPr>
            <a:r>
              <a:rPr lang="en-GB" sz="1800" dirty="0">
                <a:solidFill>
                  <a:srgbClr val="000000"/>
                </a:solidFill>
                <a:latin typeface="Calibri" panose="020F0502020204030204" pitchFamily="34" charset="0"/>
              </a:rPr>
              <a:t>Al A</a:t>
            </a:r>
            <a:r>
              <a:rPr lang="en-GB" sz="1800" b="0" i="0" u="none" strike="noStrike" dirty="0">
                <a:solidFill>
                  <a:srgbClr val="000000"/>
                </a:solidFill>
                <a:effectLst/>
                <a:latin typeface="Calibri" panose="020F0502020204030204" pitchFamily="34" charset="0"/>
              </a:rPr>
              <a:t>min &amp; Greenwood (2018) discuss SDGs in the Bangladesh context. They summarise that: </a:t>
            </a:r>
            <a:endParaRPr lang="en-GB" b="0" dirty="0">
              <a:effectLst/>
            </a:endParaRPr>
          </a:p>
          <a:p>
            <a:pPr indent="0" rtl="0">
              <a:spcBef>
                <a:spcPts val="0"/>
              </a:spcBef>
              <a:spcAft>
                <a:spcPts val="0"/>
              </a:spcAft>
              <a:buNone/>
            </a:pPr>
            <a:endParaRPr lang="en-GB" sz="1800" b="0" i="0" u="none" strike="noStrike" dirty="0">
              <a:solidFill>
                <a:srgbClr val="000000"/>
              </a:solidFill>
              <a:effectLst/>
              <a:latin typeface="Calibri" panose="020F0502020204030204" pitchFamily="34" charset="0"/>
            </a:endParaRPr>
          </a:p>
          <a:p>
            <a:pPr indent="0" rtl="0">
              <a:spcBef>
                <a:spcPts val="0"/>
              </a:spcBef>
              <a:spcAft>
                <a:spcPts val="0"/>
              </a:spcAft>
              <a:buNone/>
            </a:pPr>
            <a:r>
              <a:rPr lang="en-GB" sz="1800" b="0" i="0" u="none" strike="noStrike" dirty="0">
                <a:solidFill>
                  <a:srgbClr val="000000"/>
                </a:solidFill>
                <a:effectLst/>
                <a:latin typeface="Calibri" panose="020F0502020204030204" pitchFamily="34" charset="0"/>
              </a:rPr>
              <a:t>“Sustainability is a multi-faceted concept. In contemporary discourses […]  it encompasses concern about the future of our planet and its natural resources, concern about the preservation of particular habitats and the life forms within them, preservation of the human race, and the preservation of the quality of life as it is currently experienced. The concept of sustainability </a:t>
            </a:r>
            <a:r>
              <a:rPr lang="en-GB" sz="1800" b="0" i="0" u="none" strike="noStrike" dirty="0">
                <a:solidFill>
                  <a:srgbClr val="00B0F0"/>
                </a:solidFill>
                <a:effectLst/>
                <a:latin typeface="Calibri" panose="020F0502020204030204" pitchFamily="34" charset="0"/>
              </a:rPr>
              <a:t>also addresses the issue of whether initiatives and practices have the capacity for continuation</a:t>
            </a:r>
            <a:r>
              <a:rPr lang="en-GB" sz="1800" b="0" i="0" u="none" strike="noStrike" dirty="0">
                <a:solidFill>
                  <a:srgbClr val="000000"/>
                </a:solidFill>
                <a:effectLst/>
                <a:latin typeface="Calibri" panose="020F0502020204030204" pitchFamily="34" charset="0"/>
              </a:rPr>
              <a:t>. Overall sustainability is concerned with the future and with what needs to be done to ensure well-being in the future.” (p. 118) </a:t>
            </a:r>
            <a:endParaRPr lang="en-GB" b="0" dirty="0">
              <a:effectLst/>
            </a:endParaRPr>
          </a:p>
          <a:p>
            <a:pPr marL="0" indent="0">
              <a:buNone/>
            </a:pPr>
            <a:br>
              <a:rPr lang="en-GB" dirty="0"/>
            </a:br>
            <a:endParaRPr lang="en-US" dirty="0"/>
          </a:p>
          <a:p>
            <a:pPr marL="0" indent="0">
              <a:buNone/>
            </a:pPr>
            <a:endParaRPr lang="en-US" dirty="0"/>
          </a:p>
          <a:p>
            <a:endParaRPr lang="en-US" dirty="0"/>
          </a:p>
        </p:txBody>
      </p:sp>
    </p:spTree>
    <p:extLst>
      <p:ext uri="{BB962C8B-B14F-4D97-AF65-F5344CB8AC3E}">
        <p14:creationId xmlns:p14="http://schemas.microsoft.com/office/powerpoint/2010/main" val="1185552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6376AE-DF96-ADD0-3445-DB5196EA9306}"/>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2DB1781C-C4D0-E36F-247D-12C46E20F723}"/>
              </a:ext>
            </a:extLst>
          </p:cNvPr>
          <p:cNvSpPr>
            <a:spLocks noGrp="1"/>
          </p:cNvSpPr>
          <p:nvPr>
            <p:ph idx="1"/>
          </p:nvPr>
        </p:nvSpPr>
        <p:spPr/>
        <p:txBody>
          <a:bodyPr>
            <a:normAutofit/>
          </a:bodyPr>
          <a:lstStyle/>
          <a:p>
            <a:pPr marL="0" indent="0">
              <a:buNone/>
            </a:pPr>
            <a:r>
              <a:rPr lang="en-GB" sz="2000" b="0" i="0" u="none" strike="noStrike" dirty="0">
                <a:solidFill>
                  <a:srgbClr val="000000"/>
                </a:solidFill>
                <a:effectLst/>
                <a:latin typeface="Calibri" panose="020F0502020204030204" pitchFamily="34" charset="0"/>
              </a:rPr>
              <a:t>“The present model of teacher training is arguably unconducive to a system of sustainable teacher development. If the targets nominated in Sustainable Development Goal 4 are to be assessed by any means beyond the statistical reporting of enrolments, then </a:t>
            </a:r>
            <a:r>
              <a:rPr lang="en-GB" sz="2000" b="0" i="0" u="none" strike="noStrike" dirty="0">
                <a:solidFill>
                  <a:srgbClr val="00B0F0"/>
                </a:solidFill>
                <a:effectLst/>
                <a:latin typeface="Calibri" panose="020F0502020204030204" pitchFamily="34" charset="0"/>
              </a:rPr>
              <a:t>quality systems of preservice education and continuing professional development of teachers are urgently needed</a:t>
            </a:r>
            <a:r>
              <a:rPr lang="en-GB" sz="2000" b="0" i="0" u="none" strike="noStrike" dirty="0">
                <a:solidFill>
                  <a:srgbClr val="000000"/>
                </a:solidFill>
                <a:effectLst/>
                <a:latin typeface="Calibri" panose="020F0502020204030204" pitchFamily="34" charset="0"/>
              </a:rPr>
              <a:t>.” </a:t>
            </a:r>
          </a:p>
          <a:p>
            <a:pPr marL="0" indent="0">
              <a:buNone/>
            </a:pPr>
            <a:endParaRPr lang="en-GB" sz="2000" dirty="0">
              <a:solidFill>
                <a:srgbClr val="000000"/>
              </a:solidFill>
              <a:latin typeface="Calibri" panose="020F0502020204030204" pitchFamily="34" charset="0"/>
            </a:endParaRPr>
          </a:p>
          <a:p>
            <a:pPr marL="0" indent="0" algn="r">
              <a:buNone/>
            </a:pPr>
            <a:r>
              <a:rPr lang="en-GB" sz="2000" dirty="0">
                <a:solidFill>
                  <a:srgbClr val="000000"/>
                </a:solidFill>
                <a:latin typeface="Calibri" panose="020F0502020204030204" pitchFamily="34" charset="0"/>
              </a:rPr>
              <a:t>Al </a:t>
            </a:r>
            <a:r>
              <a:rPr lang="en-GB" sz="2000" b="0" i="0" u="none" strike="noStrike" dirty="0">
                <a:solidFill>
                  <a:srgbClr val="000000"/>
                </a:solidFill>
                <a:effectLst/>
                <a:latin typeface="Calibri" panose="020F0502020204030204" pitchFamily="34" charset="0"/>
              </a:rPr>
              <a:t>Amin &amp; Greenwood (2018)</a:t>
            </a:r>
            <a:endParaRPr lang="en-US" sz="2000" dirty="0"/>
          </a:p>
        </p:txBody>
      </p:sp>
    </p:spTree>
    <p:extLst>
      <p:ext uri="{BB962C8B-B14F-4D97-AF65-F5344CB8AC3E}">
        <p14:creationId xmlns:p14="http://schemas.microsoft.com/office/powerpoint/2010/main" val="2792925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5552A9-05DA-1F78-34A4-EDA79DB1757A}"/>
              </a:ext>
            </a:extLst>
          </p:cNvPr>
          <p:cNvSpPr>
            <a:spLocks noGrp="1"/>
          </p:cNvSpPr>
          <p:nvPr>
            <p:ph type="title"/>
          </p:nvPr>
        </p:nvSpPr>
        <p:spPr/>
        <p:txBody>
          <a:bodyPr/>
          <a:lstStyle/>
          <a:p>
            <a:endParaRPr lang="en-US"/>
          </a:p>
        </p:txBody>
      </p:sp>
      <p:pic>
        <p:nvPicPr>
          <p:cNvPr id="4" name="Content Placeholder 3">
            <a:extLst>
              <a:ext uri="{FF2B5EF4-FFF2-40B4-BE49-F238E27FC236}">
                <a16:creationId xmlns:a16="http://schemas.microsoft.com/office/drawing/2014/main" id="{7484D6B0-4F1D-15F3-3C76-A4761550C29C}"/>
              </a:ext>
            </a:extLst>
          </p:cNvPr>
          <p:cNvPicPr>
            <a:picLocks noGrp="1" noChangeAspect="1"/>
          </p:cNvPicPr>
          <p:nvPr>
            <p:ph idx="1"/>
          </p:nvPr>
        </p:nvPicPr>
        <p:blipFill>
          <a:blip r:embed="rId2"/>
          <a:stretch>
            <a:fillRect/>
          </a:stretch>
        </p:blipFill>
        <p:spPr>
          <a:xfrm>
            <a:off x="735699" y="462455"/>
            <a:ext cx="9462767" cy="6247264"/>
          </a:xfrm>
          <a:prstGeom prst="rect">
            <a:avLst/>
          </a:prstGeom>
        </p:spPr>
      </p:pic>
      <p:sp>
        <p:nvSpPr>
          <p:cNvPr id="5" name="TextBox 4">
            <a:extLst>
              <a:ext uri="{FF2B5EF4-FFF2-40B4-BE49-F238E27FC236}">
                <a16:creationId xmlns:a16="http://schemas.microsoft.com/office/drawing/2014/main" id="{F640163A-2308-6BEE-2DD7-E69F902F4643}"/>
              </a:ext>
            </a:extLst>
          </p:cNvPr>
          <p:cNvSpPr txBox="1"/>
          <p:nvPr/>
        </p:nvSpPr>
        <p:spPr>
          <a:xfrm>
            <a:off x="8082455" y="5260952"/>
            <a:ext cx="3909848" cy="369332"/>
          </a:xfrm>
          <a:prstGeom prst="rect">
            <a:avLst/>
          </a:prstGeom>
          <a:noFill/>
        </p:spPr>
        <p:txBody>
          <a:bodyPr wrap="square" rtlCol="0">
            <a:spAutoFit/>
          </a:bodyPr>
          <a:lstStyle/>
          <a:p>
            <a:r>
              <a:rPr lang="en-US" dirty="0"/>
              <a:t>From Al Amin &amp; Greenwood, 2018</a:t>
            </a:r>
          </a:p>
        </p:txBody>
      </p:sp>
    </p:spTree>
    <p:extLst>
      <p:ext uri="{BB962C8B-B14F-4D97-AF65-F5344CB8AC3E}">
        <p14:creationId xmlns:p14="http://schemas.microsoft.com/office/powerpoint/2010/main" val="8724432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F8CEC8-2AF6-91AA-97CE-594F5859302B}"/>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2B0BB4FC-053C-6954-0F4A-445A6C7B31D7}"/>
              </a:ext>
            </a:extLst>
          </p:cNvPr>
          <p:cNvSpPr>
            <a:spLocks noGrp="1"/>
          </p:cNvSpPr>
          <p:nvPr>
            <p:ph idx="1"/>
          </p:nvPr>
        </p:nvSpPr>
        <p:spPr/>
        <p:txBody>
          <a:bodyPr/>
          <a:lstStyle/>
          <a:p>
            <a:pPr marL="0" indent="0">
              <a:buNone/>
            </a:pPr>
            <a:r>
              <a:rPr lang="en-US" dirty="0"/>
              <a:t>3. Sustainable development in English language education / teacher development</a:t>
            </a:r>
          </a:p>
          <a:p>
            <a:pPr marL="0" indent="0">
              <a:buNone/>
            </a:pPr>
            <a:endParaRPr lang="en-US" dirty="0"/>
          </a:p>
          <a:p>
            <a:pPr>
              <a:buFontTx/>
              <a:buChar char="-"/>
            </a:pPr>
            <a:r>
              <a:rPr lang="en-US" dirty="0">
                <a:solidFill>
                  <a:srgbClr val="FF0000"/>
                </a:solidFill>
              </a:rPr>
              <a:t>being ecologically appropriate, i.e. well-adapted to context (as a precondition for effectiveness)</a:t>
            </a:r>
          </a:p>
          <a:p>
            <a:pPr>
              <a:buFontTx/>
              <a:buChar char="-"/>
            </a:pPr>
            <a:r>
              <a:rPr lang="en-US" dirty="0">
                <a:solidFill>
                  <a:srgbClr val="FF0000"/>
                </a:solidFill>
              </a:rPr>
              <a:t>being constructively resistant to ‘reality checks’ over time / having long-lasting effectiveness</a:t>
            </a:r>
          </a:p>
          <a:p>
            <a:pPr>
              <a:buFontTx/>
              <a:buChar char="-"/>
            </a:pPr>
            <a:endParaRPr lang="en-US" dirty="0"/>
          </a:p>
          <a:p>
            <a:pPr marL="0" indent="0">
              <a:buNone/>
            </a:pPr>
            <a:r>
              <a:rPr lang="en-US" dirty="0"/>
              <a:t>As opposed to … (inappropriate outside-in / top-down reform efforts)?</a:t>
            </a:r>
          </a:p>
          <a:p>
            <a:pPr marL="0" indent="0">
              <a:buNone/>
            </a:pPr>
            <a:endParaRPr lang="en-US" dirty="0"/>
          </a:p>
          <a:p>
            <a:pPr>
              <a:buFontTx/>
              <a:buChar char="-"/>
            </a:pPr>
            <a:endParaRPr lang="en-US" dirty="0"/>
          </a:p>
        </p:txBody>
      </p:sp>
    </p:spTree>
    <p:extLst>
      <p:ext uri="{BB962C8B-B14F-4D97-AF65-F5344CB8AC3E}">
        <p14:creationId xmlns:p14="http://schemas.microsoft.com/office/powerpoint/2010/main" val="42607288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779FE-5059-DD6B-2785-03461DE11B8F}"/>
              </a:ext>
            </a:extLst>
          </p:cNvPr>
          <p:cNvSpPr>
            <a:spLocks noGrp="1"/>
          </p:cNvSpPr>
          <p:nvPr>
            <p:ph type="title"/>
          </p:nvPr>
        </p:nvSpPr>
        <p:spPr>
          <a:xfrm>
            <a:off x="312683" y="500062"/>
            <a:ext cx="10515600" cy="1325563"/>
          </a:xfrm>
        </p:spPr>
        <p:txBody>
          <a:bodyPr/>
          <a:lstStyle/>
          <a:p>
            <a:endParaRPr lang="en-US"/>
          </a:p>
        </p:txBody>
      </p:sp>
      <p:sp>
        <p:nvSpPr>
          <p:cNvPr id="3" name="Content Placeholder 2">
            <a:extLst>
              <a:ext uri="{FF2B5EF4-FFF2-40B4-BE49-F238E27FC236}">
                <a16:creationId xmlns:a16="http://schemas.microsoft.com/office/drawing/2014/main" id="{2056EA40-25EC-FD86-2C59-B7FC531B5765}"/>
              </a:ext>
            </a:extLst>
          </p:cNvPr>
          <p:cNvSpPr>
            <a:spLocks noGrp="1"/>
          </p:cNvSpPr>
          <p:nvPr>
            <p:ph idx="1"/>
          </p:nvPr>
        </p:nvSpPr>
        <p:spPr/>
        <p:txBody>
          <a:bodyPr>
            <a:normAutofit fontScale="92500" lnSpcReduction="20000"/>
          </a:bodyPr>
          <a:lstStyle/>
          <a:p>
            <a:pPr marL="0" indent="0" rtl="0">
              <a:spcBef>
                <a:spcPts val="0"/>
              </a:spcBef>
              <a:spcAft>
                <a:spcPts val="0"/>
              </a:spcAft>
              <a:buNone/>
            </a:pPr>
            <a:r>
              <a:rPr lang="en-GB" b="0" i="0" u="none" strike="noStrike" dirty="0" err="1">
                <a:solidFill>
                  <a:srgbClr val="000000"/>
                </a:solidFill>
                <a:effectLst/>
                <a:latin typeface="Calibri" panose="020F0502020204030204" pitchFamily="34" charset="0"/>
              </a:rPr>
              <a:t>Zehetmeier</a:t>
            </a:r>
            <a:r>
              <a:rPr lang="en-GB" b="0" i="0" u="none" strike="noStrike" dirty="0">
                <a:solidFill>
                  <a:srgbClr val="000000"/>
                </a:solidFill>
                <a:effectLst/>
                <a:latin typeface="Calibri" panose="020F0502020204030204" pitchFamily="34" charset="0"/>
              </a:rPr>
              <a:t> &amp; </a:t>
            </a:r>
            <a:r>
              <a:rPr lang="en-GB" b="0" i="0" u="none" strike="noStrike" dirty="0" err="1">
                <a:solidFill>
                  <a:srgbClr val="000000"/>
                </a:solidFill>
                <a:effectLst/>
                <a:latin typeface="Calibri" panose="020F0502020204030204" pitchFamily="34" charset="0"/>
              </a:rPr>
              <a:t>Krainer</a:t>
            </a:r>
            <a:r>
              <a:rPr lang="en-GB" b="0" i="0" u="none" strike="noStrike" dirty="0">
                <a:solidFill>
                  <a:srgbClr val="000000"/>
                </a:solidFill>
                <a:effectLst/>
                <a:latin typeface="Calibri" panose="020F0502020204030204" pitchFamily="34" charset="0"/>
              </a:rPr>
              <a:t> (2010), writing on mathematics education, argue that the main goal of sustainability is empowerment. They suggest that: “In this sense, </a:t>
            </a:r>
            <a:r>
              <a:rPr lang="en-GB" b="0" i="0" u="none" strike="noStrike" dirty="0">
                <a:solidFill>
                  <a:srgbClr val="FF0000"/>
                </a:solidFill>
                <a:effectLst/>
                <a:latin typeface="Calibri" panose="020F0502020204030204" pitchFamily="34" charset="0"/>
              </a:rPr>
              <a:t>sustainability means that individuals and institutions (a) are able to react autonomously to changing conditions and (b) create and use processes and products to meet these conditions.” </a:t>
            </a:r>
            <a:r>
              <a:rPr lang="en-GB" b="0" i="0" u="none" strike="noStrike" dirty="0">
                <a:solidFill>
                  <a:srgbClr val="000000"/>
                </a:solidFill>
                <a:effectLst/>
                <a:latin typeface="Calibri" panose="020F0502020204030204" pitchFamily="34" charset="0"/>
              </a:rPr>
              <a:t>(p. 878) </a:t>
            </a:r>
          </a:p>
          <a:p>
            <a:pPr marL="0" indent="0" rtl="0">
              <a:spcBef>
                <a:spcPts val="0"/>
              </a:spcBef>
              <a:spcAft>
                <a:spcPts val="0"/>
              </a:spcAft>
              <a:buNone/>
            </a:pPr>
            <a:endParaRPr lang="en-GB" dirty="0">
              <a:solidFill>
                <a:srgbClr val="000000"/>
              </a:solidFill>
              <a:latin typeface="Calibri" panose="020F0502020204030204" pitchFamily="34" charset="0"/>
            </a:endParaRPr>
          </a:p>
          <a:p>
            <a:pPr marL="0" indent="0" rtl="0">
              <a:spcBef>
                <a:spcPts val="0"/>
              </a:spcBef>
              <a:spcAft>
                <a:spcPts val="0"/>
              </a:spcAft>
              <a:buNone/>
            </a:pPr>
            <a:r>
              <a:rPr lang="en-GB" b="0" i="0" u="none" strike="noStrike" dirty="0" err="1">
                <a:solidFill>
                  <a:srgbClr val="000000"/>
                </a:solidFill>
                <a:effectLst/>
                <a:latin typeface="Calibri" panose="020F0502020204030204" pitchFamily="34" charset="0"/>
              </a:rPr>
              <a:t>Allwright</a:t>
            </a:r>
            <a:r>
              <a:rPr lang="en-GB" b="0" i="0" u="none" strike="noStrike" dirty="0">
                <a:solidFill>
                  <a:srgbClr val="000000"/>
                </a:solidFill>
                <a:effectLst/>
                <a:latin typeface="Calibri" panose="020F0502020204030204" pitchFamily="34" charset="0"/>
              </a:rPr>
              <a:t> (1997): “without sustainability nothing of value is going to be happening </a:t>
            </a:r>
            <a:r>
              <a:rPr lang="en-GB" b="0" i="0" u="none" strike="noStrike" dirty="0">
                <a:solidFill>
                  <a:srgbClr val="FF0000"/>
                </a:solidFill>
                <a:effectLst/>
                <a:latin typeface="Calibri" panose="020F0502020204030204" pitchFamily="34" charset="0"/>
              </a:rPr>
              <a:t>in the long term</a:t>
            </a:r>
            <a:r>
              <a:rPr lang="en-GB" b="0" i="0" u="none" strike="noStrike" dirty="0">
                <a:solidFill>
                  <a:srgbClr val="000000"/>
                </a:solidFill>
                <a:effectLst/>
                <a:latin typeface="Calibri" panose="020F0502020204030204" pitchFamily="34" charset="0"/>
              </a:rPr>
              <a:t>”. He refers to the importance of teachers </a:t>
            </a:r>
            <a:r>
              <a:rPr lang="en-GB" b="0" i="0" u="none" strike="noStrike" dirty="0">
                <a:solidFill>
                  <a:srgbClr val="FF0000"/>
                </a:solidFill>
                <a:effectLst/>
                <a:latin typeface="Calibri" panose="020F0502020204030204" pitchFamily="34" charset="0"/>
              </a:rPr>
              <a:t>developing a “research perspective” as a result of teacher-research</a:t>
            </a:r>
            <a:r>
              <a:rPr lang="en-GB" b="0" i="0" u="none" strike="noStrike" dirty="0">
                <a:solidFill>
                  <a:srgbClr val="000000"/>
                </a:solidFill>
                <a:effectLst/>
                <a:latin typeface="Calibri" panose="020F0502020204030204" pitchFamily="34" charset="0"/>
              </a:rPr>
              <a:t>, which he defines as “an ongoing concern for understanding” (p. 370) </a:t>
            </a:r>
          </a:p>
          <a:p>
            <a:pPr marL="0" indent="0" rtl="0">
              <a:spcBef>
                <a:spcPts val="0"/>
              </a:spcBef>
              <a:spcAft>
                <a:spcPts val="0"/>
              </a:spcAft>
              <a:buNone/>
            </a:pPr>
            <a:endParaRPr lang="en-GB" dirty="0">
              <a:solidFill>
                <a:srgbClr val="000000"/>
              </a:solidFill>
              <a:latin typeface="Calibri" panose="020F0502020204030204" pitchFamily="34" charset="0"/>
            </a:endParaRPr>
          </a:p>
          <a:p>
            <a:pPr marL="0" indent="0" rtl="0">
              <a:spcBef>
                <a:spcPts val="0"/>
              </a:spcBef>
              <a:spcAft>
                <a:spcPts val="0"/>
              </a:spcAft>
              <a:buNone/>
            </a:pPr>
            <a:endParaRPr lang="en-GB" b="0" dirty="0">
              <a:effectLst/>
            </a:endParaRPr>
          </a:p>
          <a:p>
            <a:pPr marL="0" indent="0">
              <a:buNone/>
            </a:pPr>
            <a:br>
              <a:rPr lang="en-GB" dirty="0"/>
            </a:br>
            <a:endParaRPr lang="en-US" dirty="0"/>
          </a:p>
        </p:txBody>
      </p:sp>
    </p:spTree>
    <p:extLst>
      <p:ext uri="{BB962C8B-B14F-4D97-AF65-F5344CB8AC3E}">
        <p14:creationId xmlns:p14="http://schemas.microsoft.com/office/powerpoint/2010/main" val="31950800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672286-525A-AB67-70B0-B7DF3512C77A}"/>
              </a:ext>
            </a:extLst>
          </p:cNvPr>
          <p:cNvSpPr>
            <a:spLocks noGrp="1"/>
          </p:cNvSpPr>
          <p:nvPr>
            <p:ph type="title"/>
          </p:nvPr>
        </p:nvSpPr>
        <p:spPr/>
        <p:txBody>
          <a:bodyPr/>
          <a:lstStyle/>
          <a:p>
            <a:r>
              <a:rPr lang="en-US" dirty="0"/>
              <a:t>2. Teaching English in difficult circumstances, revisited </a:t>
            </a:r>
            <a:r>
              <a:rPr lang="en-US"/>
              <a:t>(again!)</a:t>
            </a:r>
            <a:endParaRPr lang="en-US" dirty="0"/>
          </a:p>
        </p:txBody>
      </p:sp>
      <p:sp>
        <p:nvSpPr>
          <p:cNvPr id="3" name="Content Placeholder 2">
            <a:extLst>
              <a:ext uri="{FF2B5EF4-FFF2-40B4-BE49-F238E27FC236}">
                <a16:creationId xmlns:a16="http://schemas.microsoft.com/office/drawing/2014/main" id="{6AD96898-88A8-3802-F280-C72B6234FD7F}"/>
              </a:ext>
            </a:extLst>
          </p:cNvPr>
          <p:cNvSpPr>
            <a:spLocks noGrp="1"/>
          </p:cNvSpPr>
          <p:nvPr>
            <p:ph idx="1"/>
          </p:nvPr>
        </p:nvSpPr>
        <p:spPr/>
        <p:txBody>
          <a:bodyPr/>
          <a:lstStyle/>
          <a:p>
            <a:pPr marL="0" indent="0">
              <a:buNone/>
            </a:pPr>
            <a:endParaRPr lang="en-US" dirty="0"/>
          </a:p>
          <a:p>
            <a:pPr marL="0" indent="0">
              <a:buNone/>
            </a:pPr>
            <a:endParaRPr lang="en-US" dirty="0"/>
          </a:p>
        </p:txBody>
      </p:sp>
      <p:pic>
        <p:nvPicPr>
          <p:cNvPr id="6" name="Picture 5">
            <a:extLst>
              <a:ext uri="{FF2B5EF4-FFF2-40B4-BE49-F238E27FC236}">
                <a16:creationId xmlns:a16="http://schemas.microsoft.com/office/drawing/2014/main" id="{84A5EC1B-F9ED-952B-45A1-F485C65C37EE}"/>
              </a:ext>
            </a:extLst>
          </p:cNvPr>
          <p:cNvPicPr>
            <a:picLocks noChangeAspect="1"/>
          </p:cNvPicPr>
          <p:nvPr/>
        </p:nvPicPr>
        <p:blipFill>
          <a:blip r:embed="rId2"/>
          <a:stretch>
            <a:fillRect/>
          </a:stretch>
        </p:blipFill>
        <p:spPr>
          <a:xfrm>
            <a:off x="8602246" y="4000842"/>
            <a:ext cx="2719466" cy="2789196"/>
          </a:xfrm>
          <a:prstGeom prst="rect">
            <a:avLst/>
          </a:prstGeom>
        </p:spPr>
      </p:pic>
    </p:spTree>
    <p:extLst>
      <p:ext uri="{BB962C8B-B14F-4D97-AF65-F5344CB8AC3E}">
        <p14:creationId xmlns:p14="http://schemas.microsoft.com/office/powerpoint/2010/main" val="14156728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672286-525A-AB67-70B0-B7DF3512C77A}"/>
              </a:ext>
            </a:extLst>
          </p:cNvPr>
          <p:cNvSpPr>
            <a:spLocks noGrp="1"/>
          </p:cNvSpPr>
          <p:nvPr>
            <p:ph type="title"/>
          </p:nvPr>
        </p:nvSpPr>
        <p:spPr/>
        <p:txBody>
          <a:bodyPr/>
          <a:lstStyle/>
          <a:p>
            <a:endParaRPr lang="en-US" dirty="0"/>
          </a:p>
        </p:txBody>
      </p:sp>
      <p:pic>
        <p:nvPicPr>
          <p:cNvPr id="5" name="Content Placeholder 4">
            <a:extLst>
              <a:ext uri="{FF2B5EF4-FFF2-40B4-BE49-F238E27FC236}">
                <a16:creationId xmlns:a16="http://schemas.microsoft.com/office/drawing/2014/main" id="{77DA0236-A868-055F-8289-1DD00C23F827}"/>
              </a:ext>
            </a:extLst>
          </p:cNvPr>
          <p:cNvPicPr>
            <a:picLocks noGrp="1" noChangeAspect="1"/>
          </p:cNvPicPr>
          <p:nvPr>
            <p:ph idx="1"/>
          </p:nvPr>
        </p:nvPicPr>
        <p:blipFill>
          <a:blip r:embed="rId2"/>
          <a:stretch>
            <a:fillRect/>
          </a:stretch>
        </p:blipFill>
        <p:spPr>
          <a:xfrm>
            <a:off x="4754437" y="1690688"/>
            <a:ext cx="3339753" cy="4643630"/>
          </a:xfrm>
          <a:prstGeom prst="rect">
            <a:avLst/>
          </a:prstGeom>
        </p:spPr>
      </p:pic>
      <p:pic>
        <p:nvPicPr>
          <p:cNvPr id="4" name="Picture 3">
            <a:extLst>
              <a:ext uri="{FF2B5EF4-FFF2-40B4-BE49-F238E27FC236}">
                <a16:creationId xmlns:a16="http://schemas.microsoft.com/office/drawing/2014/main" id="{A14A0270-9E1C-C236-CA51-E0EF00DD0D91}"/>
              </a:ext>
            </a:extLst>
          </p:cNvPr>
          <p:cNvPicPr>
            <a:picLocks noChangeAspect="1"/>
          </p:cNvPicPr>
          <p:nvPr/>
        </p:nvPicPr>
        <p:blipFill>
          <a:blip r:embed="rId3"/>
          <a:stretch>
            <a:fillRect/>
          </a:stretch>
        </p:blipFill>
        <p:spPr>
          <a:xfrm>
            <a:off x="1525201" y="1668269"/>
            <a:ext cx="2888940" cy="4666049"/>
          </a:xfrm>
          <a:prstGeom prst="rect">
            <a:avLst/>
          </a:prstGeom>
        </p:spPr>
      </p:pic>
      <p:sp>
        <p:nvSpPr>
          <p:cNvPr id="6" name="TextBox 5">
            <a:extLst>
              <a:ext uri="{FF2B5EF4-FFF2-40B4-BE49-F238E27FC236}">
                <a16:creationId xmlns:a16="http://schemas.microsoft.com/office/drawing/2014/main" id="{9CDBFD32-B0EB-FFFF-E300-748DA59206BE}"/>
              </a:ext>
            </a:extLst>
          </p:cNvPr>
          <p:cNvSpPr txBox="1"/>
          <p:nvPr/>
        </p:nvSpPr>
        <p:spPr>
          <a:xfrm>
            <a:off x="8797159" y="3321269"/>
            <a:ext cx="2707985" cy="369332"/>
          </a:xfrm>
          <a:prstGeom prst="rect">
            <a:avLst/>
          </a:prstGeom>
          <a:noFill/>
        </p:spPr>
        <p:txBody>
          <a:bodyPr wrap="none" rtlCol="0">
            <a:spAutoFit/>
          </a:bodyPr>
          <a:lstStyle/>
          <a:p>
            <a:r>
              <a:rPr lang="en-US" dirty="0"/>
              <a:t>Michael West (1888–1973)</a:t>
            </a:r>
          </a:p>
        </p:txBody>
      </p:sp>
    </p:spTree>
    <p:extLst>
      <p:ext uri="{BB962C8B-B14F-4D97-AF65-F5344CB8AC3E}">
        <p14:creationId xmlns:p14="http://schemas.microsoft.com/office/powerpoint/2010/main" val="6661450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52651" y="963877"/>
            <a:ext cx="2620771" cy="4930246"/>
          </a:xfrm>
        </p:spPr>
        <p:txBody>
          <a:bodyPr>
            <a:normAutofit/>
          </a:bodyPr>
          <a:lstStyle/>
          <a:p>
            <a:pPr algn="r">
              <a:lnSpc>
                <a:spcPct val="90000"/>
              </a:lnSpc>
            </a:pPr>
            <a:r>
              <a:rPr lang="en-US" sz="2800" dirty="0">
                <a:solidFill>
                  <a:schemeClr val="accent1"/>
                </a:solidFill>
              </a:rPr>
              <a:t>Michael West’s </a:t>
            </a:r>
            <a:r>
              <a:rPr lang="en-US" sz="2800" i="1" dirty="0">
                <a:solidFill>
                  <a:schemeClr val="accent1"/>
                </a:solidFill>
              </a:rPr>
              <a:t>Teaching English in Difficult Circumstances</a:t>
            </a:r>
            <a:r>
              <a:rPr lang="en-US" sz="2800" dirty="0">
                <a:solidFill>
                  <a:schemeClr val="accent1"/>
                </a:solidFill>
              </a:rPr>
              <a:t> (1960)</a:t>
            </a:r>
            <a:br>
              <a:rPr lang="en-GB" sz="3100" dirty="0">
                <a:solidFill>
                  <a:schemeClr val="accent1"/>
                </a:solidFill>
              </a:rPr>
            </a:br>
            <a:endParaRPr lang="en-US" sz="3100" dirty="0">
              <a:solidFill>
                <a:schemeClr val="accent1"/>
              </a:solidFill>
            </a:endParaRPr>
          </a:p>
        </p:txBody>
      </p:sp>
      <p:sp>
        <p:nvSpPr>
          <p:cNvPr id="3" name="Content Placeholder 2"/>
          <p:cNvSpPr>
            <a:spLocks noGrp="1"/>
          </p:cNvSpPr>
          <p:nvPr>
            <p:ph idx="1"/>
          </p:nvPr>
        </p:nvSpPr>
        <p:spPr>
          <a:xfrm>
            <a:off x="5256024" y="963877"/>
            <a:ext cx="4783327" cy="4930246"/>
          </a:xfrm>
        </p:spPr>
        <p:txBody>
          <a:bodyPr anchor="ctr">
            <a:normAutofit/>
          </a:bodyPr>
          <a:lstStyle/>
          <a:p>
            <a:pPr marL="0" indent="0">
              <a:buNone/>
            </a:pPr>
            <a:r>
              <a:rPr lang="en-US" sz="2100" dirty="0"/>
              <a:t> </a:t>
            </a:r>
            <a:endParaRPr lang="en-GB" sz="2100" dirty="0"/>
          </a:p>
          <a:p>
            <a:pPr marL="0" indent="0">
              <a:buNone/>
            </a:pPr>
            <a:r>
              <a:rPr lang="en-GB" sz="2100" dirty="0"/>
              <a:t>“over 30 pupils (more usually 40 or even 50), congested on benches […,] ill-graded, with a teacher who perhaps does not speak English very well […], working in a hot climate.” (p. 1)</a:t>
            </a:r>
          </a:p>
          <a:p>
            <a:pPr marL="0" indent="0">
              <a:buNone/>
            </a:pPr>
            <a:r>
              <a:rPr lang="en-GB" sz="2100" dirty="0"/>
              <a:t> </a:t>
            </a:r>
          </a:p>
          <a:p>
            <a:pPr marL="0" indent="0">
              <a:buNone/>
            </a:pPr>
            <a:r>
              <a:rPr lang="en-GB" sz="2100" dirty="0"/>
              <a:t>“The problem is one which has of late tended to become exacerbated owing to the rapid spread of education in these areas, too rapid for the supply of buildings and teachers to catch up with the number of pupils, and owing to the spread of education over a larger proportion of the population”. (</a:t>
            </a:r>
            <a:r>
              <a:rPr lang="en-GB" sz="2100" i="1" dirty="0"/>
              <a:t>ibid.</a:t>
            </a:r>
            <a:r>
              <a:rPr lang="en-GB" sz="2100" dirty="0"/>
              <a:t>)</a:t>
            </a:r>
          </a:p>
          <a:p>
            <a:pPr marL="0" indent="0">
              <a:buNone/>
            </a:pPr>
            <a:endParaRPr lang="en-US" sz="2100" dirty="0"/>
          </a:p>
        </p:txBody>
      </p:sp>
    </p:spTree>
    <p:extLst>
      <p:ext uri="{BB962C8B-B14F-4D97-AF65-F5344CB8AC3E}">
        <p14:creationId xmlns:p14="http://schemas.microsoft.com/office/powerpoint/2010/main" val="1046655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83673" y="518649"/>
            <a:ext cx="7411709" cy="1067634"/>
          </a:xfrm>
        </p:spPr>
        <p:txBody>
          <a:bodyPr anchor="ctr">
            <a:normAutofit/>
          </a:bodyPr>
          <a:lstStyle/>
          <a:p>
            <a:r>
              <a:rPr lang="en-US" dirty="0"/>
              <a:t>Alternative labels </a:t>
            </a:r>
          </a:p>
        </p:txBody>
      </p:sp>
      <p:graphicFrame>
        <p:nvGraphicFramePr>
          <p:cNvPr id="5" name="Text Placeholder 2">
            <a:extLst>
              <a:ext uri="{FF2B5EF4-FFF2-40B4-BE49-F238E27FC236}">
                <a16:creationId xmlns:a16="http://schemas.microsoft.com/office/drawing/2014/main" id="{93E58176-6845-48CC-861B-A6C591566D86}"/>
              </a:ext>
            </a:extLst>
          </p:cNvPr>
          <p:cNvGraphicFramePr/>
          <p:nvPr/>
        </p:nvGraphicFramePr>
        <p:xfrm>
          <a:off x="1996390" y="1860605"/>
          <a:ext cx="8180618" cy="409492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959477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1"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2"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3"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4"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Graphic spid="5" grpId="1">
        <p:bldAsOne/>
      </p:bldGraphic>
      <p:bldGraphic spid="5" grpId="2">
        <p:bldAsOne/>
      </p:bldGraphic>
      <p:bldGraphic spid="5" grpId="3">
        <p:bldAsOne/>
      </p:bldGraphic>
      <p:bldGraphic spid="5" grpId="4">
        <p:bldAsOne/>
      </p:bldGraphic>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26F9DE7-87BE-9191-9E97-C0D268416D02}"/>
              </a:ext>
            </a:extLst>
          </p:cNvPr>
          <p:cNvSpPr>
            <a:spLocks noGrp="1"/>
          </p:cNvSpPr>
          <p:nvPr>
            <p:ph type="title"/>
          </p:nvPr>
        </p:nvSpPr>
        <p:spPr>
          <a:xfrm>
            <a:off x="686834" y="1153572"/>
            <a:ext cx="3200400" cy="4461163"/>
          </a:xfrm>
        </p:spPr>
        <p:txBody>
          <a:bodyPr>
            <a:normAutofit/>
          </a:bodyPr>
          <a:lstStyle/>
          <a:p>
            <a:endParaRPr lang="en-US">
              <a:solidFill>
                <a:srgbClr val="FFFFFF"/>
              </a:solidFill>
            </a:endParaRP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FB5406C7-89A2-C650-4341-A2F7B1D5B3C2}"/>
              </a:ext>
            </a:extLst>
          </p:cNvPr>
          <p:cNvSpPr>
            <a:spLocks noGrp="1"/>
          </p:cNvSpPr>
          <p:nvPr>
            <p:ph idx="1"/>
          </p:nvPr>
        </p:nvSpPr>
        <p:spPr>
          <a:xfrm>
            <a:off x="4447308" y="591344"/>
            <a:ext cx="6906491" cy="5585619"/>
          </a:xfrm>
        </p:spPr>
        <p:txBody>
          <a:bodyPr anchor="ctr">
            <a:normAutofit/>
          </a:bodyPr>
          <a:lstStyle/>
          <a:p>
            <a:endParaRPr lang="en-US" sz="1800" dirty="0"/>
          </a:p>
          <a:p>
            <a:pPr marL="0" indent="0">
              <a:buNone/>
            </a:pPr>
            <a:r>
              <a:rPr lang="en-US" sz="1800" dirty="0"/>
              <a:t>[planned February 2020 BELTA conference: </a:t>
            </a:r>
            <a:r>
              <a:rPr lang="en-US" sz="1800" i="1" dirty="0"/>
              <a:t>English Language Education for </a:t>
            </a:r>
            <a:r>
              <a:rPr lang="en-US" sz="1800" i="1"/>
              <a:t>Sustainable Development</a:t>
            </a:r>
            <a:r>
              <a:rPr lang="en-US" sz="1800" dirty="0"/>
              <a:t>]</a:t>
            </a:r>
          </a:p>
          <a:p>
            <a:pPr marL="0" indent="0">
              <a:buNone/>
            </a:pPr>
            <a:r>
              <a:rPr lang="en-US" sz="1800" i="1" dirty="0"/>
              <a:t>‘</a:t>
            </a:r>
            <a:r>
              <a:rPr lang="en-GB" sz="1800" dirty="0">
                <a:effectLst/>
                <a:latin typeface="Calibri" panose="020F0502020204030204" pitchFamily="34" charset="0"/>
                <a:ea typeface="Calibri" panose="020F0502020204030204" pitchFamily="34" charset="0"/>
                <a:cs typeface="Times New Roman" panose="02020603050405020304" pitchFamily="18" charset="0"/>
              </a:rPr>
              <a:t>Bangladesh has been going through a period of rapid and apparently successful development and is now pursuing further priorities, related to the United Nations Sustainable Development Goals (SDGs) for 2030.'</a:t>
            </a:r>
            <a:endParaRPr lang="en-US" sz="1800" i="1" dirty="0"/>
          </a:p>
          <a:p>
            <a:endParaRPr lang="en-US" sz="1800" dirty="0"/>
          </a:p>
          <a:p>
            <a:pPr marL="0" indent="0">
              <a:buNone/>
            </a:pPr>
            <a:r>
              <a:rPr lang="en-GB" sz="1800" dirty="0">
                <a:ea typeface="Times New Roman" panose="02020603050405020304" pitchFamily="18" charset="0"/>
                <a:cs typeface="Calibri" panose="020F0502020204030204" pitchFamily="34" charset="0"/>
              </a:rPr>
              <a:t>[This conference] </a:t>
            </a:r>
            <a:r>
              <a:rPr lang="en-GB" sz="1800" i="1">
                <a:effectLst/>
                <a:ea typeface="Times New Roman" panose="02020603050405020304" pitchFamily="18" charset="0"/>
                <a:cs typeface="Calibri" panose="020F0502020204030204" pitchFamily="34" charset="0"/>
              </a:rPr>
              <a:t>Sustainable Approaches </a:t>
            </a:r>
            <a:r>
              <a:rPr lang="en-GB" sz="1800" i="1" dirty="0">
                <a:effectLst/>
                <a:ea typeface="Times New Roman" panose="02020603050405020304" pitchFamily="18" charset="0"/>
                <a:cs typeface="Calibri" panose="020F0502020204030204" pitchFamily="34" charset="0"/>
              </a:rPr>
              <a:t>to English Language Education in a </a:t>
            </a:r>
            <a:r>
              <a:rPr lang="en-GB" sz="1800" i="1">
                <a:effectLst/>
                <a:ea typeface="Times New Roman" panose="02020603050405020304" pitchFamily="18" charset="0"/>
                <a:cs typeface="Calibri" panose="020F0502020204030204" pitchFamily="34" charset="0"/>
              </a:rPr>
              <a:t>Changing World</a:t>
            </a:r>
            <a:r>
              <a:rPr lang="en-GB" sz="1800">
                <a:effectLst/>
              </a:rPr>
              <a:t> </a:t>
            </a:r>
          </a:p>
          <a:p>
            <a:pPr marL="0" indent="0">
              <a:buNone/>
            </a:pPr>
            <a:r>
              <a:rPr lang="en-GB" sz="1800" dirty="0">
                <a:latin typeface="Calibri" panose="020F0502020204030204" pitchFamily="34" charset="0"/>
                <a:ea typeface="Calibri" panose="020F0502020204030204" pitchFamily="34" charset="0"/>
                <a:cs typeface="Times New Roman" panose="02020603050405020304" pitchFamily="18" charset="0"/>
              </a:rPr>
              <a:t>’</a:t>
            </a:r>
            <a:r>
              <a:rPr lang="en-GB" sz="1800" dirty="0">
                <a:effectLst/>
                <a:latin typeface="Calibri" panose="020F0502020204030204" pitchFamily="34" charset="0"/>
                <a:ea typeface="Calibri" panose="020F0502020204030204" pitchFamily="34" charset="0"/>
                <a:cs typeface="Times New Roman" panose="02020603050405020304" pitchFamily="18" charset="0"/>
              </a:rPr>
              <a:t>Prior to the pandemic, Bangladesh was going through a period of rapid and apparently successful development. However, the world has faced and is facing various crises, and </a:t>
            </a:r>
            <a:r>
              <a:rPr lang="en-GB" sz="1800" i="1" dirty="0">
                <a:effectLst/>
                <a:latin typeface="Calibri" panose="020F0502020204030204" pitchFamily="34" charset="0"/>
                <a:ea typeface="Calibri" panose="020F0502020204030204" pitchFamily="34" charset="0"/>
                <a:cs typeface="Times New Roman" panose="02020603050405020304" pitchFamily="18" charset="0"/>
              </a:rPr>
              <a:t>sustainability</a:t>
            </a:r>
            <a:r>
              <a:rPr lang="en-GB" sz="1800" dirty="0">
                <a:effectLst/>
                <a:latin typeface="Calibri" panose="020F0502020204030204" pitchFamily="34" charset="0"/>
                <a:ea typeface="Calibri" panose="020F0502020204030204" pitchFamily="34" charset="0"/>
                <a:cs typeface="Times New Roman" panose="02020603050405020304" pitchFamily="18" charset="0"/>
              </a:rPr>
              <a:t> of development has become a kind of mantra.’</a:t>
            </a:r>
            <a:endParaRPr lang="en-GB" sz="1800">
              <a:effectLst/>
            </a:endParaRPr>
          </a:p>
          <a:p>
            <a:pPr marL="0" indent="0">
              <a:buNone/>
            </a:pPr>
            <a:endParaRPr lang="en-GB" sz="1800" dirty="0"/>
          </a:p>
          <a:p>
            <a:pPr marL="0" indent="0">
              <a:buNone/>
            </a:pPr>
            <a:r>
              <a:rPr lang="en-US" sz="1800" dirty="0">
                <a:effectLst/>
                <a:ea typeface="Calibri" panose="020F0502020204030204" pitchFamily="34" charset="0"/>
                <a:cs typeface="Times New Roman" panose="02020603050405020304" pitchFamily="18" charset="0"/>
              </a:rPr>
              <a:t>Khan, R., Bashir, B., </a:t>
            </a:r>
            <a:r>
              <a:rPr lang="en-US" sz="1800" dirty="0" err="1">
                <a:effectLst/>
                <a:ea typeface="Calibri" panose="020F0502020204030204" pitchFamily="34" charset="0"/>
                <a:cs typeface="Times New Roman" panose="02020603050405020304" pitchFamily="18" charset="0"/>
              </a:rPr>
              <a:t>Basu</a:t>
            </a:r>
            <a:r>
              <a:rPr lang="en-US" sz="1800" dirty="0">
                <a:effectLst/>
                <a:ea typeface="Calibri" panose="020F0502020204030204" pitchFamily="34" charset="0"/>
                <a:cs typeface="Times New Roman" panose="02020603050405020304" pitchFamily="18" charset="0"/>
              </a:rPr>
              <a:t>, B.L. &amp; Uddin, M.E. (eds.) (in press). </a:t>
            </a:r>
            <a:r>
              <a:rPr lang="en-GB" sz="1800" i="1">
                <a:effectLst/>
                <a:ea typeface="Calibri" panose="020F0502020204030204" pitchFamily="34" charset="0"/>
                <a:cs typeface="Times New Roman" panose="02020603050405020304" pitchFamily="18" charset="0"/>
              </a:rPr>
              <a:t>Local Research and </a:t>
            </a:r>
            <a:r>
              <a:rPr lang="en-GB" sz="1800" i="1" err="1">
                <a:effectLst/>
                <a:ea typeface="Calibri" panose="020F0502020204030204" pitchFamily="34" charset="0"/>
                <a:cs typeface="Times New Roman" panose="02020603050405020304" pitchFamily="18" charset="0"/>
              </a:rPr>
              <a:t>Glocal</a:t>
            </a:r>
            <a:r>
              <a:rPr lang="en-GB" sz="1800" i="1">
                <a:effectLst/>
                <a:ea typeface="Calibri" panose="020F0502020204030204" pitchFamily="34" charset="0"/>
                <a:cs typeface="Times New Roman" panose="02020603050405020304" pitchFamily="18" charset="0"/>
              </a:rPr>
              <a:t> Perspectives in English Language Teaching: Teaching in Changing Times</a:t>
            </a:r>
            <a:r>
              <a:rPr lang="en-GB" sz="1800">
                <a:effectLst/>
                <a:ea typeface="Calibri" panose="020F0502020204030204" pitchFamily="34" charset="0"/>
                <a:cs typeface="Times New Roman" panose="02020603050405020304" pitchFamily="18" charset="0"/>
              </a:rPr>
              <a:t>. Springer.</a:t>
            </a:r>
            <a:endParaRPr lang="en-GB" sz="1800" dirty="0">
              <a:effectLst/>
              <a:ea typeface="Calibri" panose="020F0502020204030204" pitchFamily="34" charset="0"/>
              <a:cs typeface="Times New Roman" panose="02020603050405020304" pitchFamily="18" charset="0"/>
            </a:endParaRPr>
          </a:p>
          <a:p>
            <a:pPr marL="0" indent="0">
              <a:buNone/>
            </a:pPr>
            <a:endParaRPr lang="en-US" sz="1800" dirty="0"/>
          </a:p>
        </p:txBody>
      </p:sp>
    </p:spTree>
    <p:extLst>
      <p:ext uri="{BB962C8B-B14F-4D97-AF65-F5344CB8AC3E}">
        <p14:creationId xmlns:p14="http://schemas.microsoft.com/office/powerpoint/2010/main" val="22433105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86734A-89B0-6145-A097-DB720D7F7C2A}"/>
              </a:ext>
            </a:extLst>
          </p:cNvPr>
          <p:cNvSpPr>
            <a:spLocks noGrp="1"/>
          </p:cNvSpPr>
          <p:nvPr>
            <p:ph type="title"/>
          </p:nvPr>
        </p:nvSpPr>
        <p:spPr>
          <a:xfrm>
            <a:off x="2152651" y="963877"/>
            <a:ext cx="2620771" cy="4930246"/>
          </a:xfrm>
        </p:spPr>
        <p:txBody>
          <a:bodyPr>
            <a:normAutofit/>
          </a:bodyPr>
          <a:lstStyle/>
          <a:p>
            <a:pPr algn="r"/>
            <a:r>
              <a:rPr lang="en-US" sz="2800" dirty="0">
                <a:solidFill>
                  <a:schemeClr val="accent1"/>
                </a:solidFill>
              </a:rPr>
              <a:t>From Anderson, </a:t>
            </a:r>
            <a:r>
              <a:rPr lang="en-US" sz="2800" dirty="0" err="1">
                <a:solidFill>
                  <a:schemeClr val="accent1"/>
                </a:solidFill>
              </a:rPr>
              <a:t>Padwad</a:t>
            </a:r>
            <a:r>
              <a:rPr lang="en-US" sz="2800" dirty="0">
                <a:solidFill>
                  <a:schemeClr val="accent1"/>
                </a:solidFill>
              </a:rPr>
              <a:t> &amp; Smith (2021) </a:t>
            </a:r>
          </a:p>
        </p:txBody>
      </p:sp>
      <p:sp>
        <p:nvSpPr>
          <p:cNvPr id="3" name="Text Placeholder 2">
            <a:extLst>
              <a:ext uri="{FF2B5EF4-FFF2-40B4-BE49-F238E27FC236}">
                <a16:creationId xmlns:a16="http://schemas.microsoft.com/office/drawing/2014/main" id="{FFE6909F-9D0D-7246-88CD-E84886F68619}"/>
              </a:ext>
            </a:extLst>
          </p:cNvPr>
          <p:cNvSpPr>
            <a:spLocks noGrp="1"/>
          </p:cNvSpPr>
          <p:nvPr>
            <p:ph type="body" idx="1"/>
          </p:nvPr>
        </p:nvSpPr>
        <p:spPr>
          <a:xfrm>
            <a:off x="5256024" y="963877"/>
            <a:ext cx="4783327" cy="4930246"/>
          </a:xfrm>
        </p:spPr>
        <p:txBody>
          <a:bodyPr anchor="ctr">
            <a:normAutofit/>
          </a:bodyPr>
          <a:lstStyle/>
          <a:p>
            <a:pPr marL="25400" indent="0">
              <a:buNone/>
            </a:pPr>
            <a:r>
              <a:rPr lang="en-GB" sz="1900" dirty="0"/>
              <a:t>“’Teaching in difficult circumstances’ (</a:t>
            </a:r>
            <a:r>
              <a:rPr lang="en-GB" sz="1900" dirty="0" err="1"/>
              <a:t>TiDC</a:t>
            </a:r>
            <a:r>
              <a:rPr lang="en-GB" sz="1900" dirty="0"/>
              <a:t>) refers to teaching in contexts where a number of challenging factors are present (cf. West, 1960). These may include:</a:t>
            </a:r>
          </a:p>
          <a:p>
            <a:pPr lvl="0"/>
            <a:r>
              <a:rPr lang="en-US" sz="1900" dirty="0"/>
              <a:t>large classes, typically over 40 learners</a:t>
            </a:r>
            <a:endParaRPr lang="en-GB" sz="1900" dirty="0"/>
          </a:p>
          <a:p>
            <a:pPr lvl="0"/>
            <a:r>
              <a:rPr lang="en-US" sz="1900" dirty="0"/>
              <a:t>a lack of basic resources, including textbooks, furniture, stationery, electricity, and even suitable classrooms</a:t>
            </a:r>
            <a:endParaRPr lang="en-GB" sz="1900" dirty="0"/>
          </a:p>
          <a:p>
            <a:pPr lvl="0"/>
            <a:r>
              <a:rPr lang="en-US" sz="1900" dirty="0"/>
              <a:t>low school readiness of learners</a:t>
            </a:r>
            <a:endParaRPr lang="en-GB" sz="1900" dirty="0"/>
          </a:p>
          <a:p>
            <a:pPr lvl="0"/>
            <a:r>
              <a:rPr lang="en-US" sz="1900" dirty="0"/>
              <a:t>inadequate pre-service and in-service training and support for teachers</a:t>
            </a:r>
            <a:endParaRPr lang="en-GB" sz="1900" dirty="0"/>
          </a:p>
          <a:p>
            <a:pPr lvl="0"/>
            <a:r>
              <a:rPr lang="en-US" sz="1900" dirty="0"/>
              <a:t>excessive workload for teachers and other staff.”</a:t>
            </a:r>
            <a:endParaRPr lang="en-GB" sz="1900" dirty="0"/>
          </a:p>
          <a:p>
            <a:pPr marL="25400" indent="0">
              <a:buNone/>
            </a:pPr>
            <a:endParaRPr lang="en-US" sz="1900" dirty="0"/>
          </a:p>
        </p:txBody>
      </p:sp>
    </p:spTree>
    <p:extLst>
      <p:ext uri="{BB962C8B-B14F-4D97-AF65-F5344CB8AC3E}">
        <p14:creationId xmlns:p14="http://schemas.microsoft.com/office/powerpoint/2010/main" val="27521424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sp>
        <p:nvSpPr>
          <p:cNvPr id="248" name="Google Shape;248;g1354935dce8_1_256"/>
          <p:cNvSpPr txBox="1">
            <a:spLocks noGrp="1"/>
          </p:cNvSpPr>
          <p:nvPr>
            <p:ph type="title"/>
          </p:nvPr>
        </p:nvSpPr>
        <p:spPr>
          <a:xfrm>
            <a:off x="1937250" y="1054025"/>
            <a:ext cx="8317500" cy="1066800"/>
          </a:xfrm>
          <a:prstGeom prst="rect">
            <a:avLst/>
          </a:prstGeom>
          <a:noFill/>
          <a:ln>
            <a:noFill/>
          </a:ln>
        </p:spPr>
        <p:txBody>
          <a:bodyPr spcFirstLastPara="1" vert="horz" wrap="square" lIns="91425" tIns="45700" rIns="91425" bIns="45700" rtlCol="0" anchor="ctr" anchorCtr="0">
            <a:normAutofit/>
          </a:bodyPr>
          <a:lstStyle/>
          <a:p>
            <a:pPr>
              <a:spcBef>
                <a:spcPts val="0"/>
              </a:spcBef>
              <a:buClr>
                <a:schemeClr val="dk1"/>
              </a:buClr>
              <a:buSzPts val="4400"/>
            </a:pPr>
            <a:endParaRPr/>
          </a:p>
        </p:txBody>
      </p:sp>
      <p:sp>
        <p:nvSpPr>
          <p:cNvPr id="249" name="Google Shape;249;g1354935dce8_1_256"/>
          <p:cNvSpPr txBox="1">
            <a:spLocks noGrp="1"/>
          </p:cNvSpPr>
          <p:nvPr>
            <p:ph type="body" idx="1"/>
          </p:nvPr>
        </p:nvSpPr>
        <p:spPr>
          <a:xfrm>
            <a:off x="2038350" y="1834480"/>
            <a:ext cx="5829300" cy="4114800"/>
          </a:xfrm>
          <a:prstGeom prst="rect">
            <a:avLst/>
          </a:prstGeom>
          <a:noFill/>
          <a:ln>
            <a:noFill/>
          </a:ln>
        </p:spPr>
        <p:txBody>
          <a:bodyPr spcFirstLastPara="1" vert="horz" wrap="square" lIns="91425" tIns="45700" rIns="91425" bIns="45700" rtlCol="0" anchor="t" anchorCtr="0">
            <a:normAutofit/>
          </a:bodyPr>
          <a:lstStyle/>
          <a:p>
            <a:pPr marL="0" indent="0">
              <a:spcBef>
                <a:spcPts val="0"/>
              </a:spcBef>
              <a:buClr>
                <a:schemeClr val="dk1"/>
              </a:buClr>
              <a:buSzPts val="2800"/>
              <a:buNone/>
            </a:pPr>
            <a:endParaRPr/>
          </a:p>
          <a:p>
            <a:pPr marL="0" indent="0">
              <a:buClr>
                <a:schemeClr val="dk1"/>
              </a:buClr>
              <a:buSzPts val="2800"/>
              <a:buNone/>
            </a:pPr>
            <a:endParaRPr/>
          </a:p>
          <a:p>
            <a:pPr marL="0" indent="0">
              <a:buClr>
                <a:schemeClr val="dk1"/>
              </a:buClr>
              <a:buSzPts val="2800"/>
              <a:buNone/>
            </a:pPr>
            <a:endParaRPr/>
          </a:p>
          <a:p>
            <a:pPr marL="0" indent="0">
              <a:buClr>
                <a:schemeClr val="dk1"/>
              </a:buClr>
              <a:buSzPts val="2800"/>
              <a:buNone/>
            </a:pPr>
            <a:endParaRPr/>
          </a:p>
        </p:txBody>
      </p:sp>
      <p:pic>
        <p:nvPicPr>
          <p:cNvPr id="250" name="Google Shape;250;g1354935dce8_1_256"/>
          <p:cNvPicPr preferRelativeResize="0"/>
          <p:nvPr/>
        </p:nvPicPr>
        <p:blipFill>
          <a:blip r:embed="rId3">
            <a:alphaModFix/>
          </a:blip>
          <a:stretch>
            <a:fillRect/>
          </a:stretch>
        </p:blipFill>
        <p:spPr>
          <a:xfrm>
            <a:off x="1524000" y="857250"/>
            <a:ext cx="9052488" cy="5092024"/>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54"/>
        <p:cNvGrpSpPr/>
        <p:nvPr/>
      </p:nvGrpSpPr>
      <p:grpSpPr>
        <a:xfrm>
          <a:off x="0" y="0"/>
          <a:ext cx="0" cy="0"/>
          <a:chOff x="0" y="0"/>
          <a:chExt cx="0" cy="0"/>
        </a:xfrm>
      </p:grpSpPr>
      <p:sp>
        <p:nvSpPr>
          <p:cNvPr id="255" name="Google Shape;255;g13543cb36bb_0_270"/>
          <p:cNvSpPr txBox="1">
            <a:spLocks noGrp="1"/>
          </p:cNvSpPr>
          <p:nvPr>
            <p:ph type="title"/>
          </p:nvPr>
        </p:nvSpPr>
        <p:spPr>
          <a:xfrm>
            <a:off x="2038350" y="691475"/>
            <a:ext cx="8549100" cy="1066800"/>
          </a:xfrm>
          <a:prstGeom prst="rect">
            <a:avLst/>
          </a:prstGeom>
          <a:noFill/>
          <a:ln>
            <a:noFill/>
          </a:ln>
        </p:spPr>
        <p:txBody>
          <a:bodyPr spcFirstLastPara="1" vert="horz" wrap="square" lIns="91425" tIns="45700" rIns="91425" bIns="45700" rtlCol="0" anchor="ctr" anchorCtr="0">
            <a:normAutofit fontScale="90000"/>
          </a:bodyPr>
          <a:lstStyle/>
          <a:p>
            <a:pPr>
              <a:spcBef>
                <a:spcPts val="0"/>
              </a:spcBef>
              <a:buClr>
                <a:schemeClr val="dk1"/>
              </a:buClr>
              <a:buSzPct val="160000"/>
            </a:pPr>
            <a:r>
              <a:rPr lang="en-GB" sz="2750"/>
              <a:t>TELCnet research principles</a:t>
            </a:r>
            <a:br>
              <a:rPr lang="en-GB"/>
            </a:br>
            <a:endParaRPr/>
          </a:p>
        </p:txBody>
      </p:sp>
      <p:sp>
        <p:nvSpPr>
          <p:cNvPr id="256" name="Google Shape;256;g13543cb36bb_0_270"/>
          <p:cNvSpPr txBox="1">
            <a:spLocks noGrp="1"/>
          </p:cNvSpPr>
          <p:nvPr>
            <p:ph type="body" idx="1"/>
          </p:nvPr>
        </p:nvSpPr>
        <p:spPr>
          <a:xfrm>
            <a:off x="2121950" y="1507199"/>
            <a:ext cx="8123100" cy="5018400"/>
          </a:xfrm>
          <a:prstGeom prst="rect">
            <a:avLst/>
          </a:prstGeom>
          <a:noFill/>
          <a:ln>
            <a:noFill/>
          </a:ln>
        </p:spPr>
        <p:txBody>
          <a:bodyPr spcFirstLastPara="1" vert="horz" wrap="square" lIns="91425" tIns="45700" rIns="91425" bIns="45700" rtlCol="0" anchor="t" anchorCtr="0">
            <a:normAutofit fontScale="85000" lnSpcReduction="10000"/>
          </a:bodyPr>
          <a:lstStyle/>
          <a:p>
            <a:pPr marL="0" indent="0">
              <a:spcBef>
                <a:spcPts val="0"/>
              </a:spcBef>
              <a:buClr>
                <a:schemeClr val="dk1"/>
              </a:buClr>
              <a:buSzPct val="87500"/>
              <a:buNone/>
            </a:pPr>
            <a:endParaRPr dirty="0"/>
          </a:p>
          <a:p>
            <a:pPr marL="0" indent="0">
              <a:buClr>
                <a:schemeClr val="dk1"/>
              </a:buClr>
              <a:buSzPct val="87500"/>
              <a:buNone/>
            </a:pPr>
            <a:r>
              <a:rPr lang="en-GB" dirty="0"/>
              <a:t>1) Don’t see small-class teaching as the norm and teaching in low-resource contexts / large classes as a ‘problem’. Instead, start with descriptions of practice, in particular ‘good practice’ as perceived by teachers and students themselves </a:t>
            </a:r>
            <a:endParaRPr dirty="0"/>
          </a:p>
          <a:p>
            <a:pPr marL="0" indent="0">
              <a:buClr>
                <a:schemeClr val="dk1"/>
              </a:buClr>
              <a:buSzPct val="87500"/>
              <a:buNone/>
            </a:pPr>
            <a:r>
              <a:rPr lang="en-GB" dirty="0"/>
              <a:t> </a:t>
            </a:r>
            <a:endParaRPr dirty="0"/>
          </a:p>
          <a:p>
            <a:pPr marL="0" indent="0">
              <a:buClr>
                <a:schemeClr val="dk1"/>
              </a:buClr>
              <a:buSzPct val="87500"/>
              <a:buNone/>
            </a:pPr>
            <a:r>
              <a:rPr lang="en-GB" dirty="0"/>
              <a:t>2) Focus on issues of practical concern to teachers themselves –  support teachers to develop appropriate methodology ‘from the bottom up’, for example through practitioner research. </a:t>
            </a:r>
            <a:endParaRPr dirty="0"/>
          </a:p>
          <a:p>
            <a:pPr marL="0" indent="0">
              <a:buClr>
                <a:schemeClr val="dk1"/>
              </a:buClr>
              <a:buSzPct val="87500"/>
              <a:buNone/>
            </a:pPr>
            <a:r>
              <a:rPr lang="en-GB" dirty="0"/>
              <a:t> </a:t>
            </a:r>
            <a:endParaRPr dirty="0"/>
          </a:p>
          <a:p>
            <a:pPr marL="0" indent="0">
              <a:buClr>
                <a:schemeClr val="dk1"/>
              </a:buClr>
              <a:buSzPct val="87500"/>
              <a:buNone/>
            </a:pPr>
            <a:r>
              <a:rPr lang="en-GB" dirty="0"/>
              <a:t>3) Qualitative, exploratory ‘case study’ / story-based approach </a:t>
            </a:r>
            <a:endParaRPr dirty="0"/>
          </a:p>
          <a:p>
            <a:pPr marL="0" indent="0">
              <a:buClr>
                <a:schemeClr val="dk1"/>
              </a:buClr>
              <a:buSzPct val="87500"/>
              <a:buNone/>
            </a:pPr>
            <a:endParaRPr dirty="0"/>
          </a:p>
          <a:p>
            <a:pPr marL="0" indent="0" algn="r">
              <a:buClr>
                <a:schemeClr val="dk1"/>
              </a:buClr>
              <a:buSzPct val="87500"/>
              <a:buNone/>
            </a:pPr>
            <a:r>
              <a:rPr lang="en-GB" dirty="0"/>
              <a:t> (Smith 2011)</a:t>
            </a:r>
            <a:endParaRPr dirty="0"/>
          </a:p>
          <a:p>
            <a:pPr marL="0" indent="0">
              <a:buClr>
                <a:schemeClr val="dk1"/>
              </a:buClr>
              <a:buSzPct val="87500"/>
              <a:buNone/>
            </a:pPr>
            <a:endParaRPr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6">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5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56">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56">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56">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56">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sp>
        <p:nvSpPr>
          <p:cNvPr id="248" name="Google Shape;248;g1354935dce8_1_256"/>
          <p:cNvSpPr txBox="1">
            <a:spLocks noGrp="1"/>
          </p:cNvSpPr>
          <p:nvPr>
            <p:ph type="title"/>
          </p:nvPr>
        </p:nvSpPr>
        <p:spPr>
          <a:xfrm>
            <a:off x="1937250" y="1054025"/>
            <a:ext cx="8317500" cy="1066800"/>
          </a:xfrm>
          <a:prstGeom prst="rect">
            <a:avLst/>
          </a:prstGeom>
          <a:noFill/>
          <a:ln>
            <a:noFill/>
          </a:ln>
        </p:spPr>
        <p:txBody>
          <a:bodyPr spcFirstLastPara="1" vert="horz" wrap="square" lIns="91425" tIns="45700" rIns="91425" bIns="45700" rtlCol="0" anchor="ctr" anchorCtr="0">
            <a:normAutofit/>
          </a:bodyPr>
          <a:lstStyle/>
          <a:p>
            <a:pPr>
              <a:spcBef>
                <a:spcPts val="0"/>
              </a:spcBef>
              <a:buClr>
                <a:schemeClr val="dk1"/>
              </a:buClr>
              <a:buSzPts val="4400"/>
            </a:pPr>
            <a:endParaRPr/>
          </a:p>
        </p:txBody>
      </p:sp>
      <p:sp>
        <p:nvSpPr>
          <p:cNvPr id="249" name="Google Shape;249;g1354935dce8_1_256"/>
          <p:cNvSpPr txBox="1">
            <a:spLocks noGrp="1"/>
          </p:cNvSpPr>
          <p:nvPr>
            <p:ph type="body" idx="1"/>
          </p:nvPr>
        </p:nvSpPr>
        <p:spPr>
          <a:xfrm>
            <a:off x="2038350" y="1834480"/>
            <a:ext cx="5829300" cy="4114800"/>
          </a:xfrm>
          <a:prstGeom prst="rect">
            <a:avLst/>
          </a:prstGeom>
          <a:noFill/>
          <a:ln>
            <a:noFill/>
          </a:ln>
        </p:spPr>
        <p:txBody>
          <a:bodyPr spcFirstLastPara="1" vert="horz" wrap="square" lIns="91425" tIns="45700" rIns="91425" bIns="45700" rtlCol="0" anchor="t" anchorCtr="0">
            <a:normAutofit/>
          </a:bodyPr>
          <a:lstStyle/>
          <a:p>
            <a:pPr marL="0" indent="0">
              <a:spcBef>
                <a:spcPts val="0"/>
              </a:spcBef>
              <a:buClr>
                <a:schemeClr val="dk1"/>
              </a:buClr>
              <a:buSzPts val="2800"/>
              <a:buNone/>
            </a:pPr>
            <a:endParaRPr/>
          </a:p>
          <a:p>
            <a:pPr marL="0" indent="0">
              <a:buClr>
                <a:schemeClr val="dk1"/>
              </a:buClr>
              <a:buSzPts val="2800"/>
              <a:buNone/>
            </a:pPr>
            <a:endParaRPr/>
          </a:p>
          <a:p>
            <a:pPr marL="0" indent="0">
              <a:buClr>
                <a:schemeClr val="dk1"/>
              </a:buClr>
              <a:buSzPts val="2800"/>
              <a:buNone/>
            </a:pPr>
            <a:endParaRPr/>
          </a:p>
          <a:p>
            <a:pPr marL="0" indent="0">
              <a:buClr>
                <a:schemeClr val="dk1"/>
              </a:buClr>
              <a:buSzPts val="2800"/>
              <a:buNone/>
            </a:pPr>
            <a:endParaRPr/>
          </a:p>
        </p:txBody>
      </p:sp>
      <p:pic>
        <p:nvPicPr>
          <p:cNvPr id="250" name="Google Shape;250;g1354935dce8_1_256"/>
          <p:cNvPicPr preferRelativeResize="0"/>
          <p:nvPr/>
        </p:nvPicPr>
        <p:blipFill>
          <a:blip r:embed="rId3">
            <a:alphaModFix/>
          </a:blip>
          <a:stretch>
            <a:fillRect/>
          </a:stretch>
        </p:blipFill>
        <p:spPr>
          <a:xfrm>
            <a:off x="1524000" y="857250"/>
            <a:ext cx="9052488" cy="5092024"/>
          </a:xfrm>
          <a:prstGeom prst="rect">
            <a:avLst/>
          </a:prstGeom>
          <a:noFill/>
          <a:ln>
            <a:noFill/>
          </a:ln>
        </p:spPr>
      </p:pic>
    </p:spTree>
    <p:extLst>
      <p:ext uri="{BB962C8B-B14F-4D97-AF65-F5344CB8AC3E}">
        <p14:creationId xmlns:p14="http://schemas.microsoft.com/office/powerpoint/2010/main" val="292912937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6A5A7C1-B0C3-2449-983E-CE41573EF1CF}"/>
              </a:ext>
            </a:extLst>
          </p:cNvPr>
          <p:cNvSpPr txBox="1"/>
          <p:nvPr/>
        </p:nvSpPr>
        <p:spPr>
          <a:xfrm>
            <a:off x="4364019" y="6454588"/>
            <a:ext cx="3484352" cy="369332"/>
          </a:xfrm>
          <a:prstGeom prst="rect">
            <a:avLst/>
          </a:prstGeom>
          <a:noFill/>
        </p:spPr>
        <p:txBody>
          <a:bodyPr wrap="none" rtlCol="0">
            <a:spAutoFit/>
          </a:bodyPr>
          <a:lstStyle/>
          <a:p>
            <a:r>
              <a:rPr lang="en-US" dirty="0"/>
              <a:t>Source: </a:t>
            </a:r>
            <a:r>
              <a:rPr lang="en-GB" dirty="0">
                <a:hlinkClick r:id="rId2"/>
              </a:rPr>
              <a:t>http://telcnet.weebly.com/</a:t>
            </a:r>
            <a:endParaRPr lang="en-US" dirty="0"/>
          </a:p>
        </p:txBody>
      </p:sp>
      <p:pic>
        <p:nvPicPr>
          <p:cNvPr id="4" name="Picture 3">
            <a:extLst>
              <a:ext uri="{FF2B5EF4-FFF2-40B4-BE49-F238E27FC236}">
                <a16:creationId xmlns:a16="http://schemas.microsoft.com/office/drawing/2014/main" id="{36ECC372-B834-EC41-A8FF-A2A565DAFC96}"/>
              </a:ext>
            </a:extLst>
          </p:cNvPr>
          <p:cNvPicPr>
            <a:picLocks noChangeAspect="1"/>
          </p:cNvPicPr>
          <p:nvPr/>
        </p:nvPicPr>
        <p:blipFill>
          <a:blip r:embed="rId3"/>
          <a:stretch>
            <a:fillRect/>
          </a:stretch>
        </p:blipFill>
        <p:spPr>
          <a:xfrm>
            <a:off x="3112501" y="193638"/>
            <a:ext cx="5719128" cy="5744584"/>
          </a:xfrm>
          <a:prstGeom prst="rect">
            <a:avLst/>
          </a:prstGeom>
        </p:spPr>
      </p:pic>
    </p:spTree>
    <p:extLst>
      <p:ext uri="{BB962C8B-B14F-4D97-AF65-F5344CB8AC3E}">
        <p14:creationId xmlns:p14="http://schemas.microsoft.com/office/powerpoint/2010/main" val="286879027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3F0B45-8A54-D544-8A42-9921D21D0E00}"/>
              </a:ext>
            </a:extLst>
          </p:cNvPr>
          <p:cNvSpPr>
            <a:spLocks noGrp="1"/>
          </p:cNvSpPr>
          <p:nvPr>
            <p:ph type="title"/>
          </p:nvPr>
        </p:nvSpPr>
        <p:spPr>
          <a:xfrm>
            <a:off x="1524000" y="274639"/>
            <a:ext cx="9144000" cy="1143000"/>
          </a:xfrm>
        </p:spPr>
        <p:txBody>
          <a:bodyPr/>
          <a:lstStyle/>
          <a:p>
            <a:br>
              <a:rPr lang="en-US" dirty="0"/>
            </a:br>
            <a:r>
              <a:rPr lang="en-US" sz="2400" dirty="0"/>
              <a:t>Emergency remote teaching: another form of ‘difficult circumstance’?</a:t>
            </a:r>
          </a:p>
        </p:txBody>
      </p:sp>
      <p:pic>
        <p:nvPicPr>
          <p:cNvPr id="4" name="Picture 3">
            <a:extLst>
              <a:ext uri="{FF2B5EF4-FFF2-40B4-BE49-F238E27FC236}">
                <a16:creationId xmlns:a16="http://schemas.microsoft.com/office/drawing/2014/main" id="{84F6432F-5BC1-D04A-BC39-F321B497EC7E}"/>
              </a:ext>
            </a:extLst>
          </p:cNvPr>
          <p:cNvPicPr>
            <a:picLocks noChangeAspect="1"/>
          </p:cNvPicPr>
          <p:nvPr/>
        </p:nvPicPr>
        <p:blipFill>
          <a:blip r:embed="rId2"/>
          <a:stretch>
            <a:fillRect/>
          </a:stretch>
        </p:blipFill>
        <p:spPr>
          <a:xfrm>
            <a:off x="2089047" y="1929015"/>
            <a:ext cx="7487323" cy="3825359"/>
          </a:xfrm>
          <a:prstGeom prst="rect">
            <a:avLst/>
          </a:prstGeom>
        </p:spPr>
      </p:pic>
      <p:sp>
        <p:nvSpPr>
          <p:cNvPr id="5" name="TextBox 4">
            <a:extLst>
              <a:ext uri="{FF2B5EF4-FFF2-40B4-BE49-F238E27FC236}">
                <a16:creationId xmlns:a16="http://schemas.microsoft.com/office/drawing/2014/main" id="{2581195F-6630-164A-8343-C308AA2A6E8F}"/>
              </a:ext>
            </a:extLst>
          </p:cNvPr>
          <p:cNvSpPr txBox="1"/>
          <p:nvPr/>
        </p:nvSpPr>
        <p:spPr>
          <a:xfrm>
            <a:off x="2089046" y="6007565"/>
            <a:ext cx="8578954" cy="923330"/>
          </a:xfrm>
          <a:prstGeom prst="rect">
            <a:avLst/>
          </a:prstGeom>
          <a:noFill/>
        </p:spPr>
        <p:txBody>
          <a:bodyPr wrap="square" rtlCol="0">
            <a:spAutoFit/>
          </a:bodyPr>
          <a:lstStyle/>
          <a:p>
            <a:r>
              <a:rPr lang="en-GB" dirty="0"/>
              <a:t>Source: </a:t>
            </a:r>
          </a:p>
          <a:p>
            <a:r>
              <a:rPr lang="en-GB" dirty="0">
                <a:hlinkClick r:id="rId3"/>
              </a:rPr>
              <a:t>https://www.techedmagazine.com/the-difference-between-emergency-remote-teaching-and-online-learning/</a:t>
            </a:r>
            <a:endParaRPr lang="en-US" dirty="0"/>
          </a:p>
        </p:txBody>
      </p:sp>
    </p:spTree>
    <p:extLst>
      <p:ext uri="{BB962C8B-B14F-4D97-AF65-F5344CB8AC3E}">
        <p14:creationId xmlns:p14="http://schemas.microsoft.com/office/powerpoint/2010/main" val="185327408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FA0B5C-4BAB-A34B-81E9-69251A7BAEC4}"/>
              </a:ext>
            </a:extLst>
          </p:cNvPr>
          <p:cNvSpPr>
            <a:spLocks noGrp="1"/>
          </p:cNvSpPr>
          <p:nvPr>
            <p:ph type="title"/>
          </p:nvPr>
        </p:nvSpPr>
        <p:spPr/>
        <p:txBody>
          <a:bodyPr/>
          <a:lstStyle/>
          <a:p>
            <a:r>
              <a:rPr lang="en-US" sz="2400" dirty="0"/>
              <a:t>But there are ‘super-difficult circumstances’ (</a:t>
            </a:r>
            <a:r>
              <a:rPr lang="en-US" sz="2400" dirty="0" err="1"/>
              <a:t>Phyak</a:t>
            </a:r>
            <a:r>
              <a:rPr lang="en-US" sz="2400" dirty="0"/>
              <a:t>, 2015)</a:t>
            </a:r>
          </a:p>
        </p:txBody>
      </p:sp>
      <p:sp>
        <p:nvSpPr>
          <p:cNvPr id="3" name="Text Placeholder 2">
            <a:extLst>
              <a:ext uri="{FF2B5EF4-FFF2-40B4-BE49-F238E27FC236}">
                <a16:creationId xmlns:a16="http://schemas.microsoft.com/office/drawing/2014/main" id="{162622BA-14B5-DE4E-866F-233476DF03BA}"/>
              </a:ext>
            </a:extLst>
          </p:cNvPr>
          <p:cNvSpPr>
            <a:spLocks noGrp="1"/>
          </p:cNvSpPr>
          <p:nvPr>
            <p:ph type="body" idx="1"/>
          </p:nvPr>
        </p:nvSpPr>
        <p:spPr/>
        <p:txBody>
          <a:bodyPr/>
          <a:lstStyle/>
          <a:p>
            <a:pPr marL="25400" indent="0">
              <a:buNone/>
            </a:pPr>
            <a:endParaRPr lang="en-US" dirty="0"/>
          </a:p>
        </p:txBody>
      </p:sp>
      <p:pic>
        <p:nvPicPr>
          <p:cNvPr id="4" name="Picture 3">
            <a:extLst>
              <a:ext uri="{FF2B5EF4-FFF2-40B4-BE49-F238E27FC236}">
                <a16:creationId xmlns:a16="http://schemas.microsoft.com/office/drawing/2014/main" id="{99065BCB-877A-8043-86F5-104368199154}"/>
              </a:ext>
            </a:extLst>
          </p:cNvPr>
          <p:cNvPicPr>
            <a:picLocks noChangeAspect="1"/>
          </p:cNvPicPr>
          <p:nvPr/>
        </p:nvPicPr>
        <p:blipFill>
          <a:blip r:embed="rId2"/>
          <a:stretch>
            <a:fillRect/>
          </a:stretch>
        </p:blipFill>
        <p:spPr>
          <a:xfrm>
            <a:off x="2858508" y="1600201"/>
            <a:ext cx="6474985" cy="4239092"/>
          </a:xfrm>
          <a:prstGeom prst="rect">
            <a:avLst/>
          </a:prstGeom>
        </p:spPr>
      </p:pic>
      <p:sp>
        <p:nvSpPr>
          <p:cNvPr id="7" name="TextBox 6">
            <a:extLst>
              <a:ext uri="{FF2B5EF4-FFF2-40B4-BE49-F238E27FC236}">
                <a16:creationId xmlns:a16="http://schemas.microsoft.com/office/drawing/2014/main" id="{8D359745-E382-A548-8001-104615E1D35B}"/>
              </a:ext>
            </a:extLst>
          </p:cNvPr>
          <p:cNvSpPr txBox="1"/>
          <p:nvPr/>
        </p:nvSpPr>
        <p:spPr>
          <a:xfrm>
            <a:off x="2298551" y="6275584"/>
            <a:ext cx="8937960" cy="369332"/>
          </a:xfrm>
          <a:prstGeom prst="rect">
            <a:avLst/>
          </a:prstGeom>
          <a:noFill/>
        </p:spPr>
        <p:txBody>
          <a:bodyPr wrap="none" rtlCol="0">
            <a:spAutoFit/>
          </a:bodyPr>
          <a:lstStyle/>
          <a:p>
            <a:r>
              <a:rPr lang="en-US" dirty="0"/>
              <a:t>Source: </a:t>
            </a:r>
            <a:r>
              <a:rPr lang="en-GB" dirty="0">
                <a:hlinkClick r:id="rId3"/>
              </a:rPr>
              <a:t>http://eltchoutari.com/2015/08/the-photography-project-education-in-emergencies/</a:t>
            </a:r>
            <a:endParaRPr lang="en-US" dirty="0"/>
          </a:p>
        </p:txBody>
      </p:sp>
    </p:spTree>
    <p:extLst>
      <p:ext uri="{BB962C8B-B14F-4D97-AF65-F5344CB8AC3E}">
        <p14:creationId xmlns:p14="http://schemas.microsoft.com/office/powerpoint/2010/main" val="329537535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BC54CC1-660D-4D43-A446-1F61BA571379}"/>
              </a:ext>
            </a:extLst>
          </p:cNvPr>
          <p:cNvPicPr>
            <a:picLocks noChangeAspect="1"/>
          </p:cNvPicPr>
          <p:nvPr/>
        </p:nvPicPr>
        <p:blipFill>
          <a:blip r:embed="rId2"/>
          <a:stretch>
            <a:fillRect/>
          </a:stretch>
        </p:blipFill>
        <p:spPr>
          <a:xfrm>
            <a:off x="1524000" y="163286"/>
            <a:ext cx="9144000" cy="4721087"/>
          </a:xfrm>
          <a:prstGeom prst="rect">
            <a:avLst/>
          </a:prstGeom>
        </p:spPr>
      </p:pic>
      <p:sp>
        <p:nvSpPr>
          <p:cNvPr id="3" name="TextBox 2">
            <a:extLst>
              <a:ext uri="{FF2B5EF4-FFF2-40B4-BE49-F238E27FC236}">
                <a16:creationId xmlns:a16="http://schemas.microsoft.com/office/drawing/2014/main" id="{F75DB6B4-DDA3-3649-93DE-B9632ED05213}"/>
              </a:ext>
            </a:extLst>
          </p:cNvPr>
          <p:cNvSpPr txBox="1"/>
          <p:nvPr/>
        </p:nvSpPr>
        <p:spPr>
          <a:xfrm>
            <a:off x="2270361" y="6174889"/>
            <a:ext cx="7471917" cy="261610"/>
          </a:xfrm>
          <a:prstGeom prst="rect">
            <a:avLst/>
          </a:prstGeom>
          <a:noFill/>
        </p:spPr>
        <p:txBody>
          <a:bodyPr wrap="none" rtlCol="0">
            <a:spAutoFit/>
          </a:bodyPr>
          <a:lstStyle/>
          <a:p>
            <a:r>
              <a:rPr lang="en-US" sz="1100" dirty="0"/>
              <a:t>Source: </a:t>
            </a:r>
            <a:r>
              <a:rPr lang="en-GB" sz="1100" dirty="0">
                <a:hlinkClick r:id="rId3"/>
              </a:rPr>
              <a:t>https://thelogicalindian.com/amp/news/kerala-student-attends-classes-on-roof-for-better-internet-connectivity-21522</a:t>
            </a:r>
            <a:endParaRPr lang="en-US" sz="1100" dirty="0"/>
          </a:p>
        </p:txBody>
      </p:sp>
    </p:spTree>
    <p:extLst>
      <p:ext uri="{BB962C8B-B14F-4D97-AF65-F5344CB8AC3E}">
        <p14:creationId xmlns:p14="http://schemas.microsoft.com/office/powerpoint/2010/main" val="230994675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1973EF-F08D-ED14-8539-65E302CFF2CB}"/>
              </a:ext>
            </a:extLst>
          </p:cNvPr>
          <p:cNvSpPr>
            <a:spLocks noGrp="1"/>
          </p:cNvSpPr>
          <p:nvPr>
            <p:ph type="title"/>
          </p:nvPr>
        </p:nvSpPr>
        <p:spPr/>
        <p:txBody>
          <a:bodyPr/>
          <a:lstStyle/>
          <a:p>
            <a:r>
              <a:rPr lang="en-US" dirty="0"/>
              <a:t>3. An enhancement approach to teacher development</a:t>
            </a:r>
          </a:p>
        </p:txBody>
      </p:sp>
      <p:pic>
        <p:nvPicPr>
          <p:cNvPr id="4" name="Content Placeholder 3">
            <a:extLst>
              <a:ext uri="{FF2B5EF4-FFF2-40B4-BE49-F238E27FC236}">
                <a16:creationId xmlns:a16="http://schemas.microsoft.com/office/drawing/2014/main" id="{64A9A4D6-290B-556B-322F-F893583B4304}"/>
              </a:ext>
            </a:extLst>
          </p:cNvPr>
          <p:cNvPicPr>
            <a:picLocks noGrp="1" noChangeAspect="1"/>
          </p:cNvPicPr>
          <p:nvPr>
            <p:ph idx="1"/>
          </p:nvPr>
        </p:nvPicPr>
        <p:blipFill>
          <a:blip r:embed="rId2"/>
          <a:stretch>
            <a:fillRect/>
          </a:stretch>
        </p:blipFill>
        <p:spPr>
          <a:xfrm>
            <a:off x="8639433" y="4270397"/>
            <a:ext cx="1981200" cy="2032000"/>
          </a:xfrm>
          <a:prstGeom prst="rect">
            <a:avLst/>
          </a:prstGeom>
        </p:spPr>
      </p:pic>
    </p:spTree>
    <p:extLst>
      <p:ext uri="{BB962C8B-B14F-4D97-AF65-F5344CB8AC3E}">
        <p14:creationId xmlns:p14="http://schemas.microsoft.com/office/powerpoint/2010/main" val="91109736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0F0E02-687C-CAC2-F86A-D4CBEA34E0FD}"/>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EE091B7B-7EE9-5B9A-455A-123040626404}"/>
              </a:ext>
            </a:extLst>
          </p:cNvPr>
          <p:cNvSpPr>
            <a:spLocks noGrp="1"/>
          </p:cNvSpPr>
          <p:nvPr>
            <p:ph idx="1"/>
          </p:nvPr>
        </p:nvSpPr>
        <p:spPr/>
        <p:txBody>
          <a:bodyPr/>
          <a:lstStyle/>
          <a:p>
            <a:pPr marL="25400" indent="0">
              <a:lnSpc>
                <a:spcPct val="90000"/>
              </a:lnSpc>
              <a:buNone/>
            </a:pPr>
            <a:r>
              <a:rPr lang="en-GB" sz="2800" dirty="0"/>
              <a:t>'[W]e have to find, not the best that can be done, but what can best be done; and the place of the explorer of this problem is not at the front of the class showing what he can do, but at the back of the class, a big class, in a bad classroom on a hot and steamy day, watching what a not-too-competent teacher can best achieve. If </a:t>
            </a:r>
            <a:r>
              <a:rPr lang="en-GB" sz="2800" i="1" dirty="0"/>
              <a:t>[s]he</a:t>
            </a:r>
            <a:r>
              <a:rPr lang="en-GB" sz="2800" dirty="0"/>
              <a:t> can do it under </a:t>
            </a:r>
            <a:r>
              <a:rPr lang="en-GB" sz="2800" i="1" dirty="0"/>
              <a:t>these</a:t>
            </a:r>
            <a:r>
              <a:rPr lang="en-GB" sz="2800" dirty="0"/>
              <a:t> circumstances, others can’.     </a:t>
            </a:r>
          </a:p>
          <a:p>
            <a:pPr marL="25400" indent="0">
              <a:lnSpc>
                <a:spcPct val="90000"/>
              </a:lnSpc>
              <a:buNone/>
            </a:pPr>
            <a:r>
              <a:rPr lang="en-GB" sz="2800" dirty="0"/>
              <a:t>                                                     				 (West 1960:  5)</a:t>
            </a:r>
          </a:p>
          <a:p>
            <a:endParaRPr lang="en-US" dirty="0"/>
          </a:p>
        </p:txBody>
      </p:sp>
    </p:spTree>
    <p:extLst>
      <p:ext uri="{BB962C8B-B14F-4D97-AF65-F5344CB8AC3E}">
        <p14:creationId xmlns:p14="http://schemas.microsoft.com/office/powerpoint/2010/main" val="34784966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BBDAA3-214F-A269-F4E8-FA8F1A0399E3}"/>
              </a:ext>
            </a:extLst>
          </p:cNvPr>
          <p:cNvSpPr>
            <a:spLocks noGrp="1"/>
          </p:cNvSpPr>
          <p:nvPr>
            <p:ph type="title"/>
          </p:nvPr>
        </p:nvSpPr>
        <p:spPr/>
        <p:txBody>
          <a:bodyPr/>
          <a:lstStyle/>
          <a:p>
            <a:endParaRPr lang="en-US" dirty="0"/>
          </a:p>
        </p:txBody>
      </p:sp>
      <p:pic>
        <p:nvPicPr>
          <p:cNvPr id="5" name="Picture 4">
            <a:extLst>
              <a:ext uri="{FF2B5EF4-FFF2-40B4-BE49-F238E27FC236}">
                <a16:creationId xmlns:a16="http://schemas.microsoft.com/office/drawing/2014/main" id="{24903880-F72F-7C12-B1B7-47F4D5E4C0A2}"/>
              </a:ext>
            </a:extLst>
          </p:cNvPr>
          <p:cNvPicPr>
            <a:picLocks noChangeAspect="1"/>
          </p:cNvPicPr>
          <p:nvPr/>
        </p:nvPicPr>
        <p:blipFill>
          <a:blip r:embed="rId2"/>
          <a:stretch>
            <a:fillRect/>
          </a:stretch>
        </p:blipFill>
        <p:spPr>
          <a:xfrm>
            <a:off x="6314302" y="1971"/>
            <a:ext cx="4559643" cy="6860253"/>
          </a:xfrm>
          <a:prstGeom prst="rect">
            <a:avLst/>
          </a:prstGeom>
        </p:spPr>
      </p:pic>
    </p:spTree>
    <p:extLst>
      <p:ext uri="{BB962C8B-B14F-4D97-AF65-F5344CB8AC3E}">
        <p14:creationId xmlns:p14="http://schemas.microsoft.com/office/powerpoint/2010/main" val="55667971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90"/>
        <p:cNvGrpSpPr/>
        <p:nvPr/>
      </p:nvGrpSpPr>
      <p:grpSpPr>
        <a:xfrm>
          <a:off x="0" y="0"/>
          <a:ext cx="0" cy="0"/>
          <a:chOff x="0" y="0"/>
          <a:chExt cx="0" cy="0"/>
        </a:xfrm>
      </p:grpSpPr>
      <p:sp>
        <p:nvSpPr>
          <p:cNvPr id="291" name="Google Shape;291;g13543cb36bb_0_299"/>
          <p:cNvSpPr txBox="1">
            <a:spLocks noGrp="1"/>
          </p:cNvSpPr>
          <p:nvPr>
            <p:ph type="title"/>
          </p:nvPr>
        </p:nvSpPr>
        <p:spPr>
          <a:xfrm>
            <a:off x="1921400" y="1036775"/>
            <a:ext cx="8277900" cy="1521000"/>
          </a:xfrm>
          <a:prstGeom prst="rect">
            <a:avLst/>
          </a:prstGeom>
          <a:noFill/>
          <a:ln>
            <a:noFill/>
          </a:ln>
        </p:spPr>
        <p:txBody>
          <a:bodyPr spcFirstLastPara="1" vert="horz" wrap="square" lIns="121900" tIns="121900" rIns="121900" bIns="121900" rtlCol="0" anchor="ctr" anchorCtr="0">
            <a:noAutofit/>
          </a:bodyPr>
          <a:lstStyle/>
          <a:p>
            <a:pPr algn="ctr">
              <a:lnSpc>
                <a:spcPct val="100000"/>
              </a:lnSpc>
              <a:spcBef>
                <a:spcPts val="0"/>
              </a:spcBef>
              <a:buClr>
                <a:schemeClr val="dk1"/>
              </a:buClr>
              <a:buSzPts val="4400"/>
            </a:pPr>
            <a:r>
              <a:rPr lang="en-GB" sz="2533"/>
              <a:t>Hornby Regional Workshop on ‘Teaching in low-resource classrooms’, Kathmandu 2013</a:t>
            </a:r>
            <a:br>
              <a:rPr lang="en-GB" sz="5279"/>
            </a:br>
            <a:endParaRPr sz="5279"/>
          </a:p>
        </p:txBody>
      </p:sp>
      <p:pic>
        <p:nvPicPr>
          <p:cNvPr id="292" name="Google Shape;292;g13543cb36bb_0_299" descr="C:\Documents and Settings\Administrator\My Documents\Dropbox\0. Current work\3. Book - Nepal Hornby School\Professional photos - days  1 to 4\Day 1st\Before lunch break\IMG_2168.JPG"/>
          <p:cNvPicPr preferRelativeResize="0">
            <a:picLocks noGrp="1"/>
          </p:cNvPicPr>
          <p:nvPr>
            <p:ph type="body" idx="1"/>
          </p:nvPr>
        </p:nvPicPr>
        <p:blipFill rotWithShape="1">
          <a:blip r:embed="rId3">
            <a:alphaModFix/>
          </a:blip>
          <a:srcRect t="21621" b="21627"/>
          <a:stretch/>
        </p:blipFill>
        <p:spPr>
          <a:xfrm>
            <a:off x="1229709" y="2468035"/>
            <a:ext cx="9480331" cy="4032300"/>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96"/>
        <p:cNvGrpSpPr/>
        <p:nvPr/>
      </p:nvGrpSpPr>
      <p:grpSpPr>
        <a:xfrm>
          <a:off x="0" y="0"/>
          <a:ext cx="0" cy="0"/>
          <a:chOff x="0" y="0"/>
          <a:chExt cx="0" cy="0"/>
        </a:xfrm>
      </p:grpSpPr>
      <p:pic>
        <p:nvPicPr>
          <p:cNvPr id="297" name="Google Shape;297;g13543cb36bb_0_304"/>
          <p:cNvPicPr preferRelativeResize="0"/>
          <p:nvPr/>
        </p:nvPicPr>
        <p:blipFill rotWithShape="1">
          <a:blip r:embed="rId3">
            <a:alphaModFix/>
          </a:blip>
          <a:srcRect/>
          <a:stretch/>
        </p:blipFill>
        <p:spPr>
          <a:xfrm>
            <a:off x="2239525" y="-427467"/>
            <a:ext cx="7712950" cy="5784701"/>
          </a:xfrm>
          <a:prstGeom prst="rect">
            <a:avLst/>
          </a:prstGeom>
          <a:noFill/>
          <a:ln>
            <a:noFill/>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01"/>
        <p:cNvGrpSpPr/>
        <p:nvPr/>
      </p:nvGrpSpPr>
      <p:grpSpPr>
        <a:xfrm>
          <a:off x="0" y="0"/>
          <a:ext cx="0" cy="0"/>
          <a:chOff x="0" y="0"/>
          <a:chExt cx="0" cy="0"/>
        </a:xfrm>
      </p:grpSpPr>
      <p:pic>
        <p:nvPicPr>
          <p:cNvPr id="302" name="Google Shape;302;g13543cb36bb_0_308" descr="IMG_2723.JPG"/>
          <p:cNvPicPr preferRelativeResize="0">
            <a:picLocks noGrp="1"/>
          </p:cNvPicPr>
          <p:nvPr>
            <p:ph type="body" idx="1"/>
          </p:nvPr>
        </p:nvPicPr>
        <p:blipFill rotWithShape="1">
          <a:blip r:embed="rId3">
            <a:alphaModFix/>
          </a:blip>
          <a:srcRect/>
          <a:stretch/>
        </p:blipFill>
        <p:spPr>
          <a:xfrm>
            <a:off x="1646625" y="0"/>
            <a:ext cx="8604000" cy="6968700"/>
          </a:xfrm>
          <a:prstGeom prst="rect">
            <a:avLst/>
          </a:prstGeom>
          <a:noFill/>
          <a:ln>
            <a:noFill/>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pic>
        <p:nvPicPr>
          <p:cNvPr id="307" name="Google Shape;307;g13543cb36bb_0_312"/>
          <p:cNvPicPr preferRelativeResize="0"/>
          <p:nvPr/>
        </p:nvPicPr>
        <p:blipFill rotWithShape="1">
          <a:blip r:embed="rId3">
            <a:alphaModFix/>
          </a:blip>
          <a:srcRect/>
          <a:stretch/>
        </p:blipFill>
        <p:spPr>
          <a:xfrm>
            <a:off x="2659233" y="735150"/>
            <a:ext cx="6974237" cy="5143500"/>
          </a:xfrm>
          <a:prstGeom prst="rect">
            <a:avLst/>
          </a:prstGeom>
          <a:noFill/>
          <a:ln>
            <a:noFill/>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11"/>
        <p:cNvGrpSpPr/>
        <p:nvPr/>
      </p:nvGrpSpPr>
      <p:grpSpPr>
        <a:xfrm>
          <a:off x="0" y="0"/>
          <a:ext cx="0" cy="0"/>
          <a:chOff x="0" y="0"/>
          <a:chExt cx="0" cy="0"/>
        </a:xfrm>
      </p:grpSpPr>
      <p:pic>
        <p:nvPicPr>
          <p:cNvPr id="312" name="Google Shape;312;g13543cb36bb_0_316" descr="IMG_2744.JPG"/>
          <p:cNvPicPr preferRelativeResize="0">
            <a:picLocks noGrp="1"/>
          </p:cNvPicPr>
          <p:nvPr>
            <p:ph type="body" idx="1"/>
          </p:nvPr>
        </p:nvPicPr>
        <p:blipFill rotWithShape="1">
          <a:blip r:embed="rId3">
            <a:alphaModFix/>
          </a:blip>
          <a:srcRect/>
          <a:stretch/>
        </p:blipFill>
        <p:spPr>
          <a:xfrm>
            <a:off x="1653674" y="164633"/>
            <a:ext cx="8418000" cy="6693300"/>
          </a:xfrm>
          <a:prstGeom prst="rect">
            <a:avLst/>
          </a:prstGeom>
          <a:noFill/>
          <a:ln>
            <a:noFill/>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16"/>
        <p:cNvGrpSpPr/>
        <p:nvPr/>
      </p:nvGrpSpPr>
      <p:grpSpPr>
        <a:xfrm>
          <a:off x="0" y="0"/>
          <a:ext cx="0" cy="0"/>
          <a:chOff x="0" y="0"/>
          <a:chExt cx="0" cy="0"/>
        </a:xfrm>
      </p:grpSpPr>
      <p:pic>
        <p:nvPicPr>
          <p:cNvPr id="317" name="Google Shape;317;g13543cb36bb_0_320" descr="IMG_2811.JPG"/>
          <p:cNvPicPr preferRelativeResize="0">
            <a:picLocks noGrp="1"/>
          </p:cNvPicPr>
          <p:nvPr>
            <p:ph type="body" idx="1"/>
          </p:nvPr>
        </p:nvPicPr>
        <p:blipFill rotWithShape="1">
          <a:blip r:embed="rId3">
            <a:alphaModFix/>
          </a:blip>
          <a:srcRect/>
          <a:stretch/>
        </p:blipFill>
        <p:spPr>
          <a:xfrm>
            <a:off x="2423601" y="-5525"/>
            <a:ext cx="8244300" cy="6863700"/>
          </a:xfrm>
          <a:prstGeom prst="rect">
            <a:avLst/>
          </a:prstGeom>
          <a:noFill/>
          <a:ln>
            <a:noFill/>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21"/>
        <p:cNvGrpSpPr/>
        <p:nvPr/>
      </p:nvGrpSpPr>
      <p:grpSpPr>
        <a:xfrm>
          <a:off x="0" y="0"/>
          <a:ext cx="0" cy="0"/>
          <a:chOff x="0" y="0"/>
          <a:chExt cx="0" cy="0"/>
        </a:xfrm>
      </p:grpSpPr>
      <p:pic>
        <p:nvPicPr>
          <p:cNvPr id="322" name="Google Shape;322;g13543cb36bb_0_324" descr="2019-03-29_17-04-29.png"/>
          <p:cNvPicPr preferRelativeResize="0">
            <a:picLocks noGrp="1"/>
          </p:cNvPicPr>
          <p:nvPr>
            <p:ph type="pic" idx="2"/>
          </p:nvPr>
        </p:nvPicPr>
        <p:blipFill rotWithShape="1">
          <a:blip r:embed="rId3">
            <a:alphaModFix/>
          </a:blip>
          <a:srcRect t="16791" b="16785"/>
          <a:stretch/>
        </p:blipFill>
        <p:spPr>
          <a:xfrm>
            <a:off x="2093783" y="879350"/>
            <a:ext cx="5531401" cy="4813599"/>
          </a:xfrm>
          <a:prstGeom prst="rect">
            <a:avLst/>
          </a:prstGeom>
          <a:noFill/>
          <a:ln>
            <a:noFill/>
          </a:ln>
        </p:spPr>
      </p:pic>
      <p:sp>
        <p:nvSpPr>
          <p:cNvPr id="323" name="Google Shape;323;g13543cb36bb_0_324"/>
          <p:cNvSpPr txBox="1">
            <a:spLocks noGrp="1"/>
          </p:cNvSpPr>
          <p:nvPr>
            <p:ph type="title"/>
          </p:nvPr>
        </p:nvSpPr>
        <p:spPr>
          <a:xfrm>
            <a:off x="2153841" y="457200"/>
            <a:ext cx="8256000" cy="1600500"/>
          </a:xfrm>
          <a:prstGeom prst="rect">
            <a:avLst/>
          </a:prstGeom>
          <a:noFill/>
          <a:ln>
            <a:noFill/>
          </a:ln>
        </p:spPr>
        <p:txBody>
          <a:bodyPr spcFirstLastPara="1" vert="horz" wrap="square" lIns="121900" tIns="121900" rIns="121900" bIns="121900" rtlCol="0" anchor="b" anchorCtr="0">
            <a:noAutofit/>
          </a:bodyPr>
          <a:lstStyle/>
          <a:p>
            <a:pPr>
              <a:lnSpc>
                <a:spcPct val="100000"/>
              </a:lnSpc>
              <a:buClr>
                <a:schemeClr val="dk1"/>
              </a:buClr>
              <a:buSzPts val="2000"/>
            </a:pPr>
            <a:br>
              <a:rPr lang="en-GB"/>
            </a:br>
            <a:endParaRPr/>
          </a:p>
        </p:txBody>
      </p:sp>
      <p:pic>
        <p:nvPicPr>
          <p:cNvPr id="2" name="Picture 1">
            <a:extLst>
              <a:ext uri="{FF2B5EF4-FFF2-40B4-BE49-F238E27FC236}">
                <a16:creationId xmlns:a16="http://schemas.microsoft.com/office/drawing/2014/main" id="{C07A4984-4049-AFFB-43A7-50907B30E618}"/>
              </a:ext>
            </a:extLst>
          </p:cNvPr>
          <p:cNvPicPr>
            <a:picLocks noChangeAspect="1"/>
          </p:cNvPicPr>
          <p:nvPr/>
        </p:nvPicPr>
        <p:blipFill>
          <a:blip r:embed="rId4"/>
          <a:stretch>
            <a:fillRect/>
          </a:stretch>
        </p:blipFill>
        <p:spPr>
          <a:xfrm>
            <a:off x="9837921" y="4655750"/>
            <a:ext cx="2147194" cy="2202250"/>
          </a:xfrm>
          <a:prstGeom prst="rect">
            <a:avLst/>
          </a:prstGeom>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328"/>
        <p:cNvGrpSpPr/>
        <p:nvPr/>
      </p:nvGrpSpPr>
      <p:grpSpPr>
        <a:xfrm>
          <a:off x="0" y="0"/>
          <a:ext cx="0" cy="0"/>
          <a:chOff x="0" y="0"/>
          <a:chExt cx="0" cy="0"/>
        </a:xfrm>
      </p:grpSpPr>
      <p:pic>
        <p:nvPicPr>
          <p:cNvPr id="329" name="Google Shape;329;g13543cb36bb_0_329"/>
          <p:cNvPicPr preferRelativeResize="0"/>
          <p:nvPr/>
        </p:nvPicPr>
        <p:blipFill rotWithShape="1">
          <a:blip r:embed="rId3">
            <a:alphaModFix/>
          </a:blip>
          <a:srcRect/>
          <a:stretch/>
        </p:blipFill>
        <p:spPr>
          <a:xfrm>
            <a:off x="2431258" y="2"/>
            <a:ext cx="7329487" cy="5143499"/>
          </a:xfrm>
          <a:prstGeom prst="rect">
            <a:avLst/>
          </a:prstGeom>
          <a:noFill/>
          <a:ln>
            <a:noFill/>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333"/>
        <p:cNvGrpSpPr/>
        <p:nvPr/>
      </p:nvGrpSpPr>
      <p:grpSpPr>
        <a:xfrm>
          <a:off x="0" y="0"/>
          <a:ext cx="0" cy="0"/>
          <a:chOff x="0" y="0"/>
          <a:chExt cx="0" cy="0"/>
        </a:xfrm>
      </p:grpSpPr>
      <p:sp>
        <p:nvSpPr>
          <p:cNvPr id="334" name="Google Shape;334;g13543cb36bb_0_333"/>
          <p:cNvSpPr txBox="1">
            <a:spLocks noGrp="1"/>
          </p:cNvSpPr>
          <p:nvPr>
            <p:ph type="body" idx="1"/>
          </p:nvPr>
        </p:nvSpPr>
        <p:spPr>
          <a:xfrm>
            <a:off x="1568175" y="1028967"/>
            <a:ext cx="8922600" cy="6004800"/>
          </a:xfrm>
          <a:prstGeom prst="rect">
            <a:avLst/>
          </a:prstGeom>
          <a:noFill/>
          <a:ln>
            <a:noFill/>
          </a:ln>
        </p:spPr>
        <p:txBody>
          <a:bodyPr spcFirstLastPara="1" vert="horz" wrap="square" lIns="121900" tIns="121900" rIns="121900" bIns="121900" rtlCol="0" anchor="t" anchorCtr="0">
            <a:noAutofit/>
          </a:bodyPr>
          <a:lstStyle/>
          <a:p>
            <a:pPr marL="609584" indent="-474120">
              <a:buSzPts val="2000"/>
              <a:buFont typeface="Times New Roman"/>
              <a:buChar char="-"/>
            </a:pPr>
            <a:r>
              <a:rPr lang="en-GB" sz="2667">
                <a:solidFill>
                  <a:schemeClr val="dk1"/>
                </a:solidFill>
                <a:latin typeface="Times New Roman"/>
                <a:ea typeface="Times New Roman"/>
                <a:cs typeface="Times New Roman"/>
                <a:sym typeface="Times New Roman"/>
              </a:rPr>
              <a:t>Sagun Shrestha adopted this approach in his teacher training in Nepal  </a:t>
            </a:r>
            <a:endParaRPr sz="2667">
              <a:solidFill>
                <a:schemeClr val="dk1"/>
              </a:solidFill>
              <a:latin typeface="Times New Roman"/>
              <a:ea typeface="Times New Roman"/>
              <a:cs typeface="Times New Roman"/>
              <a:sym typeface="Times New Roman"/>
            </a:endParaRPr>
          </a:p>
          <a:p>
            <a:pPr marL="609584" indent="-474120">
              <a:buSzPts val="2000"/>
              <a:buFont typeface="Times New Roman"/>
              <a:buChar char="-"/>
            </a:pPr>
            <a:r>
              <a:rPr lang="en-GB" sz="2667">
                <a:solidFill>
                  <a:schemeClr val="dk1"/>
                </a:solidFill>
                <a:latin typeface="Times New Roman"/>
                <a:ea typeface="Times New Roman"/>
                <a:cs typeface="Times New Roman"/>
                <a:sym typeface="Times New Roman"/>
              </a:rPr>
              <a:t>It proved to be an effective model</a:t>
            </a:r>
            <a:endParaRPr sz="2667">
              <a:solidFill>
                <a:schemeClr val="dk1"/>
              </a:solidFill>
              <a:latin typeface="Times New Roman"/>
              <a:ea typeface="Times New Roman"/>
              <a:cs typeface="Times New Roman"/>
              <a:sym typeface="Times New Roman"/>
            </a:endParaRPr>
          </a:p>
          <a:p>
            <a:pPr marL="0" indent="0">
              <a:buNone/>
            </a:pPr>
            <a:endParaRPr sz="2533">
              <a:solidFill>
                <a:schemeClr val="dk1"/>
              </a:solidFill>
              <a:latin typeface="Times New Roman"/>
              <a:ea typeface="Times New Roman"/>
              <a:cs typeface="Times New Roman"/>
              <a:sym typeface="Times New Roman"/>
            </a:endParaRPr>
          </a:p>
          <a:p>
            <a:pPr marL="609584" indent="0">
              <a:buNone/>
            </a:pPr>
            <a:endParaRPr/>
          </a:p>
        </p:txBody>
      </p:sp>
      <p:pic>
        <p:nvPicPr>
          <p:cNvPr id="335" name="Google Shape;335;g13543cb36bb_0_333"/>
          <p:cNvPicPr preferRelativeResize="0"/>
          <p:nvPr/>
        </p:nvPicPr>
        <p:blipFill rotWithShape="1">
          <a:blip r:embed="rId3">
            <a:alphaModFix/>
          </a:blip>
          <a:srcRect/>
          <a:stretch/>
        </p:blipFill>
        <p:spPr>
          <a:xfrm>
            <a:off x="2363302" y="2328967"/>
            <a:ext cx="4765199" cy="3573900"/>
          </a:xfrm>
          <a:prstGeom prst="rect">
            <a:avLst/>
          </a:prstGeom>
          <a:noFill/>
          <a:ln>
            <a:noFill/>
          </a:ln>
        </p:spPr>
      </p:pic>
      <p:pic>
        <p:nvPicPr>
          <p:cNvPr id="336" name="Google Shape;336;g13543cb36bb_0_333"/>
          <p:cNvPicPr preferRelativeResize="0"/>
          <p:nvPr/>
        </p:nvPicPr>
        <p:blipFill rotWithShape="1">
          <a:blip r:embed="rId4">
            <a:alphaModFix/>
          </a:blip>
          <a:srcRect/>
          <a:stretch/>
        </p:blipFill>
        <p:spPr>
          <a:xfrm flipH="1">
            <a:off x="7886025" y="2081818"/>
            <a:ext cx="2373650" cy="4219822"/>
          </a:xfrm>
          <a:prstGeom prst="rect">
            <a:avLst/>
          </a:prstGeom>
          <a:noFill/>
          <a:ln>
            <a:noFill/>
          </a:ln>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340"/>
        <p:cNvGrpSpPr/>
        <p:nvPr/>
      </p:nvGrpSpPr>
      <p:grpSpPr>
        <a:xfrm>
          <a:off x="0" y="0"/>
          <a:ext cx="0" cy="0"/>
          <a:chOff x="0" y="0"/>
          <a:chExt cx="0" cy="0"/>
        </a:xfrm>
      </p:grpSpPr>
      <p:sp>
        <p:nvSpPr>
          <p:cNvPr id="341" name="Google Shape;341;g13543cb36bb_0_339"/>
          <p:cNvSpPr txBox="1">
            <a:spLocks noGrp="1"/>
          </p:cNvSpPr>
          <p:nvPr>
            <p:ph type="title"/>
          </p:nvPr>
        </p:nvSpPr>
        <p:spPr>
          <a:xfrm>
            <a:off x="1714850" y="527358"/>
            <a:ext cx="8520600" cy="763500"/>
          </a:xfrm>
          <a:prstGeom prst="rect">
            <a:avLst/>
          </a:prstGeom>
          <a:noFill/>
          <a:ln>
            <a:noFill/>
          </a:ln>
        </p:spPr>
        <p:txBody>
          <a:bodyPr spcFirstLastPara="1" vert="horz" wrap="square" lIns="121900" tIns="121900" rIns="121900" bIns="121900" rtlCol="0" anchor="t" anchorCtr="0">
            <a:noAutofit/>
          </a:bodyPr>
          <a:lstStyle/>
          <a:p>
            <a:pPr algn="ctr">
              <a:lnSpc>
                <a:spcPct val="115000"/>
              </a:lnSpc>
              <a:buSzPts val="1100"/>
            </a:pPr>
            <a:r>
              <a:rPr lang="en-GB" sz="3866">
                <a:latin typeface="Times New Roman"/>
                <a:ea typeface="Times New Roman"/>
                <a:cs typeface="Times New Roman"/>
                <a:sym typeface="Times New Roman"/>
              </a:rPr>
              <a:t>Further developments</a:t>
            </a:r>
            <a:endParaRPr sz="4533"/>
          </a:p>
        </p:txBody>
      </p:sp>
      <p:sp>
        <p:nvSpPr>
          <p:cNvPr id="342" name="Google Shape;342;g13543cb36bb_0_339"/>
          <p:cNvSpPr txBox="1">
            <a:spLocks noGrp="1"/>
          </p:cNvSpPr>
          <p:nvPr>
            <p:ph type="body" idx="1"/>
          </p:nvPr>
        </p:nvSpPr>
        <p:spPr>
          <a:xfrm>
            <a:off x="1986851" y="1151400"/>
            <a:ext cx="8520600" cy="4555200"/>
          </a:xfrm>
          <a:prstGeom prst="rect">
            <a:avLst/>
          </a:prstGeom>
          <a:noFill/>
          <a:ln>
            <a:noFill/>
          </a:ln>
        </p:spPr>
        <p:txBody>
          <a:bodyPr spcFirstLastPara="1" vert="horz" wrap="square" lIns="121900" tIns="121900" rIns="121900" bIns="121900" rtlCol="0" anchor="t" anchorCtr="0">
            <a:noAutofit/>
          </a:bodyPr>
          <a:lstStyle/>
          <a:p>
            <a:pPr marL="135463" indent="0">
              <a:spcBef>
                <a:spcPts val="1600"/>
              </a:spcBef>
              <a:buSzPts val="2000"/>
              <a:buNone/>
            </a:pPr>
            <a:r>
              <a:rPr lang="en-GB" sz="2267">
                <a:solidFill>
                  <a:schemeClr val="dk1"/>
                </a:solidFill>
              </a:rPr>
              <a:t>‘NELTA ELT Clinic’ at the 23rd International Conference of NELTA (Nepal English Language Teachers Association) - 2015</a:t>
            </a:r>
            <a:endParaRPr sz="2267">
              <a:solidFill>
                <a:schemeClr val="dk1"/>
              </a:solidFill>
            </a:endParaRPr>
          </a:p>
          <a:p>
            <a:pPr marL="0" indent="0">
              <a:spcBef>
                <a:spcPts val="1600"/>
              </a:spcBef>
              <a:spcAft>
                <a:spcPts val="2133"/>
              </a:spcAft>
              <a:buNone/>
            </a:pPr>
            <a:endParaRPr/>
          </a:p>
        </p:txBody>
      </p:sp>
      <p:pic>
        <p:nvPicPr>
          <p:cNvPr id="343" name="Google Shape;343;g13543cb36bb_0_339"/>
          <p:cNvPicPr preferRelativeResize="0"/>
          <p:nvPr/>
        </p:nvPicPr>
        <p:blipFill rotWithShape="1">
          <a:blip r:embed="rId3">
            <a:alphaModFix/>
          </a:blip>
          <a:srcRect/>
          <a:stretch/>
        </p:blipFill>
        <p:spPr>
          <a:xfrm>
            <a:off x="3741548" y="2304494"/>
            <a:ext cx="4560249" cy="3663706"/>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DA4665-8201-C51E-0A14-70E3E88C6F95}"/>
              </a:ext>
            </a:extLst>
          </p:cNvPr>
          <p:cNvSpPr>
            <a:spLocks noGrp="1"/>
          </p:cNvSpPr>
          <p:nvPr>
            <p:ph type="ctrTitle"/>
          </p:nvPr>
        </p:nvSpPr>
        <p:spPr>
          <a:xfrm>
            <a:off x="1285240" y="1050595"/>
            <a:ext cx="8074815" cy="1618489"/>
          </a:xfrm>
        </p:spPr>
        <p:txBody>
          <a:bodyPr vert="horz" lIns="91440" tIns="45720" rIns="91440" bIns="45720" rtlCol="0" anchor="ctr">
            <a:normAutofit/>
          </a:bodyPr>
          <a:lstStyle/>
          <a:p>
            <a:pPr algn="l"/>
            <a:r>
              <a:rPr lang="en-US" sz="5000" b="1" kern="1200">
                <a:solidFill>
                  <a:schemeClr val="tx1"/>
                </a:solidFill>
                <a:effectLst/>
                <a:latin typeface="+mj-lt"/>
                <a:ea typeface="+mj-ea"/>
                <a:cs typeface="+mj-cs"/>
              </a:rPr>
              <a:t>What does sustainable teacher development look like now?</a:t>
            </a:r>
            <a:r>
              <a:rPr lang="en-US" sz="5000" kern="1200">
                <a:solidFill>
                  <a:schemeClr val="tx1"/>
                </a:solidFill>
                <a:effectLst/>
                <a:latin typeface="+mj-lt"/>
                <a:ea typeface="+mj-ea"/>
                <a:cs typeface="+mj-cs"/>
              </a:rPr>
              <a:t> </a:t>
            </a:r>
            <a:endParaRPr lang="en-US" sz="5000" kern="1200" dirty="0">
              <a:solidFill>
                <a:schemeClr val="tx1"/>
              </a:solidFill>
              <a:latin typeface="+mj-lt"/>
              <a:ea typeface="+mj-ea"/>
              <a:cs typeface="+mj-cs"/>
            </a:endParaRPr>
          </a:p>
        </p:txBody>
      </p:sp>
      <p:sp>
        <p:nvSpPr>
          <p:cNvPr id="3" name="Subtitle 2">
            <a:extLst>
              <a:ext uri="{FF2B5EF4-FFF2-40B4-BE49-F238E27FC236}">
                <a16:creationId xmlns:a16="http://schemas.microsoft.com/office/drawing/2014/main" id="{B82F6B31-0D49-239F-588C-E9FD5520EDA5}"/>
              </a:ext>
            </a:extLst>
          </p:cNvPr>
          <p:cNvSpPr>
            <a:spLocks noGrp="1"/>
          </p:cNvSpPr>
          <p:nvPr>
            <p:ph type="subTitle" idx="1"/>
          </p:nvPr>
        </p:nvSpPr>
        <p:spPr>
          <a:xfrm>
            <a:off x="1285240" y="2969469"/>
            <a:ext cx="8074815" cy="2800395"/>
          </a:xfrm>
        </p:spPr>
        <p:txBody>
          <a:bodyPr vert="horz" lIns="91440" tIns="45720" rIns="91440" bIns="45720" rtlCol="0" anchor="t">
            <a:normAutofit/>
          </a:bodyPr>
          <a:lstStyle/>
          <a:p>
            <a:pPr algn="l"/>
            <a:endParaRPr lang="en-US" dirty="0"/>
          </a:p>
          <a:p>
            <a:pPr algn="l"/>
            <a:endParaRPr lang="en-US" dirty="0"/>
          </a:p>
          <a:p>
            <a:pPr algn="l"/>
            <a:r>
              <a:rPr lang="en-US" dirty="0"/>
              <a:t>[Conference on ‘Sustainable </a:t>
            </a:r>
            <a:r>
              <a:rPr lang="en-US" dirty="0">
                <a:effectLst/>
              </a:rPr>
              <a:t>Approaches to English Language Education in a Changing World’]</a:t>
            </a:r>
            <a:endParaRPr lang="en-US" dirty="0"/>
          </a:p>
        </p:txBody>
      </p:sp>
    </p:spTree>
    <p:extLst>
      <p:ext uri="{BB962C8B-B14F-4D97-AF65-F5344CB8AC3E}">
        <p14:creationId xmlns:p14="http://schemas.microsoft.com/office/powerpoint/2010/main" val="281698223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347"/>
        <p:cNvGrpSpPr/>
        <p:nvPr/>
      </p:nvGrpSpPr>
      <p:grpSpPr>
        <a:xfrm>
          <a:off x="0" y="0"/>
          <a:ext cx="0" cy="0"/>
          <a:chOff x="0" y="0"/>
          <a:chExt cx="0" cy="0"/>
        </a:xfrm>
      </p:grpSpPr>
      <p:sp>
        <p:nvSpPr>
          <p:cNvPr id="348" name="Google Shape;348;g13543cb36bb_0_345"/>
          <p:cNvSpPr txBox="1">
            <a:spLocks noGrp="1"/>
          </p:cNvSpPr>
          <p:nvPr>
            <p:ph type="body" idx="1"/>
          </p:nvPr>
        </p:nvSpPr>
        <p:spPr>
          <a:xfrm>
            <a:off x="1714263" y="509716"/>
            <a:ext cx="8520600" cy="4555200"/>
          </a:xfrm>
          <a:prstGeom prst="rect">
            <a:avLst/>
          </a:prstGeom>
          <a:noFill/>
          <a:ln>
            <a:noFill/>
          </a:ln>
        </p:spPr>
        <p:txBody>
          <a:bodyPr spcFirstLastPara="1" vert="horz" wrap="square" lIns="121900" tIns="121900" rIns="121900" bIns="121900" rtlCol="0" anchor="t" anchorCtr="0">
            <a:noAutofit/>
          </a:bodyPr>
          <a:lstStyle/>
          <a:p>
            <a:pPr marL="93130" indent="0">
              <a:buClr>
                <a:srgbClr val="000000"/>
              </a:buClr>
              <a:buSzPts val="2500"/>
              <a:buNone/>
            </a:pPr>
            <a:r>
              <a:rPr lang="en-GB" sz="3333">
                <a:solidFill>
                  <a:srgbClr val="000000"/>
                </a:solidFill>
              </a:rPr>
              <a:t>Success story conferences in 2018 and 2019 (Kathmandu)</a:t>
            </a:r>
            <a:endParaRPr sz="3333"/>
          </a:p>
          <a:p>
            <a:pPr marL="0" indent="0">
              <a:spcBef>
                <a:spcPts val="1600"/>
              </a:spcBef>
              <a:spcAft>
                <a:spcPts val="2133"/>
              </a:spcAft>
              <a:buNone/>
            </a:pPr>
            <a:endParaRPr/>
          </a:p>
        </p:txBody>
      </p:sp>
      <p:pic>
        <p:nvPicPr>
          <p:cNvPr id="349" name="Google Shape;349;g13543cb36bb_0_345"/>
          <p:cNvPicPr preferRelativeResize="0"/>
          <p:nvPr/>
        </p:nvPicPr>
        <p:blipFill rotWithShape="1">
          <a:blip r:embed="rId3">
            <a:alphaModFix/>
          </a:blip>
          <a:srcRect/>
          <a:stretch/>
        </p:blipFill>
        <p:spPr>
          <a:xfrm>
            <a:off x="945931" y="1544100"/>
            <a:ext cx="4898320" cy="4319826"/>
          </a:xfrm>
          <a:prstGeom prst="rect">
            <a:avLst/>
          </a:prstGeom>
          <a:noFill/>
          <a:ln>
            <a:noFill/>
          </a:ln>
        </p:spPr>
      </p:pic>
      <p:pic>
        <p:nvPicPr>
          <p:cNvPr id="350" name="Google Shape;350;g13543cb36bb_0_345"/>
          <p:cNvPicPr preferRelativeResize="0"/>
          <p:nvPr/>
        </p:nvPicPr>
        <p:blipFill rotWithShape="1">
          <a:blip r:embed="rId4">
            <a:alphaModFix/>
          </a:blip>
          <a:srcRect/>
          <a:stretch/>
        </p:blipFill>
        <p:spPr>
          <a:xfrm>
            <a:off x="6015970" y="1612121"/>
            <a:ext cx="5230099" cy="4183782"/>
          </a:xfrm>
          <a:prstGeom prst="rect">
            <a:avLst/>
          </a:prstGeom>
          <a:noFill/>
          <a:ln>
            <a:noFill/>
          </a:ln>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354"/>
        <p:cNvGrpSpPr/>
        <p:nvPr/>
      </p:nvGrpSpPr>
      <p:grpSpPr>
        <a:xfrm>
          <a:off x="0" y="0"/>
          <a:ext cx="0" cy="0"/>
          <a:chOff x="0" y="0"/>
          <a:chExt cx="0" cy="0"/>
        </a:xfrm>
      </p:grpSpPr>
      <p:sp>
        <p:nvSpPr>
          <p:cNvPr id="355" name="Google Shape;355;g13543cb36bb_0_351"/>
          <p:cNvSpPr txBox="1">
            <a:spLocks noGrp="1"/>
          </p:cNvSpPr>
          <p:nvPr>
            <p:ph type="body" idx="1"/>
          </p:nvPr>
        </p:nvSpPr>
        <p:spPr>
          <a:xfrm>
            <a:off x="1694113" y="972966"/>
            <a:ext cx="8520600" cy="4555200"/>
          </a:xfrm>
          <a:prstGeom prst="rect">
            <a:avLst/>
          </a:prstGeom>
          <a:noFill/>
          <a:ln>
            <a:noFill/>
          </a:ln>
        </p:spPr>
        <p:txBody>
          <a:bodyPr spcFirstLastPara="1" vert="horz" wrap="square" lIns="121900" tIns="121900" rIns="121900" bIns="121900" rtlCol="0" anchor="t" anchorCtr="0">
            <a:noAutofit/>
          </a:bodyPr>
          <a:lstStyle/>
          <a:p>
            <a:pPr marL="93130" indent="0">
              <a:buClr>
                <a:srgbClr val="000000"/>
              </a:buClr>
              <a:buSzPts val="2500"/>
              <a:buNone/>
            </a:pPr>
            <a:r>
              <a:rPr lang="en-GB" sz="3333" dirty="0">
                <a:solidFill>
                  <a:srgbClr val="000000"/>
                </a:solidFill>
              </a:rPr>
              <a:t>Bi-national (Nepal (NELTA) – Bangladesh (BELTA) Success Story Forum – 2021</a:t>
            </a:r>
            <a:endParaRPr sz="3333" dirty="0"/>
          </a:p>
          <a:p>
            <a:pPr marL="0" indent="0">
              <a:spcBef>
                <a:spcPts val="1600"/>
              </a:spcBef>
              <a:buNone/>
            </a:pPr>
            <a:endParaRPr dirty="0"/>
          </a:p>
          <a:p>
            <a:pPr marL="0" indent="0">
              <a:spcBef>
                <a:spcPts val="3733"/>
              </a:spcBef>
              <a:spcAft>
                <a:spcPts val="2133"/>
              </a:spcAft>
              <a:buNone/>
            </a:pPr>
            <a:endParaRPr dirty="0"/>
          </a:p>
        </p:txBody>
      </p:sp>
      <p:pic>
        <p:nvPicPr>
          <p:cNvPr id="356" name="Google Shape;356;g13543cb36bb_0_351"/>
          <p:cNvPicPr preferRelativeResize="0"/>
          <p:nvPr/>
        </p:nvPicPr>
        <p:blipFill rotWithShape="1">
          <a:blip r:embed="rId3">
            <a:alphaModFix/>
          </a:blip>
          <a:srcRect/>
          <a:stretch/>
        </p:blipFill>
        <p:spPr>
          <a:xfrm>
            <a:off x="5639867" y="2239322"/>
            <a:ext cx="4797597" cy="3185962"/>
          </a:xfrm>
          <a:prstGeom prst="rect">
            <a:avLst/>
          </a:prstGeom>
          <a:noFill/>
          <a:ln>
            <a:noFill/>
          </a:ln>
        </p:spPr>
      </p:pic>
      <p:pic>
        <p:nvPicPr>
          <p:cNvPr id="357" name="Google Shape;357;g13543cb36bb_0_351"/>
          <p:cNvPicPr preferRelativeResize="0"/>
          <p:nvPr/>
        </p:nvPicPr>
        <p:blipFill rotWithShape="1">
          <a:blip r:embed="rId4">
            <a:alphaModFix/>
          </a:blip>
          <a:srcRect/>
          <a:stretch/>
        </p:blipFill>
        <p:spPr>
          <a:xfrm>
            <a:off x="2062153" y="2417714"/>
            <a:ext cx="3619922" cy="2646948"/>
          </a:xfrm>
          <a:prstGeom prst="rect">
            <a:avLst/>
          </a:prstGeom>
          <a:noFill/>
          <a:ln>
            <a:noFill/>
          </a:ln>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672286-525A-AB67-70B0-B7DF3512C77A}"/>
              </a:ext>
            </a:extLst>
          </p:cNvPr>
          <p:cNvSpPr>
            <a:spLocks noGrp="1"/>
          </p:cNvSpPr>
          <p:nvPr>
            <p:ph type="title"/>
          </p:nvPr>
        </p:nvSpPr>
        <p:spPr/>
        <p:txBody>
          <a:bodyPr>
            <a:normAutofit fontScale="90000"/>
          </a:bodyPr>
          <a:lstStyle/>
          <a:p>
            <a:r>
              <a:rPr lang="en-US" dirty="0"/>
              <a:t>4. Promoting teacher-research – and teacher association research</a:t>
            </a:r>
            <a:br>
              <a:rPr lang="en-US" dirty="0"/>
            </a:br>
            <a:endParaRPr lang="en-US" dirty="0"/>
          </a:p>
        </p:txBody>
      </p:sp>
      <p:pic>
        <p:nvPicPr>
          <p:cNvPr id="4" name="Content Placeholder 3">
            <a:extLst>
              <a:ext uri="{FF2B5EF4-FFF2-40B4-BE49-F238E27FC236}">
                <a16:creationId xmlns:a16="http://schemas.microsoft.com/office/drawing/2014/main" id="{862F2639-D827-AFC1-5FC3-653C764B6300}"/>
              </a:ext>
            </a:extLst>
          </p:cNvPr>
          <p:cNvPicPr>
            <a:picLocks noGrp="1" noChangeAspect="1"/>
          </p:cNvPicPr>
          <p:nvPr>
            <p:ph idx="1"/>
          </p:nvPr>
        </p:nvPicPr>
        <p:blipFill>
          <a:blip r:embed="rId2"/>
          <a:stretch>
            <a:fillRect/>
          </a:stretch>
        </p:blipFill>
        <p:spPr>
          <a:xfrm>
            <a:off x="9467335" y="4460875"/>
            <a:ext cx="1981200" cy="2032000"/>
          </a:xfrm>
          <a:prstGeom prst="rect">
            <a:avLst/>
          </a:prstGeom>
        </p:spPr>
      </p:pic>
    </p:spTree>
    <p:extLst>
      <p:ext uri="{BB962C8B-B14F-4D97-AF65-F5344CB8AC3E}">
        <p14:creationId xmlns:p14="http://schemas.microsoft.com/office/powerpoint/2010/main" val="365972874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90C0E-A9D3-CF46-A372-F913912EF8B9}"/>
              </a:ext>
            </a:extLst>
          </p:cNvPr>
          <p:cNvSpPr>
            <a:spLocks noGrp="1"/>
          </p:cNvSpPr>
          <p:nvPr>
            <p:ph type="title"/>
          </p:nvPr>
        </p:nvSpPr>
        <p:spPr/>
        <p:txBody>
          <a:bodyPr/>
          <a:lstStyle/>
          <a:p>
            <a:r>
              <a:rPr lang="en-US" dirty="0"/>
              <a:t>Exploratory Action Research</a:t>
            </a:r>
            <a:br>
              <a:rPr lang="en-US" dirty="0"/>
            </a:br>
            <a:endParaRPr lang="en-US" dirty="0"/>
          </a:p>
        </p:txBody>
      </p:sp>
      <p:pic>
        <p:nvPicPr>
          <p:cNvPr id="4" name="Content Placeholder 3">
            <a:extLst>
              <a:ext uri="{FF2B5EF4-FFF2-40B4-BE49-F238E27FC236}">
                <a16:creationId xmlns:a16="http://schemas.microsoft.com/office/drawing/2014/main" id="{E9132557-B33E-969F-04CB-54DC73CF23A3}"/>
              </a:ext>
            </a:extLst>
          </p:cNvPr>
          <p:cNvPicPr>
            <a:picLocks noGrp="1" noChangeAspect="1"/>
          </p:cNvPicPr>
          <p:nvPr>
            <p:ph idx="1"/>
          </p:nvPr>
        </p:nvPicPr>
        <p:blipFill>
          <a:blip r:embed="rId2"/>
          <a:stretch>
            <a:fillRect/>
          </a:stretch>
        </p:blipFill>
        <p:spPr>
          <a:xfrm>
            <a:off x="9590902" y="4319824"/>
            <a:ext cx="1981200" cy="2032000"/>
          </a:xfrm>
          <a:prstGeom prst="rect">
            <a:avLst/>
          </a:prstGeom>
        </p:spPr>
      </p:pic>
    </p:spTree>
    <p:extLst>
      <p:ext uri="{BB962C8B-B14F-4D97-AF65-F5344CB8AC3E}">
        <p14:creationId xmlns:p14="http://schemas.microsoft.com/office/powerpoint/2010/main" val="283735642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Screen Shot 2019-04-02 at 15.11.36.png"/>
          <p:cNvPicPr>
            <a:picLocks noGrp="1" noChangeAspect="1"/>
          </p:cNvPicPr>
          <p:nvPr>
            <p:ph idx="1"/>
          </p:nvPr>
        </p:nvPicPr>
        <p:blipFill>
          <a:blip r:embed="rId2">
            <a:extLst>
              <a:ext uri="{28A0092B-C50C-407E-A947-70E740481C1C}">
                <a14:useLocalDpi xmlns:a14="http://schemas.microsoft.com/office/drawing/2010/main" val="0"/>
              </a:ext>
            </a:extLst>
          </a:blip>
          <a:srcRect l="-80120" r="-80120"/>
          <a:stretch>
            <a:fillRect/>
          </a:stretch>
        </p:blipFill>
        <p:spPr>
          <a:xfrm>
            <a:off x="2593377" y="434676"/>
            <a:ext cx="11679591" cy="6423325"/>
          </a:xfrm>
        </p:spPr>
      </p:pic>
      <p:pic>
        <p:nvPicPr>
          <p:cNvPr id="5" name="Picture 4"/>
          <p:cNvPicPr>
            <a:picLocks noChangeAspect="1"/>
          </p:cNvPicPr>
          <p:nvPr/>
        </p:nvPicPr>
        <p:blipFill>
          <a:blip r:embed="rId3"/>
          <a:stretch>
            <a:fillRect/>
          </a:stretch>
        </p:blipFill>
        <p:spPr>
          <a:xfrm>
            <a:off x="1524001" y="273652"/>
            <a:ext cx="4622531" cy="6584348"/>
          </a:xfrm>
          <a:prstGeom prst="rect">
            <a:avLst/>
          </a:prstGeom>
        </p:spPr>
      </p:pic>
    </p:spTree>
    <p:extLst>
      <p:ext uri="{BB962C8B-B14F-4D97-AF65-F5344CB8AC3E}">
        <p14:creationId xmlns:p14="http://schemas.microsoft.com/office/powerpoint/2010/main" val="201849868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srcRect t="20500" r="-1" b="166"/>
          <a:stretch/>
        </p:blipFill>
        <p:spPr>
          <a:xfrm rot="21480000">
            <a:off x="2377377" y="1003258"/>
            <a:ext cx="7437246" cy="4764396"/>
          </a:xfrm>
          <a:prstGeom prst="rect">
            <a:avLst/>
          </a:prstGeom>
        </p:spPr>
      </p:pic>
    </p:spTree>
    <p:extLst>
      <p:ext uri="{BB962C8B-B14F-4D97-AF65-F5344CB8AC3E}">
        <p14:creationId xmlns:p14="http://schemas.microsoft.com/office/powerpoint/2010/main" val="287553759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453"/>
        <p:cNvGrpSpPr/>
        <p:nvPr/>
      </p:nvGrpSpPr>
      <p:grpSpPr>
        <a:xfrm>
          <a:off x="0" y="0"/>
          <a:ext cx="0" cy="0"/>
          <a:chOff x="0" y="0"/>
          <a:chExt cx="0" cy="0"/>
        </a:xfrm>
      </p:grpSpPr>
      <p:sp>
        <p:nvSpPr>
          <p:cNvPr id="454" name="Google Shape;454;g13543cb36bb_0_487"/>
          <p:cNvSpPr txBox="1">
            <a:spLocks noGrp="1"/>
          </p:cNvSpPr>
          <p:nvPr>
            <p:ph type="title"/>
          </p:nvPr>
        </p:nvSpPr>
        <p:spPr>
          <a:xfrm>
            <a:off x="1886525" y="923150"/>
            <a:ext cx="7215000" cy="1143300"/>
          </a:xfrm>
          <a:prstGeom prst="rect">
            <a:avLst/>
          </a:prstGeom>
          <a:noFill/>
          <a:ln>
            <a:noFill/>
          </a:ln>
        </p:spPr>
        <p:txBody>
          <a:bodyPr spcFirstLastPara="1" vert="horz" wrap="square" lIns="91425" tIns="91425" rIns="91425" bIns="91425" rtlCol="0" anchor="ctr" anchorCtr="0">
            <a:noAutofit/>
          </a:bodyPr>
          <a:lstStyle/>
          <a:p>
            <a:pPr>
              <a:spcBef>
                <a:spcPts val="0"/>
              </a:spcBef>
              <a:buClr>
                <a:schemeClr val="dk1"/>
              </a:buClr>
              <a:buSzPts val="4400"/>
            </a:pPr>
            <a:r>
              <a:rPr lang="en-GB" sz="2500"/>
              <a:t>Exploratory action research</a:t>
            </a:r>
            <a:endParaRPr sz="2500"/>
          </a:p>
        </p:txBody>
      </p:sp>
      <p:pic>
        <p:nvPicPr>
          <p:cNvPr id="455" name="Google Shape;455;g13543cb36bb_0_487"/>
          <p:cNvPicPr preferRelativeResize="0"/>
          <p:nvPr/>
        </p:nvPicPr>
        <p:blipFill rotWithShape="1">
          <a:blip r:embed="rId3">
            <a:alphaModFix/>
          </a:blip>
          <a:srcRect/>
          <a:stretch/>
        </p:blipFill>
        <p:spPr>
          <a:xfrm>
            <a:off x="2589470" y="2066440"/>
            <a:ext cx="7330164" cy="3225012"/>
          </a:xfrm>
          <a:prstGeom prst="rect">
            <a:avLst/>
          </a:prstGeom>
          <a:noFill/>
          <a:ln>
            <a:noFill/>
          </a:ln>
        </p:spPr>
      </p:pic>
      <p:pic>
        <p:nvPicPr>
          <p:cNvPr id="456" name="Google Shape;456;g13543cb36bb_0_487" descr="Businessman pointing side"/>
          <p:cNvPicPr preferRelativeResize="0"/>
          <p:nvPr/>
        </p:nvPicPr>
        <p:blipFill rotWithShape="1">
          <a:blip r:embed="rId4">
            <a:alphaModFix/>
          </a:blip>
          <a:srcRect/>
          <a:stretch/>
        </p:blipFill>
        <p:spPr>
          <a:xfrm>
            <a:off x="9182100" y="3404505"/>
            <a:ext cx="1078966" cy="2384146"/>
          </a:xfrm>
          <a:prstGeom prst="rect">
            <a:avLst/>
          </a:prstGeom>
          <a:noFill/>
          <a:ln>
            <a:noFill/>
          </a:ln>
        </p:spPr>
      </p:pic>
      <p:pic>
        <p:nvPicPr>
          <p:cNvPr id="457" name="Google Shape;457;g13543cb36bb_0_487" descr="Businesswoman pointing up"/>
          <p:cNvPicPr preferRelativeResize="0"/>
          <p:nvPr/>
        </p:nvPicPr>
        <p:blipFill rotWithShape="1">
          <a:blip r:embed="rId5">
            <a:alphaModFix/>
          </a:blip>
          <a:srcRect/>
          <a:stretch/>
        </p:blipFill>
        <p:spPr>
          <a:xfrm>
            <a:off x="1777785" y="3769033"/>
            <a:ext cx="1000794" cy="2316728"/>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5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5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436"/>
        <p:cNvGrpSpPr/>
        <p:nvPr/>
      </p:nvGrpSpPr>
      <p:grpSpPr>
        <a:xfrm>
          <a:off x="0" y="0"/>
          <a:ext cx="0" cy="0"/>
          <a:chOff x="0" y="0"/>
          <a:chExt cx="0" cy="0"/>
        </a:xfrm>
      </p:grpSpPr>
      <p:sp>
        <p:nvSpPr>
          <p:cNvPr id="437" name="Google Shape;437;g1354935dce8_1_330"/>
          <p:cNvSpPr txBox="1">
            <a:spLocks noGrp="1"/>
          </p:cNvSpPr>
          <p:nvPr>
            <p:ph type="title"/>
          </p:nvPr>
        </p:nvSpPr>
        <p:spPr>
          <a:xfrm>
            <a:off x="3316288" y="4800600"/>
            <a:ext cx="5486400" cy="566700"/>
          </a:xfrm>
          <a:prstGeom prst="rect">
            <a:avLst/>
          </a:prstGeom>
        </p:spPr>
        <p:txBody>
          <a:bodyPr spcFirstLastPara="1" vert="horz" wrap="square" lIns="91425" tIns="45700" rIns="91425" bIns="45700" rtlCol="0" anchor="b" anchorCtr="0">
            <a:noAutofit/>
          </a:bodyPr>
          <a:lstStyle/>
          <a:p>
            <a:endParaRPr/>
          </a:p>
        </p:txBody>
      </p:sp>
      <p:sp>
        <p:nvSpPr>
          <p:cNvPr id="438" name="Google Shape;438;g1354935dce8_1_330"/>
          <p:cNvSpPr>
            <a:spLocks noGrp="1"/>
          </p:cNvSpPr>
          <p:nvPr>
            <p:ph type="pic" idx="2"/>
          </p:nvPr>
        </p:nvSpPr>
        <p:spPr>
          <a:xfrm>
            <a:off x="3316288" y="1412775"/>
            <a:ext cx="5486400" cy="3314700"/>
          </a:xfrm>
          <a:prstGeom prst="rect">
            <a:avLst/>
          </a:prstGeom>
        </p:spPr>
      </p:sp>
      <p:sp>
        <p:nvSpPr>
          <p:cNvPr id="439" name="Google Shape;439;g1354935dce8_1_330"/>
          <p:cNvSpPr txBox="1">
            <a:spLocks noGrp="1"/>
          </p:cNvSpPr>
          <p:nvPr>
            <p:ph type="body" idx="1"/>
          </p:nvPr>
        </p:nvSpPr>
        <p:spPr>
          <a:xfrm>
            <a:off x="3316288" y="5367338"/>
            <a:ext cx="5486400" cy="654000"/>
          </a:xfrm>
          <a:prstGeom prst="rect">
            <a:avLst/>
          </a:prstGeom>
        </p:spPr>
        <p:txBody>
          <a:bodyPr spcFirstLastPara="1" vert="horz" wrap="square" lIns="91425" tIns="45700" rIns="91425" bIns="45700" rtlCol="0" anchor="t" anchorCtr="0">
            <a:noAutofit/>
          </a:bodyPr>
          <a:lstStyle/>
          <a:p>
            <a:pPr marL="0" indent="0"/>
            <a:endParaRPr/>
          </a:p>
        </p:txBody>
      </p:sp>
      <p:pic>
        <p:nvPicPr>
          <p:cNvPr id="440" name="Google Shape;440;g1354935dce8_1_330"/>
          <p:cNvPicPr preferRelativeResize="0"/>
          <p:nvPr/>
        </p:nvPicPr>
        <p:blipFill>
          <a:blip r:embed="rId3">
            <a:alphaModFix/>
          </a:blip>
          <a:stretch>
            <a:fillRect/>
          </a:stretch>
        </p:blipFill>
        <p:spPr>
          <a:xfrm>
            <a:off x="1981200" y="0"/>
            <a:ext cx="8229600" cy="6858000"/>
          </a:xfrm>
          <a:prstGeom prst="rect">
            <a:avLst/>
          </a:prstGeom>
          <a:noFill/>
          <a:ln>
            <a:noFill/>
          </a:ln>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445"/>
        <p:cNvGrpSpPr/>
        <p:nvPr/>
      </p:nvGrpSpPr>
      <p:grpSpPr>
        <a:xfrm>
          <a:off x="0" y="0"/>
          <a:ext cx="0" cy="0"/>
          <a:chOff x="0" y="0"/>
          <a:chExt cx="0" cy="0"/>
        </a:xfrm>
      </p:grpSpPr>
      <p:sp>
        <p:nvSpPr>
          <p:cNvPr id="446" name="Google Shape;446;g1354935dce8_1_323"/>
          <p:cNvSpPr txBox="1">
            <a:spLocks noGrp="1"/>
          </p:cNvSpPr>
          <p:nvPr>
            <p:ph type="title"/>
          </p:nvPr>
        </p:nvSpPr>
        <p:spPr>
          <a:xfrm>
            <a:off x="3316288" y="4800600"/>
            <a:ext cx="5486400" cy="566700"/>
          </a:xfrm>
          <a:prstGeom prst="rect">
            <a:avLst/>
          </a:prstGeom>
        </p:spPr>
        <p:txBody>
          <a:bodyPr spcFirstLastPara="1" vert="horz" wrap="square" lIns="91425" tIns="45700" rIns="91425" bIns="45700" rtlCol="0" anchor="b" anchorCtr="0">
            <a:noAutofit/>
          </a:bodyPr>
          <a:lstStyle/>
          <a:p>
            <a:endParaRPr/>
          </a:p>
        </p:txBody>
      </p:sp>
      <p:sp>
        <p:nvSpPr>
          <p:cNvPr id="447" name="Google Shape;447;g1354935dce8_1_323"/>
          <p:cNvSpPr>
            <a:spLocks noGrp="1"/>
          </p:cNvSpPr>
          <p:nvPr>
            <p:ph type="pic" idx="2"/>
          </p:nvPr>
        </p:nvSpPr>
        <p:spPr>
          <a:xfrm>
            <a:off x="3316288" y="1412775"/>
            <a:ext cx="5486400" cy="3314700"/>
          </a:xfrm>
          <a:prstGeom prst="rect">
            <a:avLst/>
          </a:prstGeom>
        </p:spPr>
      </p:sp>
      <p:sp>
        <p:nvSpPr>
          <p:cNvPr id="448" name="Google Shape;448;g1354935dce8_1_323"/>
          <p:cNvSpPr txBox="1">
            <a:spLocks noGrp="1"/>
          </p:cNvSpPr>
          <p:nvPr>
            <p:ph type="body" idx="1"/>
          </p:nvPr>
        </p:nvSpPr>
        <p:spPr>
          <a:xfrm>
            <a:off x="3316288" y="5367338"/>
            <a:ext cx="5486400" cy="654000"/>
          </a:xfrm>
          <a:prstGeom prst="rect">
            <a:avLst/>
          </a:prstGeom>
        </p:spPr>
        <p:txBody>
          <a:bodyPr spcFirstLastPara="1" vert="horz" wrap="square" lIns="91425" tIns="45700" rIns="91425" bIns="45700" rtlCol="0" anchor="t" anchorCtr="0">
            <a:noAutofit/>
          </a:bodyPr>
          <a:lstStyle/>
          <a:p>
            <a:pPr marL="0" indent="0"/>
            <a:endParaRPr/>
          </a:p>
        </p:txBody>
      </p:sp>
      <p:pic>
        <p:nvPicPr>
          <p:cNvPr id="449" name="Google Shape;449;g1354935dce8_1_323"/>
          <p:cNvPicPr preferRelativeResize="0"/>
          <p:nvPr/>
        </p:nvPicPr>
        <p:blipFill>
          <a:blip r:embed="rId3">
            <a:alphaModFix/>
          </a:blip>
          <a:stretch>
            <a:fillRect/>
          </a:stretch>
        </p:blipFill>
        <p:spPr>
          <a:xfrm>
            <a:off x="2286000" y="1285875"/>
            <a:ext cx="7620000" cy="4286250"/>
          </a:xfrm>
          <a:prstGeom prst="rect">
            <a:avLst/>
          </a:prstGeom>
          <a:noFill/>
          <a:ln>
            <a:noFill/>
          </a:ln>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461"/>
        <p:cNvGrpSpPr/>
        <p:nvPr/>
      </p:nvGrpSpPr>
      <p:grpSpPr>
        <a:xfrm>
          <a:off x="0" y="0"/>
          <a:ext cx="0" cy="0"/>
          <a:chOff x="0" y="0"/>
          <a:chExt cx="0" cy="0"/>
        </a:xfrm>
      </p:grpSpPr>
      <p:sp>
        <p:nvSpPr>
          <p:cNvPr id="462" name="Google Shape;462;g13543cb36bb_0_494"/>
          <p:cNvSpPr txBox="1"/>
          <p:nvPr/>
        </p:nvSpPr>
        <p:spPr>
          <a:xfrm>
            <a:off x="1593200" y="981251"/>
            <a:ext cx="8454300" cy="861900"/>
          </a:xfrm>
          <a:prstGeom prst="rect">
            <a:avLst/>
          </a:prstGeom>
          <a:noFill/>
          <a:ln>
            <a:noFill/>
          </a:ln>
        </p:spPr>
        <p:txBody>
          <a:bodyPr spcFirstLastPara="1" wrap="square" lIns="91425" tIns="45700" rIns="91425" bIns="45700" anchor="t" anchorCtr="0">
            <a:spAutoFit/>
          </a:bodyPr>
          <a:lstStyle/>
          <a:p>
            <a:r>
              <a:rPr lang="en-GB" sz="2500">
                <a:solidFill>
                  <a:schemeClr val="dk1"/>
                </a:solidFill>
                <a:latin typeface="Calibri"/>
                <a:ea typeface="Calibri"/>
                <a:cs typeface="Calibri"/>
                <a:sym typeface="Calibri"/>
              </a:rPr>
              <a:t>The British Council Action Research Mentoring Scheme (ARMS) (India, Nepal), 2017-20</a:t>
            </a:r>
            <a:endParaRPr sz="2500"/>
          </a:p>
        </p:txBody>
      </p:sp>
      <p:sp>
        <p:nvSpPr>
          <p:cNvPr id="463" name="Google Shape;463;g13543cb36bb_0_494"/>
          <p:cNvSpPr txBox="1"/>
          <p:nvPr/>
        </p:nvSpPr>
        <p:spPr>
          <a:xfrm>
            <a:off x="1885775" y="5003025"/>
            <a:ext cx="8454300" cy="646500"/>
          </a:xfrm>
          <a:prstGeom prst="rect">
            <a:avLst/>
          </a:prstGeom>
          <a:noFill/>
          <a:ln>
            <a:noFill/>
          </a:ln>
        </p:spPr>
        <p:txBody>
          <a:bodyPr spcFirstLastPara="1" wrap="square" lIns="91425" tIns="45700" rIns="91425" bIns="45700" anchor="t" anchorCtr="0">
            <a:spAutoFit/>
          </a:bodyPr>
          <a:lstStyle/>
          <a:p>
            <a:r>
              <a:rPr lang="en-GB" dirty="0">
                <a:solidFill>
                  <a:schemeClr val="dk1"/>
                </a:solidFill>
                <a:latin typeface="Calibri"/>
                <a:ea typeface="Calibri"/>
                <a:cs typeface="Calibri"/>
                <a:sym typeface="Calibri"/>
              </a:rPr>
              <a:t>2017–20 (India): 48 mentors, 235 teachers        </a:t>
            </a:r>
          </a:p>
          <a:p>
            <a:r>
              <a:rPr lang="en-GB" dirty="0">
                <a:solidFill>
                  <a:schemeClr val="dk1"/>
                </a:solidFill>
                <a:latin typeface="Calibri"/>
                <a:ea typeface="Calibri"/>
                <a:cs typeface="Calibri"/>
                <a:sym typeface="Calibri"/>
              </a:rPr>
              <a:t>2017-20 (Nepal):  26 mentors, 180 teachers</a:t>
            </a:r>
            <a:endParaRPr dirty="0"/>
          </a:p>
        </p:txBody>
      </p:sp>
      <p:pic>
        <p:nvPicPr>
          <p:cNvPr id="464" name="Google Shape;464;g13543cb36bb_0_494"/>
          <p:cNvPicPr preferRelativeResize="0"/>
          <p:nvPr/>
        </p:nvPicPr>
        <p:blipFill rotWithShape="1">
          <a:blip r:embed="rId3">
            <a:alphaModFix/>
          </a:blip>
          <a:srcRect/>
          <a:stretch/>
        </p:blipFill>
        <p:spPr>
          <a:xfrm>
            <a:off x="2706949" y="1973765"/>
            <a:ext cx="1626146" cy="1067058"/>
          </a:xfrm>
          <a:prstGeom prst="rect">
            <a:avLst/>
          </a:prstGeom>
          <a:noFill/>
          <a:ln>
            <a:noFill/>
          </a:ln>
        </p:spPr>
      </p:pic>
      <p:pic>
        <p:nvPicPr>
          <p:cNvPr id="465" name="Google Shape;465;g13543cb36bb_0_494"/>
          <p:cNvPicPr preferRelativeResize="0"/>
          <p:nvPr/>
        </p:nvPicPr>
        <p:blipFill rotWithShape="1">
          <a:blip r:embed="rId4">
            <a:alphaModFix/>
          </a:blip>
          <a:srcRect/>
          <a:stretch/>
        </p:blipFill>
        <p:spPr>
          <a:xfrm>
            <a:off x="4363420" y="1941274"/>
            <a:ext cx="1850851" cy="1067058"/>
          </a:xfrm>
          <a:prstGeom prst="rect">
            <a:avLst/>
          </a:prstGeom>
          <a:noFill/>
          <a:ln>
            <a:noFill/>
          </a:ln>
        </p:spPr>
      </p:pic>
      <p:pic>
        <p:nvPicPr>
          <p:cNvPr id="466" name="Google Shape;466;g13543cb36bb_0_494"/>
          <p:cNvPicPr preferRelativeResize="0"/>
          <p:nvPr/>
        </p:nvPicPr>
        <p:blipFill rotWithShape="1">
          <a:blip r:embed="rId5">
            <a:alphaModFix/>
          </a:blip>
          <a:srcRect/>
          <a:stretch/>
        </p:blipFill>
        <p:spPr>
          <a:xfrm>
            <a:off x="6244595" y="1941275"/>
            <a:ext cx="1530022" cy="1080179"/>
          </a:xfrm>
          <a:prstGeom prst="rect">
            <a:avLst/>
          </a:prstGeom>
          <a:noFill/>
          <a:ln>
            <a:noFill/>
          </a:ln>
        </p:spPr>
      </p:pic>
      <p:pic>
        <p:nvPicPr>
          <p:cNvPr id="467" name="Google Shape;467;g13543cb36bb_0_494"/>
          <p:cNvPicPr preferRelativeResize="0"/>
          <p:nvPr/>
        </p:nvPicPr>
        <p:blipFill rotWithShape="1">
          <a:blip r:embed="rId6">
            <a:alphaModFix/>
          </a:blip>
          <a:srcRect/>
          <a:stretch/>
        </p:blipFill>
        <p:spPr>
          <a:xfrm>
            <a:off x="7858909" y="1941273"/>
            <a:ext cx="1810968" cy="1080180"/>
          </a:xfrm>
          <a:prstGeom prst="rect">
            <a:avLst/>
          </a:prstGeom>
          <a:noFill/>
          <a:ln>
            <a:noFill/>
          </a:ln>
        </p:spPr>
      </p:pic>
      <p:pic>
        <p:nvPicPr>
          <p:cNvPr id="468" name="Google Shape;468;g13543cb36bb_0_494"/>
          <p:cNvPicPr preferRelativeResize="0"/>
          <p:nvPr/>
        </p:nvPicPr>
        <p:blipFill rotWithShape="1">
          <a:blip r:embed="rId7">
            <a:alphaModFix/>
          </a:blip>
          <a:srcRect/>
          <a:stretch/>
        </p:blipFill>
        <p:spPr>
          <a:xfrm>
            <a:off x="1670093" y="3429000"/>
            <a:ext cx="1929239" cy="1021620"/>
          </a:xfrm>
          <a:prstGeom prst="rect">
            <a:avLst/>
          </a:prstGeom>
          <a:noFill/>
          <a:ln>
            <a:noFill/>
          </a:ln>
        </p:spPr>
      </p:pic>
      <p:pic>
        <p:nvPicPr>
          <p:cNvPr id="469" name="Google Shape;469;g13543cb36bb_0_494"/>
          <p:cNvPicPr preferRelativeResize="0"/>
          <p:nvPr/>
        </p:nvPicPr>
        <p:blipFill rotWithShape="1">
          <a:blip r:embed="rId8">
            <a:alphaModFix/>
          </a:blip>
          <a:srcRect/>
          <a:stretch/>
        </p:blipFill>
        <p:spPr>
          <a:xfrm>
            <a:off x="3621724" y="3429000"/>
            <a:ext cx="1738047" cy="1021620"/>
          </a:xfrm>
          <a:prstGeom prst="rect">
            <a:avLst/>
          </a:prstGeom>
          <a:noFill/>
          <a:ln>
            <a:noFill/>
          </a:ln>
        </p:spPr>
      </p:pic>
      <p:pic>
        <p:nvPicPr>
          <p:cNvPr id="470" name="Google Shape;470;g13543cb36bb_0_494"/>
          <p:cNvPicPr preferRelativeResize="0"/>
          <p:nvPr/>
        </p:nvPicPr>
        <p:blipFill rotWithShape="1">
          <a:blip r:embed="rId9">
            <a:alphaModFix/>
          </a:blip>
          <a:srcRect/>
          <a:stretch/>
        </p:blipFill>
        <p:spPr>
          <a:xfrm>
            <a:off x="5379021" y="3447748"/>
            <a:ext cx="1366671" cy="1021621"/>
          </a:xfrm>
          <a:prstGeom prst="rect">
            <a:avLst/>
          </a:prstGeom>
          <a:noFill/>
          <a:ln>
            <a:noFill/>
          </a:ln>
        </p:spPr>
      </p:pic>
      <p:pic>
        <p:nvPicPr>
          <p:cNvPr id="471" name="Google Shape;471;g13543cb36bb_0_494"/>
          <p:cNvPicPr preferRelativeResize="0"/>
          <p:nvPr/>
        </p:nvPicPr>
        <p:blipFill rotWithShape="1">
          <a:blip r:embed="rId10">
            <a:alphaModFix/>
          </a:blip>
          <a:srcRect/>
          <a:stretch/>
        </p:blipFill>
        <p:spPr>
          <a:xfrm>
            <a:off x="6764941" y="3469453"/>
            <a:ext cx="1564564" cy="993498"/>
          </a:xfrm>
          <a:prstGeom prst="rect">
            <a:avLst/>
          </a:prstGeom>
          <a:noFill/>
          <a:ln>
            <a:noFill/>
          </a:ln>
        </p:spPr>
      </p:pic>
      <p:pic>
        <p:nvPicPr>
          <p:cNvPr id="472" name="Google Shape;472;g13543cb36bb_0_494"/>
          <p:cNvPicPr preferRelativeResize="0"/>
          <p:nvPr/>
        </p:nvPicPr>
        <p:blipFill rotWithShape="1">
          <a:blip r:embed="rId11">
            <a:alphaModFix/>
          </a:blip>
          <a:srcRect/>
          <a:stretch/>
        </p:blipFill>
        <p:spPr>
          <a:xfrm>
            <a:off x="8348755" y="3447748"/>
            <a:ext cx="1991232" cy="1021621"/>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3BD5E9-EF4B-4020-1DFF-50864D51F3A1}"/>
              </a:ext>
            </a:extLst>
          </p:cNvPr>
          <p:cNvSpPr>
            <a:spLocks noGrp="1"/>
          </p:cNvSpPr>
          <p:nvPr>
            <p:ph type="title"/>
          </p:nvPr>
        </p:nvSpPr>
        <p:spPr/>
        <p:txBody>
          <a:bodyPr/>
          <a:lstStyle/>
          <a:p>
            <a:r>
              <a:rPr lang="en-US" b="1" dirty="0"/>
              <a:t>Outline</a:t>
            </a:r>
          </a:p>
        </p:txBody>
      </p:sp>
      <p:sp>
        <p:nvSpPr>
          <p:cNvPr id="3" name="Content Placeholder 2">
            <a:extLst>
              <a:ext uri="{FF2B5EF4-FFF2-40B4-BE49-F238E27FC236}">
                <a16:creationId xmlns:a16="http://schemas.microsoft.com/office/drawing/2014/main" id="{23546E2C-1996-9793-2585-8B410076B3E6}"/>
              </a:ext>
            </a:extLst>
          </p:cNvPr>
          <p:cNvSpPr>
            <a:spLocks noGrp="1"/>
          </p:cNvSpPr>
          <p:nvPr>
            <p:ph idx="1"/>
          </p:nvPr>
        </p:nvSpPr>
        <p:spPr/>
        <p:txBody>
          <a:bodyPr>
            <a:normAutofit lnSpcReduction="10000"/>
          </a:bodyPr>
          <a:lstStyle/>
          <a:p>
            <a:pPr marL="514350" indent="-514350">
              <a:buFont typeface="+mj-lt"/>
              <a:buAutoNum type="arabicPeriod"/>
            </a:pPr>
            <a:r>
              <a:rPr lang="en-US" dirty="0"/>
              <a:t>What is ‘sustainable development’, in relation to English language education?</a:t>
            </a:r>
          </a:p>
          <a:p>
            <a:pPr marL="514350" indent="-514350">
              <a:buFont typeface="+mj-lt"/>
              <a:buAutoNum type="arabicPeriod"/>
            </a:pPr>
            <a:r>
              <a:rPr lang="en-US" dirty="0"/>
              <a:t>Teaching in difficult circumstances, revisited  </a:t>
            </a:r>
          </a:p>
          <a:p>
            <a:pPr marL="514350" indent="-514350">
              <a:buFont typeface="+mj-lt"/>
              <a:buAutoNum type="arabicPeriod"/>
            </a:pPr>
            <a:r>
              <a:rPr lang="en-US" dirty="0"/>
              <a:t>An enhancement approach to teacher development</a:t>
            </a:r>
          </a:p>
          <a:p>
            <a:pPr marL="514350" indent="-514350">
              <a:buFont typeface="+mj-lt"/>
              <a:buAutoNum type="arabicPeriod"/>
            </a:pPr>
            <a:r>
              <a:rPr lang="en-US" dirty="0"/>
              <a:t>Promoting teacher-research – and teacher association research</a:t>
            </a:r>
          </a:p>
          <a:p>
            <a:pPr marL="514350" indent="-514350">
              <a:buFont typeface="+mj-lt"/>
              <a:buAutoNum type="arabicPeriod"/>
            </a:pPr>
            <a:r>
              <a:rPr lang="en-US" dirty="0" err="1"/>
              <a:t>Decentring</a:t>
            </a:r>
            <a:r>
              <a:rPr lang="en-US" dirty="0"/>
              <a:t> ELT</a:t>
            </a:r>
          </a:p>
          <a:p>
            <a:pPr marL="0" indent="0">
              <a:buNone/>
            </a:pPr>
            <a:endParaRPr lang="en-US" dirty="0"/>
          </a:p>
          <a:p>
            <a:pPr marL="0" indent="0">
              <a:buNone/>
            </a:pPr>
            <a:endParaRPr lang="en-US" dirty="0"/>
          </a:p>
          <a:p>
            <a:pPr marL="0" indent="0">
              <a:buNone/>
            </a:pPr>
            <a:r>
              <a:rPr lang="en-US" dirty="0">
                <a:hlinkClick r:id="rId2"/>
              </a:rPr>
              <a:t>https://warwick.ac.uk/richardcsmith/belta/</a:t>
            </a:r>
            <a:endParaRPr lang="en-US" dirty="0"/>
          </a:p>
          <a:p>
            <a:pPr marL="0" indent="0">
              <a:buNone/>
            </a:pPr>
            <a:endParaRPr lang="en-US" dirty="0"/>
          </a:p>
        </p:txBody>
      </p:sp>
      <p:pic>
        <p:nvPicPr>
          <p:cNvPr id="5" name="Picture 4">
            <a:extLst>
              <a:ext uri="{FF2B5EF4-FFF2-40B4-BE49-F238E27FC236}">
                <a16:creationId xmlns:a16="http://schemas.microsoft.com/office/drawing/2014/main" id="{691C6C52-E37B-D24F-CF41-52BC0A761BC0}"/>
              </a:ext>
            </a:extLst>
          </p:cNvPr>
          <p:cNvPicPr>
            <a:picLocks noChangeAspect="1"/>
          </p:cNvPicPr>
          <p:nvPr/>
        </p:nvPicPr>
        <p:blipFill>
          <a:blip r:embed="rId3"/>
          <a:stretch>
            <a:fillRect/>
          </a:stretch>
        </p:blipFill>
        <p:spPr>
          <a:xfrm>
            <a:off x="8602246" y="4000842"/>
            <a:ext cx="2719466" cy="2789196"/>
          </a:xfrm>
          <a:prstGeom prst="rect">
            <a:avLst/>
          </a:prstGeom>
        </p:spPr>
      </p:pic>
    </p:spTree>
    <p:extLst>
      <p:ext uri="{BB962C8B-B14F-4D97-AF65-F5344CB8AC3E}">
        <p14:creationId xmlns:p14="http://schemas.microsoft.com/office/powerpoint/2010/main" val="2127154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476"/>
        <p:cNvGrpSpPr/>
        <p:nvPr/>
      </p:nvGrpSpPr>
      <p:grpSpPr>
        <a:xfrm>
          <a:off x="0" y="0"/>
          <a:ext cx="0" cy="0"/>
          <a:chOff x="0" y="0"/>
          <a:chExt cx="0" cy="0"/>
        </a:xfrm>
      </p:grpSpPr>
      <p:pic>
        <p:nvPicPr>
          <p:cNvPr id="477" name="Google Shape;477;g13543cb36bb_0_508"/>
          <p:cNvPicPr preferRelativeResize="0"/>
          <p:nvPr/>
        </p:nvPicPr>
        <p:blipFill rotWithShape="1">
          <a:blip r:embed="rId3">
            <a:alphaModFix/>
          </a:blip>
          <a:srcRect/>
          <a:stretch/>
        </p:blipFill>
        <p:spPr>
          <a:xfrm>
            <a:off x="1505476" y="-338791"/>
            <a:ext cx="3812759" cy="2501890"/>
          </a:xfrm>
          <a:prstGeom prst="rect">
            <a:avLst/>
          </a:prstGeom>
          <a:noFill/>
          <a:ln>
            <a:noFill/>
          </a:ln>
        </p:spPr>
      </p:pic>
      <p:pic>
        <p:nvPicPr>
          <p:cNvPr id="478" name="Google Shape;478;g13543cb36bb_0_508"/>
          <p:cNvPicPr preferRelativeResize="0"/>
          <p:nvPr/>
        </p:nvPicPr>
        <p:blipFill rotWithShape="1">
          <a:blip r:embed="rId4">
            <a:alphaModFix/>
          </a:blip>
          <a:srcRect/>
          <a:stretch/>
        </p:blipFill>
        <p:spPr>
          <a:xfrm>
            <a:off x="7270623" y="369552"/>
            <a:ext cx="3397377" cy="2026417"/>
          </a:xfrm>
          <a:prstGeom prst="rect">
            <a:avLst/>
          </a:prstGeom>
          <a:noFill/>
          <a:ln>
            <a:noFill/>
          </a:ln>
        </p:spPr>
      </p:pic>
      <p:pic>
        <p:nvPicPr>
          <p:cNvPr id="479" name="Google Shape;479;g13543cb36bb_0_508"/>
          <p:cNvPicPr preferRelativeResize="0"/>
          <p:nvPr/>
        </p:nvPicPr>
        <p:blipFill rotWithShape="1">
          <a:blip r:embed="rId5">
            <a:alphaModFix/>
          </a:blip>
          <a:srcRect/>
          <a:stretch/>
        </p:blipFill>
        <p:spPr>
          <a:xfrm>
            <a:off x="6167375" y="3945202"/>
            <a:ext cx="4500626" cy="2309088"/>
          </a:xfrm>
          <a:prstGeom prst="rect">
            <a:avLst/>
          </a:prstGeom>
          <a:noFill/>
          <a:ln>
            <a:noFill/>
          </a:ln>
        </p:spPr>
      </p:pic>
      <p:pic>
        <p:nvPicPr>
          <p:cNvPr id="480" name="Google Shape;480;g13543cb36bb_0_508"/>
          <p:cNvPicPr preferRelativeResize="0">
            <a:picLocks noGrp="1"/>
          </p:cNvPicPr>
          <p:nvPr>
            <p:ph type="body" idx="1"/>
          </p:nvPr>
        </p:nvPicPr>
        <p:blipFill rotWithShape="1">
          <a:blip r:embed="rId6">
            <a:alphaModFix/>
          </a:blip>
          <a:srcRect/>
          <a:stretch/>
        </p:blipFill>
        <p:spPr>
          <a:xfrm>
            <a:off x="1406123" y="2997062"/>
            <a:ext cx="3917700" cy="3904800"/>
          </a:xfrm>
          <a:prstGeom prst="rect">
            <a:avLst/>
          </a:prstGeom>
          <a:noFill/>
          <a:ln>
            <a:noFill/>
          </a:ln>
        </p:spPr>
      </p:pic>
      <p:pic>
        <p:nvPicPr>
          <p:cNvPr id="481" name="Google Shape;481;g13543cb36bb_0_508"/>
          <p:cNvPicPr preferRelativeResize="0"/>
          <p:nvPr/>
        </p:nvPicPr>
        <p:blipFill rotWithShape="1">
          <a:blip r:embed="rId7">
            <a:alphaModFix/>
          </a:blip>
          <a:srcRect/>
          <a:stretch/>
        </p:blipFill>
        <p:spPr>
          <a:xfrm>
            <a:off x="5224436" y="2269415"/>
            <a:ext cx="3298665" cy="1746793"/>
          </a:xfrm>
          <a:prstGeom prst="rect">
            <a:avLst/>
          </a:prstGeom>
          <a:noFill/>
          <a:ln>
            <a:noFill/>
          </a:ln>
        </p:spPr>
      </p:pic>
      <p:pic>
        <p:nvPicPr>
          <p:cNvPr id="482" name="Google Shape;482;g13543cb36bb_0_508"/>
          <p:cNvPicPr preferRelativeResize="0"/>
          <p:nvPr/>
        </p:nvPicPr>
        <p:blipFill rotWithShape="1">
          <a:blip r:embed="rId8">
            <a:alphaModFix/>
          </a:blip>
          <a:srcRect/>
          <a:stretch/>
        </p:blipFill>
        <p:spPr>
          <a:xfrm>
            <a:off x="5273877" y="136168"/>
            <a:ext cx="2535019" cy="1490078"/>
          </a:xfrm>
          <a:prstGeom prst="rect">
            <a:avLst/>
          </a:prstGeom>
          <a:noFill/>
          <a:ln>
            <a:noFill/>
          </a:ln>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486"/>
        <p:cNvGrpSpPr/>
        <p:nvPr/>
      </p:nvGrpSpPr>
      <p:grpSpPr>
        <a:xfrm>
          <a:off x="0" y="0"/>
          <a:ext cx="0" cy="0"/>
          <a:chOff x="0" y="0"/>
          <a:chExt cx="0" cy="0"/>
        </a:xfrm>
      </p:grpSpPr>
      <p:sp>
        <p:nvSpPr>
          <p:cNvPr id="487" name="Google Shape;487;g13543cb36bb_0_517"/>
          <p:cNvSpPr txBox="1">
            <a:spLocks noGrp="1"/>
          </p:cNvSpPr>
          <p:nvPr>
            <p:ph type="title"/>
          </p:nvPr>
        </p:nvSpPr>
        <p:spPr>
          <a:xfrm>
            <a:off x="1766450" y="1416550"/>
            <a:ext cx="5367000" cy="1066800"/>
          </a:xfrm>
          <a:prstGeom prst="rect">
            <a:avLst/>
          </a:prstGeom>
          <a:noFill/>
          <a:ln>
            <a:noFill/>
          </a:ln>
        </p:spPr>
        <p:txBody>
          <a:bodyPr spcFirstLastPara="1" vert="horz" wrap="square" lIns="91425" tIns="45700" rIns="91425" bIns="45700" rtlCol="0" anchor="ctr" anchorCtr="0">
            <a:normAutofit fontScale="90000"/>
          </a:bodyPr>
          <a:lstStyle/>
          <a:p>
            <a:pPr>
              <a:spcBef>
                <a:spcPts val="0"/>
              </a:spcBef>
              <a:buClr>
                <a:schemeClr val="dk1"/>
              </a:buClr>
              <a:buSzPct val="100000"/>
            </a:pPr>
            <a:r>
              <a:rPr lang="en-GB"/>
              <a:t>An example of exploratory</a:t>
            </a:r>
            <a:br>
              <a:rPr lang="en-GB"/>
            </a:br>
            <a:r>
              <a:rPr lang="en-GB"/>
              <a:t>action research</a:t>
            </a:r>
            <a:endParaRPr/>
          </a:p>
        </p:txBody>
      </p:sp>
      <p:sp>
        <p:nvSpPr>
          <p:cNvPr id="488" name="Google Shape;488;g13543cb36bb_0_517"/>
          <p:cNvSpPr txBox="1">
            <a:spLocks noGrp="1"/>
          </p:cNvSpPr>
          <p:nvPr>
            <p:ph type="body" idx="1"/>
          </p:nvPr>
        </p:nvSpPr>
        <p:spPr>
          <a:xfrm>
            <a:off x="2088700" y="2277605"/>
            <a:ext cx="5829300" cy="4114800"/>
          </a:xfrm>
          <a:prstGeom prst="rect">
            <a:avLst/>
          </a:prstGeom>
          <a:noFill/>
          <a:ln>
            <a:noFill/>
          </a:ln>
        </p:spPr>
        <p:txBody>
          <a:bodyPr spcFirstLastPara="1" vert="horz" wrap="square" lIns="91425" tIns="45700" rIns="91425" bIns="45700" rtlCol="0" anchor="t" anchorCtr="0">
            <a:normAutofit/>
          </a:bodyPr>
          <a:lstStyle/>
          <a:p>
            <a:pPr marL="0" indent="0">
              <a:spcBef>
                <a:spcPts val="0"/>
              </a:spcBef>
              <a:buClr>
                <a:schemeClr val="dk1"/>
              </a:buClr>
              <a:buSzPts val="2800"/>
              <a:buNone/>
            </a:pPr>
            <a:endParaRPr/>
          </a:p>
          <a:p>
            <a:pPr marL="0" indent="0">
              <a:buClr>
                <a:schemeClr val="dk1"/>
              </a:buClr>
              <a:buSzPts val="2800"/>
              <a:buNone/>
            </a:pPr>
            <a:endParaRPr/>
          </a:p>
          <a:p>
            <a:pPr marL="0" indent="0">
              <a:buClr>
                <a:schemeClr val="dk1"/>
              </a:buClr>
              <a:buSzPts val="2800"/>
              <a:buNone/>
            </a:pPr>
            <a:endParaRPr/>
          </a:p>
          <a:p>
            <a:pPr marL="0" indent="0">
              <a:buClr>
                <a:schemeClr val="dk1"/>
              </a:buClr>
              <a:buSzPts val="2800"/>
              <a:buNone/>
            </a:pPr>
            <a:endParaRPr/>
          </a:p>
        </p:txBody>
      </p:sp>
      <p:pic>
        <p:nvPicPr>
          <p:cNvPr id="489" name="Google Shape;489;g13543cb36bb_0_517"/>
          <p:cNvPicPr preferRelativeResize="0"/>
          <p:nvPr/>
        </p:nvPicPr>
        <p:blipFill rotWithShape="1">
          <a:blip r:embed="rId3">
            <a:alphaModFix/>
          </a:blip>
          <a:srcRect/>
          <a:stretch/>
        </p:blipFill>
        <p:spPr>
          <a:xfrm>
            <a:off x="7405395" y="1490879"/>
            <a:ext cx="3122106" cy="4323524"/>
          </a:xfrm>
          <a:prstGeom prst="rect">
            <a:avLst/>
          </a:prstGeom>
          <a:noFill/>
          <a:ln>
            <a:noFill/>
          </a:ln>
        </p:spPr>
      </p:pic>
      <p:sp>
        <p:nvSpPr>
          <p:cNvPr id="490" name="Google Shape;490;g13543cb36bb_0_517"/>
          <p:cNvSpPr txBox="1"/>
          <p:nvPr/>
        </p:nvSpPr>
        <p:spPr>
          <a:xfrm>
            <a:off x="2376860" y="3904735"/>
            <a:ext cx="3901500" cy="646290"/>
          </a:xfrm>
          <a:prstGeom prst="rect">
            <a:avLst/>
          </a:prstGeom>
          <a:noFill/>
          <a:ln>
            <a:noFill/>
          </a:ln>
        </p:spPr>
        <p:txBody>
          <a:bodyPr spcFirstLastPara="1" wrap="square" lIns="91425" tIns="45700" rIns="91425" bIns="45700" anchor="t" anchorCtr="0">
            <a:spAutoFit/>
          </a:bodyPr>
          <a:lstStyle/>
          <a:p>
            <a:endParaRPr/>
          </a:p>
          <a:p>
            <a:endParaRPr>
              <a:solidFill>
                <a:schemeClr val="dk1"/>
              </a:solidFill>
              <a:latin typeface="Calibri"/>
              <a:ea typeface="Calibri"/>
              <a:cs typeface="Calibri"/>
              <a:sym typeface="Calibri"/>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495"/>
        <p:cNvGrpSpPr/>
        <p:nvPr/>
      </p:nvGrpSpPr>
      <p:grpSpPr>
        <a:xfrm>
          <a:off x="0" y="0"/>
          <a:ext cx="0" cy="0"/>
          <a:chOff x="0" y="0"/>
          <a:chExt cx="0" cy="0"/>
        </a:xfrm>
      </p:grpSpPr>
      <p:sp>
        <p:nvSpPr>
          <p:cNvPr id="496" name="Google Shape;496;g13543cb36bb_0_524"/>
          <p:cNvSpPr txBox="1">
            <a:spLocks noGrp="1"/>
          </p:cNvSpPr>
          <p:nvPr>
            <p:ph type="title"/>
          </p:nvPr>
        </p:nvSpPr>
        <p:spPr>
          <a:xfrm>
            <a:off x="2038350" y="691480"/>
            <a:ext cx="4696800" cy="1066800"/>
          </a:xfrm>
          <a:prstGeom prst="rect">
            <a:avLst/>
          </a:prstGeom>
          <a:noFill/>
          <a:ln>
            <a:noFill/>
          </a:ln>
        </p:spPr>
        <p:txBody>
          <a:bodyPr spcFirstLastPara="1" vert="horz" wrap="square" lIns="91425" tIns="45700" rIns="91425" bIns="45700" rtlCol="0" anchor="ctr" anchorCtr="0">
            <a:normAutofit/>
          </a:bodyPr>
          <a:lstStyle/>
          <a:p>
            <a:pPr>
              <a:spcBef>
                <a:spcPts val="0"/>
              </a:spcBef>
              <a:buClr>
                <a:schemeClr val="dk1"/>
              </a:buClr>
              <a:buSzPts val="4400"/>
            </a:pPr>
            <a:r>
              <a:rPr lang="en-GB" sz="2500"/>
              <a:t>Shova Shahi, mentored by Janak Negi</a:t>
            </a:r>
            <a:endParaRPr sz="2500"/>
          </a:p>
        </p:txBody>
      </p:sp>
      <p:sp>
        <p:nvSpPr>
          <p:cNvPr id="497" name="Google Shape;497;g13543cb36bb_0_524"/>
          <p:cNvSpPr txBox="1">
            <a:spLocks noGrp="1"/>
          </p:cNvSpPr>
          <p:nvPr>
            <p:ph type="body" idx="1"/>
          </p:nvPr>
        </p:nvSpPr>
        <p:spPr>
          <a:xfrm>
            <a:off x="2038350" y="1834480"/>
            <a:ext cx="5829300" cy="4114800"/>
          </a:xfrm>
          <a:prstGeom prst="rect">
            <a:avLst/>
          </a:prstGeom>
          <a:noFill/>
          <a:ln>
            <a:noFill/>
          </a:ln>
        </p:spPr>
        <p:txBody>
          <a:bodyPr spcFirstLastPara="1" vert="horz" wrap="square" lIns="91425" tIns="45700" rIns="91425" bIns="45700" rtlCol="0" anchor="t" anchorCtr="0">
            <a:normAutofit/>
          </a:bodyPr>
          <a:lstStyle/>
          <a:p>
            <a:pPr indent="-50800">
              <a:spcBef>
                <a:spcPts val="0"/>
              </a:spcBef>
              <a:buClr>
                <a:schemeClr val="dk1"/>
              </a:buClr>
              <a:buSzPts val="2800"/>
              <a:buNone/>
            </a:pPr>
            <a:endParaRPr/>
          </a:p>
        </p:txBody>
      </p:sp>
      <p:pic>
        <p:nvPicPr>
          <p:cNvPr id="498" name="Google Shape;498;g13543cb36bb_0_524" descr="E:\AARMS Edited\Photos\shova.png"/>
          <p:cNvPicPr preferRelativeResize="0"/>
          <p:nvPr/>
        </p:nvPicPr>
        <p:blipFill rotWithShape="1">
          <a:blip r:embed="rId3">
            <a:alphaModFix/>
          </a:blip>
          <a:srcRect l="39928" t="30342" r="6026" b="2199"/>
          <a:stretch/>
        </p:blipFill>
        <p:spPr>
          <a:xfrm>
            <a:off x="6096009" y="1651480"/>
            <a:ext cx="4601100" cy="4297800"/>
          </a:xfrm>
          <a:prstGeom prst="round1Rect">
            <a:avLst>
              <a:gd name="adj" fmla="val 16667"/>
            </a:avLst>
          </a:prstGeom>
          <a:noFill/>
          <a:ln>
            <a:noFill/>
          </a:ln>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502"/>
        <p:cNvGrpSpPr/>
        <p:nvPr/>
      </p:nvGrpSpPr>
      <p:grpSpPr>
        <a:xfrm>
          <a:off x="0" y="0"/>
          <a:ext cx="0" cy="0"/>
          <a:chOff x="0" y="0"/>
          <a:chExt cx="0" cy="0"/>
        </a:xfrm>
      </p:grpSpPr>
      <p:sp>
        <p:nvSpPr>
          <p:cNvPr id="503" name="Google Shape;503;g13543cb36bb_0_530"/>
          <p:cNvSpPr txBox="1">
            <a:spLocks noGrp="1"/>
          </p:cNvSpPr>
          <p:nvPr>
            <p:ph type="title"/>
          </p:nvPr>
        </p:nvSpPr>
        <p:spPr>
          <a:xfrm>
            <a:off x="2038350" y="691480"/>
            <a:ext cx="4696800" cy="1066800"/>
          </a:xfrm>
          <a:prstGeom prst="rect">
            <a:avLst/>
          </a:prstGeom>
          <a:noFill/>
          <a:ln>
            <a:noFill/>
          </a:ln>
        </p:spPr>
        <p:txBody>
          <a:bodyPr spcFirstLastPara="1" vert="horz" wrap="square" lIns="91425" tIns="45700" rIns="91425" bIns="45700" rtlCol="0" anchor="ctr" anchorCtr="0">
            <a:normAutofit/>
          </a:bodyPr>
          <a:lstStyle/>
          <a:p>
            <a:pPr>
              <a:spcBef>
                <a:spcPts val="0"/>
              </a:spcBef>
              <a:buClr>
                <a:schemeClr val="dk1"/>
              </a:buClr>
              <a:buSzPts val="4400"/>
            </a:pPr>
            <a:endParaRPr/>
          </a:p>
        </p:txBody>
      </p:sp>
      <p:sp>
        <p:nvSpPr>
          <p:cNvPr id="504" name="Google Shape;504;g13543cb36bb_0_530"/>
          <p:cNvSpPr txBox="1">
            <a:spLocks noGrp="1"/>
          </p:cNvSpPr>
          <p:nvPr>
            <p:ph type="body" idx="1"/>
          </p:nvPr>
        </p:nvSpPr>
        <p:spPr>
          <a:xfrm>
            <a:off x="2038350" y="1834480"/>
            <a:ext cx="5829300" cy="4114800"/>
          </a:xfrm>
          <a:prstGeom prst="rect">
            <a:avLst/>
          </a:prstGeom>
          <a:noFill/>
          <a:ln>
            <a:noFill/>
          </a:ln>
        </p:spPr>
        <p:txBody>
          <a:bodyPr spcFirstLastPara="1" vert="horz" wrap="square" lIns="91425" tIns="45700" rIns="91425" bIns="45700" rtlCol="0" anchor="t" anchorCtr="0">
            <a:normAutofit/>
          </a:bodyPr>
          <a:lstStyle/>
          <a:p>
            <a:pPr indent="-50800">
              <a:spcBef>
                <a:spcPts val="0"/>
              </a:spcBef>
              <a:buClr>
                <a:schemeClr val="dk1"/>
              </a:buClr>
              <a:buSzPts val="2800"/>
              <a:buNone/>
            </a:pPr>
            <a:endParaRPr/>
          </a:p>
        </p:txBody>
      </p:sp>
      <p:pic>
        <p:nvPicPr>
          <p:cNvPr id="505" name="Google Shape;505;g13543cb36bb_0_530"/>
          <p:cNvPicPr preferRelativeResize="0"/>
          <p:nvPr/>
        </p:nvPicPr>
        <p:blipFill rotWithShape="1">
          <a:blip r:embed="rId3">
            <a:alphaModFix/>
          </a:blip>
          <a:srcRect/>
          <a:stretch/>
        </p:blipFill>
        <p:spPr>
          <a:xfrm>
            <a:off x="2038350" y="691463"/>
            <a:ext cx="6858002" cy="4266888"/>
          </a:xfrm>
          <a:prstGeom prst="rect">
            <a:avLst/>
          </a:prstGeom>
          <a:noFill/>
          <a:ln>
            <a:noFill/>
          </a:ln>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509"/>
        <p:cNvGrpSpPr/>
        <p:nvPr/>
      </p:nvGrpSpPr>
      <p:grpSpPr>
        <a:xfrm>
          <a:off x="0" y="0"/>
          <a:ext cx="0" cy="0"/>
          <a:chOff x="0" y="0"/>
          <a:chExt cx="0" cy="0"/>
        </a:xfrm>
      </p:grpSpPr>
      <p:pic>
        <p:nvPicPr>
          <p:cNvPr id="510" name="Google Shape;510;g13543cb36bb_0_536"/>
          <p:cNvPicPr preferRelativeResize="0"/>
          <p:nvPr/>
        </p:nvPicPr>
        <p:blipFill rotWithShape="1">
          <a:blip r:embed="rId3">
            <a:alphaModFix/>
          </a:blip>
          <a:srcRect/>
          <a:stretch/>
        </p:blipFill>
        <p:spPr>
          <a:xfrm>
            <a:off x="2441725" y="111200"/>
            <a:ext cx="7803326" cy="5774000"/>
          </a:xfrm>
          <a:prstGeom prst="rect">
            <a:avLst/>
          </a:prstGeom>
          <a:noFill/>
          <a:ln>
            <a:noFill/>
          </a:ln>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514"/>
        <p:cNvGrpSpPr/>
        <p:nvPr/>
      </p:nvGrpSpPr>
      <p:grpSpPr>
        <a:xfrm>
          <a:off x="0" y="0"/>
          <a:ext cx="0" cy="0"/>
          <a:chOff x="0" y="0"/>
          <a:chExt cx="0" cy="0"/>
        </a:xfrm>
      </p:grpSpPr>
      <p:sp>
        <p:nvSpPr>
          <p:cNvPr id="515" name="Google Shape;515;g13543cb36bb_0_542"/>
          <p:cNvSpPr txBox="1">
            <a:spLocks noGrp="1"/>
          </p:cNvSpPr>
          <p:nvPr>
            <p:ph type="title"/>
          </p:nvPr>
        </p:nvSpPr>
        <p:spPr>
          <a:xfrm>
            <a:off x="2964450" y="796050"/>
            <a:ext cx="6102000" cy="792000"/>
          </a:xfrm>
          <a:prstGeom prst="rect">
            <a:avLst/>
          </a:prstGeom>
          <a:noFill/>
          <a:ln>
            <a:noFill/>
          </a:ln>
        </p:spPr>
        <p:txBody>
          <a:bodyPr spcFirstLastPara="1" vert="horz" wrap="square" lIns="0" tIns="0" rIns="0" bIns="0" rtlCol="0" anchor="t" anchorCtr="0">
            <a:normAutofit/>
          </a:bodyPr>
          <a:lstStyle/>
          <a:p>
            <a:pPr>
              <a:lnSpc>
                <a:spcPct val="110000"/>
              </a:lnSpc>
              <a:buSzPts val="3000"/>
            </a:pPr>
            <a:r>
              <a:rPr lang="en-GB" sz="2500"/>
              <a:t>Shova’s problem</a:t>
            </a:r>
            <a:endParaRPr sz="2500"/>
          </a:p>
        </p:txBody>
      </p:sp>
      <p:sp>
        <p:nvSpPr>
          <p:cNvPr id="516" name="Google Shape;516;g13543cb36bb_0_542"/>
          <p:cNvSpPr txBox="1">
            <a:spLocks noGrp="1"/>
          </p:cNvSpPr>
          <p:nvPr>
            <p:ph type="body" idx="1"/>
          </p:nvPr>
        </p:nvSpPr>
        <p:spPr>
          <a:xfrm>
            <a:off x="3045000" y="1512000"/>
            <a:ext cx="2943000" cy="4500000"/>
          </a:xfrm>
          <a:prstGeom prst="rect">
            <a:avLst/>
          </a:prstGeom>
          <a:noFill/>
          <a:ln>
            <a:noFill/>
          </a:ln>
        </p:spPr>
        <p:txBody>
          <a:bodyPr spcFirstLastPara="1" vert="horz" wrap="square" lIns="0" tIns="0" rIns="0" bIns="0" rtlCol="0" anchor="t" anchorCtr="0">
            <a:normAutofit lnSpcReduction="10000"/>
          </a:bodyPr>
          <a:lstStyle/>
          <a:p>
            <a:pPr marL="0" indent="-120650">
              <a:lnSpc>
                <a:spcPct val="90000"/>
              </a:lnSpc>
              <a:spcBef>
                <a:spcPts val="0"/>
              </a:spcBef>
              <a:buClr>
                <a:schemeClr val="dk1"/>
              </a:buClr>
              <a:buSzPts val="1900"/>
              <a:buFont typeface="Arial"/>
              <a:buChar char="-"/>
            </a:pPr>
            <a:r>
              <a:rPr lang="en-GB" sz="1900">
                <a:solidFill>
                  <a:schemeClr val="dk1"/>
                </a:solidFill>
              </a:rPr>
              <a:t>Overcrowded classroom - 89 students, very difficult to manage</a:t>
            </a:r>
            <a:endParaRPr/>
          </a:p>
          <a:p>
            <a:pPr marL="0" indent="-120650">
              <a:lnSpc>
                <a:spcPct val="90000"/>
              </a:lnSpc>
              <a:spcBef>
                <a:spcPts val="1200"/>
              </a:spcBef>
              <a:buClr>
                <a:schemeClr val="dk1"/>
              </a:buClr>
              <a:buSzPts val="1900"/>
              <a:buFont typeface="Arial"/>
              <a:buChar char="-"/>
            </a:pPr>
            <a:r>
              <a:rPr lang="en-GB" sz="1900">
                <a:solidFill>
                  <a:schemeClr val="dk1"/>
                </a:solidFill>
              </a:rPr>
              <a:t>Students used to make disturbance, talking unnecessarily I tried various techniques </a:t>
            </a:r>
            <a:endParaRPr/>
          </a:p>
          <a:p>
            <a:pPr marL="0" indent="0">
              <a:lnSpc>
                <a:spcPct val="90000"/>
              </a:lnSpc>
              <a:spcBef>
                <a:spcPts val="1200"/>
              </a:spcBef>
              <a:buClr>
                <a:schemeClr val="dk1"/>
              </a:buClr>
              <a:buSzPts val="1900"/>
            </a:pPr>
            <a:r>
              <a:rPr lang="en-GB" sz="1900">
                <a:solidFill>
                  <a:schemeClr val="dk1"/>
                </a:solidFill>
              </a:rPr>
              <a:t>– changing the seats of the students every day</a:t>
            </a:r>
            <a:endParaRPr/>
          </a:p>
          <a:p>
            <a:pPr marL="0" indent="0">
              <a:lnSpc>
                <a:spcPct val="90000"/>
              </a:lnSpc>
              <a:spcBef>
                <a:spcPts val="1200"/>
              </a:spcBef>
              <a:buClr>
                <a:schemeClr val="dk1"/>
              </a:buClr>
              <a:buSzPts val="1900"/>
            </a:pPr>
            <a:r>
              <a:rPr lang="en-GB" sz="1900">
                <a:solidFill>
                  <a:schemeClr val="dk1"/>
                </a:solidFill>
              </a:rPr>
              <a:t>– giving authority to the class monitor,</a:t>
            </a:r>
            <a:endParaRPr/>
          </a:p>
          <a:p>
            <a:pPr marL="0" indent="0">
              <a:lnSpc>
                <a:spcPct val="90000"/>
              </a:lnSpc>
              <a:spcBef>
                <a:spcPts val="1200"/>
              </a:spcBef>
              <a:buClr>
                <a:schemeClr val="dk1"/>
              </a:buClr>
              <a:buSzPts val="1900"/>
            </a:pPr>
            <a:r>
              <a:rPr lang="en-GB" sz="1900">
                <a:solidFill>
                  <a:schemeClr val="dk1"/>
                </a:solidFill>
              </a:rPr>
              <a:t>– dividing students into different groups</a:t>
            </a:r>
            <a:endParaRPr/>
          </a:p>
          <a:p>
            <a:pPr marL="0" indent="0">
              <a:lnSpc>
                <a:spcPct val="90000"/>
              </a:lnSpc>
              <a:spcBef>
                <a:spcPts val="1200"/>
              </a:spcBef>
              <a:buSzPts val="1900"/>
            </a:pPr>
            <a:endParaRPr sz="1900">
              <a:solidFill>
                <a:schemeClr val="dk1"/>
              </a:solidFill>
            </a:endParaRPr>
          </a:p>
          <a:p>
            <a:pPr marL="0" indent="0">
              <a:lnSpc>
                <a:spcPct val="90000"/>
              </a:lnSpc>
              <a:spcBef>
                <a:spcPts val="1200"/>
              </a:spcBef>
              <a:buClr>
                <a:schemeClr val="dk1"/>
              </a:buClr>
              <a:buSzPts val="1900"/>
            </a:pPr>
            <a:r>
              <a:rPr lang="en-GB" sz="1900">
                <a:solidFill>
                  <a:schemeClr val="dk1"/>
                </a:solidFill>
              </a:rPr>
              <a:t>… but I could not get success</a:t>
            </a:r>
            <a:endParaRPr/>
          </a:p>
          <a:p>
            <a:pPr marL="0" indent="0">
              <a:lnSpc>
                <a:spcPct val="90000"/>
              </a:lnSpc>
              <a:spcBef>
                <a:spcPts val="1200"/>
              </a:spcBef>
              <a:buSzPts val="1900"/>
            </a:pPr>
            <a:endParaRPr sz="1900"/>
          </a:p>
        </p:txBody>
      </p:sp>
      <p:sp>
        <p:nvSpPr>
          <p:cNvPr id="517" name="Google Shape;517;g13543cb36bb_0_542"/>
          <p:cNvSpPr txBox="1">
            <a:spLocks noGrp="1"/>
          </p:cNvSpPr>
          <p:nvPr>
            <p:ph type="ftr" idx="11"/>
          </p:nvPr>
        </p:nvSpPr>
        <p:spPr>
          <a:xfrm>
            <a:off x="3045000" y="6192000"/>
            <a:ext cx="5832000" cy="180000"/>
          </a:xfrm>
          <a:prstGeom prst="rect">
            <a:avLst/>
          </a:prstGeom>
          <a:noFill/>
          <a:ln>
            <a:noFill/>
          </a:ln>
        </p:spPr>
        <p:txBody>
          <a:bodyPr spcFirstLastPara="1" vert="horz" wrap="square" lIns="0" tIns="0" rIns="0" bIns="0" rtlCol="0" anchor="b" anchorCtr="0">
            <a:normAutofit/>
          </a:bodyPr>
          <a:lstStyle/>
          <a:p>
            <a:pPr>
              <a:lnSpc>
                <a:spcPct val="90000"/>
              </a:lnSpc>
            </a:pPr>
            <a:r>
              <a:rPr lang="en-GB"/>
              <a:t>https://warwick.ac.uk/richardcsmith/resources</a:t>
            </a:r>
            <a:endParaRPr/>
          </a:p>
        </p:txBody>
      </p:sp>
      <p:sp>
        <p:nvSpPr>
          <p:cNvPr id="518" name="Google Shape;518;g13543cb36bb_0_542"/>
          <p:cNvSpPr txBox="1">
            <a:spLocks noGrp="1"/>
          </p:cNvSpPr>
          <p:nvPr>
            <p:ph type="sldNum" idx="12"/>
          </p:nvPr>
        </p:nvSpPr>
        <p:spPr>
          <a:xfrm>
            <a:off x="8877000" y="6192000"/>
            <a:ext cx="270000" cy="180000"/>
          </a:xfrm>
          <a:prstGeom prst="rect">
            <a:avLst/>
          </a:prstGeom>
          <a:noFill/>
          <a:ln>
            <a:noFill/>
          </a:ln>
        </p:spPr>
        <p:txBody>
          <a:bodyPr spcFirstLastPara="1" vert="horz" wrap="square" lIns="0" tIns="0" rIns="0" bIns="0" rtlCol="0" anchor="b" anchorCtr="0">
            <a:noAutofit/>
          </a:bodyPr>
          <a:lstStyle/>
          <a:p>
            <a:fld id="{00000000-1234-1234-1234-123412341234}" type="slidenum">
              <a:rPr lang="en-GB"/>
              <a:pPr/>
              <a:t>55</a:t>
            </a:fld>
            <a:endParaRPr/>
          </a:p>
        </p:txBody>
      </p:sp>
      <p:pic>
        <p:nvPicPr>
          <p:cNvPr id="519" name="Google Shape;519;g13543cb36bb_0_542" descr="A group of people sitting at a table in front of a crowd&#10;&#10;Description automatically generated"/>
          <p:cNvPicPr preferRelativeResize="0"/>
          <p:nvPr/>
        </p:nvPicPr>
        <p:blipFill rotWithShape="1">
          <a:blip r:embed="rId3">
            <a:alphaModFix/>
          </a:blip>
          <a:srcRect l="16846" r="26697"/>
          <a:stretch/>
        </p:blipFill>
        <p:spPr>
          <a:xfrm>
            <a:off x="6204001" y="1512002"/>
            <a:ext cx="2943001" cy="4500563"/>
          </a:xfrm>
          <a:prstGeom prst="rect">
            <a:avLst/>
          </a:prstGeom>
          <a:noFill/>
          <a:ln>
            <a:noFill/>
          </a:ln>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523"/>
        <p:cNvGrpSpPr/>
        <p:nvPr/>
      </p:nvGrpSpPr>
      <p:grpSpPr>
        <a:xfrm>
          <a:off x="0" y="0"/>
          <a:ext cx="0" cy="0"/>
          <a:chOff x="0" y="0"/>
          <a:chExt cx="0" cy="0"/>
        </a:xfrm>
      </p:grpSpPr>
      <p:sp>
        <p:nvSpPr>
          <p:cNvPr id="524" name="Google Shape;524;g13543cb36bb_0_550"/>
          <p:cNvSpPr txBox="1">
            <a:spLocks noGrp="1"/>
          </p:cNvSpPr>
          <p:nvPr>
            <p:ph type="title"/>
          </p:nvPr>
        </p:nvSpPr>
        <p:spPr>
          <a:xfrm>
            <a:off x="1969329" y="1132051"/>
            <a:ext cx="3290700" cy="4384800"/>
          </a:xfrm>
          <a:prstGeom prst="rect">
            <a:avLst/>
          </a:prstGeom>
          <a:noFill/>
          <a:ln>
            <a:noFill/>
          </a:ln>
        </p:spPr>
        <p:txBody>
          <a:bodyPr spcFirstLastPara="1" vert="horz" wrap="square" lIns="0" tIns="0" rIns="0" bIns="0" rtlCol="0" anchor="t" anchorCtr="0">
            <a:normAutofit/>
          </a:bodyPr>
          <a:lstStyle/>
          <a:p>
            <a:pPr>
              <a:lnSpc>
                <a:spcPct val="110000"/>
              </a:lnSpc>
              <a:spcBef>
                <a:spcPts val="0"/>
              </a:spcBef>
              <a:buClr>
                <a:schemeClr val="dk1"/>
              </a:buClr>
              <a:buSzPts val="3333"/>
            </a:pPr>
            <a:r>
              <a:rPr lang="en-GB" sz="2500">
                <a:solidFill>
                  <a:schemeClr val="dk1"/>
                </a:solidFill>
                <a:latin typeface="Arial"/>
                <a:ea typeface="Arial"/>
                <a:cs typeface="Arial"/>
                <a:sym typeface="Arial"/>
              </a:rPr>
              <a:t>Shova’s exploratory research questions and methods</a:t>
            </a:r>
            <a:endParaRPr sz="2500"/>
          </a:p>
        </p:txBody>
      </p:sp>
      <p:grpSp>
        <p:nvGrpSpPr>
          <p:cNvPr id="525" name="Google Shape;525;g13543cb36bb_0_550"/>
          <p:cNvGrpSpPr/>
          <p:nvPr/>
        </p:nvGrpSpPr>
        <p:grpSpPr>
          <a:xfrm>
            <a:off x="5588794" y="1318184"/>
            <a:ext cx="3663900" cy="4198741"/>
            <a:chOff x="0" y="107739"/>
            <a:chExt cx="4885200" cy="4198741"/>
          </a:xfrm>
        </p:grpSpPr>
        <p:sp>
          <p:nvSpPr>
            <p:cNvPr id="526" name="Google Shape;526;g13543cb36bb_0_550"/>
            <p:cNvSpPr/>
            <p:nvPr/>
          </p:nvSpPr>
          <p:spPr>
            <a:xfrm>
              <a:off x="0" y="432459"/>
              <a:ext cx="4885200" cy="1871100"/>
            </a:xfrm>
            <a:prstGeom prst="rect">
              <a:avLst/>
            </a:prstGeom>
            <a:solidFill>
              <a:schemeClr val="lt1">
                <a:alpha val="89410"/>
              </a:schemeClr>
            </a:solidFill>
            <a:ln w="12700" cap="flat" cmpd="sng">
              <a:solidFill>
                <a:srgbClr val="AF5DFF"/>
              </a:solidFill>
              <a:prstDash val="solid"/>
              <a:miter lim="800000"/>
              <a:headEnd type="none" w="sm" len="sm"/>
              <a:tailEnd type="none" w="sm" len="sm"/>
            </a:ln>
          </p:spPr>
          <p:txBody>
            <a:bodyPr spcFirstLastPara="1" wrap="square" lIns="91425" tIns="91425" rIns="91425" bIns="91425" anchor="ctr" anchorCtr="0">
              <a:noAutofit/>
            </a:bodyPr>
            <a:lstStyle/>
            <a:p>
              <a:endParaRPr>
                <a:solidFill>
                  <a:schemeClr val="dk1"/>
                </a:solidFill>
                <a:latin typeface="Calibri"/>
                <a:ea typeface="Calibri"/>
                <a:cs typeface="Calibri"/>
                <a:sym typeface="Calibri"/>
              </a:endParaRPr>
            </a:p>
          </p:txBody>
        </p:sp>
        <p:sp>
          <p:nvSpPr>
            <p:cNvPr id="527" name="Google Shape;527;g13543cb36bb_0_550"/>
            <p:cNvSpPr txBox="1"/>
            <p:nvPr/>
          </p:nvSpPr>
          <p:spPr>
            <a:xfrm>
              <a:off x="0" y="432459"/>
              <a:ext cx="4885200" cy="1871100"/>
            </a:xfrm>
            <a:prstGeom prst="rect">
              <a:avLst/>
            </a:prstGeom>
            <a:noFill/>
            <a:ln>
              <a:noFill/>
            </a:ln>
          </p:spPr>
          <p:txBody>
            <a:bodyPr spcFirstLastPara="1" wrap="square" lIns="379125" tIns="458200" rIns="379125" bIns="156450" anchor="t" anchorCtr="0">
              <a:noAutofit/>
            </a:bodyPr>
            <a:lstStyle/>
            <a:p>
              <a:pPr marL="228600" lvl="1" indent="-228600">
                <a:lnSpc>
                  <a:spcPct val="90000"/>
                </a:lnSpc>
                <a:buClr>
                  <a:schemeClr val="dk1"/>
                </a:buClr>
                <a:buSzPts val="2200"/>
                <a:buFont typeface="Arial"/>
                <a:buChar char="•"/>
              </a:pPr>
              <a:r>
                <a:rPr lang="en-GB" sz="2200">
                  <a:solidFill>
                    <a:schemeClr val="dk1"/>
                  </a:solidFill>
                  <a:latin typeface="Arial"/>
                  <a:ea typeface="Arial"/>
                  <a:cs typeface="Arial"/>
                  <a:sym typeface="Arial"/>
                </a:rPr>
                <a:t>What particular difficulties do I have in the class?</a:t>
              </a:r>
              <a:endParaRPr>
                <a:solidFill>
                  <a:schemeClr val="dk1"/>
                </a:solidFill>
                <a:latin typeface="Calibri"/>
                <a:ea typeface="Calibri"/>
                <a:cs typeface="Calibri"/>
                <a:sym typeface="Calibri"/>
              </a:endParaRPr>
            </a:p>
            <a:p>
              <a:pPr marL="228600" lvl="1" indent="-228600">
                <a:lnSpc>
                  <a:spcPct val="90000"/>
                </a:lnSpc>
                <a:spcBef>
                  <a:spcPts val="330"/>
                </a:spcBef>
                <a:buClr>
                  <a:schemeClr val="dk1"/>
                </a:buClr>
                <a:buSzPts val="2200"/>
                <a:buFont typeface="Arial"/>
                <a:buChar char="•"/>
              </a:pPr>
              <a:r>
                <a:rPr lang="en-GB" sz="2200">
                  <a:solidFill>
                    <a:schemeClr val="dk1"/>
                  </a:solidFill>
                  <a:latin typeface="Arial"/>
                  <a:ea typeface="Arial"/>
                  <a:cs typeface="Arial"/>
                  <a:sym typeface="Arial"/>
                </a:rPr>
                <a:t>What causes the disturbance? </a:t>
              </a:r>
              <a:r>
                <a:rPr lang="en-GB" sz="2200">
                  <a:solidFill>
                    <a:schemeClr val="dk1"/>
                  </a:solidFill>
                </a:rPr>
                <a:t>?</a:t>
              </a:r>
              <a:r>
                <a:rPr lang="en-GB" sz="2200">
                  <a:solidFill>
                    <a:schemeClr val="dk1"/>
                  </a:solidFill>
                  <a:latin typeface="Arial"/>
                  <a:ea typeface="Arial"/>
                  <a:cs typeface="Arial"/>
                  <a:sym typeface="Arial"/>
                </a:rPr>
                <a:t>classroom?</a:t>
              </a:r>
              <a:endParaRPr>
                <a:solidFill>
                  <a:schemeClr val="dk1"/>
                </a:solidFill>
                <a:latin typeface="Calibri"/>
                <a:ea typeface="Calibri"/>
                <a:cs typeface="Calibri"/>
                <a:sym typeface="Calibri"/>
              </a:endParaRPr>
            </a:p>
          </p:txBody>
        </p:sp>
        <p:sp>
          <p:nvSpPr>
            <p:cNvPr id="528" name="Google Shape;528;g13543cb36bb_0_550"/>
            <p:cNvSpPr/>
            <p:nvPr/>
          </p:nvSpPr>
          <p:spPr>
            <a:xfrm>
              <a:off x="244260" y="107739"/>
              <a:ext cx="3419700" cy="649500"/>
            </a:xfrm>
            <a:prstGeom prst="roundRect">
              <a:avLst>
                <a:gd name="adj" fmla="val 16667"/>
              </a:avLst>
            </a:prstGeom>
            <a:solidFill>
              <a:srgbClr val="AF5DFF"/>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endParaRPr>
                <a:solidFill>
                  <a:schemeClr val="dk1"/>
                </a:solidFill>
                <a:latin typeface="Calibri"/>
                <a:ea typeface="Calibri"/>
                <a:cs typeface="Calibri"/>
                <a:sym typeface="Calibri"/>
              </a:endParaRPr>
            </a:p>
          </p:txBody>
        </p:sp>
        <p:sp>
          <p:nvSpPr>
            <p:cNvPr id="529" name="Google Shape;529;g13543cb36bb_0_550"/>
            <p:cNvSpPr txBox="1"/>
            <p:nvPr/>
          </p:nvSpPr>
          <p:spPr>
            <a:xfrm>
              <a:off x="275963" y="139442"/>
              <a:ext cx="3356100" cy="585900"/>
            </a:xfrm>
            <a:prstGeom prst="rect">
              <a:avLst/>
            </a:prstGeom>
            <a:noFill/>
            <a:ln>
              <a:noFill/>
            </a:ln>
          </p:spPr>
          <p:txBody>
            <a:bodyPr spcFirstLastPara="1" wrap="square" lIns="129250" tIns="0" rIns="129250" bIns="0" anchor="ctr" anchorCtr="0">
              <a:noAutofit/>
            </a:bodyPr>
            <a:lstStyle/>
            <a:p>
              <a:pPr>
                <a:lnSpc>
                  <a:spcPct val="90000"/>
                </a:lnSpc>
              </a:pPr>
              <a:r>
                <a:rPr lang="en-GB" sz="2200" b="1">
                  <a:solidFill>
                    <a:schemeClr val="lt1"/>
                  </a:solidFill>
                  <a:latin typeface="Arial"/>
                  <a:ea typeface="Arial"/>
                  <a:cs typeface="Arial"/>
                  <a:sym typeface="Arial"/>
                </a:rPr>
                <a:t>Research questions</a:t>
              </a:r>
              <a:endParaRPr sz="2200">
                <a:solidFill>
                  <a:schemeClr val="lt1"/>
                </a:solidFill>
                <a:latin typeface="Arial"/>
                <a:ea typeface="Arial"/>
                <a:cs typeface="Arial"/>
                <a:sym typeface="Arial"/>
              </a:endParaRPr>
            </a:p>
          </p:txBody>
        </p:sp>
        <p:sp>
          <p:nvSpPr>
            <p:cNvPr id="530" name="Google Shape;530;g13543cb36bb_0_550"/>
            <p:cNvSpPr/>
            <p:nvPr/>
          </p:nvSpPr>
          <p:spPr>
            <a:xfrm>
              <a:off x="0" y="2747080"/>
              <a:ext cx="4885200" cy="1559400"/>
            </a:xfrm>
            <a:prstGeom prst="rect">
              <a:avLst/>
            </a:prstGeom>
            <a:solidFill>
              <a:schemeClr val="lt1">
                <a:alpha val="89410"/>
              </a:schemeClr>
            </a:solidFill>
            <a:ln w="12700" cap="flat" cmpd="sng">
              <a:solidFill>
                <a:srgbClr val="00D9FE"/>
              </a:solidFill>
              <a:prstDash val="solid"/>
              <a:miter lim="800000"/>
              <a:headEnd type="none" w="sm" len="sm"/>
              <a:tailEnd type="none" w="sm" len="sm"/>
            </a:ln>
          </p:spPr>
          <p:txBody>
            <a:bodyPr spcFirstLastPara="1" wrap="square" lIns="91425" tIns="91425" rIns="91425" bIns="91425" anchor="ctr" anchorCtr="0">
              <a:noAutofit/>
            </a:bodyPr>
            <a:lstStyle/>
            <a:p>
              <a:endParaRPr>
                <a:solidFill>
                  <a:schemeClr val="dk1"/>
                </a:solidFill>
                <a:latin typeface="Calibri"/>
                <a:ea typeface="Calibri"/>
                <a:cs typeface="Calibri"/>
                <a:sym typeface="Calibri"/>
              </a:endParaRPr>
            </a:p>
          </p:txBody>
        </p:sp>
        <p:sp>
          <p:nvSpPr>
            <p:cNvPr id="531" name="Google Shape;531;g13543cb36bb_0_550"/>
            <p:cNvSpPr txBox="1"/>
            <p:nvPr/>
          </p:nvSpPr>
          <p:spPr>
            <a:xfrm>
              <a:off x="0" y="2747080"/>
              <a:ext cx="4885200" cy="1559400"/>
            </a:xfrm>
            <a:prstGeom prst="rect">
              <a:avLst/>
            </a:prstGeom>
            <a:noFill/>
            <a:ln>
              <a:noFill/>
            </a:ln>
          </p:spPr>
          <p:txBody>
            <a:bodyPr spcFirstLastPara="1" wrap="square" lIns="379125" tIns="458200" rIns="379125" bIns="156450" anchor="t" anchorCtr="0">
              <a:noAutofit/>
            </a:bodyPr>
            <a:lstStyle/>
            <a:p>
              <a:pPr marL="228600" lvl="1" indent="-228600">
                <a:lnSpc>
                  <a:spcPct val="90000"/>
                </a:lnSpc>
                <a:buClr>
                  <a:schemeClr val="dk1"/>
                </a:buClr>
                <a:buSzPts val="2200"/>
                <a:buFont typeface="Arial"/>
                <a:buChar char="•"/>
              </a:pPr>
              <a:r>
                <a:rPr lang="en-GB" sz="2200">
                  <a:solidFill>
                    <a:schemeClr val="dk1"/>
                  </a:solidFill>
                  <a:latin typeface="Arial"/>
                  <a:ea typeface="Arial"/>
                  <a:cs typeface="Arial"/>
                  <a:sym typeface="Arial"/>
                </a:rPr>
                <a:t>Observation by a colleague</a:t>
              </a:r>
              <a:endParaRPr>
                <a:solidFill>
                  <a:schemeClr val="dk1"/>
                </a:solidFill>
                <a:latin typeface="Calibri"/>
                <a:ea typeface="Calibri"/>
                <a:cs typeface="Calibri"/>
                <a:sym typeface="Calibri"/>
              </a:endParaRPr>
            </a:p>
            <a:p>
              <a:pPr marL="228600" lvl="1" indent="-228600">
                <a:lnSpc>
                  <a:spcPct val="90000"/>
                </a:lnSpc>
                <a:spcBef>
                  <a:spcPts val="330"/>
                </a:spcBef>
                <a:buClr>
                  <a:schemeClr val="dk1"/>
                </a:buClr>
                <a:buSzPts val="2200"/>
                <a:buFont typeface="Arial"/>
                <a:buChar char="•"/>
              </a:pPr>
              <a:r>
                <a:rPr lang="en-GB" sz="2200">
                  <a:solidFill>
                    <a:schemeClr val="dk1"/>
                  </a:solidFill>
                  <a:latin typeface="Arial"/>
                  <a:ea typeface="Arial"/>
                  <a:cs typeface="Arial"/>
                  <a:sym typeface="Arial"/>
                </a:rPr>
                <a:t>‘Self-observation’ (taking notes)</a:t>
              </a:r>
              <a:endParaRPr>
                <a:solidFill>
                  <a:schemeClr val="dk1"/>
                </a:solidFill>
                <a:latin typeface="Calibri"/>
                <a:ea typeface="Calibri"/>
                <a:cs typeface="Calibri"/>
                <a:sym typeface="Calibri"/>
              </a:endParaRPr>
            </a:p>
          </p:txBody>
        </p:sp>
        <p:sp>
          <p:nvSpPr>
            <p:cNvPr id="532" name="Google Shape;532;g13543cb36bb_0_550"/>
            <p:cNvSpPr/>
            <p:nvPr/>
          </p:nvSpPr>
          <p:spPr>
            <a:xfrm>
              <a:off x="244260" y="2422360"/>
              <a:ext cx="3419700" cy="649500"/>
            </a:xfrm>
            <a:prstGeom prst="roundRect">
              <a:avLst>
                <a:gd name="adj" fmla="val 16667"/>
              </a:avLst>
            </a:prstGeom>
            <a:solidFill>
              <a:srgbClr val="00D9FE"/>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endParaRPr>
                <a:solidFill>
                  <a:schemeClr val="dk1"/>
                </a:solidFill>
                <a:latin typeface="Calibri"/>
                <a:ea typeface="Calibri"/>
                <a:cs typeface="Calibri"/>
                <a:sym typeface="Calibri"/>
              </a:endParaRPr>
            </a:p>
          </p:txBody>
        </p:sp>
        <p:sp>
          <p:nvSpPr>
            <p:cNvPr id="533" name="Google Shape;533;g13543cb36bb_0_550"/>
            <p:cNvSpPr txBox="1"/>
            <p:nvPr/>
          </p:nvSpPr>
          <p:spPr>
            <a:xfrm>
              <a:off x="275963" y="2454063"/>
              <a:ext cx="3356100" cy="585900"/>
            </a:xfrm>
            <a:prstGeom prst="rect">
              <a:avLst/>
            </a:prstGeom>
            <a:noFill/>
            <a:ln>
              <a:noFill/>
            </a:ln>
          </p:spPr>
          <p:txBody>
            <a:bodyPr spcFirstLastPara="1" wrap="square" lIns="129250" tIns="0" rIns="129250" bIns="0" anchor="ctr" anchorCtr="0">
              <a:noAutofit/>
            </a:bodyPr>
            <a:lstStyle/>
            <a:p>
              <a:pPr>
                <a:lnSpc>
                  <a:spcPct val="90000"/>
                </a:lnSpc>
              </a:pPr>
              <a:r>
                <a:rPr lang="en-GB" sz="2200" b="1">
                  <a:solidFill>
                    <a:schemeClr val="lt1"/>
                  </a:solidFill>
                  <a:latin typeface="Arial"/>
                  <a:ea typeface="Arial"/>
                  <a:cs typeface="Arial"/>
                  <a:sym typeface="Arial"/>
                </a:rPr>
                <a:t>Research methods</a:t>
              </a:r>
              <a:endParaRPr sz="2200">
                <a:solidFill>
                  <a:schemeClr val="lt1"/>
                </a:solidFill>
                <a:latin typeface="Arial"/>
                <a:ea typeface="Arial"/>
                <a:cs typeface="Arial"/>
                <a:sym typeface="Arial"/>
              </a:endParaRPr>
            </a:p>
          </p:txBody>
        </p:sp>
      </p:grpSp>
      <p:sp>
        <p:nvSpPr>
          <p:cNvPr id="534" name="Google Shape;534;g13543cb36bb_0_550"/>
          <p:cNvSpPr txBox="1">
            <a:spLocks noGrp="1"/>
          </p:cNvSpPr>
          <p:nvPr>
            <p:ph type="ftr" idx="11"/>
          </p:nvPr>
        </p:nvSpPr>
        <p:spPr>
          <a:xfrm>
            <a:off x="3045000" y="6192000"/>
            <a:ext cx="5832000" cy="180000"/>
          </a:xfrm>
          <a:prstGeom prst="rect">
            <a:avLst/>
          </a:prstGeom>
          <a:noFill/>
          <a:ln>
            <a:noFill/>
          </a:ln>
        </p:spPr>
        <p:txBody>
          <a:bodyPr spcFirstLastPara="1" vert="horz" wrap="square" lIns="0" tIns="0" rIns="0" bIns="0" rtlCol="0" anchor="b" anchorCtr="0">
            <a:noAutofit/>
          </a:bodyPr>
          <a:lstStyle/>
          <a:p>
            <a:r>
              <a:rPr lang="en-GB"/>
              <a:t>https://warwick.ac.uk/richardcsmith/resources</a:t>
            </a:r>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538"/>
        <p:cNvGrpSpPr/>
        <p:nvPr/>
      </p:nvGrpSpPr>
      <p:grpSpPr>
        <a:xfrm>
          <a:off x="0" y="0"/>
          <a:ext cx="0" cy="0"/>
          <a:chOff x="0" y="0"/>
          <a:chExt cx="0" cy="0"/>
        </a:xfrm>
      </p:grpSpPr>
      <p:sp>
        <p:nvSpPr>
          <p:cNvPr id="539" name="Google Shape;539;g13543cb36bb_0_564"/>
          <p:cNvSpPr txBox="1">
            <a:spLocks noGrp="1"/>
          </p:cNvSpPr>
          <p:nvPr>
            <p:ph type="title"/>
          </p:nvPr>
        </p:nvSpPr>
        <p:spPr>
          <a:xfrm>
            <a:off x="2279650" y="1460675"/>
            <a:ext cx="8166900" cy="792000"/>
          </a:xfrm>
          <a:prstGeom prst="rect">
            <a:avLst/>
          </a:prstGeom>
          <a:noFill/>
          <a:ln>
            <a:noFill/>
          </a:ln>
        </p:spPr>
        <p:txBody>
          <a:bodyPr spcFirstLastPara="1" vert="horz" wrap="square" lIns="0" tIns="0" rIns="0" bIns="0" rtlCol="0" anchor="t" anchorCtr="0">
            <a:noAutofit/>
          </a:bodyPr>
          <a:lstStyle/>
          <a:p>
            <a:pPr>
              <a:lnSpc>
                <a:spcPct val="110000"/>
              </a:lnSpc>
              <a:spcBef>
                <a:spcPts val="0"/>
              </a:spcBef>
              <a:buClr>
                <a:schemeClr val="dk2"/>
              </a:buClr>
              <a:buSzPts val="3000"/>
            </a:pPr>
            <a:r>
              <a:rPr lang="en-GB" sz="2500"/>
              <a:t>Exploratory research findings</a:t>
            </a:r>
            <a:endParaRPr sz="2500"/>
          </a:p>
        </p:txBody>
      </p:sp>
      <p:sp>
        <p:nvSpPr>
          <p:cNvPr id="540" name="Google Shape;540;g13543cb36bb_0_564"/>
          <p:cNvSpPr txBox="1">
            <a:spLocks noGrp="1"/>
          </p:cNvSpPr>
          <p:nvPr>
            <p:ph type="body" idx="1"/>
          </p:nvPr>
        </p:nvSpPr>
        <p:spPr>
          <a:xfrm>
            <a:off x="2838700" y="1600202"/>
            <a:ext cx="6172200" cy="5055000"/>
          </a:xfrm>
          <a:prstGeom prst="rect">
            <a:avLst/>
          </a:prstGeom>
          <a:noFill/>
          <a:ln>
            <a:noFill/>
          </a:ln>
        </p:spPr>
        <p:txBody>
          <a:bodyPr spcFirstLastPara="1" vert="horz" wrap="square" lIns="0" tIns="0" rIns="0" bIns="0" rtlCol="0" anchor="t" anchorCtr="0">
            <a:normAutofit/>
          </a:bodyPr>
          <a:lstStyle/>
          <a:p>
            <a:pPr marL="0" indent="0">
              <a:lnSpc>
                <a:spcPct val="100000"/>
              </a:lnSpc>
              <a:spcBef>
                <a:spcPts val="0"/>
              </a:spcBef>
              <a:buClr>
                <a:schemeClr val="dk1"/>
              </a:buClr>
              <a:buSzPct val="68750"/>
              <a:buNone/>
            </a:pPr>
            <a:endParaRPr/>
          </a:p>
          <a:p>
            <a:pPr marL="25400" indent="0">
              <a:lnSpc>
                <a:spcPct val="100000"/>
              </a:lnSpc>
              <a:spcBef>
                <a:spcPts val="1200"/>
              </a:spcBef>
              <a:buClr>
                <a:schemeClr val="dk1"/>
              </a:buClr>
              <a:buSzPct val="68750"/>
              <a:buNone/>
            </a:pPr>
            <a:endParaRPr b="0">
              <a:solidFill>
                <a:schemeClr val="dk1"/>
              </a:solidFill>
            </a:endParaRPr>
          </a:p>
          <a:p>
            <a:pPr marL="342900" indent="-332422">
              <a:lnSpc>
                <a:spcPct val="100000"/>
              </a:lnSpc>
              <a:spcBef>
                <a:spcPts val="1200"/>
              </a:spcBef>
              <a:buClr>
                <a:schemeClr val="dk1"/>
              </a:buClr>
              <a:buSzPct val="78571"/>
              <a:buFont typeface="Arial"/>
              <a:buChar char="•"/>
            </a:pPr>
            <a:r>
              <a:rPr lang="en-GB">
                <a:solidFill>
                  <a:schemeClr val="dk1"/>
                </a:solidFill>
              </a:rPr>
              <a:t>Most of the students were paying attention</a:t>
            </a:r>
            <a:endParaRPr/>
          </a:p>
          <a:p>
            <a:pPr marL="342900" indent="-332422">
              <a:lnSpc>
                <a:spcPct val="100000"/>
              </a:lnSpc>
              <a:spcBef>
                <a:spcPts val="1200"/>
              </a:spcBef>
              <a:buClr>
                <a:schemeClr val="dk1"/>
              </a:buClr>
              <a:buSzPct val="78571"/>
              <a:buFont typeface="Arial"/>
              <a:buChar char="•"/>
            </a:pPr>
            <a:r>
              <a:rPr lang="en-GB">
                <a:solidFill>
                  <a:schemeClr val="dk1"/>
                </a:solidFill>
              </a:rPr>
              <a:t>Some sitting near the windows were looking outside and talking to others about what they saw</a:t>
            </a:r>
            <a:endParaRPr/>
          </a:p>
          <a:p>
            <a:pPr marL="342900" indent="-332422">
              <a:lnSpc>
                <a:spcPct val="100000"/>
              </a:lnSpc>
              <a:spcBef>
                <a:spcPts val="1200"/>
              </a:spcBef>
              <a:buClr>
                <a:schemeClr val="dk1"/>
              </a:buClr>
              <a:buSzPct val="78571"/>
              <a:buFont typeface="Arial"/>
              <a:buChar char="•"/>
            </a:pPr>
            <a:r>
              <a:rPr lang="en-GB">
                <a:solidFill>
                  <a:schemeClr val="dk1"/>
                </a:solidFill>
              </a:rPr>
              <a:t>Some other students were talking about those who were looking outside the windows.</a:t>
            </a:r>
            <a:endParaRPr/>
          </a:p>
          <a:p>
            <a:pPr marL="25400" indent="0">
              <a:lnSpc>
                <a:spcPct val="100000"/>
              </a:lnSpc>
              <a:spcBef>
                <a:spcPts val="1200"/>
              </a:spcBef>
              <a:buClr>
                <a:schemeClr val="dk1"/>
              </a:buClr>
              <a:buSzPct val="68750"/>
              <a:buNone/>
            </a:pPr>
            <a:endParaRPr/>
          </a:p>
          <a:p>
            <a:pPr marL="0" indent="0">
              <a:lnSpc>
                <a:spcPct val="100000"/>
              </a:lnSpc>
              <a:spcBef>
                <a:spcPts val="1200"/>
              </a:spcBef>
              <a:buClr>
                <a:schemeClr val="dk1"/>
              </a:buClr>
              <a:buSzPct val="68750"/>
              <a:buNone/>
            </a:pPr>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544"/>
        <p:cNvGrpSpPr/>
        <p:nvPr/>
      </p:nvGrpSpPr>
      <p:grpSpPr>
        <a:xfrm>
          <a:off x="0" y="0"/>
          <a:ext cx="0" cy="0"/>
          <a:chOff x="0" y="0"/>
          <a:chExt cx="0" cy="0"/>
        </a:xfrm>
      </p:grpSpPr>
      <p:sp>
        <p:nvSpPr>
          <p:cNvPr id="545" name="Google Shape;545;g13543cb36bb_0_569"/>
          <p:cNvSpPr txBox="1">
            <a:spLocks noGrp="1"/>
          </p:cNvSpPr>
          <p:nvPr>
            <p:ph type="title"/>
          </p:nvPr>
        </p:nvSpPr>
        <p:spPr>
          <a:xfrm>
            <a:off x="2319925" y="916875"/>
            <a:ext cx="6102000" cy="792000"/>
          </a:xfrm>
          <a:prstGeom prst="rect">
            <a:avLst/>
          </a:prstGeom>
          <a:noFill/>
          <a:ln>
            <a:noFill/>
          </a:ln>
        </p:spPr>
        <p:txBody>
          <a:bodyPr spcFirstLastPara="1" vert="horz" wrap="square" lIns="0" tIns="0" rIns="0" bIns="0" rtlCol="0" anchor="t" anchorCtr="0">
            <a:normAutofit fontScale="90000"/>
          </a:bodyPr>
          <a:lstStyle/>
          <a:p>
            <a:pPr>
              <a:lnSpc>
                <a:spcPct val="194117"/>
              </a:lnSpc>
              <a:buSzPct val="78703"/>
            </a:pPr>
            <a:r>
              <a:rPr lang="en-GB" sz="2400"/>
              <a:t>Shova’s plan for action</a:t>
            </a:r>
            <a:br>
              <a:rPr lang="en-GB" sz="1700"/>
            </a:br>
            <a:endParaRPr sz="1700"/>
          </a:p>
        </p:txBody>
      </p:sp>
      <p:sp>
        <p:nvSpPr>
          <p:cNvPr id="546" name="Google Shape;546;g13543cb36bb_0_569"/>
          <p:cNvSpPr txBox="1">
            <a:spLocks noGrp="1"/>
          </p:cNvSpPr>
          <p:nvPr>
            <p:ph type="body" idx="1"/>
          </p:nvPr>
        </p:nvSpPr>
        <p:spPr>
          <a:xfrm>
            <a:off x="3045000" y="1512000"/>
            <a:ext cx="2943000" cy="4500000"/>
          </a:xfrm>
          <a:prstGeom prst="rect">
            <a:avLst/>
          </a:prstGeom>
          <a:noFill/>
          <a:ln>
            <a:noFill/>
          </a:ln>
        </p:spPr>
        <p:txBody>
          <a:bodyPr spcFirstLastPara="1" vert="horz" wrap="square" lIns="0" tIns="0" rIns="0" bIns="0" rtlCol="0" anchor="t" anchorCtr="0">
            <a:normAutofit/>
          </a:bodyPr>
          <a:lstStyle/>
          <a:p>
            <a:pPr marL="342900" indent="-269779">
              <a:spcBef>
                <a:spcPts val="0"/>
              </a:spcBef>
              <a:buClr>
                <a:schemeClr val="dk1"/>
              </a:buClr>
              <a:buSzPts val="1048"/>
              <a:buFont typeface="Arial"/>
              <a:buChar char="•"/>
            </a:pPr>
            <a:r>
              <a:rPr lang="en-GB" sz="2048">
                <a:solidFill>
                  <a:schemeClr val="dk1"/>
                </a:solidFill>
              </a:rPr>
              <a:t>Give more responsibilities to the students sitting by the windows – and the ‘side talkers’</a:t>
            </a:r>
            <a:endParaRPr sz="2048"/>
          </a:p>
          <a:p>
            <a:pPr marL="342900" indent="-342900">
              <a:spcBef>
                <a:spcPts val="1200"/>
              </a:spcBef>
              <a:buClr>
                <a:schemeClr val="dk1"/>
              </a:buClr>
              <a:buSzPts val="2200"/>
              <a:buFont typeface="Arial"/>
              <a:buChar char="•"/>
            </a:pPr>
            <a:r>
              <a:rPr lang="en-GB" sz="2048">
                <a:solidFill>
                  <a:schemeClr val="dk1"/>
                </a:solidFill>
              </a:rPr>
              <a:t>Move close to the students talking unnecessarily with their frie</a:t>
            </a:r>
            <a:r>
              <a:rPr lang="en-GB" sz="2000">
                <a:solidFill>
                  <a:schemeClr val="dk1"/>
                </a:solidFill>
              </a:rPr>
              <a:t>nds. </a:t>
            </a:r>
            <a:endParaRPr sz="2000"/>
          </a:p>
          <a:p>
            <a:pPr marL="0" indent="0">
              <a:spcBef>
                <a:spcPts val="1200"/>
              </a:spcBef>
              <a:buSzPts val="2200"/>
            </a:pPr>
            <a:endParaRPr/>
          </a:p>
        </p:txBody>
      </p:sp>
      <p:sp>
        <p:nvSpPr>
          <p:cNvPr id="547" name="Google Shape;547;g13543cb36bb_0_569"/>
          <p:cNvSpPr txBox="1">
            <a:spLocks noGrp="1"/>
          </p:cNvSpPr>
          <p:nvPr>
            <p:ph type="sldNum" idx="12"/>
          </p:nvPr>
        </p:nvSpPr>
        <p:spPr>
          <a:xfrm>
            <a:off x="8877000" y="6192000"/>
            <a:ext cx="270000" cy="180000"/>
          </a:xfrm>
          <a:prstGeom prst="rect">
            <a:avLst/>
          </a:prstGeom>
          <a:noFill/>
          <a:ln>
            <a:noFill/>
          </a:ln>
        </p:spPr>
        <p:txBody>
          <a:bodyPr spcFirstLastPara="1" vert="horz" wrap="square" lIns="0" tIns="0" rIns="0" bIns="0" rtlCol="0" anchor="b" anchorCtr="0">
            <a:noAutofit/>
          </a:bodyPr>
          <a:lstStyle/>
          <a:p>
            <a:fld id="{00000000-1234-1234-1234-123412341234}" type="slidenum">
              <a:rPr lang="en-GB"/>
              <a:pPr/>
              <a:t>58</a:t>
            </a:fld>
            <a:endParaRPr/>
          </a:p>
        </p:txBody>
      </p:sp>
      <p:pic>
        <p:nvPicPr>
          <p:cNvPr id="548" name="Google Shape;548;g13543cb36bb_0_569" descr="A group of people in a room&#10;&#10;Description automatically generated"/>
          <p:cNvPicPr preferRelativeResize="0"/>
          <p:nvPr/>
        </p:nvPicPr>
        <p:blipFill rotWithShape="1">
          <a:blip r:embed="rId3">
            <a:alphaModFix/>
          </a:blip>
          <a:srcRect l="26761"/>
          <a:stretch/>
        </p:blipFill>
        <p:spPr>
          <a:xfrm>
            <a:off x="6204000" y="1512002"/>
            <a:ext cx="2943000" cy="4500563"/>
          </a:xfrm>
          <a:prstGeom prst="rect">
            <a:avLst/>
          </a:prstGeom>
          <a:noFill/>
          <a:ln>
            <a:noFill/>
          </a:ln>
        </p:spPr>
      </p:pic>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Shape 552"/>
        <p:cNvGrpSpPr/>
        <p:nvPr/>
      </p:nvGrpSpPr>
      <p:grpSpPr>
        <a:xfrm>
          <a:off x="0" y="0"/>
          <a:ext cx="0" cy="0"/>
          <a:chOff x="0" y="0"/>
          <a:chExt cx="0" cy="0"/>
        </a:xfrm>
      </p:grpSpPr>
      <p:sp>
        <p:nvSpPr>
          <p:cNvPr id="553" name="Google Shape;553;g13543cb36bb_0_577"/>
          <p:cNvSpPr txBox="1">
            <a:spLocks noGrp="1"/>
          </p:cNvSpPr>
          <p:nvPr>
            <p:ph type="title"/>
          </p:nvPr>
        </p:nvSpPr>
        <p:spPr>
          <a:xfrm>
            <a:off x="2793250" y="846375"/>
            <a:ext cx="6102000" cy="792000"/>
          </a:xfrm>
          <a:prstGeom prst="rect">
            <a:avLst/>
          </a:prstGeom>
          <a:noFill/>
          <a:ln>
            <a:noFill/>
          </a:ln>
        </p:spPr>
        <p:txBody>
          <a:bodyPr spcFirstLastPara="1" vert="horz" wrap="square" lIns="0" tIns="0" rIns="0" bIns="0" rtlCol="0" anchor="t" anchorCtr="0">
            <a:noAutofit/>
          </a:bodyPr>
          <a:lstStyle/>
          <a:p>
            <a:pPr>
              <a:lnSpc>
                <a:spcPct val="110000"/>
              </a:lnSpc>
              <a:spcBef>
                <a:spcPts val="0"/>
              </a:spcBef>
              <a:buClr>
                <a:schemeClr val="dk2"/>
              </a:buClr>
              <a:buSzPts val="3000"/>
            </a:pPr>
            <a:r>
              <a:rPr lang="en-GB" sz="2500"/>
              <a:t>Actions taken</a:t>
            </a:r>
            <a:endParaRPr sz="2500"/>
          </a:p>
        </p:txBody>
      </p:sp>
      <p:sp>
        <p:nvSpPr>
          <p:cNvPr id="554" name="Google Shape;554;g13543cb36bb_0_577"/>
          <p:cNvSpPr txBox="1">
            <a:spLocks noGrp="1"/>
          </p:cNvSpPr>
          <p:nvPr>
            <p:ph type="body" idx="1"/>
          </p:nvPr>
        </p:nvSpPr>
        <p:spPr>
          <a:xfrm>
            <a:off x="3045000" y="1512000"/>
            <a:ext cx="6102000" cy="4500000"/>
          </a:xfrm>
          <a:prstGeom prst="rect">
            <a:avLst/>
          </a:prstGeom>
          <a:noFill/>
          <a:ln>
            <a:noFill/>
          </a:ln>
        </p:spPr>
        <p:txBody>
          <a:bodyPr spcFirstLastPara="1" vert="horz" wrap="square" lIns="0" tIns="0" rIns="0" bIns="0" rtlCol="0" anchor="t" anchorCtr="0">
            <a:normAutofit fontScale="92500" lnSpcReduction="10000"/>
          </a:bodyPr>
          <a:lstStyle/>
          <a:p>
            <a:pPr marL="0" indent="0">
              <a:lnSpc>
                <a:spcPct val="80000"/>
              </a:lnSpc>
              <a:spcBef>
                <a:spcPts val="1200"/>
              </a:spcBef>
              <a:buClr>
                <a:schemeClr val="dk1"/>
              </a:buClr>
              <a:buSzPts val="2035"/>
              <a:buNone/>
            </a:pPr>
            <a:endParaRPr sz="2035">
              <a:solidFill>
                <a:schemeClr val="dk1"/>
              </a:solidFill>
            </a:endParaRPr>
          </a:p>
          <a:p>
            <a:pPr marL="0" indent="0">
              <a:lnSpc>
                <a:spcPct val="80000"/>
              </a:lnSpc>
              <a:spcBef>
                <a:spcPts val="1200"/>
              </a:spcBef>
              <a:buClr>
                <a:schemeClr val="dk1"/>
              </a:buClr>
              <a:buSzPts val="2035"/>
              <a:buNone/>
            </a:pPr>
            <a:r>
              <a:rPr lang="en-GB" sz="2400">
                <a:solidFill>
                  <a:schemeClr val="dk1"/>
                </a:solidFill>
              </a:rPr>
              <a:t>I gave specific tasks to those by the windows: </a:t>
            </a:r>
            <a:endParaRPr sz="2400"/>
          </a:p>
          <a:p>
            <a:pPr marL="0" indent="0">
              <a:lnSpc>
                <a:spcPct val="80000"/>
              </a:lnSpc>
              <a:spcBef>
                <a:spcPts val="1200"/>
              </a:spcBef>
              <a:buClr>
                <a:schemeClr val="dk1"/>
              </a:buClr>
              <a:buSzPts val="2035"/>
              <a:buNone/>
            </a:pPr>
            <a:endParaRPr sz="2400">
              <a:solidFill>
                <a:schemeClr val="dk1"/>
              </a:solidFill>
            </a:endParaRPr>
          </a:p>
          <a:p>
            <a:pPr marL="342900" indent="-342900">
              <a:lnSpc>
                <a:spcPct val="80000"/>
              </a:lnSpc>
              <a:spcBef>
                <a:spcPts val="1200"/>
              </a:spcBef>
              <a:buClr>
                <a:schemeClr val="dk1"/>
              </a:buClr>
              <a:buSzPts val="2035"/>
              <a:buFont typeface="Arial"/>
              <a:buChar char="•"/>
            </a:pPr>
            <a:r>
              <a:rPr lang="en-GB" sz="2400">
                <a:solidFill>
                  <a:schemeClr val="dk1"/>
                </a:solidFill>
              </a:rPr>
              <a:t>Taking notes and summarizing the lesson</a:t>
            </a:r>
            <a:endParaRPr sz="2400"/>
          </a:p>
          <a:p>
            <a:pPr marL="342900" indent="-342900">
              <a:lnSpc>
                <a:spcPct val="80000"/>
              </a:lnSpc>
              <a:spcBef>
                <a:spcPts val="1200"/>
              </a:spcBef>
              <a:buClr>
                <a:schemeClr val="dk1"/>
              </a:buClr>
              <a:buSzPts val="2035"/>
              <a:buFont typeface="Arial"/>
              <a:buChar char="•"/>
            </a:pPr>
            <a:r>
              <a:rPr lang="en-GB" sz="2400">
                <a:solidFill>
                  <a:schemeClr val="dk1"/>
                </a:solidFill>
              </a:rPr>
              <a:t>Writing the answers to the questions by discussing with their friends</a:t>
            </a:r>
            <a:endParaRPr sz="2400"/>
          </a:p>
          <a:p>
            <a:pPr marL="342900" indent="-342900">
              <a:lnSpc>
                <a:spcPct val="80000"/>
              </a:lnSpc>
              <a:spcBef>
                <a:spcPts val="1200"/>
              </a:spcBef>
              <a:buClr>
                <a:schemeClr val="dk1"/>
              </a:buClr>
              <a:buSzPts val="2035"/>
              <a:buFont typeface="Arial"/>
              <a:buChar char="•"/>
            </a:pPr>
            <a:r>
              <a:rPr lang="en-GB" sz="2400">
                <a:solidFill>
                  <a:schemeClr val="dk1"/>
                </a:solidFill>
              </a:rPr>
              <a:t>Sometimes, I assigned them the role of group leader. </a:t>
            </a:r>
            <a:endParaRPr sz="2400"/>
          </a:p>
          <a:p>
            <a:pPr marL="0" indent="0">
              <a:lnSpc>
                <a:spcPct val="80000"/>
              </a:lnSpc>
              <a:spcBef>
                <a:spcPts val="1200"/>
              </a:spcBef>
              <a:buClr>
                <a:schemeClr val="dk1"/>
              </a:buClr>
              <a:buSzPts val="2035"/>
              <a:buNone/>
            </a:pPr>
            <a:endParaRPr sz="2400">
              <a:solidFill>
                <a:schemeClr val="dk1"/>
              </a:solidFill>
            </a:endParaRPr>
          </a:p>
          <a:p>
            <a:pPr marL="0" indent="0">
              <a:lnSpc>
                <a:spcPct val="80000"/>
              </a:lnSpc>
              <a:spcBef>
                <a:spcPts val="1200"/>
              </a:spcBef>
              <a:buClr>
                <a:schemeClr val="dk1"/>
              </a:buClr>
              <a:buSzPts val="2035"/>
              <a:buNone/>
            </a:pPr>
            <a:r>
              <a:rPr lang="en-GB" sz="2400">
                <a:solidFill>
                  <a:schemeClr val="dk1"/>
                </a:solidFill>
              </a:rPr>
              <a:t>When I noticed students talking unnecessarily, I moved near to them. I did not speak with them individually but just made frequent eye contact with them. </a:t>
            </a:r>
            <a:endParaRPr sz="2400"/>
          </a:p>
          <a:p>
            <a:pPr marL="0" indent="0">
              <a:lnSpc>
                <a:spcPct val="80000"/>
              </a:lnSpc>
              <a:spcBef>
                <a:spcPts val="1200"/>
              </a:spcBef>
              <a:buClr>
                <a:schemeClr val="dk1"/>
              </a:buClr>
              <a:buSzPts val="2035"/>
              <a:buNone/>
            </a:pPr>
            <a:endParaRPr sz="2035"/>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58B527-42A1-C881-BF3C-45B7DEFF17E5}"/>
              </a:ext>
            </a:extLst>
          </p:cNvPr>
          <p:cNvSpPr>
            <a:spLocks noGrp="1"/>
          </p:cNvSpPr>
          <p:nvPr>
            <p:ph type="title"/>
          </p:nvPr>
        </p:nvSpPr>
        <p:spPr/>
        <p:txBody>
          <a:bodyPr>
            <a:normAutofit/>
          </a:bodyPr>
          <a:lstStyle/>
          <a:p>
            <a:r>
              <a:rPr lang="en-US" dirty="0"/>
              <a:t>1. What is ‘sustainable development’, in relation to English language education?</a:t>
            </a:r>
          </a:p>
        </p:txBody>
      </p:sp>
      <p:pic>
        <p:nvPicPr>
          <p:cNvPr id="4" name="Content Placeholder 3">
            <a:extLst>
              <a:ext uri="{FF2B5EF4-FFF2-40B4-BE49-F238E27FC236}">
                <a16:creationId xmlns:a16="http://schemas.microsoft.com/office/drawing/2014/main" id="{973546CA-63C4-0D16-6DB2-9C4665F6842F}"/>
              </a:ext>
            </a:extLst>
          </p:cNvPr>
          <p:cNvPicPr>
            <a:picLocks noGrp="1" noChangeAspect="1"/>
          </p:cNvPicPr>
          <p:nvPr>
            <p:ph idx="1"/>
          </p:nvPr>
        </p:nvPicPr>
        <p:blipFill>
          <a:blip r:embed="rId2"/>
          <a:stretch>
            <a:fillRect/>
          </a:stretch>
        </p:blipFill>
        <p:spPr>
          <a:xfrm>
            <a:off x="9059562" y="4208613"/>
            <a:ext cx="1981200" cy="2032000"/>
          </a:xfrm>
          <a:prstGeom prst="rect">
            <a:avLst/>
          </a:prstGeom>
        </p:spPr>
      </p:pic>
    </p:spTree>
    <p:extLst>
      <p:ext uri="{BB962C8B-B14F-4D97-AF65-F5344CB8AC3E}">
        <p14:creationId xmlns:p14="http://schemas.microsoft.com/office/powerpoint/2010/main" val="267336926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Shape 558"/>
        <p:cNvGrpSpPr/>
        <p:nvPr/>
      </p:nvGrpSpPr>
      <p:grpSpPr>
        <a:xfrm>
          <a:off x="0" y="0"/>
          <a:ext cx="0" cy="0"/>
          <a:chOff x="0" y="0"/>
          <a:chExt cx="0" cy="0"/>
        </a:xfrm>
      </p:grpSpPr>
      <p:sp>
        <p:nvSpPr>
          <p:cNvPr id="559" name="Google Shape;559;g13543cb36bb_0_582"/>
          <p:cNvSpPr txBox="1">
            <a:spLocks noGrp="1"/>
          </p:cNvSpPr>
          <p:nvPr>
            <p:ph type="title"/>
          </p:nvPr>
        </p:nvSpPr>
        <p:spPr>
          <a:xfrm>
            <a:off x="2038350" y="691480"/>
            <a:ext cx="4696800" cy="1066800"/>
          </a:xfrm>
          <a:prstGeom prst="rect">
            <a:avLst/>
          </a:prstGeom>
          <a:noFill/>
          <a:ln>
            <a:noFill/>
          </a:ln>
        </p:spPr>
        <p:txBody>
          <a:bodyPr spcFirstLastPara="1" vert="horz" wrap="square" lIns="91425" tIns="45700" rIns="91425" bIns="45700" rtlCol="0" anchor="ctr" anchorCtr="0">
            <a:normAutofit/>
          </a:bodyPr>
          <a:lstStyle/>
          <a:p>
            <a:pPr>
              <a:spcBef>
                <a:spcPts val="0"/>
              </a:spcBef>
              <a:buClr>
                <a:schemeClr val="dk1"/>
              </a:buClr>
              <a:buSzPts val="4400"/>
            </a:pPr>
            <a:endParaRPr/>
          </a:p>
        </p:txBody>
      </p:sp>
      <p:pic>
        <p:nvPicPr>
          <p:cNvPr id="560" name="Google Shape;560;g13543cb36bb_0_582"/>
          <p:cNvPicPr preferRelativeResize="0">
            <a:picLocks noGrp="1"/>
          </p:cNvPicPr>
          <p:nvPr>
            <p:ph type="body" idx="1"/>
          </p:nvPr>
        </p:nvPicPr>
        <p:blipFill rotWithShape="1">
          <a:blip r:embed="rId3">
            <a:alphaModFix/>
          </a:blip>
          <a:srcRect t="17238" b="17238"/>
          <a:stretch/>
        </p:blipFill>
        <p:spPr>
          <a:xfrm>
            <a:off x="2216228" y="471650"/>
            <a:ext cx="7801200" cy="5581800"/>
          </a:xfrm>
          <a:prstGeom prst="rect">
            <a:avLst/>
          </a:prstGeom>
          <a:noFill/>
          <a:ln>
            <a:noFill/>
          </a:ln>
        </p:spPr>
      </p:pic>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Shape 564"/>
        <p:cNvGrpSpPr/>
        <p:nvPr/>
      </p:nvGrpSpPr>
      <p:grpSpPr>
        <a:xfrm>
          <a:off x="0" y="0"/>
          <a:ext cx="0" cy="0"/>
          <a:chOff x="0" y="0"/>
          <a:chExt cx="0" cy="0"/>
        </a:xfrm>
      </p:grpSpPr>
      <p:sp>
        <p:nvSpPr>
          <p:cNvPr id="565" name="Google Shape;565;g13543cb36bb_0_587"/>
          <p:cNvSpPr txBox="1">
            <a:spLocks noGrp="1"/>
          </p:cNvSpPr>
          <p:nvPr>
            <p:ph type="title"/>
          </p:nvPr>
        </p:nvSpPr>
        <p:spPr>
          <a:xfrm>
            <a:off x="3028950" y="1098552"/>
            <a:ext cx="6134100" cy="851700"/>
          </a:xfrm>
          <a:prstGeom prst="rect">
            <a:avLst/>
          </a:prstGeom>
          <a:noFill/>
          <a:ln>
            <a:noFill/>
          </a:ln>
        </p:spPr>
        <p:txBody>
          <a:bodyPr spcFirstLastPara="1" vert="horz" wrap="square" lIns="0" tIns="0" rIns="0" bIns="0" rtlCol="0" anchor="t" anchorCtr="0">
            <a:normAutofit/>
          </a:bodyPr>
          <a:lstStyle/>
          <a:p>
            <a:pPr>
              <a:lnSpc>
                <a:spcPct val="165000"/>
              </a:lnSpc>
              <a:spcBef>
                <a:spcPts val="0"/>
              </a:spcBef>
              <a:buClr>
                <a:schemeClr val="dk2"/>
              </a:buClr>
              <a:buSzPts val="2000"/>
            </a:pPr>
            <a:r>
              <a:rPr lang="en-GB" sz="2400">
                <a:latin typeface="Arial"/>
                <a:ea typeface="Arial"/>
                <a:cs typeface="Arial"/>
                <a:sym typeface="Arial"/>
              </a:rPr>
              <a:t>Shova’s action research findings</a:t>
            </a:r>
            <a:endParaRPr sz="3400"/>
          </a:p>
        </p:txBody>
      </p:sp>
      <p:sp>
        <p:nvSpPr>
          <p:cNvPr id="566" name="Google Shape;566;g13543cb36bb_0_587"/>
          <p:cNvSpPr txBox="1">
            <a:spLocks noGrp="1"/>
          </p:cNvSpPr>
          <p:nvPr>
            <p:ph type="body" idx="1"/>
          </p:nvPr>
        </p:nvSpPr>
        <p:spPr>
          <a:xfrm>
            <a:off x="3028952" y="2194487"/>
            <a:ext cx="3876300" cy="3295500"/>
          </a:xfrm>
          <a:prstGeom prst="rect">
            <a:avLst/>
          </a:prstGeom>
          <a:noFill/>
          <a:ln>
            <a:noFill/>
          </a:ln>
        </p:spPr>
        <p:txBody>
          <a:bodyPr spcFirstLastPara="1" vert="horz" wrap="square" lIns="0" tIns="0" rIns="0" bIns="0" rtlCol="0" anchor="t" anchorCtr="0">
            <a:normAutofit fontScale="70000" lnSpcReduction="20000"/>
          </a:bodyPr>
          <a:lstStyle/>
          <a:p>
            <a:pPr marL="0" indent="0">
              <a:spcBef>
                <a:spcPts val="0"/>
              </a:spcBef>
              <a:buClr>
                <a:schemeClr val="dk1"/>
              </a:buClr>
              <a:buSzPct val="80645"/>
              <a:buNone/>
            </a:pPr>
            <a:r>
              <a:rPr lang="en-GB">
                <a:solidFill>
                  <a:schemeClr val="dk1"/>
                </a:solidFill>
                <a:latin typeface="Arial"/>
                <a:ea typeface="Arial"/>
                <a:cs typeface="Arial"/>
                <a:sym typeface="Arial"/>
              </a:rPr>
              <a:t>After the Action: Observation</a:t>
            </a:r>
            <a:endParaRPr/>
          </a:p>
          <a:p>
            <a:pPr marL="0" indent="0">
              <a:spcBef>
                <a:spcPts val="1200"/>
              </a:spcBef>
              <a:buClr>
                <a:schemeClr val="dk1"/>
              </a:buClr>
              <a:buSzPct val="80645"/>
              <a:buNone/>
            </a:pPr>
            <a:endParaRPr>
              <a:solidFill>
                <a:schemeClr val="dk1"/>
              </a:solidFill>
              <a:latin typeface="Arial"/>
              <a:ea typeface="Arial"/>
              <a:cs typeface="Arial"/>
              <a:sym typeface="Arial"/>
            </a:endParaRPr>
          </a:p>
          <a:p>
            <a:pPr marL="0" indent="0">
              <a:spcBef>
                <a:spcPts val="1200"/>
              </a:spcBef>
              <a:buClr>
                <a:schemeClr val="dk1"/>
              </a:buClr>
              <a:buSzPct val="80645"/>
              <a:buNone/>
            </a:pPr>
            <a:r>
              <a:rPr lang="en-GB">
                <a:solidFill>
                  <a:schemeClr val="dk1"/>
                </a:solidFill>
                <a:latin typeface="Arial"/>
                <a:ea typeface="Arial"/>
                <a:cs typeface="Arial"/>
                <a:sym typeface="Arial"/>
              </a:rPr>
              <a:t>“Nowadays, the situation has changed drastically. Students do not talk unnecessarily, instead they conc</a:t>
            </a:r>
            <a:r>
              <a:rPr lang="en-GB">
                <a:solidFill>
                  <a:schemeClr val="dk1"/>
                </a:solidFill>
              </a:rPr>
              <a:t>entra</a:t>
            </a:r>
            <a:r>
              <a:rPr lang="en-GB">
                <a:solidFill>
                  <a:schemeClr val="dk1"/>
                </a:solidFill>
                <a:latin typeface="Arial"/>
                <a:ea typeface="Arial"/>
                <a:cs typeface="Arial"/>
                <a:sym typeface="Arial"/>
              </a:rPr>
              <a:t>te more on their study and do the assigned tasks. Although they have not stopped side talking completely, they do not talk unnecessarily. They have started talking about the subject matter, which is a positive sign of learning.”</a:t>
            </a:r>
            <a:endParaRPr/>
          </a:p>
          <a:p>
            <a:pPr marL="0" indent="0">
              <a:spcBef>
                <a:spcPts val="1200"/>
              </a:spcBef>
              <a:buClr>
                <a:schemeClr val="dk1"/>
              </a:buClr>
              <a:buSzPct val="129031"/>
              <a:buNone/>
            </a:pPr>
            <a:endParaRPr sz="1500"/>
          </a:p>
        </p:txBody>
      </p:sp>
      <p:pic>
        <p:nvPicPr>
          <p:cNvPr id="567" name="Google Shape;567;g13543cb36bb_0_587"/>
          <p:cNvPicPr preferRelativeResize="0"/>
          <p:nvPr/>
        </p:nvPicPr>
        <p:blipFill rotWithShape="1">
          <a:blip r:embed="rId3">
            <a:alphaModFix/>
          </a:blip>
          <a:srcRect l="23090" r="16729"/>
          <a:stretch/>
        </p:blipFill>
        <p:spPr>
          <a:xfrm>
            <a:off x="7041785" y="2339459"/>
            <a:ext cx="2483216" cy="2745969"/>
          </a:xfrm>
          <a:custGeom>
            <a:avLst/>
            <a:gdLst/>
            <a:ahLst/>
            <a:cxnLst/>
            <a:rect l="l" t="t" r="r" b="b"/>
            <a:pathLst>
              <a:path w="4414606" h="4881723" extrusionOk="0">
                <a:moveTo>
                  <a:pt x="3151661" y="0"/>
                </a:moveTo>
                <a:lnTo>
                  <a:pt x="4414606" y="1262946"/>
                </a:lnTo>
                <a:lnTo>
                  <a:pt x="4414606" y="4881723"/>
                </a:lnTo>
                <a:lnTo>
                  <a:pt x="1730061" y="4881723"/>
                </a:lnTo>
                <a:lnTo>
                  <a:pt x="0" y="3151662"/>
                </a:lnTo>
                <a:close/>
              </a:path>
            </a:pathLst>
          </a:custGeom>
          <a:noFill/>
          <a:ln>
            <a:noFill/>
          </a:ln>
        </p:spPr>
      </p:pic>
      <p:sp>
        <p:nvSpPr>
          <p:cNvPr id="568" name="Google Shape;568;g13543cb36bb_0_587"/>
          <p:cNvSpPr txBox="1">
            <a:spLocks noGrp="1"/>
          </p:cNvSpPr>
          <p:nvPr>
            <p:ph type="ftr" idx="11"/>
          </p:nvPr>
        </p:nvSpPr>
        <p:spPr>
          <a:xfrm>
            <a:off x="3045000" y="6192000"/>
            <a:ext cx="5832000" cy="180000"/>
          </a:xfrm>
          <a:prstGeom prst="rect">
            <a:avLst/>
          </a:prstGeom>
          <a:noFill/>
          <a:ln>
            <a:noFill/>
          </a:ln>
        </p:spPr>
        <p:txBody>
          <a:bodyPr spcFirstLastPara="1" vert="horz" wrap="square" lIns="0" tIns="0" rIns="0" bIns="0" rtlCol="0" anchor="b" anchorCtr="0">
            <a:noAutofit/>
          </a:bodyPr>
          <a:lstStyle/>
          <a:p>
            <a:r>
              <a:rPr lang="en-GB"/>
              <a:t>https://warwick.ac.uk/richardcsmith/resources</a:t>
            </a:r>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672286-525A-AB67-70B0-B7DF3512C77A}"/>
              </a:ext>
            </a:extLst>
          </p:cNvPr>
          <p:cNvSpPr>
            <a:spLocks noGrp="1"/>
          </p:cNvSpPr>
          <p:nvPr>
            <p:ph type="title"/>
          </p:nvPr>
        </p:nvSpPr>
        <p:spPr/>
        <p:txBody>
          <a:bodyPr/>
          <a:lstStyle/>
          <a:p>
            <a:r>
              <a:rPr lang="en-US" dirty="0"/>
              <a:t>Teacher Association Research (‘TA-research’)</a:t>
            </a:r>
          </a:p>
        </p:txBody>
      </p:sp>
      <p:pic>
        <p:nvPicPr>
          <p:cNvPr id="4" name="Content Placeholder 3">
            <a:extLst>
              <a:ext uri="{FF2B5EF4-FFF2-40B4-BE49-F238E27FC236}">
                <a16:creationId xmlns:a16="http://schemas.microsoft.com/office/drawing/2014/main" id="{27317796-C0D3-445F-5F37-DB5F93A866FC}"/>
              </a:ext>
            </a:extLst>
          </p:cNvPr>
          <p:cNvPicPr>
            <a:picLocks noGrp="1" noChangeAspect="1"/>
          </p:cNvPicPr>
          <p:nvPr>
            <p:ph idx="1"/>
          </p:nvPr>
        </p:nvPicPr>
        <p:blipFill>
          <a:blip r:embed="rId2"/>
          <a:stretch>
            <a:fillRect/>
          </a:stretch>
        </p:blipFill>
        <p:spPr>
          <a:xfrm>
            <a:off x="9372600" y="4369251"/>
            <a:ext cx="1981200" cy="2032000"/>
          </a:xfrm>
          <a:prstGeom prst="rect">
            <a:avLst/>
          </a:prstGeom>
        </p:spPr>
      </p:pic>
    </p:spTree>
    <p:extLst>
      <p:ext uri="{BB962C8B-B14F-4D97-AF65-F5344CB8AC3E}">
        <p14:creationId xmlns:p14="http://schemas.microsoft.com/office/powerpoint/2010/main" val="337470897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sp>
        <p:nvSpPr>
          <p:cNvPr id="204" name="Google Shape;204;g1354935dce8_1_265"/>
          <p:cNvSpPr txBox="1">
            <a:spLocks noGrp="1"/>
          </p:cNvSpPr>
          <p:nvPr>
            <p:ph type="body" idx="1"/>
          </p:nvPr>
        </p:nvSpPr>
        <p:spPr>
          <a:xfrm>
            <a:off x="1748820" y="2559123"/>
            <a:ext cx="8784900" cy="4035600"/>
          </a:xfrm>
          <a:prstGeom prst="rect">
            <a:avLst/>
          </a:prstGeom>
          <a:noFill/>
          <a:ln>
            <a:noFill/>
          </a:ln>
        </p:spPr>
        <p:txBody>
          <a:bodyPr spcFirstLastPara="1" vert="horz" wrap="square" lIns="91425" tIns="45700" rIns="91425" bIns="45700" rtlCol="0" anchor="t" anchorCtr="0">
            <a:normAutofit/>
          </a:bodyPr>
          <a:lstStyle/>
          <a:p>
            <a:pPr marL="0" indent="0">
              <a:spcBef>
                <a:spcPts val="0"/>
              </a:spcBef>
              <a:buNone/>
            </a:pPr>
            <a:endParaRPr/>
          </a:p>
          <a:p>
            <a:pPr marL="0" indent="0">
              <a:spcBef>
                <a:spcPts val="360"/>
              </a:spcBef>
              <a:buSzPts val="1800"/>
              <a:buNone/>
            </a:pPr>
            <a:endParaRPr/>
          </a:p>
          <a:p>
            <a:pPr marL="457200" indent="0">
              <a:spcBef>
                <a:spcPts val="560"/>
              </a:spcBef>
              <a:buNone/>
            </a:pPr>
            <a:endParaRPr>
              <a:solidFill>
                <a:srgbClr val="042533"/>
              </a:solidFill>
            </a:endParaRPr>
          </a:p>
          <a:p>
            <a:pPr marL="0" indent="0">
              <a:spcBef>
                <a:spcPts val="560"/>
              </a:spcBef>
              <a:buSzPts val="2800"/>
              <a:buNone/>
            </a:pPr>
            <a:endParaRPr>
              <a:solidFill>
                <a:srgbClr val="042533"/>
              </a:solidFill>
            </a:endParaRPr>
          </a:p>
          <a:p>
            <a:pPr marL="0" indent="0">
              <a:spcBef>
                <a:spcPts val="560"/>
              </a:spcBef>
              <a:buSzPts val="2800"/>
              <a:buNone/>
            </a:pPr>
            <a:endParaRPr/>
          </a:p>
        </p:txBody>
      </p:sp>
      <p:sp>
        <p:nvSpPr>
          <p:cNvPr id="205" name="Google Shape;205;g1354935dce8_1_265"/>
          <p:cNvSpPr txBox="1">
            <a:spLocks noGrp="1"/>
          </p:cNvSpPr>
          <p:nvPr>
            <p:ph type="title"/>
          </p:nvPr>
        </p:nvSpPr>
        <p:spPr>
          <a:xfrm>
            <a:off x="1748820" y="1268760"/>
            <a:ext cx="8784900" cy="1080000"/>
          </a:xfrm>
          <a:prstGeom prst="rect">
            <a:avLst/>
          </a:prstGeom>
          <a:noFill/>
          <a:ln>
            <a:noFill/>
          </a:ln>
        </p:spPr>
        <p:txBody>
          <a:bodyPr spcFirstLastPara="1" vert="horz" wrap="square" lIns="91425" tIns="45700" rIns="91425" bIns="45700" rtlCol="0" anchor="ctr" anchorCtr="0">
            <a:noAutofit/>
          </a:bodyPr>
          <a:lstStyle/>
          <a:p>
            <a:pPr>
              <a:spcBef>
                <a:spcPts val="0"/>
              </a:spcBef>
            </a:pPr>
            <a:endParaRPr sz="4000">
              <a:solidFill>
                <a:schemeClr val="dk1"/>
              </a:solidFill>
            </a:endParaRPr>
          </a:p>
        </p:txBody>
      </p:sp>
      <p:pic>
        <p:nvPicPr>
          <p:cNvPr id="206" name="Google Shape;206;g1354935dce8_1_265"/>
          <p:cNvPicPr preferRelativeResize="0"/>
          <p:nvPr/>
        </p:nvPicPr>
        <p:blipFill>
          <a:blip r:embed="rId3">
            <a:alphaModFix/>
          </a:blip>
          <a:stretch>
            <a:fillRect/>
          </a:stretch>
        </p:blipFill>
        <p:spPr>
          <a:xfrm>
            <a:off x="1635950" y="986900"/>
            <a:ext cx="8897776" cy="5004996"/>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1" name="Google Shape;211;g1354935dce8_1_192"/>
          <p:cNvSpPr txBox="1">
            <a:spLocks noGrp="1"/>
          </p:cNvSpPr>
          <p:nvPr>
            <p:ph type="title"/>
          </p:nvPr>
        </p:nvSpPr>
        <p:spPr>
          <a:xfrm>
            <a:off x="2038350" y="691475"/>
            <a:ext cx="8317500" cy="1066800"/>
          </a:xfrm>
          <a:prstGeom prst="rect">
            <a:avLst/>
          </a:prstGeom>
          <a:noFill/>
          <a:ln>
            <a:noFill/>
          </a:ln>
        </p:spPr>
        <p:txBody>
          <a:bodyPr spcFirstLastPara="1" vert="horz" wrap="square" lIns="91425" tIns="45700" rIns="91425" bIns="45700" rtlCol="0" anchor="ctr" anchorCtr="0">
            <a:normAutofit/>
          </a:bodyPr>
          <a:lstStyle/>
          <a:p>
            <a:pPr>
              <a:spcBef>
                <a:spcPts val="0"/>
              </a:spcBef>
              <a:buClr>
                <a:schemeClr val="dk1"/>
              </a:buClr>
              <a:buSzPts val="4400"/>
            </a:pPr>
            <a:endParaRPr/>
          </a:p>
        </p:txBody>
      </p:sp>
      <p:sp>
        <p:nvSpPr>
          <p:cNvPr id="212" name="Google Shape;212;g1354935dce8_1_192"/>
          <p:cNvSpPr txBox="1">
            <a:spLocks noGrp="1"/>
          </p:cNvSpPr>
          <p:nvPr>
            <p:ph type="body" idx="1"/>
          </p:nvPr>
        </p:nvSpPr>
        <p:spPr>
          <a:xfrm>
            <a:off x="2038350" y="1834475"/>
            <a:ext cx="7602300" cy="4114800"/>
          </a:xfrm>
          <a:prstGeom prst="rect">
            <a:avLst/>
          </a:prstGeom>
          <a:noFill/>
          <a:ln>
            <a:noFill/>
          </a:ln>
        </p:spPr>
        <p:txBody>
          <a:bodyPr spcFirstLastPara="1" vert="horz" wrap="square" lIns="91425" tIns="45700" rIns="91425" bIns="45700" rtlCol="0" anchor="t" anchorCtr="0">
            <a:normAutofit/>
          </a:bodyPr>
          <a:lstStyle/>
          <a:p>
            <a:pPr marL="0" indent="0">
              <a:spcBef>
                <a:spcPts val="0"/>
              </a:spcBef>
              <a:buClr>
                <a:schemeClr val="dk1"/>
              </a:buClr>
              <a:buSzPts val="2800"/>
              <a:buNone/>
            </a:pPr>
            <a:r>
              <a:rPr lang="en-GB" sz="2150">
                <a:solidFill>
                  <a:srgbClr val="3B3B3B"/>
                </a:solidFill>
                <a:highlight>
                  <a:srgbClr val="FFFFFF"/>
                </a:highlight>
              </a:rPr>
              <a:t>Examples of activities carried out by English language teacher associations in Africa, Latin America, and South Asia which involve: </a:t>
            </a:r>
            <a:endParaRPr sz="2150">
              <a:solidFill>
                <a:srgbClr val="3B3B3B"/>
              </a:solidFill>
              <a:highlight>
                <a:srgbClr val="FFFFFF"/>
              </a:highlight>
            </a:endParaRPr>
          </a:p>
          <a:p>
            <a:pPr marL="0" indent="0">
              <a:spcBef>
                <a:spcPts val="0"/>
              </a:spcBef>
              <a:buClr>
                <a:schemeClr val="dk1"/>
              </a:buClr>
              <a:buSzPts val="2800"/>
              <a:buNone/>
            </a:pPr>
            <a:endParaRPr sz="2150">
              <a:solidFill>
                <a:srgbClr val="3B3B3B"/>
              </a:solidFill>
              <a:highlight>
                <a:srgbClr val="FFFFFF"/>
              </a:highlight>
            </a:endParaRPr>
          </a:p>
          <a:p>
            <a:pPr marL="457200" indent="-365125">
              <a:spcBef>
                <a:spcPts val="0"/>
              </a:spcBef>
              <a:buClr>
                <a:srgbClr val="3B3B3B"/>
              </a:buClr>
              <a:buSzPts val="2150"/>
              <a:buFont typeface="Calibri"/>
              <a:buChar char="▪"/>
            </a:pPr>
            <a:r>
              <a:rPr lang="en-GB" sz="2150">
                <a:solidFill>
                  <a:srgbClr val="3B3B3B"/>
                </a:solidFill>
                <a:highlight>
                  <a:srgbClr val="FFFFFF"/>
                </a:highlight>
              </a:rPr>
              <a:t>localization/devolution</a:t>
            </a:r>
            <a:endParaRPr sz="2150">
              <a:solidFill>
                <a:srgbClr val="3B3B3B"/>
              </a:solidFill>
              <a:highlight>
                <a:srgbClr val="FFFFFF"/>
              </a:highlight>
            </a:endParaRPr>
          </a:p>
          <a:p>
            <a:pPr marL="457200" indent="-365125">
              <a:spcBef>
                <a:spcPts val="0"/>
              </a:spcBef>
              <a:buClr>
                <a:srgbClr val="3B3B3B"/>
              </a:buClr>
              <a:buSzPts val="2150"/>
              <a:buFont typeface="Calibri"/>
              <a:buChar char="▪"/>
            </a:pPr>
            <a:r>
              <a:rPr lang="en-GB" sz="2150">
                <a:solidFill>
                  <a:srgbClr val="3B3B3B"/>
                </a:solidFill>
                <a:highlight>
                  <a:srgbClr val="FFFFFF"/>
                </a:highlight>
              </a:rPr>
              <a:t>encouragement of success-sharing</a:t>
            </a:r>
            <a:endParaRPr sz="2150">
              <a:solidFill>
                <a:srgbClr val="3B3B3B"/>
              </a:solidFill>
              <a:highlight>
                <a:srgbClr val="FFFFFF"/>
              </a:highlight>
            </a:endParaRPr>
          </a:p>
          <a:p>
            <a:pPr marL="457200" indent="-365125">
              <a:spcBef>
                <a:spcPts val="0"/>
              </a:spcBef>
              <a:buClr>
                <a:srgbClr val="3B3B3B"/>
              </a:buClr>
              <a:buSzPts val="2150"/>
              <a:buFont typeface="Calibri"/>
              <a:buChar char="▪"/>
            </a:pPr>
            <a:r>
              <a:rPr lang="en-GB" sz="2150">
                <a:solidFill>
                  <a:srgbClr val="3B3B3B"/>
                </a:solidFill>
                <a:highlight>
                  <a:srgbClr val="FFFFFF"/>
                </a:highlight>
              </a:rPr>
              <a:t>support for teacher research</a:t>
            </a:r>
            <a:endParaRPr sz="2150">
              <a:solidFill>
                <a:srgbClr val="3B3B3B"/>
              </a:solidFill>
              <a:highlight>
                <a:srgbClr val="FFFFFF"/>
              </a:highlight>
            </a:endParaRPr>
          </a:p>
          <a:p>
            <a:pPr marL="457200" indent="-365125">
              <a:spcBef>
                <a:spcPts val="0"/>
              </a:spcBef>
              <a:buClr>
                <a:srgbClr val="3B3B3B"/>
              </a:buClr>
              <a:buSzPts val="2150"/>
              <a:buFont typeface="Calibri"/>
              <a:buChar char="▪"/>
            </a:pPr>
            <a:r>
              <a:rPr lang="en-GB" sz="2150" b="1">
                <a:solidFill>
                  <a:srgbClr val="3B3B3B"/>
                </a:solidFill>
                <a:highlight>
                  <a:srgbClr val="FFFFFF"/>
                </a:highlight>
              </a:rPr>
              <a:t>investigation of members’ needs and/or capabilities</a:t>
            </a:r>
            <a:endParaRPr sz="2150" b="1">
              <a:solidFill>
                <a:srgbClr val="3B3B3B"/>
              </a:solidFill>
              <a:highlight>
                <a:srgbClr val="FFFFFF"/>
              </a:highlight>
            </a:endParaRPr>
          </a:p>
          <a:p>
            <a:pPr marL="457200" indent="-365125">
              <a:spcBef>
                <a:spcPts val="0"/>
              </a:spcBef>
              <a:buClr>
                <a:srgbClr val="3B3B3B"/>
              </a:buClr>
              <a:buSzPts val="2150"/>
              <a:buFont typeface="Calibri"/>
              <a:buChar char="▪"/>
            </a:pPr>
            <a:r>
              <a:rPr lang="en-GB" sz="2150">
                <a:solidFill>
                  <a:srgbClr val="3B3B3B"/>
                </a:solidFill>
                <a:highlight>
                  <a:srgbClr val="FFFFFF"/>
                </a:highlight>
              </a:rPr>
              <a:t>attempts to bring about wider change</a:t>
            </a:r>
            <a:endParaRPr sz="4200"/>
          </a:p>
          <a:p>
            <a:pPr marL="0" indent="0">
              <a:buClr>
                <a:schemeClr val="dk1"/>
              </a:buClr>
              <a:buSzPts val="2800"/>
              <a:buNone/>
            </a:pPr>
            <a:endParaRPr/>
          </a:p>
          <a:p>
            <a:pPr marL="0" indent="0">
              <a:buClr>
                <a:schemeClr val="dk1"/>
              </a:buClr>
              <a:buSzPts val="2800"/>
              <a:buNone/>
            </a:pPr>
            <a:endParaRPr/>
          </a:p>
          <a:p>
            <a:pPr marL="0" indent="0">
              <a:buClr>
                <a:schemeClr val="dk1"/>
              </a:buClr>
              <a:buSzPts val="2800"/>
              <a:buNone/>
            </a:pPr>
            <a:endParaRPr/>
          </a:p>
        </p:txBody>
      </p:sp>
      <p:pic>
        <p:nvPicPr>
          <p:cNvPr id="213" name="Google Shape;213;g1354935dce8_1_192"/>
          <p:cNvPicPr preferRelativeResize="0"/>
          <p:nvPr/>
        </p:nvPicPr>
        <p:blipFill>
          <a:blip r:embed="rId3">
            <a:alphaModFix/>
          </a:blip>
          <a:stretch>
            <a:fillRect/>
          </a:stretch>
        </p:blipFill>
        <p:spPr>
          <a:xfrm>
            <a:off x="1524000" y="857250"/>
            <a:ext cx="9052488" cy="5092024"/>
          </a:xfrm>
          <a:prstGeom prst="rect">
            <a:avLst/>
          </a:prstGeom>
          <a:noFill/>
          <a:ln>
            <a:noFill/>
          </a:ln>
        </p:spPr>
      </p:pic>
      <p:pic>
        <p:nvPicPr>
          <p:cNvPr id="214" name="Google Shape;214;g1354935dce8_1_192"/>
          <p:cNvPicPr preferRelativeResize="0"/>
          <p:nvPr/>
        </p:nvPicPr>
        <p:blipFill>
          <a:blip r:embed="rId3">
            <a:alphaModFix/>
          </a:blip>
          <a:stretch>
            <a:fillRect/>
          </a:stretch>
        </p:blipFill>
        <p:spPr>
          <a:xfrm>
            <a:off x="2438400" y="1438275"/>
            <a:ext cx="7620000" cy="4286250"/>
          </a:xfrm>
          <a:prstGeom prst="rect">
            <a:avLst/>
          </a:prstGeom>
          <a:noFill/>
          <a:ln>
            <a:noFill/>
          </a:ln>
        </p:spPr>
      </p:pic>
      <p:pic>
        <p:nvPicPr>
          <p:cNvPr id="215" name="Google Shape;215;g1354935dce8_1_192"/>
          <p:cNvPicPr preferRelativeResize="0"/>
          <p:nvPr/>
        </p:nvPicPr>
        <p:blipFill>
          <a:blip r:embed="rId4">
            <a:alphaModFix/>
          </a:blip>
          <a:stretch>
            <a:fillRect/>
          </a:stretch>
        </p:blipFill>
        <p:spPr>
          <a:xfrm>
            <a:off x="580768" y="321276"/>
            <a:ext cx="9630032" cy="5555649"/>
          </a:xfrm>
          <a:prstGeom prst="rect">
            <a:avLst/>
          </a:prstGeom>
          <a:noFill/>
          <a:ln>
            <a:noFill/>
          </a:ln>
        </p:spPr>
      </p:pic>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Google Shape;221;g1354935dce8_1_273"/>
          <p:cNvSpPr txBox="1">
            <a:spLocks noGrp="1"/>
          </p:cNvSpPr>
          <p:nvPr>
            <p:ph type="title"/>
          </p:nvPr>
        </p:nvSpPr>
        <p:spPr>
          <a:xfrm>
            <a:off x="2209800" y="691480"/>
            <a:ext cx="6262500" cy="1066800"/>
          </a:xfrm>
          <a:prstGeom prst="rect">
            <a:avLst/>
          </a:prstGeom>
        </p:spPr>
        <p:txBody>
          <a:bodyPr spcFirstLastPara="1" vert="horz" wrap="square" lIns="91425" tIns="45700" rIns="91425" bIns="45700" rtlCol="0" anchor="ctr" anchorCtr="0">
            <a:noAutofit/>
          </a:bodyPr>
          <a:lstStyle/>
          <a:p>
            <a:pPr>
              <a:spcBef>
                <a:spcPts val="0"/>
              </a:spcBef>
            </a:pPr>
            <a:endParaRPr/>
          </a:p>
        </p:txBody>
      </p:sp>
      <p:sp>
        <p:nvSpPr>
          <p:cNvPr id="222" name="Google Shape;222;g1354935dce8_1_273"/>
          <p:cNvSpPr txBox="1">
            <a:spLocks noGrp="1"/>
          </p:cNvSpPr>
          <p:nvPr>
            <p:ph type="body" idx="1"/>
          </p:nvPr>
        </p:nvSpPr>
        <p:spPr>
          <a:xfrm>
            <a:off x="2209800" y="1834480"/>
            <a:ext cx="7772400" cy="4114800"/>
          </a:xfrm>
          <a:prstGeom prst="rect">
            <a:avLst/>
          </a:prstGeom>
        </p:spPr>
        <p:txBody>
          <a:bodyPr spcFirstLastPara="1" vert="horz" wrap="square" lIns="91425" tIns="45700" rIns="91425" bIns="45700" rtlCol="0" anchor="t" anchorCtr="0">
            <a:noAutofit/>
          </a:bodyPr>
          <a:lstStyle/>
          <a:p>
            <a:pPr marL="0" indent="0">
              <a:spcBef>
                <a:spcPts val="360"/>
              </a:spcBef>
              <a:buNone/>
            </a:pPr>
            <a:endParaRPr/>
          </a:p>
        </p:txBody>
      </p:sp>
      <p:pic>
        <p:nvPicPr>
          <p:cNvPr id="223" name="Google Shape;223;g1354935dce8_1_273"/>
          <p:cNvPicPr preferRelativeResize="0"/>
          <p:nvPr/>
        </p:nvPicPr>
        <p:blipFill>
          <a:blip r:embed="rId3">
            <a:alphaModFix/>
          </a:blip>
          <a:stretch>
            <a:fillRect/>
          </a:stretch>
        </p:blipFill>
        <p:spPr>
          <a:xfrm>
            <a:off x="0" y="1"/>
            <a:ext cx="10576489" cy="5949276"/>
          </a:xfrm>
          <a:prstGeom prst="rect">
            <a:avLst/>
          </a:prstGeom>
          <a:noFill/>
          <a:ln>
            <a:noFill/>
          </a:ln>
        </p:spPr>
      </p:pic>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EAE2EB-57FB-4A28-1CD9-AA6F7945E6F4}"/>
              </a:ext>
            </a:extLst>
          </p:cNvPr>
          <p:cNvSpPr>
            <a:spLocks noGrp="1"/>
          </p:cNvSpPr>
          <p:nvPr>
            <p:ph type="title"/>
          </p:nvPr>
        </p:nvSpPr>
        <p:spPr/>
        <p:txBody>
          <a:bodyPr/>
          <a:lstStyle/>
          <a:p>
            <a:r>
              <a:rPr lang="en-US" dirty="0"/>
              <a:t>Mentoring teacher-research</a:t>
            </a:r>
          </a:p>
        </p:txBody>
      </p:sp>
      <p:pic>
        <p:nvPicPr>
          <p:cNvPr id="4" name="Content Placeholder 3">
            <a:extLst>
              <a:ext uri="{FF2B5EF4-FFF2-40B4-BE49-F238E27FC236}">
                <a16:creationId xmlns:a16="http://schemas.microsoft.com/office/drawing/2014/main" id="{A9F70668-E898-C4B8-68B3-AF914009801A}"/>
              </a:ext>
            </a:extLst>
          </p:cNvPr>
          <p:cNvPicPr>
            <a:picLocks noGrp="1" noChangeAspect="1"/>
          </p:cNvPicPr>
          <p:nvPr>
            <p:ph idx="1"/>
          </p:nvPr>
        </p:nvPicPr>
        <p:blipFill>
          <a:blip r:embed="rId2"/>
          <a:stretch>
            <a:fillRect/>
          </a:stretch>
        </p:blipFill>
        <p:spPr>
          <a:xfrm>
            <a:off x="9372600" y="4208613"/>
            <a:ext cx="1981200" cy="2032000"/>
          </a:xfrm>
          <a:prstGeom prst="rect">
            <a:avLst/>
          </a:prstGeom>
        </p:spPr>
      </p:pic>
    </p:spTree>
    <p:extLst>
      <p:ext uri="{BB962C8B-B14F-4D97-AF65-F5344CB8AC3E}">
        <p14:creationId xmlns:p14="http://schemas.microsoft.com/office/powerpoint/2010/main" val="3711632059"/>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Shape 580"/>
        <p:cNvGrpSpPr/>
        <p:nvPr/>
      </p:nvGrpSpPr>
      <p:grpSpPr>
        <a:xfrm>
          <a:off x="0" y="0"/>
          <a:ext cx="0" cy="0"/>
          <a:chOff x="0" y="0"/>
          <a:chExt cx="0" cy="0"/>
        </a:xfrm>
      </p:grpSpPr>
      <p:sp>
        <p:nvSpPr>
          <p:cNvPr id="581" name="Google Shape;581;g13543cb36bb_0_602"/>
          <p:cNvSpPr txBox="1">
            <a:spLocks noGrp="1"/>
          </p:cNvSpPr>
          <p:nvPr>
            <p:ph type="title"/>
          </p:nvPr>
        </p:nvSpPr>
        <p:spPr>
          <a:xfrm>
            <a:off x="1807266" y="420433"/>
            <a:ext cx="5494200" cy="646800"/>
          </a:xfrm>
          <a:prstGeom prst="rect">
            <a:avLst/>
          </a:prstGeom>
          <a:noFill/>
          <a:ln>
            <a:noFill/>
          </a:ln>
        </p:spPr>
        <p:txBody>
          <a:bodyPr spcFirstLastPara="1" vert="horz" wrap="square" lIns="91425" tIns="45700" rIns="91425" bIns="45700" rtlCol="0" anchor="ctr" anchorCtr="0">
            <a:normAutofit fontScale="90000"/>
          </a:bodyPr>
          <a:lstStyle/>
          <a:p>
            <a:pPr>
              <a:spcBef>
                <a:spcPts val="0"/>
              </a:spcBef>
              <a:buClr>
                <a:schemeClr val="dk1"/>
              </a:buClr>
              <a:buSzPct val="100000"/>
            </a:pPr>
            <a:endParaRPr/>
          </a:p>
          <a:p>
            <a:pPr>
              <a:spcBef>
                <a:spcPts val="0"/>
              </a:spcBef>
              <a:buClr>
                <a:schemeClr val="dk1"/>
              </a:buClr>
              <a:buSzPct val="100000"/>
            </a:pPr>
            <a:endParaRPr/>
          </a:p>
          <a:p>
            <a:pPr>
              <a:spcBef>
                <a:spcPts val="0"/>
              </a:spcBef>
              <a:buClr>
                <a:schemeClr val="dk1"/>
              </a:buClr>
              <a:buSzPct val="100000"/>
            </a:pPr>
            <a:endParaRPr/>
          </a:p>
          <a:p>
            <a:pPr>
              <a:spcBef>
                <a:spcPts val="0"/>
              </a:spcBef>
              <a:buClr>
                <a:schemeClr val="dk1"/>
              </a:buClr>
              <a:buSzPct val="100000"/>
            </a:pPr>
            <a:endParaRPr/>
          </a:p>
          <a:p>
            <a:pPr>
              <a:spcBef>
                <a:spcPts val="0"/>
              </a:spcBef>
              <a:buClr>
                <a:schemeClr val="dk1"/>
              </a:buClr>
              <a:buSzPct val="160000"/>
            </a:pPr>
            <a:r>
              <a:rPr lang="en-GB" sz="2750"/>
              <a:t>A handbook for mentoring teacher-research</a:t>
            </a:r>
            <a:endParaRPr sz="2750"/>
          </a:p>
        </p:txBody>
      </p:sp>
      <p:sp>
        <p:nvSpPr>
          <p:cNvPr id="582" name="Google Shape;582;g13543cb36bb_0_602"/>
          <p:cNvSpPr txBox="1">
            <a:spLocks noGrp="1"/>
          </p:cNvSpPr>
          <p:nvPr>
            <p:ph type="body" idx="1"/>
          </p:nvPr>
        </p:nvSpPr>
        <p:spPr>
          <a:xfrm>
            <a:off x="1746841" y="2984293"/>
            <a:ext cx="4435500" cy="3206700"/>
          </a:xfrm>
          <a:prstGeom prst="rect">
            <a:avLst/>
          </a:prstGeom>
          <a:noFill/>
          <a:ln>
            <a:noFill/>
          </a:ln>
        </p:spPr>
        <p:txBody>
          <a:bodyPr spcFirstLastPara="1" vert="horz" wrap="square" lIns="91425" tIns="45700" rIns="91425" bIns="45700" rtlCol="0" anchor="t" anchorCtr="0">
            <a:normAutofit/>
          </a:bodyPr>
          <a:lstStyle/>
          <a:p>
            <a:pPr>
              <a:spcBef>
                <a:spcPts val="0"/>
              </a:spcBef>
              <a:buClr>
                <a:schemeClr val="dk1"/>
              </a:buClr>
              <a:buSzPts val="2400"/>
              <a:buChar char="▪"/>
            </a:pPr>
            <a:r>
              <a:rPr lang="en-GB" sz="2400" dirty="0"/>
              <a:t>Designed for those who are supporting teacher-researchers </a:t>
            </a:r>
            <a:endParaRPr dirty="0"/>
          </a:p>
          <a:p>
            <a:pPr>
              <a:buClr>
                <a:schemeClr val="dk1"/>
              </a:buClr>
              <a:buSzPts val="2400"/>
              <a:buChar char="▪"/>
            </a:pPr>
            <a:r>
              <a:rPr lang="en-GB" sz="2400" dirty="0"/>
              <a:t>Simple, clear, practical.</a:t>
            </a:r>
            <a:endParaRPr dirty="0"/>
          </a:p>
          <a:p>
            <a:pPr>
              <a:buClr>
                <a:schemeClr val="dk1"/>
              </a:buClr>
              <a:buSzPts val="2400"/>
              <a:buChar char="▪"/>
            </a:pPr>
            <a:r>
              <a:rPr lang="en-GB" sz="2400" dirty="0"/>
              <a:t>Based on extensive experience, mainly in Nepal,  India</a:t>
            </a:r>
            <a:endParaRPr dirty="0"/>
          </a:p>
          <a:p>
            <a:pPr indent="-76200">
              <a:buClr>
                <a:schemeClr val="dk1"/>
              </a:buClr>
              <a:buSzPts val="2400"/>
              <a:buNone/>
            </a:pPr>
            <a:endParaRPr sz="2400" dirty="0"/>
          </a:p>
          <a:p>
            <a:pPr marL="0" indent="0">
              <a:buClr>
                <a:schemeClr val="dk1"/>
              </a:buClr>
              <a:buSzPts val="2400"/>
              <a:buNone/>
            </a:pPr>
            <a:endParaRPr sz="2400" dirty="0"/>
          </a:p>
        </p:txBody>
      </p:sp>
      <p:pic>
        <p:nvPicPr>
          <p:cNvPr id="583" name="Google Shape;583;g13543cb36bb_0_602"/>
          <p:cNvPicPr preferRelativeResize="0"/>
          <p:nvPr/>
        </p:nvPicPr>
        <p:blipFill rotWithShape="1">
          <a:blip r:embed="rId3">
            <a:alphaModFix/>
          </a:blip>
          <a:srcRect/>
          <a:stretch/>
        </p:blipFill>
        <p:spPr>
          <a:xfrm>
            <a:off x="7064904" y="1195629"/>
            <a:ext cx="3897386" cy="4816287"/>
          </a:xfrm>
          <a:prstGeom prst="rect">
            <a:avLst/>
          </a:prstGeom>
          <a:noFill/>
          <a:ln>
            <a:noFill/>
          </a:ln>
          <a:effectLst>
            <a:outerShdw blurRad="292100" dist="139700" dir="2700000" algn="tl" rotWithShape="0">
              <a:srgbClr val="333333">
                <a:alpha val="64709"/>
              </a:srgbClr>
            </a:outerShdw>
          </a:effectLst>
        </p:spPr>
      </p:pic>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228B04-A2A2-594F-AB12-25AD2221DE92}"/>
              </a:ext>
            </a:extLst>
          </p:cNvPr>
          <p:cNvSpPr>
            <a:spLocks noGrp="1"/>
          </p:cNvSpPr>
          <p:nvPr>
            <p:ph type="title"/>
          </p:nvPr>
        </p:nvSpPr>
        <p:spPr/>
        <p:txBody>
          <a:bodyPr/>
          <a:lstStyle/>
          <a:p>
            <a:r>
              <a:rPr lang="en-US" sz="3200" dirty="0"/>
              <a:t>Mentoring teacher-research for difficult circumstances</a:t>
            </a:r>
          </a:p>
        </p:txBody>
      </p:sp>
      <p:sp>
        <p:nvSpPr>
          <p:cNvPr id="3" name="Text Placeholder 2">
            <a:extLst>
              <a:ext uri="{FF2B5EF4-FFF2-40B4-BE49-F238E27FC236}">
                <a16:creationId xmlns:a16="http://schemas.microsoft.com/office/drawing/2014/main" id="{0EB0EA2F-0CDF-6340-9E70-796978F05287}"/>
              </a:ext>
            </a:extLst>
          </p:cNvPr>
          <p:cNvSpPr>
            <a:spLocks noGrp="1"/>
          </p:cNvSpPr>
          <p:nvPr>
            <p:ph type="body" idx="1"/>
          </p:nvPr>
        </p:nvSpPr>
        <p:spPr/>
        <p:txBody>
          <a:bodyPr/>
          <a:lstStyle/>
          <a:p>
            <a:pPr marL="50800" indent="0">
              <a:buNone/>
            </a:pPr>
            <a:endParaRPr lang="en-US" dirty="0"/>
          </a:p>
          <a:p>
            <a:pPr marL="50800" indent="0">
              <a:buNone/>
            </a:pPr>
            <a:r>
              <a:rPr lang="en-US" dirty="0"/>
              <a:t>(to address emergency remote teaching situations) </a:t>
            </a:r>
          </a:p>
        </p:txBody>
      </p:sp>
      <p:sp>
        <p:nvSpPr>
          <p:cNvPr id="4" name="Text Placeholder 3">
            <a:extLst>
              <a:ext uri="{FF2B5EF4-FFF2-40B4-BE49-F238E27FC236}">
                <a16:creationId xmlns:a16="http://schemas.microsoft.com/office/drawing/2014/main" id="{73653E18-072D-D344-B846-EF706E3A204E}"/>
              </a:ext>
            </a:extLst>
          </p:cNvPr>
          <p:cNvSpPr>
            <a:spLocks noGrp="1"/>
          </p:cNvSpPr>
          <p:nvPr>
            <p:ph type="body" idx="2"/>
          </p:nvPr>
        </p:nvSpPr>
        <p:spPr/>
        <p:txBody>
          <a:bodyPr/>
          <a:lstStyle/>
          <a:p>
            <a:endParaRPr lang="en-US"/>
          </a:p>
        </p:txBody>
      </p:sp>
      <p:pic>
        <p:nvPicPr>
          <p:cNvPr id="5" name="Content Placeholder 6" descr="Cover of the book Mentoring Teachers to Research Their Classrooms: a Practical Handbook by Richad Smith (published by British Council), showing an Indian teacher with her students">
            <a:extLst>
              <a:ext uri="{FF2B5EF4-FFF2-40B4-BE49-F238E27FC236}">
                <a16:creationId xmlns:a16="http://schemas.microsoft.com/office/drawing/2014/main" id="{9748E9C7-4E22-074B-9353-C796BCF59143}"/>
              </a:ext>
            </a:extLst>
          </p:cNvPr>
          <p:cNvPicPr>
            <a:picLocks noChangeAspect="1"/>
          </p:cNvPicPr>
          <p:nvPr/>
        </p:nvPicPr>
        <p:blipFill>
          <a:blip r:embed="rId2"/>
          <a:stretch>
            <a:fillRect/>
          </a:stretch>
        </p:blipFill>
        <p:spPr>
          <a:xfrm>
            <a:off x="6032282" y="1621401"/>
            <a:ext cx="3245286" cy="4504766"/>
          </a:xfrm>
          <a:prstGeom prst="rect">
            <a:avLst/>
          </a:prstGeom>
        </p:spPr>
      </p:pic>
    </p:spTree>
    <p:extLst>
      <p:ext uri="{BB962C8B-B14F-4D97-AF65-F5344CB8AC3E}">
        <p14:creationId xmlns:p14="http://schemas.microsoft.com/office/powerpoint/2010/main" val="32590755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672286-525A-AB67-70B0-B7DF3512C77A}"/>
              </a:ext>
            </a:extLst>
          </p:cNvPr>
          <p:cNvSpPr>
            <a:spLocks noGrp="1"/>
          </p:cNvSpPr>
          <p:nvPr>
            <p:ph type="title"/>
          </p:nvPr>
        </p:nvSpPr>
        <p:spPr/>
        <p:txBody>
          <a:bodyPr/>
          <a:lstStyle/>
          <a:p>
            <a:r>
              <a:rPr lang="en-US" dirty="0"/>
              <a:t>5. </a:t>
            </a:r>
            <a:r>
              <a:rPr lang="en-US" dirty="0" err="1"/>
              <a:t>Decentring</a:t>
            </a:r>
            <a:r>
              <a:rPr lang="en-US" dirty="0"/>
              <a:t> ELT</a:t>
            </a:r>
          </a:p>
        </p:txBody>
      </p:sp>
      <p:sp>
        <p:nvSpPr>
          <p:cNvPr id="3" name="Content Placeholder 2">
            <a:extLst>
              <a:ext uri="{FF2B5EF4-FFF2-40B4-BE49-F238E27FC236}">
                <a16:creationId xmlns:a16="http://schemas.microsoft.com/office/drawing/2014/main" id="{6AD96898-88A8-3802-F280-C72B6234FD7F}"/>
              </a:ext>
            </a:extLst>
          </p:cNvPr>
          <p:cNvSpPr>
            <a:spLocks noGrp="1"/>
          </p:cNvSpPr>
          <p:nvPr>
            <p:ph idx="1"/>
          </p:nvPr>
        </p:nvSpPr>
        <p:spPr/>
        <p:txBody>
          <a:bodyPr/>
          <a:lstStyle/>
          <a:p>
            <a:pPr marL="0" indent="0">
              <a:buNone/>
            </a:pPr>
            <a:endParaRPr lang="en-US" dirty="0"/>
          </a:p>
        </p:txBody>
      </p:sp>
    </p:spTree>
    <p:extLst>
      <p:ext uri="{BB962C8B-B14F-4D97-AF65-F5344CB8AC3E}">
        <p14:creationId xmlns:p14="http://schemas.microsoft.com/office/powerpoint/2010/main" val="39643919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180193-46F8-EAF9-8C36-4C91134BC5D1}"/>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CDB4B82A-EA0C-9E9E-A60B-32A49050DD94}"/>
              </a:ext>
            </a:extLst>
          </p:cNvPr>
          <p:cNvSpPr>
            <a:spLocks noGrp="1"/>
          </p:cNvSpPr>
          <p:nvPr>
            <p:ph idx="1"/>
          </p:nvPr>
        </p:nvSpPr>
        <p:spPr/>
        <p:txBody>
          <a:bodyPr/>
          <a:lstStyle/>
          <a:p>
            <a:pPr marL="0" indent="0">
              <a:buNone/>
            </a:pPr>
            <a:r>
              <a:rPr lang="en-US" dirty="0"/>
              <a:t>'Sustainability’ – a key concept</a:t>
            </a:r>
          </a:p>
        </p:txBody>
      </p:sp>
      <p:pic>
        <p:nvPicPr>
          <p:cNvPr id="4" name="Picture 3">
            <a:extLst>
              <a:ext uri="{FF2B5EF4-FFF2-40B4-BE49-F238E27FC236}">
                <a16:creationId xmlns:a16="http://schemas.microsoft.com/office/drawing/2014/main" id="{E021CDD6-E313-DE12-0C51-162B6EE40CD9}"/>
              </a:ext>
            </a:extLst>
          </p:cNvPr>
          <p:cNvPicPr>
            <a:picLocks noChangeAspect="1"/>
          </p:cNvPicPr>
          <p:nvPr/>
        </p:nvPicPr>
        <p:blipFill>
          <a:blip r:embed="rId2"/>
          <a:stretch>
            <a:fillRect/>
          </a:stretch>
        </p:blipFill>
        <p:spPr>
          <a:xfrm>
            <a:off x="5743833" y="1690688"/>
            <a:ext cx="5859162" cy="5074202"/>
          </a:xfrm>
          <a:prstGeom prst="rect">
            <a:avLst/>
          </a:prstGeom>
        </p:spPr>
      </p:pic>
    </p:spTree>
    <p:extLst>
      <p:ext uri="{BB962C8B-B14F-4D97-AF65-F5344CB8AC3E}">
        <p14:creationId xmlns:p14="http://schemas.microsoft.com/office/powerpoint/2010/main" val="199821899"/>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9F0640-89C0-0542-94D3-21E607458FFF}"/>
              </a:ext>
            </a:extLst>
          </p:cNvPr>
          <p:cNvSpPr>
            <a:spLocks noGrp="1"/>
          </p:cNvSpPr>
          <p:nvPr>
            <p:ph type="title"/>
          </p:nvPr>
        </p:nvSpPr>
        <p:spPr/>
        <p:txBody>
          <a:bodyPr/>
          <a:lstStyle/>
          <a:p>
            <a:endParaRPr lang="en-US"/>
          </a:p>
        </p:txBody>
      </p:sp>
      <p:pic>
        <p:nvPicPr>
          <p:cNvPr id="4" name="Picture 3">
            <a:extLst>
              <a:ext uri="{FF2B5EF4-FFF2-40B4-BE49-F238E27FC236}">
                <a16:creationId xmlns:a16="http://schemas.microsoft.com/office/drawing/2014/main" id="{23C12DBF-FBA4-6D45-906B-B132EA598629}"/>
              </a:ext>
            </a:extLst>
          </p:cNvPr>
          <p:cNvPicPr>
            <a:picLocks noChangeAspect="1"/>
          </p:cNvPicPr>
          <p:nvPr/>
        </p:nvPicPr>
        <p:blipFill>
          <a:blip r:embed="rId2"/>
          <a:stretch>
            <a:fillRect/>
          </a:stretch>
        </p:blipFill>
        <p:spPr>
          <a:xfrm>
            <a:off x="1524000" y="966875"/>
            <a:ext cx="9144000" cy="4924251"/>
          </a:xfrm>
          <a:prstGeom prst="rect">
            <a:avLst/>
          </a:prstGeom>
        </p:spPr>
      </p:pic>
      <p:sp>
        <p:nvSpPr>
          <p:cNvPr id="3" name="Text Placeholder 2">
            <a:extLst>
              <a:ext uri="{FF2B5EF4-FFF2-40B4-BE49-F238E27FC236}">
                <a16:creationId xmlns:a16="http://schemas.microsoft.com/office/drawing/2014/main" id="{8797B042-A119-364A-B3C1-E84436A00B24}"/>
              </a:ext>
            </a:extLst>
          </p:cNvPr>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150059488"/>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5CB832-E228-7E40-9336-E6D8144AF68C}"/>
              </a:ext>
            </a:extLst>
          </p:cNvPr>
          <p:cNvSpPr>
            <a:spLocks noGrp="1"/>
          </p:cNvSpPr>
          <p:nvPr>
            <p:ph type="title"/>
          </p:nvPr>
        </p:nvSpPr>
        <p:spPr/>
        <p:txBody>
          <a:bodyPr/>
          <a:lstStyle/>
          <a:p>
            <a:endParaRPr lang="en-US"/>
          </a:p>
        </p:txBody>
      </p:sp>
      <p:pic>
        <p:nvPicPr>
          <p:cNvPr id="4" name="Picture 3">
            <a:extLst>
              <a:ext uri="{FF2B5EF4-FFF2-40B4-BE49-F238E27FC236}">
                <a16:creationId xmlns:a16="http://schemas.microsoft.com/office/drawing/2014/main" id="{6221CAD6-FA1A-E943-97D4-78D3ABA5257E}"/>
              </a:ext>
            </a:extLst>
          </p:cNvPr>
          <p:cNvPicPr>
            <a:picLocks noChangeAspect="1"/>
          </p:cNvPicPr>
          <p:nvPr/>
        </p:nvPicPr>
        <p:blipFill>
          <a:blip r:embed="rId2"/>
          <a:stretch>
            <a:fillRect/>
          </a:stretch>
        </p:blipFill>
        <p:spPr>
          <a:xfrm>
            <a:off x="3664619" y="0"/>
            <a:ext cx="4862763" cy="6858000"/>
          </a:xfrm>
          <a:prstGeom prst="rect">
            <a:avLst/>
          </a:prstGeom>
        </p:spPr>
      </p:pic>
      <p:sp>
        <p:nvSpPr>
          <p:cNvPr id="3" name="Text Placeholder 2">
            <a:extLst>
              <a:ext uri="{FF2B5EF4-FFF2-40B4-BE49-F238E27FC236}">
                <a16:creationId xmlns:a16="http://schemas.microsoft.com/office/drawing/2014/main" id="{07816D76-E3A0-0142-B497-B641A1C2EA26}"/>
              </a:ext>
            </a:extLst>
          </p:cNvPr>
          <p:cNvSpPr>
            <a:spLocks noGrp="1"/>
          </p:cNvSpPr>
          <p:nvPr>
            <p:ph type="body" idx="1"/>
          </p:nvPr>
        </p:nvSpPr>
        <p:spPr/>
        <p:txBody>
          <a:bodyPr/>
          <a:lstStyle/>
          <a:p>
            <a:pPr marL="25400" indent="0">
              <a:buNone/>
            </a:pPr>
            <a:endParaRPr lang="en-US" dirty="0"/>
          </a:p>
        </p:txBody>
      </p:sp>
    </p:spTree>
    <p:extLst>
      <p:ext uri="{BB962C8B-B14F-4D97-AF65-F5344CB8AC3E}">
        <p14:creationId xmlns:p14="http://schemas.microsoft.com/office/powerpoint/2010/main" val="3013266602"/>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sp>
        <p:nvSpPr>
          <p:cNvPr id="191" name="Google Shape;191;g1354935dce8_1_179"/>
          <p:cNvSpPr txBox="1">
            <a:spLocks noGrp="1"/>
          </p:cNvSpPr>
          <p:nvPr>
            <p:ph type="title"/>
          </p:nvPr>
        </p:nvSpPr>
        <p:spPr>
          <a:xfrm>
            <a:off x="2038350" y="691475"/>
            <a:ext cx="8317500" cy="1066800"/>
          </a:xfrm>
          <a:prstGeom prst="rect">
            <a:avLst/>
          </a:prstGeom>
          <a:noFill/>
          <a:ln>
            <a:noFill/>
          </a:ln>
        </p:spPr>
        <p:txBody>
          <a:bodyPr spcFirstLastPara="1" vert="horz" wrap="square" lIns="91425" tIns="45700" rIns="91425" bIns="45700" rtlCol="0" anchor="ctr" anchorCtr="0">
            <a:normAutofit/>
          </a:bodyPr>
          <a:lstStyle/>
          <a:p>
            <a:pPr>
              <a:spcBef>
                <a:spcPts val="0"/>
              </a:spcBef>
              <a:buClr>
                <a:schemeClr val="dk1"/>
              </a:buClr>
              <a:buSzPts val="4400"/>
            </a:pPr>
            <a:endParaRPr/>
          </a:p>
        </p:txBody>
      </p:sp>
      <p:sp>
        <p:nvSpPr>
          <p:cNvPr id="192" name="Google Shape;192;g1354935dce8_1_179"/>
          <p:cNvSpPr txBox="1">
            <a:spLocks noGrp="1"/>
          </p:cNvSpPr>
          <p:nvPr>
            <p:ph type="body" idx="1"/>
          </p:nvPr>
        </p:nvSpPr>
        <p:spPr>
          <a:xfrm>
            <a:off x="2038350" y="1834475"/>
            <a:ext cx="7602300" cy="4114800"/>
          </a:xfrm>
          <a:prstGeom prst="rect">
            <a:avLst/>
          </a:prstGeom>
          <a:noFill/>
          <a:ln>
            <a:noFill/>
          </a:ln>
        </p:spPr>
        <p:txBody>
          <a:bodyPr spcFirstLastPara="1" vert="horz" wrap="square" lIns="91425" tIns="45700" rIns="91425" bIns="45700" rtlCol="0" anchor="t" anchorCtr="0">
            <a:normAutofit fontScale="47500" lnSpcReduction="20000"/>
          </a:bodyPr>
          <a:lstStyle/>
          <a:p>
            <a:pPr marL="0" indent="0">
              <a:spcBef>
                <a:spcPts val="0"/>
              </a:spcBef>
              <a:buClr>
                <a:schemeClr val="dk1"/>
              </a:buClr>
              <a:buSzPct val="63305"/>
              <a:buNone/>
            </a:pPr>
            <a:r>
              <a:rPr lang="en-GB" sz="4423" dirty="0">
                <a:solidFill>
                  <a:srgbClr val="3B3B3B"/>
                </a:solidFill>
                <a:highlight>
                  <a:srgbClr val="FFFFFF"/>
                </a:highlight>
              </a:rPr>
              <a:t>Examples of directions forward – ideas carried out by English language teacher associations in Africa, Latin America, and South Asia which involve: </a:t>
            </a:r>
            <a:endParaRPr sz="4423" dirty="0">
              <a:solidFill>
                <a:srgbClr val="3B3B3B"/>
              </a:solidFill>
              <a:highlight>
                <a:srgbClr val="FFFFFF"/>
              </a:highlight>
            </a:endParaRPr>
          </a:p>
          <a:p>
            <a:pPr marL="0" indent="0">
              <a:spcBef>
                <a:spcPts val="0"/>
              </a:spcBef>
              <a:buClr>
                <a:schemeClr val="dk1"/>
              </a:buClr>
              <a:buSzPct val="63305"/>
              <a:buNone/>
            </a:pPr>
            <a:endParaRPr sz="4423" dirty="0">
              <a:solidFill>
                <a:srgbClr val="3B3B3B"/>
              </a:solidFill>
              <a:highlight>
                <a:srgbClr val="FFFFFF"/>
              </a:highlight>
            </a:endParaRPr>
          </a:p>
          <a:p>
            <a:pPr marL="457200" indent="-340944">
              <a:spcBef>
                <a:spcPts val="0"/>
              </a:spcBef>
              <a:buClr>
                <a:srgbClr val="3B3B3B"/>
              </a:buClr>
              <a:buSzPct val="100000"/>
              <a:buFont typeface="Calibri"/>
              <a:buChar char="▪"/>
            </a:pPr>
            <a:r>
              <a:rPr lang="en-GB" sz="4423" dirty="0">
                <a:solidFill>
                  <a:srgbClr val="3B3B3B"/>
                </a:solidFill>
                <a:highlight>
                  <a:srgbClr val="FFFFFF"/>
                </a:highlight>
              </a:rPr>
              <a:t>localization/devolution</a:t>
            </a:r>
            <a:endParaRPr sz="4423" dirty="0">
              <a:solidFill>
                <a:srgbClr val="3B3B3B"/>
              </a:solidFill>
              <a:highlight>
                <a:srgbClr val="FFFFFF"/>
              </a:highlight>
            </a:endParaRPr>
          </a:p>
          <a:p>
            <a:pPr marL="457200" indent="-340944">
              <a:spcBef>
                <a:spcPts val="0"/>
              </a:spcBef>
              <a:buClr>
                <a:srgbClr val="3B3B3B"/>
              </a:buClr>
              <a:buSzPct val="100000"/>
              <a:buFont typeface="Calibri"/>
              <a:buChar char="▪"/>
            </a:pPr>
            <a:r>
              <a:rPr lang="en-GB" sz="4423" dirty="0">
                <a:solidFill>
                  <a:srgbClr val="3B3B3B"/>
                </a:solidFill>
                <a:highlight>
                  <a:srgbClr val="FFFFFF"/>
                </a:highlight>
              </a:rPr>
              <a:t>encouragement of success-sharing</a:t>
            </a:r>
            <a:endParaRPr sz="4423" dirty="0">
              <a:solidFill>
                <a:srgbClr val="3B3B3B"/>
              </a:solidFill>
              <a:highlight>
                <a:srgbClr val="FFFFFF"/>
              </a:highlight>
            </a:endParaRPr>
          </a:p>
          <a:p>
            <a:pPr marL="457200" indent="-340944">
              <a:spcBef>
                <a:spcPts val="0"/>
              </a:spcBef>
              <a:buClr>
                <a:srgbClr val="3B3B3B"/>
              </a:buClr>
              <a:buSzPct val="100000"/>
              <a:buFont typeface="Calibri"/>
              <a:buChar char="▪"/>
            </a:pPr>
            <a:r>
              <a:rPr lang="en-GB" sz="4423" dirty="0">
                <a:solidFill>
                  <a:srgbClr val="3B3B3B"/>
                </a:solidFill>
                <a:highlight>
                  <a:srgbClr val="FFFFFF"/>
                </a:highlight>
              </a:rPr>
              <a:t>support for teacher research</a:t>
            </a:r>
            <a:endParaRPr sz="4423" dirty="0">
              <a:solidFill>
                <a:srgbClr val="3B3B3B"/>
              </a:solidFill>
              <a:highlight>
                <a:srgbClr val="FFFFFF"/>
              </a:highlight>
            </a:endParaRPr>
          </a:p>
          <a:p>
            <a:pPr marL="457200" indent="-340944">
              <a:spcBef>
                <a:spcPts val="0"/>
              </a:spcBef>
              <a:buClr>
                <a:srgbClr val="3B3B3B"/>
              </a:buClr>
              <a:buSzPct val="100000"/>
              <a:buFont typeface="Calibri"/>
              <a:buChar char="▪"/>
            </a:pPr>
            <a:r>
              <a:rPr lang="en-GB" sz="4423" dirty="0">
                <a:solidFill>
                  <a:srgbClr val="3B3B3B"/>
                </a:solidFill>
                <a:highlight>
                  <a:srgbClr val="FFFFFF"/>
                </a:highlight>
              </a:rPr>
              <a:t>investigation of members’ needs and/or capabilities</a:t>
            </a:r>
            <a:endParaRPr sz="4423" dirty="0">
              <a:solidFill>
                <a:srgbClr val="3B3B3B"/>
              </a:solidFill>
              <a:highlight>
                <a:srgbClr val="FFFFFF"/>
              </a:highlight>
            </a:endParaRPr>
          </a:p>
          <a:p>
            <a:pPr marL="457200" indent="-340944">
              <a:spcBef>
                <a:spcPts val="0"/>
              </a:spcBef>
              <a:buClr>
                <a:srgbClr val="3B3B3B"/>
              </a:buClr>
              <a:buSzPct val="100000"/>
              <a:buFont typeface="Calibri"/>
              <a:buChar char="▪"/>
            </a:pPr>
            <a:r>
              <a:rPr lang="en-GB" sz="4423" dirty="0">
                <a:solidFill>
                  <a:srgbClr val="3B3B3B"/>
                </a:solidFill>
                <a:highlight>
                  <a:srgbClr val="FFFFFF"/>
                </a:highlight>
              </a:rPr>
              <a:t>attempts to bring about wider change</a:t>
            </a:r>
            <a:endParaRPr sz="4423" dirty="0">
              <a:solidFill>
                <a:srgbClr val="3B3B3B"/>
              </a:solidFill>
              <a:highlight>
                <a:srgbClr val="FFFFFF"/>
              </a:highlight>
            </a:endParaRPr>
          </a:p>
          <a:p>
            <a:pPr marL="0" indent="0">
              <a:spcBef>
                <a:spcPts val="0"/>
              </a:spcBef>
              <a:buNone/>
            </a:pPr>
            <a:endParaRPr sz="2150" dirty="0">
              <a:solidFill>
                <a:srgbClr val="3B3B3B"/>
              </a:solidFill>
              <a:highlight>
                <a:srgbClr val="FFFFFF"/>
              </a:highlight>
            </a:endParaRPr>
          </a:p>
          <a:p>
            <a:pPr marL="0" indent="0">
              <a:spcBef>
                <a:spcPts val="0"/>
              </a:spcBef>
              <a:buNone/>
            </a:pPr>
            <a:endParaRPr sz="2150" dirty="0">
              <a:solidFill>
                <a:srgbClr val="3B3B3B"/>
              </a:solidFill>
              <a:highlight>
                <a:srgbClr val="FFFFFF"/>
              </a:highlight>
            </a:endParaRPr>
          </a:p>
          <a:p>
            <a:pPr marL="0" indent="0">
              <a:spcBef>
                <a:spcPts val="0"/>
              </a:spcBef>
              <a:buNone/>
            </a:pPr>
            <a:endParaRPr sz="2150" dirty="0">
              <a:solidFill>
                <a:srgbClr val="3B3B3B"/>
              </a:solidFill>
              <a:highlight>
                <a:srgbClr val="FFFFFF"/>
              </a:highlight>
            </a:endParaRPr>
          </a:p>
          <a:p>
            <a:pPr marL="0" indent="0">
              <a:spcBef>
                <a:spcPts val="0"/>
              </a:spcBef>
              <a:buNone/>
            </a:pPr>
            <a:endParaRPr sz="2150" dirty="0">
              <a:solidFill>
                <a:srgbClr val="3B3B3B"/>
              </a:solidFill>
              <a:highlight>
                <a:srgbClr val="FFFFFF"/>
              </a:highlight>
            </a:endParaRPr>
          </a:p>
          <a:p>
            <a:pPr marL="0" indent="0">
              <a:spcBef>
                <a:spcPts val="0"/>
              </a:spcBef>
              <a:buNone/>
            </a:pPr>
            <a:endParaRPr sz="2150" dirty="0">
              <a:solidFill>
                <a:srgbClr val="3B3B3B"/>
              </a:solidFill>
              <a:highlight>
                <a:srgbClr val="FFFFFF"/>
              </a:highlight>
            </a:endParaRPr>
          </a:p>
          <a:p>
            <a:pPr marL="0" indent="0">
              <a:spcBef>
                <a:spcPts val="0"/>
              </a:spcBef>
              <a:buNone/>
            </a:pPr>
            <a:endParaRPr sz="3242" dirty="0">
              <a:solidFill>
                <a:srgbClr val="3B3B3B"/>
              </a:solidFill>
              <a:highlight>
                <a:srgbClr val="FFFFFF"/>
              </a:highlight>
            </a:endParaRPr>
          </a:p>
          <a:p>
            <a:pPr marL="0" indent="0">
              <a:spcBef>
                <a:spcPts val="0"/>
              </a:spcBef>
              <a:buNone/>
            </a:pPr>
            <a:endParaRPr sz="3242" dirty="0">
              <a:solidFill>
                <a:srgbClr val="3B3B3B"/>
              </a:solidFill>
              <a:highlight>
                <a:srgbClr val="FFFFFF"/>
              </a:highlight>
            </a:endParaRPr>
          </a:p>
          <a:p>
            <a:pPr marL="0" indent="0">
              <a:spcBef>
                <a:spcPts val="0"/>
              </a:spcBef>
              <a:buNone/>
            </a:pPr>
            <a:r>
              <a:rPr lang="en-GB" sz="2997" dirty="0">
                <a:solidFill>
                  <a:srgbClr val="383838"/>
                </a:solidFill>
                <a:highlight>
                  <a:srgbClr val="F3E1E5"/>
                </a:highlight>
                <a:latin typeface="Arial"/>
                <a:ea typeface="Arial"/>
                <a:cs typeface="Arial"/>
                <a:sym typeface="Arial"/>
              </a:rPr>
              <a:t>D. Banegas, D. Bullock, R. Kiely, K. </a:t>
            </a:r>
            <a:r>
              <a:rPr lang="en-GB" sz="2997" dirty="0" err="1">
                <a:solidFill>
                  <a:srgbClr val="383838"/>
                </a:solidFill>
                <a:highlight>
                  <a:srgbClr val="F3E1E5"/>
                </a:highlight>
                <a:latin typeface="Arial"/>
                <a:ea typeface="Arial"/>
                <a:cs typeface="Arial"/>
                <a:sym typeface="Arial"/>
              </a:rPr>
              <a:t>Kuchah</a:t>
            </a:r>
            <a:r>
              <a:rPr lang="en-GB" sz="2997" dirty="0">
                <a:solidFill>
                  <a:srgbClr val="383838"/>
                </a:solidFill>
                <a:highlight>
                  <a:srgbClr val="F3E1E5"/>
                </a:highlight>
                <a:latin typeface="Arial"/>
                <a:ea typeface="Arial"/>
                <a:cs typeface="Arial"/>
                <a:sym typeface="Arial"/>
              </a:rPr>
              <a:t>, A. </a:t>
            </a:r>
            <a:r>
              <a:rPr lang="en-GB" sz="2997" dirty="0" err="1">
                <a:solidFill>
                  <a:srgbClr val="383838"/>
                </a:solidFill>
                <a:highlight>
                  <a:srgbClr val="F3E1E5"/>
                </a:highlight>
                <a:latin typeface="Arial"/>
                <a:ea typeface="Arial"/>
                <a:cs typeface="Arial"/>
                <a:sym typeface="Arial"/>
              </a:rPr>
              <a:t>Padwad</a:t>
            </a:r>
            <a:r>
              <a:rPr lang="en-GB" sz="2997" dirty="0">
                <a:solidFill>
                  <a:srgbClr val="383838"/>
                </a:solidFill>
                <a:highlight>
                  <a:srgbClr val="F3E1E5"/>
                </a:highlight>
                <a:latin typeface="Arial"/>
                <a:ea typeface="Arial"/>
                <a:cs typeface="Arial"/>
                <a:sym typeface="Arial"/>
              </a:rPr>
              <a:t> &amp; M. </a:t>
            </a:r>
            <a:r>
              <a:rPr lang="en-GB" sz="2997" dirty="0" err="1">
                <a:solidFill>
                  <a:srgbClr val="383838"/>
                </a:solidFill>
                <a:highlight>
                  <a:srgbClr val="F3E1E5"/>
                </a:highlight>
                <a:latin typeface="Arial"/>
                <a:ea typeface="Arial"/>
                <a:cs typeface="Arial"/>
                <a:sym typeface="Arial"/>
              </a:rPr>
              <a:t>Wedell</a:t>
            </a:r>
            <a:r>
              <a:rPr lang="en-GB" sz="2997" dirty="0">
                <a:solidFill>
                  <a:srgbClr val="383838"/>
                </a:solidFill>
                <a:highlight>
                  <a:srgbClr val="F3E1E5"/>
                </a:highlight>
                <a:latin typeface="Arial"/>
                <a:ea typeface="Arial"/>
                <a:cs typeface="Arial"/>
                <a:sym typeface="Arial"/>
              </a:rPr>
              <a:t> (2022). '</a:t>
            </a:r>
            <a:r>
              <a:rPr lang="en-GB" sz="2997" u="sng" dirty="0">
                <a:solidFill>
                  <a:srgbClr val="3E0806"/>
                </a:solidFill>
                <a:highlight>
                  <a:srgbClr val="F3E1E5"/>
                </a:highlight>
                <a:latin typeface="Arial"/>
                <a:ea typeface="Arial"/>
                <a:cs typeface="Arial"/>
                <a:sym typeface="Arial"/>
                <a:hlinkClick r:id="rId3">
                  <a:extLst>
                    <a:ext uri="{A12FA001-AC4F-418D-AE19-62706E023703}">
                      <ahyp:hlinkClr xmlns:ahyp="http://schemas.microsoft.com/office/drawing/2018/hyperlinkcolor" val="tx"/>
                    </a:ext>
                  </a:extLst>
                </a:hlinkClick>
              </a:rPr>
              <a:t>Decentring ELT: Teacher Associations as agents of change</a:t>
            </a:r>
            <a:r>
              <a:rPr lang="en-GB" sz="2997" dirty="0">
                <a:solidFill>
                  <a:srgbClr val="383838"/>
                </a:solidFill>
                <a:highlight>
                  <a:srgbClr val="F3E1E5"/>
                </a:highlight>
                <a:latin typeface="Arial"/>
                <a:ea typeface="Arial"/>
                <a:cs typeface="Arial"/>
                <a:sym typeface="Arial"/>
              </a:rPr>
              <a:t>'. </a:t>
            </a:r>
            <a:r>
              <a:rPr lang="en-GB" sz="2997" i="1" dirty="0">
                <a:solidFill>
                  <a:srgbClr val="383838"/>
                </a:solidFill>
                <a:highlight>
                  <a:srgbClr val="F3E1E5"/>
                </a:highlight>
                <a:latin typeface="Arial"/>
                <a:ea typeface="Arial"/>
                <a:cs typeface="Arial"/>
                <a:sym typeface="Arial"/>
              </a:rPr>
              <a:t>ELT Journal</a:t>
            </a:r>
            <a:r>
              <a:rPr lang="en-GB" sz="2997" dirty="0">
                <a:solidFill>
                  <a:srgbClr val="383838"/>
                </a:solidFill>
                <a:highlight>
                  <a:srgbClr val="F3E1E5"/>
                </a:highlight>
                <a:latin typeface="Arial"/>
                <a:ea typeface="Arial"/>
                <a:cs typeface="Arial"/>
                <a:sym typeface="Arial"/>
              </a:rPr>
              <a:t> 76/1: 69–76.</a:t>
            </a:r>
            <a:endParaRPr sz="4997" dirty="0"/>
          </a:p>
          <a:p>
            <a:pPr marL="0" indent="0">
              <a:buClr>
                <a:schemeClr val="dk1"/>
              </a:buClr>
              <a:buSzPct val="93395"/>
              <a:buNone/>
            </a:pPr>
            <a:r>
              <a:rPr lang="en-GB" sz="2997" u="sng" dirty="0">
                <a:solidFill>
                  <a:srgbClr val="9A1310"/>
                </a:solidFill>
                <a:highlight>
                  <a:srgbClr val="F3E1E5"/>
                </a:highlight>
                <a:latin typeface="Arial"/>
                <a:ea typeface="Arial"/>
                <a:cs typeface="Arial"/>
                <a:sym typeface="Arial"/>
                <a:hlinkClick r:id="rId4">
                  <a:extLst>
                    <a:ext uri="{A12FA001-AC4F-418D-AE19-62706E023703}">
                      <ahyp:hlinkClr xmlns:ahyp="http://schemas.microsoft.com/office/drawing/2018/hyperlinkcolor" val="tx"/>
                    </a:ext>
                  </a:extLst>
                </a:hlinkClick>
              </a:rPr>
              <a:t>Decentring ELT: Challenges and Opportunities</a:t>
            </a:r>
            <a:r>
              <a:rPr lang="en-GB" sz="2997" dirty="0">
                <a:solidFill>
                  <a:srgbClr val="383838"/>
                </a:solidFill>
                <a:highlight>
                  <a:srgbClr val="F3E1E5"/>
                </a:highlight>
                <a:latin typeface="Arial"/>
                <a:ea typeface="Arial"/>
                <a:cs typeface="Arial"/>
                <a:sym typeface="Arial"/>
              </a:rPr>
              <a:t> (Brief report on The A. S. Hornby Educational Trust's 60th anniversary online conference, in collaboration with AINET and the Centre for English Language Education, </a:t>
            </a:r>
            <a:r>
              <a:rPr lang="en-GB" sz="2997" dirty="0" err="1">
                <a:solidFill>
                  <a:srgbClr val="383838"/>
                </a:solidFill>
                <a:highlight>
                  <a:srgbClr val="F3E1E5"/>
                </a:highlight>
                <a:latin typeface="Arial"/>
                <a:ea typeface="Arial"/>
                <a:cs typeface="Arial"/>
                <a:sym typeface="Arial"/>
              </a:rPr>
              <a:t>Dr.</a:t>
            </a:r>
            <a:r>
              <a:rPr lang="en-GB" sz="2997" dirty="0">
                <a:solidFill>
                  <a:srgbClr val="383838"/>
                </a:solidFill>
                <a:highlight>
                  <a:srgbClr val="F3E1E5"/>
                </a:highlight>
                <a:latin typeface="Arial"/>
                <a:ea typeface="Arial"/>
                <a:cs typeface="Arial"/>
                <a:sym typeface="Arial"/>
              </a:rPr>
              <a:t> B. R. Ambedkar University Delhi, 3–4 December 2021)</a:t>
            </a:r>
            <a:endParaRPr sz="4997" dirty="0"/>
          </a:p>
          <a:p>
            <a:pPr marL="0" indent="0">
              <a:buClr>
                <a:schemeClr val="dk1"/>
              </a:buClr>
              <a:buSzPct val="65235"/>
              <a:buNone/>
            </a:pPr>
            <a:endParaRPr sz="4292" dirty="0"/>
          </a:p>
          <a:p>
            <a:pPr marL="0" indent="0">
              <a:buClr>
                <a:schemeClr val="dk1"/>
              </a:buClr>
              <a:buSzPct val="87500"/>
              <a:buNone/>
            </a:pPr>
            <a:endParaRPr dirty="0"/>
          </a:p>
        </p:txBody>
      </p:sp>
    </p:spTree>
    <p:extLst>
      <p:ext uri="{BB962C8B-B14F-4D97-AF65-F5344CB8AC3E}">
        <p14:creationId xmlns:p14="http://schemas.microsoft.com/office/powerpoint/2010/main" val="1981331323"/>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Shape 588"/>
        <p:cNvGrpSpPr/>
        <p:nvPr/>
      </p:nvGrpSpPr>
      <p:grpSpPr>
        <a:xfrm>
          <a:off x="0" y="0"/>
          <a:ext cx="0" cy="0"/>
          <a:chOff x="0" y="0"/>
          <a:chExt cx="0" cy="0"/>
        </a:xfrm>
      </p:grpSpPr>
      <p:sp>
        <p:nvSpPr>
          <p:cNvPr id="589" name="Google Shape;589;g13543cb36bb_0_52"/>
          <p:cNvSpPr txBox="1">
            <a:spLocks noGrp="1"/>
          </p:cNvSpPr>
          <p:nvPr>
            <p:ph type="title"/>
          </p:nvPr>
        </p:nvSpPr>
        <p:spPr>
          <a:xfrm>
            <a:off x="2038350" y="691475"/>
            <a:ext cx="6666000" cy="1066800"/>
          </a:xfrm>
          <a:prstGeom prst="rect">
            <a:avLst/>
          </a:prstGeom>
          <a:noFill/>
          <a:ln>
            <a:noFill/>
          </a:ln>
        </p:spPr>
        <p:txBody>
          <a:bodyPr spcFirstLastPara="1" vert="horz" wrap="square" lIns="91425" tIns="45700" rIns="91425" bIns="45700" rtlCol="0" anchor="ctr" anchorCtr="0">
            <a:normAutofit/>
          </a:bodyPr>
          <a:lstStyle/>
          <a:p>
            <a:pPr>
              <a:spcBef>
                <a:spcPts val="0"/>
              </a:spcBef>
              <a:buClr>
                <a:schemeClr val="dk1"/>
              </a:buClr>
              <a:buSzPts val="4400"/>
            </a:pPr>
            <a:r>
              <a:rPr lang="en-GB" dirty="0"/>
              <a:t>‘Decentring ELT’</a:t>
            </a:r>
            <a:endParaRPr dirty="0"/>
          </a:p>
        </p:txBody>
      </p:sp>
      <p:sp>
        <p:nvSpPr>
          <p:cNvPr id="590" name="Google Shape;590;g13543cb36bb_0_52"/>
          <p:cNvSpPr txBox="1">
            <a:spLocks noGrp="1"/>
          </p:cNvSpPr>
          <p:nvPr>
            <p:ph type="body" idx="1"/>
          </p:nvPr>
        </p:nvSpPr>
        <p:spPr>
          <a:xfrm>
            <a:off x="1967849" y="1602850"/>
            <a:ext cx="7324431" cy="4933874"/>
          </a:xfrm>
          <a:prstGeom prst="rect">
            <a:avLst/>
          </a:prstGeom>
          <a:noFill/>
          <a:ln>
            <a:noFill/>
          </a:ln>
        </p:spPr>
        <p:txBody>
          <a:bodyPr spcFirstLastPara="1" vert="horz" wrap="square" lIns="91425" tIns="45700" rIns="91425" bIns="45700" rtlCol="0" anchor="t" anchorCtr="0">
            <a:normAutofit fontScale="85000" lnSpcReduction="20000"/>
          </a:bodyPr>
          <a:lstStyle/>
          <a:p>
            <a:pPr indent="-77470">
              <a:spcBef>
                <a:spcPts val="0"/>
              </a:spcBef>
              <a:buClr>
                <a:schemeClr val="dk1"/>
              </a:buClr>
              <a:buSzPct val="87500"/>
              <a:buNone/>
            </a:pPr>
            <a:endParaRPr b="1" dirty="0"/>
          </a:p>
          <a:p>
            <a:pPr marL="0" indent="0">
              <a:buClr>
                <a:schemeClr val="dk1"/>
              </a:buClr>
              <a:buSzPct val="87500"/>
              <a:buNone/>
            </a:pPr>
            <a:r>
              <a:rPr lang="en-GB" b="1" dirty="0"/>
              <a:t>‘The world of ELT has been characterised by a hegemony of ‘global’ or ‘centre’ ELT approaches and materials developed outside the teaching contexts in which they are expected to be used. However, these approaches and materials (‘frames for action’) are not necessarily appropriate to and do not recognise teachers’ and other insiders’ experience and expertise in those contexts.</a:t>
            </a:r>
            <a:endParaRPr dirty="0"/>
          </a:p>
          <a:p>
            <a:pPr marL="0" indent="0">
              <a:buClr>
                <a:schemeClr val="dk1"/>
              </a:buClr>
              <a:buSzPct val="87500"/>
              <a:buNone/>
            </a:pPr>
            <a:br>
              <a:rPr lang="en-GB" b="1" dirty="0"/>
            </a:br>
            <a:r>
              <a:rPr lang="en-GB" b="1" dirty="0"/>
              <a:t>Work needs to be put into </a:t>
            </a:r>
            <a:r>
              <a:rPr lang="en-GB" b="1" dirty="0">
                <a:solidFill>
                  <a:srgbClr val="FF0000"/>
                </a:solidFill>
              </a:rPr>
              <a:t>empowering teachers to develop contextually appropriate thinking and action </a:t>
            </a:r>
            <a:r>
              <a:rPr lang="en-GB" b="1" dirty="0"/>
              <a:t>(on methodology, materials design, curriculum development, teacher education, etc.), </a:t>
            </a:r>
            <a:r>
              <a:rPr lang="en-GB" b="1" dirty="0">
                <a:solidFill>
                  <a:srgbClr val="FF0000"/>
                </a:solidFill>
              </a:rPr>
              <a:t>in relation to the needs of their local contexts</a:t>
            </a:r>
            <a:r>
              <a:rPr lang="en-GB" b="1" dirty="0"/>
              <a:t>.’     </a:t>
            </a:r>
            <a:endParaRPr dirty="0"/>
          </a:p>
          <a:p>
            <a:pPr marL="0" indent="0">
              <a:buClr>
                <a:schemeClr val="dk1"/>
              </a:buClr>
              <a:buSzPct val="87500"/>
              <a:buNone/>
            </a:pPr>
            <a:endParaRPr b="1" dirty="0"/>
          </a:p>
          <a:p>
            <a:pPr marL="0" indent="0">
              <a:buClr>
                <a:schemeClr val="dk1"/>
              </a:buClr>
              <a:buSzPct val="87500"/>
              <a:buNone/>
            </a:pPr>
            <a:r>
              <a:rPr lang="en-GB" b="1" dirty="0"/>
              <a:t>(Banegas et al. 2022. ‘Decentring ELT’</a:t>
            </a:r>
            <a:r>
              <a:rPr lang="en-GB" b="1" i="1" dirty="0"/>
              <a:t>. ELT Journal </a:t>
            </a:r>
            <a:r>
              <a:rPr lang="en-GB" b="1" dirty="0"/>
              <a:t>76/1</a:t>
            </a:r>
            <a:r>
              <a:rPr lang="en-GB" b="1" i="1" dirty="0"/>
              <a:t>)</a:t>
            </a:r>
            <a:endParaRPr b="1" dirty="0"/>
          </a:p>
          <a:p>
            <a:pPr indent="-77470">
              <a:buClr>
                <a:schemeClr val="dk1"/>
              </a:buClr>
              <a:buSzPct val="87500"/>
              <a:buNone/>
            </a:pPr>
            <a:endParaRPr dirty="0"/>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820DF9-C35E-A221-8A9B-C6086182C833}"/>
              </a:ext>
            </a:extLst>
          </p:cNvPr>
          <p:cNvSpPr>
            <a:spLocks noGrp="1"/>
          </p:cNvSpPr>
          <p:nvPr>
            <p:ph type="title"/>
          </p:nvPr>
        </p:nvSpPr>
        <p:spPr/>
        <p:txBody>
          <a:bodyPr/>
          <a:lstStyle/>
          <a:p>
            <a:r>
              <a:rPr lang="en-US" dirty="0"/>
              <a:t>Final reflections</a:t>
            </a:r>
          </a:p>
        </p:txBody>
      </p:sp>
      <p:sp>
        <p:nvSpPr>
          <p:cNvPr id="3" name="Content Placeholder 2">
            <a:extLst>
              <a:ext uri="{FF2B5EF4-FFF2-40B4-BE49-F238E27FC236}">
                <a16:creationId xmlns:a16="http://schemas.microsoft.com/office/drawing/2014/main" id="{DD1050AC-DC20-E4EE-24B0-736B169B5CF3}"/>
              </a:ext>
            </a:extLst>
          </p:cNvPr>
          <p:cNvSpPr>
            <a:spLocks noGrp="1"/>
          </p:cNvSpPr>
          <p:nvPr>
            <p:ph idx="1"/>
          </p:nvPr>
        </p:nvSpPr>
        <p:spPr/>
        <p:txBody>
          <a:bodyPr/>
          <a:lstStyle/>
          <a:p>
            <a:pPr marL="0" indent="0">
              <a:buNone/>
            </a:pPr>
            <a:r>
              <a:rPr lang="en-US" dirty="0"/>
              <a:t>Sustainable development in English language education / teacher development</a:t>
            </a:r>
          </a:p>
          <a:p>
            <a:pPr marL="0" indent="0">
              <a:buNone/>
            </a:pPr>
            <a:endParaRPr lang="en-US" dirty="0"/>
          </a:p>
          <a:p>
            <a:pPr>
              <a:buFontTx/>
              <a:buChar char="-"/>
            </a:pPr>
            <a:r>
              <a:rPr lang="en-US" dirty="0">
                <a:solidFill>
                  <a:srgbClr val="FF0000"/>
                </a:solidFill>
              </a:rPr>
              <a:t>being ecologically appropriate, i.e. well-adapted to context (as a precondition for effectiveness)</a:t>
            </a:r>
          </a:p>
          <a:p>
            <a:pPr>
              <a:buFontTx/>
              <a:buChar char="-"/>
            </a:pPr>
            <a:r>
              <a:rPr lang="en-US" dirty="0">
                <a:solidFill>
                  <a:srgbClr val="FF0000"/>
                </a:solidFill>
              </a:rPr>
              <a:t>being constructively resistant to ‘reality checks’ over time / having long-lasting effectiveness</a:t>
            </a:r>
          </a:p>
          <a:p>
            <a:endParaRPr lang="en-US" dirty="0"/>
          </a:p>
        </p:txBody>
      </p:sp>
    </p:spTree>
    <p:extLst>
      <p:ext uri="{BB962C8B-B14F-4D97-AF65-F5344CB8AC3E}">
        <p14:creationId xmlns:p14="http://schemas.microsoft.com/office/powerpoint/2010/main" val="3072937665"/>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Shape 594"/>
        <p:cNvGrpSpPr/>
        <p:nvPr/>
      </p:nvGrpSpPr>
      <p:grpSpPr>
        <a:xfrm>
          <a:off x="0" y="0"/>
          <a:ext cx="0" cy="0"/>
          <a:chOff x="0" y="0"/>
          <a:chExt cx="0" cy="0"/>
        </a:xfrm>
      </p:grpSpPr>
      <p:sp>
        <p:nvSpPr>
          <p:cNvPr id="595" name="Google Shape;595;p8"/>
          <p:cNvSpPr txBox="1">
            <a:spLocks noGrp="1"/>
          </p:cNvSpPr>
          <p:nvPr>
            <p:ph type="body" idx="1"/>
          </p:nvPr>
        </p:nvSpPr>
        <p:spPr>
          <a:xfrm>
            <a:off x="3009900" y="1333546"/>
            <a:ext cx="6172200" cy="4118329"/>
          </a:xfrm>
          <a:prstGeom prst="rect">
            <a:avLst/>
          </a:prstGeom>
          <a:noFill/>
          <a:ln>
            <a:noFill/>
          </a:ln>
        </p:spPr>
        <p:txBody>
          <a:bodyPr spcFirstLastPara="1" vert="horz" wrap="square" lIns="91425" tIns="45700" rIns="91425" bIns="45700" rtlCol="0" anchor="t" anchorCtr="0">
            <a:normAutofit/>
          </a:bodyPr>
          <a:lstStyle/>
          <a:p>
            <a:pPr marL="0" indent="0" algn="ctr">
              <a:spcBef>
                <a:spcPts val="0"/>
              </a:spcBef>
              <a:buSzPct val="100000"/>
              <a:buNone/>
            </a:pPr>
            <a:r>
              <a:rPr lang="en-GB" sz="3300" b="1">
                <a:solidFill>
                  <a:srgbClr val="000090"/>
                </a:solidFill>
              </a:rPr>
              <a:t>Any comments or questions?</a:t>
            </a:r>
            <a:endParaRPr/>
          </a:p>
          <a:p>
            <a:pPr marL="0" indent="0" algn="ctr">
              <a:spcBef>
                <a:spcPts val="544"/>
              </a:spcBef>
              <a:buSzPct val="100000"/>
              <a:buNone/>
            </a:pPr>
            <a:endParaRPr>
              <a:solidFill>
                <a:srgbClr val="60C89B"/>
              </a:solidFill>
            </a:endParaRPr>
          </a:p>
          <a:p>
            <a:pPr marL="0" indent="0" algn="ctr">
              <a:spcBef>
                <a:spcPts val="544"/>
              </a:spcBef>
              <a:buSzPct val="100000"/>
              <a:buNone/>
            </a:pPr>
            <a:endParaRPr>
              <a:solidFill>
                <a:srgbClr val="60C89B"/>
              </a:solidFill>
            </a:endParaRPr>
          </a:p>
          <a:p>
            <a:pPr marL="0" indent="0" algn="ctr">
              <a:spcBef>
                <a:spcPts val="544"/>
              </a:spcBef>
              <a:buSzPct val="100000"/>
              <a:buNone/>
            </a:pPr>
            <a:endParaRPr>
              <a:solidFill>
                <a:srgbClr val="60C89B"/>
              </a:solidFill>
            </a:endParaRPr>
          </a:p>
          <a:p>
            <a:pPr marL="0" indent="0" algn="ctr">
              <a:spcBef>
                <a:spcPts val="544"/>
              </a:spcBef>
              <a:buSzPct val="100000"/>
              <a:buNone/>
            </a:pPr>
            <a:endParaRPr>
              <a:solidFill>
                <a:srgbClr val="60C89B"/>
              </a:solidFill>
            </a:endParaRPr>
          </a:p>
          <a:p>
            <a:pPr marL="0" indent="0" algn="ctr">
              <a:spcBef>
                <a:spcPts val="544"/>
              </a:spcBef>
              <a:buSzPct val="100000"/>
              <a:buNone/>
            </a:pPr>
            <a:endParaRPr>
              <a:solidFill>
                <a:srgbClr val="60C89B"/>
              </a:solidFill>
            </a:endParaRPr>
          </a:p>
          <a:p>
            <a:pPr marL="0" indent="0" algn="ctr">
              <a:spcBef>
                <a:spcPts val="544"/>
              </a:spcBef>
              <a:buSzPct val="118518"/>
              <a:buNone/>
            </a:pPr>
            <a:r>
              <a:rPr lang="en-GB"/>
              <a:t>To get in touch: R.C.Smith@warwick.ac.uk</a:t>
            </a:r>
            <a:endParaRPr sz="2700" b="1"/>
          </a:p>
          <a:p>
            <a:pPr marL="0" indent="0" algn="ctr">
              <a:spcBef>
                <a:spcPts val="459"/>
              </a:spcBef>
              <a:buSzPct val="100000"/>
              <a:buNone/>
            </a:pPr>
            <a:r>
              <a:rPr lang="en-GB" sz="2700" b="1">
                <a:solidFill>
                  <a:srgbClr val="000090"/>
                </a:solidFill>
              </a:rPr>
              <a:t>Thank you for listening today!</a:t>
            </a:r>
            <a:endParaRPr/>
          </a:p>
          <a:p>
            <a:pPr marL="0" indent="0" algn="ctr">
              <a:spcBef>
                <a:spcPts val="459"/>
              </a:spcBef>
              <a:buSzPct val="84375"/>
              <a:buNone/>
            </a:pPr>
            <a:endParaRPr/>
          </a:p>
          <a:p>
            <a:pPr marL="0" indent="0" algn="ctr">
              <a:spcBef>
                <a:spcPts val="459"/>
              </a:spcBef>
              <a:buSzPct val="100000"/>
              <a:buNone/>
            </a:pPr>
            <a:endParaRPr sz="2700" b="1">
              <a:solidFill>
                <a:srgbClr val="000090"/>
              </a:solidFill>
            </a:endParaRPr>
          </a:p>
          <a:p>
            <a:pPr marL="0" indent="0" algn="ctr">
              <a:spcBef>
                <a:spcPts val="544"/>
              </a:spcBef>
              <a:buSzPct val="100000"/>
              <a:buNone/>
            </a:pPr>
            <a:endParaRPr>
              <a:solidFill>
                <a:srgbClr val="60C89B"/>
              </a:solidFill>
            </a:endParaRPr>
          </a:p>
          <a:p>
            <a:pPr marL="0" indent="0" algn="ctr">
              <a:spcBef>
                <a:spcPts val="544"/>
              </a:spcBef>
              <a:buSzPct val="100000"/>
              <a:buNone/>
            </a:pPr>
            <a:endParaRPr>
              <a:solidFill>
                <a:srgbClr val="60C89B"/>
              </a:solidFill>
            </a:endParaRPr>
          </a:p>
        </p:txBody>
      </p:sp>
      <p:pic>
        <p:nvPicPr>
          <p:cNvPr id="596" name="Google Shape;596;p8" descr="Question mark against red wall"/>
          <p:cNvPicPr preferRelativeResize="0"/>
          <p:nvPr/>
        </p:nvPicPr>
        <p:blipFill rotWithShape="1">
          <a:blip r:embed="rId3">
            <a:alphaModFix/>
          </a:blip>
          <a:srcRect/>
          <a:stretch/>
        </p:blipFill>
        <p:spPr>
          <a:xfrm>
            <a:off x="4806212" y="1848202"/>
            <a:ext cx="2498980" cy="1510614"/>
          </a:xfrm>
          <a:prstGeom prst="rect">
            <a:avLst/>
          </a:prstGeom>
          <a:noFill/>
          <a:ln>
            <a:noFill/>
          </a:ln>
        </p:spPr>
      </p:pic>
      <p:pic>
        <p:nvPicPr>
          <p:cNvPr id="3" name="Content Placeholder 3">
            <a:extLst>
              <a:ext uri="{FF2B5EF4-FFF2-40B4-BE49-F238E27FC236}">
                <a16:creationId xmlns:a16="http://schemas.microsoft.com/office/drawing/2014/main" id="{AF745E40-4A17-06D9-737C-5B64236FA4FC}"/>
              </a:ext>
            </a:extLst>
          </p:cNvPr>
          <p:cNvPicPr>
            <a:picLocks noChangeAspect="1"/>
          </p:cNvPicPr>
          <p:nvPr/>
        </p:nvPicPr>
        <p:blipFill>
          <a:blip r:embed="rId4"/>
          <a:stretch>
            <a:fillRect/>
          </a:stretch>
        </p:blipFill>
        <p:spPr>
          <a:xfrm>
            <a:off x="9372600" y="4208613"/>
            <a:ext cx="1981200" cy="203200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A2A8A1-72A6-F83B-1AE4-608659992520}"/>
              </a:ext>
            </a:extLst>
          </p:cNvPr>
          <p:cNvSpPr>
            <a:spLocks noGrp="1"/>
          </p:cNvSpPr>
          <p:nvPr>
            <p:ph type="title"/>
          </p:nvPr>
        </p:nvSpPr>
        <p:spPr/>
        <p:txBody>
          <a:bodyPr/>
          <a:lstStyle/>
          <a:p>
            <a:r>
              <a:rPr lang="en-US" dirty="0"/>
              <a:t>From macro- to micro-</a:t>
            </a:r>
          </a:p>
        </p:txBody>
      </p:sp>
      <p:sp>
        <p:nvSpPr>
          <p:cNvPr id="3" name="Content Placeholder 2">
            <a:extLst>
              <a:ext uri="{FF2B5EF4-FFF2-40B4-BE49-F238E27FC236}">
                <a16:creationId xmlns:a16="http://schemas.microsoft.com/office/drawing/2014/main" id="{21C42FEE-44E6-EF1F-F74E-BA1209312ECE}"/>
              </a:ext>
            </a:extLst>
          </p:cNvPr>
          <p:cNvSpPr>
            <a:spLocks noGrp="1"/>
          </p:cNvSpPr>
          <p:nvPr>
            <p:ph idx="1"/>
          </p:nvPr>
        </p:nvSpPr>
        <p:spPr/>
        <p:txBody>
          <a:bodyPr/>
          <a:lstStyle/>
          <a:p>
            <a:pPr marL="514350" indent="-514350">
              <a:buAutoNum type="arabicPeriod"/>
            </a:pPr>
            <a:r>
              <a:rPr lang="en-US" dirty="0"/>
              <a:t>Sustainable economic development / UN sustainable development goals</a:t>
            </a:r>
          </a:p>
          <a:p>
            <a:pPr marL="0" indent="0">
              <a:buNone/>
            </a:pPr>
            <a:endParaRPr lang="en-US" dirty="0"/>
          </a:p>
          <a:p>
            <a:pPr marL="514350" indent="-514350">
              <a:buAutoNum type="arabicPeriod" startAt="2"/>
            </a:pPr>
            <a:r>
              <a:rPr lang="en-US" dirty="0"/>
              <a:t>Sustainable ‘international development’ (projects) / Sustainable innovation, in general</a:t>
            </a:r>
          </a:p>
          <a:p>
            <a:pPr marL="514350" indent="-514350">
              <a:buAutoNum type="arabicPeriod" startAt="2"/>
            </a:pPr>
            <a:endParaRPr lang="en-US" dirty="0"/>
          </a:p>
          <a:p>
            <a:pPr marL="514350" indent="-514350">
              <a:buAutoNum type="arabicPeriod" startAt="2"/>
            </a:pPr>
            <a:r>
              <a:rPr lang="en-US" dirty="0"/>
              <a:t>Sustainable teacher development</a:t>
            </a:r>
          </a:p>
          <a:p>
            <a:pPr marL="514350" indent="-514350">
              <a:buAutoNum type="arabicPeriod" startAt="2"/>
            </a:pPr>
            <a:endParaRPr lang="en-US" dirty="0"/>
          </a:p>
          <a:p>
            <a:pPr marL="514350" indent="-514350">
              <a:buAutoNum type="arabicPeriod" startAt="2"/>
            </a:pPr>
            <a:endParaRPr lang="en-US" dirty="0"/>
          </a:p>
          <a:p>
            <a:pPr marL="514350" indent="-514350">
              <a:buAutoNum type="arabicPeriod"/>
            </a:pPr>
            <a:endParaRPr lang="en-US" dirty="0"/>
          </a:p>
        </p:txBody>
      </p:sp>
    </p:spTree>
    <p:extLst>
      <p:ext uri="{BB962C8B-B14F-4D97-AF65-F5344CB8AC3E}">
        <p14:creationId xmlns:p14="http://schemas.microsoft.com/office/powerpoint/2010/main" val="6870919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DC9117-4010-05E6-417E-99DDCB0123CB}"/>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83E5C3CF-844F-6477-8074-63330DC7FCCF}"/>
              </a:ext>
            </a:extLst>
          </p:cNvPr>
          <p:cNvSpPr>
            <a:spLocks noGrp="1"/>
          </p:cNvSpPr>
          <p:nvPr>
            <p:ph idx="1"/>
          </p:nvPr>
        </p:nvSpPr>
        <p:spPr/>
        <p:txBody>
          <a:bodyPr/>
          <a:lstStyle/>
          <a:p>
            <a:pPr marL="0" indent="0">
              <a:buNone/>
            </a:pPr>
            <a:r>
              <a:rPr lang="en-US" dirty="0"/>
              <a:t>1. Sustainable economic development / UN sustainable development goals (SDGs)</a:t>
            </a:r>
          </a:p>
          <a:p>
            <a:pPr marL="0" indent="0">
              <a:buNone/>
            </a:pPr>
            <a:endParaRPr lang="en-US" dirty="0"/>
          </a:p>
          <a:p>
            <a:pPr marL="0" indent="0">
              <a:buNone/>
            </a:pPr>
            <a:r>
              <a:rPr lang="en-GB" sz="2800" b="0" i="0" u="none" strike="noStrike" dirty="0">
                <a:solidFill>
                  <a:srgbClr val="000000"/>
                </a:solidFill>
                <a:effectLst/>
                <a:latin typeface="Calibri" panose="020F0502020204030204" pitchFamily="34" charset="0"/>
              </a:rPr>
              <a:t>“</a:t>
            </a:r>
            <a:r>
              <a:rPr lang="en-GB" sz="2800" b="0" i="0" u="none" strike="noStrike" dirty="0" err="1">
                <a:solidFill>
                  <a:srgbClr val="000000"/>
                </a:solidFill>
                <a:effectLst/>
                <a:latin typeface="Calibri" panose="020F0502020204030204" pitchFamily="34" charset="0"/>
              </a:rPr>
              <a:t>maximiz</a:t>
            </a:r>
            <a:r>
              <a:rPr lang="en-GB" sz="2800" b="0" i="0" u="none" strike="noStrike" dirty="0">
                <a:solidFill>
                  <a:srgbClr val="000000"/>
                </a:solidFill>
                <a:effectLst/>
                <a:latin typeface="Calibri" panose="020F0502020204030204" pitchFamily="34" charset="0"/>
              </a:rPr>
              <a:t>[</a:t>
            </a:r>
            <a:r>
              <a:rPr lang="en-GB" sz="2800" b="0" i="0" u="none" strike="noStrike" dirty="0" err="1">
                <a:solidFill>
                  <a:srgbClr val="000000"/>
                </a:solidFill>
                <a:effectLst/>
                <a:latin typeface="Calibri" panose="020F0502020204030204" pitchFamily="34" charset="0"/>
              </a:rPr>
              <a:t>ing</a:t>
            </a:r>
            <a:r>
              <a:rPr lang="en-GB" sz="2800" b="0" i="0" u="none" strike="noStrike" dirty="0">
                <a:solidFill>
                  <a:srgbClr val="000000"/>
                </a:solidFill>
                <a:effectLst/>
                <a:latin typeface="Calibri" panose="020F0502020204030204" pitchFamily="34" charset="0"/>
              </a:rPr>
              <a:t>]  goals across [biological, economic and social] systems through an adaptive process of trade-offs” (</a:t>
            </a:r>
            <a:r>
              <a:rPr lang="en-GB" sz="2800" b="0" i="0" u="none" strike="noStrike" dirty="0" err="1">
                <a:solidFill>
                  <a:srgbClr val="000000"/>
                </a:solidFill>
                <a:effectLst/>
                <a:latin typeface="Calibri" panose="020F0502020204030204" pitchFamily="34" charset="0"/>
              </a:rPr>
              <a:t>Barbier</a:t>
            </a:r>
            <a:r>
              <a:rPr lang="en-GB" sz="2800" b="0" i="0" u="none" strike="noStrike" dirty="0">
                <a:solidFill>
                  <a:srgbClr val="000000"/>
                </a:solidFill>
                <a:effectLst/>
                <a:latin typeface="Calibri" panose="020F0502020204030204" pitchFamily="34" charset="0"/>
              </a:rPr>
              <a:t>, 1987, p. 104) </a:t>
            </a:r>
          </a:p>
          <a:p>
            <a:pPr marL="0" indent="0">
              <a:buNone/>
            </a:pPr>
            <a:endParaRPr lang="en-GB" dirty="0">
              <a:solidFill>
                <a:srgbClr val="000000"/>
              </a:solidFill>
            </a:endParaRPr>
          </a:p>
          <a:p>
            <a:pPr marL="0" indent="0">
              <a:buNone/>
            </a:pPr>
            <a:r>
              <a:rPr lang="en-GB" dirty="0">
                <a:solidFill>
                  <a:srgbClr val="000000"/>
                </a:solidFill>
              </a:rPr>
              <a:t>“</a:t>
            </a:r>
            <a:r>
              <a:rPr lang="en-GB" b="0" i="0" u="none" strike="noStrike" dirty="0">
                <a:solidFill>
                  <a:srgbClr val="000000"/>
                </a:solidFill>
                <a:effectLst/>
              </a:rPr>
              <a:t>meeting the needs of the present without compromising the ability of future generations to meet their own needs.”  (UN, 1987)</a:t>
            </a:r>
            <a:endParaRPr lang="en-US" dirty="0"/>
          </a:p>
          <a:p>
            <a:pPr marL="0" indent="0">
              <a:buNone/>
            </a:pPr>
            <a:endParaRPr lang="en-US" dirty="0"/>
          </a:p>
        </p:txBody>
      </p:sp>
    </p:spTree>
    <p:extLst>
      <p:ext uri="{BB962C8B-B14F-4D97-AF65-F5344CB8AC3E}">
        <p14:creationId xmlns:p14="http://schemas.microsoft.com/office/powerpoint/2010/main" val="5716754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859</TotalTime>
  <Words>2456</Words>
  <Application>Microsoft Macintosh PowerPoint</Application>
  <PresentationFormat>Widescreen</PresentationFormat>
  <Paragraphs>239</Paragraphs>
  <Slides>75</Slides>
  <Notes>38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75</vt:i4>
      </vt:variant>
    </vt:vector>
  </HeadingPairs>
  <TitlesOfParts>
    <vt:vector size="80" baseType="lpstr">
      <vt:lpstr>Arial</vt:lpstr>
      <vt:lpstr>Calibri</vt:lpstr>
      <vt:lpstr>Calibri Light</vt:lpstr>
      <vt:lpstr>Times New Roman</vt:lpstr>
      <vt:lpstr>Office Theme</vt:lpstr>
      <vt:lpstr>What does sustainable teacher development look like now? </vt:lpstr>
      <vt:lpstr>PowerPoint Presentation</vt:lpstr>
      <vt:lpstr>PowerPoint Presentation</vt:lpstr>
      <vt:lpstr>What does sustainable teacher development look like now? </vt:lpstr>
      <vt:lpstr>Outline</vt:lpstr>
      <vt:lpstr>1. What is ‘sustainable development’, in relation to English language education?</vt:lpstr>
      <vt:lpstr>PowerPoint Presentation</vt:lpstr>
      <vt:lpstr>From macro- to micro-</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2. Teaching English in difficult circumstances, revisited (again!)</vt:lpstr>
      <vt:lpstr>PowerPoint Presentation</vt:lpstr>
      <vt:lpstr>Michael West’s Teaching English in Difficult Circumstances (1960) </vt:lpstr>
      <vt:lpstr>Alternative labels </vt:lpstr>
      <vt:lpstr>From Anderson, Padwad &amp; Smith (2021) </vt:lpstr>
      <vt:lpstr>PowerPoint Presentation</vt:lpstr>
      <vt:lpstr>TELCnet research principles </vt:lpstr>
      <vt:lpstr>PowerPoint Presentation</vt:lpstr>
      <vt:lpstr>PowerPoint Presentation</vt:lpstr>
      <vt:lpstr> Emergency remote teaching: another form of ‘difficult circumstance’?</vt:lpstr>
      <vt:lpstr>But there are ‘super-difficult circumstances’ (Phyak, 2015)</vt:lpstr>
      <vt:lpstr>PowerPoint Presentation</vt:lpstr>
      <vt:lpstr>3. An enhancement approach to teacher development</vt:lpstr>
      <vt:lpstr>PowerPoint Presentation</vt:lpstr>
      <vt:lpstr>Hornby Regional Workshop on ‘Teaching in low-resource classrooms’, Kathmandu 2013 </vt:lpstr>
      <vt:lpstr>PowerPoint Presentation</vt:lpstr>
      <vt:lpstr>PowerPoint Presentation</vt:lpstr>
      <vt:lpstr>PowerPoint Presentation</vt:lpstr>
      <vt:lpstr>PowerPoint Presentation</vt:lpstr>
      <vt:lpstr>PowerPoint Presentation</vt:lpstr>
      <vt:lpstr> </vt:lpstr>
      <vt:lpstr>PowerPoint Presentation</vt:lpstr>
      <vt:lpstr>PowerPoint Presentation</vt:lpstr>
      <vt:lpstr>Further developments</vt:lpstr>
      <vt:lpstr>PowerPoint Presentation</vt:lpstr>
      <vt:lpstr>PowerPoint Presentation</vt:lpstr>
      <vt:lpstr>4. Promoting teacher-research – and teacher association research </vt:lpstr>
      <vt:lpstr>Exploratory Action Research </vt:lpstr>
      <vt:lpstr>PowerPoint Presentation</vt:lpstr>
      <vt:lpstr>PowerPoint Presentation</vt:lpstr>
      <vt:lpstr>Exploratory action research</vt:lpstr>
      <vt:lpstr>PowerPoint Presentation</vt:lpstr>
      <vt:lpstr>PowerPoint Presentation</vt:lpstr>
      <vt:lpstr>PowerPoint Presentation</vt:lpstr>
      <vt:lpstr>PowerPoint Presentation</vt:lpstr>
      <vt:lpstr>An example of exploratory action research</vt:lpstr>
      <vt:lpstr>Shova Shahi, mentored by Janak Negi</vt:lpstr>
      <vt:lpstr>PowerPoint Presentation</vt:lpstr>
      <vt:lpstr>PowerPoint Presentation</vt:lpstr>
      <vt:lpstr>Shova’s problem</vt:lpstr>
      <vt:lpstr>Shova’s exploratory research questions and methods</vt:lpstr>
      <vt:lpstr>Exploratory research findings</vt:lpstr>
      <vt:lpstr>Shova’s plan for action </vt:lpstr>
      <vt:lpstr>Actions taken</vt:lpstr>
      <vt:lpstr>PowerPoint Presentation</vt:lpstr>
      <vt:lpstr>Shova’s action research findings</vt:lpstr>
      <vt:lpstr>Teacher Association Research (‘TA-research’)</vt:lpstr>
      <vt:lpstr>PowerPoint Presentation</vt:lpstr>
      <vt:lpstr>PowerPoint Presentation</vt:lpstr>
      <vt:lpstr>PowerPoint Presentation</vt:lpstr>
      <vt:lpstr>Mentoring teacher-research</vt:lpstr>
      <vt:lpstr>    A handbook for mentoring teacher-research</vt:lpstr>
      <vt:lpstr>Mentoring teacher-research for difficult circumstances</vt:lpstr>
      <vt:lpstr>5. Decentring ELT</vt:lpstr>
      <vt:lpstr>PowerPoint Presentation</vt:lpstr>
      <vt:lpstr>PowerPoint Presentation</vt:lpstr>
      <vt:lpstr>PowerPoint Presentation</vt:lpstr>
      <vt:lpstr>‘Decentring ELT’</vt:lpstr>
      <vt:lpstr>Final reflections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does sustainable teacher development look like now? </dc:title>
  <dc:creator>Smith, Richard</dc:creator>
  <cp:lastModifiedBy>Smith, Richard</cp:lastModifiedBy>
  <cp:revision>8</cp:revision>
  <dcterms:created xsi:type="dcterms:W3CDTF">2022-11-17T20:15:18Z</dcterms:created>
  <dcterms:modified xsi:type="dcterms:W3CDTF">2022-11-18T23:32:11Z</dcterms:modified>
</cp:coreProperties>
</file>