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66" r:id="rId4"/>
    <p:sldId id="259" r:id="rId5"/>
    <p:sldId id="275" r:id="rId6"/>
    <p:sldId id="276" r:id="rId7"/>
    <p:sldId id="260" r:id="rId8"/>
    <p:sldId id="277" r:id="rId9"/>
    <p:sldId id="278" r:id="rId10"/>
    <p:sldId id="279" r:id="rId11"/>
    <p:sldId id="280" r:id="rId12"/>
    <p:sldId id="4187" r:id="rId13"/>
    <p:sldId id="282" r:id="rId14"/>
    <p:sldId id="764" r:id="rId15"/>
    <p:sldId id="281" r:id="rId16"/>
    <p:sldId id="765" r:id="rId17"/>
    <p:sldId id="261" r:id="rId18"/>
    <p:sldId id="772" r:id="rId19"/>
    <p:sldId id="774" r:id="rId20"/>
    <p:sldId id="771" r:id="rId21"/>
    <p:sldId id="767" r:id="rId22"/>
    <p:sldId id="4186" r:id="rId23"/>
    <p:sldId id="769" r:id="rId24"/>
    <p:sldId id="775" r:id="rId25"/>
    <p:sldId id="267" r:id="rId26"/>
    <p:sldId id="263" r:id="rId27"/>
    <p:sldId id="273" r:id="rId28"/>
    <p:sldId id="27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5DD80-9A5C-1346-98A2-60C43C537EE6}" type="datetimeFigureOut">
              <a:rPr lang="en-US" smtClean="0"/>
              <a:t>12/2/22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FDCBB1-BFBF-6642-B63C-5C66C54C4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76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3543cb36bb_0_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2950"/>
            <a:ext cx="6604000" cy="3714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2" name="Google Shape;452;g13543cb36bb_0_487:notes"/>
          <p:cNvSpPr txBox="1">
            <a:spLocks noGrp="1"/>
          </p:cNvSpPr>
          <p:nvPr>
            <p:ph type="body" idx="1"/>
          </p:nvPr>
        </p:nvSpPr>
        <p:spPr>
          <a:xfrm>
            <a:off x="678180" y="4705350"/>
            <a:ext cx="5425500" cy="44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Richard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13543cb36bb_0_494:notes"/>
          <p:cNvSpPr txBox="1">
            <a:spLocks noGrp="1"/>
          </p:cNvSpPr>
          <p:nvPr>
            <p:ph type="body" idx="1"/>
          </p:nvPr>
        </p:nvSpPr>
        <p:spPr>
          <a:xfrm>
            <a:off x="678180" y="4767263"/>
            <a:ext cx="54255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g13543cb36bb_0_4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DAFB9-E83A-E9B8-59D0-FD3D889F3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329F3E-1EE6-5E00-1B28-9C3E69B00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5901F-007F-9D35-CCCE-C95270738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7C267-02A7-20A2-7DB2-D32E231D6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536EE-B9FF-EEB3-6622-69B6F990E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21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56030-EC10-BAC8-F0BF-32A0CC8C0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790F62-2495-A58E-570D-0E35A02F83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ED7C2-137B-B839-4282-10ADE069C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8D0E1-194D-740B-3850-5880CB4FD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9489E-793E-97C8-8A1D-C59DE7658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6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C8816B-585C-B9A7-4FA6-A0FD98D7A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252B0-41E5-D586-07BF-EE3B601CF6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3E31F-9DB7-3803-5984-CAB83F62C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7944B-F7F8-729D-F781-14445F3D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2E4A3-9720-F967-5499-318C47676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15F57-DF90-5017-AD33-5A115FC75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C4B84-867E-2D6B-705E-5E7A31612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77D8F-B7AA-756F-9794-B2728CBA6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8B6CF-4484-20E2-6FC9-276760122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AE4C1-A191-E00D-F073-350B05E05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4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C1A9B-75EA-0A2C-EF30-6FC8AC9FA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3793D9-4424-77FC-9F25-9FCBA2D50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7D413-2345-D740-AF64-AB32A4ECD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FDFA7-ADA6-E028-0439-549BAC4B1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5A8C9-A9C0-B1D3-56D6-87D2477C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1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DA233-4BCC-D590-B678-D20D219B1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0403C-EB78-B7FD-26DA-189B28C676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E56E19-36D6-45D0-9A38-34C655873A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29013-12B5-E0E8-733E-2BBC8D182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17F37-5829-9972-DE07-B3634B73A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B374F4-7806-8440-8FE6-EBD56BC27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92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1F69B-4E1B-4416-EAA7-C820A432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807BA0-9E2B-C508-CE09-8BB95CDC4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C91D7-0BCD-BA03-3AF1-55AAC3E1B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B99B81-9073-18F1-F309-A620623EA8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1AE1D7-36BE-F4CB-4ED1-786DCA95BA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2C96D6-C915-EC55-81BC-386D865A6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757CFF-A98B-4055-E016-05A106346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2B45F-EE19-72D5-3F41-5FA9B62E4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35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3CC8C-F38B-88CC-03A5-0DB5D50F4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6515-73E1-8F76-E036-9D9DFD184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619729-25BC-CA47-5EA0-E4018C46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88A435-C33A-0706-09D0-0EC7A6A64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AA9AED-7E59-111B-2A61-D7AF2E84E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82C7CD-2B8A-FBC7-D76A-DEF5F2270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EF449B-55DA-EA0D-F2C1-5638E6DEB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9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AD10A-3791-7D26-1B17-D04E407A8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A5237-1EE3-4F88-A7E7-8842DA99A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0F961E-CBED-A552-5BC1-FDF7B0711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0B184-FCB0-2732-EF7A-3BFF6D845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8ED1F-D1A5-F830-AFC3-F902D455B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AE21BC-0945-3E54-7CFD-D4B3C3EC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35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0C4F0-1D65-2D9A-ABB4-518DE18B4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4FA62A-2C87-DE9E-1789-194814C364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8B1D50-2331-8A25-94A8-71E6AC7B5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0C00F7-011C-A03C-5683-B36D9B14B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5C51B8-B58F-8596-2EAD-6C6EB2E72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987F0-0554-6C77-BE2A-892580621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8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21C4B4-C5CD-C890-0C68-C9289ABB7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10448-72A5-5A03-8D40-00ACEE595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7849E-8A56-BD50-47B7-6790912AA3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989F4-1923-5243-877D-C5F1DB35947F}" type="datetimeFigureOut">
              <a:rPr lang="en-US" smtClean="0"/>
              <a:t>12/2/22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177EBD-5459-9446-0FB2-578047E6A3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97A82-290D-CB39-6D9B-FECCD0253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CCCF-8A0C-0E42-B9CB-536B7AABD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5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arwick.ac.uk/richardcsmith/chennai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fb.watch/h8_cLTosmp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trfestival.wordpress.com/past-events/18-21-september-introduction-to-exploratory-action-research-gauhati-university-assam-india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85265-95C6-EC1A-606F-C206DC9BFB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Exploratory Action Research: A personal journey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3DFEC9-CCAA-6152-A5D9-7C0237A2B0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Richard Smith, University of Warwick, UK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hlinkClick r:id="rId2"/>
              </a:rPr>
              <a:t>https://warwick.ac.uk/richardcsmith/chennai/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13D90B-FA7D-7B59-6ECF-3607F00FD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0509" y="3602038"/>
            <a:ext cx="2498982" cy="249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32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FDF371-C65D-6D1E-4B80-0E3A3D11D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29" y="111211"/>
            <a:ext cx="4786533" cy="68222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ED2B0E-93BE-E787-7C1B-F5432B8B5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19A962-0B5C-6AD8-281A-51438E9FEC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52345" y="23089"/>
            <a:ext cx="4831048" cy="682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222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FBAF5-40BD-78EE-0843-CC93A8874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8E74E3E-3791-0217-D220-FC8F940B34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9492" y="0"/>
            <a:ext cx="4765126" cy="67568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3E7C98-E440-4632-6317-E1E068A43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910" y="111122"/>
            <a:ext cx="4656953" cy="664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119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247BC-21B4-FF23-6079-6635A3CAB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6FFB0B32-68CB-8F2C-8FBE-29E4C89EEB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9319" y="365125"/>
            <a:ext cx="4409211" cy="6273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C7A935-F7C3-7CBB-1547-6F0D7E910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953" y="365125"/>
            <a:ext cx="4720728" cy="627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52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1BA7F-CB84-C0EC-AB04-769114F3B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2 at 15.11.36.png">
            <a:extLst>
              <a:ext uri="{FF2B5EF4-FFF2-40B4-BE49-F238E27FC236}">
                <a16:creationId xmlns:a16="http://schemas.microsoft.com/office/drawing/2014/main" id="{7BAAA2DD-758E-5A03-3945-DC6BD65B35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120" r="-80120"/>
          <a:stretch>
            <a:fillRect/>
          </a:stretch>
        </p:blipFill>
        <p:spPr>
          <a:xfrm>
            <a:off x="-2802597" y="91347"/>
            <a:ext cx="12137784" cy="667530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64CDC2-CAE9-9284-EBD9-0417BB25B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811" y="23558"/>
            <a:ext cx="4782752" cy="681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55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13543cb36bb_0_487"/>
          <p:cNvSpPr txBox="1">
            <a:spLocks noGrp="1"/>
          </p:cNvSpPr>
          <p:nvPr>
            <p:ph type="title"/>
          </p:nvPr>
        </p:nvSpPr>
        <p:spPr>
          <a:xfrm>
            <a:off x="1886525" y="923150"/>
            <a:ext cx="72150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GB" sz="2500"/>
              <a:t>Exploratory action research</a:t>
            </a:r>
            <a:endParaRPr sz="2500"/>
          </a:p>
        </p:txBody>
      </p:sp>
      <p:pic>
        <p:nvPicPr>
          <p:cNvPr id="455" name="Google Shape;455;g13543cb36bb_0_4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9470" y="2066440"/>
            <a:ext cx="7330164" cy="3225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g13543cb36bb_0_487" descr="Businessman pointing sid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82100" y="3404505"/>
            <a:ext cx="1078966" cy="2384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g13543cb36bb_0_487" descr="Businesswoman pointing up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77785" y="3769033"/>
            <a:ext cx="1000794" cy="2316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8F770-02D6-DC88-6012-6060E5E80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Exploratory action research: key features / learnings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708A4-6A5A-2AAF-C4B8-5F054940B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Exploratory Action Research involves teachers exploring their classroom situations and improving their practice based on their findings. </a:t>
            </a:r>
          </a:p>
          <a:p>
            <a:pPr marL="0" indent="0">
              <a:buNone/>
            </a:pPr>
            <a:r>
              <a:rPr lang="en-GB" dirty="0"/>
              <a:t>• The approach was designed to be practical and useful for public school teachers in challenging situations. </a:t>
            </a:r>
          </a:p>
          <a:p>
            <a:pPr marL="0" indent="0">
              <a:buNone/>
            </a:pPr>
            <a:r>
              <a:rPr lang="en-GB" dirty="0"/>
              <a:t>• It helps teachers to gain a greater understanding of issues in their classrooms and to better recognise their students’ needs and interests. </a:t>
            </a:r>
          </a:p>
          <a:p>
            <a:pPr marL="0" indent="0">
              <a:buNone/>
            </a:pPr>
            <a:r>
              <a:rPr lang="en-GB" dirty="0"/>
              <a:t>• The process helps to strengthen teachers’ relationships with their students and to improve student engagement in lessons. </a:t>
            </a:r>
          </a:p>
          <a:p>
            <a:pPr marL="0" indent="0">
              <a:buNone/>
            </a:pPr>
            <a:r>
              <a:rPr lang="en-GB" dirty="0"/>
              <a:t>• It supports teachers to develop a more inquiry-oriented mindset, an increased sense of agency to effect change and a sense of empowerment. </a:t>
            </a:r>
          </a:p>
          <a:p>
            <a:pPr marL="0" indent="0">
              <a:buNone/>
            </a:pPr>
            <a:r>
              <a:rPr lang="en-GB" dirty="0"/>
              <a:t>• Introducing it to teachers involves challenging pre-conceived notions of what research ‘is’ and explaining research in a down-to-earth way. </a:t>
            </a:r>
          </a:p>
          <a:p>
            <a:pPr marL="0" indent="0">
              <a:buNone/>
            </a:pPr>
            <a:r>
              <a:rPr lang="en-GB" dirty="0"/>
              <a:t>• It is based on issues grounded in practical experience, not literature. </a:t>
            </a:r>
          </a:p>
          <a:p>
            <a:pPr marL="0" indent="0">
              <a:buNone/>
            </a:pPr>
            <a:r>
              <a:rPr lang="en-GB" dirty="0"/>
              <a:t>• It uses a data collection process that ensures the least interference with teaching. </a:t>
            </a:r>
          </a:p>
          <a:p>
            <a:pPr marL="0" indent="0">
              <a:buNone/>
            </a:pPr>
            <a:r>
              <a:rPr lang="en-GB" dirty="0"/>
              <a:t>• It relieves the pressure of compiling a final report to share findings – oral poster presentations serve as a basis for later write-ups. 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dirty="0"/>
              <a:t>(Smith &amp; </a:t>
            </a:r>
            <a:r>
              <a:rPr lang="en-GB" dirty="0" err="1"/>
              <a:t>Rebolledo</a:t>
            </a:r>
            <a:r>
              <a:rPr lang="en-GB" dirty="0"/>
              <a:t>, 2022)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0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54DC8-F70A-4EF6-343B-1718C7163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age of a book&#10;&#10;Description automatically generated with medium confidence">
            <a:extLst>
              <a:ext uri="{FF2B5EF4-FFF2-40B4-BE49-F238E27FC236}">
                <a16:creationId xmlns:a16="http://schemas.microsoft.com/office/drawing/2014/main" id="{1D9F8B5C-4A86-FCD3-0B12-D8A2A3C9ED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0"/>
            <a:ext cx="6759146" cy="68205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C3D460-7A0B-B321-271C-C0FBD3B71350}"/>
              </a:ext>
            </a:extLst>
          </p:cNvPr>
          <p:cNvSpPr txBox="1"/>
          <p:nvPr/>
        </p:nvSpPr>
        <p:spPr>
          <a:xfrm>
            <a:off x="5454869" y="586403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n-GB" dirty="0"/>
              <a:t>(Smith &amp; </a:t>
            </a:r>
            <a:r>
              <a:rPr lang="en-GB" dirty="0" err="1"/>
              <a:t>Rebolledo</a:t>
            </a:r>
            <a:r>
              <a:rPr lang="en-GB" dirty="0"/>
              <a:t>, 2022)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28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7B7CC-260D-21C3-FF4D-6FBAF1E78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Action Research Mentoring Scheme [ARMS] (India &amp; Nepal) / Mentoring teacher-research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54C38-5E39-21CF-6559-B87C31207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2018 ‘mela’ in Delhi –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https://fb.watch/h8_cLTosmp/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3ED0F5-41A1-672F-61CA-7E3932626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806" y="1554187"/>
            <a:ext cx="6069226" cy="366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05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5F0FC-CF39-B287-3559-4CA13FCA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23BE7-B8E4-3C32-FFE8-1E36B0973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Survey of ELT Research in India (2013-2016) – BC with EFL-U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BC ELTREP awards in India (mentoring research projects with Rama Mathew)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One of these was the AINET teacher-research support initiative, which helped inspire the idea of ARMS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[AINET organized a teacher-research conference in Nagpur in September 2017]…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71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D537327-382D-B7B3-35AE-1A8C5716D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27978"/>
            <a:ext cx="4268593" cy="27693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9D72F6-5772-EE52-C76A-54A2D18BE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ç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D6BE6E4-3C07-8E9E-8568-EE8BCA61BF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14069" y="3702734"/>
            <a:ext cx="4268593" cy="28116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CCBD55-AD91-2E7E-A5B2-DFDF2F4284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337" y="3669985"/>
            <a:ext cx="4268593" cy="28228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BB78B1-D02B-4041-DCA5-22C662C8D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7930" y="3669985"/>
            <a:ext cx="4063982" cy="27693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E947F2-6862-6423-71D0-995CE4CB30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8847" y="717065"/>
            <a:ext cx="3590047" cy="264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69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C05B6-5718-0413-E6C9-70D582C31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3234C-E135-8BB2-9C3C-30C802A9A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27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1. Sharing some stories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Critiques, concerns, issues and possibilities</a:t>
            </a:r>
          </a:p>
        </p:txBody>
      </p:sp>
    </p:spTree>
    <p:extLst>
      <p:ext uri="{BB962C8B-B14F-4D97-AF65-F5344CB8AC3E}">
        <p14:creationId xmlns:p14="http://schemas.microsoft.com/office/powerpoint/2010/main" val="3445077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06E2-35CB-591A-608B-F73D77C90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D3F08-DED9-D11E-60A1-FB5088C91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(with Amol </a:t>
            </a:r>
            <a:r>
              <a:rPr lang="en-US" dirty="0" err="1"/>
              <a:t>Padwad</a:t>
            </a:r>
            <a:r>
              <a:rPr lang="en-US" dirty="0"/>
              <a:t> in Guwahati, Assam):</a:t>
            </a: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https://trfestival.wordpress.com/past-events/18-21-september-introduction-to-exploratory-action-research-gauhati-university-assam-india/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(September 2017)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4C1EFF-198E-5D86-8DC0-2EB49472A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9486" y="4001294"/>
            <a:ext cx="3916279" cy="274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858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13543cb36bb_0_494"/>
          <p:cNvSpPr txBox="1"/>
          <p:nvPr/>
        </p:nvSpPr>
        <p:spPr>
          <a:xfrm>
            <a:off x="890071" y="372221"/>
            <a:ext cx="84543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British Council Action Research Mentoring Scheme (ARMS) (India, Nepal), 2017-20</a:t>
            </a:r>
            <a:endParaRPr sz="2500" dirty="0"/>
          </a:p>
        </p:txBody>
      </p:sp>
      <p:sp>
        <p:nvSpPr>
          <p:cNvPr id="463" name="Google Shape;463;g13543cb36bb_0_494"/>
          <p:cNvSpPr txBox="1"/>
          <p:nvPr/>
        </p:nvSpPr>
        <p:spPr>
          <a:xfrm>
            <a:off x="890071" y="5362802"/>
            <a:ext cx="84543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2017–20 (India): 48 mentors, 235 teachers        </a:t>
            </a:r>
          </a:p>
          <a:p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2017-20 (Nepal):  26 mentors, 180 teachers</a:t>
            </a:r>
          </a:p>
          <a:p>
            <a:endParaRPr lang="en-GB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r>
              <a:rPr lang="en-GB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Informing other initiatives in India and Nepal</a:t>
            </a:r>
          </a:p>
          <a:p>
            <a:r>
              <a:rPr lang="en-GB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and elsewhere</a:t>
            </a:r>
            <a:endParaRPr dirty="0"/>
          </a:p>
        </p:txBody>
      </p:sp>
      <p:pic>
        <p:nvPicPr>
          <p:cNvPr id="464" name="Google Shape;464;g13543cb36bb_0_4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727" y="1517986"/>
            <a:ext cx="2730024" cy="1710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g13543cb36bb_0_4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21724" y="1520716"/>
            <a:ext cx="2474276" cy="1694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g13543cb36bb_0_49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32237" y="1508317"/>
            <a:ext cx="2281567" cy="1720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g13543cb36bb_0_49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748596" y="1505381"/>
            <a:ext cx="2611694" cy="1720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g13543cb36bb_0_49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55727" y="3372544"/>
            <a:ext cx="2730024" cy="1710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g13543cb36bb_0_49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621724" y="3429000"/>
            <a:ext cx="2474276" cy="1694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g13543cb36bb_0_49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278429" y="3429000"/>
            <a:ext cx="2281567" cy="1720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g13543cb36bb_0_49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742424" y="3428999"/>
            <a:ext cx="2611693" cy="1720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g13543cb36bb_0_494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278428" y="5349683"/>
            <a:ext cx="2463995" cy="15083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01A434C9-7B8A-6341-AB79-0B95999EAF9D}"/>
              </a:ext>
            </a:extLst>
          </p:cNvPr>
          <p:cNvPicPr>
            <a:picLocks/>
          </p:cNvPicPr>
          <p:nvPr/>
        </p:nvPicPr>
        <p:blipFill>
          <a:blip r:embed="rId2" cstate="print">
            <a:lum bright="10000" contrast="20000"/>
          </a:blip>
          <a:srcRect t="17239" b="17239"/>
          <a:stretch/>
        </p:blipFill>
        <p:spPr>
          <a:xfrm>
            <a:off x="1243706" y="705318"/>
            <a:ext cx="9449176" cy="517296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96458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FF6A0-3E6A-45C4-AA19-3846EB6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B139F275-7F33-A7AE-7826-A44755554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175" y="48056"/>
            <a:ext cx="4844598" cy="6748695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EC5D8F-918C-156F-DBE2-CDA8B67BC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438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12B68-776B-64CB-C446-84F970A7D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DA5A82A-11A6-D113-7B11-E8A24373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0447"/>
            <a:ext cx="8641702" cy="2580713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7E2E54DA-F39E-BFE2-D402-AF31A0E89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898" y="2141537"/>
            <a:ext cx="534364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4849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8153EC8-8E01-4D70-B575-24ABD35A1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38812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6A2ADB-11C6-5FFB-7D8F-F1F1DB215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2750" y="657498"/>
            <a:ext cx="4806184" cy="3644537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400">
                <a:solidFill>
                  <a:schemeClr val="bg1"/>
                </a:solidFill>
              </a:rPr>
              <a:t>Critiques, concerns, issues and possibilities</a:t>
            </a:r>
            <a:br>
              <a:rPr lang="en-US" sz="5400">
                <a:solidFill>
                  <a:schemeClr val="bg1"/>
                </a:solidFill>
              </a:rPr>
            </a:br>
            <a:endParaRPr lang="en-US" sz="540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2740ED-37CB-C382-C2FF-4A1977ADC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2750" y="4545874"/>
            <a:ext cx="4806184" cy="1672046"/>
          </a:xfrm>
          <a:noFill/>
        </p:spPr>
        <p:txBody>
          <a:bodyPr>
            <a:normAutofit/>
          </a:bodyPr>
          <a:lstStyle/>
          <a:p>
            <a:pPr algn="l"/>
            <a:endParaRPr lang="en-US" sz="280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A0F37F-03F7-47DA-CE8E-5D59ECF55D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780" r="-2" b="-2"/>
          <a:stretch/>
        </p:blipFill>
        <p:spPr>
          <a:xfrm>
            <a:off x="6095999" y="10"/>
            <a:ext cx="610565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462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99972-63AA-D31B-DFA0-C1603DBF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7929B-7B76-8966-E8AF-FBE9CE43D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Packaging-up / </a:t>
            </a:r>
            <a:r>
              <a:rPr lang="en-US" dirty="0" err="1"/>
              <a:t>projectifying</a:t>
            </a:r>
            <a:r>
              <a:rPr lang="en-US" dirty="0"/>
              <a:t> – EAR / EAR-mentoring as just another British Council ‘global product’?</a:t>
            </a:r>
          </a:p>
          <a:p>
            <a:r>
              <a:rPr lang="en-US" dirty="0"/>
              <a:t>Questioning quality of research produced – but what is ‘quality research’ for professional development? What can/should be learned from teacher-research by others?</a:t>
            </a:r>
          </a:p>
          <a:p>
            <a:r>
              <a:rPr lang="en-US" dirty="0"/>
              <a:t>Should the research be more ‘critical’? – would more collaboration between schoolteachers and universities be a good thing or can/should Teacher Associations take on the supporting role?</a:t>
            </a:r>
          </a:p>
          <a:p>
            <a:r>
              <a:rPr lang="en-US" dirty="0"/>
              <a:t>‘Patenting’ / ‘reifying’ – EAR/EAR-mentoring seen as new ‘recipes’, or are they adaptable/contestable and always under review?</a:t>
            </a:r>
          </a:p>
          <a:p>
            <a:r>
              <a:rPr lang="en-US" dirty="0"/>
              <a:t>Sustainability – will teacher-research always be a ‘minority pursuit’ or can it become (more) mainstream?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7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2E614F1C-2D93-42D0-B229-768199449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7403089" y="0"/>
            <a:ext cx="4788912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45502D-E4B0-3660-5B54-D18734D58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74735" y="640081"/>
            <a:ext cx="3377183" cy="3708895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4400">
                <a:solidFill>
                  <a:schemeClr val="bg1"/>
                </a:solidFill>
              </a:rPr>
              <a:t>Final thoughts, comments and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F9A6F5-D14A-5E06-C588-914CA25D8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4735" y="4571999"/>
            <a:ext cx="3377184" cy="1645921"/>
          </a:xfrm>
          <a:noFill/>
        </p:spPr>
        <p:txBody>
          <a:bodyPr>
            <a:normAutofit/>
          </a:bodyPr>
          <a:lstStyle/>
          <a:p>
            <a:pPr algn="l"/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12" name="Picture 4" descr="Different coloured question marks">
            <a:extLst>
              <a:ext uri="{FF2B5EF4-FFF2-40B4-BE49-F238E27FC236}">
                <a16:creationId xmlns:a16="http://schemas.microsoft.com/office/drawing/2014/main" id="{1DDC610B-60F8-3CC1-FAB8-8B728961DC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407" r="20793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486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73103-D9F3-E4CE-7FDE-199DDDB5B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8A198-EB05-567E-CEE2-946252B80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do </a:t>
            </a:r>
            <a:r>
              <a:rPr lang="en-US" i="1" dirty="0"/>
              <a:t>you</a:t>
            </a:r>
            <a:r>
              <a:rPr lang="en-US" dirty="0"/>
              <a:t> value teacher-research / teacher-research mentoring? – sharing more stories</a:t>
            </a:r>
          </a:p>
          <a:p>
            <a:r>
              <a:rPr lang="en-US" dirty="0"/>
              <a:t>Teacher-research as an ongoing </a:t>
            </a:r>
            <a:r>
              <a:rPr lang="en-US" i="1" dirty="0"/>
              <a:t>challenge</a:t>
            </a:r>
            <a:r>
              <a:rPr lang="en-US" dirty="0"/>
              <a:t>? </a:t>
            </a:r>
          </a:p>
          <a:p>
            <a:r>
              <a:rPr lang="en-US" dirty="0"/>
              <a:t>Making our motivations, values and goals more explicit – showing </a:t>
            </a:r>
            <a:r>
              <a:rPr lang="en-US" i="1" dirty="0"/>
              <a:t>why</a:t>
            </a:r>
            <a:r>
              <a:rPr lang="en-US" dirty="0"/>
              <a:t> we want to challenge norms with teacher-research …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‘To live outside the law, you must be honest’ (B. Dylan)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9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56EA2-B8BF-000A-2C9F-113DEFF285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2750" y="657922"/>
            <a:ext cx="4806184" cy="4281913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000" dirty="0"/>
              <a:t>1. Sharing some stories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CACD5C-7587-ED75-5ACC-5B29D7329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2750" y="5078264"/>
            <a:ext cx="4806184" cy="921092"/>
          </a:xfrm>
          <a:noFill/>
        </p:spPr>
        <p:txBody>
          <a:bodyPr>
            <a:normAutofit/>
          </a:bodyPr>
          <a:lstStyle/>
          <a:p>
            <a:pPr algn="l"/>
            <a:endParaRPr lang="en-US" sz="2200">
              <a:solidFill>
                <a:schemeClr val="tx2"/>
              </a:solidFill>
            </a:endParaRPr>
          </a:p>
        </p:txBody>
      </p:sp>
      <p:pic>
        <p:nvPicPr>
          <p:cNvPr id="12" name="Picture 11" descr="Hands holding each other's wrists and interlinked to form a circle">
            <a:extLst>
              <a:ext uri="{FF2B5EF4-FFF2-40B4-BE49-F238E27FC236}">
                <a16:creationId xmlns:a16="http://schemas.microsoft.com/office/drawing/2014/main" id="{F75803AA-6D76-6896-275B-FBC3677911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04" r="18468" b="-1"/>
          <a:stretch/>
        </p:blipFill>
        <p:spPr>
          <a:xfrm>
            <a:off x="6095999" y="9"/>
            <a:ext cx="8534401" cy="958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999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9E78-023B-A198-854C-CEDC3F638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How did we get here (i.e. to there being a conference devoted to teacher-research)? (one story)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46FCC-10AE-DB7A-BBBC-046C1C7B3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Pre-pandemic: </a:t>
            </a:r>
          </a:p>
          <a:p>
            <a:pPr marL="0" indent="0">
              <a:buNone/>
            </a:pPr>
            <a:r>
              <a:rPr lang="en-US" dirty="0"/>
              <a:t>IATEFL Research SIG advocacy for teacher-research (2011+)</a:t>
            </a:r>
          </a:p>
          <a:p>
            <a:pPr marL="0" indent="0">
              <a:buNone/>
            </a:pPr>
            <a:r>
              <a:rPr lang="en-US" dirty="0"/>
              <a:t>’Teachers Research!’ events and conferences 2014 onwards (the last one was in 2018)</a:t>
            </a:r>
          </a:p>
          <a:p>
            <a:pPr marL="0" indent="0">
              <a:buNone/>
            </a:pPr>
            <a:r>
              <a:rPr lang="en-US" dirty="0"/>
              <a:t>TESOL CALL-IS Electronic Village Online</a:t>
            </a:r>
          </a:p>
          <a:p>
            <a:pPr marL="0" indent="0">
              <a:buNone/>
            </a:pPr>
            <a:r>
              <a:rPr lang="en-US" dirty="0"/>
              <a:t>Teachers Research! Facebook group</a:t>
            </a:r>
          </a:p>
          <a:p>
            <a:pPr marL="0" indent="0">
              <a:buNone/>
            </a:pPr>
            <a:r>
              <a:rPr lang="en-US" dirty="0"/>
              <a:t>International Festival of Teacher-research, 2017</a:t>
            </a:r>
          </a:p>
          <a:p>
            <a:pPr marL="0" indent="0">
              <a:buNone/>
            </a:pPr>
            <a:r>
              <a:rPr lang="en-GB" dirty="0"/>
              <a:t>AINET International Teacher Research Conference, Nagpur, 2017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While- / Post-pandemic</a:t>
            </a:r>
            <a:r>
              <a:rPr lang="en-US" dirty="0"/>
              <a:t>: </a:t>
            </a:r>
          </a:p>
          <a:p>
            <a:pPr marL="0" indent="0">
              <a:buNone/>
            </a:pPr>
            <a:r>
              <a:rPr lang="en-US" dirty="0"/>
              <a:t>International Festival of Teacher-research, 2021</a:t>
            </a:r>
          </a:p>
          <a:p>
            <a:pPr marL="0" indent="0">
              <a:buNone/>
            </a:pPr>
            <a:r>
              <a:rPr lang="en-US" dirty="0"/>
              <a:t>Mentoring teacher-research support group 2021 &amp; 2022</a:t>
            </a:r>
          </a:p>
          <a:p>
            <a:pPr marL="0" indent="0">
              <a:buNone/>
            </a:pPr>
            <a:r>
              <a:rPr lang="en-US" dirty="0"/>
              <a:t>Teachers Research! Online 2021 &amp; forthcoming (2023)</a:t>
            </a:r>
          </a:p>
          <a:p>
            <a:pPr marL="0" indent="0">
              <a:buNone/>
            </a:pPr>
            <a:r>
              <a:rPr lang="en-US" dirty="0"/>
              <a:t>International Conference for Teacher-research 2022, Chennai</a:t>
            </a:r>
          </a:p>
        </p:txBody>
      </p:sp>
    </p:spTree>
    <p:extLst>
      <p:ext uri="{BB962C8B-B14F-4D97-AF65-F5344CB8AC3E}">
        <p14:creationId xmlns:p14="http://schemas.microsoft.com/office/powerpoint/2010/main" val="228801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24CCE-8982-A469-E6B8-8A04C78B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did I get here? (Why teacher-research?)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0F221-0394-CAE5-BD35-407060BB3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Teaching in Japan (1990s)</a:t>
            </a:r>
          </a:p>
          <a:p>
            <a:pPr marL="0" indent="0">
              <a:buNone/>
            </a:pPr>
            <a:r>
              <a:rPr lang="en-US" dirty="0"/>
              <a:t>- Teaching listening (and speaking) in a large university class -&gt; project-based work in groups</a:t>
            </a:r>
          </a:p>
          <a:p>
            <a:pPr marL="0" indent="0">
              <a:buNone/>
            </a:pPr>
            <a:r>
              <a:rPr lang="en-US" dirty="0"/>
              <a:t>- Experimental teaching -&gt; a </a:t>
            </a:r>
            <a:r>
              <a:rPr lang="en-US" i="1" dirty="0"/>
              <a:t>need</a:t>
            </a:r>
            <a:r>
              <a:rPr lang="en-US" dirty="0"/>
              <a:t> for teacher research (to develop ‘appropriate methodology’)</a:t>
            </a:r>
          </a:p>
          <a:p>
            <a:pPr marL="0" indent="0">
              <a:buNone/>
            </a:pPr>
            <a:r>
              <a:rPr lang="en-US" dirty="0"/>
              <a:t>- Since then, gathering data as a continuing resource in difficult circumstances (2 examples)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0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0451C-D5E9-DB07-2EF8-6A7DD9384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29A3B-9BD0-86EF-09F8-2DF5807A9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Teacher education (UK, 2000s): avoiding ‘inappropriate methodology’</a:t>
            </a:r>
          </a:p>
          <a:p>
            <a:pPr marL="0" indent="0">
              <a:buNone/>
            </a:pPr>
            <a:r>
              <a:rPr lang="en-US" dirty="0"/>
              <a:t> -&gt; action research based teacher training (pre-service) – aiming for ‘teacher-learner autonomy’ – teachers as experts of own contexts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Other background (2000s): </a:t>
            </a:r>
          </a:p>
          <a:p>
            <a:pPr marL="0" indent="0">
              <a:buNone/>
            </a:pPr>
            <a:r>
              <a:rPr lang="en-US" dirty="0"/>
              <a:t>- Teaching English in difficult circumstances / </a:t>
            </a:r>
            <a:r>
              <a:rPr lang="en-US" dirty="0" err="1"/>
              <a:t>TELCnet</a:t>
            </a:r>
            <a:r>
              <a:rPr lang="en-US" dirty="0"/>
              <a:t> – Teacher-research (TR) as desirable</a:t>
            </a:r>
          </a:p>
          <a:p>
            <a:pPr>
              <a:buFontTx/>
              <a:buChar char="-"/>
            </a:pPr>
            <a:r>
              <a:rPr lang="en-US" dirty="0"/>
              <a:t>Identifying/hoping to reconfigure ‘ELT research’ / BC surveys (UK -&gt; India) – lack of TR</a:t>
            </a:r>
          </a:p>
          <a:p>
            <a:pPr>
              <a:buFontTx/>
              <a:buChar char="-"/>
            </a:pPr>
            <a:r>
              <a:rPr lang="en-US" dirty="0"/>
              <a:t>IATEFL Research SIG coordinator (2011+) (BC invitation to Chile 2013) – an opportunity, but need to avoid burdensome TR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51453-6C61-B5DB-B310-F38A9C325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Champion Teachers </a:t>
            </a:r>
            <a:r>
              <a:rPr lang="en-US" dirty="0" err="1"/>
              <a:t>Programme</a:t>
            </a:r>
            <a:r>
              <a:rPr lang="en-US" dirty="0"/>
              <a:t> (Latin America) / Exploratory Action Research [EAR] 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E32965-324C-D77F-113E-ABA7E78A9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84" y="2287759"/>
            <a:ext cx="3886200" cy="30688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CE657C-FAEF-877D-95CB-A97166081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529" y="2534485"/>
            <a:ext cx="7172843" cy="2575412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6571870-1C24-EE6F-59D7-438423163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January 2013 workshop</a:t>
            </a:r>
          </a:p>
        </p:txBody>
      </p:sp>
    </p:spTree>
    <p:extLst>
      <p:ext uri="{BB962C8B-B14F-4D97-AF65-F5344CB8AC3E}">
        <p14:creationId xmlns:p14="http://schemas.microsoft.com/office/powerpoint/2010/main" val="136629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803F7-E9C4-1F28-9A72-4A1B6FE75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5FF25EA-1016-F826-BFCB-C43D602A77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613" y="478588"/>
            <a:ext cx="4372852" cy="29108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F53EA0-58B7-FC69-3F84-E4E1E1AF0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387" y="478587"/>
            <a:ext cx="4467586" cy="27701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ACDC75-B6B8-009A-ED14-061F720AE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876" y="3609239"/>
            <a:ext cx="4165600" cy="2806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9B5D46-C281-E090-7D58-CE83478D07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9880" y="3670643"/>
            <a:ext cx="4576119" cy="291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59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27501-34B5-67A6-0240-E4332BA3D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8481" y="5083442"/>
            <a:ext cx="46482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Published in 2016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C06941A-D4A8-17C9-9564-1956E20FA1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545" y="365125"/>
            <a:ext cx="4202444" cy="604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192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909</Words>
  <Application>Microsoft Macintosh PowerPoint</Application>
  <PresentationFormat>Widescreen</PresentationFormat>
  <Paragraphs>112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Exploratory Action Research: A personal journey</vt:lpstr>
      <vt:lpstr>Plan</vt:lpstr>
      <vt:lpstr>1. Sharing some stories</vt:lpstr>
      <vt:lpstr>How did we get here (i.e. to there being a conference devoted to teacher-research)? (one story) </vt:lpstr>
      <vt:lpstr>How did I get here? (Why teacher-research?)</vt:lpstr>
      <vt:lpstr>PowerPoint Presentation</vt:lpstr>
      <vt:lpstr>The Champion Teachers Programme (Latin America) / Exploratory Action Research [EAR]  </vt:lpstr>
      <vt:lpstr>PowerPoint Presentation</vt:lpstr>
      <vt:lpstr>Published in 2016</vt:lpstr>
      <vt:lpstr>PowerPoint Presentation</vt:lpstr>
      <vt:lpstr>PowerPoint Presentation</vt:lpstr>
      <vt:lpstr>PowerPoint Presentation</vt:lpstr>
      <vt:lpstr>PowerPoint Presentation</vt:lpstr>
      <vt:lpstr>Exploratory action research</vt:lpstr>
      <vt:lpstr>Exploratory action research: key features / learnings</vt:lpstr>
      <vt:lpstr>PowerPoint Presentation</vt:lpstr>
      <vt:lpstr>The Action Research Mentoring Scheme [ARMS] (India &amp; Nepal) / Mentoring teacher-research </vt:lpstr>
      <vt:lpstr>PowerPoint Presentation</vt:lpstr>
      <vt:lpstr>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Critiques, concerns, issues and possibilities </vt:lpstr>
      <vt:lpstr> </vt:lpstr>
      <vt:lpstr>Final thoughts, comments and questions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Exploratory Action Research: A personal journey</dc:title>
  <dc:creator>Smith, Richard</dc:creator>
  <cp:lastModifiedBy>Smith, Richard</cp:lastModifiedBy>
  <cp:revision>9</cp:revision>
  <dcterms:created xsi:type="dcterms:W3CDTF">2022-12-01T11:55:43Z</dcterms:created>
  <dcterms:modified xsi:type="dcterms:W3CDTF">2022-12-02T12:45:30Z</dcterms:modified>
</cp:coreProperties>
</file>