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6" d="100"/>
          <a:sy n="36" d="100"/>
        </p:scale>
        <p:origin x="-1440"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2">
        <a:schemeClr val="bg2"/>
      </p:bgRef>
    </p:bg>
    <p:spTree>
      <p:nvGrpSpPr>
        <p:cNvPr id="1" name=""/>
        <p:cNvGrpSpPr/>
        <p:nvPr/>
      </p:nvGrpSpPr>
      <p:grpSpPr>
        <a:xfrm>
          <a:off x="0" y="0"/>
          <a:ext cx="0" cy="0"/>
          <a:chOff x="0" y="0"/>
          <a:chExt cx="0" cy="0"/>
        </a:xfrm>
      </p:grpSpPr>
      <p:sp>
        <p:nvSpPr>
          <p:cNvPr id="9" name="矩形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标题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zh-CN" altLang="en-US" smtClean="0"/>
              <a:t>单击此处编辑母版标题样式</a:t>
            </a:r>
            <a:endParaRPr kumimoji="0" lang="en-US"/>
          </a:p>
        </p:txBody>
      </p:sp>
      <p:sp>
        <p:nvSpPr>
          <p:cNvPr id="3" name="副标题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zh-CN" altLang="en-US" smtClean="0"/>
              <a:t>单击此处编辑母版副标题样式</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2012/5/22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10" name="矩形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2012/5/22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9" name="矩形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矩形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竖排标题 1"/>
          <p:cNvSpPr>
            <a:spLocks noGrp="1"/>
          </p:cNvSpPr>
          <p:nvPr>
            <p:ph type="title" orient="vert"/>
          </p:nvPr>
        </p:nvSpPr>
        <p:spPr>
          <a:xfrm>
            <a:off x="6781800" y="274640"/>
            <a:ext cx="1905000" cy="5851525"/>
          </a:xfrm>
        </p:spPr>
        <p:txBody>
          <a:bodyPr vert="eaVert"/>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304800"/>
            <a:ext cx="6019800" cy="5851525"/>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2012/5/22</a:t>
            </a:fld>
            <a:endParaRPr lang="zh-CN" altLang="en-US"/>
          </a:p>
        </p:txBody>
      </p:sp>
      <p:sp>
        <p:nvSpPr>
          <p:cNvPr id="5" name="页脚占位符 4"/>
          <p:cNvSpPr>
            <a:spLocks noGrp="1"/>
          </p:cNvSpPr>
          <p:nvPr>
            <p:ph type="ftr" sz="quarter" idx="11"/>
          </p:nvPr>
        </p:nvSpPr>
        <p:spPr>
          <a:xfrm>
            <a:off x="2640597" y="6377459"/>
            <a:ext cx="3836404" cy="365125"/>
          </a:xfrm>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155448"/>
            <a:ext cx="8229600" cy="1252728"/>
          </a:xfrm>
        </p:spPr>
        <p:txBody>
          <a:bodyPr/>
          <a:lstStyle>
            <a:extLst/>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2012/5/22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2">
        <a:schemeClr val="bg2"/>
      </p:bgRef>
    </p:bg>
    <p:spTree>
      <p:nvGrpSpPr>
        <p:cNvPr id="1" name=""/>
        <p:cNvGrpSpPr/>
        <p:nvPr/>
      </p:nvGrpSpPr>
      <p:grpSpPr>
        <a:xfrm>
          <a:off x="0" y="0"/>
          <a:ext cx="0" cy="0"/>
          <a:chOff x="0" y="0"/>
          <a:chExt cx="0" cy="0"/>
        </a:xfrm>
      </p:grpSpPr>
      <p:sp>
        <p:nvSpPr>
          <p:cNvPr id="9" name="矩形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矩形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标题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2012/5/22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2012/5/22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zh-CN" altLang="en-US" smtClean="0"/>
              <a:t>单击此处编辑母版文本样式</a:t>
            </a:r>
          </a:p>
        </p:txBody>
      </p:sp>
      <p:sp>
        <p:nvSpPr>
          <p:cNvPr id="4" name="内容占位符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文本占位符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zh-CN" altLang="en-US" smtClean="0"/>
              <a:t>单击此处编辑母版文本样式</a:t>
            </a:r>
          </a:p>
        </p:txBody>
      </p:sp>
      <p:sp>
        <p:nvSpPr>
          <p:cNvPr id="6" name="内容占位符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2012/5/22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2012/5/22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2012/5/22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zh-CN" altLang="en-US" smtClean="0"/>
              <a:t>单击此处编辑母版标题样式</a:t>
            </a:r>
            <a:endParaRPr kumimoji="0" lang="en-US"/>
          </a:p>
        </p:txBody>
      </p:sp>
      <p:sp>
        <p:nvSpPr>
          <p:cNvPr id="3" name="内容占位符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文本占位符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2012/5/22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12" name="矩形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矩形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bg>
      <p:bgRef idx="1001">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zh-CN" altLang="en-US" smtClean="0"/>
              <a:t>单击图标添加图片</a:t>
            </a:r>
            <a:endParaRPr kumimoji="0" lang="en-US" dirty="0"/>
          </a:p>
        </p:txBody>
      </p:sp>
      <p:sp>
        <p:nvSpPr>
          <p:cNvPr id="4" name="文本占位符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zh-CN" altLang="en-US" smtClean="0"/>
              <a:t>单击此处编辑母版文本样式</a:t>
            </a:r>
          </a:p>
        </p:txBody>
      </p:sp>
      <p:sp>
        <p:nvSpPr>
          <p:cNvPr id="5" name="日期占位符 4"/>
          <p:cNvSpPr>
            <a:spLocks noGrp="1"/>
          </p:cNvSpPr>
          <p:nvPr>
            <p:ph type="dt" sz="half" idx="10"/>
          </p:nvPr>
        </p:nvSpPr>
        <p:spPr>
          <a:xfrm>
            <a:off x="164592" y="1170432"/>
            <a:ext cx="2523744" cy="201168"/>
          </a:xfrm>
        </p:spPr>
        <p:txBody>
          <a:bodyPr/>
          <a:lstStyle/>
          <a:p>
            <a:fld id="{530820CF-B880-4189-942D-D702A7CBA730}" type="datetimeFigureOut">
              <a:rPr lang="zh-CN" altLang="en-US" smtClean="0"/>
              <a:pPr/>
              <a:t>2012/5/22</a:t>
            </a:fld>
            <a:endParaRPr lang="zh-CN" altLang="en-US"/>
          </a:p>
        </p:txBody>
      </p:sp>
      <p:sp>
        <p:nvSpPr>
          <p:cNvPr id="11" name="矩形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矩形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页脚占位符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zh-CN" altLang="en-US"/>
          </a:p>
        </p:txBody>
      </p:sp>
      <p:sp>
        <p:nvSpPr>
          <p:cNvPr id="7" name="灯片编号占位符 6"/>
          <p:cNvSpPr>
            <a:spLocks noGrp="1"/>
          </p:cNvSpPr>
          <p:nvPr>
            <p:ph type="sldNum" sz="quarter" idx="12"/>
          </p:nvPr>
        </p:nvSpPr>
        <p:spPr>
          <a:xfrm>
            <a:off x="8339328" y="1170432"/>
            <a:ext cx="733864" cy="201168"/>
          </a:xfrm>
        </p:spPr>
        <p:txBody>
          <a:bodyPr/>
          <a:lstStyle/>
          <a:p>
            <a:fld id="{0C913308-F349-4B6D-A68A-DD1791B4A57B}"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矩形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矩形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标题占位符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4" name="日期占位符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530820CF-B880-4189-942D-D702A7CBA730}" type="datetimeFigureOut">
              <a:rPr lang="zh-CN" altLang="en-US" smtClean="0"/>
              <a:pPr/>
              <a:t>2012/5/22</a:t>
            </a:fld>
            <a:endParaRPr lang="zh-CN" altLang="en-US"/>
          </a:p>
        </p:txBody>
      </p:sp>
      <p:sp>
        <p:nvSpPr>
          <p:cNvPr id="5" name="页脚占位符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zh-CN" altLang="en-US"/>
          </a:p>
        </p:txBody>
      </p:sp>
      <p:sp>
        <p:nvSpPr>
          <p:cNvPr id="6" name="灯片编号占位符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track%20changes.docx"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en-US" altLang="zh-CN" dirty="0" smtClean="0"/>
              <a:t>Article Critiquing </a:t>
            </a:r>
            <a:endParaRPr lang="zh-CN" altLang="en-US" dirty="0"/>
          </a:p>
        </p:txBody>
      </p:sp>
      <p:sp>
        <p:nvSpPr>
          <p:cNvPr id="3" name="副标题 2"/>
          <p:cNvSpPr>
            <a:spLocks noGrp="1"/>
          </p:cNvSpPr>
          <p:nvPr>
            <p:ph type="subTitle" idx="1"/>
          </p:nvPr>
        </p:nvSpPr>
        <p:spPr/>
        <p:txBody>
          <a:bodyPr/>
          <a:lstStyle/>
          <a:p>
            <a:r>
              <a:rPr lang="en-US" altLang="zh-CN" dirty="0" err="1" smtClean="0"/>
              <a:t>Yue</a:t>
            </a:r>
            <a:r>
              <a:rPr lang="en-US" altLang="zh-CN" dirty="0" smtClean="0"/>
              <a:t> Lu</a:t>
            </a:r>
          </a:p>
          <a:p>
            <a:r>
              <a:rPr lang="en-US" altLang="zh-CN" dirty="0" smtClean="0"/>
              <a:t>17-5-2012</a:t>
            </a:r>
            <a:endParaRPr lang="zh-CN" alt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b="1" dirty="0" smtClean="0"/>
              <a:t>Attitudes toward CMPR:</a:t>
            </a:r>
            <a:endParaRPr lang="zh-CN" altLang="en-US" dirty="0"/>
          </a:p>
        </p:txBody>
      </p:sp>
      <p:sp>
        <p:nvSpPr>
          <p:cNvPr id="3" name="内容占位符 2"/>
          <p:cNvSpPr>
            <a:spLocks noGrp="1"/>
          </p:cNvSpPr>
          <p:nvPr>
            <p:ph idx="1"/>
          </p:nvPr>
        </p:nvSpPr>
        <p:spPr/>
        <p:txBody>
          <a:bodyPr/>
          <a:lstStyle/>
          <a:p>
            <a:r>
              <a:rPr lang="en-US" altLang="zh-CN" dirty="0" smtClean="0"/>
              <a:t>Time and place flexibility</a:t>
            </a:r>
            <a:endParaRPr lang="zh-CN" altLang="zh-CN" dirty="0" smtClean="0"/>
          </a:p>
          <a:p>
            <a:r>
              <a:rPr lang="en-US" altLang="zh-CN" dirty="0" smtClean="0"/>
              <a:t>More comfortable and less stressful when giving feedback on the computer</a:t>
            </a:r>
            <a:endParaRPr lang="zh-CN" altLang="zh-CN" dirty="0" smtClean="0"/>
          </a:p>
          <a:p>
            <a:r>
              <a:rPr lang="en-US" altLang="zh-CN" dirty="0" smtClean="0"/>
              <a:t>Lack of verbal communication</a:t>
            </a:r>
            <a:endParaRPr lang="zh-CN" altLang="zh-CN" dirty="0" smtClean="0"/>
          </a:p>
          <a:p>
            <a:r>
              <a:rPr lang="en-US" altLang="zh-CN" dirty="0" smtClean="0"/>
              <a:t>Time delay of the feedback</a:t>
            </a:r>
            <a:endParaRPr lang="zh-CN" altLang="zh-CN" dirty="0" smtClean="0"/>
          </a:p>
          <a:p>
            <a:r>
              <a:rPr lang="en-US" altLang="zh-CN" dirty="0" smtClean="0"/>
              <a:t>Some reported their problems of screen reading</a:t>
            </a:r>
            <a:endParaRPr lang="zh-CN" altLang="zh-CN"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en-US" altLang="zh-CN" dirty="0" smtClean="0"/>
              <a:t>Many reported that it would be better to combine both modes of peer review.</a:t>
            </a:r>
          </a:p>
          <a:p>
            <a:endParaRPr lang="zh-CN" altLang="zh-CN" dirty="0" smtClean="0"/>
          </a:p>
          <a:p>
            <a:r>
              <a:rPr lang="en-US" altLang="zh-CN" dirty="0" smtClean="0"/>
              <a:t>CMPR+FFPR</a:t>
            </a:r>
            <a:endParaRPr lang="zh-CN" altLang="zh-CN" dirty="0" smtClean="0"/>
          </a:p>
          <a:p>
            <a:endParaRPr lang="zh-CN" alt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b="1" dirty="0" smtClean="0"/>
              <a:t>Main Pedagogical Implications:</a:t>
            </a:r>
            <a:endParaRPr lang="zh-CN" altLang="en-US" dirty="0"/>
          </a:p>
        </p:txBody>
      </p:sp>
      <p:sp>
        <p:nvSpPr>
          <p:cNvPr id="3" name="内容占位符 2"/>
          <p:cNvSpPr>
            <a:spLocks noGrp="1"/>
          </p:cNvSpPr>
          <p:nvPr>
            <p:ph idx="1"/>
          </p:nvPr>
        </p:nvSpPr>
        <p:spPr/>
        <p:txBody>
          <a:bodyPr/>
          <a:lstStyle/>
          <a:p>
            <a:r>
              <a:rPr lang="en-US" altLang="zh-CN" dirty="0" smtClean="0"/>
              <a:t>A combine of two modes of peer review. </a:t>
            </a:r>
            <a:endParaRPr lang="zh-CN" altLang="zh-CN" dirty="0" smtClean="0"/>
          </a:p>
          <a:p>
            <a:r>
              <a:rPr lang="en-US" altLang="zh-CN" dirty="0" smtClean="0"/>
              <a:t>Proper training before peer review</a:t>
            </a:r>
            <a:endParaRPr lang="zh-CN" altLang="zh-CN" dirty="0" smtClean="0"/>
          </a:p>
          <a:p>
            <a:endParaRPr lang="zh-CN"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b="1" dirty="0" smtClean="0"/>
              <a:t>Further research suggestions:</a:t>
            </a:r>
            <a:endParaRPr lang="zh-CN" altLang="en-US" dirty="0"/>
          </a:p>
        </p:txBody>
      </p:sp>
      <p:sp>
        <p:nvSpPr>
          <p:cNvPr id="3" name="内容占位符 2"/>
          <p:cNvSpPr>
            <a:spLocks noGrp="1"/>
          </p:cNvSpPr>
          <p:nvPr>
            <p:ph idx="1"/>
          </p:nvPr>
        </p:nvSpPr>
        <p:spPr/>
        <p:txBody>
          <a:bodyPr/>
          <a:lstStyle/>
          <a:p>
            <a:r>
              <a:rPr lang="en-US" altLang="zh-CN" dirty="0" smtClean="0"/>
              <a:t>How to combine the FFPR and CMPR</a:t>
            </a:r>
            <a:endParaRPr lang="zh-CN" altLang="zh-CN" dirty="0" smtClean="0"/>
          </a:p>
          <a:p>
            <a:r>
              <a:rPr lang="en-US" altLang="zh-CN" dirty="0" smtClean="0"/>
              <a:t>How do students negotiate meanings?</a:t>
            </a:r>
            <a:endParaRPr lang="zh-CN" altLang="zh-CN" dirty="0" smtClean="0"/>
          </a:p>
          <a:p>
            <a:pPr>
              <a:buNone/>
            </a:pPr>
            <a:endParaRPr lang="zh-CN" altLang="zh-CN" dirty="0" smtClean="0"/>
          </a:p>
          <a:p>
            <a:r>
              <a:rPr lang="en-US" altLang="zh-CN" dirty="0" smtClean="0"/>
              <a:t>Some other software that facilitates peer reviews. </a:t>
            </a:r>
          </a:p>
          <a:p>
            <a:r>
              <a:rPr lang="en-US" altLang="zh-CN" dirty="0" smtClean="0"/>
              <a:t>Synchronous: online chat</a:t>
            </a:r>
          </a:p>
          <a:p>
            <a:r>
              <a:rPr lang="en-US" altLang="zh-CN" dirty="0" smtClean="0"/>
              <a:t>Asynchronous: </a:t>
            </a:r>
            <a:r>
              <a:rPr lang="en-US" altLang="zh-CN" dirty="0" err="1" smtClean="0"/>
              <a:t>emal</a:t>
            </a:r>
            <a:r>
              <a:rPr lang="en-US" altLang="zh-CN" dirty="0" smtClean="0"/>
              <a:t>, discussion forum, or software such as </a:t>
            </a:r>
            <a:r>
              <a:rPr lang="en-US" altLang="zh-CN" dirty="0" err="1" smtClean="0"/>
              <a:t>Turnitin</a:t>
            </a:r>
            <a:r>
              <a:rPr lang="en-US" altLang="zh-CN" dirty="0" smtClean="0"/>
              <a:t>, Sword, etc. </a:t>
            </a:r>
            <a:endParaRPr lang="zh-CN" altLang="zh-CN" dirty="0" smtClean="0"/>
          </a:p>
          <a:p>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Introduction</a:t>
            </a:r>
            <a:endParaRPr lang="zh-CN" altLang="en-US" dirty="0"/>
          </a:p>
        </p:txBody>
      </p:sp>
      <p:sp>
        <p:nvSpPr>
          <p:cNvPr id="3" name="内容占位符 2"/>
          <p:cNvSpPr>
            <a:spLocks noGrp="1"/>
          </p:cNvSpPr>
          <p:nvPr>
            <p:ph idx="1"/>
          </p:nvPr>
        </p:nvSpPr>
        <p:spPr/>
        <p:txBody>
          <a:bodyPr>
            <a:normAutofit fontScale="77500" lnSpcReduction="20000"/>
          </a:bodyPr>
          <a:lstStyle/>
          <a:p>
            <a:r>
              <a:rPr lang="en-US" altLang="zh-CN" b="1" dirty="0" smtClean="0"/>
              <a:t>Title of the article:</a:t>
            </a:r>
            <a:endParaRPr lang="zh-CN" altLang="zh-CN" dirty="0" smtClean="0"/>
          </a:p>
          <a:p>
            <a:r>
              <a:rPr lang="en-US" altLang="zh-CN" b="1" dirty="0" smtClean="0"/>
              <a:t>“Face-to-face and </a:t>
            </a:r>
            <a:r>
              <a:rPr lang="en-US" altLang="zh-CN" b="1" dirty="0" err="1" smtClean="0"/>
              <a:t>Coputer</a:t>
            </a:r>
            <a:r>
              <a:rPr lang="en-US" altLang="zh-CN" b="1" dirty="0" smtClean="0"/>
              <a:t>-mediated Peer Review in EFL Writing”</a:t>
            </a:r>
            <a:endParaRPr lang="zh-CN" altLang="zh-CN" dirty="0" smtClean="0"/>
          </a:p>
          <a:p>
            <a:r>
              <a:rPr lang="en-US" altLang="zh-CN" dirty="0" smtClean="0"/>
              <a:t>(Published on CALICO Journal in </a:t>
            </a:r>
            <a:r>
              <a:rPr lang="en-US" altLang="zh-CN" smtClean="0"/>
              <a:t>2007</a:t>
            </a:r>
            <a:r>
              <a:rPr lang="en-US" altLang="zh-CN" smtClean="0"/>
              <a:t>)</a:t>
            </a:r>
          </a:p>
          <a:p>
            <a:endParaRPr lang="zh-CN" altLang="zh-CN" dirty="0" smtClean="0"/>
          </a:p>
          <a:p>
            <a:r>
              <a:rPr lang="en-GB" altLang="zh-CN" dirty="0" smtClean="0"/>
              <a:t>Ho, M., and S. J. </a:t>
            </a:r>
            <a:r>
              <a:rPr lang="en-GB" altLang="zh-CN" dirty="0" err="1" smtClean="0"/>
              <a:t>Savignon</a:t>
            </a:r>
            <a:r>
              <a:rPr lang="en-GB" altLang="zh-CN" dirty="0" smtClean="0"/>
              <a:t>. 2007. “Face-to-face and computer mediated peer review in EFL writing”. </a:t>
            </a:r>
            <a:r>
              <a:rPr lang="en-GB" altLang="zh-CN" i="1" dirty="0" smtClean="0"/>
              <a:t>CALJCO Journal</a:t>
            </a:r>
            <a:r>
              <a:rPr lang="en-GB" altLang="zh-CN" dirty="0" smtClean="0"/>
              <a:t> 24/2:269-90. </a:t>
            </a:r>
            <a:r>
              <a:rPr lang="en-US" altLang="zh-CN" dirty="0" smtClean="0"/>
              <a:t> </a:t>
            </a:r>
            <a:endParaRPr lang="zh-CN" altLang="zh-CN" dirty="0" smtClean="0"/>
          </a:p>
          <a:p>
            <a:r>
              <a:rPr lang="en-US" altLang="zh-CN" dirty="0" smtClean="0"/>
              <a:t>(CALICO: Computer-Assisted Language Instruction Consortium)</a:t>
            </a:r>
            <a:endParaRPr lang="zh-CN" altLang="zh-CN" dirty="0" smtClean="0"/>
          </a:p>
          <a:p>
            <a:r>
              <a:rPr lang="en-US" altLang="zh-CN" dirty="0" smtClean="0"/>
              <a:t> </a:t>
            </a:r>
            <a:endParaRPr lang="zh-CN" altLang="zh-CN" dirty="0" smtClean="0"/>
          </a:p>
          <a:p>
            <a:r>
              <a:rPr lang="en-US" altLang="zh-CN" b="1" dirty="0" smtClean="0"/>
              <a:t>Authors</a:t>
            </a:r>
            <a:r>
              <a:rPr lang="en-US" altLang="zh-CN" dirty="0" smtClean="0"/>
              <a:t>: Mei-</a:t>
            </a:r>
            <a:r>
              <a:rPr lang="en-US" altLang="zh-CN" dirty="0" err="1" smtClean="0"/>
              <a:t>Ching</a:t>
            </a:r>
            <a:r>
              <a:rPr lang="en-US" altLang="zh-CN" dirty="0" smtClean="0"/>
              <a:t> Ho       The Arizona State University</a:t>
            </a:r>
            <a:endParaRPr lang="zh-CN" altLang="zh-CN" dirty="0" smtClean="0"/>
          </a:p>
          <a:p>
            <a:r>
              <a:rPr lang="en-US" altLang="zh-CN" dirty="0" smtClean="0"/>
              <a:t>                Sandra J. </a:t>
            </a:r>
            <a:r>
              <a:rPr lang="en-US" altLang="zh-CN" dirty="0" err="1" smtClean="0"/>
              <a:t>Savignon</a:t>
            </a:r>
            <a:r>
              <a:rPr lang="en-US" altLang="zh-CN" dirty="0" smtClean="0"/>
              <a:t>   The Pennsylvania State University</a:t>
            </a:r>
            <a:endParaRPr lang="zh-CN" altLang="zh-CN" dirty="0" smtClean="0"/>
          </a:p>
          <a:p>
            <a:endParaRPr lang="zh-CN" alt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Introduction </a:t>
            </a:r>
            <a:endParaRPr lang="zh-CN" altLang="en-US" dirty="0"/>
          </a:p>
        </p:txBody>
      </p:sp>
      <p:sp>
        <p:nvSpPr>
          <p:cNvPr id="3" name="内容占位符 2"/>
          <p:cNvSpPr>
            <a:spLocks noGrp="1"/>
          </p:cNvSpPr>
          <p:nvPr>
            <p:ph idx="1"/>
          </p:nvPr>
        </p:nvSpPr>
        <p:spPr/>
        <p:txBody>
          <a:bodyPr/>
          <a:lstStyle/>
          <a:p>
            <a:r>
              <a:rPr lang="en-US" altLang="zh-CN" b="1" dirty="0" smtClean="0"/>
              <a:t>Aim of the study:</a:t>
            </a:r>
            <a:endParaRPr lang="zh-CN" altLang="zh-CN" dirty="0" smtClean="0"/>
          </a:p>
          <a:p>
            <a:r>
              <a:rPr lang="en-US" altLang="zh-CN" dirty="0" smtClean="0"/>
              <a:t>The study investigated the attitudes of the research respondents toward the use of FFPR and CMPR in composition classes. Then, some pedagogical implications are drawn.</a:t>
            </a:r>
            <a:endParaRPr lang="zh-CN"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b="1" dirty="0" smtClean="0"/>
              <a:t>Literature Review</a:t>
            </a:r>
            <a:endParaRPr lang="zh-CN" altLang="en-US" dirty="0"/>
          </a:p>
        </p:txBody>
      </p:sp>
      <p:sp>
        <p:nvSpPr>
          <p:cNvPr id="3" name="内容占位符 2"/>
          <p:cNvSpPr>
            <a:spLocks noGrp="1"/>
          </p:cNvSpPr>
          <p:nvPr>
            <p:ph idx="1"/>
          </p:nvPr>
        </p:nvSpPr>
        <p:spPr/>
        <p:txBody>
          <a:bodyPr/>
          <a:lstStyle/>
          <a:p>
            <a:r>
              <a:rPr lang="en-US" altLang="zh-CN" dirty="0" smtClean="0"/>
              <a:t>A brief review of several key empirical studies of both FFPR and CMPR in the field is displayed. </a:t>
            </a:r>
            <a:endParaRPr lang="zh-CN" altLang="zh-CN" dirty="0" smtClean="0"/>
          </a:p>
          <a:p>
            <a:endParaRPr lang="zh-CN" altLang="zh-CN" dirty="0" smtClean="0"/>
          </a:p>
          <a:p>
            <a:r>
              <a:rPr lang="en-US" altLang="zh-CN" dirty="0" smtClean="0"/>
              <a:t>Problem: this part lacks certain review of relevant underpinning learning theories</a:t>
            </a:r>
            <a:endParaRPr lang="zh-CN"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b="1" dirty="0" smtClean="0"/>
              <a:t>Setting and participants of the research:</a:t>
            </a:r>
            <a:endParaRPr lang="zh-CN" altLang="en-US" dirty="0"/>
          </a:p>
        </p:txBody>
      </p:sp>
      <p:sp>
        <p:nvSpPr>
          <p:cNvPr id="3" name="内容占位符 2"/>
          <p:cNvSpPr>
            <a:spLocks noGrp="1"/>
          </p:cNvSpPr>
          <p:nvPr>
            <p:ph idx="1"/>
          </p:nvPr>
        </p:nvSpPr>
        <p:spPr/>
        <p:txBody>
          <a:bodyPr>
            <a:normAutofit fontScale="70000" lnSpcReduction="20000"/>
          </a:bodyPr>
          <a:lstStyle/>
          <a:p>
            <a:r>
              <a:rPr lang="en-US" altLang="zh-CN" dirty="0" smtClean="0"/>
              <a:t>The participants were 33 English majors from a university of science and technology in Taiwan, a new type of school offering 2-year associate degree programs in foreign language studies. The primary objective of the program is to prepare the students for working in English environment. They have academic English writing classes, and peer review activity is a part of their compulsory assignment. </a:t>
            </a:r>
            <a:endParaRPr lang="zh-CN" altLang="zh-CN" dirty="0" smtClean="0"/>
          </a:p>
          <a:p>
            <a:pPr>
              <a:buNone/>
            </a:pPr>
            <a:endParaRPr lang="zh-CN" altLang="zh-CN" dirty="0" smtClean="0"/>
          </a:p>
          <a:p>
            <a:r>
              <a:rPr lang="en-US" altLang="zh-CN" b="1" dirty="0" smtClean="0"/>
              <a:t>Problems:</a:t>
            </a:r>
            <a:endParaRPr lang="zh-CN" altLang="zh-CN" dirty="0" smtClean="0"/>
          </a:p>
          <a:p>
            <a:r>
              <a:rPr lang="en-US" altLang="zh-CN" dirty="0" smtClean="0"/>
              <a:t>The factors that the participants are students from science and technology college are not highlighted. </a:t>
            </a:r>
            <a:endParaRPr lang="zh-CN" altLang="zh-CN" dirty="0" smtClean="0"/>
          </a:p>
          <a:p>
            <a:r>
              <a:rPr lang="en-US" altLang="zh-CN" dirty="0" smtClean="0"/>
              <a:t>Too many effect factors:</a:t>
            </a:r>
            <a:endParaRPr lang="zh-CN" altLang="zh-CN" dirty="0" smtClean="0"/>
          </a:p>
          <a:p>
            <a:r>
              <a:rPr lang="en-US" altLang="zh-CN" dirty="0" smtClean="0"/>
              <a:t>The participants are of different level, different classes, tutored by different teachers, which might have effects on the research results.</a:t>
            </a:r>
            <a:endParaRPr lang="zh-CN" altLang="zh-CN" dirty="0" smtClean="0"/>
          </a:p>
          <a:p>
            <a:endParaRPr lang="zh-CN" alt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b="1" dirty="0" smtClean="0"/>
              <a:t>Methodology and Procedure</a:t>
            </a:r>
            <a:endParaRPr lang="zh-CN" altLang="en-US" dirty="0"/>
          </a:p>
        </p:txBody>
      </p:sp>
      <p:sp>
        <p:nvSpPr>
          <p:cNvPr id="3" name="内容占位符 2"/>
          <p:cNvSpPr>
            <a:spLocks noGrp="1"/>
          </p:cNvSpPr>
          <p:nvPr>
            <p:ph idx="1"/>
          </p:nvPr>
        </p:nvSpPr>
        <p:spPr/>
        <p:txBody>
          <a:bodyPr>
            <a:normAutofit fontScale="70000" lnSpcReduction="20000"/>
          </a:bodyPr>
          <a:lstStyle/>
          <a:p>
            <a:r>
              <a:rPr lang="en-US" altLang="zh-CN" b="1" dirty="0" smtClean="0"/>
              <a:t>1. Email interview with tutors</a:t>
            </a:r>
            <a:endParaRPr lang="zh-CN" altLang="zh-CN" b="1" dirty="0" smtClean="0"/>
          </a:p>
          <a:p>
            <a:r>
              <a:rPr lang="en-US" altLang="zh-CN" dirty="0" smtClean="0"/>
              <a:t>Problem: profound face-to-face interviews would be more effective and productive.</a:t>
            </a:r>
            <a:endParaRPr lang="zh-CN" altLang="zh-CN" dirty="0" smtClean="0"/>
          </a:p>
          <a:p>
            <a:r>
              <a:rPr lang="en-US" altLang="zh-CN" b="1" dirty="0" smtClean="0"/>
              <a:t>2. Conduction of CMPR</a:t>
            </a:r>
            <a:endParaRPr lang="zh-CN" altLang="zh-CN" b="1" dirty="0" smtClean="0"/>
          </a:p>
          <a:p>
            <a:r>
              <a:rPr lang="en-US" altLang="zh-CN" dirty="0" smtClean="0"/>
              <a:t>Exchange drafts by emails.</a:t>
            </a:r>
            <a:endParaRPr lang="zh-CN" altLang="zh-CN" dirty="0" smtClean="0"/>
          </a:p>
          <a:p>
            <a:r>
              <a:rPr lang="en-US" altLang="zh-CN" dirty="0" smtClean="0"/>
              <a:t>Application of the ‘</a:t>
            </a:r>
            <a:r>
              <a:rPr lang="en-US" altLang="zh-CN" dirty="0" smtClean="0">
                <a:hlinkClick r:id="rId2" action="ppaction://hlinkfile"/>
              </a:rPr>
              <a:t>Track Change</a:t>
            </a:r>
            <a:r>
              <a:rPr lang="en-US" altLang="zh-CN" dirty="0" smtClean="0"/>
              <a:t>’ function in </a:t>
            </a:r>
            <a:r>
              <a:rPr lang="en-US" altLang="zh-CN" i="1" dirty="0" smtClean="0"/>
              <a:t>Microsoft Word</a:t>
            </a:r>
            <a:r>
              <a:rPr lang="en-US" altLang="zh-CN" dirty="0" smtClean="0"/>
              <a:t> </a:t>
            </a:r>
            <a:endParaRPr lang="zh-CN" altLang="zh-CN" dirty="0" smtClean="0"/>
          </a:p>
          <a:p>
            <a:r>
              <a:rPr lang="en-US" altLang="zh-CN" dirty="0" smtClean="0"/>
              <a:t>Problem: senior class: outside of the class; junior: inside the class</a:t>
            </a:r>
          </a:p>
          <a:p>
            <a:r>
              <a:rPr lang="en-US" altLang="zh-CN" b="1" dirty="0" smtClean="0"/>
              <a:t>3. Questionnaires with the participant students:</a:t>
            </a:r>
            <a:endParaRPr lang="zh-CN" altLang="zh-CN" b="1" dirty="0" smtClean="0"/>
          </a:p>
          <a:p>
            <a:r>
              <a:rPr lang="en-US" altLang="zh-CN" b="1" dirty="0" smtClean="0"/>
              <a:t>A)  several biographical questions</a:t>
            </a:r>
            <a:r>
              <a:rPr lang="en-US" altLang="zh-CN" dirty="0" smtClean="0"/>
              <a:t>: prior major and English learning experience </a:t>
            </a:r>
            <a:endParaRPr lang="zh-CN" altLang="zh-CN" dirty="0" smtClean="0"/>
          </a:p>
          <a:p>
            <a:r>
              <a:rPr lang="en-US" altLang="zh-CN" b="1" dirty="0" smtClean="0"/>
              <a:t>B)  30 5-point </a:t>
            </a:r>
            <a:r>
              <a:rPr lang="en-US" altLang="zh-CN" b="1" dirty="0" err="1" smtClean="0"/>
              <a:t>Likert</a:t>
            </a:r>
            <a:r>
              <a:rPr lang="en-US" altLang="zh-CN" b="1" dirty="0" smtClean="0"/>
              <a:t> scale items</a:t>
            </a:r>
            <a:r>
              <a:rPr lang="en-US" altLang="zh-CN" dirty="0" smtClean="0"/>
              <a:t>: measure learners’ attitudes toward both peer review modes</a:t>
            </a:r>
            <a:endParaRPr lang="zh-CN" altLang="zh-CN" dirty="0" smtClean="0"/>
          </a:p>
          <a:p>
            <a:r>
              <a:rPr lang="en-US" altLang="zh-CN" b="1" dirty="0" smtClean="0"/>
              <a:t>C)  5 open-ended questions</a:t>
            </a:r>
            <a:r>
              <a:rPr lang="en-US" altLang="zh-CN" dirty="0" smtClean="0"/>
              <a:t>: elicit reasons for the preference for a certain peer review mode</a:t>
            </a:r>
            <a:endParaRPr lang="zh-CN" altLang="zh-CN" dirty="0" smtClean="0"/>
          </a:p>
          <a:p>
            <a:endParaRPr lang="zh-CN" alt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b="1" dirty="0" smtClean="0"/>
              <a:t>Data collection and analysis:</a:t>
            </a:r>
            <a:endParaRPr lang="zh-CN" altLang="en-US" dirty="0"/>
          </a:p>
        </p:txBody>
      </p:sp>
      <p:sp>
        <p:nvSpPr>
          <p:cNvPr id="3" name="内容占位符 2"/>
          <p:cNvSpPr>
            <a:spLocks noGrp="1"/>
          </p:cNvSpPr>
          <p:nvPr>
            <p:ph idx="1"/>
          </p:nvPr>
        </p:nvSpPr>
        <p:spPr/>
        <p:txBody>
          <a:bodyPr/>
          <a:lstStyle/>
          <a:p>
            <a:r>
              <a:rPr lang="en-US" altLang="zh-CN" dirty="0" smtClean="0"/>
              <a:t>The 30 </a:t>
            </a:r>
            <a:r>
              <a:rPr lang="en-US" altLang="zh-CN" dirty="0" err="1" smtClean="0"/>
              <a:t>Likert</a:t>
            </a:r>
            <a:r>
              <a:rPr lang="en-US" altLang="zh-CN" dirty="0" smtClean="0"/>
              <a:t>-scale items were tested for reliability coefficients in advance.</a:t>
            </a:r>
            <a:endParaRPr lang="zh-CN" altLang="zh-CN" dirty="0" smtClean="0"/>
          </a:p>
          <a:p>
            <a:r>
              <a:rPr lang="en-US" altLang="zh-CN" dirty="0" smtClean="0"/>
              <a:t>Problem: no description of the way of testing. </a:t>
            </a:r>
            <a:endParaRPr lang="zh-CN" altLang="zh-CN" dirty="0" smtClean="0"/>
          </a:p>
          <a:p>
            <a:pPr>
              <a:buNone/>
            </a:pPr>
            <a:endParaRPr lang="zh-CN" altLang="zh-CN" dirty="0" smtClean="0"/>
          </a:p>
          <a:p>
            <a:r>
              <a:rPr lang="en-US" altLang="zh-CN" dirty="0" smtClean="0"/>
              <a:t>Questionnaire responses were encoded and analyzed statistically. </a:t>
            </a:r>
            <a:endParaRPr lang="zh-CN" altLang="zh-CN" dirty="0" smtClean="0"/>
          </a:p>
          <a:p>
            <a:r>
              <a:rPr lang="en-US" altLang="zh-CN" dirty="0" smtClean="0"/>
              <a:t>Responses to Open-ended questions were categorized and summarized.</a:t>
            </a:r>
            <a:endParaRPr lang="zh-CN" altLang="zh-CN" dirty="0" smtClean="0"/>
          </a:p>
          <a:p>
            <a:endParaRPr lang="zh-CN" alt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b="1" dirty="0" smtClean="0"/>
              <a:t>Results:</a:t>
            </a:r>
            <a:endParaRPr lang="zh-CN" altLang="en-US" dirty="0"/>
          </a:p>
        </p:txBody>
      </p:sp>
      <p:sp>
        <p:nvSpPr>
          <p:cNvPr id="3" name="内容占位符 2"/>
          <p:cNvSpPr>
            <a:spLocks noGrp="1"/>
          </p:cNvSpPr>
          <p:nvPr>
            <p:ph idx="1"/>
          </p:nvPr>
        </p:nvSpPr>
        <p:spPr/>
        <p:txBody>
          <a:bodyPr/>
          <a:lstStyle/>
          <a:p>
            <a:r>
              <a:rPr lang="en-US" altLang="zh-CN" b="1" dirty="0" smtClean="0"/>
              <a:t>Results:</a:t>
            </a:r>
            <a:endParaRPr lang="zh-CN" altLang="zh-CN" dirty="0" smtClean="0"/>
          </a:p>
          <a:p>
            <a:r>
              <a:rPr lang="en-US" altLang="zh-CN" dirty="0" smtClean="0"/>
              <a:t>The statistical results show that the learners had more favorable attitudes toward FFPR than CMPR.</a:t>
            </a:r>
            <a:endParaRPr lang="zh-CN" altLang="zh-CN" dirty="0" smtClean="0"/>
          </a:p>
          <a:p>
            <a:pPr>
              <a:buNone/>
            </a:pPr>
            <a:r>
              <a:rPr lang="en-US" altLang="zh-CN" dirty="0" smtClean="0"/>
              <a:t> </a:t>
            </a:r>
            <a:endParaRPr lang="zh-CN" altLang="zh-CN" dirty="0" smtClean="0"/>
          </a:p>
          <a:p>
            <a:r>
              <a:rPr lang="en-US" altLang="zh-CN" dirty="0" smtClean="0"/>
              <a:t>Explanation offered by responses to open-ended questions:</a:t>
            </a:r>
            <a:endParaRPr lang="zh-CN" altLang="zh-CN" dirty="0" smtClean="0"/>
          </a:p>
          <a:p>
            <a:endParaRPr lang="zh-CN" alt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b="1" dirty="0" smtClean="0"/>
              <a:t>Attitudes toward FFPR:</a:t>
            </a:r>
            <a:endParaRPr lang="zh-CN" altLang="en-US" dirty="0"/>
          </a:p>
        </p:txBody>
      </p:sp>
      <p:sp>
        <p:nvSpPr>
          <p:cNvPr id="3" name="内容占位符 2"/>
          <p:cNvSpPr>
            <a:spLocks noGrp="1"/>
          </p:cNvSpPr>
          <p:nvPr>
            <p:ph idx="1"/>
          </p:nvPr>
        </p:nvSpPr>
        <p:spPr/>
        <p:txBody>
          <a:bodyPr/>
          <a:lstStyle/>
          <a:p>
            <a:r>
              <a:rPr lang="en-US" altLang="zh-CN" dirty="0" smtClean="0"/>
              <a:t>Opportunities for expression, negotiation and clarification of meanings are provided.</a:t>
            </a:r>
            <a:endParaRPr lang="zh-CN" altLang="zh-CN" dirty="0" smtClean="0"/>
          </a:p>
          <a:p>
            <a:r>
              <a:rPr lang="en-US" altLang="zh-CN" dirty="0" smtClean="0"/>
              <a:t>Time limitation </a:t>
            </a:r>
            <a:endParaRPr lang="zh-CN" altLang="zh-CN" dirty="0" smtClean="0"/>
          </a:p>
          <a:p>
            <a:r>
              <a:rPr lang="en-US" altLang="zh-CN" dirty="0" smtClean="0"/>
              <a:t>Some learners reported they felt uncomfortable to point out their peer’s problems face to face.</a:t>
            </a:r>
            <a:endParaRPr lang="zh-CN" altLang="zh-CN"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模块">
  <a:themeElements>
    <a:clrScheme name="模块">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模块">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模块">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49</TotalTime>
  <Words>500</Words>
  <Application>Microsoft Office PowerPoint</Application>
  <PresentationFormat>全屏显示(4:3)</PresentationFormat>
  <Paragraphs>72</Paragraphs>
  <Slides>13</Slides>
  <Notes>0</Notes>
  <HiddenSlides>0</HiddenSlides>
  <MMClips>0</MMClips>
  <ScaleCrop>false</ScaleCrop>
  <HeadingPairs>
    <vt:vector size="4" baseType="variant">
      <vt:variant>
        <vt:lpstr>主题</vt:lpstr>
      </vt:variant>
      <vt:variant>
        <vt:i4>1</vt:i4>
      </vt:variant>
      <vt:variant>
        <vt:lpstr>幻灯片标题</vt:lpstr>
      </vt:variant>
      <vt:variant>
        <vt:i4>13</vt:i4>
      </vt:variant>
    </vt:vector>
  </HeadingPairs>
  <TitlesOfParts>
    <vt:vector size="14" baseType="lpstr">
      <vt:lpstr>模块</vt:lpstr>
      <vt:lpstr>Article Critiquing </vt:lpstr>
      <vt:lpstr>Introduction</vt:lpstr>
      <vt:lpstr>Introduction </vt:lpstr>
      <vt:lpstr>Literature Review</vt:lpstr>
      <vt:lpstr>Setting and participants of the research:</vt:lpstr>
      <vt:lpstr>Methodology and Procedure</vt:lpstr>
      <vt:lpstr>Data collection and analysis:</vt:lpstr>
      <vt:lpstr>Results:</vt:lpstr>
      <vt:lpstr>Attitudes toward FFPR:</vt:lpstr>
      <vt:lpstr>Attitudes toward CMPR:</vt:lpstr>
      <vt:lpstr>幻灯片 11</vt:lpstr>
      <vt:lpstr>Main Pedagogical Implications:</vt:lpstr>
      <vt:lpstr>Further research suggestions: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Article Critiquing </dc:title>
  <dc:creator>luna</dc:creator>
  <cp:lastModifiedBy>luna</cp:lastModifiedBy>
  <cp:revision>7</cp:revision>
  <dcterms:created xsi:type="dcterms:W3CDTF">2012-05-17T01:22:41Z</dcterms:created>
  <dcterms:modified xsi:type="dcterms:W3CDTF">2012-05-22T08:49:45Z</dcterms:modified>
</cp:coreProperties>
</file>