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handoutMasterIdLst>
    <p:handoutMasterId r:id="rId14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6" r:id="rId8"/>
    <p:sldId id="262" r:id="rId9"/>
    <p:sldId id="267" r:id="rId10"/>
    <p:sldId id="263" r:id="rId11"/>
    <p:sldId id="264" r:id="rId12"/>
    <p:sldId id="265" r:id="rId13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16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B110A48-B150-4EEC-B285-CC76FD07033D}" type="datetimeFigureOut">
              <a:rPr lang="zh-CN" altLang="en-US" smtClean="0"/>
              <a:pPr/>
              <a:t>2012/5/17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DF58715-00A2-463E-B1B4-5EEC34766038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矩形 4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矩形 5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矩形 6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直接连接符 9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</a:endParaRPr>
          </a:p>
        </p:txBody>
      </p:sp>
      <p:sp>
        <p:nvSpPr>
          <p:cNvPr id="11" name="直接连接符 10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</a:endParaRPr>
          </a:p>
        </p:txBody>
      </p:sp>
      <p:sp>
        <p:nvSpPr>
          <p:cNvPr id="12" name="直接连接符 11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</a:endParaRPr>
          </a:p>
        </p:txBody>
      </p:sp>
      <p:sp>
        <p:nvSpPr>
          <p:cNvPr id="13" name="直接连接符 12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</a:endParaRPr>
          </a:p>
        </p:txBody>
      </p:sp>
      <p:sp>
        <p:nvSpPr>
          <p:cNvPr id="14" name="直接连接符 13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</a:endParaRPr>
          </a:p>
        </p:txBody>
      </p:sp>
      <p:sp>
        <p:nvSpPr>
          <p:cNvPr id="15" name="直接连接符 14"/>
          <p:cNvSpPr>
            <a:spLocks noChangeShapeType="1"/>
          </p:cNvSpPr>
          <p:nvPr/>
        </p:nvSpPr>
        <p:spPr bwMode="auto">
          <a:xfrm>
            <a:off x="9113838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</a:endParaRPr>
          </a:p>
        </p:txBody>
      </p:sp>
      <p:sp>
        <p:nvSpPr>
          <p:cNvPr id="16" name="矩形 15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7" name="椭圆 16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8" name="椭圆 17"/>
          <p:cNvSpPr/>
          <p:nvPr/>
        </p:nvSpPr>
        <p:spPr bwMode="auto">
          <a:xfrm>
            <a:off x="1309688" y="4867275"/>
            <a:ext cx="641350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9" name="椭圆 18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0" name="椭圆 19"/>
          <p:cNvSpPr/>
          <p:nvPr/>
        </p:nvSpPr>
        <p:spPr bwMode="auto">
          <a:xfrm>
            <a:off x="1663700" y="5788025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1" name="椭圆 20"/>
          <p:cNvSpPr/>
          <p:nvPr/>
        </p:nvSpPr>
        <p:spPr>
          <a:xfrm>
            <a:off x="1905000" y="4495800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8" name="标题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9" name="副标题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zh-CN" altLang="en-US" smtClean="0"/>
              <a:t>单击此处编辑母版副标题样式</a:t>
            </a:r>
            <a:endParaRPr lang="en-US"/>
          </a:p>
        </p:txBody>
      </p:sp>
      <p:sp>
        <p:nvSpPr>
          <p:cNvPr id="22" name="日期占位符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463" y="1174750"/>
            <a:ext cx="22860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F94E63-D489-4EFD-8BA8-B8C3A70CAEC3}" type="datetimeFigureOut">
              <a:rPr lang="zh-CN" altLang="en-US"/>
              <a:pPr>
                <a:defRPr/>
              </a:pPr>
              <a:t>2012/5/17</a:t>
            </a:fld>
            <a:endParaRPr lang="zh-CN" altLang="en-US"/>
          </a:p>
        </p:txBody>
      </p:sp>
      <p:sp>
        <p:nvSpPr>
          <p:cNvPr id="23" name="页脚占位符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81475"/>
            <a:ext cx="3657600" cy="3841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24" name="灯片编号占位符 28"/>
          <p:cNvSpPr>
            <a:spLocks noGrp="1"/>
          </p:cNvSpPr>
          <p:nvPr>
            <p:ph type="sldNum" sz="quarter" idx="12"/>
          </p:nvPr>
        </p:nvSpPr>
        <p:spPr bwMode="auto">
          <a:xfrm>
            <a:off x="1325563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349933-E52E-4A21-A0D6-16B21C7F0E3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日期占位符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6CDE4F-2BFA-450B-9CE5-49BCA7CB973D}" type="datetimeFigureOut">
              <a:rPr lang="zh-CN" altLang="en-US"/>
              <a:pPr>
                <a:defRPr/>
              </a:pPr>
              <a:t>2012/5/17</a:t>
            </a:fld>
            <a:endParaRPr lang="zh-CN" altLang="en-US"/>
          </a:p>
        </p:txBody>
      </p:sp>
      <p:sp>
        <p:nvSpPr>
          <p:cNvPr id="5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72FA12-DDBD-4226-8CE0-E0292E35743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日期占位符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1627A5-FC50-4692-A005-FE1A2ABDC305}" type="datetimeFigureOut">
              <a:rPr lang="zh-CN" altLang="en-US"/>
              <a:pPr>
                <a:defRPr/>
              </a:pPr>
              <a:t>2012/5/17</a:t>
            </a:fld>
            <a:endParaRPr lang="zh-CN" altLang="en-US"/>
          </a:p>
        </p:txBody>
      </p:sp>
      <p:sp>
        <p:nvSpPr>
          <p:cNvPr id="5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7E692A-FFD3-456B-A959-A708BA9C393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8" name="内容占位符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日期占位符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52BC5A79-F31C-4E20-B526-1C1B34442E10}" type="datetimeFigureOut">
              <a:rPr lang="zh-CN" altLang="en-US"/>
              <a:pPr>
                <a:defRPr/>
              </a:pPr>
              <a:t>2012/5/17</a:t>
            </a:fld>
            <a:endParaRPr lang="zh-CN" altLang="en-US"/>
          </a:p>
        </p:txBody>
      </p:sp>
      <p:sp>
        <p:nvSpPr>
          <p:cNvPr id="5" name="灯片编号占位符 8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50C737C5-E9CE-44D2-B081-7DB31B04CAC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  <p:sp>
        <p:nvSpPr>
          <p:cNvPr id="6" name="页脚占位符 9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节标题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矩形 4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矩形 5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矩形 6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直接连接符 7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</a:endParaRPr>
          </a:p>
        </p:txBody>
      </p:sp>
      <p:sp>
        <p:nvSpPr>
          <p:cNvPr id="9" name="直接连接符 8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</a:endParaRPr>
          </a:p>
        </p:txBody>
      </p:sp>
      <p:sp>
        <p:nvSpPr>
          <p:cNvPr id="10" name="直接连接符 9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</a:endParaRPr>
          </a:p>
        </p:txBody>
      </p:sp>
      <p:sp>
        <p:nvSpPr>
          <p:cNvPr id="11" name="直接连接符 10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</a:endParaRPr>
          </a:p>
        </p:txBody>
      </p:sp>
      <p:sp>
        <p:nvSpPr>
          <p:cNvPr id="12" name="直接连接符 11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</a:endParaRPr>
          </a:p>
        </p:txBody>
      </p:sp>
      <p:sp>
        <p:nvSpPr>
          <p:cNvPr id="13" name="矩形 12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4" name="椭圆 13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5" name="椭圆 14"/>
          <p:cNvSpPr/>
          <p:nvPr/>
        </p:nvSpPr>
        <p:spPr bwMode="auto">
          <a:xfrm>
            <a:off x="1323975" y="4867275"/>
            <a:ext cx="642938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6" name="椭圆 15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7" name="椭圆 16"/>
          <p:cNvSpPr/>
          <p:nvPr/>
        </p:nvSpPr>
        <p:spPr bwMode="auto">
          <a:xfrm>
            <a:off x="1663700" y="5791200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8" name="椭圆 17"/>
          <p:cNvSpPr/>
          <p:nvPr/>
        </p:nvSpPr>
        <p:spPr bwMode="auto">
          <a:xfrm>
            <a:off x="1879600" y="4479925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9" name="直接连接符 18"/>
          <p:cNvSpPr>
            <a:spLocks noChangeShapeType="1"/>
          </p:cNvSpPr>
          <p:nvPr/>
        </p:nvSpPr>
        <p:spPr bwMode="auto">
          <a:xfrm>
            <a:off x="9097963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20" name="日期占位符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2875" y="1169988"/>
            <a:ext cx="22860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4BBB46-BDDF-4E7A-8438-1951A9F21E8B}" type="datetimeFigureOut">
              <a:rPr lang="zh-CN" altLang="en-US"/>
              <a:pPr>
                <a:defRPr/>
              </a:pPr>
              <a:t>2012/5/17</a:t>
            </a:fld>
            <a:endParaRPr lang="zh-CN" altLang="en-US"/>
          </a:p>
        </p:txBody>
      </p:sp>
      <p:sp>
        <p:nvSpPr>
          <p:cNvPr id="21" name="页脚占位符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78300"/>
            <a:ext cx="3657600" cy="3841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22" name="灯片编号占位符 5"/>
          <p:cNvSpPr>
            <a:spLocks noGrp="1"/>
          </p:cNvSpPr>
          <p:nvPr>
            <p:ph type="sldNum" sz="quarter" idx="12"/>
          </p:nvPr>
        </p:nvSpPr>
        <p:spPr bwMode="auto">
          <a:xfrm>
            <a:off x="1339850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6A73E0-878B-46F0-8D48-FA518A1E424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9" name="内容占位符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11" name="内容占位符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5" name="日期占位符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CB5DCE-EB88-4F3A-A085-8C551F5436AE}" type="datetimeFigureOut">
              <a:rPr lang="zh-CN" altLang="en-US"/>
              <a:pPr>
                <a:defRPr/>
              </a:pPr>
              <a:t>2012/5/17</a:t>
            </a:fld>
            <a:endParaRPr lang="zh-CN" altLang="en-US"/>
          </a:p>
        </p:txBody>
      </p:sp>
      <p:sp>
        <p:nvSpPr>
          <p:cNvPr id="6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3134B6-47B7-4CD6-B313-93ADFBBF990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11" name="内容占位符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13" name="内容占位符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12" name="文本占位符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14" name="文本占位符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7" name="日期占位符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5A63F1-BC63-401E-AA55-9053AF4657CF}" type="datetimeFigureOut">
              <a:rPr lang="zh-CN" altLang="en-US"/>
              <a:pPr>
                <a:defRPr/>
              </a:pPr>
              <a:t>2012/5/17</a:t>
            </a:fld>
            <a:endParaRPr lang="zh-CN" altLang="en-US"/>
          </a:p>
        </p:txBody>
      </p:sp>
      <p:sp>
        <p:nvSpPr>
          <p:cNvPr id="8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16DFA5-B531-45EB-AFC8-EB4B24B66A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日期占位符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3BE47DA2-DB0C-4A5D-AFB5-C7BC12D4AE15}" type="datetimeFigureOut">
              <a:rPr lang="zh-CN" altLang="en-US"/>
              <a:pPr>
                <a:defRPr/>
              </a:pPr>
              <a:t>2012/5/17</a:t>
            </a:fld>
            <a:endParaRPr lang="zh-CN" altLang="en-US"/>
          </a:p>
        </p:txBody>
      </p:sp>
      <p:sp>
        <p:nvSpPr>
          <p:cNvPr id="4" name="灯片编号占位符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AED09F0D-CC27-4BD1-9772-E8A968BC002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  <p:sp>
        <p:nvSpPr>
          <p:cNvPr id="5" name="页脚占位符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3AE447-AB4B-44FE-9E46-8D44CFF11DD8}" type="datetimeFigureOut">
              <a:rPr lang="zh-CN" altLang="en-US"/>
              <a:pPr>
                <a:defRPr/>
              </a:pPr>
              <a:t>2012/5/17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76F2EF-B0EB-4D72-9204-5A0E01504CCB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直接连接符 4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ea typeface="+mn-ea"/>
            </a:endParaRPr>
          </a:p>
        </p:txBody>
      </p:sp>
      <p:sp>
        <p:nvSpPr>
          <p:cNvPr id="6" name="直接连接符 5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ea typeface="+mn-ea"/>
            </a:endParaRPr>
          </a:p>
        </p:txBody>
      </p:sp>
      <p:sp>
        <p:nvSpPr>
          <p:cNvPr id="7" name="直接连接符 6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ea typeface="+mn-ea"/>
            </a:endParaRPr>
          </a:p>
        </p:txBody>
      </p:sp>
      <p:sp>
        <p:nvSpPr>
          <p:cNvPr id="8" name="直接连接符 7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</a:endParaRPr>
          </a:p>
        </p:txBody>
      </p:sp>
      <p:sp>
        <p:nvSpPr>
          <p:cNvPr id="9" name="矩形 8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直接连接符 9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</a:endParaRPr>
          </a:p>
        </p:txBody>
      </p:sp>
      <p:sp>
        <p:nvSpPr>
          <p:cNvPr id="11" name="椭圆 10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/>
          <a:lstStyle>
            <a:lvl1pPr algn="l">
              <a:buNone/>
              <a:defRPr sz="2000" b="1" cap="small" baseline="0"/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18" name="内容占位符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12" name="日期占位符 20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4A127183-3264-4C72-B66C-BA17461F0D92}" type="datetimeFigureOut">
              <a:rPr lang="zh-CN" altLang="en-US"/>
              <a:pPr>
                <a:defRPr/>
              </a:pPr>
              <a:t>2012/5/17</a:t>
            </a:fld>
            <a:endParaRPr lang="zh-CN" altLang="en-US"/>
          </a:p>
        </p:txBody>
      </p:sp>
      <p:sp>
        <p:nvSpPr>
          <p:cNvPr id="13" name="灯片编号占位符 21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AE747470-8CD0-4807-A135-0022F3954A5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  <p:sp>
        <p:nvSpPr>
          <p:cNvPr id="14" name="页脚占位符 22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直接连接符 4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</a:endParaRPr>
          </a:p>
        </p:txBody>
      </p:sp>
      <p:sp>
        <p:nvSpPr>
          <p:cNvPr id="6" name="椭圆 5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" name="直接连接符 6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</a:endParaRPr>
          </a:p>
        </p:txBody>
      </p:sp>
      <p:sp>
        <p:nvSpPr>
          <p:cNvPr id="8" name="矩形 7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直接连接符 8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</a:endParaRPr>
          </a:p>
        </p:txBody>
      </p:sp>
      <p:sp>
        <p:nvSpPr>
          <p:cNvPr id="10" name="直接连接符 9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ea typeface="+mn-ea"/>
            </a:endParaRPr>
          </a:p>
        </p:txBody>
      </p:sp>
      <p:sp>
        <p:nvSpPr>
          <p:cNvPr id="11" name="直接连接符 10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ea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zh-CN" altLang="en-US" noProof="0" smtClean="0"/>
              <a:t>单击图标添加图片</a:t>
            </a:r>
            <a:endParaRPr lang="en-US" noProof="0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spcCol="274320" rtlCol="0" fromWordArt="0" forceAA="0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12" name="日期占位符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C656590A-94DE-4703-905B-C4BB9025BF05}" type="datetimeFigureOut">
              <a:rPr lang="zh-CN" altLang="en-US"/>
              <a:pPr>
                <a:defRPr/>
              </a:pPr>
              <a:t>2012/5/17</a:t>
            </a:fld>
            <a:endParaRPr lang="zh-CN" altLang="en-US"/>
          </a:p>
        </p:txBody>
      </p:sp>
      <p:sp>
        <p:nvSpPr>
          <p:cNvPr id="13" name="灯片编号占位符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3613C7CC-D472-47BB-AD93-C4DD7257A89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  <p:sp>
        <p:nvSpPr>
          <p:cNvPr id="14" name="页脚占位符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直接连接符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ea typeface="+mn-ea"/>
            </a:endParaRPr>
          </a:p>
        </p:txBody>
      </p:sp>
      <p:sp>
        <p:nvSpPr>
          <p:cNvPr id="22" name="标题占位符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1028" name="文本占位符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7467600" cy="487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smtClean="0"/>
          </a:p>
        </p:txBody>
      </p:sp>
      <p:sp>
        <p:nvSpPr>
          <p:cNvPr id="14" name="日期占位符 13"/>
          <p:cNvSpPr>
            <a:spLocks noGrp="1"/>
          </p:cNvSpPr>
          <p:nvPr>
            <p:ph type="dt" sz="half" idx="2"/>
          </p:nvPr>
        </p:nvSpPr>
        <p:spPr>
          <a:xfrm rot="5400000">
            <a:off x="7589045" y="1081881"/>
            <a:ext cx="2011362" cy="384175"/>
          </a:xfrm>
          <a:prstGeom prst="rect">
            <a:avLst/>
          </a:prstGeom>
        </p:spPr>
        <p:txBody>
          <a:bodyPr vert="horz" anchor="ctr" anchorCtr="0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2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7359FF0-4B50-4297-894C-CBC4C0613467}" type="datetimeFigureOut">
              <a:rPr lang="zh-CN" altLang="en-US"/>
              <a:pPr>
                <a:defRPr/>
              </a:pPr>
              <a:t>2012/5/17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3"/>
          </p:nvPr>
        </p:nvSpPr>
        <p:spPr>
          <a:xfrm rot="5400000">
            <a:off x="6989763" y="3736975"/>
            <a:ext cx="32004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直接连接符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</a:endParaRPr>
          </a:p>
        </p:txBody>
      </p:sp>
      <p:sp>
        <p:nvSpPr>
          <p:cNvPr id="9" name="直接连接符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</a:endParaRPr>
          </a:p>
        </p:txBody>
      </p:sp>
      <p:sp>
        <p:nvSpPr>
          <p:cNvPr id="10" name="矩形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直接连接符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</a:endParaRPr>
          </a:p>
        </p:txBody>
      </p:sp>
      <p:sp>
        <p:nvSpPr>
          <p:cNvPr id="12" name="椭圆 11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3" name="灯片编号占位符 22"/>
          <p:cNvSpPr>
            <a:spLocks noGrp="1"/>
          </p:cNvSpPr>
          <p:nvPr>
            <p:ph type="sldNum" sz="quarter" idx="4"/>
          </p:nvPr>
        </p:nvSpPr>
        <p:spPr>
          <a:xfrm>
            <a:off x="8129588" y="5734050"/>
            <a:ext cx="609600" cy="520700"/>
          </a:xfrm>
          <a:prstGeom prst="rect">
            <a:avLst/>
          </a:prstGeom>
        </p:spPr>
        <p:txBody>
          <a:bodyPr vert="horz" anchor="ctr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 b="1" smtClean="0">
                <a:solidFill>
                  <a:srgbClr val="FFFFFF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B7376798-6713-4785-B486-6D1FFE39146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1" r:id="rId1"/>
    <p:sldLayoutId id="2147483732" r:id="rId2"/>
    <p:sldLayoutId id="2147483733" r:id="rId3"/>
    <p:sldLayoutId id="2147483726" r:id="rId4"/>
    <p:sldLayoutId id="2147483727" r:id="rId5"/>
    <p:sldLayoutId id="2147483734" r:id="rId6"/>
    <p:sldLayoutId id="2147483728" r:id="rId7"/>
    <p:sldLayoutId id="2147483735" r:id="rId8"/>
    <p:sldLayoutId id="2147483736" r:id="rId9"/>
    <p:sldLayoutId id="2147483729" r:id="rId10"/>
    <p:sldLayoutId id="2147483730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3000" kern="1200" cap="small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  <a:ea typeface="华文楷体" pitchFamily="2" charset="-122"/>
        </a:defRPr>
      </a:lvl2pPr>
      <a:lvl3pPr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  <a:ea typeface="华文楷体" pitchFamily="2" charset="-122"/>
        </a:defRPr>
      </a:lvl3pPr>
      <a:lvl4pPr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  <a:ea typeface="华文楷体" pitchFamily="2" charset="-122"/>
        </a:defRPr>
      </a:lvl4pPr>
      <a:lvl5pPr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  <a:ea typeface="华文楷体" pitchFamily="2" charset="-122"/>
        </a:defRPr>
      </a:lvl5pPr>
      <a:lvl6pPr marL="4572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  <a:ea typeface="华文楷体" pitchFamily="2" charset="-122"/>
        </a:defRPr>
      </a:lvl6pPr>
      <a:lvl7pPr marL="9144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  <a:ea typeface="华文楷体" pitchFamily="2" charset="-122"/>
        </a:defRPr>
      </a:lvl7pPr>
      <a:lvl8pPr marL="13716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  <a:ea typeface="华文楷体" pitchFamily="2" charset="-122"/>
        </a:defRPr>
      </a:lvl8pPr>
      <a:lvl9pPr marL="18288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  <a:ea typeface="华文楷体" pitchFamily="2" charset="-122"/>
        </a:defRPr>
      </a:lvl9pPr>
    </p:titleStyle>
    <p:bodyStyle>
      <a:lvl1pPr marL="273050" indent="-273050" algn="l" rtl="0" fontAlgn="base">
        <a:spcBef>
          <a:spcPts val="6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563" algn="l" rtl="0" fontAlgn="base">
        <a:spcBef>
          <a:spcPct val="20000"/>
        </a:spcBef>
        <a:spcAft>
          <a:spcPct val="0"/>
        </a:spcAft>
        <a:buClr>
          <a:srgbClr val="E0752F"/>
        </a:buClr>
        <a:buSzPct val="60000"/>
        <a:buFont typeface="Wingdings" pitchFamily="2" charset="2"/>
        <a:buChar char="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182563" algn="l" rtl="0" fontAlgn="base">
        <a:spcBef>
          <a:spcPct val="20000"/>
        </a:spcBef>
        <a:spcAft>
          <a:spcPct val="0"/>
        </a:spcAft>
        <a:buClr>
          <a:srgbClr val="FEC3AE"/>
        </a:buClr>
        <a:buSzPct val="60000"/>
        <a:buFont typeface="Wingdings" pitchFamily="2" charset="2"/>
        <a:buChar char="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182563" algn="l" rtl="0" fontAlgn="base">
        <a:spcBef>
          <a:spcPct val="20000"/>
        </a:spcBef>
        <a:spcAft>
          <a:spcPct val="0"/>
        </a:spcAft>
        <a:buClr>
          <a:srgbClr val="BDCAE9"/>
        </a:buClr>
        <a:buSzPct val="68000"/>
        <a:buFont typeface="Wingdings 2" pitchFamily="18" charset="2"/>
        <a:buChar char="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908175" y="692150"/>
            <a:ext cx="6985000" cy="2836863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altLang="zh-CN" dirty="0" smtClean="0"/>
              <a:t>Article Critiquing</a:t>
            </a:r>
            <a:br>
              <a:rPr lang="en-US" altLang="zh-CN" dirty="0" smtClean="0"/>
            </a:br>
            <a:r>
              <a:rPr lang="en-US" altLang="zh-CN" dirty="0" smtClean="0"/>
              <a:t/>
            </a:r>
            <a:br>
              <a:rPr lang="en-US" altLang="zh-CN" dirty="0" smtClean="0"/>
            </a:br>
            <a:r>
              <a:rPr lang="en-US" altLang="zh-CN" dirty="0" smtClean="0"/>
              <a:t>‘Teachers’ Thoughts On the Integration of Computer Games in the ESL Classroom in Nigeria’</a:t>
            </a:r>
            <a:endParaRPr lang="zh-CN" altLang="en-US" dirty="0"/>
          </a:p>
        </p:txBody>
      </p:sp>
      <p:sp>
        <p:nvSpPr>
          <p:cNvPr id="8195" name="副标题 2"/>
          <p:cNvSpPr>
            <a:spLocks noGrp="1"/>
          </p:cNvSpPr>
          <p:nvPr>
            <p:ph type="subTitle" idx="1"/>
          </p:nvPr>
        </p:nvSpPr>
        <p:spPr>
          <a:xfrm>
            <a:off x="2484438" y="5661025"/>
            <a:ext cx="6400800" cy="792163"/>
          </a:xfrm>
        </p:spPr>
        <p:txBody>
          <a:bodyPr/>
          <a:lstStyle/>
          <a:p>
            <a:pPr algn="r"/>
            <a:r>
              <a:rPr lang="en-US" altLang="zh-CN" smtClean="0"/>
              <a:t>XU TENG</a:t>
            </a:r>
            <a:endParaRPr lang="zh-CN" alt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altLang="zh-CN" b="1" dirty="0" smtClean="0"/>
              <a:t>RESULTS</a:t>
            </a:r>
            <a:endParaRPr lang="zh-CN" altLang="en-US" b="1" dirty="0"/>
          </a:p>
        </p:txBody>
      </p:sp>
      <p:sp>
        <p:nvSpPr>
          <p:cNvPr id="3" name="内容占位符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altLang="zh-CN" dirty="0" smtClean="0"/>
              <a:t>MINGOVILLE and other educational computer games are acceptable in Nigerian primary schools, but there are still many barriers:</a:t>
            </a:r>
          </a:p>
          <a:p>
            <a:pPr>
              <a:buNone/>
            </a:pPr>
            <a:endParaRPr lang="en-US" altLang="zh-CN" dirty="0" smtClean="0"/>
          </a:p>
          <a:p>
            <a:pPr marL="457200" indent="-457200">
              <a:buAutoNum type="arabicPeriod"/>
            </a:pPr>
            <a:r>
              <a:rPr lang="en-US" altLang="zh-CN" dirty="0" smtClean="0"/>
              <a:t>Teachers do not understand their role in a game-based classroom</a:t>
            </a:r>
          </a:p>
          <a:p>
            <a:pPr marL="457200" indent="-457200">
              <a:buAutoNum type="arabicPeriod"/>
            </a:pPr>
            <a:r>
              <a:rPr lang="en-US" altLang="zh-CN" dirty="0" smtClean="0"/>
              <a:t>Lack of time to master the game</a:t>
            </a:r>
          </a:p>
          <a:p>
            <a:pPr marL="457200" indent="-457200">
              <a:buAutoNum type="arabicPeriod"/>
            </a:pPr>
            <a:r>
              <a:rPr lang="en-US" altLang="zh-CN" dirty="0" smtClean="0"/>
              <a:t>Lack of time to design plans</a:t>
            </a:r>
            <a:endParaRPr lang="en-US" altLang="zh-CN" dirty="0"/>
          </a:p>
          <a:p>
            <a:pPr marL="457200" indent="-457200">
              <a:buAutoNum type="arabicPeriod"/>
            </a:pPr>
            <a:r>
              <a:rPr lang="en-US" altLang="zh-CN" dirty="0" smtClean="0"/>
              <a:t>High cost of computer facilities and computer software</a:t>
            </a:r>
          </a:p>
          <a:p>
            <a:pPr marL="457200" indent="-457200">
              <a:buAutoNum type="arabicPeriod"/>
            </a:pPr>
            <a:r>
              <a:rPr lang="en-US" altLang="zh-CN" dirty="0" smtClean="0"/>
              <a:t>Teachers negative attitude on the integration of games in primary schools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altLang="zh-CN" b="1" dirty="0" smtClean="0"/>
              <a:t>COMMENTS</a:t>
            </a:r>
            <a:endParaRPr lang="zh-CN" altLang="en-US" b="1" dirty="0"/>
          </a:p>
        </p:txBody>
      </p:sp>
      <p:sp>
        <p:nvSpPr>
          <p:cNvPr id="3" name="内容占位符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altLang="zh-CN" dirty="0" smtClean="0"/>
              <a:t>This study only surveyed teachers’ attitude towards computer games in English learning and ignored the students’ attitude.</a:t>
            </a:r>
          </a:p>
          <a:p>
            <a:r>
              <a:rPr lang="en-US" altLang="zh-CN" dirty="0" smtClean="0"/>
              <a:t>The time of this study is short, only one </a:t>
            </a:r>
            <a:r>
              <a:rPr lang="en-US" altLang="zh-CN" dirty="0" smtClean="0"/>
              <a:t>month</a:t>
            </a:r>
          </a:p>
          <a:p>
            <a:r>
              <a:rPr lang="en-US" altLang="zh-CN" dirty="0" smtClean="0"/>
              <a:t>Lack of specific data</a:t>
            </a:r>
            <a:endParaRPr lang="en-US" altLang="zh-CN" dirty="0" smtClean="0"/>
          </a:p>
          <a:p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259632" y="2348880"/>
            <a:ext cx="6048672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altLang="zh-CN" sz="8000" b="1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  <a:reflection blurRad="6350" stA="50000" endA="300" endPos="50000" dist="29997" dir="5400000" sy="-100000" algn="bl" rotWithShape="0"/>
                </a:effectLst>
              </a:rPr>
              <a:t>Thank you</a:t>
            </a:r>
            <a:endParaRPr lang="zh-CN" altLang="en-US" sz="8000" b="1" spc="100" dirty="0">
              <a:ln w="18000">
                <a:solidFill>
                  <a:schemeClr val="accent1">
                    <a:satMod val="200000"/>
                    <a:tint val="72000"/>
                  </a:schemeClr>
                </a:solidFill>
                <a:prstDash val="solid"/>
              </a:ln>
              <a:solidFill>
                <a:schemeClr val="accent1">
                  <a:satMod val="280000"/>
                  <a:tint val="100000"/>
                  <a:alpha val="5700"/>
                </a:schemeClr>
              </a:solidFill>
              <a:effectLst>
                <a:outerShdw blurRad="25000" dist="20000" dir="16020000" algn="tl">
                  <a:schemeClr val="accent1">
                    <a:satMod val="200000"/>
                    <a:shade val="1000"/>
                    <a:alpha val="60000"/>
                  </a:schemeClr>
                </a:outerShdw>
                <a:reflection blurRad="6350" stA="50000" endA="300" endPos="50000" dist="29997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endParaRPr lang="zh-CN" altLang="en-US" dirty="0"/>
          </a:p>
        </p:txBody>
      </p:sp>
      <p:sp>
        <p:nvSpPr>
          <p:cNvPr id="9219" name="内容占位符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/>
          <a:lstStyle/>
          <a:p>
            <a:r>
              <a:rPr lang="en-US" altLang="zh-CN" dirty="0" smtClean="0"/>
              <a:t>Part of a PHD project</a:t>
            </a:r>
          </a:p>
          <a:p>
            <a:r>
              <a:rPr lang="en-US" altLang="zh-CN" dirty="0" smtClean="0"/>
              <a:t>Published in a journal called </a:t>
            </a:r>
            <a:r>
              <a:rPr lang="en-US" altLang="zh-CN" i="1" dirty="0" smtClean="0"/>
              <a:t>Proceedings of the European Conference on Games Based Learning</a:t>
            </a:r>
            <a:r>
              <a:rPr lang="en-US" altLang="zh-CN" dirty="0" smtClean="0"/>
              <a:t> P421-428</a:t>
            </a:r>
          </a:p>
          <a:p>
            <a:r>
              <a:rPr lang="en-US" altLang="zh-CN" dirty="0" smtClean="0"/>
              <a:t>The author called </a:t>
            </a:r>
            <a:r>
              <a:rPr lang="en-US" altLang="zh-CN" dirty="0" err="1" smtClean="0"/>
              <a:t>Ruphina</a:t>
            </a:r>
            <a:r>
              <a:rPr lang="en-US" altLang="zh-CN" dirty="0" smtClean="0"/>
              <a:t> </a:t>
            </a:r>
            <a:r>
              <a:rPr lang="en-US" altLang="zh-CN" dirty="0" err="1" smtClean="0"/>
              <a:t>Anyaegbu</a:t>
            </a:r>
            <a:endParaRPr lang="en-US" altLang="zh-CN" dirty="0" smtClean="0"/>
          </a:p>
          <a:p>
            <a:r>
              <a:rPr lang="en-US" altLang="zh-CN" dirty="0" smtClean="0"/>
              <a:t>This research happened in primary school in Nigeria</a:t>
            </a:r>
          </a:p>
          <a:p>
            <a:r>
              <a:rPr lang="en-US" altLang="zh-CN" dirty="0" smtClean="0"/>
              <a:t>This research is a short-term study, which started from the last of February to the end of March 2010</a:t>
            </a:r>
          </a:p>
          <a:p>
            <a:endParaRPr lang="zh-CN" alt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>
            <a:normAutofit/>
          </a:bodyPr>
          <a:lstStyle/>
          <a:p>
            <a:pPr marL="274320" indent="-274320" fontAlgn="auto">
              <a:spcAft>
                <a:spcPts val="0"/>
              </a:spcAft>
              <a:buFont typeface="Wingdings"/>
              <a:buChar char=""/>
              <a:defRPr/>
            </a:pPr>
            <a:r>
              <a:rPr lang="en-US" altLang="zh-CN" sz="2800" dirty="0" smtClean="0"/>
              <a:t>The aim of this research is to solve two questions:</a:t>
            </a:r>
          </a:p>
          <a:p>
            <a:pPr marL="274320" indent="-274320" fontAlgn="auto">
              <a:spcAft>
                <a:spcPts val="0"/>
              </a:spcAft>
              <a:buFont typeface="Wingdings"/>
              <a:buNone/>
              <a:defRPr/>
            </a:pPr>
            <a:endParaRPr lang="en-US" altLang="zh-CN" dirty="0" smtClean="0"/>
          </a:p>
          <a:p>
            <a:pPr marL="457200" indent="-457200" fontAlgn="auto">
              <a:spcAft>
                <a:spcPts val="0"/>
              </a:spcAft>
              <a:buFont typeface="Wingdings"/>
              <a:buAutoNum type="arabicPeriod"/>
              <a:defRPr/>
            </a:pPr>
            <a:r>
              <a:rPr lang="en-US" altLang="zh-CN" dirty="0" smtClean="0"/>
              <a:t>What are the teacher’s thoughts and concerns on the integration of education computer games in teaching English as a second language?</a:t>
            </a:r>
          </a:p>
          <a:p>
            <a:pPr marL="457200" indent="-457200" fontAlgn="auto">
              <a:spcAft>
                <a:spcPts val="0"/>
              </a:spcAft>
              <a:buFont typeface="Wingdings"/>
              <a:buAutoNum type="arabicPeriod" startAt="2"/>
              <a:defRPr/>
            </a:pPr>
            <a:r>
              <a:rPr lang="en-US" altLang="zh-CN" dirty="0" smtClean="0"/>
              <a:t>What are the possible factors that might hinder the effective integration of educational computer games in an English language class?</a:t>
            </a:r>
          </a:p>
          <a:p>
            <a:pPr marL="457200" indent="-457200" fontAlgn="auto">
              <a:spcAft>
                <a:spcPts val="0"/>
              </a:spcAft>
              <a:buFont typeface="Wingdings"/>
              <a:buAutoNum type="arabicPeriod" startAt="2"/>
              <a:defRPr/>
            </a:pPr>
            <a:endParaRPr lang="en-US" altLang="zh-CN" dirty="0" smtClean="0"/>
          </a:p>
          <a:p>
            <a:pPr marL="457200" indent="-457200" fontAlgn="auto">
              <a:spcAft>
                <a:spcPts val="0"/>
              </a:spcAft>
              <a:buFont typeface="Wingdings"/>
              <a:buNone/>
              <a:defRPr/>
            </a:pP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en-US" altLang="zh-CN" b="1" dirty="0" smtClean="0"/>
              <a:t>METHODS</a:t>
            </a:r>
            <a:endParaRPr lang="zh-CN" altLang="en-US" b="1" dirty="0"/>
          </a:p>
        </p:txBody>
      </p:sp>
      <p:sp>
        <p:nvSpPr>
          <p:cNvPr id="11267" name="内容占位符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/>
          <a:lstStyle/>
          <a:p>
            <a:r>
              <a:rPr lang="en-US" altLang="zh-CN" b="1" dirty="0" smtClean="0"/>
              <a:t>Case Study</a:t>
            </a:r>
          </a:p>
          <a:p>
            <a:r>
              <a:rPr lang="en-US" altLang="zh-CN" b="1" dirty="0" smtClean="0"/>
              <a:t>Observation</a:t>
            </a:r>
          </a:p>
          <a:p>
            <a:r>
              <a:rPr lang="en-US" altLang="zh-CN" b="1" dirty="0" smtClean="0"/>
              <a:t>Interviewing</a:t>
            </a:r>
          </a:p>
          <a:p>
            <a:pPr>
              <a:buFont typeface="Wingdings" pitchFamily="2" charset="2"/>
              <a:buNone/>
            </a:pPr>
            <a:endParaRPr lang="en-US" altLang="zh-CN" b="1" dirty="0" smtClean="0"/>
          </a:p>
          <a:p>
            <a:pPr>
              <a:buFont typeface="Wingdings" pitchFamily="2" charset="2"/>
              <a:buNone/>
            </a:pPr>
            <a:endParaRPr lang="zh-CN" alt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en-US" altLang="zh-CN" b="1" dirty="0" smtClean="0"/>
              <a:t>CASE STUDY</a:t>
            </a:r>
            <a:endParaRPr lang="zh-CN" altLang="en-US" b="1" dirty="0"/>
          </a:p>
        </p:txBody>
      </p:sp>
      <p:sp>
        <p:nvSpPr>
          <p:cNvPr id="12291" name="内容占位符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/>
          <a:lstStyle/>
          <a:p>
            <a:r>
              <a:rPr lang="en-US" altLang="zh-CN" b="1" smtClean="0"/>
              <a:t>Participants: </a:t>
            </a:r>
          </a:p>
          <a:p>
            <a:pPr>
              <a:buFont typeface="Wingdings" pitchFamily="2" charset="2"/>
              <a:buNone/>
            </a:pPr>
            <a:r>
              <a:rPr lang="en-US" altLang="zh-CN" smtClean="0"/>
              <a:t>    9 private primary school teachers in Lagos state in Nigeria</a:t>
            </a:r>
          </a:p>
          <a:p>
            <a:pPr>
              <a:buFont typeface="Wingdings" pitchFamily="2" charset="2"/>
              <a:buNone/>
            </a:pPr>
            <a:r>
              <a:rPr lang="en-US" altLang="zh-CN" smtClean="0"/>
              <a:t>       5 teachers represented School A</a:t>
            </a:r>
          </a:p>
          <a:p>
            <a:pPr>
              <a:buFont typeface="Wingdings" pitchFamily="2" charset="2"/>
              <a:buNone/>
            </a:pPr>
            <a:r>
              <a:rPr lang="en-US" altLang="zh-CN" smtClean="0"/>
              <a:t>       4 teachers represented School B</a:t>
            </a:r>
          </a:p>
          <a:p>
            <a:pPr>
              <a:buFont typeface="Wingdings" pitchFamily="2" charset="2"/>
              <a:buNone/>
            </a:pPr>
            <a:endParaRPr lang="en-US" altLang="zh-CN" smtClean="0"/>
          </a:p>
          <a:p>
            <a:pPr>
              <a:buFont typeface="Wingdings" pitchFamily="2" charset="2"/>
              <a:buNone/>
            </a:pPr>
            <a:r>
              <a:rPr lang="en-US" altLang="zh-CN" smtClean="0"/>
              <a:t>(all these teachers held Bachelors degrees and are computer literate)</a:t>
            </a:r>
          </a:p>
          <a:p>
            <a:endParaRPr lang="zh-CN" alt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en-US" altLang="zh-CN" b="1" dirty="0" smtClean="0"/>
              <a:t>CASE STUDY</a:t>
            </a:r>
            <a:endParaRPr lang="zh-CN" altLang="en-US" b="1" dirty="0"/>
          </a:p>
        </p:txBody>
      </p:sp>
      <p:sp>
        <p:nvSpPr>
          <p:cNvPr id="13315" name="内容占位符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/>
          <a:lstStyle/>
          <a:p>
            <a:r>
              <a:rPr lang="en-US" altLang="zh-CN" b="1" dirty="0" smtClean="0"/>
              <a:t>Date collection</a:t>
            </a:r>
          </a:p>
          <a:p>
            <a:endParaRPr lang="en-US" altLang="zh-CN" dirty="0" smtClean="0"/>
          </a:p>
          <a:p>
            <a:pPr marL="457200" indent="-457200">
              <a:buAutoNum type="arabicPeriod"/>
            </a:pPr>
            <a:r>
              <a:rPr lang="en-US" altLang="zh-CN" dirty="0" smtClean="0"/>
              <a:t>Time: from the last week of February to the end of March 2010</a:t>
            </a:r>
          </a:p>
          <a:p>
            <a:pPr marL="457200" indent="-457200">
              <a:buAutoNum type="arabicPeriod" startAt="2"/>
            </a:pPr>
            <a:r>
              <a:rPr lang="en-US" altLang="zh-CN" dirty="0" smtClean="0"/>
              <a:t>This study lasted for 5 weeks in school A</a:t>
            </a:r>
          </a:p>
          <a:p>
            <a:pPr marL="457200" indent="-457200">
              <a:buNone/>
            </a:pPr>
            <a:r>
              <a:rPr lang="en-US" altLang="zh-CN" dirty="0" smtClean="0"/>
              <a:t>      This study lasted for 3 weeks in school B</a:t>
            </a:r>
          </a:p>
          <a:p>
            <a:pPr marL="457200" indent="-457200">
              <a:buAutoNum type="arabicPeriod" startAt="3"/>
            </a:pPr>
            <a:r>
              <a:rPr lang="en-US" altLang="zh-CN" dirty="0" smtClean="0"/>
              <a:t>The first week was spent in meetings which introduced MINGOVILLE to the teachers   </a:t>
            </a:r>
          </a:p>
          <a:p>
            <a:pPr marL="457200" indent="-457200">
              <a:buAutoNum type="arabicPeriod" startAt="3"/>
            </a:pPr>
            <a:r>
              <a:rPr lang="en-US" altLang="zh-CN" dirty="0" smtClean="0"/>
              <a:t>Classes started at 8 am and the length of each class was 70 minutes</a:t>
            </a:r>
          </a:p>
          <a:p>
            <a:pPr marL="457200" indent="-457200">
              <a:buNone/>
            </a:pPr>
            <a:r>
              <a:rPr lang="en-US" altLang="zh-CN" dirty="0" smtClean="0"/>
              <a:t> </a:t>
            </a:r>
          </a:p>
          <a:p>
            <a:pPr marL="457200" indent="-457200">
              <a:buNone/>
            </a:pPr>
            <a:endParaRPr lang="en-US" altLang="zh-CN" dirty="0" smtClean="0"/>
          </a:p>
          <a:p>
            <a:pPr marL="457200" indent="-457200">
              <a:buNone/>
            </a:pPr>
            <a:endParaRPr lang="en-US" altLang="zh-CN" dirty="0" smtClean="0"/>
          </a:p>
          <a:p>
            <a:pPr marL="457200" indent="-457200">
              <a:buNone/>
            </a:pPr>
            <a:endParaRPr lang="zh-CN" alt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altLang="zh-CN" b="1" dirty="0" smtClean="0"/>
              <a:t>Date analysis</a:t>
            </a:r>
          </a:p>
          <a:p>
            <a:pPr>
              <a:buNone/>
            </a:pPr>
            <a:endParaRPr lang="en-US" altLang="zh-CN" dirty="0" smtClean="0"/>
          </a:p>
          <a:p>
            <a:pPr marL="457200" indent="-457200">
              <a:buAutoNum type="arabicPeriod"/>
            </a:pPr>
            <a:r>
              <a:rPr lang="en-US" altLang="zh-CN" dirty="0" smtClean="0"/>
              <a:t>Teachers agreed that the potential of computer games in English learning cannot be ignored</a:t>
            </a:r>
          </a:p>
          <a:p>
            <a:pPr marL="457200" indent="-457200">
              <a:buAutoNum type="arabicPeriod"/>
            </a:pPr>
            <a:r>
              <a:rPr lang="en-US" altLang="zh-CN" dirty="0" smtClean="0"/>
              <a:t>Teachers accepted that computer games, such as MINGOVILLE is an effective way to attract primary school students’ attention</a:t>
            </a:r>
          </a:p>
          <a:p>
            <a:pPr marL="457200" indent="-457200">
              <a:buAutoNum type="arabicPeriod"/>
            </a:pPr>
            <a:r>
              <a:rPr lang="en-US" altLang="zh-CN" dirty="0" smtClean="0"/>
              <a:t>Teachers agreed that computer games helped improve the students’ pronunciations</a:t>
            </a:r>
          </a:p>
          <a:p>
            <a:pPr marL="457200" indent="-457200">
              <a:buAutoNum type="arabicPeriod"/>
            </a:pPr>
            <a:r>
              <a:rPr lang="en-US" altLang="zh-CN" dirty="0" smtClean="0"/>
              <a:t>Teachers agreed that computer games motivated students to learn English effectively</a:t>
            </a:r>
            <a:endParaRPr lang="zh-CN" altLang="en-US" dirty="0"/>
          </a:p>
        </p:txBody>
      </p:sp>
      <p:sp>
        <p:nvSpPr>
          <p:cNvPr id="4" name="标题 1"/>
          <p:cNvSpPr txBox="1">
            <a:spLocks/>
          </p:cNvSpPr>
          <p:nvPr/>
        </p:nvSpPr>
        <p:spPr>
          <a:xfrm>
            <a:off x="539552" y="188640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000" b="1" i="0" u="none" strike="noStrike" kern="1200" cap="sm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CASE STUDY</a:t>
            </a:r>
            <a:endParaRPr kumimoji="0" lang="zh-CN" altLang="en-US" sz="3000" b="1" i="0" u="none" strike="noStrike" kern="1200" cap="small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en-US" altLang="zh-CN" b="1" dirty="0" smtClean="0"/>
              <a:t>OBSERVATION</a:t>
            </a:r>
            <a:endParaRPr lang="zh-CN" altLang="en-US" b="1" dirty="0"/>
          </a:p>
        </p:txBody>
      </p:sp>
      <p:sp>
        <p:nvSpPr>
          <p:cNvPr id="14339" name="内容占位符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/>
          <a:lstStyle/>
          <a:p>
            <a:r>
              <a:rPr lang="en-US" altLang="zh-CN" dirty="0" smtClean="0"/>
              <a:t>Male teachers are more interested in game-based teaching and learning</a:t>
            </a:r>
          </a:p>
          <a:p>
            <a:r>
              <a:rPr lang="en-US" altLang="zh-CN" dirty="0" smtClean="0"/>
              <a:t>Game-based learning can improve both teachers and students computer skills</a:t>
            </a:r>
          </a:p>
          <a:p>
            <a:r>
              <a:rPr lang="en-US" altLang="zh-CN" dirty="0" smtClean="0"/>
              <a:t>Computer games can motivate students in English learning</a:t>
            </a:r>
          </a:p>
          <a:p>
            <a:r>
              <a:rPr lang="en-US" altLang="zh-CN" dirty="0" smtClean="0"/>
              <a:t>Large population of students is difficult to control in game-based classroom</a:t>
            </a:r>
            <a:endParaRPr lang="zh-CN" alt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7467600" cy="508918"/>
          </a:xfrm>
        </p:spPr>
        <p:txBody>
          <a:bodyPr>
            <a:normAutofit fontScale="90000"/>
          </a:bodyPr>
          <a:lstStyle/>
          <a:p>
            <a:pPr algn="ctr"/>
            <a:r>
              <a:rPr lang="en-US" altLang="zh-CN" b="1" dirty="0" smtClean="0"/>
              <a:t>INTERVIEW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sz="quarter" idx="1"/>
          </p:nvPr>
        </p:nvSpPr>
        <p:spPr>
          <a:xfrm>
            <a:off x="179512" y="881336"/>
            <a:ext cx="8748464" cy="5976664"/>
          </a:xfrm>
        </p:spPr>
        <p:txBody>
          <a:bodyPr/>
          <a:lstStyle/>
          <a:p>
            <a:r>
              <a:rPr lang="en-US" altLang="zh-CN" dirty="0" smtClean="0"/>
              <a:t>Students can play and learn at the same time</a:t>
            </a:r>
          </a:p>
          <a:p>
            <a:r>
              <a:rPr lang="en-US" altLang="zh-CN" dirty="0" smtClean="0"/>
              <a:t>Class activities become alive</a:t>
            </a:r>
          </a:p>
          <a:p>
            <a:r>
              <a:rPr lang="en-US" altLang="zh-CN" dirty="0" smtClean="0"/>
              <a:t>Students do not want the class to end</a:t>
            </a:r>
          </a:p>
          <a:p>
            <a:r>
              <a:rPr lang="en-US" altLang="zh-CN" dirty="0" smtClean="0"/>
              <a:t>All the students do their homework</a:t>
            </a:r>
          </a:p>
          <a:p>
            <a:r>
              <a:rPr lang="en-US" altLang="zh-CN" dirty="0" smtClean="0"/>
              <a:t>Computer games attract students’ attention in class</a:t>
            </a:r>
          </a:p>
          <a:p>
            <a:endParaRPr lang="en-US" altLang="zh-CN" dirty="0" smtClean="0"/>
          </a:p>
          <a:p>
            <a:r>
              <a:rPr lang="en-US" altLang="zh-CN" dirty="0" smtClean="0"/>
              <a:t>Educational games should be related to the school curriculum</a:t>
            </a:r>
          </a:p>
          <a:p>
            <a:r>
              <a:rPr lang="en-US" altLang="zh-CN" dirty="0" smtClean="0"/>
              <a:t>Lack of computers and internet access in students’ home</a:t>
            </a:r>
          </a:p>
          <a:p>
            <a:r>
              <a:rPr lang="en-US" altLang="zh-CN" dirty="0" smtClean="0"/>
              <a:t>Most parents do not like their children to play computer games</a:t>
            </a:r>
          </a:p>
          <a:p>
            <a:r>
              <a:rPr lang="en-US" altLang="zh-CN" dirty="0" smtClean="0"/>
              <a:t>Teachers are lack of computer skills</a:t>
            </a:r>
          </a:p>
          <a:p>
            <a:r>
              <a:rPr lang="en-US" altLang="zh-CN" dirty="0" smtClean="0"/>
              <a:t>Teachers do not have enough time to design teaching plan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凸显">
  <a:themeElements>
    <a:clrScheme name="凸显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凸显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凸显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凸显">
    <a:dk1>
      <a:sysClr val="windowText" lastClr="000000"/>
    </a:dk1>
    <a:lt1>
      <a:sysClr val="window" lastClr="FFFFFF"/>
    </a:lt1>
    <a:dk2>
      <a:srgbClr val="575F6D"/>
    </a:dk2>
    <a:lt2>
      <a:srgbClr val="FFF39D"/>
    </a:lt2>
    <a:accent1>
      <a:srgbClr val="FE8637"/>
    </a:accent1>
    <a:accent2>
      <a:srgbClr val="7598D9"/>
    </a:accent2>
    <a:accent3>
      <a:srgbClr val="B32C16"/>
    </a:accent3>
    <a:accent4>
      <a:srgbClr val="F5CD2D"/>
    </a:accent4>
    <a:accent5>
      <a:srgbClr val="AEBAD5"/>
    </a:accent5>
    <a:accent6>
      <a:srgbClr val="777C84"/>
    </a:accent6>
    <a:hlink>
      <a:srgbClr val="D2611C"/>
    </a:hlink>
    <a:folHlink>
      <a:srgbClr val="3B435B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90</TotalTime>
  <Words>503</Words>
  <Application>Microsoft Office PowerPoint</Application>
  <PresentationFormat>全屏显示(4:3)</PresentationFormat>
  <Paragraphs>69</Paragraphs>
  <Slides>12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13" baseType="lpstr">
      <vt:lpstr>凸显</vt:lpstr>
      <vt:lpstr>Article Critiquing  ‘Teachers’ Thoughts On the Integration of Computer Games in the ESL Classroom in Nigeria’</vt:lpstr>
      <vt:lpstr>幻灯片 2</vt:lpstr>
      <vt:lpstr>幻灯片 3</vt:lpstr>
      <vt:lpstr>METHODS</vt:lpstr>
      <vt:lpstr>CASE STUDY</vt:lpstr>
      <vt:lpstr>CASE STUDY</vt:lpstr>
      <vt:lpstr>幻灯片 7</vt:lpstr>
      <vt:lpstr>OBSERVATION</vt:lpstr>
      <vt:lpstr>INTERVIEW</vt:lpstr>
      <vt:lpstr>RESULTS</vt:lpstr>
      <vt:lpstr>COMMENTS</vt:lpstr>
      <vt:lpstr>幻灯片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Article Critiquing  ‘Teachers’ Thoughts On the Integration of Computer Games in the ESL Classroom in Nigeria’</dc:title>
  <dc:creator>Michelle</dc:creator>
  <cp:lastModifiedBy>Michelle</cp:lastModifiedBy>
  <cp:revision>14</cp:revision>
  <dcterms:created xsi:type="dcterms:W3CDTF">2012-05-16T18:42:27Z</dcterms:created>
  <dcterms:modified xsi:type="dcterms:W3CDTF">2012-05-17T08:14:57Z</dcterms:modified>
</cp:coreProperties>
</file>