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6858000" cy="9906000" type="A4"/>
  <p:notesSz cx="6858000" cy="990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3174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3070860"/>
            <a:ext cx="5829300" cy="20802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547360"/>
            <a:ext cx="4800600" cy="247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/>
              <a:t>Please</a:t>
            </a:r>
            <a:r>
              <a:rPr spc="-75" dirty="0"/>
              <a:t> </a:t>
            </a:r>
            <a:r>
              <a:rPr spc="-60" dirty="0"/>
              <a:t>note:</a:t>
            </a:r>
            <a:r>
              <a:rPr spc="-85" dirty="0"/>
              <a:t> </a:t>
            </a:r>
            <a:r>
              <a:rPr spc="-35" dirty="0"/>
              <a:t>all</a:t>
            </a:r>
            <a:r>
              <a:rPr spc="-65" dirty="0"/>
              <a:t> </a:t>
            </a:r>
            <a:r>
              <a:rPr spc="-30" dirty="0"/>
              <a:t>times</a:t>
            </a:r>
            <a:r>
              <a:rPr spc="-55" dirty="0"/>
              <a:t> </a:t>
            </a:r>
            <a:r>
              <a:rPr spc="-20" dirty="0"/>
              <a:t>are</a:t>
            </a:r>
            <a:r>
              <a:rPr spc="-75" dirty="0"/>
              <a:t> </a:t>
            </a:r>
            <a:r>
              <a:rPr spc="-40" dirty="0"/>
              <a:t>in</a:t>
            </a:r>
            <a:r>
              <a:rPr spc="-60" dirty="0"/>
              <a:t> </a:t>
            </a:r>
            <a:r>
              <a:rPr spc="-25" dirty="0"/>
              <a:t>BST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/>
              <a:t>Please</a:t>
            </a:r>
            <a:r>
              <a:rPr spc="-75" dirty="0"/>
              <a:t> </a:t>
            </a:r>
            <a:r>
              <a:rPr spc="-60" dirty="0"/>
              <a:t>note:</a:t>
            </a:r>
            <a:r>
              <a:rPr spc="-85" dirty="0"/>
              <a:t> </a:t>
            </a:r>
            <a:r>
              <a:rPr spc="-35" dirty="0"/>
              <a:t>all</a:t>
            </a:r>
            <a:r>
              <a:rPr spc="-65" dirty="0"/>
              <a:t> </a:t>
            </a:r>
            <a:r>
              <a:rPr spc="-30" dirty="0"/>
              <a:t>times</a:t>
            </a:r>
            <a:r>
              <a:rPr spc="-55" dirty="0"/>
              <a:t> </a:t>
            </a:r>
            <a:r>
              <a:rPr spc="-20" dirty="0"/>
              <a:t>are</a:t>
            </a:r>
            <a:r>
              <a:rPr spc="-75" dirty="0"/>
              <a:t> </a:t>
            </a:r>
            <a:r>
              <a:rPr spc="-40" dirty="0"/>
              <a:t>in</a:t>
            </a:r>
            <a:r>
              <a:rPr spc="-60" dirty="0"/>
              <a:t> </a:t>
            </a:r>
            <a:r>
              <a:rPr spc="-25" dirty="0"/>
              <a:t>BST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2278380"/>
            <a:ext cx="298323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2278380"/>
            <a:ext cx="298323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/>
              <a:t>Please</a:t>
            </a:r>
            <a:r>
              <a:rPr spc="-75" dirty="0"/>
              <a:t> </a:t>
            </a:r>
            <a:r>
              <a:rPr spc="-60" dirty="0"/>
              <a:t>note:</a:t>
            </a:r>
            <a:r>
              <a:rPr spc="-85" dirty="0"/>
              <a:t> </a:t>
            </a:r>
            <a:r>
              <a:rPr spc="-35" dirty="0"/>
              <a:t>all</a:t>
            </a:r>
            <a:r>
              <a:rPr spc="-65" dirty="0"/>
              <a:t> </a:t>
            </a:r>
            <a:r>
              <a:rPr spc="-30" dirty="0"/>
              <a:t>times</a:t>
            </a:r>
            <a:r>
              <a:rPr spc="-55" dirty="0"/>
              <a:t> </a:t>
            </a:r>
            <a:r>
              <a:rPr spc="-20" dirty="0"/>
              <a:t>are</a:t>
            </a:r>
            <a:r>
              <a:rPr spc="-75" dirty="0"/>
              <a:t> </a:t>
            </a:r>
            <a:r>
              <a:rPr spc="-40" dirty="0"/>
              <a:t>in</a:t>
            </a:r>
            <a:r>
              <a:rPr spc="-60" dirty="0"/>
              <a:t> </a:t>
            </a:r>
            <a:r>
              <a:rPr spc="-25" dirty="0"/>
              <a:t>BST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/>
              <a:t>Please</a:t>
            </a:r>
            <a:r>
              <a:rPr spc="-75" dirty="0"/>
              <a:t> </a:t>
            </a:r>
            <a:r>
              <a:rPr spc="-60" dirty="0"/>
              <a:t>note:</a:t>
            </a:r>
            <a:r>
              <a:rPr spc="-85" dirty="0"/>
              <a:t> </a:t>
            </a:r>
            <a:r>
              <a:rPr spc="-35" dirty="0"/>
              <a:t>all</a:t>
            </a:r>
            <a:r>
              <a:rPr spc="-65" dirty="0"/>
              <a:t> </a:t>
            </a:r>
            <a:r>
              <a:rPr spc="-30" dirty="0"/>
              <a:t>times</a:t>
            </a:r>
            <a:r>
              <a:rPr spc="-55" dirty="0"/>
              <a:t> </a:t>
            </a:r>
            <a:r>
              <a:rPr spc="-20" dirty="0"/>
              <a:t>are</a:t>
            </a:r>
            <a:r>
              <a:rPr spc="-75" dirty="0"/>
              <a:t> </a:t>
            </a:r>
            <a:r>
              <a:rPr spc="-40" dirty="0"/>
              <a:t>in</a:t>
            </a:r>
            <a:r>
              <a:rPr spc="-60" dirty="0"/>
              <a:t> </a:t>
            </a:r>
            <a:r>
              <a:rPr spc="-25" dirty="0"/>
              <a:t>BST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/>
              <a:t>Please</a:t>
            </a:r>
            <a:r>
              <a:rPr spc="-75" dirty="0"/>
              <a:t> </a:t>
            </a:r>
            <a:r>
              <a:rPr spc="-60" dirty="0"/>
              <a:t>note:</a:t>
            </a:r>
            <a:r>
              <a:rPr spc="-85" dirty="0"/>
              <a:t> </a:t>
            </a:r>
            <a:r>
              <a:rPr spc="-35" dirty="0"/>
              <a:t>all</a:t>
            </a:r>
            <a:r>
              <a:rPr spc="-65" dirty="0"/>
              <a:t> </a:t>
            </a:r>
            <a:r>
              <a:rPr spc="-30" dirty="0"/>
              <a:t>times</a:t>
            </a:r>
            <a:r>
              <a:rPr spc="-55" dirty="0"/>
              <a:t> </a:t>
            </a:r>
            <a:r>
              <a:rPr spc="-20" dirty="0"/>
              <a:t>are</a:t>
            </a:r>
            <a:r>
              <a:rPr spc="-75" dirty="0"/>
              <a:t> </a:t>
            </a:r>
            <a:r>
              <a:rPr spc="-40" dirty="0"/>
              <a:t>in</a:t>
            </a:r>
            <a:r>
              <a:rPr spc="-60" dirty="0"/>
              <a:t> </a:t>
            </a:r>
            <a:r>
              <a:rPr spc="-25" dirty="0"/>
              <a:t>BST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026664" y="0"/>
            <a:ext cx="3831336" cy="384047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2157983" cy="280720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6065519"/>
            <a:ext cx="3845051" cy="3840477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874293" y="7124688"/>
            <a:ext cx="1983706" cy="2781308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061460" y="4066031"/>
            <a:ext cx="2796539" cy="2807207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2021" y="3840479"/>
            <a:ext cx="3971861" cy="3971924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874264" y="5279135"/>
            <a:ext cx="2157984" cy="2805683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124455" y="1647444"/>
            <a:ext cx="2805684" cy="215798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6918" y="593216"/>
            <a:ext cx="5383530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1637" y="1881251"/>
            <a:ext cx="6437630" cy="2950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86918" y="9436273"/>
            <a:ext cx="2449830" cy="241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/>
              <a:t>Please</a:t>
            </a:r>
            <a:r>
              <a:rPr spc="-75" dirty="0"/>
              <a:t> </a:t>
            </a:r>
            <a:r>
              <a:rPr spc="-60" dirty="0"/>
              <a:t>note:</a:t>
            </a:r>
            <a:r>
              <a:rPr spc="-85" dirty="0"/>
              <a:t> </a:t>
            </a:r>
            <a:r>
              <a:rPr spc="-35" dirty="0"/>
              <a:t>all</a:t>
            </a:r>
            <a:r>
              <a:rPr spc="-65" dirty="0"/>
              <a:t> </a:t>
            </a:r>
            <a:r>
              <a:rPr spc="-30" dirty="0"/>
              <a:t>times</a:t>
            </a:r>
            <a:r>
              <a:rPr spc="-55" dirty="0"/>
              <a:t> </a:t>
            </a:r>
            <a:r>
              <a:rPr spc="-20" dirty="0"/>
              <a:t>are</a:t>
            </a:r>
            <a:r>
              <a:rPr spc="-75" dirty="0"/>
              <a:t> </a:t>
            </a:r>
            <a:r>
              <a:rPr spc="-40" dirty="0"/>
              <a:t>in</a:t>
            </a:r>
            <a:r>
              <a:rPr spc="-60" dirty="0"/>
              <a:t> </a:t>
            </a:r>
            <a:r>
              <a:rPr spc="-25" dirty="0"/>
              <a:t>BST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0" y="9212580"/>
            <a:ext cx="157734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37760" y="9212580"/>
            <a:ext cx="157734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soc/al/research/conferences/l2gaming/" TargetMode="External"/><Relationship Id="rId2" Type="http://schemas.openxmlformats.org/officeDocument/2006/relationships/hyperlink" Target="https://warwickconferences.zoom.us/meeting/register/tZYldOiqqjgtHtyST0KKDuNI-IIlwPohrMs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hyperlink" Target="http://www.teachertrainingvideo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71116" y="1820710"/>
            <a:ext cx="4582795" cy="752475"/>
          </a:xfrm>
          <a:custGeom>
            <a:avLst/>
            <a:gdLst/>
            <a:ahLst/>
            <a:cxnLst/>
            <a:rect l="l" t="t" r="r" b="b"/>
            <a:pathLst>
              <a:path w="4582795" h="752475">
                <a:moveTo>
                  <a:pt x="4582795" y="0"/>
                </a:moveTo>
                <a:lnTo>
                  <a:pt x="0" y="0"/>
                </a:lnTo>
                <a:lnTo>
                  <a:pt x="0" y="752436"/>
                </a:lnTo>
                <a:lnTo>
                  <a:pt x="4582795" y="752436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9438" y="2716606"/>
            <a:ext cx="548640" cy="972819"/>
          </a:xfrm>
          <a:custGeom>
            <a:avLst/>
            <a:gdLst/>
            <a:ahLst/>
            <a:cxnLst/>
            <a:rect l="l" t="t" r="r" b="b"/>
            <a:pathLst>
              <a:path w="548640" h="972820">
                <a:moveTo>
                  <a:pt x="548322" y="0"/>
                </a:moveTo>
                <a:lnTo>
                  <a:pt x="0" y="0"/>
                </a:lnTo>
                <a:lnTo>
                  <a:pt x="0" y="972743"/>
                </a:lnTo>
                <a:lnTo>
                  <a:pt x="548322" y="972743"/>
                </a:lnTo>
                <a:lnTo>
                  <a:pt x="5483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36015" y="2716606"/>
            <a:ext cx="977265" cy="972819"/>
          </a:xfrm>
          <a:custGeom>
            <a:avLst/>
            <a:gdLst/>
            <a:ahLst/>
            <a:cxnLst/>
            <a:rect l="l" t="t" r="r" b="b"/>
            <a:pathLst>
              <a:path w="977264" h="972820">
                <a:moveTo>
                  <a:pt x="977150" y="0"/>
                </a:moveTo>
                <a:lnTo>
                  <a:pt x="0" y="0"/>
                </a:lnTo>
                <a:lnTo>
                  <a:pt x="0" y="972743"/>
                </a:lnTo>
                <a:lnTo>
                  <a:pt x="977150" y="972743"/>
                </a:lnTo>
                <a:lnTo>
                  <a:pt x="9771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71116" y="2716606"/>
            <a:ext cx="4582795" cy="972819"/>
          </a:xfrm>
          <a:custGeom>
            <a:avLst/>
            <a:gdLst/>
            <a:ahLst/>
            <a:cxnLst/>
            <a:rect l="l" t="t" r="r" b="b"/>
            <a:pathLst>
              <a:path w="4582795" h="972820">
                <a:moveTo>
                  <a:pt x="4582795" y="0"/>
                </a:moveTo>
                <a:lnTo>
                  <a:pt x="0" y="0"/>
                </a:lnTo>
                <a:lnTo>
                  <a:pt x="0" y="972743"/>
                </a:lnTo>
                <a:lnTo>
                  <a:pt x="4582795" y="972743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9438" y="3832733"/>
            <a:ext cx="548640" cy="3003550"/>
          </a:xfrm>
          <a:custGeom>
            <a:avLst/>
            <a:gdLst/>
            <a:ahLst/>
            <a:cxnLst/>
            <a:rect l="l" t="t" r="r" b="b"/>
            <a:pathLst>
              <a:path w="548640" h="3003550">
                <a:moveTo>
                  <a:pt x="548322" y="0"/>
                </a:moveTo>
                <a:lnTo>
                  <a:pt x="0" y="0"/>
                </a:lnTo>
                <a:lnTo>
                  <a:pt x="0" y="3003042"/>
                </a:lnTo>
                <a:lnTo>
                  <a:pt x="548322" y="3003042"/>
                </a:lnTo>
                <a:lnTo>
                  <a:pt x="5483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36015" y="3832733"/>
            <a:ext cx="977265" cy="3003550"/>
          </a:xfrm>
          <a:custGeom>
            <a:avLst/>
            <a:gdLst/>
            <a:ahLst/>
            <a:cxnLst/>
            <a:rect l="l" t="t" r="r" b="b"/>
            <a:pathLst>
              <a:path w="977264" h="3003550">
                <a:moveTo>
                  <a:pt x="977150" y="0"/>
                </a:moveTo>
                <a:lnTo>
                  <a:pt x="0" y="0"/>
                </a:lnTo>
                <a:lnTo>
                  <a:pt x="0" y="3003042"/>
                </a:lnTo>
                <a:lnTo>
                  <a:pt x="977150" y="3003042"/>
                </a:lnTo>
                <a:lnTo>
                  <a:pt x="9771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71116" y="3832733"/>
            <a:ext cx="4582795" cy="1307465"/>
          </a:xfrm>
          <a:custGeom>
            <a:avLst/>
            <a:gdLst/>
            <a:ahLst/>
            <a:cxnLst/>
            <a:rect l="l" t="t" r="r" b="b"/>
            <a:pathLst>
              <a:path w="4582795" h="1307464">
                <a:moveTo>
                  <a:pt x="4582795" y="0"/>
                </a:moveTo>
                <a:lnTo>
                  <a:pt x="0" y="0"/>
                </a:lnTo>
                <a:lnTo>
                  <a:pt x="0" y="1307211"/>
                </a:lnTo>
                <a:lnTo>
                  <a:pt x="4582795" y="1307211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71116" y="5283453"/>
            <a:ext cx="4582795" cy="1552575"/>
          </a:xfrm>
          <a:custGeom>
            <a:avLst/>
            <a:gdLst/>
            <a:ahLst/>
            <a:cxnLst/>
            <a:rect l="l" t="t" r="r" b="b"/>
            <a:pathLst>
              <a:path w="4582795" h="1552575">
                <a:moveTo>
                  <a:pt x="4582795" y="0"/>
                </a:moveTo>
                <a:lnTo>
                  <a:pt x="0" y="0"/>
                </a:lnTo>
                <a:lnTo>
                  <a:pt x="0" y="1552321"/>
                </a:lnTo>
                <a:lnTo>
                  <a:pt x="4582795" y="1552321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071116" y="6944804"/>
            <a:ext cx="4582795" cy="1069340"/>
          </a:xfrm>
          <a:custGeom>
            <a:avLst/>
            <a:gdLst/>
            <a:ahLst/>
            <a:cxnLst/>
            <a:rect l="l" t="t" r="r" b="b"/>
            <a:pathLst>
              <a:path w="4582795" h="1069340">
                <a:moveTo>
                  <a:pt x="4582795" y="0"/>
                </a:moveTo>
                <a:lnTo>
                  <a:pt x="0" y="0"/>
                </a:lnTo>
                <a:lnTo>
                  <a:pt x="0" y="1069149"/>
                </a:lnTo>
                <a:lnTo>
                  <a:pt x="4582795" y="1069149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071116" y="8122983"/>
            <a:ext cx="4582795" cy="778510"/>
          </a:xfrm>
          <a:custGeom>
            <a:avLst/>
            <a:gdLst/>
            <a:ahLst/>
            <a:cxnLst/>
            <a:rect l="l" t="t" r="r" b="b"/>
            <a:pathLst>
              <a:path w="4582795" h="778509">
                <a:moveTo>
                  <a:pt x="4582795" y="0"/>
                </a:moveTo>
                <a:lnTo>
                  <a:pt x="0" y="0"/>
                </a:lnTo>
                <a:lnTo>
                  <a:pt x="0" y="778344"/>
                </a:lnTo>
                <a:lnTo>
                  <a:pt x="4582795" y="778344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064766" y="5283453"/>
            <a:ext cx="4595495" cy="0"/>
          </a:xfrm>
          <a:custGeom>
            <a:avLst/>
            <a:gdLst/>
            <a:ahLst/>
            <a:cxnLst/>
            <a:rect l="l" t="t" r="r" b="b"/>
            <a:pathLst>
              <a:path w="4595495">
                <a:moveTo>
                  <a:pt x="0" y="0"/>
                </a:moveTo>
                <a:lnTo>
                  <a:pt x="4595494" y="0"/>
                </a:lnTo>
              </a:path>
            </a:pathLst>
          </a:custGeom>
          <a:ln w="127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3" name="objec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202181"/>
              </p:ext>
            </p:extLst>
          </p:nvPr>
        </p:nvGraphicFramePr>
        <p:xfrm>
          <a:off x="223088" y="1814322"/>
          <a:ext cx="6424293" cy="70770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8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72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82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524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352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9:00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135255">
                        <a:lnSpc>
                          <a:spcPct val="100000"/>
                        </a:lnSpc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9:15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22987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Opening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Conference</a:t>
                      </a:r>
                      <a:r>
                        <a:rPr sz="11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opening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 marR="303530">
                        <a:lnSpc>
                          <a:spcPct val="100000"/>
                        </a:lnSpc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Annamaria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Pinter,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Reader, </a:t>
                      </a:r>
                      <a:r>
                        <a:rPr sz="1100" i="1" spc="-1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Department</a:t>
                      </a:r>
                      <a:r>
                        <a:rPr sz="1100" i="1" spc="-7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of</a:t>
                      </a:r>
                      <a:r>
                        <a:rPr sz="1100" i="1" spc="-5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Applied</a:t>
                      </a:r>
                      <a:r>
                        <a:rPr sz="1100" i="1" spc="-5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Linguistics,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5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Warwick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University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121285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28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35255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9:15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10:45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R="176530" algn="r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Workshop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0" marR="584200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The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next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level: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Digital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game-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based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learning,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literacy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and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language development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 marR="473709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Dave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Gatrell,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i="1" spc="-7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SFHEA,</a:t>
                      </a:r>
                      <a:r>
                        <a:rPr sz="1100" i="1" spc="-6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4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MA 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Digital</a:t>
                      </a:r>
                      <a:r>
                        <a:rPr sz="1100" i="1" spc="-7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Technologies, </a:t>
                      </a: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Communication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2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and 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Education,</a:t>
                      </a: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7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PhD</a:t>
                      </a:r>
                      <a:r>
                        <a:rPr sz="1100" i="1" spc="-5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candidate,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E-</a:t>
                      </a: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Research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and</a:t>
                      </a:r>
                      <a:r>
                        <a:rPr sz="1100" i="1" spc="-6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Technology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Enhanced Learning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6350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9525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068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9525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Paper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presentations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1.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A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236220" indent="-172720"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Vocabulary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learning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from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games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apps: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a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randomised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controlled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trial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235585">
                        <a:lnSpc>
                          <a:spcPct val="100000"/>
                        </a:lnSpc>
                      </a:pPr>
                      <a:r>
                        <a:rPr sz="1100" spc="-35" dirty="0">
                          <a:latin typeface="Tahoma"/>
                          <a:cs typeface="Tahoma"/>
                        </a:rPr>
                        <a:t>for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teaching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homonyms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to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EAL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children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 marR="394335">
                        <a:lnSpc>
                          <a:spcPct val="100000"/>
                        </a:lnSpc>
                      </a:pP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Dr</a:t>
                      </a:r>
                      <a:r>
                        <a:rPr sz="1100" i="1" spc="-5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Pinar</a:t>
                      </a:r>
                      <a:r>
                        <a:rPr sz="1100" i="1" spc="-7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Kolancali,</a:t>
                      </a:r>
                      <a:r>
                        <a:rPr sz="1100" i="1" spc="-1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Dr</a:t>
                      </a:r>
                      <a:r>
                        <a:rPr sz="1100" i="1" spc="-5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Sophie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Booton,</a:t>
                      </a:r>
                      <a:r>
                        <a:rPr sz="1100" i="1" spc="-114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Dr</a:t>
                      </a:r>
                      <a:r>
                        <a:rPr sz="1100" i="1" spc="-6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Daniela</a:t>
                      </a: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Singh,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Prof. </a:t>
                      </a:r>
                      <a:r>
                        <a:rPr sz="1100" i="1" spc="-5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Victoria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Murphy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236220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25" dirty="0">
                          <a:latin typeface="Tahoma"/>
                          <a:cs typeface="Tahoma"/>
                        </a:rPr>
                        <a:t>Gamifying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the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young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EFL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classroom: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50" dirty="0">
                          <a:latin typeface="Tahoma"/>
                          <a:cs typeface="Tahoma"/>
                        </a:rPr>
                        <a:t>A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“game”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that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four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can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play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Marta</a:t>
                      </a: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Fortunato,</a:t>
                      </a:r>
                      <a:r>
                        <a:rPr sz="1100" i="1" spc="-1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António</a:t>
                      </a: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Moreira,</a:t>
                      </a:r>
                      <a:r>
                        <a:rPr sz="1100" i="1" spc="-1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Ana</a:t>
                      </a:r>
                      <a:r>
                        <a:rPr sz="1100" i="1" spc="-6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Raquel</a:t>
                      </a:r>
                      <a:r>
                        <a:rPr sz="1100" i="1" spc="-7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Simões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62865" marB="0">
                    <a:lnL w="9525">
                      <a:solidFill>
                        <a:srgbClr val="7E7E7E"/>
                      </a:solidFill>
                      <a:prstDash val="solid"/>
                    </a:lnL>
                    <a:lnT w="9525">
                      <a:solidFill>
                        <a:srgbClr val="7E7E7E"/>
                      </a:solidFill>
                      <a:prstDash val="solid"/>
                    </a:lnT>
                    <a:lnB w="9525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95450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11:00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12:30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 marR="74930" indent="227329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Paper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presentations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Paper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presentations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1.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B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236220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Gamification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classrooms: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Experiences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of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preservice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teacher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trainees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Sunita</a:t>
                      </a:r>
                      <a:r>
                        <a:rPr sz="1100" i="1" spc="-7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Scert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235585" marR="593725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Playing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interactive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video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games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for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language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learning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by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young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learners: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50" dirty="0">
                          <a:latin typeface="Tahoma"/>
                          <a:cs typeface="Tahoma"/>
                        </a:rPr>
                        <a:t>A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SWOT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analysis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Vanita</a:t>
                      </a: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Chopra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236220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Chinese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EFL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children's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perceptions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of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story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reading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on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Palfish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App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Weizhao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2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Gong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508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9525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85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68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47320">
                        <a:lnSpc>
                          <a:spcPct val="100000"/>
                        </a:lnSpc>
                      </a:pPr>
                      <a:endParaRPr lang="en-GB" sz="1400" spc="0" dirty="0">
                        <a:latin typeface="Times New Roman"/>
                        <a:cs typeface="Times New Roman"/>
                      </a:endParaRPr>
                    </a:p>
                    <a:p>
                      <a:pPr marL="147320">
                        <a:lnSpc>
                          <a:spcPct val="100000"/>
                        </a:lnSpc>
                      </a:pPr>
                      <a:r>
                        <a:rPr sz="1000" spc="-20" dirty="0">
                          <a:latin typeface="Tahoma"/>
                          <a:cs typeface="Tahoma"/>
                        </a:rPr>
                        <a:t>1</a:t>
                      </a:r>
                      <a:r>
                        <a:rPr lang="en-GB" sz="1000" spc="-2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000" spc="-20" dirty="0">
                          <a:latin typeface="Tahoma"/>
                          <a:cs typeface="Tahoma"/>
                        </a:rPr>
                        <a:t>:</a:t>
                      </a:r>
                      <a:r>
                        <a:rPr lang="en-GB" sz="1000" spc="-20" dirty="0">
                          <a:latin typeface="Tahoma"/>
                          <a:cs typeface="Tahoma"/>
                        </a:rPr>
                        <a:t>45</a:t>
                      </a:r>
                      <a:endParaRPr sz="1000" dirty="0">
                        <a:latin typeface="Tahoma"/>
                        <a:cs typeface="Tahoma"/>
                      </a:endParaRPr>
                    </a:p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lang="en-GB" sz="10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000" spc="-10" dirty="0">
                          <a:latin typeface="Tahoma"/>
                          <a:cs typeface="Tahoma"/>
                        </a:rPr>
                        <a:t>1</a:t>
                      </a:r>
                      <a:r>
                        <a:rPr lang="en-GB" sz="1000" spc="-10" dirty="0">
                          <a:latin typeface="Tahoma"/>
                          <a:cs typeface="Tahoma"/>
                        </a:rPr>
                        <a:t>4:45</a:t>
                      </a:r>
                      <a:endParaRPr sz="1000" dirty="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R="13144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Symposium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0" marR="189230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1100" spc="-25" dirty="0">
                          <a:latin typeface="Tahoma"/>
                          <a:cs typeface="Tahoma"/>
                        </a:rPr>
                        <a:t>The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Symposium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is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based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on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the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British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Council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funded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ELTRP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project 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entitled: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Language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learning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‘in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the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wild’: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Implications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of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children’s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playing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of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online</a:t>
                      </a:r>
                      <a:r>
                        <a:rPr sz="11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games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English</a:t>
                      </a:r>
                      <a:r>
                        <a:rPr sz="11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for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their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language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learning</a:t>
                      </a:r>
                      <a:endParaRPr sz="1100" dirty="0">
                        <a:latin typeface="Tahoma"/>
                        <a:cs typeface="Tahoma"/>
                      </a:endParaRPr>
                    </a:p>
                    <a:p>
                      <a:pPr marL="63500" marR="127000">
                        <a:lnSpc>
                          <a:spcPct val="100000"/>
                        </a:lnSpc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Presenters: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Dr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Helen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Sherwin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,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Dr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 err="1">
                          <a:latin typeface="Tahoma"/>
                          <a:cs typeface="Tahoma"/>
                        </a:rPr>
                        <a:t>Xiaolin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Peng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,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Dr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Pia </a:t>
                      </a:r>
                      <a:r>
                        <a:rPr sz="1100" spc="-25" dirty="0" err="1">
                          <a:latin typeface="Tahoma"/>
                          <a:cs typeface="Tahoma"/>
                        </a:rPr>
                        <a:t>Tabali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and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Professor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Rama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Mathew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endParaRPr sz="1100" dirty="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Other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project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members: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Professor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Yuko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Butler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and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Dr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Annamaria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Pinter</a:t>
                      </a:r>
                      <a:endParaRPr sz="1100" dirty="0">
                        <a:latin typeface="Tahoma"/>
                        <a:cs typeface="Tahoma"/>
                      </a:endParaRPr>
                    </a:p>
                  </a:txBody>
                  <a:tcPr marL="0" marR="0" marT="28575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85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778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123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15:00</a:t>
                      </a:r>
                      <a:endParaRPr sz="1000">
                        <a:latin typeface="Tahoma"/>
                        <a:cs typeface="Tahoma"/>
                      </a:endParaRPr>
                    </a:p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16:00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635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24257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Keynote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The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complexities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of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language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learning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the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wild: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Understanding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the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role</a:t>
                      </a:r>
                      <a:endParaRPr sz="1100" dirty="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spc="-35" dirty="0">
                          <a:latin typeface="Tahoma"/>
                          <a:cs typeface="Tahoma"/>
                        </a:rPr>
                        <a:t>of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children’s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game-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playing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learning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English</a:t>
                      </a:r>
                      <a:endParaRPr sz="1100" dirty="0">
                        <a:latin typeface="Tahoma"/>
                        <a:cs typeface="Tahoma"/>
                      </a:endParaRPr>
                    </a:p>
                    <a:p>
                      <a:pPr marL="63500" marR="208279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Yuko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Butler,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Professor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at</a:t>
                      </a:r>
                      <a:r>
                        <a:rPr sz="1100" i="1" spc="-5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Educational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Linguistics</a:t>
                      </a: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Division</a:t>
                      </a: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and</a:t>
                      </a:r>
                      <a:r>
                        <a:rPr sz="1100" i="1" spc="-7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Director</a:t>
                      </a:r>
                      <a:r>
                        <a:rPr sz="1100" i="1" spc="-6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2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of </a:t>
                      </a:r>
                      <a:r>
                        <a:rPr sz="1100" i="1" spc="-6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TESOL,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Penn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2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GSE</a:t>
                      </a:r>
                      <a:endParaRPr sz="1100" dirty="0">
                        <a:latin typeface="Verdana"/>
                        <a:cs typeface="Verdana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4" name="object 14"/>
          <p:cNvSpPr/>
          <p:nvPr/>
        </p:nvSpPr>
        <p:spPr>
          <a:xfrm>
            <a:off x="234695" y="243840"/>
            <a:ext cx="6425565" cy="1275715"/>
          </a:xfrm>
          <a:custGeom>
            <a:avLst/>
            <a:gdLst/>
            <a:ahLst/>
            <a:cxnLst/>
            <a:rect l="l" t="t" r="r" b="b"/>
            <a:pathLst>
              <a:path w="6425565" h="1275715">
                <a:moveTo>
                  <a:pt x="6425183" y="0"/>
                </a:moveTo>
                <a:lnTo>
                  <a:pt x="0" y="0"/>
                </a:lnTo>
                <a:lnTo>
                  <a:pt x="0" y="1275587"/>
                </a:lnTo>
                <a:lnTo>
                  <a:pt x="6425183" y="1275587"/>
                </a:lnTo>
                <a:lnTo>
                  <a:pt x="64251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313740" y="293623"/>
            <a:ext cx="499618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15" dirty="0">
                <a:latin typeface="+mj-lt"/>
              </a:rPr>
              <a:t>Young</a:t>
            </a:r>
            <a:r>
              <a:rPr spc="-190" dirty="0">
                <a:latin typeface="+mj-lt"/>
              </a:rPr>
              <a:t> </a:t>
            </a:r>
            <a:r>
              <a:rPr spc="-204" dirty="0">
                <a:latin typeface="+mj-lt"/>
              </a:rPr>
              <a:t>L2</a:t>
            </a:r>
            <a:r>
              <a:rPr spc="-165" dirty="0">
                <a:latin typeface="+mj-lt"/>
              </a:rPr>
              <a:t> </a:t>
            </a:r>
            <a:r>
              <a:rPr spc="-260" dirty="0">
                <a:latin typeface="+mj-lt"/>
              </a:rPr>
              <a:t>Learners</a:t>
            </a:r>
            <a:r>
              <a:rPr spc="-200" dirty="0">
                <a:latin typeface="+mj-lt"/>
              </a:rPr>
              <a:t> </a:t>
            </a:r>
            <a:r>
              <a:rPr spc="-305" dirty="0">
                <a:latin typeface="+mj-lt"/>
              </a:rPr>
              <a:t>and</a:t>
            </a:r>
            <a:r>
              <a:rPr spc="-155" dirty="0">
                <a:latin typeface="+mj-lt"/>
              </a:rPr>
              <a:t> </a:t>
            </a:r>
            <a:r>
              <a:rPr spc="-320" dirty="0">
                <a:latin typeface="+mj-lt"/>
              </a:rPr>
              <a:t>Games</a:t>
            </a:r>
            <a:r>
              <a:rPr spc="-185" dirty="0">
                <a:latin typeface="+mj-lt"/>
              </a:rPr>
              <a:t> </a:t>
            </a:r>
            <a:r>
              <a:rPr spc="-275" dirty="0">
                <a:latin typeface="+mj-lt"/>
              </a:rPr>
              <a:t>Conference</a:t>
            </a:r>
            <a:endParaRPr dirty="0">
              <a:latin typeface="+mj-l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3740" y="686815"/>
            <a:ext cx="236728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spc="-235" dirty="0">
                <a:latin typeface="Tahoma"/>
                <a:cs typeface="Tahoma"/>
              </a:rPr>
              <a:t>31</a:t>
            </a:r>
            <a:r>
              <a:rPr sz="2200" spc="-120" dirty="0">
                <a:latin typeface="Tahoma"/>
                <a:cs typeface="Tahoma"/>
              </a:rPr>
              <a:t> </a:t>
            </a:r>
            <a:r>
              <a:rPr sz="2200" spc="-220" dirty="0">
                <a:latin typeface="Tahoma"/>
                <a:cs typeface="Tahoma"/>
              </a:rPr>
              <a:t>March</a:t>
            </a:r>
            <a:r>
              <a:rPr sz="2200" spc="-114" dirty="0">
                <a:latin typeface="Tahoma"/>
                <a:cs typeface="Tahoma"/>
              </a:rPr>
              <a:t> </a:t>
            </a:r>
            <a:r>
              <a:rPr sz="2200" spc="-235" dirty="0">
                <a:latin typeface="Tahoma"/>
                <a:cs typeface="Tahoma"/>
              </a:rPr>
              <a:t>2023</a:t>
            </a:r>
            <a:r>
              <a:rPr sz="2200" spc="-105" dirty="0">
                <a:latin typeface="Tahoma"/>
                <a:cs typeface="Tahoma"/>
              </a:rPr>
              <a:t> </a:t>
            </a:r>
            <a:r>
              <a:rPr sz="2200" spc="-365" dirty="0">
                <a:latin typeface="Tahoma"/>
                <a:cs typeface="Tahoma"/>
              </a:rPr>
              <a:t>|</a:t>
            </a:r>
            <a:r>
              <a:rPr sz="2200" spc="-114" dirty="0">
                <a:latin typeface="Tahoma"/>
                <a:cs typeface="Tahoma"/>
              </a:rPr>
              <a:t> </a:t>
            </a:r>
            <a:r>
              <a:rPr sz="2200" spc="-180" dirty="0">
                <a:latin typeface="Tahoma"/>
                <a:cs typeface="Tahoma"/>
              </a:rPr>
              <a:t>Online</a:t>
            </a:r>
            <a:endParaRPr sz="2200" dirty="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13740" y="1101343"/>
            <a:ext cx="4595495" cy="3619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325"/>
              </a:lnSpc>
              <a:spcBef>
                <a:spcPts val="95"/>
              </a:spcBef>
            </a:pPr>
            <a:r>
              <a:rPr sz="1300" spc="-110" dirty="0">
                <a:latin typeface="Tahoma"/>
                <a:cs typeface="Tahoma"/>
              </a:rPr>
              <a:t>To</a:t>
            </a:r>
            <a:r>
              <a:rPr sz="1300" spc="-65" dirty="0">
                <a:latin typeface="Tahoma"/>
                <a:cs typeface="Tahoma"/>
              </a:rPr>
              <a:t> </a:t>
            </a:r>
            <a:r>
              <a:rPr sz="1300" spc="-10" dirty="0">
                <a:latin typeface="Tahoma"/>
                <a:cs typeface="Tahoma"/>
              </a:rPr>
              <a:t>receive</a:t>
            </a:r>
            <a:r>
              <a:rPr sz="1300" spc="-35" dirty="0">
                <a:latin typeface="Tahoma"/>
                <a:cs typeface="Tahoma"/>
              </a:rPr>
              <a:t> </a:t>
            </a:r>
            <a:r>
              <a:rPr sz="1300" spc="-10" dirty="0">
                <a:latin typeface="Tahoma"/>
                <a:cs typeface="Tahoma"/>
              </a:rPr>
              <a:t>an</a:t>
            </a:r>
            <a:r>
              <a:rPr sz="1300" spc="-55" dirty="0">
                <a:latin typeface="Tahoma"/>
                <a:cs typeface="Tahoma"/>
              </a:rPr>
              <a:t> </a:t>
            </a:r>
            <a:r>
              <a:rPr sz="1300" dirty="0">
                <a:latin typeface="Tahoma"/>
                <a:cs typeface="Tahoma"/>
              </a:rPr>
              <a:t>access</a:t>
            </a:r>
            <a:r>
              <a:rPr sz="1300" spc="-50" dirty="0">
                <a:latin typeface="Tahoma"/>
                <a:cs typeface="Tahoma"/>
              </a:rPr>
              <a:t> </a:t>
            </a:r>
            <a:r>
              <a:rPr sz="1300" spc="-40" dirty="0">
                <a:latin typeface="Tahoma"/>
                <a:cs typeface="Tahoma"/>
              </a:rPr>
              <a:t>link</a:t>
            </a:r>
            <a:r>
              <a:rPr sz="1300" spc="-30" dirty="0">
                <a:latin typeface="Tahoma"/>
                <a:cs typeface="Tahoma"/>
              </a:rPr>
              <a:t> </a:t>
            </a:r>
            <a:r>
              <a:rPr sz="1300" spc="-50" dirty="0">
                <a:latin typeface="Tahoma"/>
                <a:cs typeface="Tahoma"/>
              </a:rPr>
              <a:t>to</a:t>
            </a:r>
            <a:r>
              <a:rPr sz="1300" spc="-60" dirty="0">
                <a:latin typeface="Tahoma"/>
                <a:cs typeface="Tahoma"/>
              </a:rPr>
              <a:t> </a:t>
            </a:r>
            <a:r>
              <a:rPr sz="1300" spc="-45" dirty="0">
                <a:latin typeface="Tahoma"/>
                <a:cs typeface="Tahoma"/>
              </a:rPr>
              <a:t>the</a:t>
            </a:r>
            <a:r>
              <a:rPr sz="1300" spc="-55" dirty="0">
                <a:latin typeface="Tahoma"/>
                <a:cs typeface="Tahoma"/>
              </a:rPr>
              <a:t> </a:t>
            </a:r>
            <a:r>
              <a:rPr sz="1300" spc="-10" dirty="0">
                <a:latin typeface="Tahoma"/>
                <a:cs typeface="Tahoma"/>
              </a:rPr>
              <a:t>conference,</a:t>
            </a:r>
            <a:r>
              <a:rPr sz="1300" spc="-45" dirty="0">
                <a:latin typeface="Tahoma"/>
                <a:cs typeface="Tahoma"/>
              </a:rPr>
              <a:t> </a:t>
            </a:r>
            <a:r>
              <a:rPr sz="1300" dirty="0">
                <a:latin typeface="Tahoma"/>
                <a:cs typeface="Tahoma"/>
              </a:rPr>
              <a:t>please</a:t>
            </a:r>
            <a:r>
              <a:rPr sz="1300" spc="-45" dirty="0">
                <a:latin typeface="Tahoma"/>
                <a:cs typeface="Tahoma"/>
              </a:rPr>
              <a:t> </a:t>
            </a:r>
            <a:r>
              <a:rPr sz="1300" spc="-25" dirty="0">
                <a:latin typeface="Tahoma"/>
                <a:cs typeface="Tahoma"/>
              </a:rPr>
              <a:t>register</a:t>
            </a:r>
            <a:r>
              <a:rPr sz="1300" spc="-15" dirty="0">
                <a:latin typeface="Tahoma"/>
                <a:cs typeface="Tahoma"/>
              </a:rPr>
              <a:t> </a:t>
            </a:r>
            <a:r>
              <a:rPr sz="13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Tahoma"/>
                <a:cs typeface="Tahoma"/>
                <a:hlinkClick r:id="rId2"/>
              </a:rPr>
              <a:t>here</a:t>
            </a:r>
            <a:r>
              <a:rPr sz="1300" spc="-10" dirty="0"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  <a:p>
            <a:pPr marL="12700">
              <a:lnSpc>
                <a:spcPts val="1325"/>
              </a:lnSpc>
            </a:pPr>
            <a:r>
              <a:rPr sz="1300" spc="-45" dirty="0">
                <a:latin typeface="Tahoma"/>
                <a:cs typeface="Tahoma"/>
              </a:rPr>
              <a:t>Full</a:t>
            </a:r>
            <a:r>
              <a:rPr sz="1300" spc="-55" dirty="0">
                <a:latin typeface="Tahoma"/>
                <a:cs typeface="Tahoma"/>
              </a:rPr>
              <a:t> </a:t>
            </a:r>
            <a:r>
              <a:rPr sz="1300" spc="-20" dirty="0">
                <a:latin typeface="Tahoma"/>
                <a:cs typeface="Tahoma"/>
              </a:rPr>
              <a:t>details</a:t>
            </a:r>
            <a:r>
              <a:rPr sz="1300" spc="-45" dirty="0">
                <a:latin typeface="Tahoma"/>
                <a:cs typeface="Tahoma"/>
              </a:rPr>
              <a:t> </a:t>
            </a:r>
            <a:r>
              <a:rPr sz="1300" spc="-55" dirty="0">
                <a:latin typeface="Tahoma"/>
                <a:cs typeface="Tahoma"/>
              </a:rPr>
              <a:t>of</a:t>
            </a:r>
            <a:r>
              <a:rPr sz="1300" spc="-60" dirty="0">
                <a:latin typeface="Tahoma"/>
                <a:cs typeface="Tahoma"/>
              </a:rPr>
              <a:t> </a:t>
            </a:r>
            <a:r>
              <a:rPr sz="1300" spc="-45" dirty="0">
                <a:latin typeface="Tahoma"/>
                <a:cs typeface="Tahoma"/>
              </a:rPr>
              <a:t>the</a:t>
            </a:r>
            <a:r>
              <a:rPr sz="1300" spc="-60" dirty="0">
                <a:latin typeface="Tahoma"/>
                <a:cs typeface="Tahoma"/>
              </a:rPr>
              <a:t> </a:t>
            </a:r>
            <a:r>
              <a:rPr sz="1300" spc="-10" dirty="0">
                <a:latin typeface="Tahoma"/>
                <a:cs typeface="Tahoma"/>
              </a:rPr>
              <a:t>conference</a:t>
            </a:r>
            <a:r>
              <a:rPr sz="1300" spc="-40" dirty="0">
                <a:latin typeface="Tahoma"/>
                <a:cs typeface="Tahoma"/>
              </a:rPr>
              <a:t> </a:t>
            </a:r>
            <a:r>
              <a:rPr sz="1300" spc="-10" dirty="0">
                <a:latin typeface="Tahoma"/>
                <a:cs typeface="Tahoma"/>
              </a:rPr>
              <a:t>are</a:t>
            </a:r>
            <a:r>
              <a:rPr sz="1300" spc="-65" dirty="0">
                <a:latin typeface="Tahoma"/>
                <a:cs typeface="Tahoma"/>
              </a:rPr>
              <a:t> </a:t>
            </a:r>
            <a:r>
              <a:rPr sz="1300" spc="-25" dirty="0">
                <a:latin typeface="Tahoma"/>
                <a:cs typeface="Tahoma"/>
              </a:rPr>
              <a:t>available</a:t>
            </a:r>
            <a:r>
              <a:rPr sz="1300" spc="-15" dirty="0">
                <a:latin typeface="Tahoma"/>
                <a:cs typeface="Tahoma"/>
              </a:rPr>
              <a:t> </a:t>
            </a:r>
            <a:r>
              <a:rPr sz="13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Tahoma"/>
                <a:cs typeface="Tahoma"/>
                <a:hlinkClick r:id="rId3"/>
              </a:rPr>
              <a:t>here</a:t>
            </a:r>
            <a:r>
              <a:rPr sz="1300" spc="-10" dirty="0"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30124" y="9203435"/>
            <a:ext cx="6423660" cy="355600"/>
          </a:xfrm>
          <a:custGeom>
            <a:avLst/>
            <a:gdLst/>
            <a:ahLst/>
            <a:cxnLst/>
            <a:rect l="l" t="t" r="r" b="b"/>
            <a:pathLst>
              <a:path w="6423659" h="355600">
                <a:moveTo>
                  <a:pt x="6423659" y="0"/>
                </a:moveTo>
                <a:lnTo>
                  <a:pt x="0" y="0"/>
                </a:lnTo>
                <a:lnTo>
                  <a:pt x="0" y="355092"/>
                </a:lnTo>
                <a:lnTo>
                  <a:pt x="6423659" y="355092"/>
                </a:lnTo>
                <a:lnTo>
                  <a:pt x="64236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313740" y="9260585"/>
            <a:ext cx="2449830" cy="2413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/>
              <a:t>Please</a:t>
            </a:r>
            <a:r>
              <a:rPr spc="-75" dirty="0"/>
              <a:t> </a:t>
            </a:r>
            <a:r>
              <a:rPr spc="-60" dirty="0"/>
              <a:t>note:</a:t>
            </a:r>
            <a:r>
              <a:rPr spc="-85" dirty="0"/>
              <a:t> </a:t>
            </a:r>
            <a:r>
              <a:rPr spc="-35" dirty="0"/>
              <a:t>all</a:t>
            </a:r>
            <a:r>
              <a:rPr spc="-65" dirty="0"/>
              <a:t> </a:t>
            </a:r>
            <a:r>
              <a:rPr spc="-30" dirty="0"/>
              <a:t>times</a:t>
            </a:r>
            <a:r>
              <a:rPr spc="-55" dirty="0"/>
              <a:t> </a:t>
            </a:r>
            <a:r>
              <a:rPr spc="-20" dirty="0"/>
              <a:t>are</a:t>
            </a:r>
            <a:r>
              <a:rPr spc="-75" dirty="0"/>
              <a:t> </a:t>
            </a:r>
            <a:r>
              <a:rPr spc="-40" dirty="0"/>
              <a:t>in</a:t>
            </a:r>
            <a:r>
              <a:rPr spc="-60" dirty="0"/>
              <a:t> </a:t>
            </a:r>
            <a:r>
              <a:rPr spc="-25" dirty="0"/>
              <a:t>BST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7987" y="1962530"/>
            <a:ext cx="548640" cy="2785110"/>
          </a:xfrm>
          <a:custGeom>
            <a:avLst/>
            <a:gdLst/>
            <a:ahLst/>
            <a:cxnLst/>
            <a:rect l="l" t="t" r="r" b="b"/>
            <a:pathLst>
              <a:path w="548640" h="2785110">
                <a:moveTo>
                  <a:pt x="548322" y="0"/>
                </a:moveTo>
                <a:lnTo>
                  <a:pt x="0" y="0"/>
                </a:lnTo>
                <a:lnTo>
                  <a:pt x="0" y="2784729"/>
                </a:lnTo>
                <a:lnTo>
                  <a:pt x="548322" y="2784729"/>
                </a:lnTo>
                <a:lnTo>
                  <a:pt x="5483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565" y="1962530"/>
            <a:ext cx="977265" cy="2785110"/>
          </a:xfrm>
          <a:custGeom>
            <a:avLst/>
            <a:gdLst/>
            <a:ahLst/>
            <a:cxnLst/>
            <a:rect l="l" t="t" r="r" b="b"/>
            <a:pathLst>
              <a:path w="977264" h="2785110">
                <a:moveTo>
                  <a:pt x="977150" y="0"/>
                </a:moveTo>
                <a:lnTo>
                  <a:pt x="0" y="0"/>
                </a:lnTo>
                <a:lnTo>
                  <a:pt x="0" y="2784729"/>
                </a:lnTo>
                <a:lnTo>
                  <a:pt x="977150" y="2784729"/>
                </a:lnTo>
                <a:lnTo>
                  <a:pt x="9771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49652" y="1962594"/>
            <a:ext cx="4582795" cy="1236980"/>
          </a:xfrm>
          <a:custGeom>
            <a:avLst/>
            <a:gdLst/>
            <a:ahLst/>
            <a:cxnLst/>
            <a:rect l="l" t="t" r="r" b="b"/>
            <a:pathLst>
              <a:path w="4582795" h="1236980">
                <a:moveTo>
                  <a:pt x="4582795" y="0"/>
                </a:moveTo>
                <a:lnTo>
                  <a:pt x="0" y="0"/>
                </a:lnTo>
                <a:lnTo>
                  <a:pt x="0" y="1236789"/>
                </a:lnTo>
                <a:lnTo>
                  <a:pt x="4582795" y="1236789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49652" y="3342894"/>
            <a:ext cx="4582795" cy="1404620"/>
          </a:xfrm>
          <a:custGeom>
            <a:avLst/>
            <a:gdLst/>
            <a:ahLst/>
            <a:cxnLst/>
            <a:rect l="l" t="t" r="r" b="b"/>
            <a:pathLst>
              <a:path w="4582795" h="1404620">
                <a:moveTo>
                  <a:pt x="4582795" y="0"/>
                </a:moveTo>
                <a:lnTo>
                  <a:pt x="0" y="0"/>
                </a:lnTo>
                <a:lnTo>
                  <a:pt x="0" y="1404365"/>
                </a:lnTo>
                <a:lnTo>
                  <a:pt x="4582795" y="1404365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7987" y="4890642"/>
            <a:ext cx="548640" cy="3367404"/>
          </a:xfrm>
          <a:custGeom>
            <a:avLst/>
            <a:gdLst/>
            <a:ahLst/>
            <a:cxnLst/>
            <a:rect l="l" t="t" r="r" b="b"/>
            <a:pathLst>
              <a:path w="548640" h="3367404">
                <a:moveTo>
                  <a:pt x="548322" y="0"/>
                </a:moveTo>
                <a:lnTo>
                  <a:pt x="0" y="0"/>
                </a:lnTo>
                <a:lnTo>
                  <a:pt x="0" y="3367151"/>
                </a:lnTo>
                <a:lnTo>
                  <a:pt x="548322" y="3367151"/>
                </a:lnTo>
                <a:lnTo>
                  <a:pt x="5483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565" y="4890642"/>
            <a:ext cx="977265" cy="3367404"/>
          </a:xfrm>
          <a:custGeom>
            <a:avLst/>
            <a:gdLst/>
            <a:ahLst/>
            <a:cxnLst/>
            <a:rect l="l" t="t" r="r" b="b"/>
            <a:pathLst>
              <a:path w="977264" h="3367404">
                <a:moveTo>
                  <a:pt x="977150" y="0"/>
                </a:moveTo>
                <a:lnTo>
                  <a:pt x="0" y="0"/>
                </a:lnTo>
                <a:lnTo>
                  <a:pt x="0" y="3367151"/>
                </a:lnTo>
                <a:lnTo>
                  <a:pt x="977150" y="3367151"/>
                </a:lnTo>
                <a:lnTo>
                  <a:pt x="9771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49652" y="4890770"/>
            <a:ext cx="4582795" cy="1739900"/>
          </a:xfrm>
          <a:custGeom>
            <a:avLst/>
            <a:gdLst/>
            <a:ahLst/>
            <a:cxnLst/>
            <a:rect l="l" t="t" r="r" b="b"/>
            <a:pathLst>
              <a:path w="4582795" h="1739900">
                <a:moveTo>
                  <a:pt x="4582795" y="0"/>
                </a:moveTo>
                <a:lnTo>
                  <a:pt x="0" y="0"/>
                </a:lnTo>
                <a:lnTo>
                  <a:pt x="0" y="1739645"/>
                </a:lnTo>
                <a:lnTo>
                  <a:pt x="4582795" y="1739645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49652" y="6773798"/>
            <a:ext cx="4582795" cy="1483995"/>
          </a:xfrm>
          <a:custGeom>
            <a:avLst/>
            <a:gdLst/>
            <a:ahLst/>
            <a:cxnLst/>
            <a:rect l="l" t="t" r="r" b="b"/>
            <a:pathLst>
              <a:path w="4582795" h="1483995">
                <a:moveTo>
                  <a:pt x="4582795" y="0"/>
                </a:moveTo>
                <a:lnTo>
                  <a:pt x="0" y="0"/>
                </a:lnTo>
                <a:lnTo>
                  <a:pt x="0" y="1483995"/>
                </a:lnTo>
                <a:lnTo>
                  <a:pt x="4582795" y="1483995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043302" y="3342766"/>
            <a:ext cx="4595495" cy="0"/>
          </a:xfrm>
          <a:custGeom>
            <a:avLst/>
            <a:gdLst/>
            <a:ahLst/>
            <a:cxnLst/>
            <a:rect l="l" t="t" r="r" b="b"/>
            <a:pathLst>
              <a:path w="4595495">
                <a:moveTo>
                  <a:pt x="0" y="0"/>
                </a:moveTo>
                <a:lnTo>
                  <a:pt x="4595495" y="0"/>
                </a:lnTo>
              </a:path>
            </a:pathLst>
          </a:custGeom>
          <a:ln w="1270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1" name="objec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729910"/>
              </p:ext>
            </p:extLst>
          </p:nvPr>
        </p:nvGraphicFramePr>
        <p:xfrm>
          <a:off x="201637" y="1956180"/>
          <a:ext cx="6427469" cy="6323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7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834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230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Paper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presentations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2.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A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235585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30" dirty="0">
                          <a:latin typeface="Tahoma"/>
                          <a:cs typeface="Tahoma"/>
                        </a:rPr>
                        <a:t>Impact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of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gaming: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50" dirty="0">
                          <a:latin typeface="Tahoma"/>
                          <a:cs typeface="Tahoma"/>
                        </a:rPr>
                        <a:t>A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school's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perspective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Meenakshi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Singal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235585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25" dirty="0">
                          <a:latin typeface="Tahoma"/>
                          <a:cs typeface="Tahoma"/>
                        </a:rPr>
                        <a:t>The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Virtual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Playground: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50" dirty="0">
                          <a:latin typeface="Tahoma"/>
                          <a:cs typeface="Tahoma"/>
                        </a:rPr>
                        <a:t>A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survey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of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online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gaming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habits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Ritu</a:t>
                      </a:r>
                      <a:r>
                        <a:rPr sz="1100" i="1" spc="-7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Bhandari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235585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55" dirty="0">
                          <a:latin typeface="Tahoma"/>
                          <a:cs typeface="Tahoma"/>
                        </a:rPr>
                        <a:t>"Wow!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Learning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English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language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through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gaming?"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Esther</a:t>
                      </a: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Gloria </a:t>
                      </a:r>
                      <a:r>
                        <a:rPr sz="1100" i="1" spc="-2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Sahu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0830">
                <a:tc>
                  <a:txBody>
                    <a:bodyPr/>
                    <a:lstStyle/>
                    <a:p>
                      <a:pPr marL="135255">
                        <a:lnSpc>
                          <a:spcPts val="1305"/>
                        </a:lnSpc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9:00</a:t>
                      </a:r>
                      <a:endParaRPr sz="1100" dirty="0">
                        <a:latin typeface="Tahoma"/>
                        <a:cs typeface="Tahoma"/>
                      </a:endParaRPr>
                    </a:p>
                    <a:p>
                      <a:pPr marL="78740">
                        <a:lnSpc>
                          <a:spcPct val="100000"/>
                        </a:lnSpc>
                      </a:pPr>
                      <a:r>
                        <a:rPr sz="1100" spc="-25" dirty="0">
                          <a:latin typeface="Tahoma"/>
                          <a:cs typeface="Tahoma"/>
                        </a:rPr>
                        <a:t>10:30</a:t>
                      </a:r>
                      <a:endParaRPr sz="1100" dirty="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1915" marR="74295" indent="226695">
                        <a:lnSpc>
                          <a:spcPts val="1320"/>
                        </a:lnSpc>
                        <a:spcBef>
                          <a:spcPts val="25"/>
                        </a:spcBef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Paper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presentations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Paper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presentations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2.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5" dirty="0">
                          <a:latin typeface="Tahoma"/>
                          <a:cs typeface="Tahoma"/>
                        </a:rPr>
                        <a:t>B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235585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Applying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Variation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Engaging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Learners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Heemal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Handoo </a:t>
                      </a:r>
                      <a:r>
                        <a:rPr sz="1100" i="1" spc="-2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Bhat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235585" marR="81915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Game-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based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tasks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a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"Speaking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Classroom":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Collaborative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storytelling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as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an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agent</a:t>
                      </a:r>
                      <a:r>
                        <a:rPr sz="11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for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rhizomatic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learning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1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Humaira</a:t>
                      </a:r>
                      <a:r>
                        <a:rPr sz="1100" i="1" spc="-12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Mariyam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B.,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Dr.</a:t>
                      </a:r>
                      <a:r>
                        <a:rPr sz="1100" i="1" spc="-6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V.</a:t>
                      </a: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K.</a:t>
                      </a:r>
                      <a:r>
                        <a:rPr sz="1100" i="1" spc="-7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Karthika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235585" indent="-172720"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25" dirty="0">
                          <a:latin typeface="Tahoma"/>
                          <a:cs typeface="Tahoma"/>
                        </a:rPr>
                        <a:t>Toys,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puppets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and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other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products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English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classroom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Usha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Malhan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9525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27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11:00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12:30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81915" marR="74295" indent="226695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Paper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presentations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9525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Paper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presentations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2.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65" dirty="0">
                          <a:latin typeface="Tahoma"/>
                          <a:cs typeface="Tahoma"/>
                        </a:rPr>
                        <a:t>C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235585" marR="213995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25" dirty="0">
                          <a:latin typeface="Tahoma"/>
                          <a:cs typeface="Tahoma"/>
                        </a:rPr>
                        <a:t>Exploring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avenues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for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language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learning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young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L2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learners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through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games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Parul</a:t>
                      </a: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Sethi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235585" marR="151765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25" dirty="0">
                          <a:latin typeface="Tahoma"/>
                          <a:cs typeface="Tahoma"/>
                        </a:rPr>
                        <a:t>Effective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language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games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language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teaching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for</a:t>
                      </a:r>
                      <a:r>
                        <a:rPr sz="1100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effective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learning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of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young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learners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Karimnagar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district 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of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India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Vinayadhar</a:t>
                      </a:r>
                      <a:r>
                        <a:rPr sz="1100" i="1" spc="-6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Raju</a:t>
                      </a:r>
                      <a:r>
                        <a:rPr sz="1100" i="1" spc="-7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2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Prathikantam</a:t>
                      </a:r>
                      <a:endParaRPr sz="1100">
                        <a:latin typeface="Verdana"/>
                        <a:cs typeface="Verdana"/>
                      </a:endParaRPr>
                    </a:p>
                    <a:p>
                      <a:pPr marL="235585" marR="333375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Engaging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young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learners: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Using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handout-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based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games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for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effective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online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English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teaching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1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Dany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Prima</a:t>
                      </a:r>
                      <a:r>
                        <a:rPr sz="1100" i="1" spc="-7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Putra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27940" marB="0">
                    <a:lnL w="9525">
                      <a:solidFill>
                        <a:srgbClr val="7E7E7E"/>
                      </a:solidFill>
                      <a:prstDash val="solid"/>
                    </a:lnL>
                    <a:lnT w="9525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839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Paper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presentations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2.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D</a:t>
                      </a:r>
                      <a:endParaRPr sz="1100" dirty="0">
                        <a:latin typeface="Tahoma"/>
                        <a:cs typeface="Tahoma"/>
                      </a:endParaRPr>
                    </a:p>
                    <a:p>
                      <a:pPr marL="235585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Games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and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Gamification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teaching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English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to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young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learners</a:t>
                      </a:r>
                      <a:endParaRPr sz="1100" dirty="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Nigina</a:t>
                      </a: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Misirova</a:t>
                      </a:r>
                      <a:endParaRPr sz="1100" dirty="0">
                        <a:latin typeface="Verdana"/>
                        <a:cs typeface="Verdana"/>
                      </a:endParaRPr>
                    </a:p>
                    <a:p>
                      <a:pPr marL="235585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Video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games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and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EFL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learning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motivation: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50" dirty="0">
                          <a:latin typeface="Tahoma"/>
                          <a:cs typeface="Tahoma"/>
                        </a:rPr>
                        <a:t>A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questionnaire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study</a:t>
                      </a:r>
                      <a:endParaRPr sz="1100" dirty="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Balazs</a:t>
                      </a: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2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Fajt</a:t>
                      </a:r>
                      <a:endParaRPr sz="1100" dirty="0">
                        <a:latin typeface="Verdana"/>
                        <a:cs typeface="Verdana"/>
                      </a:endParaRPr>
                    </a:p>
                    <a:p>
                      <a:pPr marL="235585" marR="439420" indent="-172720">
                        <a:lnSpc>
                          <a:spcPct val="100000"/>
                        </a:lnSpc>
                        <a:buFont typeface="Wingdings"/>
                        <a:buChar char=""/>
                        <a:tabLst>
                          <a:tab pos="236220" algn="l"/>
                        </a:tabLst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EFL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traditional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vs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digital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games: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Playing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habits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of</a:t>
                      </a:r>
                      <a:r>
                        <a:rPr sz="11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Transcarpathian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young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language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learners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extreme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circumstances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Ukraine</a:t>
                      </a:r>
                      <a:endParaRPr sz="1100" dirty="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i="1" spc="-12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Ilona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Huszti,</a:t>
                      </a:r>
                      <a:r>
                        <a:rPr sz="1100" i="1" spc="-5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Márta</a:t>
                      </a:r>
                      <a:r>
                        <a:rPr sz="1100" i="1" spc="-6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Fábián, 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Enikõ</a:t>
                      </a:r>
                      <a:r>
                        <a:rPr sz="1100" i="1" spc="-7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Nagy-</a:t>
                      </a:r>
                      <a:r>
                        <a:rPr sz="1100" i="1" spc="-1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Kolozsvári</a:t>
                      </a:r>
                      <a:endParaRPr sz="1100" dirty="0">
                        <a:latin typeface="Verdana"/>
                        <a:cs typeface="Verdana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object 12"/>
          <p:cNvSpPr/>
          <p:nvPr/>
        </p:nvSpPr>
        <p:spPr>
          <a:xfrm>
            <a:off x="2044954" y="6630416"/>
            <a:ext cx="4587875" cy="0"/>
          </a:xfrm>
          <a:custGeom>
            <a:avLst/>
            <a:gdLst/>
            <a:ahLst/>
            <a:cxnLst/>
            <a:rect l="l" t="t" r="r" b="b"/>
            <a:pathLst>
              <a:path w="4587875">
                <a:moveTo>
                  <a:pt x="0" y="0"/>
                </a:moveTo>
                <a:lnTo>
                  <a:pt x="4587494" y="0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07263" y="420623"/>
            <a:ext cx="6475730" cy="1275715"/>
          </a:xfrm>
          <a:custGeom>
            <a:avLst/>
            <a:gdLst/>
            <a:ahLst/>
            <a:cxnLst/>
            <a:rect l="l" t="t" r="r" b="b"/>
            <a:pathLst>
              <a:path w="6475730" h="1275714">
                <a:moveTo>
                  <a:pt x="6475476" y="0"/>
                </a:moveTo>
                <a:lnTo>
                  <a:pt x="0" y="0"/>
                </a:lnTo>
                <a:lnTo>
                  <a:pt x="0" y="1275588"/>
                </a:lnTo>
                <a:lnTo>
                  <a:pt x="6475476" y="1275588"/>
                </a:lnTo>
                <a:lnTo>
                  <a:pt x="64754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40" dirty="0"/>
              <a:t>Young</a:t>
            </a:r>
            <a:r>
              <a:rPr spc="-195" dirty="0"/>
              <a:t> </a:t>
            </a:r>
            <a:r>
              <a:rPr spc="-235" dirty="0"/>
              <a:t>L2</a:t>
            </a:r>
            <a:r>
              <a:rPr spc="-185" dirty="0"/>
              <a:t> </a:t>
            </a:r>
            <a:r>
              <a:rPr spc="-275" dirty="0"/>
              <a:t>Learners</a:t>
            </a:r>
            <a:r>
              <a:rPr spc="-195" dirty="0"/>
              <a:t> </a:t>
            </a:r>
            <a:r>
              <a:rPr spc="-335" dirty="0"/>
              <a:t>and</a:t>
            </a:r>
            <a:r>
              <a:rPr spc="-170" dirty="0"/>
              <a:t> </a:t>
            </a:r>
            <a:r>
              <a:rPr spc="-345" dirty="0"/>
              <a:t>Games</a:t>
            </a:r>
            <a:r>
              <a:rPr spc="-190" dirty="0"/>
              <a:t> </a:t>
            </a:r>
            <a:r>
              <a:rPr spc="-290" dirty="0"/>
              <a:t>Conference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86918" y="1123949"/>
            <a:ext cx="2167890" cy="376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spc="-235" dirty="0">
                <a:latin typeface="Tahoma"/>
                <a:cs typeface="Tahoma"/>
              </a:rPr>
              <a:t>1</a:t>
            </a:r>
            <a:r>
              <a:rPr sz="2300" spc="-135" dirty="0">
                <a:latin typeface="Tahoma"/>
                <a:cs typeface="Tahoma"/>
              </a:rPr>
              <a:t> </a:t>
            </a:r>
            <a:r>
              <a:rPr sz="2300" spc="-170" dirty="0">
                <a:latin typeface="Tahoma"/>
                <a:cs typeface="Tahoma"/>
              </a:rPr>
              <a:t>April</a:t>
            </a:r>
            <a:r>
              <a:rPr sz="2300" spc="-114" dirty="0">
                <a:latin typeface="Tahoma"/>
                <a:cs typeface="Tahoma"/>
              </a:rPr>
              <a:t> </a:t>
            </a:r>
            <a:r>
              <a:rPr sz="2300" spc="-235" dirty="0">
                <a:latin typeface="Tahoma"/>
                <a:cs typeface="Tahoma"/>
              </a:rPr>
              <a:t>2023</a:t>
            </a:r>
            <a:r>
              <a:rPr sz="2300" spc="-160" dirty="0">
                <a:latin typeface="Tahoma"/>
                <a:cs typeface="Tahoma"/>
              </a:rPr>
              <a:t> </a:t>
            </a:r>
            <a:r>
              <a:rPr sz="2300" spc="-380" dirty="0">
                <a:latin typeface="Tahoma"/>
                <a:cs typeface="Tahoma"/>
              </a:rPr>
              <a:t>|</a:t>
            </a:r>
            <a:r>
              <a:rPr sz="2300" spc="-120" dirty="0">
                <a:latin typeface="Tahoma"/>
                <a:cs typeface="Tahoma"/>
              </a:rPr>
              <a:t> </a:t>
            </a:r>
            <a:r>
              <a:rPr sz="2300" spc="-200" dirty="0">
                <a:latin typeface="Tahoma"/>
                <a:cs typeface="Tahoma"/>
              </a:rPr>
              <a:t>Online</a:t>
            </a:r>
            <a:endParaRPr sz="2300">
              <a:latin typeface="Tahoma"/>
              <a:cs typeface="Tahom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07263" y="9290304"/>
            <a:ext cx="6451600" cy="353695"/>
          </a:xfrm>
          <a:custGeom>
            <a:avLst/>
            <a:gdLst/>
            <a:ahLst/>
            <a:cxnLst/>
            <a:rect l="l" t="t" r="r" b="b"/>
            <a:pathLst>
              <a:path w="6451600" h="353695">
                <a:moveTo>
                  <a:pt x="6451092" y="0"/>
                </a:moveTo>
                <a:lnTo>
                  <a:pt x="0" y="0"/>
                </a:lnTo>
                <a:lnTo>
                  <a:pt x="0" y="353568"/>
                </a:lnTo>
                <a:lnTo>
                  <a:pt x="6451092" y="353568"/>
                </a:lnTo>
                <a:lnTo>
                  <a:pt x="64510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xfrm>
            <a:off x="286918" y="9364727"/>
            <a:ext cx="2449830" cy="2413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/>
              <a:t>Please</a:t>
            </a:r>
            <a:r>
              <a:rPr spc="-75" dirty="0"/>
              <a:t> </a:t>
            </a:r>
            <a:r>
              <a:rPr spc="-60" dirty="0"/>
              <a:t>note:</a:t>
            </a:r>
            <a:r>
              <a:rPr spc="-85" dirty="0"/>
              <a:t> </a:t>
            </a:r>
            <a:r>
              <a:rPr spc="-35" dirty="0"/>
              <a:t>all</a:t>
            </a:r>
            <a:r>
              <a:rPr spc="-65" dirty="0"/>
              <a:t> </a:t>
            </a:r>
            <a:r>
              <a:rPr spc="-30" dirty="0"/>
              <a:t>times</a:t>
            </a:r>
            <a:r>
              <a:rPr spc="-55" dirty="0"/>
              <a:t> </a:t>
            </a:r>
            <a:r>
              <a:rPr spc="-20" dirty="0"/>
              <a:t>are</a:t>
            </a:r>
            <a:r>
              <a:rPr spc="-75" dirty="0"/>
              <a:t> </a:t>
            </a:r>
            <a:r>
              <a:rPr spc="-40" dirty="0"/>
              <a:t>in</a:t>
            </a:r>
            <a:r>
              <a:rPr spc="-60" dirty="0"/>
              <a:t> </a:t>
            </a:r>
            <a:r>
              <a:rPr spc="-25" dirty="0"/>
              <a:t>BST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26664" y="0"/>
            <a:ext cx="3831336" cy="384047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157983" cy="280720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6569962"/>
            <a:ext cx="3340607" cy="333603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74293" y="7124688"/>
            <a:ext cx="1983706" cy="278130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061459" y="4066032"/>
            <a:ext cx="2796539" cy="2807207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3048" y="1647444"/>
            <a:ext cx="4927600" cy="3805554"/>
            <a:chOff x="3048" y="1647444"/>
            <a:chExt cx="4927600" cy="3805554"/>
          </a:xfrm>
        </p:grpSpPr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8" y="3319272"/>
              <a:ext cx="2132075" cy="21336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24455" y="1647444"/>
              <a:ext cx="2805684" cy="2157983"/>
            </a:xfrm>
            <a:prstGeom prst="rect">
              <a:avLst/>
            </a:prstGeom>
          </p:spPr>
        </p:pic>
      </p:grpSp>
      <p:sp>
        <p:nvSpPr>
          <p:cNvPr id="10" name="object 10"/>
          <p:cNvSpPr/>
          <p:nvPr/>
        </p:nvSpPr>
        <p:spPr>
          <a:xfrm>
            <a:off x="207987" y="1887588"/>
            <a:ext cx="548640" cy="959485"/>
          </a:xfrm>
          <a:custGeom>
            <a:avLst/>
            <a:gdLst/>
            <a:ahLst/>
            <a:cxnLst/>
            <a:rect l="l" t="t" r="r" b="b"/>
            <a:pathLst>
              <a:path w="548640" h="959485">
                <a:moveTo>
                  <a:pt x="548322" y="0"/>
                </a:moveTo>
                <a:lnTo>
                  <a:pt x="0" y="0"/>
                </a:lnTo>
                <a:lnTo>
                  <a:pt x="0" y="959243"/>
                </a:lnTo>
                <a:lnTo>
                  <a:pt x="548322" y="959243"/>
                </a:lnTo>
                <a:lnTo>
                  <a:pt x="5483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14565" y="1887588"/>
            <a:ext cx="977265" cy="959485"/>
          </a:xfrm>
          <a:custGeom>
            <a:avLst/>
            <a:gdLst/>
            <a:ahLst/>
            <a:cxnLst/>
            <a:rect l="l" t="t" r="r" b="b"/>
            <a:pathLst>
              <a:path w="977264" h="959485">
                <a:moveTo>
                  <a:pt x="977150" y="0"/>
                </a:moveTo>
                <a:lnTo>
                  <a:pt x="0" y="0"/>
                </a:lnTo>
                <a:lnTo>
                  <a:pt x="0" y="959243"/>
                </a:lnTo>
                <a:lnTo>
                  <a:pt x="977150" y="959243"/>
                </a:lnTo>
                <a:lnTo>
                  <a:pt x="9771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049652" y="1887588"/>
            <a:ext cx="4582795" cy="959485"/>
          </a:xfrm>
          <a:custGeom>
            <a:avLst/>
            <a:gdLst/>
            <a:ahLst/>
            <a:cxnLst/>
            <a:rect l="l" t="t" r="r" b="b"/>
            <a:pathLst>
              <a:path w="4582795" h="959485">
                <a:moveTo>
                  <a:pt x="4582795" y="0"/>
                </a:moveTo>
                <a:lnTo>
                  <a:pt x="0" y="0"/>
                </a:lnTo>
                <a:lnTo>
                  <a:pt x="0" y="959243"/>
                </a:lnTo>
                <a:lnTo>
                  <a:pt x="4582795" y="959243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07987" y="2989313"/>
            <a:ext cx="548640" cy="959485"/>
          </a:xfrm>
          <a:custGeom>
            <a:avLst/>
            <a:gdLst/>
            <a:ahLst/>
            <a:cxnLst/>
            <a:rect l="l" t="t" r="r" b="b"/>
            <a:pathLst>
              <a:path w="548640" h="959485">
                <a:moveTo>
                  <a:pt x="548322" y="0"/>
                </a:moveTo>
                <a:lnTo>
                  <a:pt x="0" y="0"/>
                </a:lnTo>
                <a:lnTo>
                  <a:pt x="0" y="959243"/>
                </a:lnTo>
                <a:lnTo>
                  <a:pt x="548322" y="959243"/>
                </a:lnTo>
                <a:lnTo>
                  <a:pt x="5483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14565" y="2989313"/>
            <a:ext cx="977265" cy="959485"/>
          </a:xfrm>
          <a:custGeom>
            <a:avLst/>
            <a:gdLst/>
            <a:ahLst/>
            <a:cxnLst/>
            <a:rect l="l" t="t" r="r" b="b"/>
            <a:pathLst>
              <a:path w="977264" h="959485">
                <a:moveTo>
                  <a:pt x="977150" y="0"/>
                </a:moveTo>
                <a:lnTo>
                  <a:pt x="0" y="0"/>
                </a:lnTo>
                <a:lnTo>
                  <a:pt x="0" y="959243"/>
                </a:lnTo>
                <a:lnTo>
                  <a:pt x="977150" y="959243"/>
                </a:lnTo>
                <a:lnTo>
                  <a:pt x="9771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049652" y="2989313"/>
            <a:ext cx="4582795" cy="959485"/>
          </a:xfrm>
          <a:custGeom>
            <a:avLst/>
            <a:gdLst/>
            <a:ahLst/>
            <a:cxnLst/>
            <a:rect l="l" t="t" r="r" b="b"/>
            <a:pathLst>
              <a:path w="4582795" h="959485">
                <a:moveTo>
                  <a:pt x="4582795" y="0"/>
                </a:moveTo>
                <a:lnTo>
                  <a:pt x="0" y="0"/>
                </a:lnTo>
                <a:lnTo>
                  <a:pt x="0" y="959243"/>
                </a:lnTo>
                <a:lnTo>
                  <a:pt x="4582795" y="959243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049652" y="4099724"/>
            <a:ext cx="4582795" cy="740410"/>
          </a:xfrm>
          <a:custGeom>
            <a:avLst/>
            <a:gdLst/>
            <a:ahLst/>
            <a:cxnLst/>
            <a:rect l="l" t="t" r="r" b="b"/>
            <a:pathLst>
              <a:path w="4582795" h="740410">
                <a:moveTo>
                  <a:pt x="4582795" y="0"/>
                </a:moveTo>
                <a:lnTo>
                  <a:pt x="0" y="0"/>
                </a:lnTo>
                <a:lnTo>
                  <a:pt x="0" y="740117"/>
                </a:lnTo>
                <a:lnTo>
                  <a:pt x="4582795" y="740117"/>
                </a:lnTo>
                <a:lnTo>
                  <a:pt x="4582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7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227768"/>
              </p:ext>
            </p:extLst>
          </p:nvPr>
        </p:nvGraphicFramePr>
        <p:xfrm>
          <a:off x="201637" y="1881251"/>
          <a:ext cx="6427469" cy="29508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7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834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88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13:00</a:t>
                      </a:r>
                      <a:endParaRPr sz="1000">
                        <a:latin typeface="Tahoma"/>
                        <a:cs typeface="Tahoma"/>
                      </a:endParaRPr>
                    </a:p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14:00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Keynote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1105"/>
                        </a:spcBef>
                      </a:pPr>
                      <a:r>
                        <a:rPr sz="1100" spc="-20" dirty="0">
                          <a:latin typeface="Tahoma"/>
                          <a:cs typeface="Tahoma"/>
                        </a:rPr>
                        <a:t>Walk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the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line: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Teaching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L2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English</a:t>
                      </a:r>
                      <a:r>
                        <a:rPr sz="11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and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young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learners’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gaming</a:t>
                      </a:r>
                      <a:r>
                        <a:rPr sz="11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inside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and</a:t>
                      </a:r>
                      <a:endParaRPr sz="1100" dirty="0">
                        <a:latin typeface="Tahoma"/>
                        <a:cs typeface="Tahoma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outside</a:t>
                      </a:r>
                      <a:r>
                        <a:rPr sz="11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the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classroom</a:t>
                      </a:r>
                      <a:endParaRPr sz="1100" dirty="0">
                        <a:latin typeface="Tahoma"/>
                        <a:cs typeface="Tahoma"/>
                      </a:endParaRPr>
                    </a:p>
                    <a:p>
                      <a:pPr marL="63500" marR="52070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Pia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 Sundqvist, </a:t>
                      </a:r>
                      <a:r>
                        <a:rPr lang="en-GB" sz="1100" i="1" spc="-7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Full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8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Professor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of</a:t>
                      </a:r>
                      <a:r>
                        <a:rPr sz="1100" i="1" spc="-6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English Language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5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Education, </a:t>
                      </a: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University</a:t>
                      </a:r>
                      <a:r>
                        <a:rPr sz="1100" i="1" spc="-8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of</a:t>
                      </a:r>
                      <a:r>
                        <a:rPr sz="1100" i="1" spc="-5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2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Oslo</a:t>
                      </a:r>
                      <a:endParaRPr sz="1100" dirty="0">
                        <a:latin typeface="Verdana"/>
                        <a:cs typeface="Verdana"/>
                      </a:endParaRPr>
                    </a:p>
                  </a:txBody>
                  <a:tcPr marL="0" marR="0" marT="140335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14:30</a:t>
                      </a:r>
                      <a:endParaRPr sz="1000">
                        <a:latin typeface="Tahoma"/>
                        <a:cs typeface="Tahoma"/>
                      </a:endParaRPr>
                    </a:p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16:00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Workshop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3500" marR="10350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Game</a:t>
                      </a:r>
                      <a:r>
                        <a:rPr sz="11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based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learning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that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is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quick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and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easy</a:t>
                      </a:r>
                      <a:r>
                        <a:rPr sz="11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to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set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up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Russell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Stannard, </a:t>
                      </a:r>
                      <a:r>
                        <a:rPr sz="1100" i="1" spc="-9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Educational</a:t>
                      </a:r>
                      <a:r>
                        <a:rPr sz="1100" i="1" spc="-7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9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Technologist</a:t>
                      </a:r>
                      <a:r>
                        <a:rPr sz="1100" i="1" spc="-7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and</a:t>
                      </a:r>
                      <a:r>
                        <a:rPr sz="1100" i="1" spc="-4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10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founder</a:t>
                      </a:r>
                      <a:r>
                        <a:rPr sz="1100" i="1" spc="-60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100" i="1" spc="-25" dirty="0">
                          <a:solidFill>
                            <a:srgbClr val="7E7E7E"/>
                          </a:solidFill>
                          <a:latin typeface="Verdana"/>
                          <a:cs typeface="Verdana"/>
                        </a:rPr>
                        <a:t>of </a:t>
                      </a:r>
                      <a:r>
                        <a:rPr sz="1100" i="1" u="sng" spc="-70" dirty="0">
                          <a:solidFill>
                            <a:srgbClr val="7E7E7E"/>
                          </a:solidFill>
                          <a:uFill>
                            <a:solidFill>
                              <a:srgbClr val="7E7E7E"/>
                            </a:solidFill>
                          </a:uFill>
                          <a:latin typeface="Verdana"/>
                          <a:cs typeface="Verdana"/>
                          <a:hlinkClick r:id="rId9"/>
                        </a:rPr>
                        <a:t>www.teachertrainingvideos.com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T="508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16:00</a:t>
                      </a:r>
                      <a:endParaRPr sz="1000">
                        <a:latin typeface="Tahoma"/>
                        <a:cs typeface="Tahoma"/>
                      </a:endParaRPr>
                    </a:p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Tahoma"/>
                          <a:cs typeface="Tahoma"/>
                        </a:rPr>
                        <a:t>16:30</a:t>
                      </a:r>
                      <a:endParaRPr sz="1000">
                        <a:latin typeface="Tahoma"/>
                        <a:cs typeface="Tahoma"/>
                      </a:endParaRPr>
                    </a:p>
                  </a:txBody>
                  <a:tcPr marL="0" marR="0" marT="254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ahoma"/>
                          <a:cs typeface="Tahoma"/>
                        </a:rPr>
                        <a:t>Closing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Tahoma"/>
                          <a:cs typeface="Tahoma"/>
                        </a:rPr>
                        <a:t>Conference</a:t>
                      </a:r>
                      <a:r>
                        <a:rPr sz="11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closing</a:t>
                      </a:r>
                      <a:endParaRPr sz="1100" dirty="0">
                        <a:latin typeface="Tahoma"/>
                        <a:cs typeface="Tahoma"/>
                      </a:endParaRPr>
                    </a:p>
                    <a:p>
                      <a:pPr marL="63500" marR="57785">
                        <a:lnSpc>
                          <a:spcPct val="100000"/>
                        </a:lnSpc>
                      </a:pPr>
                      <a:r>
                        <a:rPr sz="1100" spc="-25" dirty="0">
                          <a:latin typeface="Tahoma"/>
                          <a:cs typeface="Tahoma"/>
                        </a:rPr>
                        <a:t>There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will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lang="en-GB" sz="1100" spc="-25" dirty="0">
                          <a:latin typeface="Tahoma"/>
                          <a:cs typeface="Tahoma"/>
                        </a:rPr>
                        <a:t>b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e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a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raffle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of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Multilingual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Matters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books.</a:t>
                      </a:r>
                      <a:r>
                        <a:rPr sz="11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All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0" dirty="0">
                          <a:latin typeface="Tahoma"/>
                          <a:cs typeface="Tahoma"/>
                        </a:rPr>
                        <a:t>those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who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registered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for the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conference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will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be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automatically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entered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in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the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raffle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and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the</a:t>
                      </a:r>
                      <a:r>
                        <a:rPr sz="1100" spc="5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30" dirty="0">
                          <a:latin typeface="Tahoma"/>
                          <a:cs typeface="Tahoma"/>
                        </a:rPr>
                        <a:t>winners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will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be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dirty="0">
                          <a:latin typeface="Tahoma"/>
                          <a:cs typeface="Tahoma"/>
                        </a:rPr>
                        <a:t>picked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25" dirty="0">
                          <a:latin typeface="Tahoma"/>
                          <a:cs typeface="Tahoma"/>
                        </a:rPr>
                        <a:t>at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-10" dirty="0">
                          <a:latin typeface="Tahoma"/>
                          <a:cs typeface="Tahoma"/>
                        </a:rPr>
                        <a:t>random.</a:t>
                      </a:r>
                      <a:endParaRPr sz="1100" dirty="0">
                        <a:latin typeface="Tahoma"/>
                        <a:cs typeface="Tahoma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7E7E7E"/>
                      </a:solidFill>
                      <a:prstDash val="solid"/>
                    </a:lnL>
                    <a:lnR w="12700">
                      <a:solidFill>
                        <a:srgbClr val="7E7E7E"/>
                      </a:solidFill>
                      <a:prstDash val="solid"/>
                    </a:lnR>
                    <a:lnT w="12700">
                      <a:solidFill>
                        <a:srgbClr val="7E7E7E"/>
                      </a:solidFill>
                      <a:prstDash val="solid"/>
                    </a:lnT>
                    <a:lnB w="12700">
                      <a:solidFill>
                        <a:srgbClr val="7E7E7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object 18"/>
          <p:cNvSpPr/>
          <p:nvPr/>
        </p:nvSpPr>
        <p:spPr>
          <a:xfrm>
            <a:off x="207263" y="420623"/>
            <a:ext cx="6475730" cy="1275715"/>
          </a:xfrm>
          <a:custGeom>
            <a:avLst/>
            <a:gdLst/>
            <a:ahLst/>
            <a:cxnLst/>
            <a:rect l="l" t="t" r="r" b="b"/>
            <a:pathLst>
              <a:path w="6475730" h="1275714">
                <a:moveTo>
                  <a:pt x="6475476" y="0"/>
                </a:moveTo>
                <a:lnTo>
                  <a:pt x="0" y="0"/>
                </a:lnTo>
                <a:lnTo>
                  <a:pt x="0" y="1275588"/>
                </a:lnTo>
                <a:lnTo>
                  <a:pt x="6475476" y="1275588"/>
                </a:lnTo>
                <a:lnTo>
                  <a:pt x="64754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40" dirty="0"/>
              <a:t>Young</a:t>
            </a:r>
            <a:r>
              <a:rPr spc="-195" dirty="0"/>
              <a:t> </a:t>
            </a:r>
            <a:r>
              <a:rPr spc="-235" dirty="0"/>
              <a:t>L2</a:t>
            </a:r>
            <a:r>
              <a:rPr spc="-185" dirty="0"/>
              <a:t> </a:t>
            </a:r>
            <a:r>
              <a:rPr spc="-275" dirty="0"/>
              <a:t>Learners</a:t>
            </a:r>
            <a:r>
              <a:rPr spc="-195" dirty="0"/>
              <a:t> </a:t>
            </a:r>
            <a:r>
              <a:rPr spc="-335" dirty="0"/>
              <a:t>and</a:t>
            </a:r>
            <a:r>
              <a:rPr spc="-170" dirty="0"/>
              <a:t> </a:t>
            </a:r>
            <a:r>
              <a:rPr spc="-345" dirty="0"/>
              <a:t>Games</a:t>
            </a:r>
            <a:r>
              <a:rPr spc="-190" dirty="0"/>
              <a:t> </a:t>
            </a:r>
            <a:r>
              <a:rPr spc="-290" dirty="0"/>
              <a:t>Conference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86918" y="1123949"/>
            <a:ext cx="2167890" cy="376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spc="-235" dirty="0">
                <a:latin typeface="Tahoma"/>
                <a:cs typeface="Tahoma"/>
              </a:rPr>
              <a:t>1</a:t>
            </a:r>
            <a:r>
              <a:rPr sz="2300" spc="-135" dirty="0">
                <a:latin typeface="Tahoma"/>
                <a:cs typeface="Tahoma"/>
              </a:rPr>
              <a:t> </a:t>
            </a:r>
            <a:r>
              <a:rPr sz="2300" spc="-170" dirty="0">
                <a:latin typeface="Tahoma"/>
                <a:cs typeface="Tahoma"/>
              </a:rPr>
              <a:t>April</a:t>
            </a:r>
            <a:r>
              <a:rPr sz="2300" spc="-114" dirty="0">
                <a:latin typeface="Tahoma"/>
                <a:cs typeface="Tahoma"/>
              </a:rPr>
              <a:t> </a:t>
            </a:r>
            <a:r>
              <a:rPr sz="2300" spc="-235" dirty="0">
                <a:latin typeface="Tahoma"/>
                <a:cs typeface="Tahoma"/>
              </a:rPr>
              <a:t>2023</a:t>
            </a:r>
            <a:r>
              <a:rPr sz="2300" spc="-160" dirty="0">
                <a:latin typeface="Tahoma"/>
                <a:cs typeface="Tahoma"/>
              </a:rPr>
              <a:t> </a:t>
            </a:r>
            <a:r>
              <a:rPr sz="2300" spc="-380" dirty="0">
                <a:latin typeface="Tahoma"/>
                <a:cs typeface="Tahoma"/>
              </a:rPr>
              <a:t>|</a:t>
            </a:r>
            <a:r>
              <a:rPr sz="2300" spc="-120" dirty="0">
                <a:latin typeface="Tahoma"/>
                <a:cs typeface="Tahoma"/>
              </a:rPr>
              <a:t> </a:t>
            </a:r>
            <a:r>
              <a:rPr sz="2300" spc="-200" dirty="0">
                <a:latin typeface="Tahoma"/>
                <a:cs typeface="Tahoma"/>
              </a:rPr>
              <a:t>Online</a:t>
            </a:r>
            <a:endParaRPr sz="2300">
              <a:latin typeface="Tahoma"/>
              <a:cs typeface="Tahom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07263" y="9389364"/>
            <a:ext cx="6451600" cy="353695"/>
          </a:xfrm>
          <a:custGeom>
            <a:avLst/>
            <a:gdLst/>
            <a:ahLst/>
            <a:cxnLst/>
            <a:rect l="l" t="t" r="r" b="b"/>
            <a:pathLst>
              <a:path w="6451600" h="353695">
                <a:moveTo>
                  <a:pt x="6451092" y="0"/>
                </a:moveTo>
                <a:lnTo>
                  <a:pt x="0" y="0"/>
                </a:lnTo>
                <a:lnTo>
                  <a:pt x="0" y="353567"/>
                </a:lnTo>
                <a:lnTo>
                  <a:pt x="6451092" y="353567"/>
                </a:lnTo>
                <a:lnTo>
                  <a:pt x="64510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object 2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925823" y="5777484"/>
            <a:ext cx="1731264" cy="1158239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96111" y="5553455"/>
            <a:ext cx="2382012" cy="1476756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4171569" y="5158232"/>
            <a:ext cx="118618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27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latin typeface="Tahoma"/>
                <a:cs typeface="Tahoma"/>
              </a:rPr>
              <a:t>Kindly</a:t>
            </a:r>
            <a:r>
              <a:rPr sz="1050" spc="-35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supported</a:t>
            </a:r>
            <a:r>
              <a:rPr sz="1050" spc="-35" dirty="0">
                <a:latin typeface="Tahoma"/>
                <a:cs typeface="Tahoma"/>
              </a:rPr>
              <a:t> </a:t>
            </a:r>
            <a:r>
              <a:rPr sz="1050" spc="-25" dirty="0">
                <a:latin typeface="Tahoma"/>
                <a:cs typeface="Tahoma"/>
              </a:rPr>
              <a:t>by </a:t>
            </a:r>
            <a:r>
              <a:rPr sz="1050" dirty="0">
                <a:latin typeface="Tahoma"/>
                <a:cs typeface="Tahoma"/>
              </a:rPr>
              <a:t>Multilingual</a:t>
            </a:r>
            <a:r>
              <a:rPr sz="1050" spc="-45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Matters</a:t>
            </a:r>
            <a:endParaRPr sz="105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321814" y="7061454"/>
            <a:ext cx="1908810" cy="5067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latin typeface="Tahoma"/>
                <a:cs typeface="Tahoma"/>
              </a:rPr>
              <a:t>Organised</a:t>
            </a:r>
            <a:r>
              <a:rPr sz="1050" spc="-5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by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the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Department</a:t>
            </a:r>
            <a:r>
              <a:rPr sz="1050" spc="-50" dirty="0">
                <a:latin typeface="Tahoma"/>
                <a:cs typeface="Tahoma"/>
              </a:rPr>
              <a:t> </a:t>
            </a:r>
            <a:r>
              <a:rPr sz="1050" spc="-25" dirty="0">
                <a:latin typeface="Tahoma"/>
                <a:cs typeface="Tahoma"/>
              </a:rPr>
              <a:t>of </a:t>
            </a:r>
            <a:r>
              <a:rPr sz="1050" dirty="0">
                <a:latin typeface="Tahoma"/>
                <a:cs typeface="Tahoma"/>
              </a:rPr>
              <a:t>Applied</a:t>
            </a:r>
            <a:r>
              <a:rPr sz="1050" spc="-85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Linguistics</a:t>
            </a:r>
            <a:r>
              <a:rPr sz="1050" spc="-30" dirty="0">
                <a:latin typeface="Tahoma"/>
                <a:cs typeface="Tahoma"/>
              </a:rPr>
              <a:t> </a:t>
            </a:r>
            <a:r>
              <a:rPr sz="1050" spc="-25" dirty="0">
                <a:latin typeface="Tahoma"/>
                <a:cs typeface="Tahoma"/>
              </a:rPr>
              <a:t>at</a:t>
            </a:r>
            <a:endParaRPr sz="105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</a:pPr>
            <a:r>
              <a:rPr sz="1050" dirty="0">
                <a:latin typeface="Tahoma"/>
                <a:cs typeface="Tahoma"/>
              </a:rPr>
              <a:t>the</a:t>
            </a:r>
            <a:r>
              <a:rPr sz="1050" spc="-2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University</a:t>
            </a:r>
            <a:r>
              <a:rPr sz="1050" spc="-4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of</a:t>
            </a:r>
            <a:r>
              <a:rPr sz="1050" spc="-30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Warwick</a:t>
            </a:r>
            <a:endParaRPr sz="1050">
              <a:latin typeface="Tahoma"/>
              <a:cs typeface="Tahoma"/>
            </a:endParaRPr>
          </a:p>
        </p:txBody>
      </p:sp>
      <p:pic>
        <p:nvPicPr>
          <p:cNvPr id="26" name="object 2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366772" y="7609331"/>
            <a:ext cx="1912620" cy="1363980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1485391" y="5158232"/>
            <a:ext cx="108966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latin typeface="Tahoma"/>
                <a:cs typeface="Tahoma"/>
              </a:rPr>
              <a:t>Funded</a:t>
            </a:r>
            <a:r>
              <a:rPr sz="1050" spc="-75" dirty="0">
                <a:latin typeface="Tahoma"/>
                <a:cs typeface="Tahoma"/>
              </a:rPr>
              <a:t> </a:t>
            </a:r>
            <a:r>
              <a:rPr sz="1050" spc="-25" dirty="0">
                <a:latin typeface="Tahoma"/>
                <a:cs typeface="Tahoma"/>
              </a:rPr>
              <a:t>by</a:t>
            </a:r>
            <a:endParaRPr sz="105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</a:pPr>
            <a:r>
              <a:rPr sz="1050" dirty="0">
                <a:latin typeface="Tahoma"/>
                <a:cs typeface="Tahoma"/>
              </a:rPr>
              <a:t>the</a:t>
            </a:r>
            <a:r>
              <a:rPr sz="1050" spc="-5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British</a:t>
            </a:r>
            <a:r>
              <a:rPr sz="1050" spc="-60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Council</a:t>
            </a:r>
            <a:endParaRPr sz="1050">
              <a:latin typeface="Tahoma"/>
              <a:cs typeface="Tahoma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/>
              <a:t>Please</a:t>
            </a:r>
            <a:r>
              <a:rPr spc="-75" dirty="0"/>
              <a:t> </a:t>
            </a:r>
            <a:r>
              <a:rPr spc="-60" dirty="0"/>
              <a:t>note:</a:t>
            </a:r>
            <a:r>
              <a:rPr spc="-85" dirty="0"/>
              <a:t> </a:t>
            </a:r>
            <a:r>
              <a:rPr spc="-35" dirty="0"/>
              <a:t>all</a:t>
            </a:r>
            <a:r>
              <a:rPr spc="-65" dirty="0"/>
              <a:t> </a:t>
            </a:r>
            <a:r>
              <a:rPr spc="-30" dirty="0"/>
              <a:t>times</a:t>
            </a:r>
            <a:r>
              <a:rPr spc="-55" dirty="0"/>
              <a:t> </a:t>
            </a:r>
            <a:r>
              <a:rPr spc="-20" dirty="0"/>
              <a:t>are</a:t>
            </a:r>
            <a:r>
              <a:rPr spc="-75" dirty="0"/>
              <a:t> </a:t>
            </a:r>
            <a:r>
              <a:rPr spc="-40" dirty="0"/>
              <a:t>in</a:t>
            </a:r>
            <a:r>
              <a:rPr spc="-60" dirty="0"/>
              <a:t> </a:t>
            </a:r>
            <a:r>
              <a:rPr spc="-25" dirty="0"/>
              <a:t>BST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671</Words>
  <Application>Microsoft Office PowerPoint</Application>
  <PresentationFormat>A4 Paper (210x297 mm)</PresentationFormat>
  <Paragraphs>143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Tahoma</vt:lpstr>
      <vt:lpstr>Times New Roman</vt:lpstr>
      <vt:lpstr>Verdana</vt:lpstr>
      <vt:lpstr>Wingdings</vt:lpstr>
      <vt:lpstr>Office Theme</vt:lpstr>
      <vt:lpstr>Young L2 Learners and Games Conference</vt:lpstr>
      <vt:lpstr>Young L2 Learners and Games Conference</vt:lpstr>
      <vt:lpstr>Young L2 Learners and Games Conference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SLUTSKAYA, MARIANNA (PGR)</dc:creator>
  <cp:lastModifiedBy>PATRICK, MARIANNA (PGR)</cp:lastModifiedBy>
  <cp:revision>5</cp:revision>
  <dcterms:created xsi:type="dcterms:W3CDTF">2023-03-24T16:24:05Z</dcterms:created>
  <dcterms:modified xsi:type="dcterms:W3CDTF">2023-03-26T15:18:18Z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2023-03-21T00:00:00Z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2023-03-24T00:00:00Z</vt:filetime>
  </property>
  <property fmtid="{D5CDD505-2E9C-101B-9397-08002B2CF9AE}" pid="5" name="Producer">
    <vt:lpwstr>Microsoft® PowerPoint® for Microsoft 365</vt:lpwstr>
  </property>
</Properties>
</file>