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diagrams/data2.xml" ContentType="application/vnd.openxmlformats-officedocument.drawingml.diagramData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quickStyle2.xml" ContentType="application/vnd.openxmlformats-officedocument.drawingml.diagram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2" r:id="rId3"/>
    <p:sldId id="270" r:id="rId4"/>
    <p:sldId id="264" r:id="rId5"/>
    <p:sldId id="257" r:id="rId6"/>
    <p:sldId id="259" r:id="rId7"/>
    <p:sldId id="258" r:id="rId8"/>
    <p:sldId id="265" r:id="rId9"/>
    <p:sldId id="266" r:id="rId10"/>
    <p:sldId id="272" r:id="rId11"/>
    <p:sldId id="261" r:id="rId12"/>
    <p:sldId id="263" r:id="rId13"/>
    <p:sldId id="260" r:id="rId14"/>
    <p:sldId id="267" r:id="rId15"/>
    <p:sldId id="268" r:id="rId16"/>
    <p:sldId id="273" r:id="rId17"/>
    <p:sldId id="271" r:id="rId18"/>
    <p:sldId id="269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4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86CC2A-6928-4008-99CD-EDB67BB4E227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999B28C6-83C4-48D4-BF3D-74829FC41A99}">
      <dgm:prSet phldrT="[Text]"/>
      <dgm:spPr/>
      <dgm:t>
        <a:bodyPr/>
        <a:lstStyle/>
        <a:p>
          <a:r>
            <a:rPr lang="en-GB" dirty="0"/>
            <a:t>Child</a:t>
          </a:r>
        </a:p>
      </dgm:t>
    </dgm:pt>
    <dgm:pt modelId="{D4E17135-1492-46EB-BB00-E2A6BB9BD708}" type="parTrans" cxnId="{CD97B9AC-EF33-4014-9AEB-5A0A7785C648}">
      <dgm:prSet/>
      <dgm:spPr/>
      <dgm:t>
        <a:bodyPr/>
        <a:lstStyle/>
        <a:p>
          <a:endParaRPr lang="en-GB"/>
        </a:p>
      </dgm:t>
    </dgm:pt>
    <dgm:pt modelId="{A0A54187-C607-4367-8144-9D084A0727EB}" type="sibTrans" cxnId="{CD97B9AC-EF33-4014-9AEB-5A0A7785C648}">
      <dgm:prSet/>
      <dgm:spPr/>
      <dgm:t>
        <a:bodyPr/>
        <a:lstStyle/>
        <a:p>
          <a:endParaRPr lang="en-GB"/>
        </a:p>
      </dgm:t>
    </dgm:pt>
    <dgm:pt modelId="{B85A73A9-51FB-491F-8243-0ECDBAAB0C2E}">
      <dgm:prSet phldrT="[Text]"/>
      <dgm:spPr/>
      <dgm:t>
        <a:bodyPr/>
        <a:lstStyle/>
        <a:p>
          <a:r>
            <a:rPr lang="en-GB" dirty="0"/>
            <a:t>Teenager </a:t>
          </a:r>
        </a:p>
      </dgm:t>
    </dgm:pt>
    <dgm:pt modelId="{62CF64E8-D959-4BC7-A95C-91A3AC7A54D8}" type="parTrans" cxnId="{7C933785-3BD3-4CBF-8A66-78647BC1F508}">
      <dgm:prSet/>
      <dgm:spPr/>
      <dgm:t>
        <a:bodyPr/>
        <a:lstStyle/>
        <a:p>
          <a:endParaRPr lang="en-GB"/>
        </a:p>
      </dgm:t>
    </dgm:pt>
    <dgm:pt modelId="{C0A45E98-6F87-4B91-B55F-E89922D8E4DF}" type="sibTrans" cxnId="{7C933785-3BD3-4CBF-8A66-78647BC1F508}">
      <dgm:prSet/>
      <dgm:spPr/>
      <dgm:t>
        <a:bodyPr/>
        <a:lstStyle/>
        <a:p>
          <a:endParaRPr lang="en-GB"/>
        </a:p>
      </dgm:t>
    </dgm:pt>
    <dgm:pt modelId="{515FDD8C-4F0B-4E56-ADEA-AAFE3DEB2FD3}">
      <dgm:prSet phldrT="[Text]"/>
      <dgm:spPr/>
      <dgm:t>
        <a:bodyPr/>
        <a:lstStyle/>
        <a:p>
          <a:r>
            <a:rPr lang="en-GB" dirty="0"/>
            <a:t>Youth / young people </a:t>
          </a:r>
        </a:p>
      </dgm:t>
    </dgm:pt>
    <dgm:pt modelId="{66DC9842-67C5-4FAC-93F1-453331463C57}" type="parTrans" cxnId="{CA009D26-5F88-4BCE-9CB4-2A650F04A4BD}">
      <dgm:prSet/>
      <dgm:spPr/>
      <dgm:t>
        <a:bodyPr/>
        <a:lstStyle/>
        <a:p>
          <a:endParaRPr lang="en-GB"/>
        </a:p>
      </dgm:t>
    </dgm:pt>
    <dgm:pt modelId="{08F4E5CB-B11A-451A-AFFA-3A9AFBCC316D}" type="sibTrans" cxnId="{CA009D26-5F88-4BCE-9CB4-2A650F04A4BD}">
      <dgm:prSet/>
      <dgm:spPr/>
      <dgm:t>
        <a:bodyPr/>
        <a:lstStyle/>
        <a:p>
          <a:endParaRPr lang="en-GB"/>
        </a:p>
      </dgm:t>
    </dgm:pt>
    <dgm:pt modelId="{FB9298D8-CAD2-4230-90E7-E603AD2110C1}" type="pres">
      <dgm:prSet presAssocID="{D786CC2A-6928-4008-99CD-EDB67BB4E227}" presName="Name0" presStyleCnt="0">
        <dgm:presLayoutVars>
          <dgm:dir/>
          <dgm:resizeHandles val="exact"/>
        </dgm:presLayoutVars>
      </dgm:prSet>
      <dgm:spPr/>
    </dgm:pt>
    <dgm:pt modelId="{ED4BA68D-EBE1-4B0F-BA6D-1AC2FB393AB3}" type="pres">
      <dgm:prSet presAssocID="{D786CC2A-6928-4008-99CD-EDB67BB4E227}" presName="fgShape" presStyleLbl="fgShp" presStyleIdx="0" presStyleCnt="1"/>
      <dgm:spPr/>
    </dgm:pt>
    <dgm:pt modelId="{3DFB7CCE-FF9E-464D-93FB-ABB9031EE039}" type="pres">
      <dgm:prSet presAssocID="{D786CC2A-6928-4008-99CD-EDB67BB4E227}" presName="linComp" presStyleCnt="0"/>
      <dgm:spPr/>
    </dgm:pt>
    <dgm:pt modelId="{2833071A-DDE4-464A-A650-D22D69CE8657}" type="pres">
      <dgm:prSet presAssocID="{999B28C6-83C4-48D4-BF3D-74829FC41A99}" presName="compNode" presStyleCnt="0"/>
      <dgm:spPr/>
    </dgm:pt>
    <dgm:pt modelId="{B35B06BF-A682-4E04-BAEB-B27CC88979C4}" type="pres">
      <dgm:prSet presAssocID="{999B28C6-83C4-48D4-BF3D-74829FC41A99}" presName="bkgdShape" presStyleLbl="node1" presStyleIdx="0" presStyleCnt="3"/>
      <dgm:spPr/>
    </dgm:pt>
    <dgm:pt modelId="{A1B7C94D-3A61-43D6-97BA-E3D195930523}" type="pres">
      <dgm:prSet presAssocID="{999B28C6-83C4-48D4-BF3D-74829FC41A99}" presName="nodeTx" presStyleLbl="node1" presStyleIdx="0" presStyleCnt="3">
        <dgm:presLayoutVars>
          <dgm:bulletEnabled val="1"/>
        </dgm:presLayoutVars>
      </dgm:prSet>
      <dgm:spPr/>
    </dgm:pt>
    <dgm:pt modelId="{2D2E8892-CD6C-44B9-81D1-7DAC36AFBEE4}" type="pres">
      <dgm:prSet presAssocID="{999B28C6-83C4-48D4-BF3D-74829FC41A99}" presName="invisiNode" presStyleLbl="node1" presStyleIdx="0" presStyleCnt="3"/>
      <dgm:spPr/>
    </dgm:pt>
    <dgm:pt modelId="{E5D376C1-ECF1-4FA4-A912-97273155D770}" type="pres">
      <dgm:prSet presAssocID="{999B28C6-83C4-48D4-BF3D-74829FC41A99}" presName="imagNode" presStyleLbl="fgImgPlace1" presStyleIdx="0" presStyleCnt="3" custLinFactNeighborX="-161" custLinFactNeighborY="-346"/>
      <dgm:spPr/>
    </dgm:pt>
    <dgm:pt modelId="{750EC163-325D-4E82-BA0D-FF58E69BACB7}" type="pres">
      <dgm:prSet presAssocID="{A0A54187-C607-4367-8144-9D084A0727EB}" presName="sibTrans" presStyleLbl="sibTrans2D1" presStyleIdx="0" presStyleCnt="0"/>
      <dgm:spPr/>
    </dgm:pt>
    <dgm:pt modelId="{26B8A1A3-55D3-4208-896A-A8116ABD435B}" type="pres">
      <dgm:prSet presAssocID="{B85A73A9-51FB-491F-8243-0ECDBAAB0C2E}" presName="compNode" presStyleCnt="0"/>
      <dgm:spPr/>
    </dgm:pt>
    <dgm:pt modelId="{808BEED6-C8D8-4DBF-A06A-FE76D35905CC}" type="pres">
      <dgm:prSet presAssocID="{B85A73A9-51FB-491F-8243-0ECDBAAB0C2E}" presName="bkgdShape" presStyleLbl="node1" presStyleIdx="1" presStyleCnt="3"/>
      <dgm:spPr/>
    </dgm:pt>
    <dgm:pt modelId="{72D91D0D-56C3-4C3A-91BD-32A73E014ECC}" type="pres">
      <dgm:prSet presAssocID="{B85A73A9-51FB-491F-8243-0ECDBAAB0C2E}" presName="nodeTx" presStyleLbl="node1" presStyleIdx="1" presStyleCnt="3">
        <dgm:presLayoutVars>
          <dgm:bulletEnabled val="1"/>
        </dgm:presLayoutVars>
      </dgm:prSet>
      <dgm:spPr/>
    </dgm:pt>
    <dgm:pt modelId="{BC1C3891-B9AB-4C6D-8EA5-40554D11179B}" type="pres">
      <dgm:prSet presAssocID="{B85A73A9-51FB-491F-8243-0ECDBAAB0C2E}" presName="invisiNode" presStyleLbl="node1" presStyleIdx="1" presStyleCnt="3"/>
      <dgm:spPr/>
    </dgm:pt>
    <dgm:pt modelId="{0BBC2C5F-A9B2-4F95-AFEF-2977D1EB1850}" type="pres">
      <dgm:prSet presAssocID="{B85A73A9-51FB-491F-8243-0ECDBAAB0C2E}" presName="imagNode" presStyleLbl="fgImgPlace1" presStyleIdx="1" presStyleCnt="3"/>
      <dgm:spPr/>
    </dgm:pt>
    <dgm:pt modelId="{F0EC3521-5FC1-4905-ADB3-F1AA98525975}" type="pres">
      <dgm:prSet presAssocID="{C0A45E98-6F87-4B91-B55F-E89922D8E4DF}" presName="sibTrans" presStyleLbl="sibTrans2D1" presStyleIdx="0" presStyleCnt="0"/>
      <dgm:spPr/>
    </dgm:pt>
    <dgm:pt modelId="{1369CB97-F4FE-4CDC-BF0D-77BF1DA90BFE}" type="pres">
      <dgm:prSet presAssocID="{515FDD8C-4F0B-4E56-ADEA-AAFE3DEB2FD3}" presName="compNode" presStyleCnt="0"/>
      <dgm:spPr/>
    </dgm:pt>
    <dgm:pt modelId="{8405FEAD-190B-493A-ACA7-C7990A30ED9C}" type="pres">
      <dgm:prSet presAssocID="{515FDD8C-4F0B-4E56-ADEA-AAFE3DEB2FD3}" presName="bkgdShape" presStyleLbl="node1" presStyleIdx="2" presStyleCnt="3"/>
      <dgm:spPr/>
    </dgm:pt>
    <dgm:pt modelId="{BF915139-AF0B-4A94-9AAD-42AA52DB0A52}" type="pres">
      <dgm:prSet presAssocID="{515FDD8C-4F0B-4E56-ADEA-AAFE3DEB2FD3}" presName="nodeTx" presStyleLbl="node1" presStyleIdx="2" presStyleCnt="3">
        <dgm:presLayoutVars>
          <dgm:bulletEnabled val="1"/>
        </dgm:presLayoutVars>
      </dgm:prSet>
      <dgm:spPr/>
    </dgm:pt>
    <dgm:pt modelId="{18DA6AFA-9CD7-4F63-A1DA-E596A494F65B}" type="pres">
      <dgm:prSet presAssocID="{515FDD8C-4F0B-4E56-ADEA-AAFE3DEB2FD3}" presName="invisiNode" presStyleLbl="node1" presStyleIdx="2" presStyleCnt="3"/>
      <dgm:spPr/>
    </dgm:pt>
    <dgm:pt modelId="{C5B7A521-2134-4CB4-91A6-78B47913ECF8}" type="pres">
      <dgm:prSet presAssocID="{515FDD8C-4F0B-4E56-ADEA-AAFE3DEB2FD3}" presName="imagNode" presStyleLbl="fgImgPlace1" presStyleIdx="2" presStyleCnt="3" custScaleX="9969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E3AD2215-680B-46BD-A766-8CF258BF3E20}" type="presOf" srcId="{999B28C6-83C4-48D4-BF3D-74829FC41A99}" destId="{A1B7C94D-3A61-43D6-97BA-E3D195930523}" srcOrd="1" destOrd="0" presId="urn:microsoft.com/office/officeart/2005/8/layout/hList7"/>
    <dgm:cxn modelId="{CA009D26-5F88-4BCE-9CB4-2A650F04A4BD}" srcId="{D786CC2A-6928-4008-99CD-EDB67BB4E227}" destId="{515FDD8C-4F0B-4E56-ADEA-AAFE3DEB2FD3}" srcOrd="2" destOrd="0" parTransId="{66DC9842-67C5-4FAC-93F1-453331463C57}" sibTransId="{08F4E5CB-B11A-451A-AFFA-3A9AFBCC316D}"/>
    <dgm:cxn modelId="{621A8463-58DB-4D8B-A678-DFFEB491424D}" type="presOf" srcId="{515FDD8C-4F0B-4E56-ADEA-AAFE3DEB2FD3}" destId="{BF915139-AF0B-4A94-9AAD-42AA52DB0A52}" srcOrd="1" destOrd="0" presId="urn:microsoft.com/office/officeart/2005/8/layout/hList7"/>
    <dgm:cxn modelId="{98206D65-E90E-4E48-AE95-C4170D721E87}" type="presOf" srcId="{D786CC2A-6928-4008-99CD-EDB67BB4E227}" destId="{FB9298D8-CAD2-4230-90E7-E603AD2110C1}" srcOrd="0" destOrd="0" presId="urn:microsoft.com/office/officeart/2005/8/layout/hList7"/>
    <dgm:cxn modelId="{28FDB86A-80E8-42B9-B72A-1C8EFDA3EFBB}" type="presOf" srcId="{515FDD8C-4F0B-4E56-ADEA-AAFE3DEB2FD3}" destId="{8405FEAD-190B-493A-ACA7-C7990A30ED9C}" srcOrd="0" destOrd="0" presId="urn:microsoft.com/office/officeart/2005/8/layout/hList7"/>
    <dgm:cxn modelId="{75514870-817C-42A8-B3F4-447E419A0BA7}" type="presOf" srcId="{B85A73A9-51FB-491F-8243-0ECDBAAB0C2E}" destId="{72D91D0D-56C3-4C3A-91BD-32A73E014ECC}" srcOrd="1" destOrd="0" presId="urn:microsoft.com/office/officeart/2005/8/layout/hList7"/>
    <dgm:cxn modelId="{7795EF55-4C01-457D-895E-2049717E8C81}" type="presOf" srcId="{A0A54187-C607-4367-8144-9D084A0727EB}" destId="{750EC163-325D-4E82-BA0D-FF58E69BACB7}" srcOrd="0" destOrd="0" presId="urn:microsoft.com/office/officeart/2005/8/layout/hList7"/>
    <dgm:cxn modelId="{7C933785-3BD3-4CBF-8A66-78647BC1F508}" srcId="{D786CC2A-6928-4008-99CD-EDB67BB4E227}" destId="{B85A73A9-51FB-491F-8243-0ECDBAAB0C2E}" srcOrd="1" destOrd="0" parTransId="{62CF64E8-D959-4BC7-A95C-91A3AC7A54D8}" sibTransId="{C0A45E98-6F87-4B91-B55F-E89922D8E4DF}"/>
    <dgm:cxn modelId="{A23A378B-348A-4B39-9748-6C986A8F891E}" type="presOf" srcId="{999B28C6-83C4-48D4-BF3D-74829FC41A99}" destId="{B35B06BF-A682-4E04-BAEB-B27CC88979C4}" srcOrd="0" destOrd="0" presId="urn:microsoft.com/office/officeart/2005/8/layout/hList7"/>
    <dgm:cxn modelId="{3BF059A2-E8AD-46C7-B81B-A37EE85B5D24}" type="presOf" srcId="{B85A73A9-51FB-491F-8243-0ECDBAAB0C2E}" destId="{808BEED6-C8D8-4DBF-A06A-FE76D35905CC}" srcOrd="0" destOrd="0" presId="urn:microsoft.com/office/officeart/2005/8/layout/hList7"/>
    <dgm:cxn modelId="{CD97B9AC-EF33-4014-9AEB-5A0A7785C648}" srcId="{D786CC2A-6928-4008-99CD-EDB67BB4E227}" destId="{999B28C6-83C4-48D4-BF3D-74829FC41A99}" srcOrd="0" destOrd="0" parTransId="{D4E17135-1492-46EB-BB00-E2A6BB9BD708}" sibTransId="{A0A54187-C607-4367-8144-9D084A0727EB}"/>
    <dgm:cxn modelId="{2E01D8E0-97E5-4B8B-8264-9AD6F0620C17}" type="presOf" srcId="{C0A45E98-6F87-4B91-B55F-E89922D8E4DF}" destId="{F0EC3521-5FC1-4905-ADB3-F1AA98525975}" srcOrd="0" destOrd="0" presId="urn:microsoft.com/office/officeart/2005/8/layout/hList7"/>
    <dgm:cxn modelId="{5AAED3F4-E235-4B9C-8A3A-E4A0D67BCB30}" type="presParOf" srcId="{FB9298D8-CAD2-4230-90E7-E603AD2110C1}" destId="{ED4BA68D-EBE1-4B0F-BA6D-1AC2FB393AB3}" srcOrd="0" destOrd="0" presId="urn:microsoft.com/office/officeart/2005/8/layout/hList7"/>
    <dgm:cxn modelId="{85AFCD33-FF13-45C2-A6BC-40A04E2153CE}" type="presParOf" srcId="{FB9298D8-CAD2-4230-90E7-E603AD2110C1}" destId="{3DFB7CCE-FF9E-464D-93FB-ABB9031EE039}" srcOrd="1" destOrd="0" presId="urn:microsoft.com/office/officeart/2005/8/layout/hList7"/>
    <dgm:cxn modelId="{E406EA6C-DE7D-4888-9B41-58E87BC76BCA}" type="presParOf" srcId="{3DFB7CCE-FF9E-464D-93FB-ABB9031EE039}" destId="{2833071A-DDE4-464A-A650-D22D69CE8657}" srcOrd="0" destOrd="0" presId="urn:microsoft.com/office/officeart/2005/8/layout/hList7"/>
    <dgm:cxn modelId="{00F0E4A0-2CF6-43AA-8526-64D548D9DC41}" type="presParOf" srcId="{2833071A-DDE4-464A-A650-D22D69CE8657}" destId="{B35B06BF-A682-4E04-BAEB-B27CC88979C4}" srcOrd="0" destOrd="0" presId="urn:microsoft.com/office/officeart/2005/8/layout/hList7"/>
    <dgm:cxn modelId="{9C466919-6D82-4093-B8DA-C1DC9FFF8797}" type="presParOf" srcId="{2833071A-DDE4-464A-A650-D22D69CE8657}" destId="{A1B7C94D-3A61-43D6-97BA-E3D195930523}" srcOrd="1" destOrd="0" presId="urn:microsoft.com/office/officeart/2005/8/layout/hList7"/>
    <dgm:cxn modelId="{970C3768-896D-4908-9757-32C407B4C048}" type="presParOf" srcId="{2833071A-DDE4-464A-A650-D22D69CE8657}" destId="{2D2E8892-CD6C-44B9-81D1-7DAC36AFBEE4}" srcOrd="2" destOrd="0" presId="urn:microsoft.com/office/officeart/2005/8/layout/hList7"/>
    <dgm:cxn modelId="{04F1FD02-30C3-4C1D-AA76-9F8FCA82EDA1}" type="presParOf" srcId="{2833071A-DDE4-464A-A650-D22D69CE8657}" destId="{E5D376C1-ECF1-4FA4-A912-97273155D770}" srcOrd="3" destOrd="0" presId="urn:microsoft.com/office/officeart/2005/8/layout/hList7"/>
    <dgm:cxn modelId="{1ACF46C3-7104-4350-94F1-44C87904373F}" type="presParOf" srcId="{3DFB7CCE-FF9E-464D-93FB-ABB9031EE039}" destId="{750EC163-325D-4E82-BA0D-FF58E69BACB7}" srcOrd="1" destOrd="0" presId="urn:microsoft.com/office/officeart/2005/8/layout/hList7"/>
    <dgm:cxn modelId="{A2301F34-E181-42D5-A72E-7CB0CF5C191A}" type="presParOf" srcId="{3DFB7CCE-FF9E-464D-93FB-ABB9031EE039}" destId="{26B8A1A3-55D3-4208-896A-A8116ABD435B}" srcOrd="2" destOrd="0" presId="urn:microsoft.com/office/officeart/2005/8/layout/hList7"/>
    <dgm:cxn modelId="{922538C9-7F4A-43E0-B99C-32E9750A79FE}" type="presParOf" srcId="{26B8A1A3-55D3-4208-896A-A8116ABD435B}" destId="{808BEED6-C8D8-4DBF-A06A-FE76D35905CC}" srcOrd="0" destOrd="0" presId="urn:microsoft.com/office/officeart/2005/8/layout/hList7"/>
    <dgm:cxn modelId="{D98D6F51-ECC0-4FD5-BE80-C54628E7DA58}" type="presParOf" srcId="{26B8A1A3-55D3-4208-896A-A8116ABD435B}" destId="{72D91D0D-56C3-4C3A-91BD-32A73E014ECC}" srcOrd="1" destOrd="0" presId="urn:microsoft.com/office/officeart/2005/8/layout/hList7"/>
    <dgm:cxn modelId="{339A1ECC-D7EF-41AD-A3D5-A0CD63F15412}" type="presParOf" srcId="{26B8A1A3-55D3-4208-896A-A8116ABD435B}" destId="{BC1C3891-B9AB-4C6D-8EA5-40554D11179B}" srcOrd="2" destOrd="0" presId="urn:microsoft.com/office/officeart/2005/8/layout/hList7"/>
    <dgm:cxn modelId="{478B8D00-4AF0-4109-81C1-218AC4B2E16E}" type="presParOf" srcId="{26B8A1A3-55D3-4208-896A-A8116ABD435B}" destId="{0BBC2C5F-A9B2-4F95-AFEF-2977D1EB1850}" srcOrd="3" destOrd="0" presId="urn:microsoft.com/office/officeart/2005/8/layout/hList7"/>
    <dgm:cxn modelId="{6B23B364-5A3A-4ADE-97FF-54D93FA8B598}" type="presParOf" srcId="{3DFB7CCE-FF9E-464D-93FB-ABB9031EE039}" destId="{F0EC3521-5FC1-4905-ADB3-F1AA98525975}" srcOrd="3" destOrd="0" presId="urn:microsoft.com/office/officeart/2005/8/layout/hList7"/>
    <dgm:cxn modelId="{602915D7-FD15-4D33-8718-DA661D3E309D}" type="presParOf" srcId="{3DFB7CCE-FF9E-464D-93FB-ABB9031EE039}" destId="{1369CB97-F4FE-4CDC-BF0D-77BF1DA90BFE}" srcOrd="4" destOrd="0" presId="urn:microsoft.com/office/officeart/2005/8/layout/hList7"/>
    <dgm:cxn modelId="{84B7435C-CE66-4FAC-A5E8-63E786B63739}" type="presParOf" srcId="{1369CB97-F4FE-4CDC-BF0D-77BF1DA90BFE}" destId="{8405FEAD-190B-493A-ACA7-C7990A30ED9C}" srcOrd="0" destOrd="0" presId="urn:microsoft.com/office/officeart/2005/8/layout/hList7"/>
    <dgm:cxn modelId="{14C487B9-A180-42CE-BA89-CEDA1CE63948}" type="presParOf" srcId="{1369CB97-F4FE-4CDC-BF0D-77BF1DA90BFE}" destId="{BF915139-AF0B-4A94-9AAD-42AA52DB0A52}" srcOrd="1" destOrd="0" presId="urn:microsoft.com/office/officeart/2005/8/layout/hList7"/>
    <dgm:cxn modelId="{7A4B9354-BAD4-49A6-BBDC-7B30B57DE4C0}" type="presParOf" srcId="{1369CB97-F4FE-4CDC-BF0D-77BF1DA90BFE}" destId="{18DA6AFA-9CD7-4F63-A1DA-E596A494F65B}" srcOrd="2" destOrd="0" presId="urn:microsoft.com/office/officeart/2005/8/layout/hList7"/>
    <dgm:cxn modelId="{53053CF6-22A9-4C5F-A75E-69DF35B6733B}" type="presParOf" srcId="{1369CB97-F4FE-4CDC-BF0D-77BF1DA90BFE}" destId="{C5B7A521-2134-4CB4-91A6-78B47913ECF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7D28E2-68C4-449C-AA3A-961D27800672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463C34F-2514-41B5-B676-3AB4D9FEA9EE}">
      <dgm:prSet phldrT="[Text]"/>
      <dgm:spPr/>
      <dgm:t>
        <a:bodyPr/>
        <a:lstStyle/>
        <a:p>
          <a:r>
            <a:rPr lang="en-GB" dirty="0"/>
            <a:t> macro-context </a:t>
          </a:r>
        </a:p>
      </dgm:t>
    </dgm:pt>
    <dgm:pt modelId="{444A4216-6A2F-455E-86A7-9AADC65042F2}" type="parTrans" cxnId="{E15A3497-D5FD-41E7-BA53-BBDBE6FD4760}">
      <dgm:prSet/>
      <dgm:spPr/>
      <dgm:t>
        <a:bodyPr/>
        <a:lstStyle/>
        <a:p>
          <a:endParaRPr lang="en-GB"/>
        </a:p>
      </dgm:t>
    </dgm:pt>
    <dgm:pt modelId="{FFCB1447-6A2B-4999-8DA6-7F9FC3EFC04D}" type="sibTrans" cxnId="{E15A3497-D5FD-41E7-BA53-BBDBE6FD4760}">
      <dgm:prSet/>
      <dgm:spPr/>
      <dgm:t>
        <a:bodyPr/>
        <a:lstStyle/>
        <a:p>
          <a:endParaRPr lang="en-GB"/>
        </a:p>
      </dgm:t>
    </dgm:pt>
    <dgm:pt modelId="{AC69F2F6-8C8F-48EB-AB25-495CA469BF71}">
      <dgm:prSet phldrT="[Text]"/>
      <dgm:spPr/>
      <dgm:t>
        <a:bodyPr/>
        <a:lstStyle/>
        <a:p>
          <a:r>
            <a:rPr lang="en-GB" dirty="0"/>
            <a:t> micro-context </a:t>
          </a:r>
        </a:p>
      </dgm:t>
    </dgm:pt>
    <dgm:pt modelId="{FFDCABDF-494D-4235-8207-628A556D6400}" type="parTrans" cxnId="{87A54D61-8AF7-4D4D-8622-6621B039630C}">
      <dgm:prSet/>
      <dgm:spPr/>
      <dgm:t>
        <a:bodyPr/>
        <a:lstStyle/>
        <a:p>
          <a:endParaRPr lang="en-GB"/>
        </a:p>
      </dgm:t>
    </dgm:pt>
    <dgm:pt modelId="{CB182AED-B388-42D8-9A21-3584864EB939}" type="sibTrans" cxnId="{87A54D61-8AF7-4D4D-8622-6621B039630C}">
      <dgm:prSet/>
      <dgm:spPr/>
      <dgm:t>
        <a:bodyPr/>
        <a:lstStyle/>
        <a:p>
          <a:endParaRPr lang="en-GB"/>
        </a:p>
      </dgm:t>
    </dgm:pt>
    <dgm:pt modelId="{38935A5A-FE5D-4BB1-9A49-F4C4DC0FA3DC}">
      <dgm:prSet phldrT="[Text]"/>
      <dgm:spPr/>
      <dgm:t>
        <a:bodyPr/>
        <a:lstStyle/>
        <a:p>
          <a:r>
            <a:rPr lang="en-GB" dirty="0"/>
            <a:t>RQ</a:t>
          </a:r>
        </a:p>
      </dgm:t>
    </dgm:pt>
    <dgm:pt modelId="{4378DA81-8753-43C5-956A-86B70FE05192}" type="parTrans" cxnId="{E636B225-F632-4BF9-9C34-BADA40384CF6}">
      <dgm:prSet/>
      <dgm:spPr/>
      <dgm:t>
        <a:bodyPr/>
        <a:lstStyle/>
        <a:p>
          <a:endParaRPr lang="en-GB"/>
        </a:p>
      </dgm:t>
    </dgm:pt>
    <dgm:pt modelId="{EEC746C1-3C7E-461F-946A-BF37D104BE78}" type="sibTrans" cxnId="{E636B225-F632-4BF9-9C34-BADA40384CF6}">
      <dgm:prSet/>
      <dgm:spPr/>
      <dgm:t>
        <a:bodyPr/>
        <a:lstStyle/>
        <a:p>
          <a:endParaRPr lang="en-GB"/>
        </a:p>
      </dgm:t>
    </dgm:pt>
    <dgm:pt modelId="{DD547823-8301-4E1F-977D-211FD0B3AE7B}">
      <dgm:prSet phldrT="[Text]" custT="1"/>
      <dgm:spPr/>
      <dgm:t>
        <a:bodyPr/>
        <a:lstStyle/>
        <a:p>
          <a:r>
            <a:rPr lang="en-GB" sz="4400" dirty="0"/>
            <a:t>You</a:t>
          </a:r>
          <a:r>
            <a:rPr lang="en-GB" sz="4400" dirty="0">
              <a:highlight>
                <a:srgbClr val="FFFF00"/>
              </a:highlight>
            </a:rPr>
            <a:t> </a:t>
          </a:r>
        </a:p>
      </dgm:t>
    </dgm:pt>
    <dgm:pt modelId="{F4934670-84D7-434F-9DFE-CF1CCA8DDC2B}" type="parTrans" cxnId="{B452CB82-8863-45A4-A370-0C851394F594}">
      <dgm:prSet/>
      <dgm:spPr/>
      <dgm:t>
        <a:bodyPr/>
        <a:lstStyle/>
        <a:p>
          <a:endParaRPr lang="en-GB"/>
        </a:p>
      </dgm:t>
    </dgm:pt>
    <dgm:pt modelId="{345C0C14-9F9E-4E5D-AB0D-E8855E6A5B94}" type="sibTrans" cxnId="{B452CB82-8863-45A4-A370-0C851394F594}">
      <dgm:prSet/>
      <dgm:spPr/>
      <dgm:t>
        <a:bodyPr/>
        <a:lstStyle/>
        <a:p>
          <a:endParaRPr lang="en-GB"/>
        </a:p>
      </dgm:t>
    </dgm:pt>
    <dgm:pt modelId="{BC2B3006-E99B-4286-ACDF-386C1361DC49}" type="pres">
      <dgm:prSet presAssocID="{707D28E2-68C4-449C-AA3A-961D27800672}" presName="Name0" presStyleCnt="0">
        <dgm:presLayoutVars>
          <dgm:chMax val="7"/>
          <dgm:resizeHandles val="exact"/>
        </dgm:presLayoutVars>
      </dgm:prSet>
      <dgm:spPr/>
    </dgm:pt>
    <dgm:pt modelId="{90CA9D9D-DAA8-4E32-B258-9B5EC965E81E}" type="pres">
      <dgm:prSet presAssocID="{707D28E2-68C4-449C-AA3A-961D27800672}" presName="comp1" presStyleCnt="0"/>
      <dgm:spPr/>
    </dgm:pt>
    <dgm:pt modelId="{DF7A554C-F6B3-4218-A59F-DE685B33AAF1}" type="pres">
      <dgm:prSet presAssocID="{707D28E2-68C4-449C-AA3A-961D27800672}" presName="circle1" presStyleLbl="node1" presStyleIdx="0" presStyleCnt="4"/>
      <dgm:spPr/>
    </dgm:pt>
    <dgm:pt modelId="{118ABD79-1B74-4E4C-83AE-30D025272F45}" type="pres">
      <dgm:prSet presAssocID="{707D28E2-68C4-449C-AA3A-961D27800672}" presName="c1text" presStyleLbl="node1" presStyleIdx="0" presStyleCnt="4">
        <dgm:presLayoutVars>
          <dgm:bulletEnabled val="1"/>
        </dgm:presLayoutVars>
      </dgm:prSet>
      <dgm:spPr/>
    </dgm:pt>
    <dgm:pt modelId="{2868CA65-BBC9-46A8-8FE5-D86CD1E6A6BB}" type="pres">
      <dgm:prSet presAssocID="{707D28E2-68C4-449C-AA3A-961D27800672}" presName="comp2" presStyleCnt="0"/>
      <dgm:spPr/>
    </dgm:pt>
    <dgm:pt modelId="{D789570A-C2ED-4D65-9EA8-8F309D254AA1}" type="pres">
      <dgm:prSet presAssocID="{707D28E2-68C4-449C-AA3A-961D27800672}" presName="circle2" presStyleLbl="node1" presStyleIdx="1" presStyleCnt="4" custLinFactNeighborY="1253"/>
      <dgm:spPr/>
    </dgm:pt>
    <dgm:pt modelId="{B9CAF3C3-BA3E-418D-B8E3-0BCD0D480D20}" type="pres">
      <dgm:prSet presAssocID="{707D28E2-68C4-449C-AA3A-961D27800672}" presName="c2text" presStyleLbl="node1" presStyleIdx="1" presStyleCnt="4">
        <dgm:presLayoutVars>
          <dgm:bulletEnabled val="1"/>
        </dgm:presLayoutVars>
      </dgm:prSet>
      <dgm:spPr/>
    </dgm:pt>
    <dgm:pt modelId="{0A5A3113-5639-407C-8F68-C283DD9087DF}" type="pres">
      <dgm:prSet presAssocID="{707D28E2-68C4-449C-AA3A-961D27800672}" presName="comp3" presStyleCnt="0"/>
      <dgm:spPr/>
    </dgm:pt>
    <dgm:pt modelId="{B10D7924-342C-413D-90C6-26869A1DB358}" type="pres">
      <dgm:prSet presAssocID="{707D28E2-68C4-449C-AA3A-961D27800672}" presName="circle3" presStyleLbl="node1" presStyleIdx="2" presStyleCnt="4"/>
      <dgm:spPr/>
    </dgm:pt>
    <dgm:pt modelId="{C1256F18-C365-4CCF-B6A0-12678093D21D}" type="pres">
      <dgm:prSet presAssocID="{707D28E2-68C4-449C-AA3A-961D27800672}" presName="c3text" presStyleLbl="node1" presStyleIdx="2" presStyleCnt="4">
        <dgm:presLayoutVars>
          <dgm:bulletEnabled val="1"/>
        </dgm:presLayoutVars>
      </dgm:prSet>
      <dgm:spPr/>
    </dgm:pt>
    <dgm:pt modelId="{9F9A7987-82C7-453A-BF74-DB2027260639}" type="pres">
      <dgm:prSet presAssocID="{707D28E2-68C4-449C-AA3A-961D27800672}" presName="comp4" presStyleCnt="0"/>
      <dgm:spPr/>
    </dgm:pt>
    <dgm:pt modelId="{5EF55DF5-F6EC-4F2B-8551-6558B59A637A}" type="pres">
      <dgm:prSet presAssocID="{707D28E2-68C4-449C-AA3A-961D27800672}" presName="circle4" presStyleLbl="node1" presStyleIdx="3" presStyleCnt="4" custLinFactNeighborX="0" custLinFactNeighborY="835"/>
      <dgm:spPr/>
    </dgm:pt>
    <dgm:pt modelId="{BDC7C5AC-D8CA-404B-BF12-EA48C8661D83}" type="pres">
      <dgm:prSet presAssocID="{707D28E2-68C4-449C-AA3A-961D27800672}" presName="c4text" presStyleLbl="node1" presStyleIdx="3" presStyleCnt="4">
        <dgm:presLayoutVars>
          <dgm:bulletEnabled val="1"/>
        </dgm:presLayoutVars>
      </dgm:prSet>
      <dgm:spPr/>
    </dgm:pt>
  </dgm:ptLst>
  <dgm:cxnLst>
    <dgm:cxn modelId="{AD77F914-DC02-4D0B-950D-51C8A686E752}" type="presOf" srcId="{AC69F2F6-8C8F-48EB-AB25-495CA469BF71}" destId="{B9CAF3C3-BA3E-418D-B8E3-0BCD0D480D20}" srcOrd="1" destOrd="0" presId="urn:microsoft.com/office/officeart/2005/8/layout/venn2"/>
    <dgm:cxn modelId="{E636B225-F632-4BF9-9C34-BADA40384CF6}" srcId="{707D28E2-68C4-449C-AA3A-961D27800672}" destId="{38935A5A-FE5D-4BB1-9A49-F4C4DC0FA3DC}" srcOrd="2" destOrd="0" parTransId="{4378DA81-8753-43C5-956A-86B70FE05192}" sibTransId="{EEC746C1-3C7E-461F-946A-BF37D104BE78}"/>
    <dgm:cxn modelId="{37F6832A-E1F0-400A-962C-7BB9FBFB5930}" type="presOf" srcId="{38935A5A-FE5D-4BB1-9A49-F4C4DC0FA3DC}" destId="{C1256F18-C365-4CCF-B6A0-12678093D21D}" srcOrd="1" destOrd="0" presId="urn:microsoft.com/office/officeart/2005/8/layout/venn2"/>
    <dgm:cxn modelId="{1D63AC2B-67FD-4653-A6EE-0A93D4C6C1C6}" type="presOf" srcId="{AC69F2F6-8C8F-48EB-AB25-495CA469BF71}" destId="{D789570A-C2ED-4D65-9EA8-8F309D254AA1}" srcOrd="0" destOrd="0" presId="urn:microsoft.com/office/officeart/2005/8/layout/venn2"/>
    <dgm:cxn modelId="{2DD76740-B3CE-4936-9140-C5AA337D0920}" type="presOf" srcId="{707D28E2-68C4-449C-AA3A-961D27800672}" destId="{BC2B3006-E99B-4286-ACDF-386C1361DC49}" srcOrd="0" destOrd="0" presId="urn:microsoft.com/office/officeart/2005/8/layout/venn2"/>
    <dgm:cxn modelId="{87A54D61-8AF7-4D4D-8622-6621B039630C}" srcId="{707D28E2-68C4-449C-AA3A-961D27800672}" destId="{AC69F2F6-8C8F-48EB-AB25-495CA469BF71}" srcOrd="1" destOrd="0" parTransId="{FFDCABDF-494D-4235-8207-628A556D6400}" sibTransId="{CB182AED-B388-42D8-9A21-3584864EB939}"/>
    <dgm:cxn modelId="{53AF6A4F-292A-4BF1-A54B-E4FC7E5B8F72}" type="presOf" srcId="{E463C34F-2514-41B5-B676-3AB4D9FEA9EE}" destId="{118ABD79-1B74-4E4C-83AE-30D025272F45}" srcOrd="1" destOrd="0" presId="urn:microsoft.com/office/officeart/2005/8/layout/venn2"/>
    <dgm:cxn modelId="{B452CB82-8863-45A4-A370-0C851394F594}" srcId="{707D28E2-68C4-449C-AA3A-961D27800672}" destId="{DD547823-8301-4E1F-977D-211FD0B3AE7B}" srcOrd="3" destOrd="0" parTransId="{F4934670-84D7-434F-9DFE-CF1CCA8DDC2B}" sibTransId="{345C0C14-9F9E-4E5D-AB0D-E8855E6A5B94}"/>
    <dgm:cxn modelId="{D079AD83-EA91-403A-9847-B6FB2D97E267}" type="presOf" srcId="{DD547823-8301-4E1F-977D-211FD0B3AE7B}" destId="{BDC7C5AC-D8CA-404B-BF12-EA48C8661D83}" srcOrd="1" destOrd="0" presId="urn:microsoft.com/office/officeart/2005/8/layout/venn2"/>
    <dgm:cxn modelId="{E15A3497-D5FD-41E7-BA53-BBDBE6FD4760}" srcId="{707D28E2-68C4-449C-AA3A-961D27800672}" destId="{E463C34F-2514-41B5-B676-3AB4D9FEA9EE}" srcOrd="0" destOrd="0" parTransId="{444A4216-6A2F-455E-86A7-9AADC65042F2}" sibTransId="{FFCB1447-6A2B-4999-8DA6-7F9FC3EFC04D}"/>
    <dgm:cxn modelId="{8B0E8C9D-E7A8-4682-B6E3-DBACB1032DBB}" type="presOf" srcId="{E463C34F-2514-41B5-B676-3AB4D9FEA9EE}" destId="{DF7A554C-F6B3-4218-A59F-DE685B33AAF1}" srcOrd="0" destOrd="0" presId="urn:microsoft.com/office/officeart/2005/8/layout/venn2"/>
    <dgm:cxn modelId="{0CAFEDD9-08C9-43BD-9482-225518861D88}" type="presOf" srcId="{DD547823-8301-4E1F-977D-211FD0B3AE7B}" destId="{5EF55DF5-F6EC-4F2B-8551-6558B59A637A}" srcOrd="0" destOrd="0" presId="urn:microsoft.com/office/officeart/2005/8/layout/venn2"/>
    <dgm:cxn modelId="{D19464DC-15EF-4DE4-8CC0-85E29FEABDB9}" type="presOf" srcId="{38935A5A-FE5D-4BB1-9A49-F4C4DC0FA3DC}" destId="{B10D7924-342C-413D-90C6-26869A1DB358}" srcOrd="0" destOrd="0" presId="urn:microsoft.com/office/officeart/2005/8/layout/venn2"/>
    <dgm:cxn modelId="{37FD0C10-620B-4FC6-A804-99868B481EAE}" type="presParOf" srcId="{BC2B3006-E99B-4286-ACDF-386C1361DC49}" destId="{90CA9D9D-DAA8-4E32-B258-9B5EC965E81E}" srcOrd="0" destOrd="0" presId="urn:microsoft.com/office/officeart/2005/8/layout/venn2"/>
    <dgm:cxn modelId="{75527DE7-85C3-41E1-886C-8C31451B6C8E}" type="presParOf" srcId="{90CA9D9D-DAA8-4E32-B258-9B5EC965E81E}" destId="{DF7A554C-F6B3-4218-A59F-DE685B33AAF1}" srcOrd="0" destOrd="0" presId="urn:microsoft.com/office/officeart/2005/8/layout/venn2"/>
    <dgm:cxn modelId="{0B686628-2046-4A41-AF64-FE2FE93EAC78}" type="presParOf" srcId="{90CA9D9D-DAA8-4E32-B258-9B5EC965E81E}" destId="{118ABD79-1B74-4E4C-83AE-30D025272F45}" srcOrd="1" destOrd="0" presId="urn:microsoft.com/office/officeart/2005/8/layout/venn2"/>
    <dgm:cxn modelId="{582A3FF1-EA08-4F98-B913-739480174091}" type="presParOf" srcId="{BC2B3006-E99B-4286-ACDF-386C1361DC49}" destId="{2868CA65-BBC9-46A8-8FE5-D86CD1E6A6BB}" srcOrd="1" destOrd="0" presId="urn:microsoft.com/office/officeart/2005/8/layout/venn2"/>
    <dgm:cxn modelId="{DD76EDBC-2F10-4112-8C89-E7B56A0D13B6}" type="presParOf" srcId="{2868CA65-BBC9-46A8-8FE5-D86CD1E6A6BB}" destId="{D789570A-C2ED-4D65-9EA8-8F309D254AA1}" srcOrd="0" destOrd="0" presId="urn:microsoft.com/office/officeart/2005/8/layout/venn2"/>
    <dgm:cxn modelId="{D92E9557-ABA0-43EF-A32F-4956423B12AB}" type="presParOf" srcId="{2868CA65-BBC9-46A8-8FE5-D86CD1E6A6BB}" destId="{B9CAF3C3-BA3E-418D-B8E3-0BCD0D480D20}" srcOrd="1" destOrd="0" presId="urn:microsoft.com/office/officeart/2005/8/layout/venn2"/>
    <dgm:cxn modelId="{916B376B-407D-4E56-A215-6745D7057C1B}" type="presParOf" srcId="{BC2B3006-E99B-4286-ACDF-386C1361DC49}" destId="{0A5A3113-5639-407C-8F68-C283DD9087DF}" srcOrd="2" destOrd="0" presId="urn:microsoft.com/office/officeart/2005/8/layout/venn2"/>
    <dgm:cxn modelId="{F5EF2469-3585-4612-A52E-814FAC7634F4}" type="presParOf" srcId="{0A5A3113-5639-407C-8F68-C283DD9087DF}" destId="{B10D7924-342C-413D-90C6-26869A1DB358}" srcOrd="0" destOrd="0" presId="urn:microsoft.com/office/officeart/2005/8/layout/venn2"/>
    <dgm:cxn modelId="{EE3C747F-D717-4107-8BD7-8E460C34EFA4}" type="presParOf" srcId="{0A5A3113-5639-407C-8F68-C283DD9087DF}" destId="{C1256F18-C365-4CCF-B6A0-12678093D21D}" srcOrd="1" destOrd="0" presId="urn:microsoft.com/office/officeart/2005/8/layout/venn2"/>
    <dgm:cxn modelId="{474C3943-DE11-445B-86BB-A730A27D4C7D}" type="presParOf" srcId="{BC2B3006-E99B-4286-ACDF-386C1361DC49}" destId="{9F9A7987-82C7-453A-BF74-DB2027260639}" srcOrd="3" destOrd="0" presId="urn:microsoft.com/office/officeart/2005/8/layout/venn2"/>
    <dgm:cxn modelId="{E278C6B7-12F6-415F-B924-19E53E3D206D}" type="presParOf" srcId="{9F9A7987-82C7-453A-BF74-DB2027260639}" destId="{5EF55DF5-F6EC-4F2B-8551-6558B59A637A}" srcOrd="0" destOrd="0" presId="urn:microsoft.com/office/officeart/2005/8/layout/venn2"/>
    <dgm:cxn modelId="{A4C6A827-B962-46C4-97D8-D0B7C648E96E}" type="presParOf" srcId="{9F9A7987-82C7-453A-BF74-DB2027260639}" destId="{BDC7C5AC-D8CA-404B-BF12-EA48C8661D83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5B06BF-A682-4E04-BAEB-B27CC88979C4}">
      <dsp:nvSpPr>
        <dsp:cNvPr id="0" name=""/>
        <dsp:cNvSpPr/>
      </dsp:nvSpPr>
      <dsp:spPr>
        <a:xfrm>
          <a:off x="1706" y="0"/>
          <a:ext cx="2655093" cy="5418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/>
            <a:t>Child</a:t>
          </a:r>
        </a:p>
      </dsp:txBody>
      <dsp:txXfrm>
        <a:off x="1706" y="2167466"/>
        <a:ext cx="2655093" cy="2167466"/>
      </dsp:txXfrm>
    </dsp:sp>
    <dsp:sp modelId="{E5D376C1-ECF1-4FA4-A912-97273155D770}">
      <dsp:nvSpPr>
        <dsp:cNvPr id="0" name=""/>
        <dsp:cNvSpPr/>
      </dsp:nvSpPr>
      <dsp:spPr>
        <a:xfrm>
          <a:off x="424140" y="318876"/>
          <a:ext cx="1804416" cy="18044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8BEED6-C8D8-4DBF-A06A-FE76D35905CC}">
      <dsp:nvSpPr>
        <dsp:cNvPr id="0" name=""/>
        <dsp:cNvSpPr/>
      </dsp:nvSpPr>
      <dsp:spPr>
        <a:xfrm>
          <a:off x="2736453" y="0"/>
          <a:ext cx="2655093" cy="5418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/>
            <a:t>Teenager </a:t>
          </a:r>
        </a:p>
      </dsp:txBody>
      <dsp:txXfrm>
        <a:off x="2736453" y="2167466"/>
        <a:ext cx="2655093" cy="2167466"/>
      </dsp:txXfrm>
    </dsp:sp>
    <dsp:sp modelId="{0BBC2C5F-A9B2-4F95-AFEF-2977D1EB1850}">
      <dsp:nvSpPr>
        <dsp:cNvPr id="0" name=""/>
        <dsp:cNvSpPr/>
      </dsp:nvSpPr>
      <dsp:spPr>
        <a:xfrm>
          <a:off x="3161791" y="325120"/>
          <a:ext cx="1804416" cy="18044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05FEAD-190B-493A-ACA7-C7990A30ED9C}">
      <dsp:nvSpPr>
        <dsp:cNvPr id="0" name=""/>
        <dsp:cNvSpPr/>
      </dsp:nvSpPr>
      <dsp:spPr>
        <a:xfrm>
          <a:off x="5471199" y="0"/>
          <a:ext cx="2655093" cy="5418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/>
            <a:t>Youth / young people </a:t>
          </a:r>
        </a:p>
      </dsp:txBody>
      <dsp:txXfrm>
        <a:off x="5471199" y="2167466"/>
        <a:ext cx="2655093" cy="2167466"/>
      </dsp:txXfrm>
    </dsp:sp>
    <dsp:sp modelId="{C5B7A521-2134-4CB4-91A6-78B47913ECF8}">
      <dsp:nvSpPr>
        <dsp:cNvPr id="0" name=""/>
        <dsp:cNvSpPr/>
      </dsp:nvSpPr>
      <dsp:spPr>
        <a:xfrm>
          <a:off x="5899335" y="325120"/>
          <a:ext cx="1798822" cy="180441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4BA68D-EBE1-4B0F-BA6D-1AC2FB393AB3}">
      <dsp:nvSpPr>
        <dsp:cNvPr id="0" name=""/>
        <dsp:cNvSpPr/>
      </dsp:nvSpPr>
      <dsp:spPr>
        <a:xfrm>
          <a:off x="325119" y="4334933"/>
          <a:ext cx="7477760" cy="81280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7A554C-F6B3-4218-A59F-DE685B33AAF1}">
      <dsp:nvSpPr>
        <dsp:cNvPr id="0" name=""/>
        <dsp:cNvSpPr/>
      </dsp:nvSpPr>
      <dsp:spPr>
        <a:xfrm>
          <a:off x="1354666" y="0"/>
          <a:ext cx="5418667" cy="54186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 macro-context </a:t>
          </a:r>
        </a:p>
      </dsp:txBody>
      <dsp:txXfrm>
        <a:off x="3306470" y="270933"/>
        <a:ext cx="1515059" cy="812800"/>
      </dsp:txXfrm>
    </dsp:sp>
    <dsp:sp modelId="{D789570A-C2ED-4D65-9EA8-8F309D254AA1}">
      <dsp:nvSpPr>
        <dsp:cNvPr id="0" name=""/>
        <dsp:cNvSpPr/>
      </dsp:nvSpPr>
      <dsp:spPr>
        <a:xfrm>
          <a:off x="1896533" y="1083733"/>
          <a:ext cx="4334933" cy="43349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 micro-context </a:t>
          </a:r>
        </a:p>
      </dsp:txBody>
      <dsp:txXfrm>
        <a:off x="3306470" y="1343829"/>
        <a:ext cx="1515059" cy="780288"/>
      </dsp:txXfrm>
    </dsp:sp>
    <dsp:sp modelId="{B10D7924-342C-413D-90C6-26869A1DB358}">
      <dsp:nvSpPr>
        <dsp:cNvPr id="0" name=""/>
        <dsp:cNvSpPr/>
      </dsp:nvSpPr>
      <dsp:spPr>
        <a:xfrm>
          <a:off x="2438399" y="2167466"/>
          <a:ext cx="3251200" cy="32512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RQ</a:t>
          </a:r>
        </a:p>
      </dsp:txBody>
      <dsp:txXfrm>
        <a:off x="3306470" y="2411306"/>
        <a:ext cx="1515059" cy="731520"/>
      </dsp:txXfrm>
    </dsp:sp>
    <dsp:sp modelId="{5EF55DF5-F6EC-4F2B-8551-6558B59A637A}">
      <dsp:nvSpPr>
        <dsp:cNvPr id="0" name=""/>
        <dsp:cNvSpPr/>
      </dsp:nvSpPr>
      <dsp:spPr>
        <a:xfrm>
          <a:off x="2980266" y="3251200"/>
          <a:ext cx="2167466" cy="21674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400" kern="1200" dirty="0"/>
            <a:t>You</a:t>
          </a:r>
          <a:r>
            <a:rPr lang="en-GB" sz="4400" kern="1200" dirty="0">
              <a:highlight>
                <a:srgbClr val="FFFF00"/>
              </a:highlight>
            </a:rPr>
            <a:t> </a:t>
          </a:r>
        </a:p>
      </dsp:txBody>
      <dsp:txXfrm>
        <a:off x="3297684" y="3793066"/>
        <a:ext cx="1532630" cy="10837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8460F-E8D2-4B8C-A06A-89CB6B45771D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EF0A0-5A99-4391-A636-3151A97ECF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203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6EF0A0-5A99-4391-A636-3151A97ECF8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472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6EF0A0-5A99-4391-A636-3151A97ECF8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016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1F130-B4C8-E8CA-0610-4C86B8D9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C823-D6BF-2B0B-A9D7-FE388AF361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7CAA1-A0A3-28BA-54F9-2408D77DD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CEB2-8DFC-EBC7-2035-766D68EC5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C5525-28CE-09E9-D84F-31C174895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150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027EB-515C-F962-C669-6235FA8CD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8F71CC-34CB-4B53-DD75-1B574A7FA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D238F-1FFE-3446-0A34-F17301D8F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C745D-796C-F579-1379-F3EF4BC57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1898B6-E552-4CD0-4A7D-C4EE743B0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784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E172AC-56E7-35FF-F3CB-F4A4FB13AA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FD49D9-D7B3-0FC4-767B-72AC74E04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BCCE1-5382-100E-4873-038BE43C4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66ACD-A1FD-48C2-2C6F-A8FAA3288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EC1C6-6439-B634-8D91-EE3A0B457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364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C170A-BDA7-4F5B-307E-C5F10EA6A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5D365-2EDF-82F6-F099-F22117C28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7EEBB-87AD-AD45-7423-13C018EB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51194-01E6-0192-57BC-D88115CC9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61329-2B2E-6E10-071C-812D7836D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534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B6B66-2CF2-E775-BE0A-DDDBA5A95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C5A52B-A0AB-5355-879F-44DA013FC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695F4-8863-49C3-F4C9-195C01763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EBC49-CD9C-FA00-744E-44555CED7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0E366-7753-96BF-3140-6F2D3B79C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27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69A09-DAD3-C9AB-FF10-BAB806997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5EAE2-4937-A72C-7B79-D4BC1164A8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89D3D8-310C-1091-4781-59A1A95740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C463A5-6FC4-1C5D-9AFF-D47AA5D8D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04BC25-0BD7-C584-7C5A-512B7C229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0CBD23-A18F-456E-0E5B-2FEBE2091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59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2CFF9-BF2A-4B0F-7FCF-AC42E5975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BFF56-32EE-E6FD-7384-83CD34D29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0186A7-8727-E93B-C6B7-6333761852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486F83-CB5A-2170-AC6E-09BB1AF618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6404D-2458-AAC8-E11D-579576C5E7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87B6A5-3882-25D4-9307-2E0A68C6C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A919DB-5CB6-A711-109E-4E4BDA81F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868FDE-8DAC-F111-769E-0FC84136A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45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1977E-DB40-8D32-0A13-9D1A98A24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7ACE04-362D-9C2B-8252-9D9B53A42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2705E-D8FD-1A3E-3820-85718356E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6017C-BE70-E2FE-2CC4-A079513BD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76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2796CC-F04D-8D3C-B70E-F007076D9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AAFEE9-696D-7CB1-463A-261FF69EF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C7801-3BF8-D872-444B-3910FB989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746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14AA5-A496-5BB0-705B-63A8A15F7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0AB9E-4700-3422-D405-DF1DF4160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0D95EB-21E8-FFC3-38F3-CB5CDE133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2C4458-A4EE-4782-D795-F8025AA97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E5EB13-7AA3-42EC-141C-6AA44AD99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4FA7E8-AF87-00CF-0EE4-69B7F6105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F1680-79FD-511D-DDF0-8EE6D3004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22F063-E1BA-BDDE-1B0F-E7CC504F1C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31B1B3-7481-1EEB-AD80-C4587DEC8A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9ED352-AE76-A5E7-57F2-8997EE042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21F05F-BAA6-A11E-C123-DECE83DD0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5D1B1-3B69-AB9C-B191-DD291032A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035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BA6F62-2EBF-9335-2BD8-724CD9C5C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AF982-1052-7EFD-4C78-3A6EF5FB44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06E25-BEE0-65A3-6013-3E46DB53B9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39505-1ACC-45FC-BDE4-5EDB160C38D7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5051D-F8A9-73FD-8BDE-DCB6A3C37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5C751-6C17-3755-739A-ADCCFE8B18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92903-54EA-4803-8B5E-A8960BF32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72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Category:Two-way_traffic_warning_road_signs_in_Australia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is.stackexchange.com/questions/199214/how-to-make-a-polyline-with-two-sided-arrows-show-two-color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2853/zeimusu-researcher-by-zeimusu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xhere.com/en/photo/589058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mailto:Annamaria.pinter@warwick.ac.uk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essenza.com/2021/03/balancing-trust-and-ethics-a-need-for-today-or-a-trend-of-the-past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creativecommons.org/licenses/by/3.0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tscpl.org/parents/building-your-kids-sense-of-humor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hyperlink" Target="https://www.calhealthreport.org/2018/03/26/doctors-notes-lgbtq-kids-represented-foster-care-la-county-working-make-sure-theyre-no-longer-overlooked/troubled-teenager/" TargetMode="Externa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www.flickr.com/photos/timecaptured/741852010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8555C5B3-193A-4749-9AFD-682E53CDD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EAE06A6-F76A-41C9-827A-C561B0044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3"/>
            <a:ext cx="12192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9F9D4E8-0639-444B-949B-9518585061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80861" y="0"/>
            <a:ext cx="7661934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45000"/>
                </a:schemeClr>
              </a:gs>
              <a:gs pos="100000">
                <a:srgbClr val="000000">
                  <a:alpha val="29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DA7A2-ED70-4BBA-AB72-00AD461FA4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80862" y="-6"/>
            <a:ext cx="11711138" cy="6410334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rgbClr val="000000">
                  <a:alpha val="41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99C808-3AFF-6C9A-DBD8-64B3C8F8DD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7208" y="857251"/>
            <a:ext cx="4747280" cy="3098061"/>
          </a:xfrm>
        </p:spPr>
        <p:txBody>
          <a:bodyPr anchor="b">
            <a:normAutofit/>
          </a:bodyPr>
          <a:lstStyle/>
          <a:p>
            <a:pPr algn="l"/>
            <a:r>
              <a:rPr lang="en-GB" sz="4100">
                <a:solidFill>
                  <a:srgbClr val="FFFFFF"/>
                </a:solidFill>
              </a:rPr>
              <a:t>Some complex ethical puzzles when working with participants under 18 years of age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C485432-3647-4218-B5D3-15D3FA222B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844797" y="-489206"/>
            <a:ext cx="2502408" cy="12191998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8000">
                <a:schemeClr val="accent1">
                  <a:lumMod val="50000"/>
                  <a:alpha val="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BE917E-F322-3B62-1509-D11B540610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7208" y="4756265"/>
            <a:ext cx="4393278" cy="1244483"/>
          </a:xfrm>
        </p:spPr>
        <p:txBody>
          <a:bodyPr anchor="t">
            <a:normAutofit/>
          </a:bodyPr>
          <a:lstStyle/>
          <a:p>
            <a:pPr algn="l"/>
            <a:r>
              <a:rPr lang="en-GB" sz="2000">
                <a:solidFill>
                  <a:srgbClr val="FFFFFF"/>
                </a:solidFill>
              </a:rPr>
              <a:t>Annamaria Pinter </a:t>
            </a:r>
          </a:p>
          <a:p>
            <a:pPr algn="l"/>
            <a:r>
              <a:rPr lang="en-GB" sz="2000">
                <a:solidFill>
                  <a:srgbClr val="FFFFFF"/>
                </a:solidFill>
              </a:rPr>
              <a:t>University of Warwick WICAL conference </a:t>
            </a:r>
          </a:p>
          <a:p>
            <a:pPr algn="l"/>
            <a:r>
              <a:rPr lang="en-GB" sz="2000">
                <a:solidFill>
                  <a:srgbClr val="FFFFFF"/>
                </a:solidFill>
              </a:rPr>
              <a:t>28 June 2022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4AFDDCA-6ABA-4D23-8A5C-1BF0F4308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0589" y="1062544"/>
            <a:ext cx="4756162" cy="47561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F5441A-205D-A240-683F-10979FFFC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559" y="2268280"/>
            <a:ext cx="3737164" cy="233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905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813FBE-E951-8A8A-CAA2-1A1E58245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en-GB" sz="5600"/>
              <a:t>Tensions and dilemmas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A2B16-0DF4-558C-CCBE-0E579DCEA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4702848" cy="3560260"/>
          </a:xfrm>
        </p:spPr>
        <p:txBody>
          <a:bodyPr anchor="ctr">
            <a:normAutofit/>
          </a:bodyPr>
          <a:lstStyle/>
          <a:p>
            <a:r>
              <a:rPr lang="en-GB" sz="2400"/>
              <a:t>What dilemmas have you faced in your research with under 18s that resulted from a tension between macro- and micro-ethical concerns?  </a:t>
            </a:r>
          </a:p>
        </p:txBody>
      </p:sp>
    </p:spTree>
    <p:extLst>
      <p:ext uri="{BB962C8B-B14F-4D97-AF65-F5344CB8AC3E}">
        <p14:creationId xmlns:p14="http://schemas.microsoft.com/office/powerpoint/2010/main" val="1514508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80DF40B2-80F7-4E71-B46C-284163F365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FE49C5-7D5A-AC1E-3E8E-BC00103A5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48464"/>
            <a:ext cx="3807187" cy="2228074"/>
          </a:xfrm>
        </p:spPr>
        <p:txBody>
          <a:bodyPr>
            <a:normAutofit/>
          </a:bodyPr>
          <a:lstStyle/>
          <a:p>
            <a:r>
              <a:rPr lang="en-GB" sz="3700"/>
              <a:t>Traditional versus alternative research methods with children 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11DBE9D-2214-3695-8239-44D114A9E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962279"/>
            <a:ext cx="3799425" cy="3143241"/>
          </a:xfrm>
        </p:spPr>
        <p:txBody>
          <a:bodyPr>
            <a:normAutofit/>
          </a:bodyPr>
          <a:lstStyle/>
          <a:p>
            <a:r>
              <a:rPr lang="en-US" sz="2000"/>
              <a:t>Objects versus subjects or social actor status </a:t>
            </a:r>
          </a:p>
          <a:p>
            <a:r>
              <a:rPr lang="en-US" sz="2000"/>
              <a:t>Looking down or looking up</a:t>
            </a:r>
          </a:p>
          <a:p>
            <a:r>
              <a:rPr lang="en-US" sz="2000"/>
              <a:t>Passive or active roles </a:t>
            </a:r>
          </a:p>
          <a:p>
            <a:r>
              <a:rPr lang="en-US" sz="2000"/>
              <a:t>Ethical practices: emphasis moves from protection to enabling  </a:t>
            </a:r>
          </a:p>
          <a:p>
            <a:endParaRPr lang="en-US" sz="2000"/>
          </a:p>
        </p:txBody>
      </p:sp>
      <p:pic>
        <p:nvPicPr>
          <p:cNvPr id="5" name="Content Placeholder 4" descr="Logo, company name&#10;&#10;Description automatically generated">
            <a:extLst>
              <a:ext uri="{FF2B5EF4-FFF2-40B4-BE49-F238E27FC236}">
                <a16:creationId xmlns:a16="http://schemas.microsoft.com/office/drawing/2014/main" id="{A8A184DA-12D9-FF41-0B41-7179FE10EC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260" r="-1" b="2245"/>
          <a:stretch/>
        </p:blipFill>
        <p:spPr>
          <a:xfrm>
            <a:off x="5010386" y="10"/>
            <a:ext cx="7181613" cy="6857990"/>
          </a:xfrm>
          <a:prstGeom prst="rect">
            <a:avLst/>
          </a:prstGeom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FCC5F0-046F-DE07-06C8-0E25E5994660}"/>
              </a:ext>
            </a:extLst>
          </p:cNvPr>
          <p:cNvSpPr txBox="1"/>
          <p:nvPr/>
        </p:nvSpPr>
        <p:spPr>
          <a:xfrm>
            <a:off x="9884958" y="6657945"/>
            <a:ext cx="23070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700">
                <a:solidFill>
                  <a:srgbClr val="FFFFFF"/>
                </a:solidFill>
                <a:hlinkClick r:id="rId3" tooltip="https://commons.wikimedia.org/wiki/Category:Two-way_traffic_warning_road_signs_in_Australi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GB" sz="700">
                <a:solidFill>
                  <a:srgbClr val="FFFFFF"/>
                </a:solidFill>
              </a:rPr>
              <a:t> by Unknown Author is licensed under </a:t>
            </a:r>
            <a:r>
              <a:rPr lang="en-GB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n-GB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615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00EA9-9820-D6CA-9C10-D83400E71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300" kern="1200">
                <a:latin typeface="+mj-lt"/>
                <a:ea typeface="+mj-ea"/>
                <a:cs typeface="+mj-cs"/>
              </a:rPr>
              <a:t>Where are you on the continuum?  </a:t>
            </a:r>
          </a:p>
        </p:txBody>
      </p:sp>
      <p:pic>
        <p:nvPicPr>
          <p:cNvPr id="5" name="Content Placeholder 4" descr="A picture containing text, device, dark&#10;&#10;Description automatically generated">
            <a:extLst>
              <a:ext uri="{FF2B5EF4-FFF2-40B4-BE49-F238E27FC236}">
                <a16:creationId xmlns:a16="http://schemas.microsoft.com/office/drawing/2014/main" id="{EBF5E9B1-5BC0-836E-D15A-3066F6CAD6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6692" b="7221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AC6B7DA-590A-2091-C011-23733C8BF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4526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1800" kern="1200" dirty="0">
                <a:latin typeface="+mn-lt"/>
                <a:ea typeface="+mn-ea"/>
                <a:cs typeface="+mn-cs"/>
              </a:rPr>
              <a:t>Traditional and alternative paradigm, research ‘on’, ‘about’, ‘with’ and ‘by’ children and young people  </a:t>
            </a:r>
          </a:p>
        </p:txBody>
      </p:sp>
    </p:spTree>
    <p:extLst>
      <p:ext uri="{BB962C8B-B14F-4D97-AF65-F5344CB8AC3E}">
        <p14:creationId xmlns:p14="http://schemas.microsoft.com/office/powerpoint/2010/main" val="1363797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AFE8227-C443-417B-BA91-520EB1EF4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78DA32-0C5E-4D04-9376-55464F1BA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3193" y="489507"/>
            <a:ext cx="3091607" cy="1655483"/>
          </a:xfrm>
        </p:spPr>
        <p:txBody>
          <a:bodyPr anchor="b">
            <a:normAutofit/>
          </a:bodyPr>
          <a:lstStyle/>
          <a:p>
            <a:r>
              <a:rPr lang="en-GB" sz="4000" dirty="0"/>
              <a:t>The adult researcher </a:t>
            </a:r>
          </a:p>
        </p:txBody>
      </p:sp>
      <p:pic>
        <p:nvPicPr>
          <p:cNvPr id="5" name="Content Placeholder 4" descr="A person wearing a garment&#10;&#10;Description automatically generated with medium confidence">
            <a:extLst>
              <a:ext uri="{FF2B5EF4-FFF2-40B4-BE49-F238E27FC236}">
                <a16:creationId xmlns:a16="http://schemas.microsoft.com/office/drawing/2014/main" id="{EBF0A315-2AB4-43C1-69C4-B669B5EED4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5973" b="1"/>
          <a:stretch/>
        </p:blipFill>
        <p:spPr>
          <a:xfrm>
            <a:off x="20" y="431"/>
            <a:ext cx="8115280" cy="6408311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A006D41-7850-9222-5B56-E73AB96AF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3193" y="2418408"/>
            <a:ext cx="2942813" cy="3540265"/>
          </a:xfrm>
        </p:spPr>
        <p:txBody>
          <a:bodyPr>
            <a:normAutofit/>
          </a:bodyPr>
          <a:lstStyle/>
          <a:p>
            <a:r>
              <a:rPr lang="en-US" sz="2000" dirty="0"/>
              <a:t>Traditional or alternative paradigm of child-focused research </a:t>
            </a:r>
          </a:p>
          <a:p>
            <a:r>
              <a:rPr lang="en-US" sz="2000" dirty="0"/>
              <a:t>Mindset</a:t>
            </a:r>
          </a:p>
          <a:p>
            <a:r>
              <a:rPr lang="en-US" sz="2000" dirty="0"/>
              <a:t>Conception of childhood </a:t>
            </a:r>
          </a:p>
          <a:p>
            <a:r>
              <a:rPr lang="en-US" sz="2000" dirty="0"/>
              <a:t>Research paradigm and research questions</a:t>
            </a:r>
          </a:p>
          <a:p>
            <a:r>
              <a:rPr lang="en-US" sz="2000" dirty="0"/>
              <a:t>The context ( e.g. school or outside school)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7741FC-B544-4A6E-B831-6789D0423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6408741"/>
            <a:ext cx="12191998" cy="45720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3F0BE7ED-7814-4273-B18A-F26CC038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6408742"/>
            <a:ext cx="8115300" cy="449258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56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FE5EF-1567-8500-8428-75F99BB2F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DF466-51D4-60BF-0B42-5B1C22CE1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Is the research necessary? </a:t>
            </a:r>
          </a:p>
          <a:p>
            <a:r>
              <a:rPr lang="en-GB" dirty="0"/>
              <a:t>Who gets to participate? Who decides? </a:t>
            </a:r>
          </a:p>
          <a:p>
            <a:r>
              <a:rPr lang="en-GB" dirty="0"/>
              <a:t>Who benefits?</a:t>
            </a:r>
          </a:p>
          <a:p>
            <a:r>
              <a:rPr lang="en-GB" dirty="0"/>
              <a:t>If participants are at school, how does the research and the school system fit together? </a:t>
            </a:r>
          </a:p>
          <a:p>
            <a:r>
              <a:rPr lang="en-GB" dirty="0"/>
              <a:t>Do parents/ guardians and under 18s agree about participation? What if they don’t ?</a:t>
            </a:r>
          </a:p>
          <a:p>
            <a:r>
              <a:rPr lang="en-GB" dirty="0"/>
              <a:t>How is the research presented to the participants?</a:t>
            </a:r>
          </a:p>
          <a:p>
            <a:r>
              <a:rPr lang="en-GB" dirty="0"/>
              <a:t>What do participants know about their rights in general and in research? </a:t>
            </a:r>
          </a:p>
          <a:p>
            <a:r>
              <a:rPr lang="en-GB" dirty="0"/>
              <a:t>Can informed consent be achieved? Or assent? Oral/ written? Ongoing?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162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indow with trees outside&#10;&#10;Description automatically generated with medium confidence">
            <a:extLst>
              <a:ext uri="{FF2B5EF4-FFF2-40B4-BE49-F238E27FC236}">
                <a16:creationId xmlns:a16="http://schemas.microsoft.com/office/drawing/2014/main" id="{3F9F8257-0017-D072-1781-D3C2C8B542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692" r="4190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25" name="Rectangle 2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9F79BA-32EB-D109-EB97-12A99F50A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GB" sz="4000"/>
              <a:t>Practical 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2E969-BEC8-3DEC-9A79-0ED0EC8DF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GB" sz="2000"/>
              <a:t>Withdrawal/peer pressure, disclosure of abuse? </a:t>
            </a:r>
          </a:p>
          <a:p>
            <a:r>
              <a:rPr lang="en-GB" sz="2000"/>
              <a:t>Relationships and power dynamics? </a:t>
            </a:r>
          </a:p>
          <a:p>
            <a:r>
              <a:rPr lang="en-GB" sz="2000"/>
              <a:t>Children’s roles (active or passive)? </a:t>
            </a:r>
          </a:p>
          <a:p>
            <a:r>
              <a:rPr lang="en-GB" sz="2000"/>
              <a:t>Feedback and follow-up? </a:t>
            </a:r>
          </a:p>
          <a:p>
            <a:r>
              <a:rPr lang="en-GB" sz="2000"/>
              <a:t>Adult researcher reflexivity; </a:t>
            </a:r>
          </a:p>
          <a:p>
            <a:pPr marL="0" indent="0">
              <a:buNone/>
            </a:pPr>
            <a:r>
              <a:rPr lang="en-GB" sz="20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0152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E7C159C-BE33-13D9-6810-A951C74235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292984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4313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89ED1AA-8684-4D37-B208-8777E1A77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Graphic 33">
            <a:extLst>
              <a:ext uri="{FF2B5EF4-FFF2-40B4-BE49-F238E27FC236}">
                <a16:creationId xmlns:a16="http://schemas.microsoft.com/office/drawing/2014/main" id="{4180E01B-B1F4-437C-807D-1C930718E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10784" y="0"/>
            <a:ext cx="9570431" cy="6858000"/>
          </a:xfrm>
          <a:custGeom>
            <a:avLst/>
            <a:gdLst>
              <a:gd name="connsiteX0" fmla="*/ 7178288 w 7187261"/>
              <a:gd name="connsiteY0" fmla="*/ 2604802 h 5150263"/>
              <a:gd name="connsiteX1" fmla="*/ 7169335 w 7187261"/>
              <a:gd name="connsiteY1" fmla="*/ 2328577 h 5150263"/>
              <a:gd name="connsiteX2" fmla="*/ 7060845 w 7187261"/>
              <a:gd name="connsiteY2" fmla="*/ 1661160 h 5150263"/>
              <a:gd name="connsiteX3" fmla="*/ 6212263 w 7187261"/>
              <a:gd name="connsiteY3" fmla="*/ 243840 h 5150263"/>
              <a:gd name="connsiteX4" fmla="*/ 5953564 w 7187261"/>
              <a:gd name="connsiteY4" fmla="*/ 0 h 5150263"/>
              <a:gd name="connsiteX5" fmla="*/ 1408615 w 7187261"/>
              <a:gd name="connsiteY5" fmla="*/ 0 h 5150263"/>
              <a:gd name="connsiteX6" fmla="*/ 805111 w 7187261"/>
              <a:gd name="connsiteY6" fmla="*/ 676275 h 5150263"/>
              <a:gd name="connsiteX7" fmla="*/ 104928 w 7187261"/>
              <a:gd name="connsiteY7" fmla="*/ 2183035 h 5150263"/>
              <a:gd name="connsiteX8" fmla="*/ 51588 w 7187261"/>
              <a:gd name="connsiteY8" fmla="*/ 2400014 h 5150263"/>
              <a:gd name="connsiteX9" fmla="*/ 41301 w 7187261"/>
              <a:gd name="connsiteY9" fmla="*/ 2424208 h 5150263"/>
              <a:gd name="connsiteX10" fmla="*/ 119692 w 7187261"/>
              <a:gd name="connsiteY10" fmla="*/ 1834801 h 5150263"/>
              <a:gd name="connsiteX11" fmla="*/ 870071 w 7187261"/>
              <a:gd name="connsiteY11" fmla="*/ 462248 h 5150263"/>
              <a:gd name="connsiteX12" fmla="*/ 1389279 w 7187261"/>
              <a:gd name="connsiteY12" fmla="*/ 476 h 5150263"/>
              <a:gd name="connsiteX13" fmla="*/ 1320223 w 7187261"/>
              <a:gd name="connsiteY13" fmla="*/ 476 h 5150263"/>
              <a:gd name="connsiteX14" fmla="*/ 423158 w 7187261"/>
              <a:gd name="connsiteY14" fmla="*/ 989743 h 5150263"/>
              <a:gd name="connsiteX15" fmla="*/ 25585 w 7187261"/>
              <a:gd name="connsiteY15" fmla="*/ 2113693 h 5150263"/>
              <a:gd name="connsiteX16" fmla="*/ 2344 w 7187261"/>
              <a:gd name="connsiteY16" fmla="*/ 2725865 h 5150263"/>
              <a:gd name="connsiteX17" fmla="*/ 447256 w 7187261"/>
              <a:gd name="connsiteY17" fmla="*/ 4210717 h 5150263"/>
              <a:gd name="connsiteX18" fmla="*/ 1138962 w 7187261"/>
              <a:gd name="connsiteY18" fmla="*/ 4988910 h 5150263"/>
              <a:gd name="connsiteX19" fmla="*/ 1348512 w 7187261"/>
              <a:gd name="connsiteY19" fmla="*/ 5146834 h 5150263"/>
              <a:gd name="connsiteX20" fmla="*/ 1422712 w 7187261"/>
              <a:gd name="connsiteY20" fmla="*/ 5146834 h 5150263"/>
              <a:gd name="connsiteX21" fmla="*/ 480594 w 7187261"/>
              <a:gd name="connsiteY21" fmla="*/ 4187952 h 5150263"/>
              <a:gd name="connsiteX22" fmla="*/ 398679 w 7187261"/>
              <a:gd name="connsiteY22" fmla="*/ 4046125 h 5150263"/>
              <a:gd name="connsiteX23" fmla="*/ 411823 w 7187261"/>
              <a:gd name="connsiteY23" fmla="*/ 4053078 h 5150263"/>
              <a:gd name="connsiteX24" fmla="*/ 1439380 w 7187261"/>
              <a:gd name="connsiteY24" fmla="*/ 5147405 h 5150263"/>
              <a:gd name="connsiteX25" fmla="*/ 5710010 w 7187261"/>
              <a:gd name="connsiteY25" fmla="*/ 5150263 h 5150263"/>
              <a:gd name="connsiteX26" fmla="*/ 5999665 w 7187261"/>
              <a:gd name="connsiteY26" fmla="*/ 4910900 h 5150263"/>
              <a:gd name="connsiteX27" fmla="*/ 6954165 w 7187261"/>
              <a:gd name="connsiteY27" fmla="*/ 3545777 h 5150263"/>
              <a:gd name="connsiteX28" fmla="*/ 7137712 w 7187261"/>
              <a:gd name="connsiteY28" fmla="*/ 2799207 h 5150263"/>
              <a:gd name="connsiteX29" fmla="*/ 7142951 w 7187261"/>
              <a:gd name="connsiteY29" fmla="*/ 2754535 h 5150263"/>
              <a:gd name="connsiteX30" fmla="*/ 7149428 w 7187261"/>
              <a:gd name="connsiteY30" fmla="*/ 2774823 h 5150263"/>
              <a:gd name="connsiteX31" fmla="*/ 7066465 w 7187261"/>
              <a:gd name="connsiteY31" fmla="*/ 3465672 h 5150263"/>
              <a:gd name="connsiteX32" fmla="*/ 6452578 w 7187261"/>
              <a:gd name="connsiteY32" fmla="*/ 4552760 h 5150263"/>
              <a:gd name="connsiteX33" fmla="*/ 5752110 w 7187261"/>
              <a:gd name="connsiteY33" fmla="*/ 5150263 h 5150263"/>
              <a:gd name="connsiteX34" fmla="*/ 5827643 w 7187261"/>
              <a:gd name="connsiteY34" fmla="*/ 5150263 h 5150263"/>
              <a:gd name="connsiteX35" fmla="*/ 6642793 w 7187261"/>
              <a:gd name="connsiteY35" fmla="*/ 4389406 h 5150263"/>
              <a:gd name="connsiteX36" fmla="*/ 7102469 w 7187261"/>
              <a:gd name="connsiteY36" fmla="*/ 3490817 h 5150263"/>
              <a:gd name="connsiteX37" fmla="*/ 7187242 w 7187261"/>
              <a:gd name="connsiteY37" fmla="*/ 2990183 h 5150263"/>
              <a:gd name="connsiteX38" fmla="*/ 7178288 w 7187261"/>
              <a:gd name="connsiteY38" fmla="*/ 2604802 h 5150263"/>
              <a:gd name="connsiteX39" fmla="*/ 6342565 w 7187261"/>
              <a:gd name="connsiteY39" fmla="*/ 441389 h 5150263"/>
              <a:gd name="connsiteX40" fmla="*/ 7126567 w 7187261"/>
              <a:gd name="connsiteY40" fmla="*/ 2355056 h 5150263"/>
              <a:gd name="connsiteX41" fmla="*/ 6342565 w 7187261"/>
              <a:gd name="connsiteY41" fmla="*/ 441389 h 515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87261" h="5150263">
                <a:moveTo>
                  <a:pt x="7178288" y="2604802"/>
                </a:moveTo>
                <a:cubicBezTo>
                  <a:pt x="7168763" y="2513076"/>
                  <a:pt x="7174478" y="2420684"/>
                  <a:pt x="7169335" y="2328577"/>
                </a:cubicBezTo>
                <a:cubicBezTo>
                  <a:pt x="7156952" y="2102882"/>
                  <a:pt x="7120586" y="1879149"/>
                  <a:pt x="7060845" y="1661160"/>
                </a:cubicBezTo>
                <a:cubicBezTo>
                  <a:pt x="6910588" y="1121007"/>
                  <a:pt x="6617428" y="631374"/>
                  <a:pt x="6212263" y="243840"/>
                </a:cubicBezTo>
                <a:cubicBezTo>
                  <a:pt x="6126538" y="162496"/>
                  <a:pt x="6040813" y="80201"/>
                  <a:pt x="5953564" y="0"/>
                </a:cubicBezTo>
                <a:lnTo>
                  <a:pt x="1408615" y="0"/>
                </a:lnTo>
                <a:cubicBezTo>
                  <a:pt x="1180967" y="200316"/>
                  <a:pt x="978332" y="427387"/>
                  <a:pt x="805111" y="676275"/>
                </a:cubicBezTo>
                <a:cubicBezTo>
                  <a:pt x="481261" y="1136523"/>
                  <a:pt x="252089" y="1640872"/>
                  <a:pt x="104928" y="2183035"/>
                </a:cubicBezTo>
                <a:cubicBezTo>
                  <a:pt x="85878" y="2254853"/>
                  <a:pt x="69495" y="2327720"/>
                  <a:pt x="51588" y="2400014"/>
                </a:cubicBezTo>
                <a:cubicBezTo>
                  <a:pt x="49683" y="2407634"/>
                  <a:pt x="51588" y="2416969"/>
                  <a:pt x="41301" y="2424208"/>
                </a:cubicBezTo>
                <a:cubicBezTo>
                  <a:pt x="45900" y="2225469"/>
                  <a:pt x="72186" y="2027834"/>
                  <a:pt x="119692" y="1834801"/>
                </a:cubicBezTo>
                <a:cubicBezTo>
                  <a:pt x="247993" y="1310926"/>
                  <a:pt x="506121" y="857726"/>
                  <a:pt x="870071" y="462248"/>
                </a:cubicBezTo>
                <a:cubicBezTo>
                  <a:pt x="1027729" y="291823"/>
                  <a:pt x="1201617" y="137169"/>
                  <a:pt x="1389279" y="476"/>
                </a:cubicBezTo>
                <a:lnTo>
                  <a:pt x="1320223" y="476"/>
                </a:lnTo>
                <a:cubicBezTo>
                  <a:pt x="960844" y="274320"/>
                  <a:pt x="656330" y="599123"/>
                  <a:pt x="423158" y="989743"/>
                </a:cubicBezTo>
                <a:cubicBezTo>
                  <a:pt x="215608" y="1337596"/>
                  <a:pt x="80258" y="1711357"/>
                  <a:pt x="25585" y="2113693"/>
                </a:cubicBezTo>
                <a:cubicBezTo>
                  <a:pt x="-2705" y="2316480"/>
                  <a:pt x="-2228" y="2521077"/>
                  <a:pt x="2344" y="2725865"/>
                </a:cubicBezTo>
                <a:cubicBezTo>
                  <a:pt x="14155" y="3261932"/>
                  <a:pt x="170650" y="3754565"/>
                  <a:pt x="447256" y="4210717"/>
                </a:cubicBezTo>
                <a:cubicBezTo>
                  <a:pt x="629851" y="4511612"/>
                  <a:pt x="866356" y="4767167"/>
                  <a:pt x="1138962" y="4988910"/>
                </a:cubicBezTo>
                <a:cubicBezTo>
                  <a:pt x="1207161" y="5044345"/>
                  <a:pt x="1277008" y="5096990"/>
                  <a:pt x="1348512" y="5146834"/>
                </a:cubicBezTo>
                <a:lnTo>
                  <a:pt x="1422712" y="5146834"/>
                </a:lnTo>
                <a:cubicBezTo>
                  <a:pt x="1043426" y="4892802"/>
                  <a:pt x="724720" y="4577334"/>
                  <a:pt x="480594" y="4187952"/>
                </a:cubicBezTo>
                <a:cubicBezTo>
                  <a:pt x="452019" y="4141851"/>
                  <a:pt x="423444" y="4095179"/>
                  <a:pt x="398679" y="4046125"/>
                </a:cubicBezTo>
                <a:cubicBezTo>
                  <a:pt x="407442" y="4043267"/>
                  <a:pt x="409156" y="4048982"/>
                  <a:pt x="411823" y="4053078"/>
                </a:cubicBezTo>
                <a:cubicBezTo>
                  <a:pt x="683572" y="4484656"/>
                  <a:pt x="1033139" y="4842701"/>
                  <a:pt x="1439380" y="5147405"/>
                </a:cubicBezTo>
                <a:lnTo>
                  <a:pt x="5710010" y="5150263"/>
                </a:lnTo>
                <a:cubicBezTo>
                  <a:pt x="5810594" y="5075482"/>
                  <a:pt x="5907272" y="4995587"/>
                  <a:pt x="5999665" y="4910900"/>
                </a:cubicBezTo>
                <a:cubicBezTo>
                  <a:pt x="6418765" y="4526661"/>
                  <a:pt x="6746901" y="4078129"/>
                  <a:pt x="6954165" y="3545777"/>
                </a:cubicBezTo>
                <a:cubicBezTo>
                  <a:pt x="7048234" y="3306175"/>
                  <a:pt x="7109956" y="3055115"/>
                  <a:pt x="7137712" y="2799207"/>
                </a:cubicBezTo>
                <a:cubicBezTo>
                  <a:pt x="7139236" y="2784920"/>
                  <a:pt x="7141046" y="2770632"/>
                  <a:pt x="7142951" y="2754535"/>
                </a:cubicBezTo>
                <a:cubicBezTo>
                  <a:pt x="7151714" y="2760440"/>
                  <a:pt x="7149237" y="2768441"/>
                  <a:pt x="7149428" y="2774823"/>
                </a:cubicBezTo>
                <a:cubicBezTo>
                  <a:pt x="7156743" y="3007967"/>
                  <a:pt x="7128777" y="3240881"/>
                  <a:pt x="7066465" y="3465672"/>
                </a:cubicBezTo>
                <a:cubicBezTo>
                  <a:pt x="6952165" y="3878580"/>
                  <a:pt x="6737948" y="4235863"/>
                  <a:pt x="6452578" y="4552760"/>
                </a:cubicBezTo>
                <a:cubicBezTo>
                  <a:pt x="6244553" y="4783836"/>
                  <a:pt x="6008809" y="4980242"/>
                  <a:pt x="5752110" y="5150263"/>
                </a:cubicBezTo>
                <a:lnTo>
                  <a:pt x="5827643" y="5150263"/>
                </a:lnTo>
                <a:cubicBezTo>
                  <a:pt x="6136539" y="4938904"/>
                  <a:pt x="6412192" y="4689348"/>
                  <a:pt x="6642793" y="4389406"/>
                </a:cubicBezTo>
                <a:cubicBezTo>
                  <a:pt x="6851295" y="4118324"/>
                  <a:pt x="7009125" y="3820859"/>
                  <a:pt x="7102469" y="3490817"/>
                </a:cubicBezTo>
                <a:cubicBezTo>
                  <a:pt x="7148646" y="3327473"/>
                  <a:pt x="7177069" y="3159624"/>
                  <a:pt x="7187242" y="2990183"/>
                </a:cubicBezTo>
                <a:cubicBezTo>
                  <a:pt x="7187623" y="2984087"/>
                  <a:pt x="7182384" y="2642330"/>
                  <a:pt x="7178288" y="2604802"/>
                </a:cubicBezTo>
                <a:close/>
                <a:moveTo>
                  <a:pt x="6342565" y="441389"/>
                </a:moveTo>
                <a:cubicBezTo>
                  <a:pt x="6829797" y="986533"/>
                  <a:pt x="7091135" y="1624422"/>
                  <a:pt x="7126567" y="2355056"/>
                </a:cubicBezTo>
                <a:cubicBezTo>
                  <a:pt x="7001123" y="1661827"/>
                  <a:pt x="6756426" y="1017365"/>
                  <a:pt x="6342565" y="441389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19DFBF-D7E3-F283-59A0-B19BB87AEF82}"/>
              </a:ext>
            </a:extLst>
          </p:cNvPr>
          <p:cNvSpPr txBox="1"/>
          <p:nvPr/>
        </p:nvSpPr>
        <p:spPr>
          <a:xfrm>
            <a:off x="2558716" y="955309"/>
            <a:ext cx="7074568" cy="28989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Questions</a:t>
            </a:r>
            <a:r>
              <a:rPr lang="en-US" sz="6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 comments and discussion 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41F77738-2AF0-4750-A0C7-F97C2C1759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17349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501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EB733-7306-5A62-6709-6A45CF07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AE767-1376-95C2-4CCD-08C234BE3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Alderson, P. &amp; Morrow, V. (2020). (2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edition) The Ethics of Research with Children and Young People (a practical handbook) London: Sage. </a:t>
            </a:r>
          </a:p>
          <a:p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Christensen, P., &amp; A.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Prout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(2002). Working with ethical symmetry in social research with children 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Childhood 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9(4), 477-497. </a:t>
            </a:r>
          </a:p>
          <a:p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Coyne, I. (2010). Research with children and young people: the issue of parental proxy consent. 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Children and Society,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24, 227-237. </a:t>
            </a:r>
          </a:p>
          <a:p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Gallagher, M., Haywood, S. L., Jones, M. W., &amp; Milne S. (2010). Negotiating informed consent with children in school-based research: a critical overview 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Children and Society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24,  471-482. </a:t>
            </a:r>
            <a:r>
              <a:rPr lang="en-GB" sz="1800" dirty="0">
                <a:solidFill>
                  <a:srgbClr val="767676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Pinter, A., &amp; Kuchah, K. (2021). (Eds.) 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Ethical and methodological issues in researching young language learners in school contexts.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Bristol: Multilingual Matters.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Pinter, A ( 2022) Child-centred ethics in second language education 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Language Teaching for Young Learners 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4/1: 4-29. </a:t>
            </a:r>
          </a:p>
          <a:p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Sargeant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J., &amp; Harcourt, D. (2012). 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Doing ethical research with children. 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Maidenhead: Open University Press.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5199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6" name="Freeform: Shape 35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8" name="Freeform: Shape 37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9CF04E-D19F-F0F0-62FC-9A5E42F8AF3B}"/>
              </a:ext>
            </a:extLst>
          </p:cNvPr>
          <p:cNvSpPr txBox="1"/>
          <p:nvPr/>
        </p:nvSpPr>
        <p:spPr>
          <a:xfrm>
            <a:off x="1524003" y="1999615"/>
            <a:ext cx="9144000" cy="2764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6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you!!!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  <a:hlinkClick r:id="rId2"/>
              </a:rPr>
              <a:t>Annamaria.pinter@warwick.ac.uk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B447F2-C18E-CE43-0B91-A97365E43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389" y="385924"/>
            <a:ext cx="3414358" cy="227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75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B7595D-C812-6970-3AF2-9EF646351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Welcome and getting to know the audience 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AAFC2-9DA7-F435-D4FB-AE76D1DCE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>
            <a:normAutofit/>
          </a:bodyPr>
          <a:lstStyle/>
          <a:p>
            <a:r>
              <a:rPr lang="en-GB" sz="3600" dirty="0"/>
              <a:t>How old are your participants ( current or past study)?</a:t>
            </a:r>
          </a:p>
          <a:p>
            <a:r>
              <a:rPr lang="en-GB" sz="3600" dirty="0"/>
              <a:t>One ethical issue/ problem that you think is </a:t>
            </a:r>
            <a:r>
              <a:rPr lang="en-GB" sz="3600" i="1" dirty="0"/>
              <a:t>specific to this population only? </a:t>
            </a:r>
          </a:p>
        </p:txBody>
      </p:sp>
    </p:spTree>
    <p:extLst>
      <p:ext uri="{BB962C8B-B14F-4D97-AF65-F5344CB8AC3E}">
        <p14:creationId xmlns:p14="http://schemas.microsoft.com/office/powerpoint/2010/main" val="363714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thical Approval/Exemption">
            <a:extLst>
              <a:ext uri="{FF2B5EF4-FFF2-40B4-BE49-F238E27FC236}">
                <a16:creationId xmlns:a16="http://schemas.microsoft.com/office/drawing/2014/main" id="{E8B350AD-80A2-95A4-429E-D6E640FA4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724" y="1017037"/>
            <a:ext cx="3936594" cy="4721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earch Ethics: Definition, Principles and Advantages - Public Health Notes">
            <a:extLst>
              <a:ext uri="{FF2B5EF4-FFF2-40B4-BE49-F238E27FC236}">
                <a16:creationId xmlns:a16="http://schemas.microsoft.com/office/drawing/2014/main" id="{D31AFE4C-4EA5-579A-D2F1-BE84C448F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08" y="688861"/>
            <a:ext cx="5057191" cy="504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18FFAA-7000-92D7-0B3E-02FD957CFF97}"/>
              </a:ext>
            </a:extLst>
          </p:cNvPr>
          <p:cNvSpPr txBox="1"/>
          <p:nvPr/>
        </p:nvSpPr>
        <p:spPr>
          <a:xfrm>
            <a:off x="7371184" y="326571"/>
            <a:ext cx="2621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University College Dublin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33A751-004F-0F1E-0AA5-72DC8777EB0E}"/>
              </a:ext>
            </a:extLst>
          </p:cNvPr>
          <p:cNvSpPr txBox="1"/>
          <p:nvPr/>
        </p:nvSpPr>
        <p:spPr>
          <a:xfrm>
            <a:off x="1558212" y="5868955"/>
            <a:ext cx="3508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Public health notes </a:t>
            </a:r>
          </a:p>
        </p:txBody>
      </p:sp>
    </p:spTree>
    <p:extLst>
      <p:ext uri="{BB962C8B-B14F-4D97-AF65-F5344CB8AC3E}">
        <p14:creationId xmlns:p14="http://schemas.microsoft.com/office/powerpoint/2010/main" val="2633502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C3EA2A-B576-A2A4-8216-738C31638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1" dirty="0"/>
              <a:t>Research Ethics</a:t>
            </a:r>
          </a:p>
        </p:txBody>
      </p:sp>
      <p:sp>
        <p:nvSpPr>
          <p:cNvPr id="16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E3E80EC-4F3A-A5AB-C136-49C8F69A8B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200" dirty="0"/>
              <a:t>Who is a child/ young person?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200" dirty="0"/>
              <a:t>Who is the researcher? 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200" dirty="0"/>
              <a:t>What is research?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200" dirty="0"/>
              <a:t>What is right and wrong in ethics? </a:t>
            </a:r>
          </a:p>
        </p:txBody>
      </p:sp>
      <p:pic>
        <p:nvPicPr>
          <p:cNvPr id="8" name="Picture Placeholder 7" descr="Text, letter&#10;&#10;Description automatically generated">
            <a:extLst>
              <a:ext uri="{FF2B5EF4-FFF2-40B4-BE49-F238E27FC236}">
                <a16:creationId xmlns:a16="http://schemas.microsoft.com/office/drawing/2014/main" id="{BD3D3C2A-E606-4F72-E172-AD3A93E95C6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1790" r="21790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359437-4D96-E8BA-4CDF-BBECAE77E296}"/>
              </a:ext>
            </a:extLst>
          </p:cNvPr>
          <p:cNvSpPr txBox="1"/>
          <p:nvPr/>
        </p:nvSpPr>
        <p:spPr>
          <a:xfrm>
            <a:off x="10005184" y="6657945"/>
            <a:ext cx="218681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700">
                <a:solidFill>
                  <a:srgbClr val="FFFFFF"/>
                </a:solidFill>
                <a:hlinkClick r:id="rId3" tooltip="https://www.pressenza.com/2021/03/balancing-trust-and-ethics-a-need-for-today-or-a-trend-of-the-past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GB" sz="700">
                <a:solidFill>
                  <a:srgbClr val="FFFFFF"/>
                </a:solidFill>
              </a:rPr>
              <a:t> by Unknown Author is licensed under </a:t>
            </a:r>
            <a:r>
              <a:rPr lang="en-GB" sz="700">
                <a:solidFill>
                  <a:srgbClr val="FFFFFF"/>
                </a:solidFill>
                <a:hlinkClick r:id="rId4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GB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28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7C806A6-4EF2-C6C9-A63F-AD3284C07B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386257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 child with her hands on her face&#10;&#10;Description automatically generated with medium confidence">
            <a:extLst>
              <a:ext uri="{FF2B5EF4-FFF2-40B4-BE49-F238E27FC236}">
                <a16:creationId xmlns:a16="http://schemas.microsoft.com/office/drawing/2014/main" id="{0564F372-DCAD-8EF5-E0B1-0393E70DCC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2441245" y="976745"/>
            <a:ext cx="1828801" cy="1956024"/>
          </a:xfrm>
          <a:prstGeom prst="rect">
            <a:avLst/>
          </a:prstGeom>
        </p:spPr>
      </p:pic>
      <p:pic>
        <p:nvPicPr>
          <p:cNvPr id="9" name="Picture 8" descr="A picture containing person&#10;&#10;Description automatically generated">
            <a:extLst>
              <a:ext uri="{FF2B5EF4-FFF2-40B4-BE49-F238E27FC236}">
                <a16:creationId xmlns:a16="http://schemas.microsoft.com/office/drawing/2014/main" id="{2293DB11-50A5-EEF2-5847-11AA38F0105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4847243" y="976745"/>
            <a:ext cx="2468880" cy="186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89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Arc 90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0DC5191-2A23-87C7-3423-1BD6BA607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1939159"/>
            <a:ext cx="7644627" cy="27510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571500" indent="-571500" algn="r"/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Should children/under 18s be treated differently to adults?</a:t>
            </a:r>
            <a:b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 is 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competence</a:t>
            </a:r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understood and viewed?</a:t>
            </a:r>
            <a:b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Children versus 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parents/ guardians</a:t>
            </a:r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  <a:b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beginnings of 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child ethics</a:t>
            </a:r>
            <a:b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‘Gillick criteria’ </a:t>
            </a:r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of competence  </a:t>
            </a:r>
            <a:b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1366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E1E9FF-6268-B1B7-563D-D5F3383D8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Macro-ethical concerns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FBA7D-4F82-3872-6F9B-0426F7856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GB" dirty="0"/>
              <a:t>National, institutional and international legislation: </a:t>
            </a:r>
          </a:p>
          <a:p>
            <a:pPr lvl="1"/>
            <a:r>
              <a:rPr lang="en-GB" dirty="0"/>
              <a:t>University ethical boards/ committees;</a:t>
            </a:r>
          </a:p>
          <a:p>
            <a:pPr lvl="1"/>
            <a:r>
              <a:rPr lang="en-GB" dirty="0"/>
              <a:t>Ethics guidelines of national/ international organisations such as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BAAL BERA, ERIC, APS</a:t>
            </a: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etc; </a:t>
            </a:r>
            <a:endParaRPr lang="en-GB" dirty="0"/>
          </a:p>
          <a:p>
            <a:pPr lvl="1"/>
            <a:r>
              <a:rPr lang="en-GB" dirty="0"/>
              <a:t>International, UN, UNICEF, UNCRC (1989); </a:t>
            </a:r>
          </a:p>
        </p:txBody>
      </p:sp>
    </p:spTree>
    <p:extLst>
      <p:ext uri="{BB962C8B-B14F-4D97-AF65-F5344CB8AC3E}">
        <p14:creationId xmlns:p14="http://schemas.microsoft.com/office/powerpoint/2010/main" val="1500629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Red toy person in front of two lines of white figures">
            <a:extLst>
              <a:ext uri="{FF2B5EF4-FFF2-40B4-BE49-F238E27FC236}">
                <a16:creationId xmlns:a16="http://schemas.microsoft.com/office/drawing/2014/main" id="{755D613B-C151-E202-B4BB-28982AC1AD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00" r="1694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6D8D7B-2022-E0C3-2900-4B5C4A302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GB" sz="4000"/>
              <a:t>Micro-ethical concerns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BACE25D-2A05-4A6D-CE20-E4FE55E07A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GB" sz="2000"/>
              <a:t>Relationship issues</a:t>
            </a:r>
          </a:p>
          <a:p>
            <a:r>
              <a:rPr lang="en-GB" sz="2000"/>
              <a:t>Unexpected constraints</a:t>
            </a:r>
          </a:p>
          <a:p>
            <a:r>
              <a:rPr lang="en-GB" sz="2000"/>
              <a:t>Important last-minute discoveries</a:t>
            </a:r>
          </a:p>
          <a:p>
            <a:r>
              <a:rPr lang="en-GB" sz="2000"/>
              <a:t>Etc </a:t>
            </a:r>
          </a:p>
          <a:p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664313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-up of a chain&#10;&#10;Description automatically generated with medium confidence">
            <a:extLst>
              <a:ext uri="{FF2B5EF4-FFF2-40B4-BE49-F238E27FC236}">
                <a16:creationId xmlns:a16="http://schemas.microsoft.com/office/drawing/2014/main" id="{363204CA-BEDD-E591-A277-7BEBCB091C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8072" r="23298" b="1020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47B0A6-FE57-219D-5161-DC280D5F33D5}"/>
              </a:ext>
            </a:extLst>
          </p:cNvPr>
          <p:cNvSpPr txBox="1"/>
          <p:nvPr/>
        </p:nvSpPr>
        <p:spPr>
          <a:xfrm>
            <a:off x="477981" y="1122363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dirty="0">
                <a:latin typeface="+mj-lt"/>
                <a:ea typeface="+mj-ea"/>
                <a:cs typeface="+mj-cs"/>
              </a:rPr>
              <a:t>TENSION between macro and micro-ethics 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85210B-FE05-203E-F144-C4671AB515B3}"/>
              </a:ext>
            </a:extLst>
          </p:cNvPr>
          <p:cNvSpPr txBox="1"/>
          <p:nvPr/>
        </p:nvSpPr>
        <p:spPr>
          <a:xfrm>
            <a:off x="276809" y="6904653"/>
            <a:ext cx="975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900" dirty="0">
                <a:hlinkClick r:id="rId4" tooltip="https://www.flickr.com/photos/timecaptured/7418520104/"/>
              </a:rPr>
              <a:t>This Photo</a:t>
            </a:r>
            <a:r>
              <a:rPr lang="en-GB" sz="900" dirty="0"/>
              <a:t> by Unknown Author is licensed under </a:t>
            </a:r>
            <a:r>
              <a:rPr lang="en-GB" sz="900" dirty="0">
                <a:hlinkClick r:id="rId5" tooltip="https://creativecommons.org/licenses/by-sa/3.0/"/>
              </a:rPr>
              <a:t>C-SA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3806485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B80F5F3E0D984F81FD86D3972A5BF4" ma:contentTypeVersion="13" ma:contentTypeDescription="Create a new document." ma:contentTypeScope="" ma:versionID="a75fc6782dd16156054cc36ca1e4b757">
  <xsd:schema xmlns:xsd="http://www.w3.org/2001/XMLSchema" xmlns:xs="http://www.w3.org/2001/XMLSchema" xmlns:p="http://schemas.microsoft.com/office/2006/metadata/properties" xmlns:ns2="75ac1826-cf66-464f-8fd9-2c023640986c" xmlns:ns3="fe6ba412-7eaa-4218-9a2c-0ecbffa059f8" targetNamespace="http://schemas.microsoft.com/office/2006/metadata/properties" ma:root="true" ma:fieldsID="f4c680d625aeae59667327b5b670a4e3" ns2:_="" ns3:_="">
    <xsd:import namespace="75ac1826-cf66-464f-8fd9-2c023640986c"/>
    <xsd:import namespace="fe6ba412-7eaa-4218-9a2c-0ecbffa059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ac1826-cf66-464f-8fd9-2c02364098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6ba412-7eaa-4218-9a2c-0ecbffa059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96AC8D7-97D5-4A0E-8200-80B6CBB3B8EF}"/>
</file>

<file path=customXml/itemProps2.xml><?xml version="1.0" encoding="utf-8"?>
<ds:datastoreItem xmlns:ds="http://schemas.openxmlformats.org/officeDocument/2006/customXml" ds:itemID="{A88D04E9-1ED7-4B7B-85EB-AC752381BF43}"/>
</file>

<file path=customXml/itemProps3.xml><?xml version="1.0" encoding="utf-8"?>
<ds:datastoreItem xmlns:ds="http://schemas.openxmlformats.org/officeDocument/2006/customXml" ds:itemID="{2F40167F-13C3-4035-A7A1-192550EA9B4B}"/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698</Words>
  <Application>Microsoft Office PowerPoint</Application>
  <PresentationFormat>Widescreen</PresentationFormat>
  <Paragraphs>84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Open Sans</vt:lpstr>
      <vt:lpstr>Times New Roman</vt:lpstr>
      <vt:lpstr>Office Theme</vt:lpstr>
      <vt:lpstr>Some complex ethical puzzles when working with participants under 18 years of age </vt:lpstr>
      <vt:lpstr>Welcome and getting to know the audience  </vt:lpstr>
      <vt:lpstr>PowerPoint Presentation</vt:lpstr>
      <vt:lpstr>Research Ethics</vt:lpstr>
      <vt:lpstr>PowerPoint Presentation</vt:lpstr>
      <vt:lpstr>Should children/under 18s be treated differently to adults? How is competence understood and viewed? Children versus parents/ guardians? The beginnings of child ethics The ‘Gillick criteria’ of competence    </vt:lpstr>
      <vt:lpstr>Macro-ethical concerns</vt:lpstr>
      <vt:lpstr>Micro-ethical concerns </vt:lpstr>
      <vt:lpstr>PowerPoint Presentation</vt:lpstr>
      <vt:lpstr>Tensions and dilemmas</vt:lpstr>
      <vt:lpstr>Traditional versus alternative research methods with children </vt:lpstr>
      <vt:lpstr>Where are you on the continuum?  </vt:lpstr>
      <vt:lpstr>The adult researcher </vt:lpstr>
      <vt:lpstr>Practical questions </vt:lpstr>
      <vt:lpstr>Practical questions </vt:lpstr>
      <vt:lpstr>PowerPoint Presentation</vt:lpstr>
      <vt:lpstr>PowerPoint Presentation</vt:lpstr>
      <vt:lpstr>Reading: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complex ethical puzzles when working with participants under 18 years of age </dc:title>
  <dc:creator>Pinter, Annamaria</dc:creator>
  <cp:lastModifiedBy>Pinter, Annamaria</cp:lastModifiedBy>
  <cp:revision>15</cp:revision>
  <dcterms:created xsi:type="dcterms:W3CDTF">2022-06-22T16:45:50Z</dcterms:created>
  <dcterms:modified xsi:type="dcterms:W3CDTF">2022-06-27T17:58:41Z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0x010100D5B80F5F3E0D984F81FD86D3972A5BF4</vt:lpwstr>
  </property>
</Properties>
</file>