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87" r:id="rId4"/>
    <p:sldId id="274" r:id="rId5"/>
    <p:sldId id="310" r:id="rId6"/>
    <p:sldId id="301" r:id="rId7"/>
    <p:sldId id="307" r:id="rId8"/>
    <p:sldId id="286" r:id="rId9"/>
    <p:sldId id="284" r:id="rId10"/>
    <p:sldId id="295" r:id="rId11"/>
    <p:sldId id="265" r:id="rId12"/>
    <p:sldId id="299" r:id="rId13"/>
    <p:sldId id="296" r:id="rId14"/>
    <p:sldId id="298" r:id="rId15"/>
    <p:sldId id="297" r:id="rId16"/>
    <p:sldId id="311" r:id="rId17"/>
    <p:sldId id="285" r:id="rId18"/>
    <p:sldId id="292" r:id="rId19"/>
    <p:sldId id="288" r:id="rId20"/>
    <p:sldId id="289" r:id="rId21"/>
    <p:sldId id="291" r:id="rId22"/>
    <p:sldId id="293" r:id="rId23"/>
    <p:sldId id="294" r:id="rId24"/>
    <p:sldId id="300" r:id="rId25"/>
    <p:sldId id="273" r:id="rId26"/>
    <p:sldId id="271" r:id="rId27"/>
    <p:sldId id="308" r:id="rId28"/>
    <p:sldId id="30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432" y="42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E39B2E-DEE2-4B5E-A763-12C95255D782}" type="datetimeFigureOut">
              <a:rPr lang="en-US" smtClean="0"/>
              <a:t>6/27/2022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3360863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9B2E-DEE2-4B5E-A763-12C95255D782}" type="datetimeFigureOut">
              <a:rPr lang="en-US" smtClean="0"/>
              <a:t>6/27/2022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265205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9B2E-DEE2-4B5E-A763-12C95255D782}" type="datetimeFigureOut">
              <a:rPr lang="en-US" smtClean="0"/>
              <a:t>6/27/2022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1838181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9B2E-DEE2-4B5E-A763-12C95255D782}" type="datetimeFigureOut">
              <a:rPr lang="en-US" smtClean="0"/>
              <a:t>6/27/2022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9706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E39B2E-DEE2-4B5E-A763-12C95255D782}" type="datetimeFigureOut">
              <a:rPr lang="en-US" smtClean="0"/>
              <a:t>6/27/2022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125544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E39B2E-DEE2-4B5E-A763-12C95255D782}" type="datetimeFigureOut">
              <a:rPr lang="en-US" smtClean="0"/>
              <a:t>6/27/2022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4191743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E39B2E-DEE2-4B5E-A763-12C95255D782}" type="datetimeFigureOut">
              <a:rPr lang="en-US" smtClean="0"/>
              <a:t>6/27/2022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76195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E39B2E-DEE2-4B5E-A763-12C95255D782}" type="datetimeFigureOut">
              <a:rPr lang="en-US" smtClean="0"/>
              <a:t>6/27/2022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3139327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39B2E-DEE2-4B5E-A763-12C95255D782}" type="datetimeFigureOut">
              <a:rPr lang="en-US" smtClean="0"/>
              <a:t>6/27/2022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1407567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39B2E-DEE2-4B5E-A763-12C95255D782}" type="datetimeFigureOut">
              <a:rPr lang="en-US" smtClean="0"/>
              <a:t>6/27/2022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171771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39B2E-DEE2-4B5E-A763-12C95255D782}" type="datetimeFigureOut">
              <a:rPr lang="en-US" smtClean="0"/>
              <a:t>6/27/2022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578D5-C740-49F0-A014-72350C11980C}" type="slidenum">
              <a:rPr lang="en-US" smtClean="0"/>
              <a:t>‹#›</a:t>
            </a:fld>
            <a:endParaRPr lang="en-US"/>
          </a:p>
        </p:txBody>
      </p:sp>
    </p:spTree>
    <p:extLst>
      <p:ext uri="{BB962C8B-B14F-4D97-AF65-F5344CB8AC3E}">
        <p14:creationId xmlns:p14="http://schemas.microsoft.com/office/powerpoint/2010/main" val="1659220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39B2E-DEE2-4B5E-A763-12C95255D782}" type="datetimeFigureOut">
              <a:rPr lang="en-US" smtClean="0"/>
              <a:t>6/27/2022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578D5-C740-49F0-A014-72350C11980C}" type="slidenum">
              <a:rPr lang="en-US" smtClean="0"/>
              <a:t>‹#›</a:t>
            </a:fld>
            <a:endParaRPr lang="en-US"/>
          </a:p>
        </p:txBody>
      </p:sp>
    </p:spTree>
    <p:extLst>
      <p:ext uri="{BB962C8B-B14F-4D97-AF65-F5344CB8AC3E}">
        <p14:creationId xmlns:p14="http://schemas.microsoft.com/office/powerpoint/2010/main" val="122825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doi.org/10.1558/jalpp.21269" TargetMode="External"/><Relationship Id="rId3" Type="http://schemas.openxmlformats.org/officeDocument/2006/relationships/hyperlink" Target="https://doi.org/10.1558/jalpp.21087" TargetMode="External"/><Relationship Id="rId7" Type="http://schemas.openxmlformats.org/officeDocument/2006/relationships/hyperlink" Target="https://doi.org/10.1558/jalpp.21086" TargetMode="External"/><Relationship Id="rId2" Type="http://schemas.openxmlformats.org/officeDocument/2006/relationships/hyperlink" Target="https://doi.org/10.1558/jalpp.20270" TargetMode="External"/><Relationship Id="rId1" Type="http://schemas.openxmlformats.org/officeDocument/2006/relationships/slideLayout" Target="../slideLayouts/slideLayout2.xml"/><Relationship Id="rId6" Type="http://schemas.openxmlformats.org/officeDocument/2006/relationships/hyperlink" Target="https://doi.org/10.1558/jalpp.21085" TargetMode="External"/><Relationship Id="rId5" Type="http://schemas.openxmlformats.org/officeDocument/2006/relationships/hyperlink" Target="https://doi.org/10.1558/jalpp.21084" TargetMode="External"/><Relationship Id="rId4" Type="http://schemas.openxmlformats.org/officeDocument/2006/relationships/hyperlink" Target="https://doi.org/10.1558/jalpp.21088"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en.wikipedia.org/wiki/File:Pieter_Bruegel_the_Elder_-_The_Tower_of_Babel_(Vienna)_-_Google_Art_Project_-_edited.jpg"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en.wikipedia.org/wiki/File:Pieter_Bruegel_the_Elder_-_The_Tower_of_Babel_(Rotterdam)_-_Google_Art_Project_-_edited.jp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600" b="1" dirty="0" smtClean="0"/>
              <a:t>Language education and symbolic power: Dialogic perspectives</a:t>
            </a:r>
            <a:r>
              <a:rPr lang="en-US" dirty="0" smtClean="0"/>
              <a:t/>
            </a:r>
            <a:br>
              <a:rPr lang="en-US" dirty="0" smtClean="0"/>
            </a:br>
            <a:r>
              <a:rPr lang="en-US" b="1" dirty="0" smtClean="0"/>
              <a:t>   </a:t>
            </a:r>
            <a:r>
              <a:rPr lang="en-US" sz="2200" dirty="0" smtClean="0"/>
              <a:t>Claire </a:t>
            </a:r>
            <a:r>
              <a:rPr lang="en-US" sz="2200" dirty="0" err="1" smtClean="0"/>
              <a:t>Kramsch</a:t>
            </a:r>
            <a:r>
              <a:rPr lang="en-US" sz="2200" dirty="0" smtClean="0"/>
              <a:t>, UC Berkeley</a:t>
            </a:r>
            <a:endParaRPr lang="en-US" sz="2200" dirty="0"/>
          </a:p>
        </p:txBody>
      </p:sp>
      <p:sp>
        <p:nvSpPr>
          <p:cNvPr id="3" name="Subtitle 2"/>
          <p:cNvSpPr>
            <a:spLocks noGrp="1"/>
          </p:cNvSpPr>
          <p:nvPr>
            <p:ph type="subTitle" idx="1"/>
          </p:nvPr>
        </p:nvSpPr>
        <p:spPr/>
        <p:txBody>
          <a:bodyPr>
            <a:normAutofit fontScale="85000" lnSpcReduction="20000"/>
          </a:bodyPr>
          <a:lstStyle/>
          <a:p>
            <a:r>
              <a:rPr lang="en-US" dirty="0" smtClean="0"/>
              <a:t>Conference on </a:t>
            </a:r>
            <a:r>
              <a:rPr lang="en-US" i="1" dirty="0" smtClean="0"/>
              <a:t>Transcending  Dialogues</a:t>
            </a:r>
          </a:p>
          <a:p>
            <a:r>
              <a:rPr lang="en-US" dirty="0" smtClean="0"/>
              <a:t>U. of Warwick  29 June 2022.</a:t>
            </a:r>
            <a:endParaRPr lang="en-US" dirty="0"/>
          </a:p>
          <a:p>
            <a:r>
              <a:rPr lang="en-US" dirty="0"/>
              <a:t> </a:t>
            </a:r>
          </a:p>
          <a:p>
            <a:r>
              <a:rPr lang="en-US" b="1" dirty="0"/>
              <a:t> </a:t>
            </a:r>
            <a:endParaRPr lang="en-US" dirty="0"/>
          </a:p>
          <a:p>
            <a:endParaRPr lang="en-US" dirty="0"/>
          </a:p>
        </p:txBody>
      </p:sp>
    </p:spTree>
    <p:extLst>
      <p:ext uri="{BB962C8B-B14F-4D97-AF65-F5344CB8AC3E}">
        <p14:creationId xmlns:p14="http://schemas.microsoft.com/office/powerpoint/2010/main" val="3166430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3. Teaching dialogue in a foreign language class</a:t>
            </a:r>
            <a:br>
              <a:rPr lang="en-US" sz="2000" dirty="0" smtClean="0"/>
            </a:br>
            <a:endParaRPr lang="en-US" sz="2000" dirty="0"/>
          </a:p>
        </p:txBody>
      </p:sp>
      <p:sp>
        <p:nvSpPr>
          <p:cNvPr id="3" name="Content Placeholder 2"/>
          <p:cNvSpPr>
            <a:spLocks noGrp="1"/>
          </p:cNvSpPr>
          <p:nvPr>
            <p:ph idx="1"/>
          </p:nvPr>
        </p:nvSpPr>
        <p:spPr>
          <a:xfrm>
            <a:off x="457200" y="1066800"/>
            <a:ext cx="8229600" cy="5059363"/>
          </a:xfrm>
        </p:spPr>
        <p:txBody>
          <a:bodyPr>
            <a:normAutofit fontScale="25000" lnSpcReduction="20000"/>
          </a:bodyPr>
          <a:lstStyle/>
          <a:p>
            <a:pPr marL="0" indent="0">
              <a:buNone/>
            </a:pPr>
            <a:r>
              <a:rPr lang="en-US" sz="4900" dirty="0" smtClean="0"/>
              <a:t> </a:t>
            </a:r>
            <a:r>
              <a:rPr lang="en-US" sz="5600" dirty="0" smtClean="0"/>
              <a:t>An article, five rejoinders and a response in JALPP 16:3 (2019@2022) Forum Discussion</a:t>
            </a:r>
          </a:p>
          <a:p>
            <a:pPr marL="0" indent="0">
              <a:buNone/>
            </a:pPr>
            <a:endParaRPr lang="en-US" sz="5600" dirty="0"/>
          </a:p>
          <a:p>
            <a:pPr marL="0" indent="0">
              <a:buNone/>
            </a:pPr>
            <a:r>
              <a:rPr lang="en-US" sz="5600" dirty="0" err="1" smtClean="0"/>
              <a:t>Kramsch</a:t>
            </a:r>
            <a:r>
              <a:rPr lang="en-US" sz="5600" dirty="0"/>
              <a:t>, Claire. 2022a. Between professionalism and political engagement in foreign language teaching practice. Forum Discussion. </a:t>
            </a:r>
            <a:r>
              <a:rPr lang="en-US" sz="5600" i="1" dirty="0"/>
              <a:t>Journal of Applied Linguistics and Professional Practice</a:t>
            </a:r>
            <a:r>
              <a:rPr lang="en-US" sz="5600" dirty="0"/>
              <a:t> (2019@2022) 16:3, 335-416.  </a:t>
            </a:r>
            <a:r>
              <a:rPr lang="en-US" sz="5600" dirty="0">
                <a:hlinkClick r:id="rId2"/>
              </a:rPr>
              <a:t>https://doi.org/10.1558/jalpp.20270</a:t>
            </a:r>
            <a:endParaRPr lang="en-US" sz="5600" dirty="0"/>
          </a:p>
          <a:p>
            <a:endParaRPr lang="en-US" sz="5600" b="1" dirty="0"/>
          </a:p>
          <a:p>
            <a:pPr marL="0" indent="0">
              <a:buNone/>
            </a:pPr>
            <a:r>
              <a:rPr lang="en-US" sz="5600" dirty="0" smtClean="0"/>
              <a:t>Block</a:t>
            </a:r>
            <a:r>
              <a:rPr lang="en-US" sz="5600" dirty="0"/>
              <a:t>, David. 2022. To the limits of the political in foreign language teaching: </a:t>
            </a:r>
            <a:r>
              <a:rPr lang="en-US" sz="5600" dirty="0" smtClean="0"/>
              <a:t> A </a:t>
            </a:r>
            <a:r>
              <a:rPr lang="en-US" sz="5600" dirty="0"/>
              <a:t>rejoinder to </a:t>
            </a:r>
            <a:r>
              <a:rPr lang="en-US" sz="5600" dirty="0" err="1"/>
              <a:t>Kramsch</a:t>
            </a:r>
            <a:r>
              <a:rPr lang="en-US" sz="5600" dirty="0"/>
              <a:t> </a:t>
            </a:r>
            <a:r>
              <a:rPr lang="en-US" sz="5600" dirty="0" smtClean="0"/>
              <a:t>2022a. </a:t>
            </a:r>
            <a:r>
              <a:rPr lang="en-US" sz="5600" dirty="0"/>
              <a:t>JALPP 16:3, 388-397. </a:t>
            </a:r>
            <a:r>
              <a:rPr lang="en-US" sz="5600" dirty="0">
                <a:hlinkClick r:id="rId3"/>
              </a:rPr>
              <a:t>https://doi.org/10.1558/jalpp.21087</a:t>
            </a:r>
            <a:endParaRPr lang="en-US" sz="5600" dirty="0"/>
          </a:p>
          <a:p>
            <a:pPr marL="0" indent="0">
              <a:buNone/>
            </a:pPr>
            <a:r>
              <a:rPr lang="en-US" sz="5600" dirty="0"/>
              <a:t> </a:t>
            </a:r>
          </a:p>
          <a:p>
            <a:pPr marL="0" indent="0">
              <a:buNone/>
            </a:pPr>
            <a:r>
              <a:rPr lang="en-US" sz="5600" dirty="0" err="1" smtClean="0"/>
              <a:t>Byram</a:t>
            </a:r>
            <a:r>
              <a:rPr lang="en-US" sz="5600" dirty="0"/>
              <a:t>, Michael. 2022. The political and the ethical in language teaching.  A rejoinder to </a:t>
            </a:r>
            <a:r>
              <a:rPr lang="en-US" sz="5600" dirty="0" err="1"/>
              <a:t>Kramsch</a:t>
            </a:r>
            <a:r>
              <a:rPr lang="en-US" sz="5600" dirty="0"/>
              <a:t> </a:t>
            </a:r>
            <a:r>
              <a:rPr lang="en-US" sz="5600" dirty="0" smtClean="0"/>
              <a:t>2022a. </a:t>
            </a:r>
            <a:r>
              <a:rPr lang="en-US" sz="5600" dirty="0"/>
              <a:t>JALPP 16:3, 398-406. </a:t>
            </a:r>
            <a:r>
              <a:rPr lang="en-US" sz="5600" dirty="0">
                <a:hlinkClick r:id="rId4"/>
              </a:rPr>
              <a:t>https://doi.org/10.1558/jalpp.21088</a:t>
            </a:r>
            <a:endParaRPr lang="en-US" sz="5600" dirty="0"/>
          </a:p>
          <a:p>
            <a:pPr marL="0" indent="0">
              <a:buNone/>
            </a:pPr>
            <a:endParaRPr lang="en-US" sz="5600" dirty="0" smtClean="0"/>
          </a:p>
          <a:p>
            <a:pPr marL="0" indent="0">
              <a:buNone/>
            </a:pPr>
            <a:r>
              <a:rPr lang="en-US" sz="5600" dirty="0" smtClean="0"/>
              <a:t>Chun</a:t>
            </a:r>
            <a:r>
              <a:rPr lang="en-US" sz="5600" dirty="0"/>
              <a:t>, Christian. 2022. Encouraging critical and analytic skills in the classroom? A rejoinder to </a:t>
            </a:r>
            <a:r>
              <a:rPr lang="en-US" sz="5600" dirty="0" err="1"/>
              <a:t>Kramsch</a:t>
            </a:r>
            <a:r>
              <a:rPr lang="en-US" sz="5600" dirty="0"/>
              <a:t> </a:t>
            </a:r>
            <a:r>
              <a:rPr lang="en-US" sz="5600" dirty="0" smtClean="0"/>
              <a:t>2022a. </a:t>
            </a:r>
            <a:r>
              <a:rPr lang="en-US" sz="5600" dirty="0"/>
              <a:t>JALPP 16:3, 359-364. </a:t>
            </a:r>
            <a:r>
              <a:rPr lang="en-US" sz="5600" dirty="0">
                <a:hlinkClick r:id="rId5"/>
              </a:rPr>
              <a:t>https://doi.org/10.1558/jalpp.21084</a:t>
            </a:r>
            <a:endParaRPr lang="en-US" sz="5600" dirty="0"/>
          </a:p>
          <a:p>
            <a:pPr marL="0" indent="0">
              <a:buNone/>
            </a:pPr>
            <a:r>
              <a:rPr lang="en-US" sz="5600" dirty="0"/>
              <a:t> </a:t>
            </a:r>
          </a:p>
          <a:p>
            <a:pPr marL="0" indent="0">
              <a:buNone/>
            </a:pPr>
            <a:r>
              <a:rPr lang="en-US" sz="5600" dirty="0" err="1"/>
              <a:t>Dervin</a:t>
            </a:r>
            <a:r>
              <a:rPr lang="en-US" sz="5600" dirty="0"/>
              <a:t>, Fred &amp; Mei Yuan. 2022. Political ideology and atonality in language and intercultural education. A rejoinder to </a:t>
            </a:r>
            <a:r>
              <a:rPr lang="en-US" sz="5600" dirty="0" err="1"/>
              <a:t>Kramsch</a:t>
            </a:r>
            <a:r>
              <a:rPr lang="en-US" sz="5600" dirty="0"/>
              <a:t> </a:t>
            </a:r>
            <a:r>
              <a:rPr lang="en-US" sz="5600" dirty="0" smtClean="0"/>
              <a:t>2022a. </a:t>
            </a:r>
            <a:r>
              <a:rPr lang="en-US" sz="5600" dirty="0"/>
              <a:t>JALPP 16:3, 365-379. </a:t>
            </a:r>
            <a:r>
              <a:rPr lang="en-US" sz="5600" dirty="0">
                <a:hlinkClick r:id="rId6"/>
              </a:rPr>
              <a:t>https://doi.org/10.1558/jalpp.21085</a:t>
            </a:r>
            <a:endParaRPr lang="en-US" sz="5600" dirty="0"/>
          </a:p>
          <a:p>
            <a:pPr marL="0" indent="0">
              <a:buNone/>
            </a:pPr>
            <a:r>
              <a:rPr lang="en-US" sz="5600" dirty="0"/>
              <a:t> </a:t>
            </a:r>
          </a:p>
          <a:p>
            <a:pPr marL="0" indent="0">
              <a:buNone/>
            </a:pPr>
            <a:r>
              <a:rPr lang="en-US" sz="5600" dirty="0"/>
              <a:t>Gray, John. 2022. Some thoughts on the state we are in. A rejoinder to </a:t>
            </a:r>
            <a:r>
              <a:rPr lang="en-US" sz="5600" dirty="0" err="1"/>
              <a:t>Kramsch</a:t>
            </a:r>
            <a:r>
              <a:rPr lang="en-US" sz="5600" dirty="0"/>
              <a:t> </a:t>
            </a:r>
            <a:r>
              <a:rPr lang="en-US" sz="5600" dirty="0" smtClean="0"/>
              <a:t>2022a, </a:t>
            </a:r>
            <a:r>
              <a:rPr lang="en-US" sz="5600" dirty="0"/>
              <a:t>380-387. </a:t>
            </a:r>
            <a:r>
              <a:rPr lang="en-US" sz="5600" dirty="0">
                <a:hlinkClick r:id="rId7"/>
              </a:rPr>
              <a:t>https://doi.org/10.1558/jalpp.21086</a:t>
            </a:r>
            <a:endParaRPr lang="en-US" sz="5600" dirty="0"/>
          </a:p>
          <a:p>
            <a:pPr marL="0" indent="0">
              <a:buNone/>
            </a:pPr>
            <a:endParaRPr lang="en-US" sz="5600" dirty="0" smtClean="0"/>
          </a:p>
          <a:p>
            <a:pPr marL="0" indent="0">
              <a:buNone/>
            </a:pPr>
            <a:r>
              <a:rPr lang="en-US" sz="5600" dirty="0" err="1" smtClean="0"/>
              <a:t>Kramsch</a:t>
            </a:r>
            <a:r>
              <a:rPr lang="en-US" sz="5600" dirty="0" smtClean="0"/>
              <a:t>, Claire. 2022b. Defining </a:t>
            </a:r>
            <a:r>
              <a:rPr lang="en-US" sz="5600" dirty="0"/>
              <a:t>the political in foreign language teaching ─ A response to the </a:t>
            </a:r>
            <a:r>
              <a:rPr lang="en-US" sz="5600" dirty="0" smtClean="0"/>
              <a:t>rejoinders, 407-416. </a:t>
            </a:r>
            <a:r>
              <a:rPr lang="en-US" sz="5600" dirty="0" smtClean="0">
                <a:hlinkClick r:id="rId8"/>
              </a:rPr>
              <a:t>https</a:t>
            </a:r>
            <a:r>
              <a:rPr lang="en-US" sz="5600" dirty="0">
                <a:hlinkClick r:id="rId8"/>
              </a:rPr>
              <a:t>://doi.org/10.1558/jalpp.21269</a:t>
            </a:r>
            <a:endParaRPr lang="en-US" sz="5600" dirty="0"/>
          </a:p>
          <a:p>
            <a:pPr marL="0" indent="0">
              <a:buNone/>
            </a:pPr>
            <a:endParaRPr lang="en-US" dirty="0" smtClean="0"/>
          </a:p>
          <a:p>
            <a:pPr marL="0" indent="0">
              <a:buNone/>
            </a:pPr>
            <a:r>
              <a:rPr lang="en-US" dirty="0"/>
              <a:t> </a:t>
            </a:r>
          </a:p>
          <a:p>
            <a:pPr marL="0" indent="0">
              <a:buNone/>
            </a:pPr>
            <a:endParaRPr lang="en-US" dirty="0" smtClean="0"/>
          </a:p>
        </p:txBody>
      </p:sp>
    </p:spTree>
    <p:extLst>
      <p:ext uri="{BB962C8B-B14F-4D97-AF65-F5344CB8AC3E}">
        <p14:creationId xmlns:p14="http://schemas.microsoft.com/office/powerpoint/2010/main" val="1775679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rmAutofit fontScale="90000"/>
          </a:bodyPr>
          <a:lstStyle/>
          <a:p>
            <a:r>
              <a:rPr lang="en-US" sz="1800" dirty="0" smtClean="0"/>
              <a:t/>
            </a:r>
            <a:br>
              <a:rPr lang="en-US" sz="1800" dirty="0" smtClean="0"/>
            </a:br>
            <a:r>
              <a:rPr lang="en-US" sz="1800" dirty="0"/>
              <a:t/>
            </a:r>
            <a:br>
              <a:rPr lang="en-US" sz="1800" dirty="0"/>
            </a:br>
            <a:r>
              <a:rPr lang="en-US" sz="1800" dirty="0" smtClean="0"/>
              <a:t>From</a:t>
            </a:r>
            <a:r>
              <a:rPr lang="en-US" sz="1800" dirty="0"/>
              <a:t>: </a:t>
            </a:r>
            <a:r>
              <a:rPr lang="en-US" sz="1800" dirty="0" err="1"/>
              <a:t>Annamaria</a:t>
            </a:r>
            <a:r>
              <a:rPr lang="en-US" sz="1800" dirty="0"/>
              <a:t> </a:t>
            </a:r>
            <a:r>
              <a:rPr lang="en-US" sz="1800" dirty="0" err="1"/>
              <a:t>Bellezza</a:t>
            </a:r>
            <a:r>
              <a:rPr lang="en-US" sz="1800" dirty="0"/>
              <a:t> (in press) “ ‘Politics is not a dirty word!’ Acting out the conflicts in the Italian classroom”.  In:  Adler R., </a:t>
            </a:r>
            <a:r>
              <a:rPr lang="en-US" sz="1800" dirty="0" err="1"/>
              <a:t>Bellezza</a:t>
            </a:r>
            <a:r>
              <a:rPr lang="en-US" sz="1800" dirty="0"/>
              <a:t> A., </a:t>
            </a:r>
            <a:r>
              <a:rPr lang="en-US" sz="1800" dirty="0" err="1"/>
              <a:t>Kramsch</a:t>
            </a:r>
            <a:r>
              <a:rPr lang="en-US" sz="1800" dirty="0"/>
              <a:t> C., Shibahara C. &amp; Zhang L.  Teaching the conflicts in American foreign language education. In </a:t>
            </a:r>
            <a:r>
              <a:rPr lang="en-US" sz="1800" dirty="0" err="1"/>
              <a:t>Bojsen</a:t>
            </a:r>
            <a:r>
              <a:rPr lang="en-US" sz="1800" dirty="0"/>
              <a:t>, Heidi, </a:t>
            </a:r>
            <a:r>
              <a:rPr lang="en-US" sz="1800" dirty="0" err="1"/>
              <a:t>Merse</a:t>
            </a:r>
            <a:r>
              <a:rPr lang="en-US" sz="1800" dirty="0"/>
              <a:t>, </a:t>
            </a:r>
            <a:r>
              <a:rPr lang="en-US" sz="1800" dirty="0" err="1"/>
              <a:t>Thorsen</a:t>
            </a:r>
            <a:r>
              <a:rPr lang="en-US" sz="1800" dirty="0"/>
              <a:t> &amp; </a:t>
            </a:r>
            <a:r>
              <a:rPr lang="en-US" sz="1800" dirty="0" err="1"/>
              <a:t>Rauschert</a:t>
            </a:r>
            <a:r>
              <a:rPr lang="en-US" sz="1800" dirty="0"/>
              <a:t>, Petra (Eds.) </a:t>
            </a:r>
            <a:r>
              <a:rPr lang="en-US" sz="1800" i="1" dirty="0" err="1"/>
              <a:t>Translanguaging</a:t>
            </a:r>
            <a:r>
              <a:rPr lang="en-US" sz="1800" i="1" dirty="0"/>
              <a:t> and epistemological </a:t>
            </a:r>
            <a:r>
              <a:rPr lang="en-US" sz="1800" i="1" dirty="0" err="1"/>
              <a:t>decentring</a:t>
            </a:r>
            <a:r>
              <a:rPr lang="en-US" sz="1800" i="1" dirty="0"/>
              <a:t> in higher education and research.</a:t>
            </a:r>
            <a:r>
              <a:rPr lang="en-US" sz="1800" dirty="0"/>
              <a:t> </a:t>
            </a:r>
            <a:r>
              <a:rPr lang="en-US" sz="1800" dirty="0" err="1"/>
              <a:t>Clevedon</a:t>
            </a:r>
            <a:r>
              <a:rPr lang="en-US" sz="1800" dirty="0"/>
              <a:t>, UK: Multilingual Matters. </a:t>
            </a:r>
            <a:br>
              <a:rPr lang="en-US" sz="1800" dirty="0"/>
            </a:br>
            <a:r>
              <a:rPr lang="en-US" sz="2200" dirty="0" smtClean="0"/>
              <a:t> </a:t>
            </a:r>
            <a:endParaRPr lang="en-US" dirty="0"/>
          </a:p>
        </p:txBody>
      </p:sp>
      <p:sp>
        <p:nvSpPr>
          <p:cNvPr id="3" name="Content Placeholder 2"/>
          <p:cNvSpPr>
            <a:spLocks noGrp="1"/>
          </p:cNvSpPr>
          <p:nvPr>
            <p:ph idx="1"/>
          </p:nvPr>
        </p:nvSpPr>
        <p:spPr>
          <a:xfrm>
            <a:off x="457200" y="2057400"/>
            <a:ext cx="8229600" cy="4068763"/>
          </a:xfrm>
        </p:spPr>
        <p:txBody>
          <a:bodyPr>
            <a:normAutofit/>
          </a:bodyPr>
          <a:lstStyle/>
          <a:p>
            <a:pPr marL="0" indent="0">
              <a:buNone/>
            </a:pPr>
            <a:endParaRPr lang="en-US" sz="1200" dirty="0" smtClean="0"/>
          </a:p>
          <a:p>
            <a:pPr marL="0" indent="0">
              <a:buNone/>
            </a:pPr>
            <a:r>
              <a:rPr lang="en-US" sz="1400" dirty="0" smtClean="0"/>
              <a:t>Survey </a:t>
            </a:r>
            <a:r>
              <a:rPr lang="en-US" sz="1400" dirty="0"/>
              <a:t>of 3 Italian classes taught in Sp.2020: 38/40 students find discussion of controversial topics in the language classroom ‘essential’, ‘ a must’ for understanding cultural differences. 37 students are bilingual with Italian being their 3d or even 4</a:t>
            </a:r>
            <a:r>
              <a:rPr lang="en-US" sz="1400" baseline="30000" dirty="0"/>
              <a:t>th</a:t>
            </a:r>
            <a:r>
              <a:rPr lang="en-US" sz="1400" dirty="0"/>
              <a:t> language. </a:t>
            </a:r>
            <a:endParaRPr lang="en-US" sz="1400" dirty="0" smtClean="0"/>
          </a:p>
          <a:p>
            <a:pPr marL="0" indent="0">
              <a:buNone/>
            </a:pPr>
            <a:endParaRPr lang="en-US" sz="1400" dirty="0"/>
          </a:p>
          <a:p>
            <a:pPr marL="400050" lvl="1" indent="0">
              <a:buNone/>
            </a:pPr>
            <a:r>
              <a:rPr lang="en-US" sz="1400" dirty="0"/>
              <a:t>S1: ‘In this class I have learned that </a:t>
            </a:r>
            <a:r>
              <a:rPr lang="en-US" sz="1400" i="1" dirty="0"/>
              <a:t>politics</a:t>
            </a:r>
            <a:r>
              <a:rPr lang="en-US" sz="1400" dirty="0"/>
              <a:t> is not a dirty word !</a:t>
            </a:r>
            <a:r>
              <a:rPr lang="en-US" sz="1400" i="1" dirty="0"/>
              <a:t>’</a:t>
            </a:r>
            <a:endParaRPr lang="en-US" sz="1400" dirty="0"/>
          </a:p>
          <a:p>
            <a:pPr marL="400050" lvl="1" indent="0">
              <a:buNone/>
            </a:pPr>
            <a:r>
              <a:rPr lang="en-US" sz="1400" i="1" dirty="0"/>
              <a:t>S2: </a:t>
            </a:r>
            <a:r>
              <a:rPr lang="en-US" sz="1400" dirty="0"/>
              <a:t> ‘</a:t>
            </a:r>
            <a:r>
              <a:rPr lang="en-US" sz="1400" i="1" dirty="0"/>
              <a:t>American</a:t>
            </a:r>
            <a:r>
              <a:rPr lang="en-US" sz="1400" dirty="0"/>
              <a:t> </a:t>
            </a:r>
            <a:r>
              <a:rPr lang="en-US" sz="1400" i="1" dirty="0"/>
              <a:t>politics</a:t>
            </a:r>
            <a:r>
              <a:rPr lang="en-US" sz="1400" dirty="0"/>
              <a:t> is in fact what we will need to explain when we go abroad, we will be asked our opinions on a range of topics, and as much as learning the Italian words for fruits and vegetables might be useful, it will not help us in a conversation on the Trump administration or the rise of populist movements in Italy. We should be exposed to more relevant vocabulary’. </a:t>
            </a:r>
            <a:endParaRPr lang="en-US" sz="1400" dirty="0" smtClean="0"/>
          </a:p>
          <a:p>
            <a:pPr marL="400050" lvl="1" indent="0">
              <a:buNone/>
            </a:pPr>
            <a:endParaRPr lang="en-US" sz="1400" dirty="0"/>
          </a:p>
          <a:p>
            <a:pPr marL="0" indent="0">
              <a:buNone/>
            </a:pPr>
            <a:endParaRPr lang="en-US" sz="1200" dirty="0"/>
          </a:p>
        </p:txBody>
      </p:sp>
    </p:spTree>
    <p:extLst>
      <p:ext uri="{BB962C8B-B14F-4D97-AF65-F5344CB8AC3E}">
        <p14:creationId xmlns:p14="http://schemas.microsoft.com/office/powerpoint/2010/main" val="1505215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828800"/>
            <a:ext cx="8229600" cy="4297363"/>
          </a:xfrm>
        </p:spPr>
        <p:txBody>
          <a:bodyPr>
            <a:normAutofit/>
          </a:bodyPr>
          <a:lstStyle/>
          <a:p>
            <a:pPr marL="0" indent="0">
              <a:buNone/>
            </a:pPr>
            <a:r>
              <a:rPr lang="en-US" sz="1400" i="1" dirty="0"/>
              <a:t>Italian through Theater: from Page to </a:t>
            </a:r>
            <a:r>
              <a:rPr lang="en-US" sz="1400" i="1" dirty="0" smtClean="0"/>
              <a:t>Stage:</a:t>
            </a:r>
            <a:r>
              <a:rPr lang="en-US" sz="1400" dirty="0" smtClean="0"/>
              <a:t> </a:t>
            </a:r>
            <a:r>
              <a:rPr lang="en-US" sz="1400" dirty="0"/>
              <a:t>a performance course where students read, analyze, interpret, and perform scenes and monologues from </a:t>
            </a:r>
            <a:r>
              <a:rPr lang="en-US" sz="1400" dirty="0" smtClean="0"/>
              <a:t>various Italian </a:t>
            </a:r>
            <a:r>
              <a:rPr lang="en-US" sz="1400" dirty="0"/>
              <a:t>texts. </a:t>
            </a:r>
            <a:endParaRPr lang="en-US" sz="1400" dirty="0" smtClean="0"/>
          </a:p>
          <a:p>
            <a:pPr marL="0" indent="0">
              <a:buNone/>
            </a:pPr>
            <a:r>
              <a:rPr lang="en-US" sz="1400" dirty="0" smtClean="0"/>
              <a:t>Based </a:t>
            </a:r>
            <a:r>
              <a:rPr lang="en-US" sz="1400" dirty="0"/>
              <a:t>on Pirandello’s (2007) existentialist play </a:t>
            </a:r>
            <a:r>
              <a:rPr lang="en-US" sz="1400" i="1" dirty="0"/>
              <a:t>Six Characters in Search of an Author, </a:t>
            </a:r>
            <a:r>
              <a:rPr lang="en-US" sz="1400" dirty="0"/>
              <a:t>students were asked to rewrite their own existential play in the multicultural context of the times we were living, dealing with a provocative or sensitive issue of their choosing. Over the course of five weeks, students were asked to:</a:t>
            </a:r>
          </a:p>
          <a:p>
            <a:pPr lvl="0"/>
            <a:r>
              <a:rPr lang="en-US" sz="1400" dirty="0"/>
              <a:t>write a story in narrative mode set in the context of the times we were living, as </a:t>
            </a:r>
            <a:r>
              <a:rPr lang="en-US" sz="1400" i="1" dirty="0"/>
              <a:t>writers</a:t>
            </a:r>
            <a:endParaRPr lang="en-US" sz="1400" dirty="0"/>
          </a:p>
          <a:p>
            <a:pPr lvl="0"/>
            <a:r>
              <a:rPr lang="en-US" sz="1400" dirty="0"/>
              <a:t>tell the story orally to the class, as </a:t>
            </a:r>
            <a:r>
              <a:rPr lang="en-US" sz="1400" i="1" dirty="0"/>
              <a:t>storytellers</a:t>
            </a:r>
            <a:r>
              <a:rPr lang="en-US" sz="1400" dirty="0"/>
              <a:t> </a:t>
            </a:r>
          </a:p>
          <a:p>
            <a:pPr lvl="0"/>
            <a:r>
              <a:rPr lang="en-US" sz="1400" dirty="0"/>
              <a:t>adapt the story for the stage and write a script, as </a:t>
            </a:r>
            <a:r>
              <a:rPr lang="en-US" sz="1400" i="1" dirty="0"/>
              <a:t>playwrights</a:t>
            </a:r>
            <a:r>
              <a:rPr lang="en-US" sz="1400" dirty="0"/>
              <a:t> </a:t>
            </a:r>
          </a:p>
          <a:p>
            <a:pPr lvl="0"/>
            <a:r>
              <a:rPr lang="en-US" sz="1400" dirty="0"/>
              <a:t>edit each other’s scripts collaboratively, as </a:t>
            </a:r>
            <a:r>
              <a:rPr lang="en-US" sz="1400" i="1" dirty="0"/>
              <a:t>editors</a:t>
            </a:r>
            <a:r>
              <a:rPr lang="en-US" sz="1400" dirty="0"/>
              <a:t> </a:t>
            </a:r>
          </a:p>
          <a:p>
            <a:pPr lvl="0"/>
            <a:r>
              <a:rPr lang="en-US" sz="1400" dirty="0"/>
              <a:t>cast students to play the multiple characters they created, as </a:t>
            </a:r>
            <a:r>
              <a:rPr lang="en-US" sz="1400" i="1" dirty="0"/>
              <a:t>directors</a:t>
            </a:r>
            <a:r>
              <a:rPr lang="en-US" sz="1400" dirty="0"/>
              <a:t> </a:t>
            </a:r>
          </a:p>
          <a:p>
            <a:pPr lvl="0"/>
            <a:r>
              <a:rPr lang="en-US" sz="1400" dirty="0"/>
              <a:t>perform the parts assigned to them, as </a:t>
            </a:r>
            <a:r>
              <a:rPr lang="en-US" sz="1400" i="1" dirty="0"/>
              <a:t>actors</a:t>
            </a:r>
            <a:endParaRPr lang="en-US" sz="1400" dirty="0"/>
          </a:p>
          <a:p>
            <a:pPr lvl="0"/>
            <a:r>
              <a:rPr lang="en-US" sz="1400" dirty="0"/>
              <a:t>reflect as</a:t>
            </a:r>
            <a:r>
              <a:rPr lang="en-US" sz="1400" i="1" dirty="0"/>
              <a:t> critics</a:t>
            </a:r>
            <a:r>
              <a:rPr lang="en-US" sz="1400" dirty="0"/>
              <a:t> on</a:t>
            </a:r>
            <a:r>
              <a:rPr lang="en-US" sz="1400" b="1" dirty="0"/>
              <a:t> </a:t>
            </a:r>
            <a:r>
              <a:rPr lang="en-US" sz="1400" dirty="0"/>
              <a:t>(a) the interpretation and performance of their work by others; (b) their interpretation and performance of other students’ works; (c) the way in which ‘embodying’ the conflicts in the stories told by students helped them better understand other perspectives.</a:t>
            </a:r>
          </a:p>
        </p:txBody>
      </p:sp>
    </p:spTree>
    <p:extLst>
      <p:ext uri="{BB962C8B-B14F-4D97-AF65-F5344CB8AC3E}">
        <p14:creationId xmlns:p14="http://schemas.microsoft.com/office/powerpoint/2010/main" val="2144680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0" indent="0">
              <a:buNone/>
            </a:pPr>
            <a:r>
              <a:rPr lang="en-US" sz="1400" dirty="0"/>
              <a:t>Adaptations of Pirandello’s play presented by students had the following titles:, </a:t>
            </a:r>
            <a:r>
              <a:rPr lang="en-US" sz="1400" i="1" dirty="0"/>
              <a:t>Six nurses in search of a mask</a:t>
            </a:r>
            <a:r>
              <a:rPr lang="en-US" sz="1400" dirty="0"/>
              <a:t>, </a:t>
            </a:r>
            <a:r>
              <a:rPr lang="en-US" sz="1400" i="1" dirty="0"/>
              <a:t>Six students in search of a cause</a:t>
            </a:r>
            <a:r>
              <a:rPr lang="en-US" sz="1400" dirty="0"/>
              <a:t>, </a:t>
            </a:r>
            <a:r>
              <a:rPr lang="en-US" sz="1400" i="1" dirty="0"/>
              <a:t>Six women in search of equal pay</a:t>
            </a:r>
            <a:r>
              <a:rPr lang="en-US" sz="1400" dirty="0"/>
              <a:t>, </a:t>
            </a:r>
            <a:r>
              <a:rPr lang="en-US" sz="1400" i="1" dirty="0"/>
              <a:t>Six inmates in search of justice</a:t>
            </a:r>
            <a:r>
              <a:rPr lang="en-US" sz="1400" dirty="0"/>
              <a:t>, </a:t>
            </a:r>
            <a:r>
              <a:rPr lang="en-US" sz="1400" i="1" dirty="0"/>
              <a:t>Six scientists in search of a vaccine.</a:t>
            </a:r>
            <a:endParaRPr lang="en-US" sz="1400" dirty="0"/>
          </a:p>
          <a:p>
            <a:pPr marL="0" indent="0">
              <a:buNone/>
            </a:pPr>
            <a:r>
              <a:rPr lang="en-US" sz="1400" i="1" dirty="0" smtClean="0"/>
              <a:t>			</a:t>
            </a:r>
          </a:p>
          <a:p>
            <a:pPr marL="0" indent="0">
              <a:buNone/>
            </a:pPr>
            <a:r>
              <a:rPr lang="en-US" sz="1400" i="1" dirty="0" smtClean="0"/>
              <a:t>                                            Six </a:t>
            </a:r>
            <a:r>
              <a:rPr lang="en-US" sz="1400" i="1" dirty="0"/>
              <a:t>immigrants in search of a border. </a:t>
            </a:r>
            <a:r>
              <a:rPr lang="en-US" sz="1400" dirty="0"/>
              <a:t> </a:t>
            </a:r>
            <a:endParaRPr lang="en-US" sz="1400" dirty="0" smtClean="0"/>
          </a:p>
          <a:p>
            <a:pPr marL="0" indent="0">
              <a:buNone/>
            </a:pPr>
            <a:r>
              <a:rPr lang="en-US" sz="1400" dirty="0" smtClean="0"/>
              <a:t>          Script</a:t>
            </a:r>
            <a:r>
              <a:rPr lang="en-US" sz="1400" i="1" dirty="0" smtClean="0"/>
              <a:t>  </a:t>
            </a:r>
            <a:r>
              <a:rPr lang="en-US" sz="1400" dirty="0"/>
              <a:t>written by a first generation Mexican-American female student. Her casting: </a:t>
            </a:r>
            <a:endParaRPr lang="en-US" sz="1400" dirty="0" smtClean="0"/>
          </a:p>
          <a:p>
            <a:pPr marL="0" indent="0">
              <a:buNone/>
            </a:pPr>
            <a:endParaRPr lang="en-US" sz="1400" dirty="0"/>
          </a:p>
          <a:p>
            <a:pPr lvl="0"/>
            <a:r>
              <a:rPr lang="en-US" sz="1400" dirty="0"/>
              <a:t>a white-American student of European descent was cast to play J</a:t>
            </a:r>
            <a:r>
              <a:rPr lang="en-US" sz="1400" b="1" dirty="0"/>
              <a:t>osé</a:t>
            </a:r>
            <a:r>
              <a:rPr lang="en-US" sz="1400" dirty="0"/>
              <a:t>, a first generation Mexican-American illegal immigrant. José’s character was based on the student’s real cousin who got infected with Coronavirus after being released from prison. </a:t>
            </a:r>
            <a:endParaRPr lang="en-US" sz="1400" dirty="0" smtClean="0"/>
          </a:p>
          <a:p>
            <a:pPr marL="0" lvl="0" indent="0">
              <a:buNone/>
            </a:pPr>
            <a:endParaRPr lang="en-US" sz="1400" dirty="0"/>
          </a:p>
          <a:p>
            <a:pPr lvl="0"/>
            <a:r>
              <a:rPr lang="en-US" sz="1400" dirty="0" smtClean="0"/>
              <a:t>a </a:t>
            </a:r>
            <a:r>
              <a:rPr lang="en-US" sz="1400" dirty="0"/>
              <a:t>white Italian-American student was cast to play </a:t>
            </a:r>
            <a:r>
              <a:rPr lang="en-US" sz="1400" b="1" dirty="0"/>
              <a:t>Kevin, </a:t>
            </a:r>
            <a:r>
              <a:rPr lang="en-US" sz="1400" dirty="0"/>
              <a:t>a young white American Border Patrol guard. José is trying to get Kevin to empathize with the struggles of the six characters just like in Pirandello’s play</a:t>
            </a:r>
            <a:r>
              <a:rPr lang="en-US" sz="1400" i="1" dirty="0"/>
              <a:t>. </a:t>
            </a:r>
            <a:r>
              <a:rPr lang="en-US" sz="1400" dirty="0"/>
              <a:t>Original text is in Italian, translation by the teacher.</a:t>
            </a:r>
          </a:p>
          <a:p>
            <a:pPr marL="0" indent="0">
              <a:buNone/>
            </a:pPr>
            <a:r>
              <a:rPr lang="en-US" sz="1400" dirty="0"/>
              <a:t> </a:t>
            </a:r>
          </a:p>
          <a:p>
            <a:endParaRPr lang="en-US" sz="1200" dirty="0"/>
          </a:p>
        </p:txBody>
      </p:sp>
    </p:spTree>
    <p:extLst>
      <p:ext uri="{BB962C8B-B14F-4D97-AF65-F5344CB8AC3E}">
        <p14:creationId xmlns:p14="http://schemas.microsoft.com/office/powerpoint/2010/main" val="2240976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19200"/>
            <a:ext cx="8229600" cy="4906963"/>
          </a:xfrm>
        </p:spPr>
        <p:txBody>
          <a:bodyPr>
            <a:normAutofit fontScale="47500" lnSpcReduction="20000"/>
          </a:bodyPr>
          <a:lstStyle/>
          <a:p>
            <a:pPr marL="0" indent="0">
              <a:buNone/>
            </a:pPr>
            <a:r>
              <a:rPr lang="en-US" b="1" dirty="0"/>
              <a:t>José</a:t>
            </a:r>
            <a:r>
              <a:rPr lang="en-US" dirty="0"/>
              <a:t>:    I lost five years of my life at Soledad Prison for a crime I did not commit.</a:t>
            </a:r>
          </a:p>
          <a:p>
            <a:pPr marL="0" indent="0">
              <a:buNone/>
            </a:pPr>
            <a:r>
              <a:rPr lang="en-US" b="1" dirty="0"/>
              <a:t>Kevin</a:t>
            </a:r>
            <a:r>
              <a:rPr lang="en-US" dirty="0"/>
              <a:t>:  I am sorry, but I believe in our justice system.</a:t>
            </a:r>
          </a:p>
          <a:p>
            <a:pPr marL="0" indent="0">
              <a:buNone/>
            </a:pPr>
            <a:r>
              <a:rPr lang="en-US" b="1" dirty="0"/>
              <a:t>José</a:t>
            </a:r>
            <a:r>
              <a:rPr lang="en-US" dirty="0"/>
              <a:t>:   You are sorry? And what justice? Do you know what’s like to look like me, no job, no education, and an accent …</a:t>
            </a:r>
          </a:p>
          <a:p>
            <a:pPr marL="0" indent="0">
              <a:buNone/>
            </a:pPr>
            <a:r>
              <a:rPr lang="en-US" b="1" dirty="0"/>
              <a:t>Kevin</a:t>
            </a:r>
            <a:r>
              <a:rPr lang="en-US" dirty="0"/>
              <a:t>:  I have an accent, so what.</a:t>
            </a:r>
          </a:p>
          <a:p>
            <a:pPr marL="0" indent="0">
              <a:buNone/>
            </a:pPr>
            <a:r>
              <a:rPr lang="en-US" b="1" dirty="0"/>
              <a:t>José</a:t>
            </a:r>
            <a:r>
              <a:rPr lang="en-US" dirty="0"/>
              <a:t>:   No, </a:t>
            </a:r>
            <a:r>
              <a:rPr lang="en-US" i="1" dirty="0"/>
              <a:t>my </a:t>
            </a:r>
            <a:r>
              <a:rPr lang="en-US" dirty="0"/>
              <a:t>Chicano accent. </a:t>
            </a:r>
          </a:p>
          <a:p>
            <a:pPr marL="0" indent="0">
              <a:buNone/>
            </a:pPr>
            <a:r>
              <a:rPr lang="en-US" b="1" dirty="0"/>
              <a:t>Kevin</a:t>
            </a:r>
            <a:r>
              <a:rPr lang="en-US" dirty="0"/>
              <a:t>:  Look, I have many Mexican friends…</a:t>
            </a:r>
          </a:p>
          <a:p>
            <a:pPr marL="0" indent="0">
              <a:buNone/>
            </a:pPr>
            <a:r>
              <a:rPr lang="en-US" b="1" dirty="0"/>
              <a:t>José</a:t>
            </a:r>
            <a:r>
              <a:rPr lang="en-US" dirty="0"/>
              <a:t>:   Your bourgeois international friends from Mexico City don’t count. They are… </a:t>
            </a:r>
            <a:r>
              <a:rPr lang="en-US" i="1" dirty="0"/>
              <a:t>like you</a:t>
            </a:r>
            <a:r>
              <a:rPr lang="en-US" dirty="0"/>
              <a:t>.</a:t>
            </a:r>
          </a:p>
          <a:p>
            <a:pPr marL="0" indent="0">
              <a:buNone/>
            </a:pPr>
            <a:r>
              <a:rPr lang="en-US" dirty="0"/>
              <a:t>(he looks at Kevin straight into his blue eyes)</a:t>
            </a:r>
          </a:p>
          <a:p>
            <a:pPr marL="0" indent="0">
              <a:buNone/>
            </a:pPr>
            <a:r>
              <a:rPr lang="en-US" b="1" dirty="0"/>
              <a:t>Kevin</a:t>
            </a:r>
            <a:r>
              <a:rPr lang="en-US" dirty="0"/>
              <a:t>:  Right, I guess we all have to be poor and brown to get it.</a:t>
            </a:r>
          </a:p>
          <a:p>
            <a:pPr marL="0" indent="0">
              <a:buNone/>
            </a:pPr>
            <a:r>
              <a:rPr lang="en-US" b="1" dirty="0"/>
              <a:t>José</a:t>
            </a:r>
            <a:r>
              <a:rPr lang="en-US" dirty="0"/>
              <a:t>: (pauses, then tries a different approach) What’s the word </a:t>
            </a:r>
            <a:r>
              <a:rPr lang="en-US" i="1" dirty="0"/>
              <a:t>border </a:t>
            </a:r>
            <a:r>
              <a:rPr lang="en-US" dirty="0"/>
              <a:t>to you? </a:t>
            </a:r>
          </a:p>
          <a:p>
            <a:pPr marL="0" indent="0">
              <a:buNone/>
            </a:pPr>
            <a:r>
              <a:rPr lang="en-US" b="1" dirty="0"/>
              <a:t>Kevin</a:t>
            </a:r>
            <a:r>
              <a:rPr lang="en-US" dirty="0"/>
              <a:t>:  A line separating two countries.</a:t>
            </a:r>
          </a:p>
          <a:p>
            <a:pPr marL="0" indent="0">
              <a:buNone/>
            </a:pPr>
            <a:r>
              <a:rPr lang="en-US" b="1" dirty="0"/>
              <a:t>José</a:t>
            </a:r>
            <a:r>
              <a:rPr lang="en-US" dirty="0"/>
              <a:t>:   Do you know what it means to me? Do you know what it means to Amir, to Kayla, to </a:t>
            </a:r>
            <a:r>
              <a:rPr lang="en-US" dirty="0" err="1"/>
              <a:t>Malek</a:t>
            </a:r>
            <a:r>
              <a:rPr lang="en-US" dirty="0"/>
              <a:t> who walked for days, got robbed, got raped, and saw family members drowning in the middle of the Mediterranean Sea when their rickety, overloaded boat capsized on their way to Italy? </a:t>
            </a:r>
          </a:p>
          <a:p>
            <a:pPr marL="0" indent="0">
              <a:buNone/>
            </a:pPr>
            <a:r>
              <a:rPr lang="en-US" b="1" dirty="0"/>
              <a:t>Kevin</a:t>
            </a:r>
            <a:r>
              <a:rPr lang="en-US" dirty="0"/>
              <a:t>:  I am sorry, I truly am, but what do you want me to do? Solve the problems of the world? Do you also want to blame me for getting the virus?</a:t>
            </a:r>
          </a:p>
          <a:p>
            <a:pPr marL="0" indent="0">
              <a:buNone/>
            </a:pPr>
            <a:r>
              <a:rPr lang="en-US" b="1" dirty="0"/>
              <a:t>José</a:t>
            </a:r>
            <a:r>
              <a:rPr lang="en-US" dirty="0"/>
              <a:t>:   Yes, I am. We had no access to information, no access to masks, didn’t have the luxury to work from home like you people…(pauses)…ever tried to put yourself in </a:t>
            </a:r>
            <a:r>
              <a:rPr lang="en-US" i="1" dirty="0"/>
              <a:t>our</a:t>
            </a:r>
            <a:r>
              <a:rPr lang="en-US" dirty="0"/>
              <a:t> shoes?</a:t>
            </a:r>
          </a:p>
          <a:p>
            <a:pPr marL="0" indent="0">
              <a:buNone/>
            </a:pPr>
            <a:endParaRPr lang="en-US" dirty="0"/>
          </a:p>
        </p:txBody>
      </p:sp>
    </p:spTree>
    <p:extLst>
      <p:ext uri="{BB962C8B-B14F-4D97-AF65-F5344CB8AC3E}">
        <p14:creationId xmlns:p14="http://schemas.microsoft.com/office/powerpoint/2010/main" val="4100483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1800" dirty="0"/>
              <a:t>After the performance</a:t>
            </a:r>
            <a:r>
              <a:rPr lang="en-US" sz="1800" dirty="0" smtClean="0"/>
              <a:t>:</a:t>
            </a:r>
          </a:p>
          <a:p>
            <a:pPr marL="0" indent="0">
              <a:buNone/>
            </a:pPr>
            <a:endParaRPr lang="en-US" sz="1800" dirty="0"/>
          </a:p>
          <a:p>
            <a:pPr marL="0" indent="0">
              <a:buNone/>
            </a:pPr>
            <a:r>
              <a:rPr lang="en-US" sz="1800" b="1" dirty="0"/>
              <a:t>José </a:t>
            </a:r>
            <a:r>
              <a:rPr lang="en-US" sz="1800" b="1" dirty="0" smtClean="0"/>
              <a:t>:</a:t>
            </a:r>
            <a:r>
              <a:rPr lang="en-US" sz="1800" dirty="0" smtClean="0"/>
              <a:t>  </a:t>
            </a:r>
            <a:r>
              <a:rPr lang="en-US" sz="1800" dirty="0"/>
              <a:t>‘I learned a lot about the plight of immigrants, wrote essays about it, watched movies on the subject, but I never really </a:t>
            </a:r>
            <a:r>
              <a:rPr lang="en-US" sz="1800" i="1" dirty="0"/>
              <a:t>got it</a:t>
            </a:r>
            <a:r>
              <a:rPr lang="en-US" sz="1800" dirty="0"/>
              <a:t> until I worked through this scene: </a:t>
            </a:r>
            <a:r>
              <a:rPr lang="en-US" sz="1800" dirty="0">
                <a:solidFill>
                  <a:srgbClr val="FF0000"/>
                </a:solidFill>
              </a:rPr>
              <a:t>playing a Mexican immigrant in search of a border had a profound impact on my view of immigrants in general, as I truly </a:t>
            </a:r>
            <a:r>
              <a:rPr lang="en-US" sz="1800" i="1" dirty="0">
                <a:solidFill>
                  <a:srgbClr val="FF0000"/>
                </a:solidFill>
              </a:rPr>
              <a:t>felt </a:t>
            </a:r>
            <a:r>
              <a:rPr lang="en-US" sz="1800" dirty="0">
                <a:solidFill>
                  <a:srgbClr val="FF0000"/>
                </a:solidFill>
              </a:rPr>
              <a:t>his pain when I spoke his words, which caused me to move my body in a certain way, and say things I wouldn’t otherwise have said, when I had to struggle to put myself in his shoes and call out injustices that, as part of the dominant culture, I am a part of…’ </a:t>
            </a:r>
            <a:endParaRPr lang="en-US" sz="1800" dirty="0" smtClean="0">
              <a:solidFill>
                <a:srgbClr val="FF0000"/>
              </a:solidFill>
            </a:endParaRPr>
          </a:p>
          <a:p>
            <a:pPr marL="0" indent="0">
              <a:buNone/>
            </a:pPr>
            <a:endParaRPr lang="en-US" sz="5600" dirty="0"/>
          </a:p>
          <a:p>
            <a:endParaRPr lang="en-US" sz="5600" dirty="0"/>
          </a:p>
          <a:p>
            <a:endParaRPr lang="en-US" dirty="0"/>
          </a:p>
        </p:txBody>
      </p:sp>
    </p:spTree>
    <p:extLst>
      <p:ext uri="{BB962C8B-B14F-4D97-AF65-F5344CB8AC3E}">
        <p14:creationId xmlns:p14="http://schemas.microsoft.com/office/powerpoint/2010/main" val="2674477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762000"/>
            <a:ext cx="8229600" cy="5364163"/>
          </a:xfrm>
        </p:spPr>
        <p:txBody>
          <a:bodyPr>
            <a:normAutofit fontScale="25000" lnSpcReduction="20000"/>
          </a:bodyPr>
          <a:lstStyle/>
          <a:p>
            <a:pPr marL="0" indent="0">
              <a:buNone/>
            </a:pPr>
            <a:r>
              <a:rPr lang="en-US" sz="5600" b="1" dirty="0" smtClean="0"/>
              <a:t>Claire</a:t>
            </a:r>
            <a:r>
              <a:rPr lang="en-US" sz="5600" b="1" dirty="0"/>
              <a:t>:</a:t>
            </a:r>
            <a:r>
              <a:rPr lang="en-US" sz="5600" dirty="0"/>
              <a:t> </a:t>
            </a:r>
            <a:r>
              <a:rPr lang="en-US" dirty="0" smtClean="0"/>
              <a:t>	</a:t>
            </a:r>
            <a:r>
              <a:rPr lang="en-US" sz="5600" dirty="0" smtClean="0"/>
              <a:t>How </a:t>
            </a:r>
            <a:r>
              <a:rPr lang="en-US" sz="5600" dirty="0"/>
              <a:t>did José’s line: “</a:t>
            </a:r>
            <a:r>
              <a:rPr lang="en-US" sz="5600" i="1" dirty="0"/>
              <a:t>What’s the word border to you?” </a:t>
            </a:r>
            <a:r>
              <a:rPr lang="en-US" sz="5600" dirty="0"/>
              <a:t>sound in Italian</a:t>
            </a:r>
            <a:r>
              <a:rPr lang="en-US" sz="5600" dirty="0" smtClean="0"/>
              <a:t>?</a:t>
            </a:r>
          </a:p>
          <a:p>
            <a:pPr marL="0" indent="0">
              <a:buNone/>
            </a:pPr>
            <a:r>
              <a:rPr lang="en-US" sz="5600" dirty="0" smtClean="0"/>
              <a:t> </a:t>
            </a:r>
            <a:endParaRPr lang="en-US" sz="5600" b="1" dirty="0"/>
          </a:p>
          <a:p>
            <a:pPr marL="0" indent="0">
              <a:buNone/>
            </a:pPr>
            <a:r>
              <a:rPr lang="en-US" sz="5600" b="1" dirty="0" err="1"/>
              <a:t>Annamaria</a:t>
            </a:r>
            <a:r>
              <a:rPr lang="en-US" sz="5600" b="1" dirty="0"/>
              <a:t>:</a:t>
            </a:r>
            <a:r>
              <a:rPr lang="en-US" sz="5600" dirty="0"/>
              <a:t> </a:t>
            </a:r>
            <a:r>
              <a:rPr lang="en-US" sz="5600" dirty="0" smtClean="0"/>
              <a:t>	 </a:t>
            </a:r>
            <a:r>
              <a:rPr lang="en-US" sz="5600" dirty="0"/>
              <a:t>The original phrase in Italian was " </a:t>
            </a:r>
            <a:r>
              <a:rPr lang="en-US" sz="5600" i="1" dirty="0"/>
              <a:t>Cosa </a:t>
            </a:r>
            <a:r>
              <a:rPr lang="en-US" sz="5600" i="1" dirty="0" err="1"/>
              <a:t>vuol</a:t>
            </a:r>
            <a:r>
              <a:rPr lang="en-US" sz="5600" i="1" dirty="0"/>
              <a:t> dire la </a:t>
            </a:r>
            <a:r>
              <a:rPr lang="en-US" sz="5600" i="1" dirty="0" err="1"/>
              <a:t>parola</a:t>
            </a:r>
            <a:r>
              <a:rPr lang="en-US" sz="5600" i="1" dirty="0"/>
              <a:t> confine per </a:t>
            </a:r>
            <a:r>
              <a:rPr lang="en-US" sz="5600" i="1" dirty="0" err="1"/>
              <a:t>te</a:t>
            </a:r>
            <a:r>
              <a:rPr lang="en-US" sz="5600" dirty="0"/>
              <a:t>?", which </a:t>
            </a:r>
            <a:r>
              <a:rPr lang="en-US" sz="5600" dirty="0" smtClean="0"/>
              <a:t>literally</a:t>
            </a:r>
          </a:p>
          <a:p>
            <a:pPr marL="0" indent="0">
              <a:buNone/>
            </a:pPr>
            <a:r>
              <a:rPr lang="en-US" sz="5600" dirty="0"/>
              <a:t>	</a:t>
            </a:r>
            <a:r>
              <a:rPr lang="en-US" sz="5600" dirty="0" smtClean="0"/>
              <a:t> </a:t>
            </a:r>
            <a:r>
              <a:rPr lang="en-US" sz="5600" dirty="0"/>
              <a:t>means "What does the word </a:t>
            </a:r>
            <a:r>
              <a:rPr lang="en-US" sz="5600" i="1" dirty="0"/>
              <a:t>border</a:t>
            </a:r>
            <a:r>
              <a:rPr lang="en-US" sz="5600" dirty="0"/>
              <a:t> mean to you?" </a:t>
            </a:r>
            <a:r>
              <a:rPr lang="en-US" sz="5600" dirty="0">
                <a:solidFill>
                  <a:srgbClr val="FF0000"/>
                </a:solidFill>
              </a:rPr>
              <a:t>We discussed in class the use of </a:t>
            </a:r>
            <a:r>
              <a:rPr lang="en-US" sz="5600" i="1" dirty="0">
                <a:solidFill>
                  <a:srgbClr val="FF0000"/>
                </a:solidFill>
              </a:rPr>
              <a:t>confine</a:t>
            </a:r>
            <a:r>
              <a:rPr lang="en-US" sz="5600" dirty="0">
                <a:solidFill>
                  <a:srgbClr val="FF0000"/>
                </a:solidFill>
              </a:rPr>
              <a:t> </a:t>
            </a:r>
            <a:endParaRPr lang="en-US" sz="5600" dirty="0" smtClean="0">
              <a:solidFill>
                <a:srgbClr val="FF0000"/>
              </a:solidFill>
            </a:endParaRPr>
          </a:p>
          <a:p>
            <a:pPr marL="0" indent="0">
              <a:buNone/>
            </a:pPr>
            <a:r>
              <a:rPr lang="en-US" sz="5600" dirty="0">
                <a:solidFill>
                  <a:srgbClr val="FF0000"/>
                </a:solidFill>
              </a:rPr>
              <a:t>	</a:t>
            </a:r>
            <a:r>
              <a:rPr lang="en-US" sz="5600" dirty="0" smtClean="0">
                <a:solidFill>
                  <a:srgbClr val="FF0000"/>
                </a:solidFill>
              </a:rPr>
              <a:t>as </a:t>
            </a:r>
            <a:r>
              <a:rPr lang="en-US" sz="5600" dirty="0">
                <a:solidFill>
                  <a:srgbClr val="FF0000"/>
                </a:solidFill>
              </a:rPr>
              <a:t>opposed to </a:t>
            </a:r>
            <a:r>
              <a:rPr lang="en-US" sz="5600" i="1" dirty="0" err="1">
                <a:solidFill>
                  <a:srgbClr val="FF0000"/>
                </a:solidFill>
              </a:rPr>
              <a:t>frontiera</a:t>
            </a:r>
            <a:r>
              <a:rPr lang="en-US" sz="5600" dirty="0">
                <a:solidFill>
                  <a:srgbClr val="FF0000"/>
                </a:solidFill>
              </a:rPr>
              <a:t>  - two words, which are sometimes used as synonyms in Italian . </a:t>
            </a:r>
            <a:endParaRPr lang="en-US" sz="5600" dirty="0" smtClean="0">
              <a:solidFill>
                <a:srgbClr val="FF0000"/>
              </a:solidFill>
            </a:endParaRPr>
          </a:p>
          <a:p>
            <a:pPr marL="0" indent="0">
              <a:buNone/>
            </a:pPr>
            <a:r>
              <a:rPr lang="en-US" sz="5600" i="1" dirty="0"/>
              <a:t>	</a:t>
            </a:r>
            <a:r>
              <a:rPr lang="en-US" sz="5600" i="1" dirty="0" smtClean="0">
                <a:solidFill>
                  <a:srgbClr val="FF0000"/>
                </a:solidFill>
              </a:rPr>
              <a:t>Confine</a:t>
            </a:r>
            <a:r>
              <a:rPr lang="en-US" sz="5600" dirty="0" smtClean="0">
                <a:solidFill>
                  <a:srgbClr val="FF0000"/>
                </a:solidFill>
              </a:rPr>
              <a:t> </a:t>
            </a:r>
            <a:r>
              <a:rPr lang="en-US" sz="5600" dirty="0">
                <a:solidFill>
                  <a:srgbClr val="FF0000"/>
                </a:solidFill>
              </a:rPr>
              <a:t>is understood as a geographical, static boundary separating spaces belonging to the </a:t>
            </a:r>
            <a:endParaRPr lang="en-US" sz="5600" dirty="0" smtClean="0">
              <a:solidFill>
                <a:srgbClr val="FF0000"/>
              </a:solidFill>
            </a:endParaRPr>
          </a:p>
          <a:p>
            <a:pPr marL="0" indent="0">
              <a:buNone/>
            </a:pPr>
            <a:r>
              <a:rPr lang="en-US" sz="5600" dirty="0">
                <a:solidFill>
                  <a:srgbClr val="FF0000"/>
                </a:solidFill>
              </a:rPr>
              <a:t>	</a:t>
            </a:r>
            <a:r>
              <a:rPr lang="en-US" sz="5600" dirty="0" smtClean="0">
                <a:solidFill>
                  <a:srgbClr val="FF0000"/>
                </a:solidFill>
              </a:rPr>
              <a:t>same </a:t>
            </a:r>
            <a:r>
              <a:rPr lang="en-US" sz="5600" dirty="0">
                <a:solidFill>
                  <a:srgbClr val="FF0000"/>
                </a:solidFill>
              </a:rPr>
              <a:t>culture or different cultures that recognize each other – a known world. </a:t>
            </a:r>
            <a:endParaRPr lang="en-US" sz="5600" dirty="0" smtClean="0">
              <a:solidFill>
                <a:srgbClr val="FF0000"/>
              </a:solidFill>
            </a:endParaRPr>
          </a:p>
          <a:p>
            <a:pPr marL="0" indent="0">
              <a:buNone/>
            </a:pPr>
            <a:r>
              <a:rPr lang="en-US" sz="5600" i="1" dirty="0">
                <a:solidFill>
                  <a:srgbClr val="FF0000"/>
                </a:solidFill>
              </a:rPr>
              <a:t>	</a:t>
            </a:r>
            <a:r>
              <a:rPr lang="en-US" sz="5600" i="1" dirty="0" err="1" smtClean="0">
                <a:solidFill>
                  <a:srgbClr val="FF0000"/>
                </a:solidFill>
              </a:rPr>
              <a:t>Frontiera</a:t>
            </a:r>
            <a:r>
              <a:rPr lang="en-US" sz="5600" i="1" dirty="0">
                <a:solidFill>
                  <a:srgbClr val="FF0000"/>
                </a:solidFill>
              </a:rPr>
              <a:t>,</a:t>
            </a:r>
            <a:r>
              <a:rPr lang="en-US" sz="5600" dirty="0">
                <a:solidFill>
                  <a:srgbClr val="FF0000"/>
                </a:solidFill>
              </a:rPr>
              <a:t> on </a:t>
            </a:r>
            <a:r>
              <a:rPr lang="en-US" sz="5600" dirty="0" smtClean="0">
                <a:solidFill>
                  <a:srgbClr val="FF0000"/>
                </a:solidFill>
              </a:rPr>
              <a:t>the </a:t>
            </a:r>
            <a:r>
              <a:rPr lang="en-US" sz="5600" dirty="0">
                <a:solidFill>
                  <a:srgbClr val="FF0000"/>
                </a:solidFill>
              </a:rPr>
              <a:t>other hand, is seen as representing the threshold of demarcation that separates </a:t>
            </a:r>
            <a:endParaRPr lang="en-US" sz="5600" dirty="0" smtClean="0">
              <a:solidFill>
                <a:srgbClr val="FF0000"/>
              </a:solidFill>
            </a:endParaRPr>
          </a:p>
          <a:p>
            <a:pPr marL="0" indent="0">
              <a:buNone/>
            </a:pPr>
            <a:r>
              <a:rPr lang="en-US" sz="5600" dirty="0">
                <a:solidFill>
                  <a:srgbClr val="FF0000"/>
                </a:solidFill>
              </a:rPr>
              <a:t>	</a:t>
            </a:r>
            <a:r>
              <a:rPr lang="en-US" sz="5600" dirty="0" smtClean="0">
                <a:solidFill>
                  <a:srgbClr val="FF0000"/>
                </a:solidFill>
              </a:rPr>
              <a:t>the </a:t>
            </a:r>
            <a:r>
              <a:rPr lang="en-US" sz="5600" dirty="0">
                <a:solidFill>
                  <a:srgbClr val="FF0000"/>
                </a:solidFill>
              </a:rPr>
              <a:t>known from the </a:t>
            </a:r>
            <a:r>
              <a:rPr lang="en-US" sz="5600" dirty="0" smtClean="0">
                <a:solidFill>
                  <a:srgbClr val="FF0000"/>
                </a:solidFill>
              </a:rPr>
              <a:t>unknown</a:t>
            </a:r>
            <a:r>
              <a:rPr lang="en-US" sz="5600" dirty="0">
                <a:solidFill>
                  <a:srgbClr val="FF0000"/>
                </a:solidFill>
              </a:rPr>
              <a:t>, order from disorder, civilization from barbarism. Kevin understood </a:t>
            </a:r>
            <a:endParaRPr lang="en-US" sz="5600" dirty="0" smtClean="0">
              <a:solidFill>
                <a:srgbClr val="FF0000"/>
              </a:solidFill>
            </a:endParaRPr>
          </a:p>
          <a:p>
            <a:pPr marL="0" indent="0">
              <a:buNone/>
            </a:pPr>
            <a:r>
              <a:rPr lang="en-US" sz="5600" dirty="0" smtClean="0">
                <a:solidFill>
                  <a:srgbClr val="FF0000"/>
                </a:solidFill>
              </a:rPr>
              <a:t>	the </a:t>
            </a:r>
            <a:r>
              <a:rPr lang="en-US" sz="5600" dirty="0">
                <a:solidFill>
                  <a:srgbClr val="FF0000"/>
                </a:solidFill>
              </a:rPr>
              <a:t>word border as </a:t>
            </a:r>
            <a:r>
              <a:rPr lang="en-US" sz="5600" dirty="0" smtClean="0">
                <a:solidFill>
                  <a:srgbClr val="FF0000"/>
                </a:solidFill>
              </a:rPr>
              <a:t>"</a:t>
            </a:r>
            <a:r>
              <a:rPr lang="en-US" sz="5600" dirty="0">
                <a:solidFill>
                  <a:srgbClr val="FF0000"/>
                </a:solidFill>
              </a:rPr>
              <a:t>confine" while </a:t>
            </a:r>
            <a:r>
              <a:rPr lang="en-US" sz="5600" dirty="0" err="1">
                <a:solidFill>
                  <a:srgbClr val="FF0000"/>
                </a:solidFill>
              </a:rPr>
              <a:t>Josè</a:t>
            </a:r>
            <a:r>
              <a:rPr lang="en-US" sz="5600" dirty="0">
                <a:solidFill>
                  <a:srgbClr val="FF0000"/>
                </a:solidFill>
              </a:rPr>
              <a:t> imagined it as "</a:t>
            </a:r>
            <a:r>
              <a:rPr lang="en-US" sz="5600" dirty="0" err="1">
                <a:solidFill>
                  <a:srgbClr val="FF0000"/>
                </a:solidFill>
              </a:rPr>
              <a:t>frontiera</a:t>
            </a:r>
            <a:r>
              <a:rPr lang="en-US" sz="5600" dirty="0">
                <a:solidFill>
                  <a:srgbClr val="FF0000"/>
                </a:solidFill>
              </a:rPr>
              <a:t>". </a:t>
            </a:r>
            <a:r>
              <a:rPr lang="en-US" sz="5600" dirty="0"/>
              <a:t>The Italian word that was </a:t>
            </a:r>
            <a:endParaRPr lang="en-US" sz="5600" dirty="0" smtClean="0"/>
          </a:p>
          <a:p>
            <a:pPr marL="0" indent="0">
              <a:buNone/>
            </a:pPr>
            <a:r>
              <a:rPr lang="en-US" sz="5600" dirty="0" smtClean="0"/>
              <a:t>	ultimately </a:t>
            </a:r>
            <a:r>
              <a:rPr lang="en-US" sz="5600" dirty="0"/>
              <a:t>agreed upon in the </a:t>
            </a:r>
            <a:r>
              <a:rPr lang="en-US" sz="5600" dirty="0" smtClean="0"/>
              <a:t>scene </a:t>
            </a:r>
            <a:r>
              <a:rPr lang="en-US" sz="5600" dirty="0"/>
              <a:t>in Italian was </a:t>
            </a:r>
            <a:r>
              <a:rPr lang="en-US" sz="5600" i="1" dirty="0"/>
              <a:t>confine</a:t>
            </a:r>
            <a:r>
              <a:rPr lang="en-US" sz="5600" dirty="0"/>
              <a:t>, even though in </a:t>
            </a:r>
            <a:r>
              <a:rPr lang="en-US" sz="5600" dirty="0" err="1"/>
              <a:t>Josè's</a:t>
            </a:r>
            <a:r>
              <a:rPr lang="en-US" sz="5600" dirty="0"/>
              <a:t> imagined world it </a:t>
            </a:r>
            <a:endParaRPr lang="en-US" sz="5600" dirty="0" smtClean="0"/>
          </a:p>
          <a:p>
            <a:pPr marL="0" indent="0">
              <a:buNone/>
            </a:pPr>
            <a:r>
              <a:rPr lang="en-US" sz="5600" dirty="0"/>
              <a:t>	</a:t>
            </a:r>
            <a:r>
              <a:rPr lang="en-US" sz="5600" dirty="0" smtClean="0"/>
              <a:t>was </a:t>
            </a:r>
            <a:r>
              <a:rPr lang="en-US" sz="5600" dirty="0"/>
              <a:t>a </a:t>
            </a:r>
            <a:r>
              <a:rPr lang="en-US" sz="5600" i="1" dirty="0" err="1"/>
              <a:t>frontiera</a:t>
            </a:r>
            <a:r>
              <a:rPr lang="en-US" sz="5600" i="1" dirty="0"/>
              <a:t>, </a:t>
            </a:r>
            <a:r>
              <a:rPr lang="en-US" sz="5600" dirty="0"/>
              <a:t>where future </a:t>
            </a:r>
            <a:r>
              <a:rPr lang="en-US" sz="5600" dirty="0" smtClean="0"/>
              <a:t>scenarios </a:t>
            </a:r>
            <a:r>
              <a:rPr lang="en-US" sz="5600" dirty="0"/>
              <a:t>of possibilities could be imagined.</a:t>
            </a:r>
          </a:p>
          <a:p>
            <a:pPr marL="0" indent="0">
              <a:buNone/>
            </a:pPr>
            <a:r>
              <a:rPr lang="en-US" sz="5600" dirty="0"/>
              <a:t> </a:t>
            </a:r>
          </a:p>
          <a:p>
            <a:pPr marL="0" indent="0">
              <a:buNone/>
            </a:pPr>
            <a:r>
              <a:rPr lang="en-US" sz="5600" dirty="0" smtClean="0"/>
              <a:t>	Both </a:t>
            </a:r>
            <a:r>
              <a:rPr lang="en-US" sz="5600" dirty="0"/>
              <a:t>students had to stretch quite a bit in order to enter into characters with biographies very </a:t>
            </a:r>
            <a:endParaRPr lang="en-US" sz="5600" dirty="0" smtClean="0"/>
          </a:p>
          <a:p>
            <a:pPr marL="0" indent="0">
              <a:buNone/>
            </a:pPr>
            <a:r>
              <a:rPr lang="en-US" sz="5600" dirty="0"/>
              <a:t>	</a:t>
            </a:r>
            <a:r>
              <a:rPr lang="en-US" sz="5600" dirty="0" smtClean="0"/>
              <a:t>different from </a:t>
            </a:r>
            <a:r>
              <a:rPr lang="en-US" sz="5600" dirty="0"/>
              <a:t>their own. The white student who played </a:t>
            </a:r>
            <a:r>
              <a:rPr lang="en-US" sz="5600" dirty="0" err="1"/>
              <a:t>Josè</a:t>
            </a:r>
            <a:r>
              <a:rPr lang="en-US" sz="5600" dirty="0"/>
              <a:t> was of Northern European descent </a:t>
            </a:r>
            <a:r>
              <a:rPr lang="en-US" sz="5600" dirty="0" smtClean="0"/>
              <a:t>– </a:t>
            </a:r>
          </a:p>
          <a:p>
            <a:pPr marL="0" indent="0">
              <a:buNone/>
            </a:pPr>
            <a:r>
              <a:rPr lang="en-US" sz="5600" dirty="0"/>
              <a:t>	</a:t>
            </a:r>
            <a:r>
              <a:rPr lang="en-US" sz="5600" dirty="0" smtClean="0"/>
              <a:t>from </a:t>
            </a:r>
            <a:r>
              <a:rPr lang="en-US" sz="5600" dirty="0"/>
              <a:t>the </a:t>
            </a:r>
            <a:r>
              <a:rPr lang="en-US" sz="5600" dirty="0" smtClean="0"/>
              <a:t>conversations </a:t>
            </a:r>
            <a:r>
              <a:rPr lang="en-US" sz="5600" dirty="0"/>
              <a:t>we had in class, it seems like he came from a privileged background in </a:t>
            </a:r>
            <a:endParaRPr lang="en-US" sz="5600" dirty="0" smtClean="0"/>
          </a:p>
          <a:p>
            <a:pPr marL="0" indent="0">
              <a:buNone/>
            </a:pPr>
            <a:r>
              <a:rPr lang="en-US" sz="5600" dirty="0"/>
              <a:t>	</a:t>
            </a:r>
            <a:r>
              <a:rPr lang="en-US" sz="5600" dirty="0" smtClean="0"/>
              <a:t>terms </a:t>
            </a:r>
            <a:r>
              <a:rPr lang="en-US" sz="5600" dirty="0"/>
              <a:t>of financial </a:t>
            </a:r>
            <a:r>
              <a:rPr lang="en-US" sz="5600" dirty="0" smtClean="0"/>
              <a:t>and </a:t>
            </a:r>
            <a:r>
              <a:rPr lang="en-US" sz="5600" dirty="0"/>
              <a:t>social capital, and I think that is in fact the reason the female student of </a:t>
            </a:r>
            <a:endParaRPr lang="en-US" sz="5600" dirty="0" smtClean="0"/>
          </a:p>
          <a:p>
            <a:pPr marL="0" indent="0">
              <a:buNone/>
            </a:pPr>
            <a:r>
              <a:rPr lang="en-US" sz="5600" dirty="0"/>
              <a:t>	</a:t>
            </a:r>
            <a:r>
              <a:rPr lang="en-US" sz="5600" dirty="0" smtClean="0"/>
              <a:t>Mexican </a:t>
            </a:r>
            <a:r>
              <a:rPr lang="en-US" sz="5600" dirty="0"/>
              <a:t>descent who wrote </a:t>
            </a:r>
            <a:r>
              <a:rPr lang="en-US" sz="5600" dirty="0" smtClean="0"/>
              <a:t>the </a:t>
            </a:r>
            <a:r>
              <a:rPr lang="en-US" sz="5600" dirty="0"/>
              <a:t>scene cast him to play </a:t>
            </a:r>
            <a:r>
              <a:rPr lang="en-US" sz="5600" dirty="0" err="1"/>
              <a:t>Josè</a:t>
            </a:r>
            <a:r>
              <a:rPr lang="en-US" sz="5600" dirty="0"/>
              <a:t>. The Italian-American student who </a:t>
            </a:r>
            <a:endParaRPr lang="en-US" sz="5600" dirty="0" smtClean="0"/>
          </a:p>
          <a:p>
            <a:pPr marL="0" indent="0">
              <a:buNone/>
            </a:pPr>
            <a:r>
              <a:rPr lang="en-US" sz="5600" dirty="0"/>
              <a:t>	</a:t>
            </a:r>
            <a:r>
              <a:rPr lang="en-US" sz="5600" dirty="0" smtClean="0"/>
              <a:t>played </a:t>
            </a:r>
            <a:r>
              <a:rPr lang="en-US" sz="5600" dirty="0"/>
              <a:t>Kevin came from a very liberal, </a:t>
            </a:r>
            <a:r>
              <a:rPr lang="en-US" sz="5600" dirty="0" smtClean="0"/>
              <a:t>activist </a:t>
            </a:r>
            <a:r>
              <a:rPr lang="en-US" sz="5600" dirty="0"/>
              <a:t>background, with ancestors having gone through </a:t>
            </a:r>
            <a:endParaRPr lang="en-US" sz="5600" dirty="0" smtClean="0"/>
          </a:p>
          <a:p>
            <a:pPr marL="0" indent="0">
              <a:buNone/>
            </a:pPr>
            <a:r>
              <a:rPr lang="en-US" sz="5600" dirty="0"/>
              <a:t>	</a:t>
            </a:r>
            <a:r>
              <a:rPr lang="en-US" sz="5600" dirty="0" smtClean="0"/>
              <a:t>Ellis </a:t>
            </a:r>
            <a:r>
              <a:rPr lang="en-US" sz="5600" dirty="0"/>
              <a:t>Island, and he was cast to play Kevin, in a </a:t>
            </a:r>
            <a:r>
              <a:rPr lang="en-US" sz="5600" dirty="0" smtClean="0"/>
              <a:t>role </a:t>
            </a:r>
            <a:r>
              <a:rPr lang="en-US" sz="5600" dirty="0"/>
              <a:t>that was not comfortable for him. </a:t>
            </a:r>
            <a:r>
              <a:rPr lang="en-US" sz="5600" dirty="0">
                <a:solidFill>
                  <a:srgbClr val="FF0000"/>
                </a:solidFill>
              </a:rPr>
              <a:t>Kevin had to </a:t>
            </a:r>
            <a:endParaRPr lang="en-US" sz="5600" dirty="0" smtClean="0">
              <a:solidFill>
                <a:srgbClr val="FF0000"/>
              </a:solidFill>
            </a:endParaRPr>
          </a:p>
          <a:p>
            <a:pPr marL="0" indent="0">
              <a:buNone/>
            </a:pPr>
            <a:r>
              <a:rPr lang="en-US" sz="5600" dirty="0">
                <a:solidFill>
                  <a:srgbClr val="FF0000"/>
                </a:solidFill>
              </a:rPr>
              <a:t>	</a:t>
            </a:r>
            <a:r>
              <a:rPr lang="en-US" sz="5600" dirty="0" smtClean="0">
                <a:solidFill>
                  <a:srgbClr val="FF0000"/>
                </a:solidFill>
              </a:rPr>
              <a:t>be </a:t>
            </a:r>
            <a:r>
              <a:rPr lang="en-US" sz="5600" dirty="0">
                <a:solidFill>
                  <a:srgbClr val="FF0000"/>
                </a:solidFill>
              </a:rPr>
              <a:t>literally confined into the word </a:t>
            </a:r>
            <a:r>
              <a:rPr lang="en-US" sz="5600" i="1" dirty="0">
                <a:solidFill>
                  <a:srgbClr val="FF0000"/>
                </a:solidFill>
              </a:rPr>
              <a:t>confine </a:t>
            </a:r>
            <a:r>
              <a:rPr lang="en-US" sz="5600" dirty="0">
                <a:solidFill>
                  <a:srgbClr val="FF0000"/>
                </a:solidFill>
              </a:rPr>
              <a:t>while </a:t>
            </a:r>
            <a:r>
              <a:rPr lang="en-US" sz="5600" dirty="0" err="1">
                <a:solidFill>
                  <a:srgbClr val="FF0000"/>
                </a:solidFill>
              </a:rPr>
              <a:t>Josè</a:t>
            </a:r>
            <a:r>
              <a:rPr lang="en-US" sz="5600" dirty="0">
                <a:solidFill>
                  <a:srgbClr val="FF0000"/>
                </a:solidFill>
              </a:rPr>
              <a:t> </a:t>
            </a:r>
            <a:r>
              <a:rPr lang="en-US" sz="5600" dirty="0" smtClean="0">
                <a:solidFill>
                  <a:srgbClr val="FF0000"/>
                </a:solidFill>
              </a:rPr>
              <a:t>in </a:t>
            </a:r>
            <a:r>
              <a:rPr lang="en-US" sz="5600" dirty="0">
                <a:solidFill>
                  <a:srgbClr val="FF0000"/>
                </a:solidFill>
              </a:rPr>
              <a:t>a way, was more free to cross over, </a:t>
            </a:r>
            <a:endParaRPr lang="en-US" sz="5600" dirty="0" smtClean="0">
              <a:solidFill>
                <a:srgbClr val="FF0000"/>
              </a:solidFill>
            </a:endParaRPr>
          </a:p>
          <a:p>
            <a:pPr marL="0" indent="0">
              <a:buNone/>
            </a:pPr>
            <a:r>
              <a:rPr lang="en-US" sz="5600" dirty="0">
                <a:solidFill>
                  <a:srgbClr val="FF0000"/>
                </a:solidFill>
              </a:rPr>
              <a:t>	</a:t>
            </a:r>
            <a:r>
              <a:rPr lang="en-US" sz="5600" dirty="0" smtClean="0">
                <a:solidFill>
                  <a:srgbClr val="FF0000"/>
                </a:solidFill>
              </a:rPr>
              <a:t>expand</a:t>
            </a:r>
            <a:r>
              <a:rPr lang="en-US" sz="5600" dirty="0">
                <a:solidFill>
                  <a:srgbClr val="FF0000"/>
                </a:solidFill>
              </a:rPr>
              <a:t>, explore, reach out because of the malleable nature of his </a:t>
            </a:r>
            <a:r>
              <a:rPr lang="en-US" sz="5600" i="1" dirty="0" err="1" smtClean="0">
                <a:solidFill>
                  <a:srgbClr val="FF0000"/>
                </a:solidFill>
              </a:rPr>
              <a:t>frontiera</a:t>
            </a:r>
            <a:r>
              <a:rPr lang="en-US" sz="5600" i="1" dirty="0">
                <a:solidFill>
                  <a:srgbClr val="FF0000"/>
                </a:solidFill>
              </a:rPr>
              <a:t>. </a:t>
            </a:r>
            <a:endParaRPr lang="en-US" sz="5600" dirty="0">
              <a:solidFill>
                <a:srgbClr val="FF0000"/>
              </a:solidFill>
            </a:endParaRPr>
          </a:p>
          <a:p>
            <a:pPr marL="0" indent="0">
              <a:buNone/>
            </a:pPr>
            <a:endParaRPr lang="en-US" sz="5600" b="1" dirty="0"/>
          </a:p>
          <a:p>
            <a:endParaRPr lang="en-US" sz="5600" dirty="0"/>
          </a:p>
        </p:txBody>
      </p:sp>
    </p:spTree>
    <p:extLst>
      <p:ext uri="{BB962C8B-B14F-4D97-AF65-F5344CB8AC3E}">
        <p14:creationId xmlns:p14="http://schemas.microsoft.com/office/powerpoint/2010/main" val="3713424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4.   Five views</a:t>
            </a:r>
            <a:endParaRPr lang="en-US" sz="2000" dirty="0"/>
          </a:p>
        </p:txBody>
      </p:sp>
      <p:sp>
        <p:nvSpPr>
          <p:cNvPr id="3" name="Content Placeholder 2"/>
          <p:cNvSpPr>
            <a:spLocks noGrp="1"/>
          </p:cNvSpPr>
          <p:nvPr>
            <p:ph idx="1"/>
          </p:nvPr>
        </p:nvSpPr>
        <p:spPr/>
        <p:txBody>
          <a:bodyPr>
            <a:normAutofit/>
          </a:bodyPr>
          <a:lstStyle/>
          <a:p>
            <a:pPr marL="0" indent="0">
              <a:buNone/>
            </a:pPr>
            <a:r>
              <a:rPr lang="en-US" sz="1400" b="1" dirty="0"/>
              <a:t>Christian Chun: </a:t>
            </a:r>
            <a:r>
              <a:rPr lang="en-US" sz="1400" b="1" dirty="0" smtClean="0"/>
              <a:t>Dialogue </a:t>
            </a:r>
            <a:r>
              <a:rPr lang="en-US" sz="1400" b="1" dirty="0"/>
              <a:t>as discursive co-construction</a:t>
            </a:r>
            <a:endParaRPr lang="en-US" sz="1400" dirty="0"/>
          </a:p>
          <a:p>
            <a:pPr marL="0" indent="0">
              <a:buNone/>
            </a:pPr>
            <a:endParaRPr lang="en-US" sz="1400" dirty="0" smtClean="0"/>
          </a:p>
          <a:p>
            <a:pPr marL="0" indent="0">
              <a:buNone/>
            </a:pPr>
            <a:r>
              <a:rPr lang="en-US" sz="1400" dirty="0" smtClean="0"/>
              <a:t>Chun picks </a:t>
            </a:r>
            <a:r>
              <a:rPr lang="en-US" sz="1400" dirty="0"/>
              <a:t>up on the </a:t>
            </a:r>
            <a:r>
              <a:rPr lang="en-US" sz="1400" dirty="0" err="1"/>
              <a:t>translanguaging</a:t>
            </a:r>
            <a:r>
              <a:rPr lang="en-US" sz="1400" dirty="0"/>
              <a:t> process and its political overtones: “</a:t>
            </a:r>
            <a:r>
              <a:rPr lang="en-US" sz="1400" dirty="0">
                <a:solidFill>
                  <a:srgbClr val="FF0000"/>
                </a:solidFill>
              </a:rPr>
              <a:t>the political is discursively and materially realized in its dialogic co-constructions  within the media, the economy, culture, identity, affect, </a:t>
            </a:r>
            <a:r>
              <a:rPr lang="en-US" sz="1400" i="1" dirty="0">
                <a:solidFill>
                  <a:srgbClr val="FF0000"/>
                </a:solidFill>
              </a:rPr>
              <a:t>and education</a:t>
            </a:r>
            <a:r>
              <a:rPr lang="en-US" sz="1400" dirty="0">
                <a:solidFill>
                  <a:srgbClr val="FF0000"/>
                </a:solidFill>
              </a:rPr>
              <a:t>” </a:t>
            </a:r>
            <a:r>
              <a:rPr lang="en-US" sz="1400" dirty="0"/>
              <a:t>(my emphasis).  </a:t>
            </a:r>
            <a:r>
              <a:rPr lang="en-US" sz="1400" dirty="0" smtClean="0"/>
              <a:t>                     </a:t>
            </a:r>
          </a:p>
          <a:p>
            <a:pPr marL="0" indent="0">
              <a:buNone/>
            </a:pPr>
            <a:endParaRPr lang="en-US" sz="1400" dirty="0"/>
          </a:p>
          <a:p>
            <a:pPr marL="0" indent="0">
              <a:buNone/>
            </a:pPr>
            <a:r>
              <a:rPr lang="en-US" sz="1400" dirty="0" smtClean="0"/>
              <a:t>Discourses </a:t>
            </a:r>
            <a:r>
              <a:rPr lang="en-US" sz="1400" dirty="0"/>
              <a:t>surrounding the translation of  terms like </a:t>
            </a:r>
            <a:r>
              <a:rPr lang="en-US" sz="1400" i="1" dirty="0"/>
              <a:t>border </a:t>
            </a:r>
            <a:r>
              <a:rPr lang="en-US" sz="1400" dirty="0"/>
              <a:t>into </a:t>
            </a:r>
            <a:r>
              <a:rPr lang="en-US" sz="1400" i="1" dirty="0"/>
              <a:t>confine</a:t>
            </a:r>
            <a:r>
              <a:rPr lang="en-US" sz="1400" dirty="0"/>
              <a:t> or </a:t>
            </a:r>
            <a:r>
              <a:rPr lang="en-US" sz="1400" i="1" dirty="0" err="1"/>
              <a:t>frontiera</a:t>
            </a:r>
            <a:r>
              <a:rPr lang="en-US" sz="1400" dirty="0"/>
              <a:t> are worth discussing with students even at the lower levels. </a:t>
            </a:r>
            <a:endParaRPr lang="en-US" sz="1400" dirty="0" smtClean="0"/>
          </a:p>
          <a:p>
            <a:pPr marL="0" indent="0">
              <a:buNone/>
            </a:pPr>
            <a:endParaRPr lang="en-US" sz="1400" dirty="0"/>
          </a:p>
          <a:p>
            <a:pPr marL="0" indent="0">
              <a:buNone/>
            </a:pPr>
            <a:r>
              <a:rPr lang="en-US" sz="1400" dirty="0" smtClean="0">
                <a:solidFill>
                  <a:srgbClr val="FF0000"/>
                </a:solidFill>
              </a:rPr>
              <a:t>“Fostering </a:t>
            </a:r>
            <a:r>
              <a:rPr lang="en-US" sz="1400" dirty="0">
                <a:solidFill>
                  <a:srgbClr val="FF0000"/>
                </a:solidFill>
              </a:rPr>
              <a:t>linguistic meta-awareness makes students rethink not only the history taught to them in high school, but also current military policies of their government, as is clear in the case of the student in </a:t>
            </a:r>
            <a:r>
              <a:rPr lang="en-US" sz="1400" dirty="0" err="1">
                <a:solidFill>
                  <a:srgbClr val="FF0000"/>
                </a:solidFill>
              </a:rPr>
              <a:t>Annamaria's</a:t>
            </a:r>
            <a:r>
              <a:rPr lang="en-US" sz="1400" dirty="0">
                <a:solidFill>
                  <a:srgbClr val="FF0000"/>
                </a:solidFill>
              </a:rPr>
              <a:t> Italian class who changed his view on immigration</a:t>
            </a:r>
            <a:r>
              <a:rPr lang="en-US" sz="1400" dirty="0" smtClean="0">
                <a:solidFill>
                  <a:srgbClr val="FF0000"/>
                </a:solidFill>
              </a:rPr>
              <a:t>. In </a:t>
            </a:r>
            <a:r>
              <a:rPr lang="en-US" sz="1400" dirty="0">
                <a:solidFill>
                  <a:srgbClr val="FF0000"/>
                </a:solidFill>
              </a:rPr>
              <a:t>fact it </a:t>
            </a:r>
            <a:r>
              <a:rPr lang="en-US" sz="1400" dirty="0" smtClean="0">
                <a:solidFill>
                  <a:srgbClr val="FF0000"/>
                </a:solidFill>
              </a:rPr>
              <a:t>stimulates </a:t>
            </a:r>
            <a:r>
              <a:rPr lang="en-US" sz="1400" dirty="0">
                <a:solidFill>
                  <a:srgbClr val="FF0000"/>
                </a:solidFill>
              </a:rPr>
              <a:t>imaginative thinking and encourages critical and analytical </a:t>
            </a:r>
            <a:r>
              <a:rPr lang="en-US" sz="1400" dirty="0" smtClean="0">
                <a:solidFill>
                  <a:srgbClr val="FF0000"/>
                </a:solidFill>
              </a:rPr>
              <a:t>skills </a:t>
            </a:r>
            <a:r>
              <a:rPr lang="en-US" sz="1400" dirty="0">
                <a:solidFill>
                  <a:srgbClr val="FF0000"/>
                </a:solidFill>
              </a:rPr>
              <a:t>of not only our students, but also us</a:t>
            </a:r>
            <a:r>
              <a:rPr lang="en-US" sz="1400" dirty="0" smtClean="0">
                <a:solidFill>
                  <a:srgbClr val="FF0000"/>
                </a:solidFill>
              </a:rPr>
              <a:t>.”</a:t>
            </a:r>
            <a:endParaRPr lang="en-US" sz="1400" dirty="0">
              <a:solidFill>
                <a:srgbClr val="FF0000"/>
              </a:solidFill>
            </a:endParaRPr>
          </a:p>
          <a:p>
            <a:pPr marL="0" indent="0">
              <a:buNone/>
            </a:pPr>
            <a:endParaRPr lang="en-US" sz="1400" dirty="0">
              <a:solidFill>
                <a:srgbClr val="FF0000"/>
              </a:solidFill>
            </a:endParaRPr>
          </a:p>
        </p:txBody>
      </p:sp>
    </p:spTree>
    <p:extLst>
      <p:ext uri="{BB962C8B-B14F-4D97-AF65-F5344CB8AC3E}">
        <p14:creationId xmlns:p14="http://schemas.microsoft.com/office/powerpoint/2010/main" val="608699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400" b="1" dirty="0"/>
              <a:t>John Gray: </a:t>
            </a:r>
            <a:r>
              <a:rPr lang="en-US" sz="1400" b="1" dirty="0" smtClean="0"/>
              <a:t> Dialogue </a:t>
            </a:r>
            <a:r>
              <a:rPr lang="en-US" sz="1400" b="1" dirty="0"/>
              <a:t>as trans-</a:t>
            </a:r>
            <a:r>
              <a:rPr lang="en-US" sz="1400" b="1" dirty="0" err="1"/>
              <a:t>lation</a:t>
            </a:r>
            <a:r>
              <a:rPr lang="en-US" sz="1400" dirty="0"/>
              <a:t>  </a:t>
            </a:r>
          </a:p>
          <a:p>
            <a:pPr marL="0" indent="0">
              <a:buNone/>
            </a:pPr>
            <a:endParaRPr lang="en-US" sz="1400" dirty="0"/>
          </a:p>
          <a:p>
            <a:pPr marL="0" indent="0">
              <a:buNone/>
            </a:pPr>
            <a:r>
              <a:rPr lang="en-US" sz="1400" dirty="0"/>
              <a:t>The tension between, if not the incompatibility of, the teachers’ expression of their political identities and the (supposedly apolitical) model of professional identity required by the university is evident. </a:t>
            </a:r>
            <a:endParaRPr lang="en-US" sz="1400" dirty="0" smtClean="0"/>
          </a:p>
          <a:p>
            <a:pPr marL="0" indent="0">
              <a:buNone/>
            </a:pPr>
            <a:endParaRPr lang="en-US" sz="1400" dirty="0" smtClean="0"/>
          </a:p>
          <a:p>
            <a:pPr marL="400050" lvl="1" indent="0">
              <a:buNone/>
            </a:pPr>
            <a:r>
              <a:rPr lang="en-US" sz="1400" dirty="0" smtClean="0">
                <a:solidFill>
                  <a:srgbClr val="FF0000"/>
                </a:solidFill>
              </a:rPr>
              <a:t>“Increasingly</a:t>
            </a:r>
            <a:r>
              <a:rPr lang="en-US" sz="1400" dirty="0">
                <a:solidFill>
                  <a:srgbClr val="FF0000"/>
                </a:solidFill>
              </a:rPr>
              <a:t>, the dominant model of professional identity for foreign language teachers at all levels is that of </a:t>
            </a:r>
            <a:r>
              <a:rPr lang="en-US" sz="1400" i="1" dirty="0">
                <a:solidFill>
                  <a:srgbClr val="FF0000"/>
                </a:solidFill>
              </a:rPr>
              <a:t>effective practitioner</a:t>
            </a:r>
            <a:r>
              <a:rPr lang="en-US" sz="1400" dirty="0">
                <a:solidFill>
                  <a:srgbClr val="FF0000"/>
                </a:solidFill>
              </a:rPr>
              <a:t>. </a:t>
            </a:r>
            <a:r>
              <a:rPr lang="en-US" sz="1400" dirty="0"/>
              <a:t>Teachers ascribed this identity are expected to keep their political (and other) identities outside the classroom, making it difficult for them to lay claim to other professional identities such as that of </a:t>
            </a:r>
            <a:r>
              <a:rPr lang="en-US" sz="1400" i="1" dirty="0"/>
              <a:t>reflective practitioner</a:t>
            </a:r>
            <a:r>
              <a:rPr lang="en-US" sz="1400" dirty="0"/>
              <a:t>, </a:t>
            </a:r>
            <a:r>
              <a:rPr lang="en-US" sz="1400" i="1" dirty="0"/>
              <a:t>critical pedagogue </a:t>
            </a:r>
            <a:r>
              <a:rPr lang="en-US" sz="1400" dirty="0"/>
              <a:t>or indeed that of </a:t>
            </a:r>
            <a:r>
              <a:rPr lang="en-US" sz="1400" i="1" dirty="0" err="1"/>
              <a:t>translingual</a:t>
            </a:r>
            <a:r>
              <a:rPr lang="en-US" sz="1400" i="1" dirty="0"/>
              <a:t> activist</a:t>
            </a:r>
            <a:r>
              <a:rPr lang="en-US" sz="1400" dirty="0" smtClean="0"/>
              <a:t>.”</a:t>
            </a:r>
            <a:r>
              <a:rPr lang="en-US" sz="1400" dirty="0"/>
              <a:t> </a:t>
            </a:r>
          </a:p>
          <a:p>
            <a:pPr marL="0" indent="0">
              <a:buNone/>
            </a:pPr>
            <a:endParaRPr lang="en-US" sz="1400" dirty="0"/>
          </a:p>
          <a:p>
            <a:pPr marL="400050" lvl="1" indent="0">
              <a:buNone/>
            </a:pPr>
            <a:r>
              <a:rPr lang="en-US" sz="1400" dirty="0">
                <a:solidFill>
                  <a:srgbClr val="FF0000"/>
                </a:solidFill>
              </a:rPr>
              <a:t>“What those in our field making the case for </a:t>
            </a:r>
            <a:r>
              <a:rPr lang="en-US" sz="1400" dirty="0" err="1">
                <a:solidFill>
                  <a:srgbClr val="FF0000"/>
                </a:solidFill>
              </a:rPr>
              <a:t>translanguaging</a:t>
            </a:r>
            <a:r>
              <a:rPr lang="en-US" sz="1400" dirty="0">
                <a:solidFill>
                  <a:srgbClr val="FF0000"/>
                </a:solidFill>
              </a:rPr>
              <a:t> approaches (</a:t>
            </a:r>
            <a:r>
              <a:rPr lang="en-US" sz="1400" dirty="0" err="1">
                <a:solidFill>
                  <a:srgbClr val="FF0000"/>
                </a:solidFill>
              </a:rPr>
              <a:t>García</a:t>
            </a:r>
            <a:r>
              <a:rPr lang="en-US" sz="1400" dirty="0">
                <a:solidFill>
                  <a:srgbClr val="FF0000"/>
                </a:solidFill>
              </a:rPr>
              <a:t> et al. 2021) and </a:t>
            </a:r>
            <a:r>
              <a:rPr lang="en-US" sz="1400" dirty="0" err="1">
                <a:solidFill>
                  <a:srgbClr val="FF0000"/>
                </a:solidFill>
              </a:rPr>
              <a:t>translingual</a:t>
            </a:r>
            <a:r>
              <a:rPr lang="en-US" sz="1400" dirty="0">
                <a:solidFill>
                  <a:srgbClr val="FF0000"/>
                </a:solidFill>
              </a:rPr>
              <a:t> activism (Pennycook 2019) today seek to </a:t>
            </a:r>
            <a:r>
              <a:rPr lang="en-US" sz="1400" dirty="0" smtClean="0">
                <a:solidFill>
                  <a:srgbClr val="FF0000"/>
                </a:solidFill>
              </a:rPr>
              <a:t>redress </a:t>
            </a:r>
            <a:r>
              <a:rPr lang="en-US" sz="1400" dirty="0">
                <a:solidFill>
                  <a:srgbClr val="FF0000"/>
                </a:solidFill>
              </a:rPr>
              <a:t>is the erasure of a genuine educational understanding of foreign language teaching and learning</a:t>
            </a:r>
            <a:r>
              <a:rPr lang="en-US" sz="1400" dirty="0"/>
              <a:t>. On the one hand, there is what might be called the </a:t>
            </a:r>
            <a:r>
              <a:rPr lang="en-US" sz="1400" dirty="0" err="1"/>
              <a:t>Humboldtian</a:t>
            </a:r>
            <a:r>
              <a:rPr lang="en-US" sz="1400" dirty="0"/>
              <a:t> tradition (as found, for example, in the work of Michael </a:t>
            </a:r>
            <a:r>
              <a:rPr lang="en-US" sz="1400" dirty="0" err="1"/>
              <a:t>Byram</a:t>
            </a:r>
            <a:r>
              <a:rPr lang="en-US" sz="1400" dirty="0"/>
              <a:t>) which holds that L2 learning offers students the opportunity to </a:t>
            </a:r>
            <a:r>
              <a:rPr lang="en-US" sz="1400" dirty="0" err="1"/>
              <a:t>relativise</a:t>
            </a:r>
            <a:r>
              <a:rPr lang="en-US" sz="1400" dirty="0"/>
              <a:t> their world view and to learn about others and the ways in which they encode the world, while simultaneously enabling them to reflect on themselves and their own language using. And, on the other, there is the case for </a:t>
            </a:r>
            <a:r>
              <a:rPr lang="en-US" sz="1400" dirty="0" err="1"/>
              <a:t>decolonising</a:t>
            </a:r>
            <a:r>
              <a:rPr lang="en-US" sz="1400" dirty="0"/>
              <a:t> foreign language teaching (</a:t>
            </a:r>
            <a:r>
              <a:rPr lang="en-US" sz="1400" dirty="0" err="1"/>
              <a:t>Macedo</a:t>
            </a:r>
            <a:r>
              <a:rPr lang="en-US" sz="1400" dirty="0"/>
              <a:t> 2019), in which a rigidly monolingual pedagogy is resisted and in which translation (as recommended in the Discussion Forum) is brought </a:t>
            </a:r>
            <a:r>
              <a:rPr lang="en-US" sz="1400" dirty="0" err="1"/>
              <a:t>centre</a:t>
            </a:r>
            <a:r>
              <a:rPr lang="en-US" sz="1400" dirty="0"/>
              <a:t> stage. </a:t>
            </a:r>
            <a:r>
              <a:rPr lang="en-US" sz="1400" dirty="0">
                <a:solidFill>
                  <a:srgbClr val="FF0000"/>
                </a:solidFill>
              </a:rPr>
              <a:t>Translation is in fact central to foreign language learning – and indeed to all language using</a:t>
            </a:r>
            <a:r>
              <a:rPr lang="en-US" sz="1400" dirty="0" smtClean="0">
                <a:solidFill>
                  <a:srgbClr val="FF0000"/>
                </a:solidFill>
              </a:rPr>
              <a:t>.”</a:t>
            </a:r>
            <a:r>
              <a:rPr lang="en-US" sz="1400" dirty="0" smtClean="0"/>
              <a:t> (Gray 2022)</a:t>
            </a:r>
            <a:endParaRPr lang="en-US" sz="1400" dirty="0"/>
          </a:p>
          <a:p>
            <a:pPr marL="400050" lvl="1" indent="0">
              <a:buNone/>
            </a:pPr>
            <a:endParaRPr lang="en-US" sz="1500" dirty="0"/>
          </a:p>
          <a:p>
            <a:endParaRPr lang="en-US" dirty="0"/>
          </a:p>
        </p:txBody>
      </p:sp>
    </p:spTree>
    <p:extLst>
      <p:ext uri="{BB962C8B-B14F-4D97-AF65-F5344CB8AC3E}">
        <p14:creationId xmlns:p14="http://schemas.microsoft.com/office/powerpoint/2010/main" val="10565207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pPr marL="0" indent="0">
              <a:buNone/>
            </a:pPr>
            <a:r>
              <a:rPr lang="en-US" b="1" dirty="0" smtClean="0"/>
              <a:t>Fred </a:t>
            </a:r>
            <a:r>
              <a:rPr lang="en-US" b="1" dirty="0" err="1" smtClean="0"/>
              <a:t>Dervin</a:t>
            </a:r>
            <a:r>
              <a:rPr lang="en-US" b="1" dirty="0" smtClean="0"/>
              <a:t> and Mei Yuan: dialogue as exercise in atonality</a:t>
            </a:r>
          </a:p>
          <a:p>
            <a:pPr marL="0" indent="0">
              <a:buNone/>
            </a:pPr>
            <a:endParaRPr lang="en-US" b="1" dirty="0" smtClean="0"/>
          </a:p>
          <a:p>
            <a:pPr marL="0" indent="0">
              <a:buNone/>
            </a:pPr>
            <a:r>
              <a:rPr lang="en-US" dirty="0" smtClean="0"/>
              <a:t>By </a:t>
            </a:r>
            <a:r>
              <a:rPr lang="en-US" dirty="0"/>
              <a:t>advocating “going beyond tonality” in language </a:t>
            </a:r>
            <a:r>
              <a:rPr lang="en-US" dirty="0" smtClean="0"/>
              <a:t>education,  Fred </a:t>
            </a:r>
            <a:r>
              <a:rPr lang="en-US" dirty="0" err="1" smtClean="0"/>
              <a:t>Dervin</a:t>
            </a:r>
            <a:r>
              <a:rPr lang="en-US" dirty="0" smtClean="0"/>
              <a:t> and Mei Yuan use a concept </a:t>
            </a:r>
            <a:r>
              <a:rPr lang="en-US" dirty="0"/>
              <a:t>from </a:t>
            </a:r>
            <a:r>
              <a:rPr lang="en-US" dirty="0" err="1"/>
              <a:t>Schönberg’s</a:t>
            </a:r>
            <a:r>
              <a:rPr lang="en-US" dirty="0"/>
              <a:t> music, a musical feature that “[removes] functional harmony as a primary structural element</a:t>
            </a:r>
            <a:r>
              <a:rPr lang="en-US" dirty="0" smtClean="0"/>
              <a:t>”. </a:t>
            </a:r>
            <a:r>
              <a:rPr lang="en-US" dirty="0" smtClean="0">
                <a:solidFill>
                  <a:srgbClr val="FF0000"/>
                </a:solidFill>
              </a:rPr>
              <a:t>They suggest </a:t>
            </a:r>
            <a:r>
              <a:rPr lang="en-US" dirty="0">
                <a:solidFill>
                  <a:srgbClr val="FF0000"/>
                </a:solidFill>
              </a:rPr>
              <a:t>removing </a:t>
            </a:r>
            <a:r>
              <a:rPr lang="en-US" dirty="0" smtClean="0">
                <a:solidFill>
                  <a:srgbClr val="FF0000"/>
                </a:solidFill>
              </a:rPr>
              <a:t>the correspondence </a:t>
            </a:r>
            <a:r>
              <a:rPr lang="en-US" dirty="0">
                <a:solidFill>
                  <a:srgbClr val="FF0000"/>
                </a:solidFill>
              </a:rPr>
              <a:t>of words and world that speakers take for granted in their L1.</a:t>
            </a:r>
          </a:p>
          <a:p>
            <a:r>
              <a:rPr lang="en-US" dirty="0" smtClean="0">
                <a:solidFill>
                  <a:srgbClr val="FF0000"/>
                </a:solidFill>
              </a:rPr>
              <a:t>“Atonality </a:t>
            </a:r>
            <a:r>
              <a:rPr lang="en-US" dirty="0">
                <a:solidFill>
                  <a:srgbClr val="FF0000"/>
                </a:solidFill>
              </a:rPr>
              <a:t>serves as a good metaphor for what we (and </a:t>
            </a:r>
            <a:r>
              <a:rPr lang="en-US" dirty="0" err="1">
                <a:solidFill>
                  <a:srgbClr val="FF0000"/>
                </a:solidFill>
              </a:rPr>
              <a:t>Kramsch</a:t>
            </a:r>
            <a:r>
              <a:rPr lang="en-US" dirty="0">
                <a:solidFill>
                  <a:srgbClr val="FF0000"/>
                </a:solidFill>
              </a:rPr>
              <a:t>) wish to infuse in political engagement and language education. . .The tonality of ‘our’ language must be disrupted when we engage with politics in another language (or in our own language if used as a lingua franca). </a:t>
            </a:r>
            <a:r>
              <a:rPr lang="en-US" dirty="0"/>
              <a:t>The trompe l’oeil of the comprehensible can work against understanding, coming together and even discursive equality. Approaching a given term (e.g. ethnic) in one’s own language and the target language without reflecting on what it could mean and especially ‘taste’ for an other is problematic and contributes to hegemonic </a:t>
            </a:r>
            <a:r>
              <a:rPr lang="en-US" dirty="0" smtClean="0"/>
              <a:t>thinking. “ </a:t>
            </a:r>
            <a:endParaRPr lang="en-US" dirty="0"/>
          </a:p>
          <a:p>
            <a:pPr marL="0" indent="0">
              <a:buNone/>
            </a:pPr>
            <a:r>
              <a:rPr lang="en-US" dirty="0"/>
              <a:t>They suggest that an intercultural approach to teaching language should be to empty words of their tonality in order to open oneself to others without the ideological baggage that these words carry.  They see such an atonality as the very condition for intercultural understanding:</a:t>
            </a:r>
          </a:p>
          <a:p>
            <a:r>
              <a:rPr lang="en-US" dirty="0" smtClean="0">
                <a:solidFill>
                  <a:srgbClr val="FF0000"/>
                </a:solidFill>
              </a:rPr>
              <a:t>“Without </a:t>
            </a:r>
            <a:r>
              <a:rPr lang="en-US" dirty="0">
                <a:solidFill>
                  <a:srgbClr val="FF0000"/>
                </a:solidFill>
              </a:rPr>
              <a:t>this process of </a:t>
            </a:r>
            <a:r>
              <a:rPr lang="en-US" dirty="0" err="1">
                <a:solidFill>
                  <a:srgbClr val="FF0000"/>
                </a:solidFill>
              </a:rPr>
              <a:t>atonalizing</a:t>
            </a:r>
            <a:r>
              <a:rPr lang="en-US" dirty="0">
                <a:solidFill>
                  <a:srgbClr val="FF0000"/>
                </a:solidFill>
              </a:rPr>
              <a:t> the words we use, and thus the ideologies they contain, it is impossible to work together in a transparent and fair way – hidden ideologies win over and thus puts one of us </a:t>
            </a:r>
            <a:r>
              <a:rPr lang="en-US" dirty="0" smtClean="0">
                <a:solidFill>
                  <a:srgbClr val="FF0000"/>
                </a:solidFill>
              </a:rPr>
              <a:t>down.”</a:t>
            </a:r>
          </a:p>
          <a:p>
            <a:pPr marL="0" indent="0">
              <a:buNone/>
            </a:pPr>
            <a:endParaRPr lang="en-US" dirty="0"/>
          </a:p>
          <a:p>
            <a:pPr marL="0" indent="0">
              <a:buNone/>
            </a:pPr>
            <a:r>
              <a:rPr lang="en-US" dirty="0" smtClean="0"/>
              <a:t>Ex. removing the tonality of the American word “</a:t>
            </a:r>
            <a:r>
              <a:rPr lang="en-US" i="1" dirty="0" smtClean="0"/>
              <a:t>Frontier</a:t>
            </a:r>
            <a:r>
              <a:rPr lang="en-US" dirty="0" smtClean="0"/>
              <a:t>” when teaching the Italian word “</a:t>
            </a:r>
            <a:r>
              <a:rPr lang="en-US" i="1" dirty="0" err="1" smtClean="0"/>
              <a:t>frontiera</a:t>
            </a:r>
            <a:r>
              <a:rPr lang="en-US" i="1" dirty="0" smtClean="0"/>
              <a:t>”.</a:t>
            </a:r>
            <a:endParaRPr lang="en-US" i="1" dirty="0"/>
          </a:p>
        </p:txBody>
      </p:sp>
    </p:spTree>
    <p:extLst>
      <p:ext uri="{BB962C8B-B14F-4D97-AF65-F5344CB8AC3E}">
        <p14:creationId xmlns:p14="http://schemas.microsoft.com/office/powerpoint/2010/main" val="1991843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Outline</a:t>
            </a:r>
            <a:endParaRPr lang="en-US" sz="2000" dirty="0"/>
          </a:p>
        </p:txBody>
      </p:sp>
      <p:sp>
        <p:nvSpPr>
          <p:cNvPr id="3" name="Content Placeholder 2"/>
          <p:cNvSpPr>
            <a:spLocks noGrp="1"/>
          </p:cNvSpPr>
          <p:nvPr>
            <p:ph idx="1"/>
          </p:nvPr>
        </p:nvSpPr>
        <p:spPr/>
        <p:txBody>
          <a:bodyPr>
            <a:normAutofit/>
          </a:bodyPr>
          <a:lstStyle/>
          <a:p>
            <a:pPr marL="0" indent="0">
              <a:buNone/>
            </a:pPr>
            <a:r>
              <a:rPr lang="en-US" sz="1400" dirty="0" smtClean="0"/>
              <a:t>Introduction: What is dialogue?</a:t>
            </a:r>
          </a:p>
          <a:p>
            <a:pPr marL="0" indent="0">
              <a:buNone/>
            </a:pPr>
            <a:endParaRPr lang="en-US" sz="1400" dirty="0" smtClean="0"/>
          </a:p>
          <a:p>
            <a:pPr marL="0" indent="0">
              <a:buNone/>
            </a:pPr>
            <a:r>
              <a:rPr lang="en-US" sz="1400" dirty="0" smtClean="0"/>
              <a:t>1. A brief history of dialogue in SLA/Applied Linguistics</a:t>
            </a:r>
          </a:p>
          <a:p>
            <a:pPr marL="0" indent="0">
              <a:buNone/>
            </a:pPr>
            <a:endParaRPr lang="en-US" sz="1400" dirty="0"/>
          </a:p>
          <a:p>
            <a:pPr marL="0" indent="0">
              <a:buNone/>
            </a:pPr>
            <a:r>
              <a:rPr lang="en-US" sz="1400" dirty="0" smtClean="0"/>
              <a:t>2. Conflicting perspectives</a:t>
            </a:r>
          </a:p>
          <a:p>
            <a:pPr marL="0" indent="0">
              <a:buNone/>
            </a:pPr>
            <a:endParaRPr lang="en-US" sz="1400" dirty="0" smtClean="0"/>
          </a:p>
          <a:p>
            <a:pPr marL="0" indent="0">
              <a:buNone/>
            </a:pPr>
            <a:r>
              <a:rPr lang="en-US" sz="1400" dirty="0" smtClean="0"/>
              <a:t>3. Teaching dialogue in a foreign language class</a:t>
            </a:r>
          </a:p>
          <a:p>
            <a:pPr marL="0" indent="0">
              <a:buNone/>
            </a:pPr>
            <a:endParaRPr lang="en-US" sz="1400" dirty="0" smtClean="0"/>
          </a:p>
          <a:p>
            <a:pPr marL="0" indent="0">
              <a:buNone/>
            </a:pPr>
            <a:r>
              <a:rPr lang="en-US" sz="1400" dirty="0" smtClean="0"/>
              <a:t>4. Five views:  </a:t>
            </a:r>
            <a:r>
              <a:rPr lang="en-US" sz="1400" dirty="0" err="1" smtClean="0"/>
              <a:t>C.Chun</a:t>
            </a:r>
            <a:r>
              <a:rPr lang="en-US" sz="1400" dirty="0" smtClean="0"/>
              <a:t>, </a:t>
            </a:r>
            <a:r>
              <a:rPr lang="en-US" sz="1400" dirty="0" err="1" smtClean="0"/>
              <a:t>F.Dervin</a:t>
            </a:r>
            <a:r>
              <a:rPr lang="en-US" sz="1400" dirty="0" smtClean="0"/>
              <a:t>/</a:t>
            </a:r>
            <a:r>
              <a:rPr lang="en-US" sz="1400" dirty="0" err="1" smtClean="0"/>
              <a:t>M.Yuan</a:t>
            </a:r>
            <a:r>
              <a:rPr lang="en-US" sz="1400" dirty="0" smtClean="0"/>
              <a:t>, </a:t>
            </a:r>
            <a:r>
              <a:rPr lang="en-US" sz="1400" dirty="0" err="1" smtClean="0"/>
              <a:t>D.Block</a:t>
            </a:r>
            <a:r>
              <a:rPr lang="en-US" sz="1400" dirty="0" smtClean="0"/>
              <a:t>, </a:t>
            </a:r>
            <a:r>
              <a:rPr lang="en-US" sz="1400" dirty="0" err="1" smtClean="0"/>
              <a:t>J.Gray</a:t>
            </a:r>
            <a:r>
              <a:rPr lang="en-US" sz="1400" dirty="0" smtClean="0"/>
              <a:t>, </a:t>
            </a:r>
            <a:r>
              <a:rPr lang="en-US" sz="1400" dirty="0" err="1" smtClean="0"/>
              <a:t>M.Byram</a:t>
            </a:r>
            <a:r>
              <a:rPr lang="en-US" sz="1400" dirty="0" smtClean="0"/>
              <a:t> </a:t>
            </a:r>
          </a:p>
          <a:p>
            <a:pPr marL="0" indent="0">
              <a:buNone/>
            </a:pPr>
            <a:endParaRPr lang="en-US" sz="1400" dirty="0"/>
          </a:p>
          <a:p>
            <a:pPr marL="0" indent="0">
              <a:buNone/>
            </a:pPr>
            <a:r>
              <a:rPr lang="en-US" sz="1400" dirty="0" smtClean="0"/>
              <a:t>Conclusion:  Reconstructing Babel not as punishment but as </a:t>
            </a:r>
            <a:r>
              <a:rPr lang="en-US" sz="1400" smtClean="0"/>
              <a:t>dialogue imperative</a:t>
            </a:r>
            <a:endParaRPr lang="en-US" sz="1200" dirty="0" smtClean="0"/>
          </a:p>
        </p:txBody>
      </p:sp>
    </p:spTree>
    <p:extLst>
      <p:ext uri="{BB962C8B-B14F-4D97-AF65-F5344CB8AC3E}">
        <p14:creationId xmlns:p14="http://schemas.microsoft.com/office/powerpoint/2010/main" val="26800271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dirty="0" smtClean="0"/>
          </a:p>
          <a:p>
            <a:pPr marL="0" indent="0">
              <a:buNone/>
            </a:pPr>
            <a:r>
              <a:rPr lang="en-US" sz="1500" b="1" dirty="0" smtClean="0"/>
              <a:t>Michael </a:t>
            </a:r>
            <a:r>
              <a:rPr lang="en-US" sz="1500" b="1" dirty="0" err="1" smtClean="0"/>
              <a:t>Byram</a:t>
            </a:r>
            <a:r>
              <a:rPr lang="en-US" sz="1500" b="1" dirty="0" smtClean="0"/>
              <a:t>:  Dialogue as transformative political action</a:t>
            </a:r>
          </a:p>
          <a:p>
            <a:pPr marL="0" indent="0">
              <a:buNone/>
            </a:pPr>
            <a:endParaRPr lang="en-US" sz="1500" dirty="0" smtClean="0"/>
          </a:p>
          <a:p>
            <a:pPr marL="0" indent="0">
              <a:buNone/>
            </a:pPr>
            <a:r>
              <a:rPr lang="en-US" sz="1500" dirty="0" err="1" smtClean="0"/>
              <a:t>Byram</a:t>
            </a:r>
            <a:r>
              <a:rPr lang="en-US" sz="1500" dirty="0" smtClean="0"/>
              <a:t> </a:t>
            </a:r>
            <a:r>
              <a:rPr lang="en-US" sz="1500" dirty="0"/>
              <a:t>understands politics as “taking an interest and action in improving the community or communities in which one lives” (</a:t>
            </a:r>
            <a:r>
              <a:rPr lang="en-US" sz="1500" dirty="0" err="1"/>
              <a:t>Byram</a:t>
            </a:r>
            <a:r>
              <a:rPr lang="en-US" sz="1500" dirty="0"/>
              <a:t> et al 2021: 311) and works with teachers on the ground.  In both cases, </a:t>
            </a:r>
            <a:r>
              <a:rPr lang="en-US" sz="1500" dirty="0">
                <a:solidFill>
                  <a:srgbClr val="FF0000"/>
                </a:solidFill>
              </a:rPr>
              <a:t>the concept of the political is broadened from party politics to politics as transformative action, as in </a:t>
            </a:r>
            <a:r>
              <a:rPr lang="en-US" sz="1500" dirty="0" err="1">
                <a:solidFill>
                  <a:srgbClr val="FF0000"/>
                </a:solidFill>
              </a:rPr>
              <a:t>Byram’s</a:t>
            </a:r>
            <a:r>
              <a:rPr lang="en-US" sz="1500" dirty="0">
                <a:solidFill>
                  <a:srgbClr val="FF0000"/>
                </a:solidFill>
              </a:rPr>
              <a:t> assertion that “all education is transformative and most learners tacitly agree to the transformation as they attend educational institutions” </a:t>
            </a:r>
            <a:r>
              <a:rPr lang="en-US" sz="1500" dirty="0" smtClean="0">
                <a:solidFill>
                  <a:srgbClr val="FF0000"/>
                </a:solidFill>
              </a:rPr>
              <a:t>(</a:t>
            </a:r>
            <a:r>
              <a:rPr lang="en-US" sz="1500" dirty="0" err="1" smtClean="0">
                <a:solidFill>
                  <a:srgbClr val="FF0000"/>
                </a:solidFill>
              </a:rPr>
              <a:t>Byram</a:t>
            </a:r>
            <a:r>
              <a:rPr lang="en-US" sz="1500" dirty="0" smtClean="0">
                <a:solidFill>
                  <a:srgbClr val="FF0000"/>
                </a:solidFill>
              </a:rPr>
              <a:t> 2022)</a:t>
            </a:r>
            <a:r>
              <a:rPr lang="en-US" sz="1500" dirty="0" smtClean="0"/>
              <a:t>.  </a:t>
            </a:r>
            <a:r>
              <a:rPr lang="en-US" sz="1500" dirty="0"/>
              <a:t>While many language teachers at higher educational institutions might not agree that their mission is to “transform” their students (</a:t>
            </a:r>
            <a:r>
              <a:rPr lang="en-US" sz="1500" dirty="0" err="1"/>
              <a:t>Kramsch</a:t>
            </a:r>
            <a:r>
              <a:rPr lang="en-US" sz="1500" dirty="0"/>
              <a:t> &amp; Zhang 2018), most students would agree that they feel sometimes transformed by the education they have received. In that sense the German concept of </a:t>
            </a:r>
            <a:r>
              <a:rPr lang="en-US" sz="1500" i="1" dirty="0" err="1"/>
              <a:t>politische</a:t>
            </a:r>
            <a:r>
              <a:rPr lang="en-US" sz="1500" i="1" dirty="0"/>
              <a:t> </a:t>
            </a:r>
            <a:r>
              <a:rPr lang="en-US" sz="1500" i="1" dirty="0" err="1"/>
              <a:t>Bildung</a:t>
            </a:r>
            <a:r>
              <a:rPr lang="en-US" sz="1500" dirty="0"/>
              <a:t> based on cultural and social democratic values is an apt metaphor to capture how  </a:t>
            </a:r>
            <a:r>
              <a:rPr lang="en-US" sz="1500" dirty="0" err="1"/>
              <a:t>Byram</a:t>
            </a:r>
            <a:r>
              <a:rPr lang="en-US" sz="1500" dirty="0"/>
              <a:t>, echoing Peter </a:t>
            </a:r>
            <a:r>
              <a:rPr lang="en-US" sz="1500" dirty="0" err="1"/>
              <a:t>Doyé</a:t>
            </a:r>
            <a:r>
              <a:rPr lang="en-US" sz="1500" dirty="0"/>
              <a:t>, sees political </a:t>
            </a:r>
            <a:r>
              <a:rPr lang="en-US" sz="1500" dirty="0" smtClean="0"/>
              <a:t>action (</a:t>
            </a:r>
            <a:r>
              <a:rPr lang="en-US" sz="1500" dirty="0" err="1" smtClean="0"/>
              <a:t>Kramsch</a:t>
            </a:r>
            <a:r>
              <a:rPr lang="en-US" sz="1500" dirty="0" smtClean="0"/>
              <a:t> 2022b). </a:t>
            </a:r>
            <a:endParaRPr lang="en-US" sz="1500" dirty="0"/>
          </a:p>
          <a:p>
            <a:endParaRPr lang="en-US" dirty="0"/>
          </a:p>
        </p:txBody>
      </p:sp>
    </p:spTree>
    <p:extLst>
      <p:ext uri="{BB962C8B-B14F-4D97-AF65-F5344CB8AC3E}">
        <p14:creationId xmlns:p14="http://schemas.microsoft.com/office/powerpoint/2010/main" val="1005386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1500" dirty="0" err="1"/>
              <a:t>Byram</a:t>
            </a:r>
            <a:r>
              <a:rPr lang="en-US" sz="1500" dirty="0"/>
              <a:t> calls for “citizenship education”, including “global citizenship” (</a:t>
            </a:r>
            <a:r>
              <a:rPr lang="en-US" sz="1500" dirty="0" err="1"/>
              <a:t>Luetge</a:t>
            </a:r>
            <a:r>
              <a:rPr lang="en-US" sz="1500" dirty="0"/>
              <a:t> 2022).  </a:t>
            </a:r>
          </a:p>
          <a:p>
            <a:pPr marL="0" indent="0">
              <a:buNone/>
            </a:pPr>
            <a:r>
              <a:rPr lang="en-US" sz="1500" dirty="0"/>
              <a:t> </a:t>
            </a:r>
          </a:p>
          <a:p>
            <a:pPr marL="400050" lvl="1" indent="0">
              <a:buNone/>
            </a:pPr>
            <a:r>
              <a:rPr lang="en-US" sz="1500" dirty="0"/>
              <a:t>“The development from intercultural competence to intercultural citizenship which has taken place - led by people like Melina Porto and Manuela Wagner - based on my 2008 book and other publications in Durham, </a:t>
            </a:r>
            <a:r>
              <a:rPr lang="en-US" sz="1500" dirty="0">
                <a:solidFill>
                  <a:srgbClr val="FF0000"/>
                </a:solidFill>
              </a:rPr>
              <a:t>has really taken students into the streets, to engage with members of the public, but not in anarchy. The position is ‘internationalist’ and reformist internationalism rather than revolutionary internationalism. I am happy that people have done this because for me foreign language teaching is part of general education, as you know, and in particular it has a role to play in citizenship education</a:t>
            </a:r>
            <a:r>
              <a:rPr lang="en-US" sz="1500" dirty="0"/>
              <a:t>. I find now that policy makers are saying this too. I did a lecture yesterday for LEND, the Italian association of language teachers, and referred to Italian education policy which since 2017/18 requires all teachers to play a part in citizenship education; I was talking about what language teaching can add to citizenship education.” (</a:t>
            </a:r>
            <a:r>
              <a:rPr lang="en-US" sz="1500" dirty="0" err="1"/>
              <a:t>Byram</a:t>
            </a:r>
            <a:r>
              <a:rPr lang="en-US" sz="1500" dirty="0"/>
              <a:t> </a:t>
            </a:r>
            <a:r>
              <a:rPr lang="en-US" sz="1500" dirty="0" err="1"/>
              <a:t>pers.comm</a:t>
            </a:r>
            <a:r>
              <a:rPr lang="en-US" sz="1500" dirty="0"/>
              <a:t>. Wed.Sept.22, 2021</a:t>
            </a:r>
            <a:r>
              <a:rPr lang="en-US" sz="1500" dirty="0" smtClean="0"/>
              <a:t>)</a:t>
            </a:r>
            <a:endParaRPr lang="en-US" sz="1500" dirty="0"/>
          </a:p>
          <a:p>
            <a:pPr marL="400050" lvl="1" indent="0">
              <a:buNone/>
            </a:pPr>
            <a:endParaRPr lang="en-US" sz="1500" dirty="0" smtClean="0"/>
          </a:p>
          <a:p>
            <a:pPr marL="400050" lvl="1" indent="0">
              <a:buNone/>
            </a:pPr>
            <a:endParaRPr lang="en-US" sz="1500" dirty="0"/>
          </a:p>
          <a:p>
            <a:pPr marL="0" indent="0">
              <a:buNone/>
            </a:pPr>
            <a:r>
              <a:rPr lang="en-US" sz="1600" dirty="0" smtClean="0"/>
              <a:t>Question: Teaching English in China so that Chinese citizens can better understand the English-speaking world or can better make the Western world understand China …through its own Western language ?</a:t>
            </a:r>
            <a:endParaRPr lang="en-US" sz="1600" dirty="0"/>
          </a:p>
        </p:txBody>
      </p:sp>
    </p:spTree>
    <p:extLst>
      <p:ext uri="{BB962C8B-B14F-4D97-AF65-F5344CB8AC3E}">
        <p14:creationId xmlns:p14="http://schemas.microsoft.com/office/powerpoint/2010/main" val="2701759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pPr marL="0" indent="0">
              <a:buNone/>
            </a:pPr>
            <a:r>
              <a:rPr lang="en-US" b="1" dirty="0" smtClean="0"/>
              <a:t>David Block: Dialogue as discussion of historical and political economic conjuncture</a:t>
            </a:r>
          </a:p>
          <a:p>
            <a:pPr marL="0" indent="0">
              <a:buNone/>
            </a:pPr>
            <a:endParaRPr lang="en-US" dirty="0" smtClean="0"/>
          </a:p>
          <a:p>
            <a:pPr marL="0" indent="0">
              <a:buNone/>
            </a:pPr>
            <a:r>
              <a:rPr lang="en-US" dirty="0" smtClean="0"/>
              <a:t>Block feels that there are limits to the ability of teachers to discuss politics in the FL class. Reacting to </a:t>
            </a:r>
          </a:p>
          <a:p>
            <a:pPr marL="0" indent="0">
              <a:buNone/>
            </a:pPr>
            <a:r>
              <a:rPr lang="en-US" dirty="0" smtClean="0"/>
              <a:t>the account of </a:t>
            </a:r>
            <a:r>
              <a:rPr lang="en-US" dirty="0" err="1" smtClean="0"/>
              <a:t>Annamaria’s</a:t>
            </a:r>
            <a:r>
              <a:rPr lang="en-US" dirty="0" smtClean="0"/>
              <a:t> class, he writes:</a:t>
            </a:r>
          </a:p>
          <a:p>
            <a:pPr marL="0" indent="0">
              <a:buNone/>
            </a:pPr>
            <a:endParaRPr lang="en-US" dirty="0" smtClean="0"/>
          </a:p>
          <a:p>
            <a:pPr marL="0" indent="0">
              <a:buNone/>
            </a:pPr>
            <a:r>
              <a:rPr lang="en-US" dirty="0" smtClean="0"/>
              <a:t>“</a:t>
            </a:r>
            <a:r>
              <a:rPr lang="en-US" dirty="0" smtClean="0">
                <a:solidFill>
                  <a:srgbClr val="FF0000"/>
                </a:solidFill>
              </a:rPr>
              <a:t>I </a:t>
            </a:r>
            <a:r>
              <a:rPr lang="en-US" dirty="0">
                <a:solidFill>
                  <a:srgbClr val="FF0000"/>
                </a:solidFill>
              </a:rPr>
              <a:t>see nothing wrong with an in-depth </a:t>
            </a:r>
            <a:r>
              <a:rPr lang="en-US" dirty="0" smtClean="0">
                <a:solidFill>
                  <a:srgbClr val="FF0000"/>
                </a:solidFill>
              </a:rPr>
              <a:t>discussion </a:t>
            </a:r>
            <a:r>
              <a:rPr lang="en-US" dirty="0">
                <a:solidFill>
                  <a:srgbClr val="FF0000"/>
                </a:solidFill>
              </a:rPr>
              <a:t>about the possible meanings of one single word</a:t>
            </a:r>
            <a:r>
              <a:rPr lang="en-US" dirty="0" smtClean="0">
                <a:solidFill>
                  <a:srgbClr val="FF0000"/>
                </a:solidFill>
              </a:rPr>
              <a:t>,</a:t>
            </a:r>
          </a:p>
          <a:p>
            <a:pPr marL="0" indent="0">
              <a:buNone/>
            </a:pPr>
            <a:r>
              <a:rPr lang="en-US" dirty="0" smtClean="0">
                <a:solidFill>
                  <a:srgbClr val="FF0000"/>
                </a:solidFill>
              </a:rPr>
              <a:t> </a:t>
            </a:r>
            <a:r>
              <a:rPr lang="en-US" dirty="0">
                <a:solidFill>
                  <a:srgbClr val="FF0000"/>
                </a:solidFill>
              </a:rPr>
              <a:t>especially when the word is so vital to the discussion of migration</a:t>
            </a:r>
            <a:r>
              <a:rPr lang="en-US" dirty="0"/>
              <a:t>. In addition, I have always found </a:t>
            </a:r>
            <a:endParaRPr lang="en-US" dirty="0" smtClean="0"/>
          </a:p>
          <a:p>
            <a:pPr marL="0" indent="0">
              <a:buNone/>
            </a:pPr>
            <a:r>
              <a:rPr lang="en-US" dirty="0" err="1" smtClean="0"/>
              <a:t>Lakoff’s</a:t>
            </a:r>
            <a:r>
              <a:rPr lang="en-US" dirty="0" smtClean="0"/>
              <a:t> </a:t>
            </a:r>
            <a:r>
              <a:rPr lang="en-US" dirty="0"/>
              <a:t>work on metaphor and cognition compelling. However, rather than </a:t>
            </a:r>
            <a:r>
              <a:rPr lang="en-US" dirty="0" err="1"/>
              <a:t>focussing</a:t>
            </a:r>
            <a:r>
              <a:rPr lang="en-US" dirty="0"/>
              <a:t> on the surface </a:t>
            </a:r>
            <a:endParaRPr lang="en-US" dirty="0" smtClean="0"/>
          </a:p>
          <a:p>
            <a:pPr marL="0" indent="0">
              <a:buNone/>
            </a:pPr>
            <a:r>
              <a:rPr lang="en-US" dirty="0" smtClean="0"/>
              <a:t>level </a:t>
            </a:r>
            <a:r>
              <a:rPr lang="en-US" dirty="0"/>
              <a:t>choice of a word (no matter how deeply the semantic roots of that word goes) or even on </a:t>
            </a:r>
            <a:r>
              <a:rPr lang="en-US" dirty="0" smtClean="0"/>
              <a:t>anti-</a:t>
            </a:r>
          </a:p>
          <a:p>
            <a:pPr marL="0" indent="0">
              <a:buNone/>
            </a:pPr>
            <a:r>
              <a:rPr lang="en-US" dirty="0" smtClean="0"/>
              <a:t>migration </a:t>
            </a:r>
            <a:r>
              <a:rPr lang="en-US" dirty="0"/>
              <a:t>and anti-migrant discourses circulating in Italy (the backdrop to the discussion of ‘border’), </a:t>
            </a:r>
            <a:endParaRPr lang="en-US" dirty="0" smtClean="0"/>
          </a:p>
          <a:p>
            <a:pPr marL="0" indent="0">
              <a:buNone/>
            </a:pPr>
            <a:r>
              <a:rPr lang="en-US" dirty="0" smtClean="0"/>
              <a:t>why </a:t>
            </a:r>
            <a:r>
              <a:rPr lang="en-US" dirty="0"/>
              <a:t>not go to the history of fascism in Italy, the nature of political party politics in Italy in the </a:t>
            </a:r>
            <a:r>
              <a:rPr lang="en-US" dirty="0" smtClean="0"/>
              <a:t>post-</a:t>
            </a:r>
          </a:p>
          <a:p>
            <a:pPr marL="0" indent="0">
              <a:buNone/>
            </a:pPr>
            <a:r>
              <a:rPr lang="en-US" dirty="0" smtClean="0"/>
              <a:t>World </a:t>
            </a:r>
            <a:r>
              <a:rPr lang="en-US" dirty="0"/>
              <a:t>War 2 era and above all, the political economy of neoliberalism in Italy from the 1980s onwards? </a:t>
            </a:r>
            <a:endParaRPr lang="en-US" dirty="0" smtClean="0"/>
          </a:p>
          <a:p>
            <a:pPr marL="0" indent="0">
              <a:buNone/>
            </a:pPr>
            <a:endParaRPr lang="en-US" dirty="0" smtClean="0"/>
          </a:p>
          <a:p>
            <a:pPr marL="0" indent="0">
              <a:buNone/>
            </a:pPr>
            <a:r>
              <a:rPr lang="en-US" dirty="0" smtClean="0"/>
              <a:t>For </a:t>
            </a:r>
            <a:r>
              <a:rPr lang="en-US" dirty="0"/>
              <a:t>it is in these conjunctures that we find the historical roots of, and the underlying mechanisms </a:t>
            </a:r>
            <a:endParaRPr lang="en-US" dirty="0" smtClean="0"/>
          </a:p>
          <a:p>
            <a:pPr marL="0" indent="0">
              <a:buNone/>
            </a:pPr>
            <a:r>
              <a:rPr lang="en-US" dirty="0" smtClean="0"/>
              <a:t>generating</a:t>
            </a:r>
            <a:r>
              <a:rPr lang="en-US" dirty="0"/>
              <a:t>, the surface level events that we witness in this country today. So, while I see nothing wrong </a:t>
            </a:r>
            <a:endParaRPr lang="en-US" dirty="0" smtClean="0"/>
          </a:p>
          <a:p>
            <a:pPr marL="0" indent="0">
              <a:buNone/>
            </a:pPr>
            <a:r>
              <a:rPr lang="en-US" dirty="0" smtClean="0"/>
              <a:t>with </a:t>
            </a:r>
            <a:r>
              <a:rPr lang="en-US" dirty="0"/>
              <a:t>what I have read about </a:t>
            </a:r>
            <a:r>
              <a:rPr lang="en-US" dirty="0" err="1"/>
              <a:t>Annamaria’s</a:t>
            </a:r>
            <a:r>
              <a:rPr lang="en-US" dirty="0"/>
              <a:t> class, I would be more interested in examining </a:t>
            </a:r>
            <a:r>
              <a:rPr lang="en-US" dirty="0">
                <a:solidFill>
                  <a:srgbClr val="FF0000"/>
                </a:solidFill>
              </a:rPr>
              <a:t>how the </a:t>
            </a:r>
            <a:r>
              <a:rPr lang="en-US" dirty="0" smtClean="0">
                <a:solidFill>
                  <a:srgbClr val="FF0000"/>
                </a:solidFill>
              </a:rPr>
              <a:t>anti-</a:t>
            </a:r>
          </a:p>
          <a:p>
            <a:pPr marL="0" indent="0">
              <a:buNone/>
            </a:pPr>
            <a:r>
              <a:rPr lang="en-US" dirty="0" smtClean="0">
                <a:solidFill>
                  <a:srgbClr val="FF0000"/>
                </a:solidFill>
              </a:rPr>
              <a:t>migration </a:t>
            </a:r>
            <a:r>
              <a:rPr lang="en-US" dirty="0">
                <a:solidFill>
                  <a:srgbClr val="FF0000"/>
                </a:solidFill>
              </a:rPr>
              <a:t>discourses in circulation in Italy today are embedded in the </a:t>
            </a:r>
            <a:r>
              <a:rPr lang="en-US" dirty="0" err="1">
                <a:solidFill>
                  <a:srgbClr val="FF0000"/>
                </a:solidFill>
              </a:rPr>
              <a:t>conjunctural</a:t>
            </a:r>
            <a:r>
              <a:rPr lang="en-US" dirty="0">
                <a:solidFill>
                  <a:srgbClr val="FF0000"/>
                </a:solidFill>
              </a:rPr>
              <a:t> phenomena just </a:t>
            </a:r>
            <a:endParaRPr lang="en-US" dirty="0" smtClean="0">
              <a:solidFill>
                <a:srgbClr val="FF0000"/>
              </a:solidFill>
            </a:endParaRPr>
          </a:p>
          <a:p>
            <a:pPr marL="0" indent="0">
              <a:buNone/>
            </a:pPr>
            <a:r>
              <a:rPr lang="en-US" dirty="0" smtClean="0">
                <a:solidFill>
                  <a:srgbClr val="FF0000"/>
                </a:solidFill>
              </a:rPr>
              <a:t>cited</a:t>
            </a:r>
            <a:r>
              <a:rPr lang="en-US" dirty="0"/>
              <a:t>. </a:t>
            </a:r>
            <a:r>
              <a:rPr lang="en-US" dirty="0" smtClean="0"/>
              <a:t>“</a:t>
            </a:r>
            <a:endParaRPr lang="en-US" dirty="0"/>
          </a:p>
        </p:txBody>
      </p:sp>
    </p:spTree>
    <p:extLst>
      <p:ext uri="{BB962C8B-B14F-4D97-AF65-F5344CB8AC3E}">
        <p14:creationId xmlns:p14="http://schemas.microsoft.com/office/powerpoint/2010/main" val="550446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1600" dirty="0" smtClean="0"/>
              <a:t>“Another </a:t>
            </a:r>
            <a:r>
              <a:rPr lang="en-US" sz="1600" dirty="0"/>
              <a:t>potential shortcoming I noted in these examples has to do with a certain </a:t>
            </a:r>
            <a:r>
              <a:rPr lang="en-US" sz="1600" dirty="0">
                <a:solidFill>
                  <a:srgbClr val="FF0000"/>
                </a:solidFill>
              </a:rPr>
              <a:t>tendency for the FLT professionals to frame conflicts in terms of culture, which to some extent is fine, while erasing from the scene political economic realities, which is not fine. Of course, this is not down to </a:t>
            </a:r>
            <a:r>
              <a:rPr lang="en-US" sz="1600" dirty="0" err="1">
                <a:solidFill>
                  <a:srgbClr val="FF0000"/>
                </a:solidFill>
              </a:rPr>
              <a:t>Kramsch</a:t>
            </a:r>
            <a:r>
              <a:rPr lang="en-US" sz="1600" dirty="0">
                <a:solidFill>
                  <a:srgbClr val="FF0000"/>
                </a:solidFill>
              </a:rPr>
              <a:t> at all, but it is symptomatic of </a:t>
            </a:r>
            <a:r>
              <a:rPr lang="en-US" sz="1600" dirty="0" smtClean="0">
                <a:solidFill>
                  <a:srgbClr val="FF0000"/>
                </a:solidFill>
              </a:rPr>
              <a:t>a certain </a:t>
            </a:r>
            <a:r>
              <a:rPr lang="en-US" sz="1600" dirty="0" err="1">
                <a:solidFill>
                  <a:srgbClr val="FF0000"/>
                </a:solidFill>
              </a:rPr>
              <a:t>culturalist</a:t>
            </a:r>
            <a:r>
              <a:rPr lang="en-US" sz="1600" dirty="0">
                <a:solidFill>
                  <a:srgbClr val="FF0000"/>
                </a:solidFill>
              </a:rPr>
              <a:t> approach adopted </a:t>
            </a:r>
            <a:r>
              <a:rPr lang="en-US" sz="1600" dirty="0" smtClean="0">
                <a:solidFill>
                  <a:srgbClr val="FF0000"/>
                </a:solidFill>
              </a:rPr>
              <a:t>by many </a:t>
            </a:r>
            <a:r>
              <a:rPr lang="en-US" sz="1600" dirty="0">
                <a:solidFill>
                  <a:srgbClr val="FF0000"/>
                </a:solidFill>
              </a:rPr>
              <a:t>in education when it comes to taking on the political.</a:t>
            </a:r>
            <a:r>
              <a:rPr lang="en-US" sz="1600" dirty="0"/>
              <a:t> In short, for far too many educators, the political works nearly exclusively at the discursive and symbolic level and it is generally understood to be about a lack of recognition of – and respect for – others, or </a:t>
            </a:r>
            <a:r>
              <a:rPr lang="en-US" sz="1600" dirty="0">
                <a:solidFill>
                  <a:srgbClr val="FF0000"/>
                </a:solidFill>
              </a:rPr>
              <a:t>(intercultural) misunderstandings in need of resolution, or a lack of empathy, often framed as the inability to put oneself in the shoes of </a:t>
            </a:r>
            <a:r>
              <a:rPr lang="en-US" sz="1600" i="1" dirty="0">
                <a:solidFill>
                  <a:srgbClr val="FF0000"/>
                </a:solidFill>
              </a:rPr>
              <a:t>the other</a:t>
            </a:r>
            <a:r>
              <a:rPr lang="en-US" sz="1600" dirty="0">
                <a:solidFill>
                  <a:srgbClr val="FF0000"/>
                </a:solidFill>
              </a:rPr>
              <a:t>. </a:t>
            </a:r>
            <a:r>
              <a:rPr lang="en-US" sz="1600" dirty="0"/>
              <a:t>However, while this approach does allow the teacher and students to bring issues to the surface for discussion, it is ultimately limited</a:t>
            </a:r>
            <a:r>
              <a:rPr lang="en-US" sz="1600" dirty="0" smtClean="0"/>
              <a:t>.”</a:t>
            </a:r>
          </a:p>
          <a:p>
            <a:pPr marL="0" indent="0">
              <a:buNone/>
            </a:pPr>
            <a:endParaRPr lang="en-US" sz="1600" dirty="0"/>
          </a:p>
          <a:p>
            <a:pPr marL="0" indent="0">
              <a:buNone/>
            </a:pPr>
            <a:r>
              <a:rPr lang="en-US" sz="1600" dirty="0" smtClean="0"/>
              <a:t>“In </a:t>
            </a:r>
            <a:r>
              <a:rPr lang="en-US" sz="1600" dirty="0"/>
              <a:t>the end, I find myself thinking about the basic idea developed in this paper – bringing the political into language teaching – but doing so in what I think is a bigger-picture, more encompassing and less piecemeal way. As I argue elsewhere with regard to sociolinguistics (Block 2018), </a:t>
            </a:r>
            <a:r>
              <a:rPr lang="en-US" sz="1600" dirty="0">
                <a:solidFill>
                  <a:srgbClr val="FF0000"/>
                </a:solidFill>
              </a:rPr>
              <a:t>there is the need for a truly interdisciplinary approach, bringing all of the social sciences to bear in the analysis of real-world events and phenomena while highlighting the political economic side of things</a:t>
            </a:r>
            <a:r>
              <a:rPr lang="en-US" sz="1600" dirty="0" smtClean="0"/>
              <a:t>.” (Block 2022)</a:t>
            </a:r>
            <a:endParaRPr lang="en-US" sz="1600" dirty="0"/>
          </a:p>
          <a:p>
            <a:endParaRPr lang="en-US" dirty="0"/>
          </a:p>
        </p:txBody>
      </p:sp>
    </p:spTree>
    <p:extLst>
      <p:ext uri="{BB962C8B-B14F-4D97-AF65-F5344CB8AC3E}">
        <p14:creationId xmlns:p14="http://schemas.microsoft.com/office/powerpoint/2010/main" val="17812457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My response</a:t>
            </a:r>
            <a:endParaRPr lang="en-US" sz="2000" dirty="0"/>
          </a:p>
        </p:txBody>
      </p:sp>
      <p:sp>
        <p:nvSpPr>
          <p:cNvPr id="3" name="Content Placeholder 2"/>
          <p:cNvSpPr>
            <a:spLocks noGrp="1"/>
          </p:cNvSpPr>
          <p:nvPr>
            <p:ph idx="1"/>
          </p:nvPr>
        </p:nvSpPr>
        <p:spPr/>
        <p:txBody>
          <a:bodyPr>
            <a:normAutofit/>
          </a:bodyPr>
          <a:lstStyle/>
          <a:p>
            <a:pPr marL="0" indent="0">
              <a:buNone/>
            </a:pPr>
            <a:r>
              <a:rPr lang="en-US" sz="1600" b="1" dirty="0"/>
              <a:t>Transcending dialogue</a:t>
            </a:r>
            <a:endParaRPr lang="en-US" sz="1600" dirty="0"/>
          </a:p>
          <a:p>
            <a:pPr marL="0" indent="0">
              <a:buNone/>
            </a:pPr>
            <a:endParaRPr lang="en-US" sz="1600" dirty="0" smtClean="0"/>
          </a:p>
          <a:p>
            <a:pPr marL="0" indent="0">
              <a:buNone/>
            </a:pPr>
            <a:r>
              <a:rPr lang="en-US" sz="1600" dirty="0" smtClean="0"/>
              <a:t>Going </a:t>
            </a:r>
            <a:r>
              <a:rPr lang="en-US" sz="1600" dirty="0"/>
              <a:t>beyond </a:t>
            </a:r>
            <a:r>
              <a:rPr lang="en-US" sz="1600" dirty="0" smtClean="0"/>
              <a:t>interaction/transaction </a:t>
            </a:r>
            <a:r>
              <a:rPr lang="en-US" sz="1600" dirty="0"/>
              <a:t>to truly engage with others is a political process, in the sense of managing our relationship with other members of the Greek term  “</a:t>
            </a:r>
            <a:r>
              <a:rPr lang="en-US" sz="1600" i="1" dirty="0"/>
              <a:t>polis” </a:t>
            </a:r>
            <a:r>
              <a:rPr lang="en-US" sz="1600" dirty="0"/>
              <a:t>or group of people interested in managing </a:t>
            </a:r>
            <a:r>
              <a:rPr lang="en-US" sz="1600" dirty="0" smtClean="0"/>
              <a:t>their </a:t>
            </a:r>
            <a:r>
              <a:rPr lang="en-US" sz="1600" dirty="0"/>
              <a:t>living together </a:t>
            </a:r>
            <a:r>
              <a:rPr lang="en-US" sz="1600" dirty="0" smtClean="0"/>
              <a:t>as </a:t>
            </a:r>
            <a:r>
              <a:rPr lang="en-US" sz="1600" dirty="0"/>
              <a:t>members of a city, nation, or community. The global means of communication have changed our understanding of what keeps us together. </a:t>
            </a:r>
            <a:endParaRPr lang="en-US" sz="1600" dirty="0" smtClean="0"/>
          </a:p>
          <a:p>
            <a:pPr marL="0" indent="0">
              <a:buNone/>
            </a:pPr>
            <a:endParaRPr lang="en-US" sz="1600" dirty="0">
              <a:solidFill>
                <a:srgbClr val="FF0000"/>
              </a:solidFill>
            </a:endParaRPr>
          </a:p>
          <a:p>
            <a:pPr marL="0" indent="0">
              <a:buNone/>
            </a:pPr>
            <a:r>
              <a:rPr lang="en-US" sz="1600" dirty="0" smtClean="0">
                <a:solidFill>
                  <a:srgbClr val="FF0000"/>
                </a:solidFill>
              </a:rPr>
              <a:t>Transcending </a:t>
            </a:r>
            <a:r>
              <a:rPr lang="en-US" sz="1600" dirty="0" smtClean="0">
                <a:solidFill>
                  <a:srgbClr val="FF0000"/>
                </a:solidFill>
              </a:rPr>
              <a:t>dialogue </a:t>
            </a:r>
            <a:r>
              <a:rPr lang="en-US" sz="1600" dirty="0" smtClean="0">
                <a:solidFill>
                  <a:srgbClr val="FF0000"/>
                </a:solidFill>
              </a:rPr>
              <a:t>would mean </a:t>
            </a:r>
            <a:r>
              <a:rPr lang="en-US" sz="1600" dirty="0">
                <a:solidFill>
                  <a:srgbClr val="FF0000"/>
                </a:solidFill>
              </a:rPr>
              <a:t>recapturing what dialogue really means: </a:t>
            </a:r>
            <a:endParaRPr lang="en-US" sz="1600" dirty="0" smtClean="0">
              <a:solidFill>
                <a:srgbClr val="FF0000"/>
              </a:solidFill>
            </a:endParaRPr>
          </a:p>
          <a:p>
            <a:pPr marL="800100" lvl="2" indent="0">
              <a:buNone/>
            </a:pPr>
            <a:r>
              <a:rPr lang="en-US" sz="1600" dirty="0" smtClean="0">
                <a:solidFill>
                  <a:srgbClr val="FF0000"/>
                </a:solidFill>
              </a:rPr>
              <a:t>not </a:t>
            </a:r>
            <a:r>
              <a:rPr lang="en-US" sz="1600" dirty="0">
                <a:solidFill>
                  <a:srgbClr val="FF0000"/>
                </a:solidFill>
              </a:rPr>
              <a:t>posting, shouting, tweeting and retweeting, </a:t>
            </a:r>
            <a:endParaRPr lang="en-US" sz="1600" dirty="0" smtClean="0">
              <a:solidFill>
                <a:srgbClr val="FF0000"/>
              </a:solidFill>
            </a:endParaRPr>
          </a:p>
          <a:p>
            <a:pPr marL="800100" lvl="2" indent="0">
              <a:buNone/>
            </a:pPr>
            <a:r>
              <a:rPr lang="en-US" sz="1600" dirty="0" smtClean="0">
                <a:solidFill>
                  <a:srgbClr val="FF0000"/>
                </a:solidFill>
              </a:rPr>
              <a:t>but </a:t>
            </a:r>
            <a:r>
              <a:rPr lang="en-US" sz="1600" dirty="0">
                <a:solidFill>
                  <a:srgbClr val="FF0000"/>
                </a:solidFill>
              </a:rPr>
              <a:t>listening, analyzing, interpreting, translating, </a:t>
            </a:r>
            <a:endParaRPr lang="en-US" sz="1600" dirty="0" smtClean="0">
              <a:solidFill>
                <a:srgbClr val="FF0000"/>
              </a:solidFill>
            </a:endParaRPr>
          </a:p>
          <a:p>
            <a:pPr marL="800100" lvl="2" indent="0">
              <a:buNone/>
            </a:pPr>
            <a:r>
              <a:rPr lang="en-US" sz="1600" dirty="0" smtClean="0">
                <a:solidFill>
                  <a:srgbClr val="FF0000"/>
                </a:solidFill>
              </a:rPr>
              <a:t>rephrasing</a:t>
            </a:r>
            <a:r>
              <a:rPr lang="en-US" sz="1600" dirty="0">
                <a:solidFill>
                  <a:srgbClr val="FF0000"/>
                </a:solidFill>
              </a:rPr>
              <a:t>, contextualizing and </a:t>
            </a:r>
            <a:r>
              <a:rPr lang="en-US" sz="1600" dirty="0" err="1" smtClean="0">
                <a:solidFill>
                  <a:srgbClr val="FF0000"/>
                </a:solidFill>
              </a:rPr>
              <a:t>rehistoricizing</a:t>
            </a:r>
            <a:r>
              <a:rPr lang="en-US" sz="1600" dirty="0" smtClean="0">
                <a:solidFill>
                  <a:srgbClr val="FF0000"/>
                </a:solidFill>
              </a:rPr>
              <a:t>,</a:t>
            </a:r>
          </a:p>
          <a:p>
            <a:pPr marL="800100" lvl="2" indent="0">
              <a:buNone/>
            </a:pPr>
            <a:r>
              <a:rPr lang="en-US" sz="1600" dirty="0" smtClean="0">
                <a:solidFill>
                  <a:srgbClr val="FF0000"/>
                </a:solidFill>
              </a:rPr>
              <a:t> i.e., constructing and reconstructing the tower of Babel.</a:t>
            </a:r>
            <a:endParaRPr lang="en-US" sz="1600" dirty="0">
              <a:solidFill>
                <a:srgbClr val="FF0000"/>
              </a:solidFill>
            </a:endParaRPr>
          </a:p>
          <a:p>
            <a:pPr marL="0" indent="0">
              <a:buNone/>
            </a:pPr>
            <a:endParaRPr lang="en-US" dirty="0"/>
          </a:p>
        </p:txBody>
      </p:sp>
    </p:spTree>
    <p:extLst>
      <p:ext uri="{BB962C8B-B14F-4D97-AF65-F5344CB8AC3E}">
        <p14:creationId xmlns:p14="http://schemas.microsoft.com/office/powerpoint/2010/main" val="791123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a:bodyPr>
          <a:lstStyle/>
          <a:p>
            <a:r>
              <a:rPr lang="en-US" sz="2400" dirty="0" smtClean="0"/>
              <a:t>In guise of conclusion</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5511313"/>
              </p:ext>
            </p:extLst>
          </p:nvPr>
        </p:nvGraphicFramePr>
        <p:xfrm>
          <a:off x="685800" y="8001000"/>
          <a:ext cx="8229600" cy="2560320"/>
        </p:xfrm>
        <a:graphic>
          <a:graphicData uri="http://schemas.openxmlformats.org/drawingml/2006/table">
            <a:tbl>
              <a:tblPr/>
              <a:tblGrid>
                <a:gridCol w="4114800"/>
                <a:gridCol w="4114800"/>
              </a:tblGrid>
              <a:tr h="152400">
                <a:tc gridSpan="2">
                  <a:txBody>
                    <a:bodyPr/>
                    <a:lstStyle/>
                    <a:p>
                      <a:pPr algn="ctr" fontAlgn="t"/>
                      <a:endParaRPr lang="en-US" b="1" i="1" dirty="0">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hMerge="1">
                  <a:txBody>
                    <a:bodyPr/>
                    <a:lstStyle/>
                    <a:p>
                      <a:endParaRPr lang="en-US"/>
                    </a:p>
                  </a:txBody>
                  <a:tcPr/>
                </a:tc>
              </a:tr>
              <a:tr h="0">
                <a:tc gridSpan="2">
                  <a:txBody>
                    <a:bodyPr/>
                    <a:lstStyle/>
                    <a:p>
                      <a:pPr algn="ctr" fontAlgn="t"/>
                      <a:endParaRPr lang="en-US" dirty="0">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hMerge="1">
                  <a:txBody>
                    <a:bodyPr/>
                    <a:lstStyle/>
                    <a:p>
                      <a:endParaRPr lang="en-US"/>
                    </a:p>
                  </a:txBody>
                  <a:tcPr/>
                </a:tc>
              </a:tr>
              <a:tr h="0">
                <a:tc>
                  <a:txBody>
                    <a:bodyPr/>
                    <a:lstStyle/>
                    <a:p>
                      <a:pPr algn="l" fontAlgn="t"/>
                      <a:endParaRPr lang="en-US" dirty="0">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r>
              <a:tr h="0">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r>
              <a:tr h="0">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r>
              <a:tr h="0">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r>
              <a:tr h="0">
                <a:tc>
                  <a:txBody>
                    <a:bodyPr/>
                    <a:lstStyle/>
                    <a:p>
                      <a:pPr algn="l" fontAlgn="t"/>
                      <a:endParaRPr lang="en-US" dirty="0">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c>
                  <a:txBody>
                    <a:bodyPr/>
                    <a:lstStyle/>
                    <a:p>
                      <a:pPr algn="l" fontAlgn="t"/>
                      <a:endParaRPr lang="en-US" dirty="0">
                        <a:effectLst/>
                      </a:endParaRPr>
                    </a:p>
                  </a:txBody>
                  <a:tcPr>
                    <a:lnL w="7620" cap="flat" cmpd="sng" algn="ctr">
                      <a:solidFill>
                        <a:srgbClr val="A2A9B1"/>
                      </a:solidFill>
                      <a:prstDash val="solid"/>
                      <a:round/>
                      <a:headEnd type="none" w="med" len="med"/>
                      <a:tailEnd type="none" w="med" len="med"/>
                    </a:lnL>
                    <a:lnR w="7620" cap="flat" cmpd="sng" algn="ctr">
                      <a:solidFill>
                        <a:srgbClr val="A2A9B1"/>
                      </a:solidFill>
                      <a:prstDash val="solid"/>
                      <a:round/>
                      <a:headEnd type="none" w="med" len="med"/>
                      <a:tailEnd type="none" w="med" len="med"/>
                    </a:lnR>
                    <a:lnT w="7620" cap="flat" cmpd="sng" algn="ctr">
                      <a:solidFill>
                        <a:srgbClr val="A2A9B1"/>
                      </a:solidFill>
                      <a:prstDash val="solid"/>
                      <a:round/>
                      <a:headEnd type="none" w="med" len="med"/>
                      <a:tailEnd type="none" w="med" len="med"/>
                    </a:lnT>
                    <a:lnB w="7620" cap="flat" cmpd="sng" algn="ctr">
                      <a:solidFill>
                        <a:srgbClr val="A2A9B1"/>
                      </a:solidFill>
                      <a:prstDash val="solid"/>
                      <a:round/>
                      <a:headEnd type="none" w="med" len="med"/>
                      <a:tailEnd type="none" w="med" len="med"/>
                    </a:lnB>
                    <a:solidFill>
                      <a:srgbClr val="F8F9FA"/>
                    </a:solidFill>
                  </a:tcPr>
                </a:tc>
              </a:tr>
            </a:tbl>
          </a:graphicData>
        </a:graphic>
      </p:graphicFrame>
      <p:pic>
        <p:nvPicPr>
          <p:cNvPr id="1027" name="Picture 3" descr="Pieter Bruegel the Elder - The Tower of Babel (Vienna) - Google Art Project - edited.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101340"/>
            <a:ext cx="2571750" cy="18859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ieter Bruegel the Elder - The Tower of Babel (Rotterdam) - Google Art Project - edited.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067050"/>
            <a:ext cx="257175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2722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Reconstructing Babel not as punishment, but as dialogue imperative </a:t>
            </a:r>
            <a:endParaRPr lang="en-US" sz="2000" dirty="0"/>
          </a:p>
        </p:txBody>
      </p:sp>
      <p:sp>
        <p:nvSpPr>
          <p:cNvPr id="3" name="Content Placeholder 2"/>
          <p:cNvSpPr>
            <a:spLocks noGrp="1"/>
          </p:cNvSpPr>
          <p:nvPr>
            <p:ph idx="1"/>
          </p:nvPr>
        </p:nvSpPr>
        <p:spPr/>
        <p:txBody>
          <a:bodyPr>
            <a:normAutofit/>
          </a:bodyPr>
          <a:lstStyle/>
          <a:p>
            <a:pPr marL="0" indent="0">
              <a:buNone/>
            </a:pPr>
            <a:r>
              <a:rPr lang="en-US" sz="1400" dirty="0"/>
              <a:t>Pieter Breughel the Elder’s (1563) unfinished tower dramatically foregrounds the difficulties associated </a:t>
            </a:r>
            <a:r>
              <a:rPr lang="en-US" sz="1400" dirty="0" smtClean="0"/>
              <a:t>with</a:t>
            </a:r>
          </a:p>
          <a:p>
            <a:pPr marL="0" indent="0">
              <a:buNone/>
            </a:pPr>
            <a:r>
              <a:rPr lang="en-US" sz="1400" dirty="0" smtClean="0"/>
              <a:t> </a:t>
            </a:r>
            <a:r>
              <a:rPr lang="en-US" sz="1400" dirty="0"/>
              <a:t>the translation of the king’s vision into the architects’ plans, and the architects’ blue print into the actual </a:t>
            </a:r>
            <a:endParaRPr lang="en-US" sz="1400" dirty="0" smtClean="0"/>
          </a:p>
          <a:p>
            <a:pPr marL="0" indent="0">
              <a:buNone/>
            </a:pPr>
            <a:r>
              <a:rPr lang="en-US" sz="1400" dirty="0" smtClean="0"/>
              <a:t>structure </a:t>
            </a:r>
            <a:r>
              <a:rPr lang="en-US" sz="1400" dirty="0"/>
              <a:t>of the building, as well as the passageways, footpaths, arches, corridors and other communication </a:t>
            </a:r>
            <a:endParaRPr lang="en-US" sz="1400" dirty="0" smtClean="0"/>
          </a:p>
          <a:p>
            <a:pPr marL="0" indent="0">
              <a:buNone/>
            </a:pPr>
            <a:r>
              <a:rPr lang="en-US" sz="1400" dirty="0" smtClean="0"/>
              <a:t>channels </a:t>
            </a:r>
            <a:r>
              <a:rPr lang="en-US" sz="1400" dirty="0"/>
              <a:t>that enabled  its construction</a:t>
            </a:r>
            <a:r>
              <a:rPr lang="en-US" sz="1400" dirty="0" smtClean="0"/>
              <a:t>. </a:t>
            </a:r>
          </a:p>
          <a:p>
            <a:pPr marL="0" indent="0">
              <a:buNone/>
            </a:pPr>
            <a:endParaRPr lang="en-US" sz="1400" dirty="0"/>
          </a:p>
          <a:p>
            <a:pPr marL="0" indent="0">
              <a:buNone/>
            </a:pPr>
            <a:r>
              <a:rPr lang="en-US" sz="1400" dirty="0" smtClean="0">
                <a:solidFill>
                  <a:srgbClr val="FF0000"/>
                </a:solidFill>
              </a:rPr>
              <a:t>In this sense,  the tower of Babel can serve as a metaphor for the interdisciplinary work David Block  talked </a:t>
            </a:r>
          </a:p>
          <a:p>
            <a:pPr marL="0" indent="0">
              <a:buNone/>
            </a:pPr>
            <a:r>
              <a:rPr lang="en-US" sz="1400" dirty="0" smtClean="0">
                <a:solidFill>
                  <a:srgbClr val="FF0000"/>
                </a:solidFill>
              </a:rPr>
              <a:t>about: the short term brickmaking / bricklaying and the cultural empathy needed by the workers, and the long term vision needed by the king, the architects, the sociologists, anthropologists, and theologians - all called to both use and transcend dialogue for intercultural understanding between heaven and earth.</a:t>
            </a:r>
          </a:p>
          <a:p>
            <a:pPr marL="0" indent="0">
              <a:buNone/>
            </a:pPr>
            <a:endParaRPr lang="en-US" sz="1200" dirty="0">
              <a:solidFill>
                <a:srgbClr val="FF0000"/>
              </a:solidFill>
            </a:endParaRPr>
          </a:p>
          <a:p>
            <a:pPr marL="0" indent="0">
              <a:buNone/>
            </a:pPr>
            <a:endParaRPr lang="en-US" sz="1200" dirty="0"/>
          </a:p>
          <a:p>
            <a:pPr marL="0" indent="0">
              <a:buNone/>
            </a:pPr>
            <a:endParaRPr lang="en-US" sz="1200" dirty="0"/>
          </a:p>
        </p:txBody>
      </p:sp>
    </p:spTree>
    <p:extLst>
      <p:ext uri="{BB962C8B-B14F-4D97-AF65-F5344CB8AC3E}">
        <p14:creationId xmlns:p14="http://schemas.microsoft.com/office/powerpoint/2010/main" val="234065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sz="1400" dirty="0"/>
          </a:p>
          <a:p>
            <a:pPr marL="400050" lvl="1" indent="0">
              <a:buNone/>
            </a:pPr>
            <a:r>
              <a:rPr lang="en-US" sz="1400" dirty="0"/>
              <a:t>“ If every speech act performs the task of mediating something, the act of translation does this potentially, mediating between  mediations, or being (. . .) in the service of understanding of the </a:t>
            </a:r>
            <a:r>
              <a:rPr lang="en-US" sz="1400" dirty="0" err="1"/>
              <a:t>unterstanding</a:t>
            </a:r>
            <a:r>
              <a:rPr lang="en-US" sz="1400" dirty="0"/>
              <a:t> (</a:t>
            </a:r>
            <a:r>
              <a:rPr lang="en-US" sz="1400" i="1" dirty="0"/>
              <a:t>Verstehen des </a:t>
            </a:r>
            <a:r>
              <a:rPr lang="en-US" sz="1400" i="1" dirty="0" err="1"/>
              <a:t>Verstehens</a:t>
            </a:r>
            <a:r>
              <a:rPr lang="en-US" sz="1400" i="1" dirty="0"/>
              <a:t>).  </a:t>
            </a:r>
            <a:r>
              <a:rPr lang="en-US" sz="1400" dirty="0"/>
              <a:t>In this sense Pieter Breughel the Elder had all the details right in his painting of the Tower of Babel of 1563. </a:t>
            </a:r>
            <a:r>
              <a:rPr lang="en-US" sz="1400" dirty="0">
                <a:solidFill>
                  <a:srgbClr val="FF0000"/>
                </a:solidFill>
              </a:rPr>
              <a:t>Whether interpreted as a ruin or a building site, the gigantic structure of world culture consists of a confusing wealth of arches, pillars, and stories linked with one another.  As the Old Testament assures us reproachfully, but the cuneiform scripts in an affirmative manner, the whole structure was intended as a bridge: </a:t>
            </a:r>
            <a:r>
              <a:rPr lang="en-US" sz="1400" i="1" dirty="0" err="1">
                <a:solidFill>
                  <a:srgbClr val="FF0000"/>
                </a:solidFill>
              </a:rPr>
              <a:t>etemenanki</a:t>
            </a:r>
            <a:r>
              <a:rPr lang="en-US" sz="1400" i="1" dirty="0">
                <a:solidFill>
                  <a:srgbClr val="FF0000"/>
                </a:solidFill>
              </a:rPr>
              <a:t>,</a:t>
            </a:r>
            <a:r>
              <a:rPr lang="en-US" sz="1400" dirty="0">
                <a:solidFill>
                  <a:srgbClr val="FF0000"/>
                </a:solidFill>
              </a:rPr>
              <a:t> the “foundations of heaven and earth,” were to link the two poles of existence of the world under and above (. . .) Both in their cultures and between cultures, human beings are all </a:t>
            </a:r>
            <a:r>
              <a:rPr lang="en-US" sz="1400" i="1" dirty="0">
                <a:solidFill>
                  <a:srgbClr val="FF0000"/>
                </a:solidFill>
              </a:rPr>
              <a:t>pontifices</a:t>
            </a:r>
            <a:r>
              <a:rPr lang="en-US" sz="1400" dirty="0">
                <a:solidFill>
                  <a:srgbClr val="FF0000"/>
                </a:solidFill>
              </a:rPr>
              <a:t>, or bridge-builders.”  (</a:t>
            </a:r>
            <a:r>
              <a:rPr lang="en-US" sz="1400" dirty="0" err="1">
                <a:solidFill>
                  <a:srgbClr val="FF0000"/>
                </a:solidFill>
              </a:rPr>
              <a:t>Streck</a:t>
            </a:r>
            <a:r>
              <a:rPr lang="en-US" sz="1400" dirty="0">
                <a:solidFill>
                  <a:srgbClr val="FF0000"/>
                </a:solidFill>
              </a:rPr>
              <a:t> 2003:196</a:t>
            </a:r>
            <a:r>
              <a:rPr lang="en-US" sz="1400" dirty="0" smtClean="0">
                <a:solidFill>
                  <a:srgbClr val="FF0000"/>
                </a:solidFill>
              </a:rPr>
              <a:t>).</a:t>
            </a:r>
          </a:p>
          <a:p>
            <a:pPr marL="400050" lvl="1" indent="0">
              <a:buNone/>
            </a:pPr>
            <a:endParaRPr lang="en-US" sz="1400" dirty="0"/>
          </a:p>
          <a:p>
            <a:pPr marL="400050" lvl="1" indent="0">
              <a:buNone/>
            </a:pPr>
            <a:endParaRPr lang="en-US" sz="1400" dirty="0"/>
          </a:p>
          <a:p>
            <a:pPr marL="400050" lvl="1" indent="0">
              <a:buNone/>
            </a:pPr>
            <a:r>
              <a:rPr lang="en-US" sz="1400" dirty="0" err="1"/>
              <a:t>Streck</a:t>
            </a:r>
            <a:r>
              <a:rPr lang="en-US" sz="1400" dirty="0"/>
              <a:t>, Bernhard. (2003). The task of the Humanities. Translation as </a:t>
            </a:r>
            <a:r>
              <a:rPr lang="en-US" sz="1400" i="1" dirty="0" err="1"/>
              <a:t>Pontificium</a:t>
            </a:r>
            <a:r>
              <a:rPr lang="en-US" sz="1400" i="1" dirty="0"/>
              <a:t>. </a:t>
            </a:r>
            <a:r>
              <a:rPr lang="en-US" sz="1400" dirty="0"/>
              <a:t>In: </a:t>
            </a:r>
            <a:r>
              <a:rPr lang="en-US" sz="1400" dirty="0" err="1"/>
              <a:t>Maranhao</a:t>
            </a:r>
            <a:r>
              <a:rPr lang="en-US" sz="1400" dirty="0"/>
              <a:t>, </a:t>
            </a:r>
            <a:r>
              <a:rPr lang="en-US" sz="1400" dirty="0" err="1"/>
              <a:t>Tullio</a:t>
            </a:r>
            <a:r>
              <a:rPr lang="en-US" sz="1400" dirty="0"/>
              <a:t> &amp; Bernhard </a:t>
            </a:r>
            <a:r>
              <a:rPr lang="en-US" sz="1400" dirty="0" err="1"/>
              <a:t>Streck</a:t>
            </a:r>
            <a:r>
              <a:rPr lang="en-US" sz="1400" dirty="0"/>
              <a:t> (Eds.) </a:t>
            </a:r>
            <a:r>
              <a:rPr lang="en-US" sz="1400" i="1" dirty="0"/>
              <a:t>Translation </a:t>
            </a:r>
            <a:r>
              <a:rPr lang="en-US" sz="800" i="1" dirty="0"/>
              <a:t>and ethnography. The anthropological challenge of intercultural understanding. </a:t>
            </a:r>
            <a:r>
              <a:rPr lang="en-US" sz="800" dirty="0"/>
              <a:t>Tucson: U of Arizona Press.</a:t>
            </a:r>
          </a:p>
          <a:p>
            <a:endParaRPr lang="en-US" sz="1500" dirty="0"/>
          </a:p>
        </p:txBody>
      </p:sp>
    </p:spTree>
    <p:extLst>
      <p:ext uri="{BB962C8B-B14F-4D97-AF65-F5344CB8AC3E}">
        <p14:creationId xmlns:p14="http://schemas.microsoft.com/office/powerpoint/2010/main" val="1315839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			</a:t>
            </a:r>
          </a:p>
          <a:p>
            <a:pPr marL="0" indent="0">
              <a:buNone/>
            </a:pPr>
            <a:r>
              <a:rPr lang="en-US" dirty="0"/>
              <a:t>	</a:t>
            </a:r>
            <a:r>
              <a:rPr lang="en-US" dirty="0" smtClean="0"/>
              <a:t>		Thank you!</a:t>
            </a:r>
          </a:p>
          <a:p>
            <a:pPr marL="0" indent="0">
              <a:buNone/>
            </a:pPr>
            <a:endParaRPr lang="en-US" dirty="0" smtClean="0"/>
          </a:p>
          <a:p>
            <a:pPr marL="0" indent="0">
              <a:buNone/>
            </a:pPr>
            <a:r>
              <a:rPr lang="en-US" dirty="0" smtClean="0"/>
              <a:t>		ckramsch@berkeley.edu</a:t>
            </a:r>
            <a:endParaRPr lang="en-US" dirty="0"/>
          </a:p>
        </p:txBody>
      </p:sp>
    </p:spTree>
    <p:extLst>
      <p:ext uri="{BB962C8B-B14F-4D97-AF65-F5344CB8AC3E}">
        <p14:creationId xmlns:p14="http://schemas.microsoft.com/office/powerpoint/2010/main" val="1102592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Introduction: What is dialogue?</a:t>
            </a:r>
            <a:endParaRPr lang="en-US" sz="2000" dirty="0"/>
          </a:p>
        </p:txBody>
      </p:sp>
      <p:sp>
        <p:nvSpPr>
          <p:cNvPr id="3" name="Content Placeholder 2"/>
          <p:cNvSpPr>
            <a:spLocks noGrp="1"/>
          </p:cNvSpPr>
          <p:nvPr>
            <p:ph idx="1"/>
          </p:nvPr>
        </p:nvSpPr>
        <p:spPr/>
        <p:txBody>
          <a:bodyPr>
            <a:normAutofit/>
          </a:bodyPr>
          <a:lstStyle/>
          <a:p>
            <a:pPr marL="0" indent="0">
              <a:buNone/>
            </a:pPr>
            <a:r>
              <a:rPr lang="en-US" sz="1600" dirty="0" smtClean="0"/>
              <a:t>In normal parlance, “dialogue” refers to:</a:t>
            </a:r>
          </a:p>
          <a:p>
            <a:r>
              <a:rPr lang="en-US" sz="1600" dirty="0" smtClean="0"/>
              <a:t>Conversation between two or more persons. Antonym: monologue</a:t>
            </a:r>
          </a:p>
          <a:p>
            <a:r>
              <a:rPr lang="en-US" sz="1600" dirty="0"/>
              <a:t>C</a:t>
            </a:r>
            <a:r>
              <a:rPr lang="en-US" sz="1600" dirty="0" smtClean="0"/>
              <a:t>ommunication between social groups or nations to achieve mutual understanding, not just exchange of information</a:t>
            </a:r>
          </a:p>
          <a:p>
            <a:endParaRPr lang="en-US" sz="1600" dirty="0"/>
          </a:p>
          <a:p>
            <a:pPr marL="0" indent="0">
              <a:buNone/>
            </a:pPr>
            <a:r>
              <a:rPr lang="en-US" sz="1600" dirty="0" smtClean="0"/>
              <a:t>How has foreign language education fostered “dialogue” between persons , groups and nations  with different histories and cultures?</a:t>
            </a:r>
            <a:endParaRPr lang="en-US" sz="1600" dirty="0"/>
          </a:p>
        </p:txBody>
      </p:sp>
    </p:spTree>
    <p:extLst>
      <p:ext uri="{BB962C8B-B14F-4D97-AF65-F5344CB8AC3E}">
        <p14:creationId xmlns:p14="http://schemas.microsoft.com/office/powerpoint/2010/main" val="115502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fontScale="90000"/>
          </a:bodyPr>
          <a:lstStyle/>
          <a:p>
            <a:r>
              <a:rPr lang="en-US" sz="2200" b="1" dirty="0" smtClean="0"/>
              <a:t/>
            </a:r>
            <a:br>
              <a:rPr lang="en-US" sz="2200" b="1" dirty="0" smtClean="0"/>
            </a:br>
            <a:r>
              <a:rPr lang="en-US" sz="2200" b="1" dirty="0"/>
              <a:t/>
            </a:r>
            <a:br>
              <a:rPr lang="en-US" sz="2200" b="1" dirty="0"/>
            </a:br>
            <a:r>
              <a:rPr lang="en-US" sz="2200" dirty="0" smtClean="0"/>
              <a:t>1. A </a:t>
            </a:r>
            <a:r>
              <a:rPr lang="en-US" sz="2200" dirty="0"/>
              <a:t>brief history of </a:t>
            </a:r>
            <a:r>
              <a:rPr lang="en-US" sz="2200" i="1" dirty="0"/>
              <a:t>dialogue</a:t>
            </a:r>
            <a:r>
              <a:rPr lang="en-US" sz="2200" dirty="0"/>
              <a:t> in foreign language education </a:t>
            </a:r>
            <a:r>
              <a:rPr lang="en-US" dirty="0"/>
              <a:t/>
            </a:r>
            <a:br>
              <a:rPr lang="en-US" dirty="0"/>
            </a:br>
            <a:endParaRPr lang="en-US" dirty="0"/>
          </a:p>
        </p:txBody>
      </p:sp>
      <p:sp>
        <p:nvSpPr>
          <p:cNvPr id="3" name="Content Placeholder 2"/>
          <p:cNvSpPr>
            <a:spLocks noGrp="1"/>
          </p:cNvSpPr>
          <p:nvPr>
            <p:ph idx="1"/>
          </p:nvPr>
        </p:nvSpPr>
        <p:spPr>
          <a:xfrm>
            <a:off x="457200" y="990600"/>
            <a:ext cx="8229600" cy="5135563"/>
          </a:xfrm>
        </p:spPr>
        <p:txBody>
          <a:bodyPr>
            <a:noAutofit/>
          </a:bodyPr>
          <a:lstStyle/>
          <a:p>
            <a:r>
              <a:rPr lang="en-US" sz="1400" b="1" dirty="0"/>
              <a:t> </a:t>
            </a:r>
            <a:r>
              <a:rPr lang="en-US" sz="1400" dirty="0" smtClean="0"/>
              <a:t>From </a:t>
            </a:r>
            <a:r>
              <a:rPr lang="en-US" sz="1400" dirty="0"/>
              <a:t>fabricated dialogues in the ‘60s</a:t>
            </a:r>
          </a:p>
          <a:p>
            <a:pPr marL="914400" lvl="2" indent="0">
              <a:buNone/>
            </a:pPr>
            <a:r>
              <a:rPr lang="en-US" sz="1400" dirty="0"/>
              <a:t>Practice reading these conversations aloud until  you have memorized </a:t>
            </a:r>
            <a:r>
              <a:rPr lang="en-US" sz="1400" dirty="0" smtClean="0"/>
              <a:t>them</a:t>
            </a:r>
          </a:p>
          <a:p>
            <a:pPr marL="914400" lvl="2" indent="0">
              <a:buNone/>
            </a:pPr>
            <a:r>
              <a:rPr lang="en-US" sz="1400" dirty="0" smtClean="0"/>
              <a:t>A</a:t>
            </a:r>
            <a:r>
              <a:rPr lang="en-US" sz="1400" dirty="0"/>
              <a:t>: </a:t>
            </a:r>
            <a:r>
              <a:rPr lang="en-US" sz="1400" dirty="0" err="1"/>
              <a:t>Hier</a:t>
            </a:r>
            <a:r>
              <a:rPr lang="en-US" sz="1400" dirty="0"/>
              <a:t> in Köln </a:t>
            </a:r>
            <a:r>
              <a:rPr lang="en-US" sz="1400" dirty="0" err="1"/>
              <a:t>regnet</a:t>
            </a:r>
            <a:r>
              <a:rPr lang="en-US" sz="1400" dirty="0"/>
              <a:t> </a:t>
            </a:r>
            <a:r>
              <a:rPr lang="en-US" sz="1400" dirty="0" err="1"/>
              <a:t>es</a:t>
            </a:r>
            <a:r>
              <a:rPr lang="en-US" sz="1400" dirty="0"/>
              <a:t>. </a:t>
            </a:r>
            <a:r>
              <a:rPr lang="en-US" sz="1400" dirty="0" err="1"/>
              <a:t>Regnet</a:t>
            </a:r>
            <a:r>
              <a:rPr lang="en-US" sz="1400" dirty="0"/>
              <a:t> </a:t>
            </a:r>
            <a:r>
              <a:rPr lang="en-US" sz="1400" dirty="0" err="1"/>
              <a:t>es</a:t>
            </a:r>
            <a:r>
              <a:rPr lang="en-US" sz="1400" dirty="0"/>
              <a:t> in Hamburg </a:t>
            </a:r>
            <a:r>
              <a:rPr lang="en-US" sz="1400" dirty="0" err="1"/>
              <a:t>auch</a:t>
            </a:r>
            <a:r>
              <a:rPr lang="en-US" sz="1400" dirty="0"/>
              <a:t>?  </a:t>
            </a:r>
          </a:p>
          <a:p>
            <a:pPr marL="914400" lvl="2" indent="0">
              <a:buNone/>
            </a:pPr>
            <a:r>
              <a:rPr lang="en-US" sz="1400" dirty="0" smtClean="0"/>
              <a:t>B</a:t>
            </a:r>
            <a:r>
              <a:rPr lang="en-US" sz="1400" dirty="0"/>
              <a:t>: Ja, in Hamburg </a:t>
            </a:r>
            <a:r>
              <a:rPr lang="en-US" sz="1400" dirty="0" err="1"/>
              <a:t>regnet</a:t>
            </a:r>
            <a:r>
              <a:rPr lang="en-US" sz="1400" dirty="0"/>
              <a:t> </a:t>
            </a:r>
            <a:r>
              <a:rPr lang="en-US" sz="1400" dirty="0" err="1"/>
              <a:t>es</a:t>
            </a:r>
            <a:r>
              <a:rPr lang="en-US" sz="1400" dirty="0"/>
              <a:t> </a:t>
            </a:r>
            <a:r>
              <a:rPr lang="en-US" sz="1400" dirty="0" err="1" smtClean="0"/>
              <a:t>auch</a:t>
            </a:r>
            <a:r>
              <a:rPr lang="en-US" sz="1400" dirty="0" smtClean="0"/>
              <a:t> (</a:t>
            </a:r>
            <a:r>
              <a:rPr lang="en-US" sz="1400" dirty="0" err="1" smtClean="0"/>
              <a:t>Lohnes</a:t>
            </a:r>
            <a:r>
              <a:rPr lang="en-US" sz="1400" dirty="0" smtClean="0"/>
              <a:t> &amp; </a:t>
            </a:r>
            <a:r>
              <a:rPr lang="en-US" sz="1400" dirty="0" err="1" smtClean="0"/>
              <a:t>Strothman</a:t>
            </a:r>
            <a:r>
              <a:rPr lang="en-US" sz="1400" dirty="0" smtClean="0"/>
              <a:t> 1968)</a:t>
            </a:r>
          </a:p>
          <a:p>
            <a:pPr marL="914400" lvl="2" indent="0">
              <a:buNone/>
            </a:pPr>
            <a:endParaRPr lang="en-US" sz="1400" dirty="0"/>
          </a:p>
          <a:p>
            <a:r>
              <a:rPr lang="en-US" sz="1400" dirty="0"/>
              <a:t>To authentic dialogues in the late ‘70s:</a:t>
            </a:r>
          </a:p>
          <a:p>
            <a:pPr marL="457200" lvl="1" indent="0">
              <a:buNone/>
            </a:pPr>
            <a:r>
              <a:rPr lang="en-US" sz="1400" dirty="0" smtClean="0"/>
              <a:t>              (</a:t>
            </a:r>
            <a:r>
              <a:rPr lang="en-US" sz="1400" dirty="0"/>
              <a:t>on the phone) Hi there! How’s the weather in Hamburg? </a:t>
            </a:r>
            <a:endParaRPr lang="en-US" sz="1400" dirty="0" smtClean="0"/>
          </a:p>
          <a:p>
            <a:pPr marL="457200" lvl="1" indent="0">
              <a:buNone/>
            </a:pPr>
            <a:r>
              <a:rPr lang="en-US" sz="1400" dirty="0"/>
              <a:t>	</a:t>
            </a:r>
            <a:r>
              <a:rPr lang="en-US" sz="1400" dirty="0" smtClean="0"/>
              <a:t>– </a:t>
            </a:r>
            <a:r>
              <a:rPr lang="en-US" sz="1400" dirty="0"/>
              <a:t>Oh, you know, miserable as always. How about in Cologne</a:t>
            </a:r>
            <a:r>
              <a:rPr lang="en-US" sz="1400" dirty="0" smtClean="0"/>
              <a:t>?</a:t>
            </a:r>
          </a:p>
          <a:p>
            <a:pPr marL="457200" lvl="1" indent="0">
              <a:buNone/>
            </a:pPr>
            <a:endParaRPr lang="en-US" sz="1400" dirty="0"/>
          </a:p>
          <a:p>
            <a:r>
              <a:rPr lang="en-US" sz="1400" dirty="0"/>
              <a:t>To communicative competence in the </a:t>
            </a:r>
            <a:r>
              <a:rPr lang="en-US" sz="1400" dirty="0" smtClean="0"/>
              <a:t>early ‘80s</a:t>
            </a:r>
            <a:r>
              <a:rPr lang="en-US" sz="1400" dirty="0"/>
              <a:t>:</a:t>
            </a:r>
          </a:p>
          <a:p>
            <a:pPr marL="0" indent="0">
              <a:buNone/>
            </a:pPr>
            <a:r>
              <a:rPr lang="en-US" sz="1400" dirty="0"/>
              <a:t>	</a:t>
            </a:r>
            <a:r>
              <a:rPr lang="en-US" sz="1400" dirty="0" smtClean="0"/>
              <a:t>Expression</a:t>
            </a:r>
            <a:r>
              <a:rPr lang="en-US" sz="1400" dirty="0"/>
              <a:t>, interpretation and negotiation of </a:t>
            </a:r>
            <a:r>
              <a:rPr lang="en-US" sz="1400" dirty="0" smtClean="0"/>
              <a:t>intended meaning </a:t>
            </a:r>
            <a:r>
              <a:rPr lang="en-US" sz="1400" dirty="0"/>
              <a:t>(Breen/</a:t>
            </a:r>
            <a:r>
              <a:rPr lang="en-US" sz="1400" dirty="0" err="1"/>
              <a:t>Candlin</a:t>
            </a:r>
            <a:r>
              <a:rPr lang="en-US" sz="1400" dirty="0"/>
              <a:t> 1980</a:t>
            </a:r>
            <a:r>
              <a:rPr lang="en-US" sz="1400" dirty="0" smtClean="0"/>
              <a:t>)</a:t>
            </a:r>
          </a:p>
          <a:p>
            <a:pPr marL="0" indent="0">
              <a:buNone/>
            </a:pPr>
            <a:endParaRPr lang="en-US" sz="1400" dirty="0"/>
          </a:p>
          <a:p>
            <a:r>
              <a:rPr lang="en-US" sz="1400" dirty="0"/>
              <a:t>To interactional competence in the </a:t>
            </a:r>
            <a:r>
              <a:rPr lang="en-US" sz="1400" dirty="0" smtClean="0"/>
              <a:t>later ’80’s</a:t>
            </a:r>
            <a:endParaRPr lang="en-US" sz="1400" dirty="0"/>
          </a:p>
          <a:p>
            <a:pPr marL="0" indent="0">
              <a:buNone/>
            </a:pPr>
            <a:r>
              <a:rPr lang="en-US" sz="1400" dirty="0"/>
              <a:t>	</a:t>
            </a:r>
            <a:r>
              <a:rPr lang="en-US" sz="1400" dirty="0" smtClean="0"/>
              <a:t>Input </a:t>
            </a:r>
            <a:r>
              <a:rPr lang="en-US" sz="1400" dirty="0"/>
              <a:t>and interaction (Long </a:t>
            </a:r>
            <a:r>
              <a:rPr lang="en-US" sz="1400" dirty="0" smtClean="0"/>
              <a:t>1984, </a:t>
            </a:r>
            <a:r>
              <a:rPr lang="en-US" sz="1400" dirty="0" err="1" smtClean="0"/>
              <a:t>Kramsch</a:t>
            </a:r>
            <a:r>
              <a:rPr lang="en-US" sz="1400" dirty="0" smtClean="0"/>
              <a:t> 1985)</a:t>
            </a:r>
            <a:endParaRPr lang="en-US" sz="1400" dirty="0"/>
          </a:p>
          <a:p>
            <a:pPr marL="0" indent="0">
              <a:buNone/>
            </a:pPr>
            <a:endParaRPr lang="en-US" sz="1100" dirty="0"/>
          </a:p>
          <a:p>
            <a:pPr marL="0" indent="0">
              <a:buNone/>
            </a:pPr>
            <a:r>
              <a:rPr lang="en-US" sz="1100" dirty="0"/>
              <a:t> </a:t>
            </a:r>
          </a:p>
          <a:p>
            <a:endParaRPr lang="en-US" sz="1100" dirty="0"/>
          </a:p>
        </p:txBody>
      </p:sp>
    </p:spTree>
    <p:extLst>
      <p:ext uri="{BB962C8B-B14F-4D97-AF65-F5344CB8AC3E}">
        <p14:creationId xmlns:p14="http://schemas.microsoft.com/office/powerpoint/2010/main" val="1388478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1400" dirty="0"/>
              <a:t>To intercultural communicative competence (in the late ‘90s)</a:t>
            </a:r>
          </a:p>
          <a:p>
            <a:pPr marL="0" indent="0">
              <a:buNone/>
            </a:pPr>
            <a:r>
              <a:rPr lang="en-US" sz="1400" dirty="0"/>
              <a:t>	Savoir, savoir faire/</a:t>
            </a:r>
            <a:r>
              <a:rPr lang="en-US" sz="1400" dirty="0" err="1"/>
              <a:t>comprendre</a:t>
            </a:r>
            <a:r>
              <a:rPr lang="en-US" sz="1400" dirty="0"/>
              <a:t>/</a:t>
            </a:r>
            <a:r>
              <a:rPr lang="en-US" sz="1400" dirty="0" err="1"/>
              <a:t>etre</a:t>
            </a:r>
            <a:r>
              <a:rPr lang="en-US" sz="1400" dirty="0"/>
              <a:t>/</a:t>
            </a:r>
            <a:r>
              <a:rPr lang="en-US" sz="1400" dirty="0" err="1"/>
              <a:t>s’engager</a:t>
            </a:r>
            <a:r>
              <a:rPr lang="en-US" sz="1400" dirty="0"/>
              <a:t> (</a:t>
            </a:r>
            <a:r>
              <a:rPr lang="en-US" sz="1400" dirty="0" err="1"/>
              <a:t>Byram</a:t>
            </a:r>
            <a:r>
              <a:rPr lang="en-US" sz="1400" dirty="0"/>
              <a:t> 1997</a:t>
            </a:r>
            <a:r>
              <a:rPr lang="en-US" sz="1400" dirty="0" smtClean="0"/>
              <a:t>)</a:t>
            </a:r>
          </a:p>
          <a:p>
            <a:pPr marL="0" indent="0">
              <a:buNone/>
            </a:pPr>
            <a:endParaRPr lang="en-US" sz="1400" dirty="0"/>
          </a:p>
          <a:p>
            <a:r>
              <a:rPr lang="en-US" sz="1400" dirty="0"/>
              <a:t>To transnational world citizenship (early 2000’s)</a:t>
            </a:r>
          </a:p>
          <a:p>
            <a:pPr marL="457200" lvl="1" indent="0">
              <a:buNone/>
            </a:pPr>
            <a:r>
              <a:rPr lang="en-US" sz="1400" dirty="0"/>
              <a:t>             World citizenship education (</a:t>
            </a:r>
            <a:r>
              <a:rPr lang="en-US" sz="1400" dirty="0" err="1"/>
              <a:t>Risager</a:t>
            </a:r>
            <a:r>
              <a:rPr lang="en-US" sz="1400" dirty="0"/>
              <a:t> 2006, 2007), intercultural citizenship (Byram2008</a:t>
            </a:r>
            <a:r>
              <a:rPr lang="en-US" sz="1400" dirty="0" smtClean="0"/>
              <a:t>)</a:t>
            </a:r>
          </a:p>
          <a:p>
            <a:pPr marL="457200" lvl="1" indent="0">
              <a:buNone/>
            </a:pPr>
            <a:endParaRPr lang="en-US" sz="1400" dirty="0"/>
          </a:p>
          <a:p>
            <a:r>
              <a:rPr lang="en-US" sz="1400" dirty="0"/>
              <a:t>To </a:t>
            </a:r>
            <a:r>
              <a:rPr lang="en-US" sz="1400" dirty="0" err="1"/>
              <a:t>translingual</a:t>
            </a:r>
            <a:r>
              <a:rPr lang="en-US" sz="1400" dirty="0"/>
              <a:t>  practices and </a:t>
            </a:r>
            <a:r>
              <a:rPr lang="en-US" sz="1400" dirty="0" err="1"/>
              <a:t>translanguaging</a:t>
            </a:r>
            <a:r>
              <a:rPr lang="en-US" sz="1400" dirty="0"/>
              <a:t> (in the 2010’s)</a:t>
            </a:r>
          </a:p>
          <a:p>
            <a:pPr marL="0" indent="0">
              <a:buNone/>
            </a:pPr>
            <a:r>
              <a:rPr lang="en-US" sz="1400" dirty="0"/>
              <a:t>	Multilingual education  (</a:t>
            </a:r>
            <a:r>
              <a:rPr lang="en-US" sz="1400" dirty="0" err="1"/>
              <a:t>Canagarajah</a:t>
            </a:r>
            <a:r>
              <a:rPr lang="en-US" sz="1400" dirty="0"/>
              <a:t> 2013, </a:t>
            </a:r>
            <a:r>
              <a:rPr lang="en-US" sz="1400" dirty="0" err="1"/>
              <a:t>Cenoz</a:t>
            </a:r>
            <a:r>
              <a:rPr lang="en-US" sz="1400" dirty="0"/>
              <a:t>/</a:t>
            </a:r>
            <a:r>
              <a:rPr lang="en-US" sz="1400" dirty="0" err="1"/>
              <a:t>Gorter</a:t>
            </a:r>
            <a:r>
              <a:rPr lang="en-US" sz="1400" dirty="0"/>
              <a:t> 2015, Li Wei 2018</a:t>
            </a:r>
            <a:r>
              <a:rPr lang="en-US" sz="1400" dirty="0" smtClean="0"/>
              <a:t>)</a:t>
            </a:r>
          </a:p>
          <a:p>
            <a:pPr marL="0" indent="0">
              <a:buNone/>
            </a:pPr>
            <a:endParaRPr lang="en-US" sz="1400" dirty="0"/>
          </a:p>
          <a:p>
            <a:r>
              <a:rPr lang="en-US" sz="1400" dirty="0"/>
              <a:t>To tweets and postings in the information age ( Internet 1986, Google 1998, Facebook 2006, Twitter 2015).</a:t>
            </a:r>
          </a:p>
          <a:p>
            <a:pPr marL="0" lvl="0" indent="0">
              <a:buNone/>
            </a:pPr>
            <a:r>
              <a:rPr lang="en-US" sz="1400" dirty="0"/>
              <a:t>	Links, Likes and </a:t>
            </a:r>
            <a:r>
              <a:rPr lang="en-US" sz="1400" dirty="0" err="1"/>
              <a:t>Lol’s</a:t>
            </a:r>
            <a:r>
              <a:rPr lang="en-US" sz="1400" dirty="0"/>
              <a:t> on social media (</a:t>
            </a:r>
            <a:r>
              <a:rPr lang="en-US" sz="1400" dirty="0" err="1"/>
              <a:t>Kramsch</a:t>
            </a:r>
            <a:r>
              <a:rPr lang="en-US" sz="1400" dirty="0"/>
              <a:t> 2021) People interact now with their </a:t>
            </a:r>
            <a:r>
              <a:rPr lang="en-US" sz="1400" dirty="0" err="1"/>
              <a:t>iphones</a:t>
            </a:r>
            <a:r>
              <a:rPr lang="en-US" sz="1400" dirty="0"/>
              <a:t>, text </a:t>
            </a:r>
            <a:r>
              <a:rPr lang="en-US" sz="1400" dirty="0" smtClean="0"/>
              <a:t>	and </a:t>
            </a:r>
            <a:r>
              <a:rPr lang="en-US" sz="1400" dirty="0"/>
              <a:t>tweet with 160- </a:t>
            </a:r>
            <a:r>
              <a:rPr lang="en-US" sz="1400" dirty="0" smtClean="0"/>
              <a:t>260  </a:t>
            </a:r>
            <a:r>
              <a:rPr lang="en-US" sz="1400" dirty="0"/>
              <a:t>characters,  post, repost and exchange information in constant </a:t>
            </a:r>
            <a:r>
              <a:rPr lang="en-US" sz="1400" dirty="0" smtClean="0"/>
              <a:t>	communication </a:t>
            </a:r>
            <a:r>
              <a:rPr lang="en-US" sz="1400" dirty="0"/>
              <a:t>with one </a:t>
            </a:r>
            <a:r>
              <a:rPr lang="en-US" sz="1400" dirty="0" smtClean="0"/>
              <a:t>another.   </a:t>
            </a:r>
            <a:endParaRPr lang="en-US" sz="1400" dirty="0"/>
          </a:p>
          <a:p>
            <a:endParaRPr lang="en-US" dirty="0"/>
          </a:p>
        </p:txBody>
      </p:sp>
    </p:spTree>
    <p:extLst>
      <p:ext uri="{BB962C8B-B14F-4D97-AF65-F5344CB8AC3E}">
        <p14:creationId xmlns:p14="http://schemas.microsoft.com/office/powerpoint/2010/main" val="2784547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2. Conflicting perspectives</a:t>
            </a:r>
            <a:endParaRPr lang="en-US" sz="2000" dirty="0"/>
          </a:p>
        </p:txBody>
      </p:sp>
      <p:sp>
        <p:nvSpPr>
          <p:cNvPr id="3" name="Content Placeholder 2"/>
          <p:cNvSpPr>
            <a:spLocks noGrp="1"/>
          </p:cNvSpPr>
          <p:nvPr>
            <p:ph idx="1"/>
          </p:nvPr>
        </p:nvSpPr>
        <p:spPr/>
        <p:txBody>
          <a:bodyPr>
            <a:normAutofit/>
          </a:bodyPr>
          <a:lstStyle/>
          <a:p>
            <a:pPr marL="0" indent="0">
              <a:buNone/>
            </a:pPr>
            <a:r>
              <a:rPr lang="en-US" sz="1600" dirty="0" smtClean="0"/>
              <a:t>Dialogue is seen as transactional</a:t>
            </a:r>
          </a:p>
          <a:p>
            <a:pPr marL="0" indent="0">
              <a:buNone/>
            </a:pPr>
            <a:endParaRPr lang="en-US" sz="2000" dirty="0"/>
          </a:p>
          <a:p>
            <a:r>
              <a:rPr lang="en-US" sz="1500" dirty="0" smtClean="0"/>
              <a:t>The </a:t>
            </a:r>
            <a:r>
              <a:rPr lang="en-US" sz="1500" dirty="0"/>
              <a:t>computer has slowly transformed our view of language, language communication and of ourselves </a:t>
            </a:r>
            <a:r>
              <a:rPr lang="en-US" sz="1500" dirty="0" smtClean="0"/>
              <a:t>. Transaction, exchange of information, texting, twittering, posting,</a:t>
            </a:r>
            <a:r>
              <a:rPr lang="en-US" sz="1500" dirty="0" smtClean="0">
                <a:solidFill>
                  <a:srgbClr val="FF0000"/>
                </a:solidFill>
              </a:rPr>
              <a:t> social media networking (</a:t>
            </a:r>
            <a:r>
              <a:rPr lang="en-US" sz="1500" dirty="0" err="1" smtClean="0">
                <a:solidFill>
                  <a:srgbClr val="FF0000"/>
                </a:solidFill>
              </a:rPr>
              <a:t>Kramsch</a:t>
            </a:r>
            <a:r>
              <a:rPr lang="en-US" sz="1500" dirty="0" smtClean="0">
                <a:solidFill>
                  <a:srgbClr val="FF0000"/>
                </a:solidFill>
              </a:rPr>
              <a:t> 2021 Chs.7 &amp; 8)</a:t>
            </a:r>
            <a:endParaRPr lang="en-US" sz="1500" dirty="0" smtClean="0"/>
          </a:p>
          <a:p>
            <a:r>
              <a:rPr lang="en-US" sz="1500" dirty="0" smtClean="0">
                <a:solidFill>
                  <a:srgbClr val="FF0000"/>
                </a:solidFill>
              </a:rPr>
              <a:t>Quantitative measures of success</a:t>
            </a:r>
            <a:r>
              <a:rPr lang="en-US" sz="1500" dirty="0" smtClean="0"/>
              <a:t>: number of friends, enrollments, attendees, readers, active participants in the classroom, hands raised, viewers registered on zoom events</a:t>
            </a:r>
          </a:p>
          <a:p>
            <a:r>
              <a:rPr lang="en-US" sz="1500" dirty="0" smtClean="0"/>
              <a:t>Values such as “diversity, equity, inclusion, belonging, and social justice” have become </a:t>
            </a:r>
            <a:r>
              <a:rPr lang="en-US" sz="1500" dirty="0" smtClean="0">
                <a:solidFill>
                  <a:srgbClr val="FF0000"/>
                </a:solidFill>
              </a:rPr>
              <a:t>politically correct commodities </a:t>
            </a:r>
          </a:p>
          <a:p>
            <a:r>
              <a:rPr lang="en-US" sz="1500" dirty="0" smtClean="0">
                <a:solidFill>
                  <a:srgbClr val="FF0000"/>
                </a:solidFill>
              </a:rPr>
              <a:t>Speed of response </a:t>
            </a:r>
            <a:r>
              <a:rPr lang="en-US" sz="1500" dirty="0" smtClean="0"/>
              <a:t>as sign of efficiency. </a:t>
            </a:r>
            <a:r>
              <a:rPr lang="en-US" sz="1500" dirty="0" smtClean="0">
                <a:solidFill>
                  <a:srgbClr val="FF0000"/>
                </a:solidFill>
              </a:rPr>
              <a:t>Fluency</a:t>
            </a:r>
            <a:r>
              <a:rPr lang="en-US" sz="1500" dirty="0" smtClean="0"/>
              <a:t> rather than accuracy. </a:t>
            </a:r>
            <a:r>
              <a:rPr lang="en-US" sz="1500" dirty="0" smtClean="0">
                <a:solidFill>
                  <a:srgbClr val="FF0000"/>
                </a:solidFill>
              </a:rPr>
              <a:t>Personal creativity </a:t>
            </a:r>
            <a:r>
              <a:rPr lang="en-US" sz="1500" dirty="0" smtClean="0"/>
              <a:t>rather than precision. Multilingualism as </a:t>
            </a:r>
            <a:r>
              <a:rPr lang="en-US" sz="1500" dirty="0" err="1" smtClean="0">
                <a:solidFill>
                  <a:srgbClr val="FF0000"/>
                </a:solidFill>
              </a:rPr>
              <a:t>polyglottism</a:t>
            </a:r>
            <a:r>
              <a:rPr lang="en-US" sz="1500" dirty="0" smtClean="0">
                <a:solidFill>
                  <a:srgbClr val="FF0000"/>
                </a:solidFill>
              </a:rPr>
              <a:t> (</a:t>
            </a:r>
            <a:r>
              <a:rPr lang="en-US" sz="1500" dirty="0" err="1" smtClean="0">
                <a:solidFill>
                  <a:srgbClr val="FF0000"/>
                </a:solidFill>
              </a:rPr>
              <a:t>Gramling</a:t>
            </a:r>
            <a:r>
              <a:rPr lang="en-US" sz="1500" dirty="0" smtClean="0">
                <a:solidFill>
                  <a:srgbClr val="FF0000"/>
                </a:solidFill>
              </a:rPr>
              <a:t> 2021).</a:t>
            </a:r>
          </a:p>
          <a:p>
            <a:r>
              <a:rPr lang="en-US" sz="1500" dirty="0" smtClean="0"/>
              <a:t>Emotional response trumps cognitive inquiry</a:t>
            </a:r>
          </a:p>
          <a:p>
            <a:endParaRPr lang="en-US" dirty="0"/>
          </a:p>
        </p:txBody>
      </p:sp>
    </p:spTree>
    <p:extLst>
      <p:ext uri="{BB962C8B-B14F-4D97-AF65-F5344CB8AC3E}">
        <p14:creationId xmlns:p14="http://schemas.microsoft.com/office/powerpoint/2010/main" val="292064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000" dirty="0"/>
          </a:p>
        </p:txBody>
      </p:sp>
      <p:sp>
        <p:nvSpPr>
          <p:cNvPr id="3" name="Content Placeholder 2"/>
          <p:cNvSpPr>
            <a:spLocks noGrp="1"/>
          </p:cNvSpPr>
          <p:nvPr>
            <p:ph idx="1"/>
          </p:nvPr>
        </p:nvSpPr>
        <p:spPr/>
        <p:txBody>
          <a:bodyPr>
            <a:normAutofit/>
          </a:bodyPr>
          <a:lstStyle/>
          <a:p>
            <a:pPr marL="0" indent="0">
              <a:buNone/>
            </a:pPr>
            <a:r>
              <a:rPr lang="en-US" sz="1600" dirty="0" smtClean="0"/>
              <a:t>Dialogue is seen as both connection and disconnection</a:t>
            </a:r>
          </a:p>
          <a:p>
            <a:pPr marL="0" indent="0">
              <a:buNone/>
            </a:pPr>
            <a:endParaRPr lang="en-US" sz="1600" b="1" dirty="0" smtClean="0"/>
          </a:p>
          <a:p>
            <a:pPr marL="400050" lvl="1" indent="0">
              <a:buNone/>
            </a:pPr>
            <a:r>
              <a:rPr lang="en-US" sz="1000" dirty="0"/>
              <a:t>“</a:t>
            </a:r>
            <a:r>
              <a:rPr lang="en-US" sz="1400" dirty="0"/>
              <a:t>Digitization is changing our relationship with  materiality – with the world of nature and of human relationships. </a:t>
            </a:r>
            <a:r>
              <a:rPr lang="en-US" sz="1400" dirty="0">
                <a:solidFill>
                  <a:srgbClr val="FF0000"/>
                </a:solidFill>
              </a:rPr>
              <a:t>We are trained through technology (and tech corporations) to spend more time on screens and less time noticing and interacting with this touchable, </a:t>
            </a:r>
            <a:r>
              <a:rPr lang="en-US" sz="1400" dirty="0" err="1">
                <a:solidFill>
                  <a:srgbClr val="FF0000"/>
                </a:solidFill>
              </a:rPr>
              <a:t>smellable</a:t>
            </a:r>
            <a:r>
              <a:rPr lang="en-US" sz="1400" dirty="0">
                <a:solidFill>
                  <a:srgbClr val="FF0000"/>
                </a:solidFill>
              </a:rPr>
              <a:t>, </a:t>
            </a:r>
            <a:r>
              <a:rPr lang="en-US" sz="1400" dirty="0" err="1">
                <a:solidFill>
                  <a:srgbClr val="FF0000"/>
                </a:solidFill>
              </a:rPr>
              <a:t>feelable</a:t>
            </a:r>
            <a:r>
              <a:rPr lang="en-US" sz="1400" dirty="0">
                <a:solidFill>
                  <a:srgbClr val="FF0000"/>
                </a:solidFill>
              </a:rPr>
              <a:t> world</a:t>
            </a:r>
            <a:r>
              <a:rPr lang="en-US" sz="1400" dirty="0"/>
              <a:t>. Social media in particular trains us to notice that which is large, loud, urgent, trending and distant, and to therefore miss the small, quiet importance of our proximate and limited, embodied lives.. . Industry is re-engineering our social and communal lives. </a:t>
            </a:r>
            <a:r>
              <a:rPr lang="en-US" sz="1400" dirty="0">
                <a:solidFill>
                  <a:srgbClr val="FF0000"/>
                </a:solidFill>
              </a:rPr>
              <a:t>We were told that social media would create deeper connections, that it would help spread democracy, that it would end loneliness. . . Recent studies [however] have shown that teenagers in the United States and worldwide increasingly report feeling lonely, even in a period when their internet use has exploded.” </a:t>
            </a:r>
            <a:r>
              <a:rPr lang="en-US" sz="1400" dirty="0"/>
              <a:t>(Warren </a:t>
            </a:r>
            <a:r>
              <a:rPr lang="en-US" sz="1400" dirty="0" smtClean="0"/>
              <a:t>2022; see also </a:t>
            </a:r>
            <a:r>
              <a:rPr lang="en-US" sz="1400" dirty="0" err="1" smtClean="0"/>
              <a:t>Turkle</a:t>
            </a:r>
            <a:r>
              <a:rPr lang="en-US" sz="1400" dirty="0" smtClean="0"/>
              <a:t> 2011)</a:t>
            </a:r>
            <a:endParaRPr lang="en-US" sz="1400" dirty="0"/>
          </a:p>
          <a:p>
            <a:endParaRPr lang="en-US" sz="1400" dirty="0"/>
          </a:p>
          <a:p>
            <a:pPr marL="400050" lvl="1" indent="0">
              <a:buNone/>
            </a:pPr>
            <a:r>
              <a:rPr lang="en-US" sz="1200" dirty="0"/>
              <a:t>Warren, Tish Harrison. 2022. We’re in a loneliness crisis. Another reason to get off our phones. </a:t>
            </a:r>
            <a:r>
              <a:rPr lang="en-US" sz="1200" i="1" dirty="0"/>
              <a:t>New York Times</a:t>
            </a:r>
            <a:r>
              <a:rPr lang="en-US" sz="1200" dirty="0"/>
              <a:t> 2 May </a:t>
            </a:r>
            <a:r>
              <a:rPr lang="en-US" sz="1200" i="1" dirty="0"/>
              <a:t>.</a:t>
            </a:r>
            <a:endParaRPr lang="en-US" sz="1200" dirty="0"/>
          </a:p>
          <a:p>
            <a:pPr marL="0" indent="0">
              <a:buNone/>
            </a:pPr>
            <a:endParaRPr lang="en-US" sz="1600" b="1" dirty="0"/>
          </a:p>
        </p:txBody>
      </p:sp>
    </p:spTree>
    <p:extLst>
      <p:ext uri="{BB962C8B-B14F-4D97-AF65-F5344CB8AC3E}">
        <p14:creationId xmlns:p14="http://schemas.microsoft.com/office/powerpoint/2010/main" val="1177498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600" dirty="0" smtClean="0"/>
              <a:t>Dialogue is advocated as politically engaged relation to others</a:t>
            </a:r>
          </a:p>
          <a:p>
            <a:pPr marL="0" indent="0">
              <a:buNone/>
            </a:pPr>
            <a:endParaRPr lang="en-US" sz="1600" b="1" dirty="0" smtClean="0"/>
          </a:p>
          <a:p>
            <a:pPr marL="0" indent="0">
              <a:buNone/>
            </a:pPr>
            <a:r>
              <a:rPr lang="en-US" sz="1600" dirty="0" err="1" smtClean="0"/>
              <a:t>Byram</a:t>
            </a:r>
            <a:r>
              <a:rPr lang="en-US" sz="1600" dirty="0" smtClean="0"/>
              <a:t> </a:t>
            </a:r>
            <a:r>
              <a:rPr lang="en-US" sz="1600" dirty="0"/>
              <a:t>on </a:t>
            </a:r>
            <a:r>
              <a:rPr lang="en-US" sz="1600" i="1" dirty="0"/>
              <a:t>intercultural citizenship</a:t>
            </a:r>
            <a:r>
              <a:rPr lang="en-US" sz="1600" dirty="0"/>
              <a:t> (2021</a:t>
            </a:r>
            <a:r>
              <a:rPr lang="en-US" sz="1600" dirty="0" smtClean="0"/>
              <a:t>):</a:t>
            </a:r>
          </a:p>
          <a:p>
            <a:r>
              <a:rPr lang="en-US" sz="1500" dirty="0" smtClean="0"/>
              <a:t>In </a:t>
            </a:r>
            <a:r>
              <a:rPr lang="en-US" sz="1500" dirty="0"/>
              <a:t>British English . . . ‘political’ means ‘Relating to or concerned with public life and affairs as involving questions of authority and government;  . . .The definition of politics is ‘the political ideas, beliefs, or commitments of a particular individual, organization, etc.’. On the basis of these two definitions, to say that ‘</a:t>
            </a:r>
            <a:r>
              <a:rPr lang="en-US" sz="1500" dirty="0">
                <a:solidFill>
                  <a:srgbClr val="FF0000"/>
                </a:solidFill>
              </a:rPr>
              <a:t>Learners are or become politically engaged’ means that they ‘develop their own ideas, beliefs and commitments, become involved in public life and practice politics, and may therefore challenge authority [at any level – family, school, sports club, national and international government]’. </a:t>
            </a:r>
            <a:r>
              <a:rPr lang="en-US" sz="1500" dirty="0"/>
              <a:t>This is the definition of which intercultural citizenship is based</a:t>
            </a:r>
            <a:r>
              <a:rPr lang="en-US" sz="1500" dirty="0" smtClean="0"/>
              <a:t>.</a:t>
            </a:r>
          </a:p>
          <a:p>
            <a:pPr marL="0" indent="0">
              <a:buNone/>
            </a:pPr>
            <a:endParaRPr lang="en-US" sz="1500" dirty="0"/>
          </a:p>
          <a:p>
            <a:r>
              <a:rPr lang="en-US" sz="1500" dirty="0"/>
              <a:t>In the European and North American traditions most if not all teachers would agree that </a:t>
            </a:r>
            <a:r>
              <a:rPr lang="en-US" sz="1500" dirty="0">
                <a:solidFill>
                  <a:srgbClr val="FF0000"/>
                </a:solidFill>
              </a:rPr>
              <a:t>‘developing ideas’ and becoming ‘involved’ in practical politics/activities, are necessary and widely accepted aims in education. Most, too, would agree that learners should ‘challenge’, and  be independent thinkers. Being ‘political’ in this sense is therefore not problematic as an aim for teaching</a:t>
            </a:r>
            <a:r>
              <a:rPr lang="en-US" sz="1500" dirty="0"/>
              <a:t>” (</a:t>
            </a:r>
            <a:r>
              <a:rPr lang="en-US" sz="1500" dirty="0" err="1"/>
              <a:t>Byram</a:t>
            </a:r>
            <a:r>
              <a:rPr lang="en-US" sz="1500" dirty="0"/>
              <a:t> 2021:123).</a:t>
            </a:r>
          </a:p>
        </p:txBody>
      </p:sp>
    </p:spTree>
    <p:extLst>
      <p:ext uri="{BB962C8B-B14F-4D97-AF65-F5344CB8AC3E}">
        <p14:creationId xmlns:p14="http://schemas.microsoft.com/office/powerpoint/2010/main" val="1343643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600" dirty="0"/>
              <a:t>Pennycook on </a:t>
            </a:r>
            <a:r>
              <a:rPr lang="en-US" sz="1600" i="1" dirty="0" err="1"/>
              <a:t>translingual</a:t>
            </a:r>
            <a:r>
              <a:rPr lang="en-US" sz="1600" i="1" dirty="0"/>
              <a:t> activism</a:t>
            </a:r>
            <a:r>
              <a:rPr lang="en-US" sz="1600" dirty="0"/>
              <a:t> (2019</a:t>
            </a:r>
            <a:r>
              <a:rPr lang="en-US" sz="1600" dirty="0" smtClean="0"/>
              <a:t>):</a:t>
            </a:r>
          </a:p>
          <a:p>
            <a:r>
              <a:rPr lang="en-US" sz="1500" dirty="0" smtClean="0"/>
              <a:t>Rather </a:t>
            </a:r>
            <a:r>
              <a:rPr lang="en-US" sz="1500" dirty="0"/>
              <a:t>than focusing on more traditional questions of citizenship or social justice, there is a return here to alternative anarchist roots, drawing on a range of thinkers from Mikhail Bakunin or Ivan </a:t>
            </a:r>
            <a:r>
              <a:rPr lang="en-US" sz="1500" dirty="0" err="1"/>
              <a:t>Illich</a:t>
            </a:r>
            <a:r>
              <a:rPr lang="en-US" sz="1500" dirty="0"/>
              <a:t> to the “</a:t>
            </a:r>
            <a:r>
              <a:rPr lang="en-US" sz="1500" dirty="0" err="1"/>
              <a:t>postanarchist</a:t>
            </a:r>
            <a:r>
              <a:rPr lang="en-US" sz="1500" dirty="0"/>
              <a:t>” thought of Michel Foucault and Judith Butler (Day 2005, Kuhn 2009) . . . we have to reconsider our politics, epistemologies, and pedagogies . . . through much more grounded analyses of local language practices and assemblages (Pennycook 2017, 2018), of the ways in which people, politics, place, economics, policy, practices, and things come together. . . </a:t>
            </a:r>
            <a:r>
              <a:rPr lang="en-US" sz="1500" dirty="0">
                <a:solidFill>
                  <a:srgbClr val="FF0000"/>
                </a:solidFill>
              </a:rPr>
              <a:t>Moving beyond the rally, union, or ballot box to explore new modes of politics, new modes of resistance have focused on more anarchist traditions of social media-connected occupation</a:t>
            </a:r>
            <a:r>
              <a:rPr lang="en-US" sz="1500" dirty="0"/>
              <a:t> (Martin </a:t>
            </a:r>
            <a:r>
              <a:rPr lang="en-US" sz="1500" dirty="0" err="1"/>
              <a:t>Rojo</a:t>
            </a:r>
            <a:r>
              <a:rPr lang="en-US" sz="1500" dirty="0"/>
              <a:t> 2016) (Pennycook 2019:179-180</a:t>
            </a:r>
            <a:r>
              <a:rPr lang="en-US" sz="1500" dirty="0" smtClean="0"/>
              <a:t>).</a:t>
            </a:r>
          </a:p>
          <a:p>
            <a:pPr marL="0" indent="0">
              <a:buNone/>
            </a:pPr>
            <a:endParaRPr lang="en-US" sz="1500" dirty="0"/>
          </a:p>
          <a:p>
            <a:r>
              <a:rPr lang="en-US" sz="1500" dirty="0"/>
              <a:t>If our critical activist resourceful speakers are to speak otherwise, they need not merely a form of principled polycentrism that enables a diversity of resources and meanings in educational contexts, not only a challenge to the zero point of English articulation, but also </a:t>
            </a:r>
            <a:r>
              <a:rPr lang="en-US" sz="1500" dirty="0">
                <a:solidFill>
                  <a:srgbClr val="FF0000"/>
                </a:solidFill>
              </a:rPr>
              <a:t>a </a:t>
            </a:r>
            <a:r>
              <a:rPr lang="en-US" sz="1500" dirty="0" err="1">
                <a:solidFill>
                  <a:srgbClr val="FF0000"/>
                </a:solidFill>
              </a:rPr>
              <a:t>translingual</a:t>
            </a:r>
            <a:r>
              <a:rPr lang="en-US" sz="1500" dirty="0">
                <a:solidFill>
                  <a:srgbClr val="FF0000"/>
                </a:solidFill>
              </a:rPr>
              <a:t> activism that seeks to connect their resources to political action aimed at decolonizing both public spaces (such as schools) and languages (such as English)</a:t>
            </a:r>
            <a:r>
              <a:rPr lang="en-US" sz="1500" dirty="0"/>
              <a:t>. (182)</a:t>
            </a:r>
          </a:p>
          <a:p>
            <a:endParaRPr lang="en-US" dirty="0"/>
          </a:p>
        </p:txBody>
      </p:sp>
    </p:spTree>
    <p:extLst>
      <p:ext uri="{BB962C8B-B14F-4D97-AF65-F5344CB8AC3E}">
        <p14:creationId xmlns:p14="http://schemas.microsoft.com/office/powerpoint/2010/main" val="19925352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3781</Words>
  <Application>Microsoft Office PowerPoint</Application>
  <PresentationFormat>On-screen Show (4:3)</PresentationFormat>
  <Paragraphs>239</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Language education and symbolic power: Dialogic perspectives    Claire Kramsch, UC Berkeley</vt:lpstr>
      <vt:lpstr>Outline</vt:lpstr>
      <vt:lpstr>Introduction: What is dialogue?</vt:lpstr>
      <vt:lpstr>  1. A brief history of dialogue in foreign language education  </vt:lpstr>
      <vt:lpstr>PowerPoint Presentation</vt:lpstr>
      <vt:lpstr>2. Conflicting perspectives</vt:lpstr>
      <vt:lpstr>PowerPoint Presentation</vt:lpstr>
      <vt:lpstr>PowerPoint Presentation</vt:lpstr>
      <vt:lpstr>PowerPoint Presentation</vt:lpstr>
      <vt:lpstr>3. Teaching dialogue in a foreign language class </vt:lpstr>
      <vt:lpstr>  From: Annamaria Bellezza (in press) “ ‘Politics is not a dirty word!’ Acting out the conflicts in the Italian classroom”.  In:  Adler R., Bellezza A., Kramsch C., Shibahara C. &amp; Zhang L.  Teaching the conflicts in American foreign language education. In Bojsen, Heidi, Merse, Thorsen &amp; Rauschert, Petra (Eds.) Translanguaging and epistemological decentring in higher education and research. Clevedon, UK: Multilingual Matters.   </vt:lpstr>
      <vt:lpstr>PowerPoint Presentation</vt:lpstr>
      <vt:lpstr>PowerPoint Presentation</vt:lpstr>
      <vt:lpstr>PowerPoint Presentation</vt:lpstr>
      <vt:lpstr>PowerPoint Presentation</vt:lpstr>
      <vt:lpstr>PowerPoint Presentation</vt:lpstr>
      <vt:lpstr>4.   Five views</vt:lpstr>
      <vt:lpstr>PowerPoint Presentation</vt:lpstr>
      <vt:lpstr>PowerPoint Presentation</vt:lpstr>
      <vt:lpstr>PowerPoint Presentation</vt:lpstr>
      <vt:lpstr>PowerPoint Presentation</vt:lpstr>
      <vt:lpstr>PowerPoint Presentation</vt:lpstr>
      <vt:lpstr>PowerPoint Presentation</vt:lpstr>
      <vt:lpstr>My response</vt:lpstr>
      <vt:lpstr>In guise of conclusion</vt:lpstr>
      <vt:lpstr>Reconstructing Babel not as punishment, but as dialogue imperative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TRANSCENDING DIALOGUES Language education and symbolic power: Dialogic perspectives                          Claire Kramsch, UC Berkeley</dc:title>
  <dc:creator>LSCR Consultant</dc:creator>
  <cp:lastModifiedBy>LSCR Consultant</cp:lastModifiedBy>
  <cp:revision>82</cp:revision>
  <dcterms:created xsi:type="dcterms:W3CDTF">2022-05-22T22:23:51Z</dcterms:created>
  <dcterms:modified xsi:type="dcterms:W3CDTF">2022-06-28T03:20:09Z</dcterms:modified>
</cp:coreProperties>
</file>