
<file path=[Content_Types].xml><?xml version="1.0" encoding="utf-8"?>
<Types xmlns="http://schemas.openxmlformats.org/package/2006/content-types">
  <Default Extension="jpeg" ContentType="image/jpeg"/>
  <Default Extension="jpg" ContentType="image/jpeg"/>
  <Default Extension="jpg!d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447" r:id="rId3"/>
    <p:sldId id="267" r:id="rId4"/>
    <p:sldId id="450" r:id="rId5"/>
    <p:sldId id="432" r:id="rId6"/>
    <p:sldId id="451" r:id="rId7"/>
    <p:sldId id="257" r:id="rId8"/>
    <p:sldId id="425" r:id="rId9"/>
    <p:sldId id="434" r:id="rId10"/>
    <p:sldId id="380" r:id="rId11"/>
    <p:sldId id="449" r:id="rId12"/>
    <p:sldId id="280" r:id="rId13"/>
    <p:sldId id="435" r:id="rId14"/>
    <p:sldId id="304" r:id="rId15"/>
    <p:sldId id="436" r:id="rId16"/>
    <p:sldId id="431" r:id="rId17"/>
    <p:sldId id="430" r:id="rId18"/>
    <p:sldId id="446" r:id="rId19"/>
    <p:sldId id="320" r:id="rId20"/>
    <p:sldId id="321" r:id="rId21"/>
    <p:sldId id="330" r:id="rId22"/>
    <p:sldId id="341" r:id="rId23"/>
    <p:sldId id="268" r:id="rId24"/>
    <p:sldId id="365" r:id="rId25"/>
    <p:sldId id="350" r:id="rId26"/>
    <p:sldId id="291" r:id="rId27"/>
    <p:sldId id="445" r:id="rId28"/>
    <p:sldId id="433" r:id="rId29"/>
    <p:sldId id="362" r:id="rId30"/>
    <p:sldId id="374" r:id="rId31"/>
    <p:sldId id="439" r:id="rId32"/>
    <p:sldId id="367" r:id="rId33"/>
    <p:sldId id="275" r:id="rId34"/>
    <p:sldId id="442" r:id="rId35"/>
    <p:sldId id="443" r:id="rId36"/>
    <p:sldId id="444" r:id="rId37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F12C12-A77C-422C-8D42-D0C528526A4B}" v="237" dt="2022-06-30T06:04:25.9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80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Hanks" userId="a73a38d0-a036-4298-9c6d-f13d7c3f0bc2" providerId="ADAL" clId="{4CF12C12-A77C-422C-8D42-D0C528526A4B}"/>
    <pc:docChg chg="undo custSel modSld">
      <pc:chgData name="Judith Hanks" userId="a73a38d0-a036-4298-9c6d-f13d7c3f0bc2" providerId="ADAL" clId="{4CF12C12-A77C-422C-8D42-D0C528526A4B}" dt="2022-06-30T06:04:25.955" v="275"/>
      <pc:docMkLst>
        <pc:docMk/>
      </pc:docMkLst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2536170185" sldId="256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2536170185" sldId="256"/>
            <ac:spMk id="2" creationId="{9BA79D91-0193-4F83-AC70-FF857224C31B}"/>
          </ac:spMkLst>
        </pc:spChg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2536170185" sldId="256"/>
            <ac:spMk id="3" creationId="{0698AB14-C2E1-437C-9324-71FF5C1C8837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536170185" sldId="256"/>
            <ac:spMk id="38" creationId="{48146877-8530-4425-9EDD-B3043B4E4867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536170185" sldId="256"/>
            <ac:spMk id="39" creationId="{F97EA4D9-9749-4EEB-BFAC-4B3ADB1452A1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536170185" sldId="256"/>
            <ac:spMk id="40" creationId="{492F1A68-034C-442E-9134-94BE7AB13C95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536170185" sldId="256"/>
            <ac:spMk id="41" creationId="{5CEAD642-85CF-4750-8432-7C80C901F001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536170185" sldId="256"/>
            <ac:spMk id="42" creationId="{FA33EEAE-15D5-4119-8C1E-89D943F911EF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536170185" sldId="256"/>
            <ac:spMk id="43" creationId="{730D8B3B-9B80-4025-B934-26DC7D7CD231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536170185" sldId="256"/>
            <ac:spMk id="44" creationId="{B5A1B09C-1565-46F8-B70F-621C5EB48A09}"/>
          </ac:spMkLst>
        </pc:spChg>
      </pc:sldChg>
      <pc:sldChg chg="addSp delSp delDesignElem">
        <pc:chgData name="Judith Hanks" userId="a73a38d0-a036-4298-9c6d-f13d7c3f0bc2" providerId="ADAL" clId="{4CF12C12-A77C-422C-8D42-D0C528526A4B}" dt="2022-06-30T05:59:46.223" v="44"/>
        <pc:sldMkLst>
          <pc:docMk/>
          <pc:sldMk cId="3261785171" sldId="257"/>
        </pc:sldMkLst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61785171" sldId="257"/>
            <ac:spMk id="19" creationId="{09588DA8-065E-4F6F-8EFD-43104AB2E0CF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61785171" sldId="257"/>
            <ac:spMk id="21" creationId="{C4285719-470E-454C-AF62-8323075F1F5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61785171" sldId="257"/>
            <ac:spMk id="23" creationId="{CD9FE4EF-C4D8-49A0-B2FF-81D8DB7D8A24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61785171" sldId="257"/>
            <ac:spMk id="25" creationId="{4300840D-0A0B-4512-BACA-B439D5B9C57C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61785171" sldId="257"/>
            <ac:spMk id="27" creationId="{D2B78728-A580-49A7-84F9-6EF6F583ADE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61785171" sldId="257"/>
            <ac:spMk id="29" creationId="{38FAA1A1-D861-433F-88FA-1E9D6FD31D11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61785171" sldId="257"/>
            <ac:spMk id="31" creationId="{8D71EDA1-87BF-4D5D-AB79-F346FD19278A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2097872261" sldId="267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2097872261" sldId="267"/>
            <ac:spMk id="3" creationId="{00000000-0000-0000-0000-00000000000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097872261" sldId="267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097872261" sldId="267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097872261" sldId="267"/>
            <ac:spMk id="12" creationId="{E186B68C-84BC-4A6E-99D1-EE87483C1349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097872261" sldId="267"/>
            <ac:spMk id="14" creationId="{1C091803-41C2-48E0-9228-5148460C7479}"/>
          </ac:spMkLst>
        </pc:spChg>
      </pc:sldChg>
      <pc:sldChg chg="addSp delSp delDesignElem">
        <pc:chgData name="Judith Hanks" userId="a73a38d0-a036-4298-9c6d-f13d7c3f0bc2" providerId="ADAL" clId="{4CF12C12-A77C-422C-8D42-D0C528526A4B}" dt="2022-06-30T05:59:46.223" v="44"/>
        <pc:sldMkLst>
          <pc:docMk/>
          <pc:sldMk cId="3660345315" sldId="268"/>
        </pc:sldMkLst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45315" sldId="268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45315" sldId="268"/>
            <ac:spMk id="12" creationId="{1C091803-41C2-48E0-9228-5148460C7479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45315" sldId="268"/>
            <ac:spMk id="14" creationId="{05CC4153-3F0D-4F4C-8F12-E8FC3FA40AEE}"/>
          </ac:spMkLst>
        </pc:spChg>
      </pc:sldChg>
      <pc:sldChg chg="modSp mod">
        <pc:chgData name="Judith Hanks" userId="a73a38d0-a036-4298-9c6d-f13d7c3f0bc2" providerId="ADAL" clId="{4CF12C12-A77C-422C-8D42-D0C528526A4B}" dt="2022-06-30T05:58:55.802" v="43"/>
        <pc:sldMkLst>
          <pc:docMk/>
          <pc:sldMk cId="1552187448" sldId="275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1552187448" sldId="275"/>
            <ac:spMk id="3" creationId="{00000000-0000-0000-0000-000000000000}"/>
          </ac:spMkLst>
        </pc:spChg>
      </pc:sldChg>
      <pc:sldChg chg="modSp">
        <pc:chgData name="Judith Hanks" userId="a73a38d0-a036-4298-9c6d-f13d7c3f0bc2" providerId="ADAL" clId="{4CF12C12-A77C-422C-8D42-D0C528526A4B}" dt="2022-06-30T05:59:46.223" v="44"/>
        <pc:sldMkLst>
          <pc:docMk/>
          <pc:sldMk cId="2396064998" sldId="280"/>
        </pc:sldMkLst>
        <pc:picChg chg="mod">
          <ac:chgData name="Judith Hanks" userId="a73a38d0-a036-4298-9c6d-f13d7c3f0bc2" providerId="ADAL" clId="{4CF12C12-A77C-422C-8D42-D0C528526A4B}" dt="2022-06-30T05:59:46.223" v="44"/>
          <ac:picMkLst>
            <pc:docMk/>
            <pc:sldMk cId="2396064998" sldId="280"/>
            <ac:picMk id="4" creationId="{00000000-0000-0000-0000-000000000000}"/>
          </ac:picMkLst>
        </pc:picChg>
      </pc:sldChg>
      <pc:sldChg chg="modSp">
        <pc:chgData name="Judith Hanks" userId="a73a38d0-a036-4298-9c6d-f13d7c3f0bc2" providerId="ADAL" clId="{4CF12C12-A77C-422C-8D42-D0C528526A4B}" dt="2022-06-30T05:59:46.223" v="44"/>
        <pc:sldMkLst>
          <pc:docMk/>
          <pc:sldMk cId="2075846475" sldId="291"/>
        </pc:sldMkLst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2075846475" sldId="291"/>
            <ac:spMk id="3" creationId="{00000000-0000-0000-0000-000000000000}"/>
          </ac:spMkLst>
        </pc:spChg>
      </pc:sldChg>
      <pc:sldChg chg="addSp delSp delDesignElem">
        <pc:chgData name="Judith Hanks" userId="a73a38d0-a036-4298-9c6d-f13d7c3f0bc2" providerId="ADAL" clId="{4CF12C12-A77C-422C-8D42-D0C528526A4B}" dt="2022-06-30T05:59:46.223" v="44"/>
        <pc:sldMkLst>
          <pc:docMk/>
          <pc:sldMk cId="3209109797" sldId="304"/>
        </pc:sldMkLst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09109797" sldId="304"/>
            <ac:spMk id="17" creationId="{09588DA8-065E-4F6F-8EFD-43104AB2E0CF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09109797" sldId="304"/>
            <ac:spMk id="19" creationId="{C4285719-470E-454C-AF62-8323075F1F5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09109797" sldId="304"/>
            <ac:spMk id="21" creationId="{CD9FE4EF-C4D8-49A0-B2FF-81D8DB7D8A24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09109797" sldId="304"/>
            <ac:spMk id="23" creationId="{4300840D-0A0B-4512-BACA-B439D5B9C57C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09109797" sldId="304"/>
            <ac:spMk id="25" creationId="{D2B78728-A580-49A7-84F9-6EF6F583ADE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09109797" sldId="304"/>
            <ac:spMk id="27" creationId="{38FAA1A1-D861-433F-88FA-1E9D6FD31D11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209109797" sldId="304"/>
            <ac:spMk id="29" creationId="{8D71EDA1-87BF-4D5D-AB79-F346FD19278A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520840377" sldId="320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520840377" sldId="320"/>
            <ac:spMk id="3" creationId="{00000000-0000-0000-0000-00000000000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20840377" sldId="320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20840377" sldId="320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20840377" sldId="320"/>
            <ac:spMk id="12" creationId="{1C091803-41C2-48E0-9228-5148460C7479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1159335425" sldId="321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1159335425" sldId="321"/>
            <ac:spMk id="2" creationId="{00000000-0000-0000-0000-00000000000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159335425" sldId="321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159335425" sldId="321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159335425" sldId="321"/>
            <ac:spMk id="12" creationId="{1C091803-41C2-48E0-9228-5148460C7479}"/>
          </ac:spMkLst>
        </pc:spChg>
      </pc:sldChg>
      <pc:sldChg chg="modSp">
        <pc:chgData name="Judith Hanks" userId="a73a38d0-a036-4298-9c6d-f13d7c3f0bc2" providerId="ADAL" clId="{4CF12C12-A77C-422C-8D42-D0C528526A4B}" dt="2022-06-30T05:59:46.223" v="44"/>
        <pc:sldMkLst>
          <pc:docMk/>
          <pc:sldMk cId="3995678003" sldId="330"/>
        </pc:sldMkLst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3995678003" sldId="330"/>
            <ac:spMk id="2" creationId="{00000000-0000-0000-0000-000000000000}"/>
          </ac:spMkLst>
        </pc:spChg>
      </pc:sldChg>
      <pc:sldChg chg="modSp mod">
        <pc:chgData name="Judith Hanks" userId="a73a38d0-a036-4298-9c6d-f13d7c3f0bc2" providerId="ADAL" clId="{4CF12C12-A77C-422C-8D42-D0C528526A4B}" dt="2022-06-30T05:59:46.223" v="44"/>
        <pc:sldMkLst>
          <pc:docMk/>
          <pc:sldMk cId="1396672157" sldId="350"/>
        </pc:sldMkLst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1396672157" sldId="350"/>
            <ac:spMk id="2" creationId="{23103E88-DF44-45E1-9695-42F55BFF706F}"/>
          </ac:spMkLst>
        </pc:spChg>
      </pc:sldChg>
      <pc:sldChg chg="modSp mod">
        <pc:chgData name="Judith Hanks" userId="a73a38d0-a036-4298-9c6d-f13d7c3f0bc2" providerId="ADAL" clId="{4CF12C12-A77C-422C-8D42-D0C528526A4B}" dt="2022-06-30T05:59:46.223" v="44"/>
        <pc:sldMkLst>
          <pc:docMk/>
          <pc:sldMk cId="2658432735" sldId="362"/>
        </pc:sldMkLst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2658432735" sldId="362"/>
            <ac:spMk id="2" creationId="{E02A83CE-EB35-4F51-961D-D87C46E19DAB}"/>
          </ac:spMkLst>
        </pc:spChg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2658432735" sldId="362"/>
            <ac:spMk id="3" creationId="{B64BB0B1-FB2E-40BF-A1CB-B7D3A8885D7C}"/>
          </ac:spMkLst>
        </pc:spChg>
      </pc:sldChg>
      <pc:sldChg chg="modSp mod">
        <pc:chgData name="Judith Hanks" userId="a73a38d0-a036-4298-9c6d-f13d7c3f0bc2" providerId="ADAL" clId="{4CF12C12-A77C-422C-8D42-D0C528526A4B}" dt="2022-06-30T05:58:55.802" v="43"/>
        <pc:sldMkLst>
          <pc:docMk/>
          <pc:sldMk cId="3367496016" sldId="365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3367496016" sldId="365"/>
            <ac:spMk id="9" creationId="{D88CD53C-DCB5-460A-8F4E-4F6DC95C6121}"/>
          </ac:spMkLst>
        </pc:spChg>
      </pc:sldChg>
      <pc:sldChg chg="modSp">
        <pc:chgData name="Judith Hanks" userId="a73a38d0-a036-4298-9c6d-f13d7c3f0bc2" providerId="ADAL" clId="{4CF12C12-A77C-422C-8D42-D0C528526A4B}" dt="2022-06-30T05:59:46.223" v="44"/>
        <pc:sldMkLst>
          <pc:docMk/>
          <pc:sldMk cId="3176467076" sldId="367"/>
        </pc:sldMkLst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3176467076" sldId="367"/>
            <ac:spMk id="2" creationId="{00000000-0000-0000-0000-000000000000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3377452621" sldId="380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3377452621" sldId="380"/>
            <ac:spMk id="8194" creationId="{00000000-0000-0000-0000-000000000000}"/>
          </ac:spMkLst>
        </pc:spChg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3377452621" sldId="380"/>
            <ac:spMk id="20482" creationId="{00000000-0000-0000-0000-00000000000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377452621" sldId="380"/>
            <ac:spMk id="20487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377452621" sldId="380"/>
            <ac:spMk id="20489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377452621" sldId="380"/>
            <ac:spMk id="20491" creationId="{1C091803-41C2-48E0-9228-5148460C7479}"/>
          </ac:spMkLst>
        </pc:spChg>
      </pc:sldChg>
      <pc:sldChg chg="addSp delSp delDesignElem">
        <pc:chgData name="Judith Hanks" userId="a73a38d0-a036-4298-9c6d-f13d7c3f0bc2" providerId="ADAL" clId="{4CF12C12-A77C-422C-8D42-D0C528526A4B}" dt="2022-06-30T05:59:46.223" v="44"/>
        <pc:sldMkLst>
          <pc:docMk/>
          <pc:sldMk cId="696321088" sldId="425"/>
        </pc:sldMkLst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696321088" sldId="425"/>
            <ac:spMk id="19" creationId="{09588DA8-065E-4F6F-8EFD-43104AB2E0CF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696321088" sldId="425"/>
            <ac:spMk id="21" creationId="{C4285719-470E-454C-AF62-8323075F1F5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696321088" sldId="425"/>
            <ac:spMk id="23" creationId="{CD9FE4EF-C4D8-49A0-B2FF-81D8DB7D8A24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696321088" sldId="425"/>
            <ac:spMk id="25" creationId="{4300840D-0A0B-4512-BACA-B439D5B9C57C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696321088" sldId="425"/>
            <ac:spMk id="27" creationId="{D2B78728-A580-49A7-84F9-6EF6F583ADE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696321088" sldId="425"/>
            <ac:spMk id="29" creationId="{38FAA1A1-D861-433F-88FA-1E9D6FD31D11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696321088" sldId="425"/>
            <ac:spMk id="31" creationId="{8D71EDA1-87BF-4D5D-AB79-F346FD19278A}"/>
          </ac:spMkLst>
        </pc:spChg>
      </pc:sldChg>
      <pc:sldChg chg="addSp delSp delDesignElem">
        <pc:chgData name="Judith Hanks" userId="a73a38d0-a036-4298-9c6d-f13d7c3f0bc2" providerId="ADAL" clId="{4CF12C12-A77C-422C-8D42-D0C528526A4B}" dt="2022-06-30T05:59:46.223" v="44"/>
        <pc:sldMkLst>
          <pc:docMk/>
          <pc:sldMk cId="1073377982" sldId="430"/>
        </pc:sldMkLst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073377982" sldId="430"/>
            <ac:spMk id="9" creationId="{2E17E911-875F-4DE5-8699-99D9F1805A5D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073377982" sldId="430"/>
            <ac:spMk id="11" creationId="{CD9FE4EF-C4D8-49A0-B2FF-81D8DB7D8A24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073377982" sldId="430"/>
            <ac:spMk id="13" creationId="{4300840D-0A0B-4512-BACA-B439D5B9C57C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073377982" sldId="430"/>
            <ac:spMk id="15" creationId="{D2B78728-A580-49A7-84F9-6EF6F583ADE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073377982" sldId="430"/>
            <ac:spMk id="17" creationId="{38FAA1A1-D861-433F-88FA-1E9D6FD31D11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073377982" sldId="430"/>
            <ac:spMk id="19" creationId="{8D71EDA1-87BF-4D5D-AB79-F346FD19278A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3660334083" sldId="431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3660334083" sldId="431"/>
            <ac:spMk id="2" creationId="{00000000-0000-0000-0000-00000000000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34083" sldId="431"/>
            <ac:spMk id="96" creationId="{873DDF9D-E27C-4E23-A1E8-CA352535F7C9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34083" sldId="431"/>
            <ac:spMk id="97" creationId="{4C6B5652-C661-4C58-B937-F0F490F7FCB2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34083" sldId="431"/>
            <ac:spMk id="98" creationId="{0B936867-6407-43FB-9DE6-1B0879D0CB31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34083" sldId="431"/>
            <ac:spMk id="99" creationId="{ACD0B258-678B-4A8C-894F-848AF24A1922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34083" sldId="431"/>
            <ac:spMk id="100" creationId="{2F003F3F-F118-41D2-AA3F-74DB0D1970B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660334083" sldId="431"/>
            <ac:spMk id="101" creationId="{C8D58395-74AF-401A-AF2F-76B6FCF71DFE}"/>
          </ac:spMkLst>
        </pc:spChg>
      </pc:sldChg>
      <pc:sldChg chg="modSp mod">
        <pc:chgData name="Judith Hanks" userId="a73a38d0-a036-4298-9c6d-f13d7c3f0bc2" providerId="ADAL" clId="{4CF12C12-A77C-422C-8D42-D0C528526A4B}" dt="2022-06-30T05:58:55.802" v="43"/>
        <pc:sldMkLst>
          <pc:docMk/>
          <pc:sldMk cId="2174231238" sldId="432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2174231238" sldId="432"/>
            <ac:spMk id="27" creationId="{D97E1C31-CDEC-42F6-95C7-147C581B1C68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181314252" sldId="433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181314252" sldId="433"/>
            <ac:spMk id="3" creationId="{00000000-0000-0000-0000-00000000000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81314252" sldId="433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81314252" sldId="433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181314252" sldId="433"/>
            <ac:spMk id="12" creationId="{1C091803-41C2-48E0-9228-5148460C7479}"/>
          </ac:spMkLst>
        </pc:spChg>
      </pc:sldChg>
      <pc:sldChg chg="addSp delSp delDesignElem">
        <pc:chgData name="Judith Hanks" userId="a73a38d0-a036-4298-9c6d-f13d7c3f0bc2" providerId="ADAL" clId="{4CF12C12-A77C-422C-8D42-D0C528526A4B}" dt="2022-06-30T05:59:46.223" v="44"/>
        <pc:sldMkLst>
          <pc:docMk/>
          <pc:sldMk cId="2278347030" sldId="434"/>
        </pc:sldMkLst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278347030" sldId="434"/>
            <ac:spMk id="22" creationId="{25FCE169-4276-4005-8C82-CCC9C80C4FCF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278347030" sldId="434"/>
            <ac:spMk id="24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278347030" sldId="434"/>
            <ac:spMk id="26" creationId="{E186B68C-84BC-4A6E-99D1-EE87483C1349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278347030" sldId="434"/>
            <ac:spMk id="28" creationId="{1C091803-41C2-48E0-9228-5148460C7479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2278347030" sldId="434"/>
            <ac:spMk id="30" creationId="{01955DCA-E99D-4678-99DB-8075105C122D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3582648887" sldId="435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3582648887" sldId="435"/>
            <ac:spMk id="3" creationId="{65FFFE1B-D195-47EC-9A53-25118E3465D9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582648887" sldId="435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582648887" sldId="435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3582648887" sldId="435"/>
            <ac:spMk id="12" creationId="{1C091803-41C2-48E0-9228-5148460C7479}"/>
          </ac:spMkLst>
        </pc:spChg>
      </pc:sldChg>
      <pc:sldChg chg="addSp delSp delDesignElem">
        <pc:chgData name="Judith Hanks" userId="a73a38d0-a036-4298-9c6d-f13d7c3f0bc2" providerId="ADAL" clId="{4CF12C12-A77C-422C-8D42-D0C528526A4B}" dt="2022-06-30T05:59:46.223" v="44"/>
        <pc:sldMkLst>
          <pc:docMk/>
          <pc:sldMk cId="572205324" sldId="436"/>
        </pc:sldMkLst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72205324" sldId="436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72205324" sldId="436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72205324" sldId="436"/>
            <ac:spMk id="12" creationId="{1C091803-41C2-48E0-9228-5148460C7479}"/>
          </ac:spMkLst>
        </pc:spChg>
      </pc:sldChg>
      <pc:sldChg chg="modSp">
        <pc:chgData name="Judith Hanks" userId="a73a38d0-a036-4298-9c6d-f13d7c3f0bc2" providerId="ADAL" clId="{4CF12C12-A77C-422C-8D42-D0C528526A4B}" dt="2022-06-30T05:59:46.223" v="44"/>
        <pc:sldMkLst>
          <pc:docMk/>
          <pc:sldMk cId="2251967757" sldId="439"/>
        </pc:sldMkLst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2251967757" sldId="439"/>
            <ac:spMk id="2" creationId="{84210F1B-6F13-6A46-B688-2DA32E557079}"/>
          </ac:spMkLst>
        </pc:spChg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2251967757" sldId="439"/>
            <ac:spMk id="3" creationId="{22DCA9E0-20FE-7949-918E-0FD9848E5468}"/>
          </ac:spMkLst>
        </pc:spChg>
      </pc:sldChg>
      <pc:sldChg chg="modSp mod">
        <pc:chgData name="Judith Hanks" userId="a73a38d0-a036-4298-9c6d-f13d7c3f0bc2" providerId="ADAL" clId="{4CF12C12-A77C-422C-8D42-D0C528526A4B}" dt="2022-06-30T05:58:55.802" v="43"/>
        <pc:sldMkLst>
          <pc:docMk/>
          <pc:sldMk cId="146803099" sldId="443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146803099" sldId="443"/>
            <ac:spMk id="2" creationId="{0E7E52D0-A4A3-4041-A579-F34D5E01B92E}"/>
          </ac:spMkLst>
        </pc:spChg>
      </pc:sldChg>
      <pc:sldChg chg="modSp mod">
        <pc:chgData name="Judith Hanks" userId="a73a38d0-a036-4298-9c6d-f13d7c3f0bc2" providerId="ADAL" clId="{4CF12C12-A77C-422C-8D42-D0C528526A4B}" dt="2022-06-30T05:58:55.802" v="43"/>
        <pc:sldMkLst>
          <pc:docMk/>
          <pc:sldMk cId="3198875952" sldId="444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3198875952" sldId="444"/>
            <ac:spMk id="2" creationId="{4F20B3E9-E81C-49C2-8F78-A3D60523A077}"/>
          </ac:spMkLst>
        </pc:spChg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3198875952" sldId="444"/>
            <ac:spMk id="3" creationId="{D7918AA4-E879-4E3A-8CCD-950363E351CD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548096575" sldId="446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548096575" sldId="446"/>
            <ac:spMk id="2" creationId="{00000000-0000-0000-0000-000000000000}"/>
          </ac:spMkLst>
        </pc:spChg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548096575" sldId="446"/>
            <ac:spMk id="3" creationId="{00000000-0000-0000-0000-00000000000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48096575" sldId="446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48096575" sldId="446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48096575" sldId="446"/>
            <ac:spMk id="12" creationId="{E186B68C-84BC-4A6E-99D1-EE87483C1349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548096575" sldId="446"/>
            <ac:spMk id="14" creationId="{1C091803-41C2-48E0-9228-5148460C7479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4241886417" sldId="447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4241886417" sldId="447"/>
            <ac:spMk id="2" creationId="{90CDD498-6332-55F5-BAB9-C910B8CAAA56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4241886417" sldId="447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4241886417" sldId="447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4241886417" sldId="447"/>
            <ac:spMk id="12" creationId="{1C091803-41C2-48E0-9228-5148460C7479}"/>
          </ac:spMkLst>
        </pc:spChg>
      </pc:sldChg>
      <pc:sldChg chg="addSp delSp modSp mod delDesignElem">
        <pc:chgData name="Judith Hanks" userId="a73a38d0-a036-4298-9c6d-f13d7c3f0bc2" providerId="ADAL" clId="{4CF12C12-A77C-422C-8D42-D0C528526A4B}" dt="2022-06-30T05:59:46.223" v="44"/>
        <pc:sldMkLst>
          <pc:docMk/>
          <pc:sldMk cId="4013080056" sldId="449"/>
        </pc:sldMkLst>
        <pc:spChg chg="mod">
          <ac:chgData name="Judith Hanks" userId="a73a38d0-a036-4298-9c6d-f13d7c3f0bc2" providerId="ADAL" clId="{4CF12C12-A77C-422C-8D42-D0C528526A4B}" dt="2022-06-30T05:58:55.802" v="43"/>
          <ac:spMkLst>
            <pc:docMk/>
            <pc:sldMk cId="4013080056" sldId="449"/>
            <ac:spMk id="3" creationId="{DEC94053-BF3F-3081-1E5D-787CD713EF20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4013080056" sldId="449"/>
            <ac:spMk id="8" creationId="{B775CD93-9DF2-48CB-9F57-1BCA9A46C7FA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4013080056" sldId="449"/>
            <ac:spMk id="10" creationId="{6166C6D1-23AC-49C4-BA07-238E4E9F8CEB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4013080056" sldId="449"/>
            <ac:spMk id="12" creationId="{E186B68C-84BC-4A6E-99D1-EE87483C1349}"/>
          </ac:spMkLst>
        </pc:spChg>
        <pc:spChg chg="add del">
          <ac:chgData name="Judith Hanks" userId="a73a38d0-a036-4298-9c6d-f13d7c3f0bc2" providerId="ADAL" clId="{4CF12C12-A77C-422C-8D42-D0C528526A4B}" dt="2022-06-30T05:59:46.223" v="44"/>
          <ac:spMkLst>
            <pc:docMk/>
            <pc:sldMk cId="4013080056" sldId="449"/>
            <ac:spMk id="14" creationId="{1C091803-41C2-48E0-9228-5148460C7479}"/>
          </ac:spMkLst>
        </pc:spChg>
      </pc:sldChg>
      <pc:sldChg chg="modSp setBg">
        <pc:chgData name="Judith Hanks" userId="a73a38d0-a036-4298-9c6d-f13d7c3f0bc2" providerId="ADAL" clId="{4CF12C12-A77C-422C-8D42-D0C528526A4B}" dt="2022-06-30T06:04:25.955" v="275"/>
        <pc:sldMkLst>
          <pc:docMk/>
          <pc:sldMk cId="2415654225" sldId="450"/>
        </pc:sldMkLst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2415654225" sldId="450"/>
            <ac:spMk id="2" creationId="{543BEFFD-F6E3-7F13-4700-400B960A3949}"/>
          </ac:spMkLst>
        </pc:spChg>
      </pc:sldChg>
      <pc:sldChg chg="modSp">
        <pc:chgData name="Judith Hanks" userId="a73a38d0-a036-4298-9c6d-f13d7c3f0bc2" providerId="ADAL" clId="{4CF12C12-A77C-422C-8D42-D0C528526A4B}" dt="2022-06-30T05:59:46.223" v="44"/>
        <pc:sldMkLst>
          <pc:docMk/>
          <pc:sldMk cId="784202205" sldId="451"/>
        </pc:sldMkLst>
        <pc:spChg chg="mod">
          <ac:chgData name="Judith Hanks" userId="a73a38d0-a036-4298-9c6d-f13d7c3f0bc2" providerId="ADAL" clId="{4CF12C12-A77C-422C-8D42-D0C528526A4B}" dt="2022-06-30T05:59:46.223" v="44"/>
          <ac:spMkLst>
            <pc:docMk/>
            <pc:sldMk cId="784202205" sldId="451"/>
            <ac:spMk id="2" creationId="{543BEFFD-F6E3-7F13-4700-400B960A394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B48900-B264-1747-BE64-C10D6879C265}" type="doc">
      <dgm:prSet loTypeId="urn:microsoft.com/office/officeart/2005/8/layout/hierarchy1" loCatId="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6C1842A-B393-B848-A9D9-ECF60308B6DE}">
      <dgm:prSet phldrT="[Text]"/>
      <dgm:spPr/>
      <dgm:t>
        <a:bodyPr/>
        <a:lstStyle/>
        <a:p>
          <a:r>
            <a:rPr lang="en-US" dirty="0"/>
            <a:t>Practitioner Research</a:t>
          </a:r>
        </a:p>
      </dgm:t>
    </dgm:pt>
    <dgm:pt modelId="{90ED904F-AF76-AC4C-A395-5E7283938F53}" type="parTrans" cxnId="{ACEE35AC-A4B6-B046-96DD-D0BEEFE4EACC}">
      <dgm:prSet/>
      <dgm:spPr/>
      <dgm:t>
        <a:bodyPr/>
        <a:lstStyle/>
        <a:p>
          <a:endParaRPr lang="en-US"/>
        </a:p>
      </dgm:t>
    </dgm:pt>
    <dgm:pt modelId="{DC21A098-1E5E-6748-8739-4CB5E30D5B82}" type="sibTrans" cxnId="{ACEE35AC-A4B6-B046-96DD-D0BEEFE4EACC}">
      <dgm:prSet/>
      <dgm:spPr/>
      <dgm:t>
        <a:bodyPr/>
        <a:lstStyle/>
        <a:p>
          <a:endParaRPr lang="en-US"/>
        </a:p>
      </dgm:t>
    </dgm:pt>
    <dgm:pt modelId="{DC7A0FF6-65D4-9E44-9F94-23A92B886E27}">
      <dgm:prSet phldrT="[Text]"/>
      <dgm:spPr/>
      <dgm:t>
        <a:bodyPr/>
        <a:lstStyle/>
        <a:p>
          <a:r>
            <a:rPr lang="en-US" dirty="0"/>
            <a:t>Action Research (CAR, PAR, EAR)</a:t>
          </a:r>
        </a:p>
      </dgm:t>
    </dgm:pt>
    <dgm:pt modelId="{EB434651-D945-B248-A08D-953C027EB7DE}" type="parTrans" cxnId="{6916EE0A-F804-0A41-AC54-7BB324CEED85}">
      <dgm:prSet/>
      <dgm:spPr/>
      <dgm:t>
        <a:bodyPr/>
        <a:lstStyle/>
        <a:p>
          <a:endParaRPr lang="en-US"/>
        </a:p>
      </dgm:t>
    </dgm:pt>
    <dgm:pt modelId="{CDCFF6CF-A159-1149-B600-8ED7C8C4408F}" type="sibTrans" cxnId="{6916EE0A-F804-0A41-AC54-7BB324CEED85}">
      <dgm:prSet/>
      <dgm:spPr/>
      <dgm:t>
        <a:bodyPr/>
        <a:lstStyle/>
        <a:p>
          <a:endParaRPr lang="en-US"/>
        </a:p>
      </dgm:t>
    </dgm:pt>
    <dgm:pt modelId="{829BA738-D1EE-C74E-BFC7-DDA0DECA710F}">
      <dgm:prSet phldrT="[Text]"/>
      <dgm:spPr/>
      <dgm:t>
        <a:bodyPr/>
        <a:lstStyle/>
        <a:p>
          <a:r>
            <a:rPr lang="en-US" b="1" dirty="0"/>
            <a:t>Exploratory Practice</a:t>
          </a:r>
        </a:p>
      </dgm:t>
    </dgm:pt>
    <dgm:pt modelId="{ED01C4B0-733D-F74E-95B1-1CDAE01F2D99}" type="parTrans" cxnId="{CC1CA61B-120F-854D-B602-7ECCBD506895}">
      <dgm:prSet/>
      <dgm:spPr/>
      <dgm:t>
        <a:bodyPr/>
        <a:lstStyle/>
        <a:p>
          <a:endParaRPr lang="en-US"/>
        </a:p>
      </dgm:t>
    </dgm:pt>
    <dgm:pt modelId="{B972810F-2E88-5347-90F3-F92E5506A25E}" type="sibTrans" cxnId="{CC1CA61B-120F-854D-B602-7ECCBD506895}">
      <dgm:prSet/>
      <dgm:spPr/>
      <dgm:t>
        <a:bodyPr/>
        <a:lstStyle/>
        <a:p>
          <a:endParaRPr lang="en-US"/>
        </a:p>
      </dgm:t>
    </dgm:pt>
    <dgm:pt modelId="{EC885E78-D2C7-5C40-83CC-0134461D7BC4}">
      <dgm:prSet phldrT="[Text]"/>
      <dgm:spPr/>
      <dgm:t>
        <a:bodyPr/>
        <a:lstStyle/>
        <a:p>
          <a:r>
            <a:rPr lang="en-US" dirty="0"/>
            <a:t>Reflective Practice</a:t>
          </a:r>
        </a:p>
      </dgm:t>
    </dgm:pt>
    <dgm:pt modelId="{C147733B-C74B-FC4F-9297-53E502FA10EE}" type="parTrans" cxnId="{8E08E2E8-8F94-284A-ACEC-10D6B37CFE0C}">
      <dgm:prSet/>
      <dgm:spPr/>
      <dgm:t>
        <a:bodyPr/>
        <a:lstStyle/>
        <a:p>
          <a:endParaRPr lang="en-US"/>
        </a:p>
      </dgm:t>
    </dgm:pt>
    <dgm:pt modelId="{23D85694-75E4-C447-89F3-5CCDCB0C3181}" type="sibTrans" cxnId="{8E08E2E8-8F94-284A-ACEC-10D6B37CFE0C}">
      <dgm:prSet/>
      <dgm:spPr/>
      <dgm:t>
        <a:bodyPr/>
        <a:lstStyle/>
        <a:p>
          <a:endParaRPr lang="en-US"/>
        </a:p>
      </dgm:t>
    </dgm:pt>
    <dgm:pt modelId="{49FFCB11-232F-F24F-9860-FC946A939249}">
      <dgm:prSet phldrT="[Text]"/>
      <dgm:spPr/>
      <dgm:t>
        <a:bodyPr/>
        <a:lstStyle/>
        <a:p>
          <a:r>
            <a:rPr lang="en-US" dirty="0"/>
            <a:t>Others… (TR, CR, NI, …)</a:t>
          </a:r>
        </a:p>
      </dgm:t>
    </dgm:pt>
    <dgm:pt modelId="{ACEDE2C5-A73D-5A4D-90FC-C446FD66C643}" type="parTrans" cxnId="{80708B85-BA7B-E545-86B2-F5664E2FBD00}">
      <dgm:prSet/>
      <dgm:spPr/>
      <dgm:t>
        <a:bodyPr/>
        <a:lstStyle/>
        <a:p>
          <a:endParaRPr lang="en-US"/>
        </a:p>
      </dgm:t>
    </dgm:pt>
    <dgm:pt modelId="{C3E07AFE-23E8-4B40-B8DA-ABB0360F0F77}" type="sibTrans" cxnId="{80708B85-BA7B-E545-86B2-F5664E2FBD00}">
      <dgm:prSet/>
      <dgm:spPr/>
      <dgm:t>
        <a:bodyPr/>
        <a:lstStyle/>
        <a:p>
          <a:endParaRPr lang="en-US"/>
        </a:p>
      </dgm:t>
    </dgm:pt>
    <dgm:pt modelId="{04EBDB30-1EAB-46AE-B45E-FB745594C6D7}" type="pres">
      <dgm:prSet presAssocID="{93B48900-B264-1747-BE64-C10D6879C2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B0E1EF3-AFF5-42EA-A203-80EF5A449D67}" type="pres">
      <dgm:prSet presAssocID="{16C1842A-B393-B848-A9D9-ECF60308B6DE}" presName="hierRoot1" presStyleCnt="0"/>
      <dgm:spPr/>
    </dgm:pt>
    <dgm:pt modelId="{5795C5A0-FDF8-4AE3-9F29-5167863822D2}" type="pres">
      <dgm:prSet presAssocID="{16C1842A-B393-B848-A9D9-ECF60308B6DE}" presName="composite" presStyleCnt="0"/>
      <dgm:spPr/>
    </dgm:pt>
    <dgm:pt modelId="{0D3D0614-0801-4D27-80F6-2C042EA667A2}" type="pres">
      <dgm:prSet presAssocID="{16C1842A-B393-B848-A9D9-ECF60308B6DE}" presName="background" presStyleLbl="node0" presStyleIdx="0" presStyleCnt="1"/>
      <dgm:spPr/>
    </dgm:pt>
    <dgm:pt modelId="{6AA6E7B9-5293-4212-A034-A4EA57449502}" type="pres">
      <dgm:prSet presAssocID="{16C1842A-B393-B848-A9D9-ECF60308B6DE}" presName="text" presStyleLbl="fgAcc0" presStyleIdx="0" presStyleCnt="1">
        <dgm:presLayoutVars>
          <dgm:chPref val="3"/>
        </dgm:presLayoutVars>
      </dgm:prSet>
      <dgm:spPr/>
    </dgm:pt>
    <dgm:pt modelId="{3B3F1DFC-BEB5-4AB3-8EDA-7B09D2A476A9}" type="pres">
      <dgm:prSet presAssocID="{16C1842A-B393-B848-A9D9-ECF60308B6DE}" presName="hierChild2" presStyleCnt="0"/>
      <dgm:spPr/>
    </dgm:pt>
    <dgm:pt modelId="{0313A895-BC1D-409A-B29A-622C160B2E1C}" type="pres">
      <dgm:prSet presAssocID="{EB434651-D945-B248-A08D-953C027EB7DE}" presName="Name10" presStyleLbl="parChTrans1D2" presStyleIdx="0" presStyleCnt="4"/>
      <dgm:spPr/>
    </dgm:pt>
    <dgm:pt modelId="{D12B40BA-C28E-4E75-BD8E-AAA1729072A4}" type="pres">
      <dgm:prSet presAssocID="{DC7A0FF6-65D4-9E44-9F94-23A92B886E27}" presName="hierRoot2" presStyleCnt="0"/>
      <dgm:spPr/>
    </dgm:pt>
    <dgm:pt modelId="{5988EB57-7CF9-478E-96A0-FF4582155ABB}" type="pres">
      <dgm:prSet presAssocID="{DC7A0FF6-65D4-9E44-9F94-23A92B886E27}" presName="composite2" presStyleCnt="0"/>
      <dgm:spPr/>
    </dgm:pt>
    <dgm:pt modelId="{7BBE6578-2F68-4E99-9A8A-840DC1353F49}" type="pres">
      <dgm:prSet presAssocID="{DC7A0FF6-65D4-9E44-9F94-23A92B886E27}" presName="background2" presStyleLbl="node2" presStyleIdx="0" presStyleCnt="4"/>
      <dgm:spPr/>
    </dgm:pt>
    <dgm:pt modelId="{5B412C1E-6ABC-4A2C-9B4F-688424E3A784}" type="pres">
      <dgm:prSet presAssocID="{DC7A0FF6-65D4-9E44-9F94-23A92B886E27}" presName="text2" presStyleLbl="fgAcc2" presStyleIdx="0" presStyleCnt="4">
        <dgm:presLayoutVars>
          <dgm:chPref val="3"/>
        </dgm:presLayoutVars>
      </dgm:prSet>
      <dgm:spPr/>
    </dgm:pt>
    <dgm:pt modelId="{C51F6FF0-D8CA-4AAC-8538-30B31840DB16}" type="pres">
      <dgm:prSet presAssocID="{DC7A0FF6-65D4-9E44-9F94-23A92B886E27}" presName="hierChild3" presStyleCnt="0"/>
      <dgm:spPr/>
    </dgm:pt>
    <dgm:pt modelId="{86074D43-D6A6-4775-898F-5F413843B655}" type="pres">
      <dgm:prSet presAssocID="{ED01C4B0-733D-F74E-95B1-1CDAE01F2D99}" presName="Name10" presStyleLbl="parChTrans1D2" presStyleIdx="1" presStyleCnt="4"/>
      <dgm:spPr/>
    </dgm:pt>
    <dgm:pt modelId="{4CEC8083-B5EF-4425-BECD-72055930F5ED}" type="pres">
      <dgm:prSet presAssocID="{829BA738-D1EE-C74E-BFC7-DDA0DECA710F}" presName="hierRoot2" presStyleCnt="0"/>
      <dgm:spPr/>
    </dgm:pt>
    <dgm:pt modelId="{4F8450FE-A934-4E23-A911-EC9FE79D0509}" type="pres">
      <dgm:prSet presAssocID="{829BA738-D1EE-C74E-BFC7-DDA0DECA710F}" presName="composite2" presStyleCnt="0"/>
      <dgm:spPr/>
    </dgm:pt>
    <dgm:pt modelId="{DBD0BA45-CE6F-498D-BA21-DE0E6EA703C2}" type="pres">
      <dgm:prSet presAssocID="{829BA738-D1EE-C74E-BFC7-DDA0DECA710F}" presName="background2" presStyleLbl="node2" presStyleIdx="1" presStyleCnt="4"/>
      <dgm:spPr/>
    </dgm:pt>
    <dgm:pt modelId="{6334C714-E06A-4F4B-B336-68FD47D302C5}" type="pres">
      <dgm:prSet presAssocID="{829BA738-D1EE-C74E-BFC7-DDA0DECA710F}" presName="text2" presStyleLbl="fgAcc2" presStyleIdx="1" presStyleCnt="4">
        <dgm:presLayoutVars>
          <dgm:chPref val="3"/>
        </dgm:presLayoutVars>
      </dgm:prSet>
      <dgm:spPr/>
    </dgm:pt>
    <dgm:pt modelId="{78830C0A-AF71-4273-8D08-D84B936F7EC6}" type="pres">
      <dgm:prSet presAssocID="{829BA738-D1EE-C74E-BFC7-DDA0DECA710F}" presName="hierChild3" presStyleCnt="0"/>
      <dgm:spPr/>
    </dgm:pt>
    <dgm:pt modelId="{228EA9E5-B9E2-4B47-B8FB-6AEC6EB93070}" type="pres">
      <dgm:prSet presAssocID="{C147733B-C74B-FC4F-9297-53E502FA10EE}" presName="Name10" presStyleLbl="parChTrans1D2" presStyleIdx="2" presStyleCnt="4"/>
      <dgm:spPr/>
    </dgm:pt>
    <dgm:pt modelId="{FD70B66F-33FA-4D06-B06B-8957F5371B83}" type="pres">
      <dgm:prSet presAssocID="{EC885E78-D2C7-5C40-83CC-0134461D7BC4}" presName="hierRoot2" presStyleCnt="0"/>
      <dgm:spPr/>
    </dgm:pt>
    <dgm:pt modelId="{B70D48D5-4B68-4206-B948-E891F28DDA8F}" type="pres">
      <dgm:prSet presAssocID="{EC885E78-D2C7-5C40-83CC-0134461D7BC4}" presName="composite2" presStyleCnt="0"/>
      <dgm:spPr/>
    </dgm:pt>
    <dgm:pt modelId="{5C7B0300-CDB7-4ACD-9A85-7B02C3E104DA}" type="pres">
      <dgm:prSet presAssocID="{EC885E78-D2C7-5C40-83CC-0134461D7BC4}" presName="background2" presStyleLbl="node2" presStyleIdx="2" presStyleCnt="4"/>
      <dgm:spPr/>
    </dgm:pt>
    <dgm:pt modelId="{5FE93F8E-9664-484D-B7B4-C276659DFF8A}" type="pres">
      <dgm:prSet presAssocID="{EC885E78-D2C7-5C40-83CC-0134461D7BC4}" presName="text2" presStyleLbl="fgAcc2" presStyleIdx="2" presStyleCnt="4">
        <dgm:presLayoutVars>
          <dgm:chPref val="3"/>
        </dgm:presLayoutVars>
      </dgm:prSet>
      <dgm:spPr/>
    </dgm:pt>
    <dgm:pt modelId="{365E6000-841B-4AC3-B809-25F4B406F33D}" type="pres">
      <dgm:prSet presAssocID="{EC885E78-D2C7-5C40-83CC-0134461D7BC4}" presName="hierChild3" presStyleCnt="0"/>
      <dgm:spPr/>
    </dgm:pt>
    <dgm:pt modelId="{BE01EE4A-52C4-43F2-8DF0-8BEECB95E75B}" type="pres">
      <dgm:prSet presAssocID="{ACEDE2C5-A73D-5A4D-90FC-C446FD66C643}" presName="Name10" presStyleLbl="parChTrans1D2" presStyleIdx="3" presStyleCnt="4"/>
      <dgm:spPr/>
    </dgm:pt>
    <dgm:pt modelId="{694AA382-3D32-4682-8D4F-2486E8025064}" type="pres">
      <dgm:prSet presAssocID="{49FFCB11-232F-F24F-9860-FC946A939249}" presName="hierRoot2" presStyleCnt="0"/>
      <dgm:spPr/>
    </dgm:pt>
    <dgm:pt modelId="{8785EB44-9061-49F9-B57E-8C93EC6D9DCC}" type="pres">
      <dgm:prSet presAssocID="{49FFCB11-232F-F24F-9860-FC946A939249}" presName="composite2" presStyleCnt="0"/>
      <dgm:spPr/>
    </dgm:pt>
    <dgm:pt modelId="{2591F497-3D21-4EBB-BE86-2D85A4CCEF6E}" type="pres">
      <dgm:prSet presAssocID="{49FFCB11-232F-F24F-9860-FC946A939249}" presName="background2" presStyleLbl="node2" presStyleIdx="3" presStyleCnt="4"/>
      <dgm:spPr/>
    </dgm:pt>
    <dgm:pt modelId="{224B7318-6F09-49B2-B951-6B8239E50ED3}" type="pres">
      <dgm:prSet presAssocID="{49FFCB11-232F-F24F-9860-FC946A939249}" presName="text2" presStyleLbl="fgAcc2" presStyleIdx="3" presStyleCnt="4">
        <dgm:presLayoutVars>
          <dgm:chPref val="3"/>
        </dgm:presLayoutVars>
      </dgm:prSet>
      <dgm:spPr/>
    </dgm:pt>
    <dgm:pt modelId="{B9569B9E-B312-4061-8A3C-72F833EC8E31}" type="pres">
      <dgm:prSet presAssocID="{49FFCB11-232F-F24F-9860-FC946A939249}" presName="hierChild3" presStyleCnt="0"/>
      <dgm:spPr/>
    </dgm:pt>
  </dgm:ptLst>
  <dgm:cxnLst>
    <dgm:cxn modelId="{6916EE0A-F804-0A41-AC54-7BB324CEED85}" srcId="{16C1842A-B393-B848-A9D9-ECF60308B6DE}" destId="{DC7A0FF6-65D4-9E44-9F94-23A92B886E27}" srcOrd="0" destOrd="0" parTransId="{EB434651-D945-B248-A08D-953C027EB7DE}" sibTransId="{CDCFF6CF-A159-1149-B600-8ED7C8C4408F}"/>
    <dgm:cxn modelId="{580D4719-056C-41F6-8115-D5EE396D45B5}" type="presOf" srcId="{C147733B-C74B-FC4F-9297-53E502FA10EE}" destId="{228EA9E5-B9E2-4B47-B8FB-6AEC6EB93070}" srcOrd="0" destOrd="0" presId="urn:microsoft.com/office/officeart/2005/8/layout/hierarchy1"/>
    <dgm:cxn modelId="{CC1CA61B-120F-854D-B602-7ECCBD506895}" srcId="{16C1842A-B393-B848-A9D9-ECF60308B6DE}" destId="{829BA738-D1EE-C74E-BFC7-DDA0DECA710F}" srcOrd="1" destOrd="0" parTransId="{ED01C4B0-733D-F74E-95B1-1CDAE01F2D99}" sibTransId="{B972810F-2E88-5347-90F3-F92E5506A25E}"/>
    <dgm:cxn modelId="{E1F0BF3A-4976-45F5-A3E0-FDB7ECD488C3}" type="presOf" srcId="{EB434651-D945-B248-A08D-953C027EB7DE}" destId="{0313A895-BC1D-409A-B29A-622C160B2E1C}" srcOrd="0" destOrd="0" presId="urn:microsoft.com/office/officeart/2005/8/layout/hierarchy1"/>
    <dgm:cxn modelId="{9CD0C95C-B2D8-40C8-9D20-DA632F8590B5}" type="presOf" srcId="{16C1842A-B393-B848-A9D9-ECF60308B6DE}" destId="{6AA6E7B9-5293-4212-A034-A4EA57449502}" srcOrd="0" destOrd="0" presId="urn:microsoft.com/office/officeart/2005/8/layout/hierarchy1"/>
    <dgm:cxn modelId="{59F82964-ACA3-4110-993F-C0A5B88986A0}" type="presOf" srcId="{ACEDE2C5-A73D-5A4D-90FC-C446FD66C643}" destId="{BE01EE4A-52C4-43F2-8DF0-8BEECB95E75B}" srcOrd="0" destOrd="0" presId="urn:microsoft.com/office/officeart/2005/8/layout/hierarchy1"/>
    <dgm:cxn modelId="{28E3A54B-48CB-4834-A503-B3C1C309BEA1}" type="presOf" srcId="{DC7A0FF6-65D4-9E44-9F94-23A92B886E27}" destId="{5B412C1E-6ABC-4A2C-9B4F-688424E3A784}" srcOrd="0" destOrd="0" presId="urn:microsoft.com/office/officeart/2005/8/layout/hierarchy1"/>
    <dgm:cxn modelId="{858EE259-CD0D-456A-8454-4C47F9E93DE0}" type="presOf" srcId="{EC885E78-D2C7-5C40-83CC-0134461D7BC4}" destId="{5FE93F8E-9664-484D-B7B4-C276659DFF8A}" srcOrd="0" destOrd="0" presId="urn:microsoft.com/office/officeart/2005/8/layout/hierarchy1"/>
    <dgm:cxn modelId="{80708B85-BA7B-E545-86B2-F5664E2FBD00}" srcId="{16C1842A-B393-B848-A9D9-ECF60308B6DE}" destId="{49FFCB11-232F-F24F-9860-FC946A939249}" srcOrd="3" destOrd="0" parTransId="{ACEDE2C5-A73D-5A4D-90FC-C446FD66C643}" sibTransId="{C3E07AFE-23E8-4B40-B8DA-ABB0360F0F77}"/>
    <dgm:cxn modelId="{8811E493-5AA5-44DD-B133-352BBE4BB13C}" type="presOf" srcId="{ED01C4B0-733D-F74E-95B1-1CDAE01F2D99}" destId="{86074D43-D6A6-4775-898F-5F413843B655}" srcOrd="0" destOrd="0" presId="urn:microsoft.com/office/officeart/2005/8/layout/hierarchy1"/>
    <dgm:cxn modelId="{ACEE35AC-A4B6-B046-96DD-D0BEEFE4EACC}" srcId="{93B48900-B264-1747-BE64-C10D6879C265}" destId="{16C1842A-B393-B848-A9D9-ECF60308B6DE}" srcOrd="0" destOrd="0" parTransId="{90ED904F-AF76-AC4C-A395-5E7283938F53}" sibTransId="{DC21A098-1E5E-6748-8739-4CB5E30D5B82}"/>
    <dgm:cxn modelId="{051DB2AD-775A-4BB8-A234-351887B9B20D}" type="presOf" srcId="{829BA738-D1EE-C74E-BFC7-DDA0DECA710F}" destId="{6334C714-E06A-4F4B-B336-68FD47D302C5}" srcOrd="0" destOrd="0" presId="urn:microsoft.com/office/officeart/2005/8/layout/hierarchy1"/>
    <dgm:cxn modelId="{17BE24B7-41E6-4C89-8240-3469170EB765}" type="presOf" srcId="{49FFCB11-232F-F24F-9860-FC946A939249}" destId="{224B7318-6F09-49B2-B951-6B8239E50ED3}" srcOrd="0" destOrd="0" presId="urn:microsoft.com/office/officeart/2005/8/layout/hierarchy1"/>
    <dgm:cxn modelId="{6B14E0DD-8B16-4775-93A0-4165A1DB75A8}" type="presOf" srcId="{93B48900-B264-1747-BE64-C10D6879C265}" destId="{04EBDB30-1EAB-46AE-B45E-FB745594C6D7}" srcOrd="0" destOrd="0" presId="urn:microsoft.com/office/officeart/2005/8/layout/hierarchy1"/>
    <dgm:cxn modelId="{8E08E2E8-8F94-284A-ACEC-10D6B37CFE0C}" srcId="{16C1842A-B393-B848-A9D9-ECF60308B6DE}" destId="{EC885E78-D2C7-5C40-83CC-0134461D7BC4}" srcOrd="2" destOrd="0" parTransId="{C147733B-C74B-FC4F-9297-53E502FA10EE}" sibTransId="{23D85694-75E4-C447-89F3-5CCDCB0C3181}"/>
    <dgm:cxn modelId="{02996883-001A-45BA-B10F-AFE1D85AB77D}" type="presParOf" srcId="{04EBDB30-1EAB-46AE-B45E-FB745594C6D7}" destId="{EB0E1EF3-AFF5-42EA-A203-80EF5A449D67}" srcOrd="0" destOrd="0" presId="urn:microsoft.com/office/officeart/2005/8/layout/hierarchy1"/>
    <dgm:cxn modelId="{C663ABC7-856A-48FE-AEA4-DE361447DDA0}" type="presParOf" srcId="{EB0E1EF3-AFF5-42EA-A203-80EF5A449D67}" destId="{5795C5A0-FDF8-4AE3-9F29-5167863822D2}" srcOrd="0" destOrd="0" presId="urn:microsoft.com/office/officeart/2005/8/layout/hierarchy1"/>
    <dgm:cxn modelId="{AB79FAE6-4E9D-40C6-9E63-F8D3A094E659}" type="presParOf" srcId="{5795C5A0-FDF8-4AE3-9F29-5167863822D2}" destId="{0D3D0614-0801-4D27-80F6-2C042EA667A2}" srcOrd="0" destOrd="0" presId="urn:microsoft.com/office/officeart/2005/8/layout/hierarchy1"/>
    <dgm:cxn modelId="{CF068EA9-EF28-4A4A-AD15-D76FED504670}" type="presParOf" srcId="{5795C5A0-FDF8-4AE3-9F29-5167863822D2}" destId="{6AA6E7B9-5293-4212-A034-A4EA57449502}" srcOrd="1" destOrd="0" presId="urn:microsoft.com/office/officeart/2005/8/layout/hierarchy1"/>
    <dgm:cxn modelId="{2C2EA3C3-E078-4C09-B2C2-724C8220868D}" type="presParOf" srcId="{EB0E1EF3-AFF5-42EA-A203-80EF5A449D67}" destId="{3B3F1DFC-BEB5-4AB3-8EDA-7B09D2A476A9}" srcOrd="1" destOrd="0" presId="urn:microsoft.com/office/officeart/2005/8/layout/hierarchy1"/>
    <dgm:cxn modelId="{53C443D9-DEFF-490B-93C9-11451A804149}" type="presParOf" srcId="{3B3F1DFC-BEB5-4AB3-8EDA-7B09D2A476A9}" destId="{0313A895-BC1D-409A-B29A-622C160B2E1C}" srcOrd="0" destOrd="0" presId="urn:microsoft.com/office/officeart/2005/8/layout/hierarchy1"/>
    <dgm:cxn modelId="{7EC9146E-A6CB-418C-9B27-B7AA794087E5}" type="presParOf" srcId="{3B3F1DFC-BEB5-4AB3-8EDA-7B09D2A476A9}" destId="{D12B40BA-C28E-4E75-BD8E-AAA1729072A4}" srcOrd="1" destOrd="0" presId="urn:microsoft.com/office/officeart/2005/8/layout/hierarchy1"/>
    <dgm:cxn modelId="{D3E9D34A-F46B-4ABD-A4CB-95B74F0DEF34}" type="presParOf" srcId="{D12B40BA-C28E-4E75-BD8E-AAA1729072A4}" destId="{5988EB57-7CF9-478E-96A0-FF4582155ABB}" srcOrd="0" destOrd="0" presId="urn:microsoft.com/office/officeart/2005/8/layout/hierarchy1"/>
    <dgm:cxn modelId="{E7A5FAD8-8737-4FBE-B512-7322EDC37289}" type="presParOf" srcId="{5988EB57-7CF9-478E-96A0-FF4582155ABB}" destId="{7BBE6578-2F68-4E99-9A8A-840DC1353F49}" srcOrd="0" destOrd="0" presId="urn:microsoft.com/office/officeart/2005/8/layout/hierarchy1"/>
    <dgm:cxn modelId="{92C822DC-B756-4A27-A89A-7E08FBB85274}" type="presParOf" srcId="{5988EB57-7CF9-478E-96A0-FF4582155ABB}" destId="{5B412C1E-6ABC-4A2C-9B4F-688424E3A784}" srcOrd="1" destOrd="0" presId="urn:microsoft.com/office/officeart/2005/8/layout/hierarchy1"/>
    <dgm:cxn modelId="{FDE17AD4-35D9-4D49-BA0E-B3617E44692E}" type="presParOf" srcId="{D12B40BA-C28E-4E75-BD8E-AAA1729072A4}" destId="{C51F6FF0-D8CA-4AAC-8538-30B31840DB16}" srcOrd="1" destOrd="0" presId="urn:microsoft.com/office/officeart/2005/8/layout/hierarchy1"/>
    <dgm:cxn modelId="{8EBB814F-4C35-4950-B8C3-DD846488B495}" type="presParOf" srcId="{3B3F1DFC-BEB5-4AB3-8EDA-7B09D2A476A9}" destId="{86074D43-D6A6-4775-898F-5F413843B655}" srcOrd="2" destOrd="0" presId="urn:microsoft.com/office/officeart/2005/8/layout/hierarchy1"/>
    <dgm:cxn modelId="{9CA08898-F60C-4908-B426-62FB65259477}" type="presParOf" srcId="{3B3F1DFC-BEB5-4AB3-8EDA-7B09D2A476A9}" destId="{4CEC8083-B5EF-4425-BECD-72055930F5ED}" srcOrd="3" destOrd="0" presId="urn:microsoft.com/office/officeart/2005/8/layout/hierarchy1"/>
    <dgm:cxn modelId="{05210D5B-89B2-472A-8A21-4E6FB7A5A15C}" type="presParOf" srcId="{4CEC8083-B5EF-4425-BECD-72055930F5ED}" destId="{4F8450FE-A934-4E23-A911-EC9FE79D0509}" srcOrd="0" destOrd="0" presId="urn:microsoft.com/office/officeart/2005/8/layout/hierarchy1"/>
    <dgm:cxn modelId="{F5E1368A-8D5E-4AA4-90D0-5A913AD8A47A}" type="presParOf" srcId="{4F8450FE-A934-4E23-A911-EC9FE79D0509}" destId="{DBD0BA45-CE6F-498D-BA21-DE0E6EA703C2}" srcOrd="0" destOrd="0" presId="urn:microsoft.com/office/officeart/2005/8/layout/hierarchy1"/>
    <dgm:cxn modelId="{4F495E7D-4227-42E2-9471-1B600C7D0CF7}" type="presParOf" srcId="{4F8450FE-A934-4E23-A911-EC9FE79D0509}" destId="{6334C714-E06A-4F4B-B336-68FD47D302C5}" srcOrd="1" destOrd="0" presId="urn:microsoft.com/office/officeart/2005/8/layout/hierarchy1"/>
    <dgm:cxn modelId="{38401B73-78BF-40E1-A0E9-BD096EE3AB18}" type="presParOf" srcId="{4CEC8083-B5EF-4425-BECD-72055930F5ED}" destId="{78830C0A-AF71-4273-8D08-D84B936F7EC6}" srcOrd="1" destOrd="0" presId="urn:microsoft.com/office/officeart/2005/8/layout/hierarchy1"/>
    <dgm:cxn modelId="{362BF217-8B4E-40C2-B5F2-B6C4EFA6E8B5}" type="presParOf" srcId="{3B3F1DFC-BEB5-4AB3-8EDA-7B09D2A476A9}" destId="{228EA9E5-B9E2-4B47-B8FB-6AEC6EB93070}" srcOrd="4" destOrd="0" presId="urn:microsoft.com/office/officeart/2005/8/layout/hierarchy1"/>
    <dgm:cxn modelId="{079ACCE8-76F2-418E-94B8-B89F75853788}" type="presParOf" srcId="{3B3F1DFC-BEB5-4AB3-8EDA-7B09D2A476A9}" destId="{FD70B66F-33FA-4D06-B06B-8957F5371B83}" srcOrd="5" destOrd="0" presId="urn:microsoft.com/office/officeart/2005/8/layout/hierarchy1"/>
    <dgm:cxn modelId="{AE6A9616-4172-4EA6-991F-C85EC3DDBE50}" type="presParOf" srcId="{FD70B66F-33FA-4D06-B06B-8957F5371B83}" destId="{B70D48D5-4B68-4206-B948-E891F28DDA8F}" srcOrd="0" destOrd="0" presId="urn:microsoft.com/office/officeart/2005/8/layout/hierarchy1"/>
    <dgm:cxn modelId="{4EB6B945-E956-4D3B-9897-189A1F6E0C5C}" type="presParOf" srcId="{B70D48D5-4B68-4206-B948-E891F28DDA8F}" destId="{5C7B0300-CDB7-4ACD-9A85-7B02C3E104DA}" srcOrd="0" destOrd="0" presId="urn:microsoft.com/office/officeart/2005/8/layout/hierarchy1"/>
    <dgm:cxn modelId="{5D799D3C-4ED0-4024-80F7-EBE7393B8041}" type="presParOf" srcId="{B70D48D5-4B68-4206-B948-E891F28DDA8F}" destId="{5FE93F8E-9664-484D-B7B4-C276659DFF8A}" srcOrd="1" destOrd="0" presId="urn:microsoft.com/office/officeart/2005/8/layout/hierarchy1"/>
    <dgm:cxn modelId="{900026B6-893D-4CF5-95E1-ED04A9A6702B}" type="presParOf" srcId="{FD70B66F-33FA-4D06-B06B-8957F5371B83}" destId="{365E6000-841B-4AC3-B809-25F4B406F33D}" srcOrd="1" destOrd="0" presId="urn:microsoft.com/office/officeart/2005/8/layout/hierarchy1"/>
    <dgm:cxn modelId="{8019FE7E-8CE8-4D31-B92F-84A808B8EC34}" type="presParOf" srcId="{3B3F1DFC-BEB5-4AB3-8EDA-7B09D2A476A9}" destId="{BE01EE4A-52C4-43F2-8DF0-8BEECB95E75B}" srcOrd="6" destOrd="0" presId="urn:microsoft.com/office/officeart/2005/8/layout/hierarchy1"/>
    <dgm:cxn modelId="{1956FCC7-93F3-4861-8015-6CD2E9096F6A}" type="presParOf" srcId="{3B3F1DFC-BEB5-4AB3-8EDA-7B09D2A476A9}" destId="{694AA382-3D32-4682-8D4F-2486E8025064}" srcOrd="7" destOrd="0" presId="urn:microsoft.com/office/officeart/2005/8/layout/hierarchy1"/>
    <dgm:cxn modelId="{EF7960F6-253F-462B-9156-FC402EBD81E3}" type="presParOf" srcId="{694AA382-3D32-4682-8D4F-2486E8025064}" destId="{8785EB44-9061-49F9-B57E-8C93EC6D9DCC}" srcOrd="0" destOrd="0" presId="urn:microsoft.com/office/officeart/2005/8/layout/hierarchy1"/>
    <dgm:cxn modelId="{4FA47C84-ADF4-4705-ABA9-76AC22077C12}" type="presParOf" srcId="{8785EB44-9061-49F9-B57E-8C93EC6D9DCC}" destId="{2591F497-3D21-4EBB-BE86-2D85A4CCEF6E}" srcOrd="0" destOrd="0" presId="urn:microsoft.com/office/officeart/2005/8/layout/hierarchy1"/>
    <dgm:cxn modelId="{554B52E7-F1B1-41C2-9C4E-F63A812A80AC}" type="presParOf" srcId="{8785EB44-9061-49F9-B57E-8C93EC6D9DCC}" destId="{224B7318-6F09-49B2-B951-6B8239E50ED3}" srcOrd="1" destOrd="0" presId="urn:microsoft.com/office/officeart/2005/8/layout/hierarchy1"/>
    <dgm:cxn modelId="{38C2AFA8-4270-4BB1-97BB-FAABBDD99836}" type="presParOf" srcId="{694AA382-3D32-4682-8D4F-2486E8025064}" destId="{B9569B9E-B312-4061-8A3C-72F833EC8E3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01EE4A-52C4-43F2-8DF0-8BEECB95E75B}">
      <dsp:nvSpPr>
        <dsp:cNvPr id="0" name=""/>
        <dsp:cNvSpPr/>
      </dsp:nvSpPr>
      <dsp:spPr>
        <a:xfrm>
          <a:off x="5182747" y="1299927"/>
          <a:ext cx="3750803" cy="595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484"/>
              </a:lnTo>
              <a:lnTo>
                <a:pt x="3750803" y="405484"/>
              </a:lnTo>
              <a:lnTo>
                <a:pt x="3750803" y="59501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8EA9E5-B9E2-4B47-B8FB-6AEC6EB93070}">
      <dsp:nvSpPr>
        <dsp:cNvPr id="0" name=""/>
        <dsp:cNvSpPr/>
      </dsp:nvSpPr>
      <dsp:spPr>
        <a:xfrm>
          <a:off x="5182747" y="1299927"/>
          <a:ext cx="1250267" cy="595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484"/>
              </a:lnTo>
              <a:lnTo>
                <a:pt x="1250267" y="405484"/>
              </a:lnTo>
              <a:lnTo>
                <a:pt x="1250267" y="59501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074D43-D6A6-4775-898F-5F413843B655}">
      <dsp:nvSpPr>
        <dsp:cNvPr id="0" name=""/>
        <dsp:cNvSpPr/>
      </dsp:nvSpPr>
      <dsp:spPr>
        <a:xfrm>
          <a:off x="3932479" y="1299927"/>
          <a:ext cx="1250267" cy="595013"/>
        </a:xfrm>
        <a:custGeom>
          <a:avLst/>
          <a:gdLst/>
          <a:ahLst/>
          <a:cxnLst/>
          <a:rect l="0" t="0" r="0" b="0"/>
          <a:pathLst>
            <a:path>
              <a:moveTo>
                <a:pt x="1250267" y="0"/>
              </a:moveTo>
              <a:lnTo>
                <a:pt x="1250267" y="405484"/>
              </a:lnTo>
              <a:lnTo>
                <a:pt x="0" y="405484"/>
              </a:lnTo>
              <a:lnTo>
                <a:pt x="0" y="59501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3A895-BC1D-409A-B29A-622C160B2E1C}">
      <dsp:nvSpPr>
        <dsp:cNvPr id="0" name=""/>
        <dsp:cNvSpPr/>
      </dsp:nvSpPr>
      <dsp:spPr>
        <a:xfrm>
          <a:off x="1431944" y="1299927"/>
          <a:ext cx="3750803" cy="595013"/>
        </a:xfrm>
        <a:custGeom>
          <a:avLst/>
          <a:gdLst/>
          <a:ahLst/>
          <a:cxnLst/>
          <a:rect l="0" t="0" r="0" b="0"/>
          <a:pathLst>
            <a:path>
              <a:moveTo>
                <a:pt x="3750803" y="0"/>
              </a:moveTo>
              <a:lnTo>
                <a:pt x="3750803" y="405484"/>
              </a:lnTo>
              <a:lnTo>
                <a:pt x="0" y="405484"/>
              </a:lnTo>
              <a:lnTo>
                <a:pt x="0" y="59501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D0614-0801-4D27-80F6-2C042EA667A2}">
      <dsp:nvSpPr>
        <dsp:cNvPr id="0" name=""/>
        <dsp:cNvSpPr/>
      </dsp:nvSpPr>
      <dsp:spPr>
        <a:xfrm>
          <a:off x="4159801" y="785"/>
          <a:ext cx="2045892" cy="1299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A6E7B9-5293-4212-A034-A4EA57449502}">
      <dsp:nvSpPr>
        <dsp:cNvPr id="0" name=""/>
        <dsp:cNvSpPr/>
      </dsp:nvSpPr>
      <dsp:spPr>
        <a:xfrm>
          <a:off x="4387122" y="216740"/>
          <a:ext cx="2045892" cy="1299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Practitioner Research</a:t>
          </a:r>
        </a:p>
      </dsp:txBody>
      <dsp:txXfrm>
        <a:off x="4425173" y="254791"/>
        <a:ext cx="1969790" cy="1223040"/>
      </dsp:txXfrm>
    </dsp:sp>
    <dsp:sp modelId="{7BBE6578-2F68-4E99-9A8A-840DC1353F49}">
      <dsp:nvSpPr>
        <dsp:cNvPr id="0" name=""/>
        <dsp:cNvSpPr/>
      </dsp:nvSpPr>
      <dsp:spPr>
        <a:xfrm>
          <a:off x="408997" y="1894941"/>
          <a:ext cx="2045892" cy="12991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B412C1E-6ABC-4A2C-9B4F-688424E3A784}">
      <dsp:nvSpPr>
        <dsp:cNvPr id="0" name=""/>
        <dsp:cNvSpPr/>
      </dsp:nvSpPr>
      <dsp:spPr>
        <a:xfrm>
          <a:off x="636318" y="2110896"/>
          <a:ext cx="2045892" cy="1299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Action Research (CAR, PAR, EAR)</a:t>
          </a:r>
        </a:p>
      </dsp:txBody>
      <dsp:txXfrm>
        <a:off x="674369" y="2148947"/>
        <a:ext cx="1969790" cy="1223040"/>
      </dsp:txXfrm>
    </dsp:sp>
    <dsp:sp modelId="{DBD0BA45-CE6F-498D-BA21-DE0E6EA703C2}">
      <dsp:nvSpPr>
        <dsp:cNvPr id="0" name=""/>
        <dsp:cNvSpPr/>
      </dsp:nvSpPr>
      <dsp:spPr>
        <a:xfrm>
          <a:off x="2909533" y="1894941"/>
          <a:ext cx="2045892" cy="12991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334C714-E06A-4F4B-B336-68FD47D302C5}">
      <dsp:nvSpPr>
        <dsp:cNvPr id="0" name=""/>
        <dsp:cNvSpPr/>
      </dsp:nvSpPr>
      <dsp:spPr>
        <a:xfrm>
          <a:off x="3136854" y="2110896"/>
          <a:ext cx="2045892" cy="1299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Exploratory Practice</a:t>
          </a:r>
        </a:p>
      </dsp:txBody>
      <dsp:txXfrm>
        <a:off x="3174905" y="2148947"/>
        <a:ext cx="1969790" cy="1223040"/>
      </dsp:txXfrm>
    </dsp:sp>
    <dsp:sp modelId="{5C7B0300-CDB7-4ACD-9A85-7B02C3E104DA}">
      <dsp:nvSpPr>
        <dsp:cNvPr id="0" name=""/>
        <dsp:cNvSpPr/>
      </dsp:nvSpPr>
      <dsp:spPr>
        <a:xfrm>
          <a:off x="5410069" y="1894941"/>
          <a:ext cx="2045892" cy="12991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FE93F8E-9664-484D-B7B4-C276659DFF8A}">
      <dsp:nvSpPr>
        <dsp:cNvPr id="0" name=""/>
        <dsp:cNvSpPr/>
      </dsp:nvSpPr>
      <dsp:spPr>
        <a:xfrm>
          <a:off x="5637390" y="2110896"/>
          <a:ext cx="2045892" cy="1299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Reflective Practice</a:t>
          </a:r>
        </a:p>
      </dsp:txBody>
      <dsp:txXfrm>
        <a:off x="5675441" y="2148947"/>
        <a:ext cx="1969790" cy="1223040"/>
      </dsp:txXfrm>
    </dsp:sp>
    <dsp:sp modelId="{2591F497-3D21-4EBB-BE86-2D85A4CCEF6E}">
      <dsp:nvSpPr>
        <dsp:cNvPr id="0" name=""/>
        <dsp:cNvSpPr/>
      </dsp:nvSpPr>
      <dsp:spPr>
        <a:xfrm>
          <a:off x="7910605" y="1894941"/>
          <a:ext cx="2045892" cy="12991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4B7318-6F09-49B2-B951-6B8239E50ED3}">
      <dsp:nvSpPr>
        <dsp:cNvPr id="0" name=""/>
        <dsp:cNvSpPr/>
      </dsp:nvSpPr>
      <dsp:spPr>
        <a:xfrm>
          <a:off x="8137926" y="2110896"/>
          <a:ext cx="2045892" cy="1299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Others… (TR, CR, NI, …)</a:t>
          </a:r>
        </a:p>
      </dsp:txBody>
      <dsp:txXfrm>
        <a:off x="8175977" y="2148947"/>
        <a:ext cx="1969790" cy="1223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63D7E-74B6-45E4-9F80-CBC01AE385C9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5A729-4D74-49AB-9C92-E2B3E1CDB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28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Help:IPA_for_Hungarian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57C3B2-0B6A-47B2-87C9-0D5D01907131}" type="slidenum">
              <a:rPr lang="en-US">
                <a:ea typeface="ＭＳ Ｐゴシック" pitchFamily="127" charset="-128"/>
                <a:cs typeface="ＭＳ Ｐゴシック" pitchFamily="127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ea typeface="ＭＳ Ｐゴシック" pitchFamily="127" charset="-128"/>
              <a:cs typeface="ＭＳ Ｐゴシック" pitchFamily="127" charset="-128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50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Be here by 30 mins (12.30)</a:t>
            </a:r>
            <a:endParaRPr lang="en-US"/>
          </a:p>
          <a:p>
            <a:r>
              <a:rPr lang="en-US"/>
              <a:t>JH</a:t>
            </a:r>
            <a:endParaRPr lang="en-US">
              <a:cs typeface="Calibri"/>
            </a:endParaRPr>
          </a:p>
          <a:p>
            <a:endParaRPr lang="en-US"/>
          </a:p>
          <a:p>
            <a:r>
              <a:rPr lang="en-US"/>
              <a:t>(Management interventions in PP and productivity) </a:t>
            </a:r>
          </a:p>
          <a:p>
            <a:r>
              <a:rPr lang="en-US"/>
              <a:t>Whose fault if you are not positive – institutional discourses around resilience – agency vs. structure 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17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JH </a:t>
            </a:r>
          </a:p>
          <a:p>
            <a:r>
              <a:rPr lang="en-GB" dirty="0"/>
              <a:t>Secret door ideas – at the moment might be more support needed in terms of ‘social online space’ – coffee mornings/ check ins which are social not instrumental. Showing concern for colleagues as an ongoing practice. </a:t>
            </a:r>
          </a:p>
          <a:p>
            <a:r>
              <a:rPr lang="en-GB" dirty="0"/>
              <a:t>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222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 </a:t>
            </a:r>
          </a:p>
          <a:p>
            <a:r>
              <a:rPr lang="en-GB" dirty="0"/>
              <a:t>Gannon very much influenced by the work of Paulo </a:t>
            </a:r>
            <a:r>
              <a:rPr lang="en-GB" dirty="0" err="1"/>
              <a:t>Friere</a:t>
            </a:r>
            <a:r>
              <a:rPr lang="en-GB" dirty="0"/>
              <a:t> </a:t>
            </a:r>
          </a:p>
          <a:p>
            <a:r>
              <a:rPr lang="en-GB" dirty="0"/>
              <a:t>LINK – End on a final positive note in a time when we are starting to look to a better future – can’t think of a better way to finish a webinar series </a:t>
            </a:r>
          </a:p>
          <a:p>
            <a:endParaRPr lang="en-GB" dirty="0"/>
          </a:p>
          <a:p>
            <a:r>
              <a:rPr lang="en-GB" dirty="0"/>
              <a:t>Leaving on a positive note about the value of teaching, the role of teachers and our place in the world – sustain you in emotional elements of life and workplace –and to focus firmly on hope for the future.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73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00025" y="809625"/>
            <a:ext cx="7197725" cy="40497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Csikszentmihaly</a:t>
            </a:r>
            <a:r>
              <a:rPr lang="en-US" dirty="0"/>
              <a:t>, </a:t>
            </a:r>
            <a:r>
              <a:rPr lang="en-US" dirty="0" err="1"/>
              <a:t>Mihaliyi</a:t>
            </a:r>
            <a:r>
              <a:rPr lang="en-US" dirty="0"/>
              <a:t> -</a:t>
            </a:r>
            <a:r>
              <a:rPr lang="en-US" dirty="0">
                <a:hlinkClick r:id="rId3" tooltip="Help:IPA for Hungarian"/>
              </a:rPr>
              <a:t>[ˈt͡ʃiːksɛntmihaːji ˈmihaːj]</a:t>
            </a:r>
            <a:r>
              <a:rPr lang="en-US" dirty="0"/>
              <a:t> </a:t>
            </a:r>
          </a:p>
          <a:p>
            <a:r>
              <a:rPr lang="en-US" dirty="0" err="1"/>
              <a:t>Mi</a:t>
            </a:r>
            <a:r>
              <a:rPr lang="en-US" dirty="0"/>
              <a:t> high, chick sent me high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From focus on </a:t>
            </a:r>
            <a:r>
              <a:rPr lang="en-US" i="1" dirty="0"/>
              <a:t>sickness and pathology </a:t>
            </a:r>
            <a:r>
              <a:rPr lang="en-US" dirty="0"/>
              <a:t>to </a:t>
            </a:r>
            <a:r>
              <a:rPr lang="en-US" b="1" dirty="0"/>
              <a:t>‘flourishing’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‘The exclusive focus on pathology that has dominated so much of our discipline results in a model of the human being lacking the positive features that make life worth living. </a:t>
            </a:r>
          </a:p>
          <a:p>
            <a:pPr marL="0" indent="0">
              <a:buNone/>
            </a:pPr>
            <a:r>
              <a:rPr lang="en-US" dirty="0"/>
              <a:t>Hope, wisdom, creativity, future mindedness, courage, spirituality, responsibility, and perseverance are ignored or explained as transformations of more authentic negative impulses.’ (Seligman and Csikszentmihalyi, 2000)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28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JH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“[QoL] is what teachers and learners understand, and/or try to understand about their joint experience in classrooms, and these understandings are of greater importance to them than how productive or efficient classroom outcomes are by external standards.” (Gieve &amp; Miller, 2006: 102)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LINK to next slide: that’s the background to the research project and some of the thinking informing the work– moving on to more detail of the project itself…..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1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17 mins to here </a:t>
            </a:r>
            <a:endParaRPr lang="en-US"/>
          </a:p>
          <a:p>
            <a:endParaRPr lang="en-US"/>
          </a:p>
          <a:p>
            <a:endParaRPr lang="en-US">
              <a:cs typeface="Calibri"/>
            </a:endParaRPr>
          </a:p>
          <a:p>
            <a:r>
              <a:rPr lang="en-US"/>
              <a:t>THANK YOU to British Council for funding the work</a:t>
            </a:r>
            <a:endParaRPr lang="en-US">
              <a:cs typeface="Calibri"/>
            </a:endParaRPr>
          </a:p>
          <a:p>
            <a:endParaRPr lang="en-US"/>
          </a:p>
          <a:p>
            <a:r>
              <a:rPr lang="en-US"/>
              <a:t>Project aims: investigate teacher understandings and lived practices in relation to positive emotion, well-being, resilience and quality of life in two contrasting EAP contexts. </a:t>
            </a:r>
            <a:endParaRPr lang="en-US">
              <a:cs typeface="Calibri"/>
            </a:endParaRPr>
          </a:p>
          <a:p>
            <a:endParaRPr lang="en-US"/>
          </a:p>
          <a:p>
            <a:r>
              <a:rPr lang="en-US"/>
              <a:t>Saudi</a:t>
            </a:r>
            <a:r>
              <a:rPr lang="en-US" baseline="0"/>
              <a:t> teachers </a:t>
            </a:r>
            <a:r>
              <a:rPr lang="mr-IN" baseline="0"/>
              <a:t>–</a:t>
            </a:r>
            <a:r>
              <a:rPr lang="en-US" baseline="0"/>
              <a:t> 7 teachers (all Saudi nationals, all women)</a:t>
            </a:r>
            <a:r>
              <a:rPr lang="en-US"/>
              <a:t> All</a:t>
            </a:r>
            <a:r>
              <a:rPr lang="en-US" baseline="0"/>
              <a:t> have</a:t>
            </a:r>
            <a:r>
              <a:rPr lang="en-US"/>
              <a:t> a Master degree in TESOL or in Applied linguistics.​</a:t>
            </a:r>
            <a:endParaRPr lang="en-US">
              <a:cs typeface="Calibri"/>
            </a:endParaRPr>
          </a:p>
          <a:p>
            <a:r>
              <a:rPr lang="en-US"/>
              <a:t>The teachers are teaching for 4 or 5 years except Teacher 7GSA who teaches for 2 years. </a:t>
            </a:r>
            <a:endParaRPr lang="en-US">
              <a:cs typeface="Calibri"/>
            </a:endParaRPr>
          </a:p>
          <a:p>
            <a:endParaRPr lang="en-US" baseline="0"/>
          </a:p>
          <a:p>
            <a:r>
              <a:rPr lang="en-US" baseline="0"/>
              <a:t>UK teachers </a:t>
            </a:r>
            <a:r>
              <a:rPr lang="mr-IN" baseline="0"/>
              <a:t>–</a:t>
            </a:r>
            <a:r>
              <a:rPr lang="en-US" baseline="0"/>
              <a:t> 5 teachers (not all British nationality- 3 Brits and 2 different national backgrounds; 2 men and 3 women). All have MA TESOL; all have 10 years’ plus experience (except for one not included in this analysis)</a:t>
            </a:r>
            <a:endParaRPr lang="en-US" baseline="0">
              <a:cs typeface="Calibri"/>
            </a:endParaRPr>
          </a:p>
          <a:p>
            <a:r>
              <a:rPr lang="en-US" baseline="0"/>
              <a:t>Asked Ps to record positive sticky object every day and write a short diary entry for a month (4 weeks of teaching) or 20 entries. Then follow up interviews with guide based on objects plus some standard questions</a:t>
            </a:r>
            <a:endParaRPr lang="en-US" baseline="0">
              <a:cs typeface="Calibri"/>
            </a:endParaRPr>
          </a:p>
          <a:p>
            <a:r>
              <a:rPr lang="en-US" baseline="0"/>
              <a:t>Different level of diary and image keeping across participants</a:t>
            </a:r>
            <a:r>
              <a:rPr lang="en-US"/>
              <a:t> </a:t>
            </a:r>
            <a:endParaRPr lang="en-US" baseline="0">
              <a:cs typeface="Calibri"/>
            </a:endParaRPr>
          </a:p>
          <a:p>
            <a:endParaRPr lang="en-US" baseline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51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JH</a:t>
            </a:r>
          </a:p>
          <a:p>
            <a:r>
              <a:rPr lang="en-US"/>
              <a:t>Just show the pictures – DON’T talk about them at this point! 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55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SE </a:t>
            </a:r>
            <a:endParaRPr lang="en-US">
              <a:cs typeface="Calibri"/>
            </a:endParaRPr>
          </a:p>
          <a:p>
            <a:r>
              <a:rPr lang="en-US"/>
              <a:t>Just show the pictures – DON’T TALK ABOUT THEM AT THIS POINT! 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31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cs typeface="Calibri"/>
              </a:rPr>
              <a:t>JH 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1AE0B-4648-4573-9E60-6BE5D33C1F8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951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95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Judith – the door – it was like I’d discovered gold 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C8ABB-B71A-EC47-B459-29EE31ED065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80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DD94E-4F8F-4E4E-8A29-0A0FDDE81C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8A1783-E5BA-4AE1-8CFB-991D3111FB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D39CD-E556-44CF-8F66-D981F736A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4AA31-A3B7-4EF7-81B6-3EA37F905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EC0E6-CB76-4CBD-BFCF-6AC7E35EB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30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4BAD5-3A0A-40C8-81A7-8A697134C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122F9D-B0B0-40CC-9880-2967D1D7DF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6B331-B735-4046-A85E-626855FEA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A7471-7751-480C-849A-C0F978C47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4A5C1-1726-4F4D-A9DF-47D57100A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2D74AA-78E6-4E13-8606-337A4DA94D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D4A9D4-EC36-46ED-92BE-D41F53D5EA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C7DA1-9D7C-4ED4-A49C-4A7BFFAAA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3F897-8816-4760-B431-4B2CA7F85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027B6-6CBF-4F72-99D1-F93B33910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64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BA485-2C76-4F4D-8CE7-5FC72CF40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132D5-2A5D-4C1F-B98E-FDB998C60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146D0-B051-4EB1-BCD4-F95BC446E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906AB-5BC3-43A4-9E24-96212B61B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7814E-D19C-4CE9-85A8-AE74AEA23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21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74E1A-A2C3-477F-AA40-1A4C7CE0A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C17B47-0873-4BCB-93C6-D421DA2C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6F140-C565-453B-A205-14F6400F2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0D905-5CEF-4DE9-A103-95AF10B46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F3272-BB06-4F9A-A26F-DD0D05530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12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E248D-9493-468C-92B3-BB88B5FE6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30040-CC4A-46AA-804B-F0C13BE43D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7C6B65-A7A5-499B-9CB4-4C11F0830C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F662DF-89B7-4E58-BD21-E98D9EE66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0E7C18-2B48-49BF-BFBC-FF51632C4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F61F3-61D7-47DD-B646-7EF081DF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993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AD8C7-8826-42AD-8767-A45E9037B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AA42E1-7C5E-4AC3-A87E-18B2B715D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0772E8-D6CC-4B22-9E84-930BBF076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95B95-BA6E-41EC-B7F7-F58D8ED0B3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A8A3F-20C1-40BC-8728-6E34615935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1D06E8-44B8-454B-9F46-207648B33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57ABC5-F0A1-4BAC-BAE2-13F66DFDE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09B3BF-C428-426F-8F31-F5C5AA7FD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8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FA07A-90BF-4069-81B2-CCBA1C45B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F102CF-F74F-4515-B876-9F03E2D2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2F9FC-5E1A-4697-B8D4-B04ED886F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002962-088E-4A9C-A5D7-162843E4D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0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29A51F-D158-478D-80B0-D7BE332E2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FD18A-DE98-4439-AB89-0C412F4EA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F9E66-D269-4272-A0D3-34B1AB319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972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7D083-5AFA-424E-A8BF-AE9192A6E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9E317-0D6D-4A27-82DA-058EBE7B8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9819C-2EC2-4892-90AB-4A81F99A62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EB031-EFAE-4DB8-BD5A-1917A68BC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40387-6310-487B-B043-CDD4C63F3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6AAFF-7B13-4566-B9AB-0C5258061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276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0787C-245B-47E6-BEA2-223E5B6C7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EDBAB4-9FB9-4FBC-AD58-914154C79E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44C4E4-949B-406F-863E-910156899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977E0-FA69-48D3-A8BF-AEDDC6D95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717DE-2479-4981-AAE7-9AC8F57FB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3D6DF7-71CC-4997-907E-ABF4F2CAE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35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9F56E0-A02C-47CB-A0D0-04D55972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A7C2D1-A738-421C-92F2-BB6DA226A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763C2-9367-4A87-B5D1-887F5E7E5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A58CE-F783-49D5-B642-A422989A6558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4A908-BAA6-4BD4-9468-91F00901F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CFA25-95CC-44EF-A379-31367AF5A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69852-0840-4AB7-889D-0B3F30BFA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89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ingenglish.org.uk/article/%E2%80%98sticky-objects%E2%80%99-pathways-well-being-resilience-teacher-understandings-practices-positiv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Radical-Hope-Teaching-Manifesto-Education/dp/194919951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newearthpulse.wordpress.com/2018/07/29/hope-and-despair/" TargetMode="Externa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achingenglish.org.uk/article/%E2%80%98sticky-objects%E2%80%99-pathways-well-being-resilience-teacher-understandings-practices-positive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j.i.hanks@leeds.ac.uk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ullyinclusivepr.com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achingenglish.org.uk/article/%E2%80%98sticky-objects%E2%80%99-pathways-well-being-resilience-teacher-understandings-practices-positive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dx.doi.org/10.1080/09650792.2020.1812417" TargetMode="External"/><Relationship Id="rId2" Type="http://schemas.openxmlformats.org/officeDocument/2006/relationships/hyperlink" Target="https://doi.org/10.1017/S026144482100032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7/S0261444819000016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7/1362168814567805" TargetMode="External"/><Relationship Id="rId2" Type="http://schemas.openxmlformats.org/officeDocument/2006/relationships/hyperlink" Target="https://doi.org/10.1093/elt/ccu06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93/elt/ccab03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3.0/" TargetMode="External"/><Relationship Id="rId3" Type="http://schemas.openxmlformats.org/officeDocument/2006/relationships/hyperlink" Target="https://technofaq.org/posts/2017/07/5-reasons-i-let-my-students-use-smartphones-in-class/" TargetMode="External"/><Relationship Id="rId7" Type="http://schemas.openxmlformats.org/officeDocument/2006/relationships/hyperlink" Target="https://researchleap.com/pedagogical-supervision-change-dynamics-collaboration-teacher-development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pxhere.com/en/photo/1592705" TargetMode="External"/><Relationship Id="rId4" Type="http://schemas.openxmlformats.org/officeDocument/2006/relationships/image" Target="../media/image5.jpg!d"/><Relationship Id="rId9" Type="http://schemas.openxmlformats.org/officeDocument/2006/relationships/hyperlink" Target="https://creativecommons.org/licenses/by-nc-sa/3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25">
            <a:extLst>
              <a:ext uri="{FF2B5EF4-FFF2-40B4-BE49-F238E27FC236}">
                <a16:creationId xmlns:a16="http://schemas.microsoft.com/office/drawing/2014/main" id="{F97EA4D9-9749-4EEB-BFAC-4B3ADB145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0" name="Rectangle 27">
            <a:extLst>
              <a:ext uri="{FF2B5EF4-FFF2-40B4-BE49-F238E27FC236}">
                <a16:creationId xmlns:a16="http://schemas.microsoft.com/office/drawing/2014/main" id="{492F1A68-034C-442E-9134-94BE7AB13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2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3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8"/>
            <a:ext cx="12191999" cy="6418881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39000"/>
                </a:schemeClr>
              </a:gs>
              <a:gs pos="100000">
                <a:schemeClr val="accent1">
                  <a:alpha val="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3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83821" y="-864"/>
            <a:ext cx="3608179" cy="6858864"/>
          </a:xfrm>
          <a:prstGeom prst="rect">
            <a:avLst/>
          </a:prstGeom>
          <a:gradFill>
            <a:gsLst>
              <a:gs pos="14000">
                <a:schemeClr val="accent1">
                  <a:lumMod val="75000"/>
                  <a:alpha val="48000"/>
                </a:schemeClr>
              </a:gs>
              <a:gs pos="99000">
                <a:srgbClr val="000000">
                  <a:alpha val="54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3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07401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rgbClr val="000000">
                  <a:alpha val="6000"/>
                </a:srgb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8146877-8530-4425-9EDD-B3043B4E48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656" y="0"/>
            <a:ext cx="8148582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6000"/>
                </a:schemeClr>
              </a:gs>
              <a:gs pos="99000">
                <a:srgbClr val="000000">
                  <a:alpha val="63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79D91-0193-4F83-AC70-FF857224C3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65" y="818984"/>
            <a:ext cx="6596245" cy="2894143"/>
          </a:xfrm>
        </p:spPr>
        <p:txBody>
          <a:bodyPr>
            <a:normAutofit/>
          </a:bodyPr>
          <a:lstStyle/>
          <a:p>
            <a:pPr algn="r"/>
            <a:r>
              <a:rPr lang="en-US" sz="4100" b="1">
                <a:solidFill>
                  <a:srgbClr val="FFFFFF"/>
                </a:solidFill>
              </a:rPr>
              <a:t>Transcending dialogues in language teacher development (LTD): Exploring practices for wellbeing and quality of life.</a:t>
            </a:r>
            <a:endParaRPr lang="en-GB" sz="4100" b="1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98AB14-C2E1-437C-9324-71FF5C1C8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1874" y="3938978"/>
            <a:ext cx="5919500" cy="1383351"/>
          </a:xfrm>
        </p:spPr>
        <p:txBody>
          <a:bodyPr>
            <a:normAutofit/>
          </a:bodyPr>
          <a:lstStyle/>
          <a:p>
            <a:pPr algn="r"/>
            <a:r>
              <a:rPr lang="en-US" sz="2200">
                <a:solidFill>
                  <a:srgbClr val="FFFFFF"/>
                </a:solidFill>
              </a:rPr>
              <a:t>Dr Judith Hanks</a:t>
            </a:r>
          </a:p>
          <a:p>
            <a:pPr algn="r"/>
            <a:r>
              <a:rPr lang="en-US" sz="2200">
                <a:solidFill>
                  <a:srgbClr val="FFFFFF"/>
                </a:solidFill>
              </a:rPr>
              <a:t>University of Leeds, UK</a:t>
            </a:r>
          </a:p>
          <a:p>
            <a:pPr algn="r"/>
            <a:r>
              <a:rPr lang="en-GB" sz="2200">
                <a:solidFill>
                  <a:srgbClr val="FFFFFF"/>
                </a:solidFill>
              </a:rPr>
              <a:t>WICAL, University of Warwick, 28-30 June 2022</a:t>
            </a:r>
          </a:p>
        </p:txBody>
      </p:sp>
      <p:pic>
        <p:nvPicPr>
          <p:cNvPr id="5" name="Picture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5F08B11F-2DCB-452D-B90E-697C320613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2" r="18898" b="1"/>
          <a:stretch/>
        </p:blipFill>
        <p:spPr>
          <a:xfrm>
            <a:off x="8580508" y="770965"/>
            <a:ext cx="2460039" cy="4993530"/>
          </a:xfrm>
          <a:custGeom>
            <a:avLst/>
            <a:gdLst/>
            <a:ahLst/>
            <a:cxnLst/>
            <a:rect l="l" t="t" r="r" b="b"/>
            <a:pathLst>
              <a:path w="2460039" h="5001428">
                <a:moveTo>
                  <a:pt x="0" y="0"/>
                </a:moveTo>
                <a:lnTo>
                  <a:pt x="213067" y="10759"/>
                </a:lnTo>
                <a:cubicBezTo>
                  <a:pt x="1475158" y="138931"/>
                  <a:pt x="2460039" y="1204807"/>
                  <a:pt x="2460039" y="2500714"/>
                </a:cubicBezTo>
                <a:cubicBezTo>
                  <a:pt x="2460039" y="3796621"/>
                  <a:pt x="1475158" y="4862497"/>
                  <a:pt x="213067" y="4990669"/>
                </a:cubicBezTo>
                <a:lnTo>
                  <a:pt x="0" y="500142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6170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20486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3800" b="1" dirty="0">
                <a:solidFill>
                  <a:srgbClr val="FFFFFF"/>
                </a:solidFill>
              </a:rPr>
              <a:t>7 Principles for Practitioner Research</a:t>
            </a:r>
          </a:p>
        </p:txBody>
      </p:sp>
      <p:sp>
        <p:nvSpPr>
          <p:cNvPr id="20489" name="Rectangle 20488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491" name="Rectangle 20490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200" i="1" dirty="0"/>
              <a:t>The ‘what’ issues</a:t>
            </a:r>
          </a:p>
          <a:p>
            <a:pPr marL="0" indent="0">
              <a:buNone/>
            </a:pPr>
            <a:r>
              <a:rPr lang="en-GB" sz="2200" dirty="0"/>
              <a:t>1. Focus </a:t>
            </a:r>
            <a:r>
              <a:rPr lang="en-GB" sz="2200" i="1" dirty="0"/>
              <a:t>on ‘quality of life’ </a:t>
            </a:r>
            <a:r>
              <a:rPr lang="en-GB" sz="2200" dirty="0"/>
              <a:t>as the fundamental issue.</a:t>
            </a:r>
          </a:p>
          <a:p>
            <a:pPr marL="0" indent="0">
              <a:buNone/>
            </a:pPr>
            <a:r>
              <a:rPr lang="en-GB" sz="2200" dirty="0"/>
              <a:t>2. Work to </a:t>
            </a:r>
            <a:r>
              <a:rPr lang="en-GB" sz="2200" i="1" dirty="0"/>
              <a:t>understand</a:t>
            </a:r>
            <a:r>
              <a:rPr lang="en-GB" sz="2200" dirty="0"/>
              <a:t> it [QoL].</a:t>
            </a:r>
          </a:p>
          <a:p>
            <a:pPr marL="0" indent="0">
              <a:buNone/>
            </a:pPr>
            <a:r>
              <a:rPr lang="en-GB" sz="2200" i="1" dirty="0"/>
              <a:t>The ‘who’ issues </a:t>
            </a:r>
          </a:p>
          <a:p>
            <a:pPr marL="0" indent="0">
              <a:buNone/>
            </a:pPr>
            <a:r>
              <a:rPr lang="en-GB" sz="2200" dirty="0"/>
              <a:t>3. </a:t>
            </a:r>
            <a:r>
              <a:rPr lang="en-GB" sz="2200" i="1" dirty="0"/>
              <a:t>Involve everybody </a:t>
            </a:r>
            <a:r>
              <a:rPr lang="en-GB" sz="2200" dirty="0"/>
              <a:t>as practitioners developing their own understandings.</a:t>
            </a:r>
          </a:p>
          <a:p>
            <a:pPr marL="0" indent="0">
              <a:buNone/>
            </a:pPr>
            <a:r>
              <a:rPr lang="en-GB" sz="2200" dirty="0"/>
              <a:t>4. Work to </a:t>
            </a:r>
            <a:r>
              <a:rPr lang="en-GB" sz="2200" i="1" dirty="0"/>
              <a:t>bring people together </a:t>
            </a:r>
            <a:r>
              <a:rPr lang="en-GB" sz="2200" dirty="0"/>
              <a:t>in a common enterprise.</a:t>
            </a:r>
          </a:p>
          <a:p>
            <a:pPr marL="0" indent="0">
              <a:buNone/>
            </a:pPr>
            <a:r>
              <a:rPr lang="en-GB" sz="2200" dirty="0"/>
              <a:t>5. Work cooperatively for </a:t>
            </a:r>
            <a:r>
              <a:rPr lang="en-GB" sz="2200" i="1" dirty="0"/>
              <a:t>mutual development</a:t>
            </a:r>
            <a:r>
              <a:rPr lang="en-GB" sz="2200" dirty="0"/>
              <a:t>.</a:t>
            </a:r>
          </a:p>
          <a:p>
            <a:pPr marL="0" indent="0">
              <a:buNone/>
            </a:pPr>
            <a:r>
              <a:rPr lang="en-GB" sz="2200" i="1" dirty="0"/>
              <a:t>The ‘how’ issues</a:t>
            </a:r>
          </a:p>
          <a:p>
            <a:pPr marL="0" indent="0">
              <a:buNone/>
            </a:pPr>
            <a:r>
              <a:rPr lang="en-GB" sz="2200" dirty="0"/>
              <a:t>6. Make it a </a:t>
            </a:r>
            <a:r>
              <a:rPr lang="en-GB" sz="2200" i="1" dirty="0"/>
              <a:t>continuous enterprise</a:t>
            </a:r>
            <a:r>
              <a:rPr lang="en-GB" sz="2200" dirty="0"/>
              <a:t>.</a:t>
            </a:r>
          </a:p>
          <a:p>
            <a:pPr marL="0" indent="0">
              <a:buNone/>
            </a:pPr>
            <a:r>
              <a:rPr lang="en-GB" sz="2200" dirty="0"/>
              <a:t>7. </a:t>
            </a:r>
            <a:r>
              <a:rPr lang="en-GB" sz="2200" i="1" dirty="0"/>
              <a:t>Minimise the burden </a:t>
            </a:r>
            <a:r>
              <a:rPr lang="en-GB" sz="2200" dirty="0"/>
              <a:t>by integrating the work for understanding into normal pedagogic practice.</a:t>
            </a:r>
          </a:p>
          <a:p>
            <a:pPr marL="0" indent="0">
              <a:buNone/>
            </a:pPr>
            <a:r>
              <a:rPr lang="en-GB" sz="2200" dirty="0"/>
              <a:t>(</a:t>
            </a:r>
            <a:r>
              <a:rPr lang="en-GB" sz="2200" dirty="0" err="1"/>
              <a:t>Allwright</a:t>
            </a:r>
            <a:r>
              <a:rPr lang="en-GB" sz="2200" dirty="0"/>
              <a:t> &amp; Hanks, 2009: 260)</a:t>
            </a:r>
          </a:p>
        </p:txBody>
      </p:sp>
    </p:spTree>
    <p:extLst>
      <p:ext uri="{BB962C8B-B14F-4D97-AF65-F5344CB8AC3E}">
        <p14:creationId xmlns:p14="http://schemas.microsoft.com/office/powerpoint/2010/main" val="3377452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C0EA04-2504-BA14-E916-A89F02240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Puzzles, puzzling, being puzzled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94053-BF3F-3081-1E5D-787CD713E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456" y="2480955"/>
            <a:ext cx="10597729" cy="3600690"/>
          </a:xfrm>
        </p:spPr>
        <p:txBody>
          <a:bodyPr anchor="ctr">
            <a:normAutofit/>
          </a:bodyPr>
          <a:lstStyle/>
          <a:p>
            <a:r>
              <a:rPr lang="en-US" sz="2700" dirty="0" err="1"/>
              <a:t>Dervin</a:t>
            </a:r>
            <a:r>
              <a:rPr lang="en-US" sz="2700" dirty="0"/>
              <a:t> (29 June 2022)  suggests: “</a:t>
            </a:r>
            <a:r>
              <a:rPr lang="en-US" sz="2700" i="1" dirty="0"/>
              <a:t>ask questions; I don’t know why we have to answer all the questions that we have</a:t>
            </a:r>
            <a:r>
              <a:rPr lang="en-US" sz="2700" dirty="0"/>
              <a:t>” </a:t>
            </a:r>
          </a:p>
          <a:p>
            <a:r>
              <a:rPr lang="en-US" sz="2700" dirty="0"/>
              <a:t>Maybe we can just encourage people to </a:t>
            </a:r>
            <a:r>
              <a:rPr lang="en-US" sz="2700" dirty="0">
                <a:solidFill>
                  <a:srgbClr val="FF0000"/>
                </a:solidFill>
              </a:rPr>
              <a:t>puzzle</a:t>
            </a:r>
            <a:r>
              <a:rPr lang="en-US" sz="2700" dirty="0"/>
              <a:t>?? To be puzzled?? To ask ‘why’?</a:t>
            </a:r>
          </a:p>
          <a:p>
            <a:r>
              <a:rPr lang="en-US" sz="2700" dirty="0"/>
              <a:t>“I wonder why…?”</a:t>
            </a:r>
          </a:p>
          <a:p>
            <a:r>
              <a:rPr lang="en-US" sz="2700" dirty="0"/>
              <a:t>Exploratory Practice (</a:t>
            </a:r>
            <a:r>
              <a:rPr lang="en-US" sz="2700" dirty="0" err="1"/>
              <a:t>Allwright</a:t>
            </a:r>
            <a:r>
              <a:rPr lang="en-US" sz="2700" dirty="0"/>
              <a:t> &amp; Hanks, 2009; Hanks 2017)</a:t>
            </a:r>
          </a:p>
          <a:p>
            <a:r>
              <a:rPr lang="en-US" sz="2700" dirty="0"/>
              <a:t>Focus on ‘</a:t>
            </a:r>
            <a:r>
              <a:rPr lang="en-US" sz="2700" dirty="0">
                <a:solidFill>
                  <a:srgbClr val="FF0000"/>
                </a:solidFill>
              </a:rPr>
              <a:t>quality of life</a:t>
            </a:r>
            <a:r>
              <a:rPr lang="en-US" sz="2700" dirty="0"/>
              <a:t>’ as the fundamental issue</a:t>
            </a:r>
          </a:p>
        </p:txBody>
      </p:sp>
    </p:spTree>
    <p:extLst>
      <p:ext uri="{BB962C8B-B14F-4D97-AF65-F5344CB8AC3E}">
        <p14:creationId xmlns:p14="http://schemas.microsoft.com/office/powerpoint/2010/main" val="4013080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" y="213361"/>
            <a:ext cx="11214100" cy="1477327"/>
          </a:xfrm>
        </p:spPr>
        <p:txBody>
          <a:bodyPr>
            <a:normAutofit/>
          </a:bodyPr>
          <a:lstStyle/>
          <a:p>
            <a:r>
              <a:rPr lang="en-US" b="1" dirty="0"/>
              <a:t>Teacher Research</a:t>
            </a:r>
            <a:r>
              <a:rPr lang="en-US" sz="4000" b="1" dirty="0"/>
              <a:t> Project </a:t>
            </a:r>
            <a:r>
              <a:rPr lang="en-US" sz="3600" dirty="0"/>
              <a:t>(see Dikilitas &amp; Hanks, 2018)</a:t>
            </a:r>
            <a:r>
              <a:rPr lang="en-US" dirty="0"/>
              <a:t>: Dialogues transcending space?</a:t>
            </a:r>
          </a:p>
        </p:txBody>
      </p:sp>
      <p:pic>
        <p:nvPicPr>
          <p:cNvPr id="4" name="Content Placeholder 3" descr="IMG_16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8496300" y="3991807"/>
            <a:ext cx="2514600" cy="1382934"/>
          </a:xfrm>
        </p:spPr>
      </p:pic>
      <p:pic>
        <p:nvPicPr>
          <p:cNvPr id="5" name="Picture 4" descr="IMG_1698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" t="32906"/>
          <a:stretch/>
        </p:blipFill>
        <p:spPr>
          <a:xfrm>
            <a:off x="4191357" y="3991807"/>
            <a:ext cx="2704743" cy="1437599"/>
          </a:xfrm>
          <a:prstGeom prst="rect">
            <a:avLst/>
          </a:prstGeom>
        </p:spPr>
      </p:pic>
      <p:pic>
        <p:nvPicPr>
          <p:cNvPr id="6" name="Picture 5" descr="IMG_1635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4" t="28595" r="4386"/>
          <a:stretch/>
        </p:blipFill>
        <p:spPr>
          <a:xfrm>
            <a:off x="878233" y="3972961"/>
            <a:ext cx="2398367" cy="16781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6500" y="5670540"/>
            <a:ext cx="6007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Various educational institutions in Turkey &amp; N. Cyprus</a:t>
            </a:r>
          </a:p>
          <a:p>
            <a:r>
              <a:rPr lang="en-US" sz="2000" dirty="0"/>
              <a:t>10 CPD workshops in June &amp; September. Written follow up + presentations, publications.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3757" y="1869377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Teachers, Teacher Trainers, Teacher Educators, and…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Curriculum developers, Educational Psychologists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Network connections: Brazil, China, Japan, UK,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601353-994D-7BD3-8519-34E0E09A07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71" y="1976882"/>
            <a:ext cx="1886629" cy="14161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8C81A3-7D34-D4EC-8DAD-474E65CF2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1981" y="1856676"/>
            <a:ext cx="2693948" cy="147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064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169D39-7168-4C11-8D33-77C9BF9EC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rgbClr val="FFFFFF"/>
                </a:solidFill>
              </a:rPr>
              <a:t>Exploratory Practice: language teacher puzzles </a:t>
            </a:r>
            <a:endParaRPr lang="en-GB" sz="3800" dirty="0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FFE1B-D195-47EC-9A53-25118E346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r>
              <a:rPr lang="en-US" sz="2400" dirty="0"/>
              <a:t>Why do my students have difficulty in learning/ acquiring new vocabulary?</a:t>
            </a:r>
          </a:p>
          <a:p>
            <a:r>
              <a:rPr lang="en-US" sz="2400" dirty="0"/>
              <a:t>Why are my students unwilling to read?</a:t>
            </a:r>
          </a:p>
          <a:p>
            <a:r>
              <a:rPr lang="en-US" sz="2400" dirty="0"/>
              <a:t>Why are some language learners more successful than others?</a:t>
            </a:r>
          </a:p>
          <a:p>
            <a:r>
              <a:rPr lang="en-US" sz="2400" dirty="0"/>
              <a:t>Why don’t we integrate learner training into our curriculum?</a:t>
            </a:r>
          </a:p>
          <a:p>
            <a:r>
              <a:rPr lang="en-US" sz="2400" dirty="0"/>
              <a:t>Why is it some teachers are resistant to developing themselves?</a:t>
            </a:r>
          </a:p>
          <a:p>
            <a:r>
              <a:rPr lang="en-US" sz="2400" dirty="0"/>
              <a:t>Why is CPD seen as a burden??  </a:t>
            </a:r>
          </a:p>
          <a:p>
            <a:pPr marL="0" indent="0">
              <a:buNone/>
            </a:pPr>
            <a:r>
              <a:rPr lang="en-US" sz="2400" dirty="0"/>
              <a:t>(selected from Hanks &amp; Dikilitas, 2018, pp17-18)</a:t>
            </a:r>
          </a:p>
        </p:txBody>
      </p:sp>
    </p:spTree>
    <p:extLst>
      <p:ext uri="{BB962C8B-B14F-4D97-AF65-F5344CB8AC3E}">
        <p14:creationId xmlns:p14="http://schemas.microsoft.com/office/powerpoint/2010/main" val="358264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Over to you… Please type in the Chat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4811" y="649480"/>
            <a:ext cx="7230796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3200" dirty="0"/>
              <a:t>What puzzles YOU about your experiences in language teacher development?</a:t>
            </a:r>
          </a:p>
          <a:p>
            <a:pPr marL="0" indent="0">
              <a:buNone/>
            </a:pPr>
            <a:r>
              <a:rPr lang="en-US" sz="3200" dirty="0"/>
              <a:t>(this could be as a learner, student, teacher, or</a:t>
            </a:r>
          </a:p>
          <a:p>
            <a:pPr marL="0" indent="0">
              <a:buNone/>
            </a:pPr>
            <a:r>
              <a:rPr lang="en-US" sz="3200" dirty="0"/>
              <a:t>teacher educator…)</a:t>
            </a:r>
          </a:p>
        </p:txBody>
      </p:sp>
    </p:spTree>
    <p:extLst>
      <p:ext uri="{BB962C8B-B14F-4D97-AF65-F5344CB8AC3E}">
        <p14:creationId xmlns:p14="http://schemas.microsoft.com/office/powerpoint/2010/main" val="3209109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2B0BF2-4F6A-6D4B-BA75-16DDE8A42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US" sz="3800">
                <a:solidFill>
                  <a:srgbClr val="FFFFFF"/>
                </a:solidFill>
              </a:rPr>
              <a:t>Teacher Puzzles – from the ‘new normal’ (2020)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42A45-C25F-7E43-9AC7-E2D519DC0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r>
              <a:rPr lang="en-US" sz="2600"/>
              <a:t>Why don’t my learners speak in class?</a:t>
            </a:r>
          </a:p>
          <a:p>
            <a:r>
              <a:rPr lang="en-US" sz="2600"/>
              <a:t>Why do I love face-to-face teaching?</a:t>
            </a:r>
          </a:p>
          <a:p>
            <a:r>
              <a:rPr lang="en-US" sz="2600"/>
              <a:t>Why are my learners motivated?</a:t>
            </a:r>
          </a:p>
          <a:p>
            <a:r>
              <a:rPr lang="en-US" sz="2600"/>
              <a:t>Why do I struggle with on-line teaching?</a:t>
            </a:r>
          </a:p>
          <a:p>
            <a:r>
              <a:rPr lang="en-US" sz="2600"/>
              <a:t>Why don’t my learners turn on their cameras?</a:t>
            </a:r>
          </a:p>
          <a:p>
            <a:r>
              <a:rPr lang="en-US" sz="2600"/>
              <a:t>Why do learners use Chat more than talking with microphones/cameras?</a:t>
            </a:r>
          </a:p>
        </p:txBody>
      </p:sp>
    </p:spTree>
    <p:extLst>
      <p:ext uri="{BB962C8B-B14F-4D97-AF65-F5344CB8AC3E}">
        <p14:creationId xmlns:p14="http://schemas.microsoft.com/office/powerpoint/2010/main" val="57220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6" name="Rectangle 83">
            <a:extLst>
              <a:ext uri="{FF2B5EF4-FFF2-40B4-BE49-F238E27FC236}">
                <a16:creationId xmlns:a16="http://schemas.microsoft.com/office/drawing/2014/main" id="{873DDF9D-E27C-4E23-A1E8-CA352535F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" y="-10138"/>
            <a:ext cx="121920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85">
            <a:extLst>
              <a:ext uri="{FF2B5EF4-FFF2-40B4-BE49-F238E27FC236}">
                <a16:creationId xmlns:a16="http://schemas.microsoft.com/office/drawing/2014/main" id="{4C6B5652-C661-4C58-B937-F0F490F7FC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87">
            <a:extLst>
              <a:ext uri="{FF2B5EF4-FFF2-40B4-BE49-F238E27FC236}">
                <a16:creationId xmlns:a16="http://schemas.microsoft.com/office/drawing/2014/main" id="{0B936867-6407-43FB-9DE6-1B0879D0C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IMG_198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68" b="4"/>
          <a:stretch/>
        </p:blipFill>
        <p:spPr>
          <a:xfrm>
            <a:off x="8331957" y="-10138"/>
            <a:ext cx="3860043" cy="3457378"/>
          </a:xfrm>
          <a:prstGeom prst="rect">
            <a:avLst/>
          </a:prstGeom>
        </p:spPr>
      </p:pic>
      <p:sp>
        <p:nvSpPr>
          <p:cNvPr id="99" name="Rectangle 89">
            <a:extLst>
              <a:ext uri="{FF2B5EF4-FFF2-40B4-BE49-F238E27FC236}">
                <a16:creationId xmlns:a16="http://schemas.microsoft.com/office/drawing/2014/main" id="{ACD0B258-678B-4A8C-894F-848AF24A1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Rectangle 91">
            <a:extLst>
              <a:ext uri="{FF2B5EF4-FFF2-40B4-BE49-F238E27FC236}">
                <a16:creationId xmlns:a16="http://schemas.microsoft.com/office/drawing/2014/main" id="{2F003F3F-F118-41D2-AA3F-74DB0D197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: Shape 93">
            <a:extLst>
              <a:ext uri="{FF2B5EF4-FFF2-40B4-BE49-F238E27FC236}">
                <a16:creationId xmlns:a16="http://schemas.microsoft.com/office/drawing/2014/main" id="{C8D58395-74AF-401A-AF2F-76B6FCF71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065" y="457201"/>
            <a:ext cx="3020560" cy="35888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2800">
                <a:solidFill>
                  <a:srgbClr val="FFFFFF"/>
                </a:solidFill>
              </a:rPr>
              <a:t>Practitioners transcending dialogues</a:t>
            </a:r>
            <a:br>
              <a:rPr lang="en-US" sz="2800">
                <a:solidFill>
                  <a:srgbClr val="FFFFFF"/>
                </a:solidFill>
              </a:rPr>
            </a:br>
            <a:r>
              <a:rPr lang="en-US" sz="2800">
                <a:solidFill>
                  <a:srgbClr val="FFFFFF"/>
                </a:solidFill>
              </a:rPr>
              <a:t> in the exploratory</a:t>
            </a:r>
            <a:br>
              <a:rPr lang="en-US" sz="2800">
                <a:solidFill>
                  <a:srgbClr val="FFFFFF"/>
                </a:solidFill>
              </a:rPr>
            </a:br>
            <a:r>
              <a:rPr lang="en-US" sz="2800">
                <a:solidFill>
                  <a:srgbClr val="FFFFFF"/>
                </a:solidFill>
              </a:rPr>
              <a:t>practice-research-practice nexus </a:t>
            </a:r>
            <a:br>
              <a:rPr lang="en-US" sz="2800">
                <a:solidFill>
                  <a:srgbClr val="FFFFFF"/>
                </a:solidFill>
              </a:rPr>
            </a:br>
            <a:r>
              <a:rPr lang="en-US" sz="2800">
                <a:solidFill>
                  <a:srgbClr val="FFFFFF"/>
                </a:solidFill>
              </a:rPr>
              <a:t>(see Hanks 2019)</a:t>
            </a:r>
            <a:br>
              <a:rPr lang="en-US" sz="2800">
                <a:solidFill>
                  <a:srgbClr val="FFFFFF"/>
                </a:solidFill>
              </a:rPr>
            </a:br>
            <a:endParaRPr lang="en-US" sz="2800">
              <a:solidFill>
                <a:srgbClr val="FFFFFF"/>
              </a:solidFill>
            </a:endParaRPr>
          </a:p>
        </p:txBody>
      </p:sp>
      <p:sp>
        <p:nvSpPr>
          <p:cNvPr id="51" name="Content Placeholder 50">
            <a:extLst>
              <a:ext uri="{FF2B5EF4-FFF2-40B4-BE49-F238E27FC236}">
                <a16:creationId xmlns:a16="http://schemas.microsoft.com/office/drawing/2014/main" id="{BCF1DCBE-812D-4EF6-913B-F19B804D8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246" y="669363"/>
            <a:ext cx="3142472" cy="5534211"/>
          </a:xfrm>
        </p:spPr>
        <p:txBody>
          <a:bodyPr anchor="ctr">
            <a:normAutofit/>
          </a:bodyPr>
          <a:lstStyle/>
          <a:p>
            <a:r>
              <a:rPr lang="en-US" sz="2000"/>
              <a:t>Teachers, </a:t>
            </a:r>
          </a:p>
          <a:p>
            <a:r>
              <a:rPr lang="en-US" sz="2000"/>
              <a:t>Learners, </a:t>
            </a:r>
          </a:p>
          <a:p>
            <a:r>
              <a:rPr lang="en-US" sz="2000"/>
              <a:t>Teacher educators</a:t>
            </a:r>
          </a:p>
          <a:p>
            <a:r>
              <a:rPr lang="en-US" sz="2000"/>
              <a:t>Administrators </a:t>
            </a:r>
          </a:p>
          <a:p>
            <a:r>
              <a:rPr lang="en-US" sz="2000"/>
              <a:t>Researchers</a:t>
            </a:r>
          </a:p>
          <a:p>
            <a:r>
              <a:rPr lang="en-US" sz="2000"/>
              <a:t>And anyone else involved…</a:t>
            </a:r>
          </a:p>
        </p:txBody>
      </p:sp>
      <p:pic>
        <p:nvPicPr>
          <p:cNvPr id="4" name="Content Placeholder 3" descr="IMG_1989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9" r="1403"/>
          <a:stretch/>
        </p:blipFill>
        <p:spPr>
          <a:xfrm>
            <a:off x="8331957" y="3420897"/>
            <a:ext cx="3860043" cy="34371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18438" y="2645923"/>
            <a:ext cx="3326041" cy="37104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700" dirty="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34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17E911-875F-4DE5-8699-99D9F1805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Transcending dialogues in LTD and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1727" y="649480"/>
            <a:ext cx="3025303" cy="5546047"/>
          </a:xfrm>
        </p:spPr>
        <p:txBody>
          <a:bodyPr anchor="ctr">
            <a:normAutofit/>
          </a:bodyPr>
          <a:lstStyle/>
          <a:p>
            <a:r>
              <a:rPr lang="en-US" sz="2000" dirty="0"/>
              <a:t>Teachers, teacher educators, learners, are all potential researchers of practice</a:t>
            </a:r>
          </a:p>
          <a:p>
            <a:r>
              <a:rPr lang="en-US" sz="2000" dirty="0"/>
              <a:t>Puzzling, being curious about practice</a:t>
            </a:r>
          </a:p>
          <a:p>
            <a:r>
              <a:rPr lang="en-US" sz="2000" dirty="0"/>
              <a:t>Agency, empowerment, creativity</a:t>
            </a:r>
          </a:p>
          <a:p>
            <a:r>
              <a:rPr lang="en-US" sz="2000" dirty="0"/>
              <a:t>Wellbeing</a:t>
            </a:r>
          </a:p>
          <a:p>
            <a:r>
              <a:rPr lang="en-US" sz="2000" dirty="0"/>
              <a:t>Enhance quality of life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</p:txBody>
      </p:sp>
      <p:pic>
        <p:nvPicPr>
          <p:cNvPr id="4" name="Content Placeholder 3" descr="IMG_163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" r="53427"/>
          <a:stretch/>
        </p:blipFill>
        <p:spPr>
          <a:xfrm>
            <a:off x="8109502" y="10"/>
            <a:ext cx="408249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377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>
            <a:normAutofit/>
          </a:bodyPr>
          <a:lstStyle/>
          <a:p>
            <a:r>
              <a:rPr lang="en-US" sz="3100" dirty="0">
                <a:solidFill>
                  <a:srgbClr val="FFFFFF"/>
                </a:solidFill>
              </a:rPr>
              <a:t>Another dialogue: The Positive Psychology movement and Exploratory Practice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89456" y="2798385"/>
            <a:ext cx="10597729" cy="3283260"/>
          </a:xfrm>
        </p:spPr>
        <p:txBody>
          <a:bodyPr anchor="ctr">
            <a:normAutofit/>
          </a:bodyPr>
          <a:lstStyle/>
          <a:p>
            <a:r>
              <a:rPr lang="en-US" sz="2700" dirty="0"/>
              <a:t>‘</a:t>
            </a:r>
            <a:r>
              <a:rPr lang="en-GB" sz="2700" dirty="0"/>
              <a:t>to help people lead better lives’ (</a:t>
            </a:r>
            <a:r>
              <a:rPr lang="en-GB" sz="2700" dirty="0" err="1"/>
              <a:t>MacIntyre</a:t>
            </a:r>
            <a:r>
              <a:rPr lang="en-GB" sz="2700" dirty="0"/>
              <a:t> &amp; Mercer 2014: 154)</a:t>
            </a:r>
          </a:p>
          <a:p>
            <a:r>
              <a:rPr lang="en-GB" sz="2700" dirty="0"/>
              <a:t>Whatever we do, we need to focus on ‘making life more enjoyable’ (</a:t>
            </a:r>
            <a:r>
              <a:rPr lang="en-GB" sz="2700" dirty="0" err="1"/>
              <a:t>Allwright</a:t>
            </a:r>
            <a:r>
              <a:rPr lang="en-GB" sz="2700" dirty="0"/>
              <a:t> &amp; Hanks, 2009: 241). </a:t>
            </a:r>
          </a:p>
          <a:p>
            <a:r>
              <a:rPr lang="en-US" sz="2700" dirty="0"/>
              <a:t>How do we flourish (Seligman, 2011) or attain wellbeing? </a:t>
            </a:r>
          </a:p>
          <a:p>
            <a:r>
              <a:rPr lang="en-US" sz="2700" dirty="0"/>
              <a:t>What is the role of positive emotions in quality of life?</a:t>
            </a:r>
          </a:p>
          <a:p>
            <a:r>
              <a:rPr lang="en-US" sz="2700" dirty="0"/>
              <a:t>Not just for individuals, but also for groups and institutions</a:t>
            </a:r>
          </a:p>
          <a:p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548096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GB" sz="3800">
                <a:solidFill>
                  <a:srgbClr val="FFFFFF"/>
                </a:solidFill>
              </a:rPr>
              <a:t>Exploratory Practice: Quality of Life and Wellbeing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en-GB" sz="2600"/>
              <a:t>“Quality of life (QoL) does not mean that all things are good and/or easy; rather, it may include working very hard, but on something that is interesting, rewarding, and relevant to those working on it.” (Hanks, 2017 p101)</a:t>
            </a:r>
          </a:p>
        </p:txBody>
      </p:sp>
    </p:spTree>
    <p:extLst>
      <p:ext uri="{BB962C8B-B14F-4D97-AF65-F5344CB8AC3E}">
        <p14:creationId xmlns:p14="http://schemas.microsoft.com/office/powerpoint/2010/main" val="520840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DD498-6332-55F5-BAB9-C910B8CAA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br>
              <a:rPr lang="en-US" sz="3200" b="1">
                <a:solidFill>
                  <a:srgbClr val="FFFFFF"/>
                </a:solidFill>
              </a:rPr>
            </a:br>
            <a:r>
              <a:rPr lang="en-US" sz="3200" b="1">
                <a:solidFill>
                  <a:srgbClr val="FFFFFF"/>
                </a:solidFill>
              </a:rPr>
              <a:t>Cascade: </a:t>
            </a:r>
            <a:br>
              <a:rPr lang="en-US" sz="3200" b="1">
                <a:solidFill>
                  <a:srgbClr val="FFFFFF"/>
                </a:solidFill>
              </a:rPr>
            </a:br>
            <a:r>
              <a:rPr lang="en-US" sz="3200" b="1">
                <a:solidFill>
                  <a:srgbClr val="FFFFFF"/>
                </a:solidFill>
              </a:rPr>
              <a:t>Please write in the Chat (don’t press ‘enter’ yet)</a:t>
            </a:r>
            <a:br>
              <a:rPr lang="en-US" sz="3200">
                <a:solidFill>
                  <a:srgbClr val="FFFFFF"/>
                </a:solidFill>
              </a:rPr>
            </a:br>
            <a:endParaRPr lang="en-GB" sz="3200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62DE7-2F69-D244-7D3E-F707B7A7A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4000"/>
              <a:t>What does </a:t>
            </a:r>
          </a:p>
          <a:p>
            <a:pPr marL="0" indent="0">
              <a:buNone/>
            </a:pPr>
            <a:r>
              <a:rPr lang="en-US" sz="4000"/>
              <a:t>Wellbeing </a:t>
            </a:r>
          </a:p>
          <a:p>
            <a:pPr marL="0" indent="0">
              <a:buNone/>
            </a:pPr>
            <a:r>
              <a:rPr lang="en-US" sz="4000"/>
              <a:t>mean to you?</a:t>
            </a:r>
            <a:endParaRPr lang="en-GB" sz="4000"/>
          </a:p>
          <a:p>
            <a:pPr marL="0" indent="0">
              <a:buNone/>
            </a:pP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24188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GB" sz="3800">
                <a:solidFill>
                  <a:srgbClr val="FFFFFF"/>
                </a:solidFill>
              </a:rPr>
              <a:t>A second project: transcending dialogues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vert="horz" lIns="121920" tIns="60960" rIns="121920" bIns="60960" rtlCol="0" anchor="ctr">
            <a:normAutofit/>
          </a:bodyPr>
          <a:lstStyle/>
          <a:p>
            <a:pPr>
              <a:spcAft>
                <a:spcPts val="800"/>
              </a:spcAft>
            </a:pPr>
            <a:r>
              <a:rPr lang="en-GB" sz="2400" b="1" i="1"/>
              <a:t>‘Sticky Objects’ and pathways to resilience and wellbeing: teacher understandings of and practices in positive psychology in their classrooms</a:t>
            </a:r>
            <a:endParaRPr lang="en-US" sz="2400"/>
          </a:p>
          <a:p>
            <a:pPr>
              <a:spcAft>
                <a:spcPts val="800"/>
              </a:spcAft>
            </a:pPr>
            <a:r>
              <a:rPr lang="en-GB" sz="2400"/>
              <a:t>Teachers working in EAP in universities in UK and Saudi Arabia</a:t>
            </a:r>
            <a:endParaRPr lang="en-GB" sz="2400">
              <a:cs typeface="Arial"/>
            </a:endParaRPr>
          </a:p>
          <a:p>
            <a:pPr>
              <a:spcAft>
                <a:spcPts val="800"/>
              </a:spcAft>
            </a:pPr>
            <a:r>
              <a:rPr lang="en-GB" sz="2400"/>
              <a:t>Teachers researching their own contexts and developing their own practice and wellbeing</a:t>
            </a:r>
            <a:endParaRPr lang="en-GB" sz="2400">
              <a:cs typeface="Arial"/>
            </a:endParaRPr>
          </a:p>
          <a:p>
            <a:pPr>
              <a:spcAft>
                <a:spcPts val="800"/>
              </a:spcAft>
            </a:pPr>
            <a:r>
              <a:rPr lang="en-GB" sz="2400"/>
              <a:t>Diaro App and interview data</a:t>
            </a:r>
          </a:p>
          <a:p>
            <a:pPr>
              <a:spcAft>
                <a:spcPts val="800"/>
              </a:spcAft>
            </a:pPr>
            <a:r>
              <a:rPr lang="en-GB" sz="2400">
                <a:ea typeface="+mn-lt"/>
                <a:cs typeface="+mn-lt"/>
                <a:hlinkClick r:id="rId3"/>
              </a:rPr>
              <a:t>https://www.teachingenglish.org.uk/article/%E2%80%98sticky-objects%E2%80%99-pathways-well-being-resilience-teacher-understandings-practices-positive</a:t>
            </a:r>
            <a:endParaRPr lang="en-GB" sz="2400">
              <a:ea typeface="+mn-lt"/>
              <a:cs typeface="+mn-lt"/>
            </a:endParaRPr>
          </a:p>
          <a:p>
            <a:endParaRPr lang="en-GB" sz="2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9335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sticky objects from Saudi Arabia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29348" r="-29348"/>
          <a:stretch>
            <a:fillRect/>
          </a:stretch>
        </p:blipFill>
        <p:spPr>
          <a:xfrm>
            <a:off x="1316258" y="1594795"/>
            <a:ext cx="4046239" cy="1798328"/>
          </a:xfrm>
          <a:prstGeom prst="rect">
            <a:avLst/>
          </a:prstGeom>
        </p:spPr>
      </p:pic>
      <p:pic>
        <p:nvPicPr>
          <p:cNvPr id="5" name="Content Placeholder 4" descr="3429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100" r="-150100"/>
          <a:stretch>
            <a:fillRect/>
          </a:stretch>
        </p:blipFill>
        <p:spPr>
          <a:xfrm>
            <a:off x="4514276" y="2160332"/>
            <a:ext cx="10014565" cy="3357024"/>
          </a:xfrm>
          <a:prstGeom prst="rect">
            <a:avLst/>
          </a:prstGeom>
        </p:spPr>
      </p:pic>
      <p:pic>
        <p:nvPicPr>
          <p:cNvPr id="7" name="Picture 6" descr="Image-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497" y="1693617"/>
            <a:ext cx="1924673" cy="3823740"/>
          </a:xfrm>
          <a:prstGeom prst="rect">
            <a:avLst/>
          </a:prstGeom>
        </p:spPr>
      </p:pic>
      <p:pic>
        <p:nvPicPr>
          <p:cNvPr id="9" name="Picture 8" descr="Image-1(1)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744" y="3442168"/>
            <a:ext cx="1647672" cy="2929195"/>
          </a:xfrm>
          <a:prstGeom prst="rect">
            <a:avLst/>
          </a:prstGeom>
        </p:spPr>
      </p:pic>
      <p:pic>
        <p:nvPicPr>
          <p:cNvPr id="10" name="Picture 9" descr="Image-1(2)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3109004"/>
            <a:ext cx="1936220" cy="344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6780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0259"/>
            <a:ext cx="10972800" cy="990600"/>
          </a:xfrm>
        </p:spPr>
        <p:txBody>
          <a:bodyPr>
            <a:normAutofit/>
          </a:bodyPr>
          <a:lstStyle/>
          <a:p>
            <a:r>
              <a:rPr lang="en-US" sz="4800" dirty="0"/>
              <a:t>Some sticky objects from the UK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F600A7D-66FC-4B93-828C-09C958874999}"/>
              </a:ext>
            </a:extLst>
          </p:cNvPr>
          <p:cNvGrpSpPr/>
          <p:nvPr/>
        </p:nvGrpSpPr>
        <p:grpSpPr>
          <a:xfrm>
            <a:off x="609601" y="1453435"/>
            <a:ext cx="3883489" cy="1540268"/>
            <a:chOff x="180211" y="1278229"/>
            <a:chExt cx="3981450" cy="249555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AECABCC-211B-4EE2-9FEC-B9ED1C715F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>
            <a:xfrm>
              <a:off x="180211" y="1278229"/>
              <a:ext cx="3981450" cy="249555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9599694-3CE7-4973-85E9-C59F4AC73F81}"/>
                </a:ext>
              </a:extLst>
            </p:cNvPr>
            <p:cNvGrpSpPr/>
            <p:nvPr/>
          </p:nvGrpSpPr>
          <p:grpSpPr>
            <a:xfrm>
              <a:off x="1927410" y="1468432"/>
              <a:ext cx="656668" cy="578883"/>
              <a:chOff x="1927410" y="1468432"/>
              <a:chExt cx="656668" cy="57888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616ACA1-06CA-4CD0-BDBA-B167B0B123CE}"/>
                  </a:ext>
                </a:extLst>
              </p:cNvPr>
              <p:cNvSpPr/>
              <p:nvPr/>
            </p:nvSpPr>
            <p:spPr>
              <a:xfrm>
                <a:off x="1927410" y="1468432"/>
                <a:ext cx="268941" cy="19900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53E518F-9E4C-40E8-9394-A22A04239BA8}"/>
                  </a:ext>
                </a:extLst>
              </p:cNvPr>
              <p:cNvSpPr/>
              <p:nvPr/>
            </p:nvSpPr>
            <p:spPr>
              <a:xfrm>
                <a:off x="2135843" y="1781735"/>
                <a:ext cx="448235" cy="26558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</p:grp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4F0D11C-F349-4CFA-9CB8-079DE37781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2" r="37975"/>
          <a:stretch/>
        </p:blipFill>
        <p:spPr>
          <a:xfrm>
            <a:off x="6632526" y="1518062"/>
            <a:ext cx="2271060" cy="27377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029CEDF-9DF9-4945-8E6B-C9801E25A9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3" r="10013"/>
          <a:stretch/>
        </p:blipFill>
        <p:spPr>
          <a:xfrm rot="5400000">
            <a:off x="466335" y="3467336"/>
            <a:ext cx="2504071" cy="23526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36560D4-F64C-4C0F-963D-0396E34105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991" y="1450617"/>
            <a:ext cx="2171429" cy="44649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EBEF9E6-95F1-487F-8B0B-72B0EA7239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9064" y="4043821"/>
            <a:ext cx="3049369" cy="22807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C3A12D-6BCB-4FCA-9149-99A00F1C60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4434" y="1581860"/>
            <a:ext cx="2596081" cy="19486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B0BEE5-6839-4654-A0AC-A1E9177681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2838" y="4391922"/>
            <a:ext cx="1800319" cy="240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68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9" y="450221"/>
            <a:ext cx="4111931" cy="5957175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700" y="761999"/>
            <a:ext cx="3511188" cy="536841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Personal : </a:t>
            </a:r>
            <a:r>
              <a:rPr lang="en-US" b="1" i="1">
                <a:solidFill>
                  <a:srgbClr val="FFFFFF"/>
                </a:solidFill>
              </a:rPr>
              <a:t>Teacher self-care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7274" y="446007"/>
            <a:ext cx="4676305" cy="595717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3623" y="762000"/>
            <a:ext cx="4042310" cy="53684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400"/>
              <a:t>“I feel that </a:t>
            </a:r>
            <a:r>
              <a:rPr lang="en-US" sz="2400" b="1"/>
              <a:t>this is luxury for me</a:t>
            </a:r>
            <a:r>
              <a:rPr lang="en-US" sz="2400"/>
              <a:t> to pass [a particular shop] and get a cup of coffee I mean that I feel this is a luxury so it makes me really </a:t>
            </a:r>
            <a:r>
              <a:rPr lang="en-US" sz="2400" b="1"/>
              <a:t>happy</a:t>
            </a:r>
            <a:r>
              <a:rPr lang="en-US" sz="2400"/>
              <a:t>.”  </a:t>
            </a:r>
          </a:p>
          <a:p>
            <a:pPr marL="0"/>
            <a:r>
              <a:rPr lang="en-US" sz="2400"/>
              <a:t>(Diaro extract)</a:t>
            </a:r>
          </a:p>
          <a:p>
            <a:endParaRPr lang="en-US" sz="2400"/>
          </a:p>
        </p:txBody>
      </p:sp>
      <p:pic>
        <p:nvPicPr>
          <p:cNvPr id="5" name="Content Placeholder 4" descr="C:\Users\Eman\Downloads\Image-1 (27).jpg"/>
          <p:cNvPicPr>
            <a:picLocks noGrp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0" r="5788"/>
          <a:stretch/>
        </p:blipFill>
        <p:spPr bwMode="auto">
          <a:xfrm>
            <a:off x="9616863" y="446007"/>
            <a:ext cx="2100838" cy="2907792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5CC4153-3F0D-4F4C-8F12-E8FC3FA40A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16862" y="3494844"/>
            <a:ext cx="2104001" cy="2907792"/>
          </a:xfrm>
          <a:prstGeom prst="rect">
            <a:avLst/>
          </a:prstGeom>
          <a:solidFill>
            <a:srgbClr val="42214D">
              <a:alpha val="95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45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88CD53C-DCB5-460A-8F4E-4F6DC95C6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</p:spPr>
        <p:txBody>
          <a:bodyPr>
            <a:normAutofit/>
          </a:bodyPr>
          <a:lstStyle/>
          <a:p>
            <a:r>
              <a:rPr lang="en-US" sz="4800" dirty="0"/>
              <a:t>Professional: pride and trust dialogue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84C1042-CA43-4B39-9582-8951B84B40A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936" y="1673352"/>
            <a:ext cx="2292129" cy="47183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17BBDC7-5926-4D7A-8185-58B452B20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08600" y="1673352"/>
            <a:ext cx="6273800" cy="4718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“We</a:t>
            </a:r>
            <a:r>
              <a:rPr lang="en-US" b="1" dirty="0"/>
              <a:t> </a:t>
            </a:r>
            <a:r>
              <a:rPr lang="en-US" dirty="0"/>
              <a:t>played </a:t>
            </a:r>
            <a:r>
              <a:rPr lang="en-US" dirty="0" err="1"/>
              <a:t>kahoot</a:t>
            </a:r>
            <a:r>
              <a:rPr lang="en-US" dirty="0"/>
              <a:t> spelling game and I told them the rule ‘</a:t>
            </a:r>
            <a:r>
              <a:rPr lang="en-US" dirty="0" err="1"/>
              <a:t>i</a:t>
            </a:r>
            <a:r>
              <a:rPr lang="en-US" dirty="0"/>
              <a:t> before e except c’. They all looked amazed. One student told me he had always struggle spelling was quite happy to find out about the rule.</a:t>
            </a:r>
          </a:p>
          <a:p>
            <a:pPr marL="0" indent="0">
              <a:buNone/>
            </a:pPr>
            <a:r>
              <a:rPr lang="en-US" i="1" dirty="0"/>
              <a:t> His eyes were showing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I couldn’t believe how such small detail could make a change in the learning process. When students start  to learn, they start to trust the teacher. Trust makes learning easier!” </a:t>
            </a:r>
            <a:r>
              <a:rPr lang="en-US" dirty="0" err="1"/>
              <a:t>Diaro</a:t>
            </a:r>
            <a:r>
              <a:rPr lang="en-US" dirty="0"/>
              <a:t> extract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496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03E88-DF44-45E1-9695-42F55BFF7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cs typeface="Arial"/>
              </a:rPr>
              <a:t>It was like I'd discovered gold...</a:t>
            </a:r>
          </a:p>
        </p:txBody>
      </p:sp>
      <p:pic>
        <p:nvPicPr>
          <p:cNvPr id="4" name="Content Placeholder 4" descr="34294.jpg">
            <a:extLst>
              <a:ext uri="{FF2B5EF4-FFF2-40B4-BE49-F238E27FC236}">
                <a16:creationId xmlns:a16="http://schemas.microsoft.com/office/drawing/2014/main" id="{0A50009D-A954-457A-AE8D-04529CB818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100" r="-150100"/>
          <a:stretch>
            <a:fillRect/>
          </a:stretch>
        </p:blipFill>
        <p:spPr>
          <a:xfrm>
            <a:off x="609600" y="1849347"/>
            <a:ext cx="10972800" cy="462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6721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Notes of caution?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7303" y="1870993"/>
            <a:ext cx="6020957" cy="3450696"/>
          </a:xfrm>
        </p:spPr>
        <p:txBody>
          <a:bodyPr>
            <a:normAutofit/>
          </a:bodyPr>
          <a:lstStyle/>
          <a:p>
            <a:r>
              <a:rPr lang="en-US" dirty="0"/>
              <a:t>‘The tyranny of positive attitude’ (Held 2002) </a:t>
            </a:r>
          </a:p>
          <a:p>
            <a:r>
              <a:rPr lang="en-US" dirty="0"/>
              <a:t>Neo-liberal discourse of self-reliance</a:t>
            </a:r>
          </a:p>
          <a:p>
            <a:r>
              <a:rPr lang="en-US" dirty="0"/>
              <a:t>Accountability of emotions </a:t>
            </a:r>
          </a:p>
          <a:p>
            <a:r>
              <a:rPr lang="en-US" dirty="0"/>
              <a:t>Manipulation of wellbeing to achieve institutional ends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E4E6445-0004-4AC6-B321-D37ECECCDC2E}"/>
              </a:ext>
            </a:extLst>
          </p:cNvPr>
          <p:cNvGrpSpPr/>
          <p:nvPr/>
        </p:nvGrpSpPr>
        <p:grpSpPr>
          <a:xfrm>
            <a:off x="7134037" y="913291"/>
            <a:ext cx="4125633" cy="5500845"/>
            <a:chOff x="5350527" y="684968"/>
            <a:chExt cx="3094225" cy="412563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D708900-2482-4B44-80C7-7DE8D436ED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0527" y="684968"/>
              <a:ext cx="3094225" cy="4125633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EFEBEAC-1839-4A90-A35E-9FD8EDFB363D}"/>
                </a:ext>
              </a:extLst>
            </p:cNvPr>
            <p:cNvSpPr txBox="1"/>
            <p:nvPr/>
          </p:nvSpPr>
          <p:spPr>
            <a:xfrm>
              <a:off x="5471551" y="4227023"/>
              <a:ext cx="2973201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4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635447E-F73B-20A9-6111-F1FD904DEDD8}"/>
              </a:ext>
            </a:extLst>
          </p:cNvPr>
          <p:cNvSpPr txBox="1"/>
          <p:nvPr/>
        </p:nvSpPr>
        <p:spPr>
          <a:xfrm>
            <a:off x="4368800" y="588658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‘Things are not going well’   </a:t>
            </a:r>
          </a:p>
        </p:txBody>
      </p:sp>
    </p:spTree>
    <p:extLst>
      <p:ext uri="{BB962C8B-B14F-4D97-AF65-F5344CB8AC3E}">
        <p14:creationId xmlns:p14="http://schemas.microsoft.com/office/powerpoint/2010/main" val="20758464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582FF-DF76-4109-BDD2-8AEC4AAC4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</p:spPr>
        <p:txBody>
          <a:bodyPr anchor="ctr">
            <a:normAutofit/>
          </a:bodyPr>
          <a:lstStyle/>
          <a:p>
            <a:r>
              <a:rPr lang="en-GB" dirty="0"/>
              <a:t>Enhancing wellbeing through LTD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57A19-91BC-4417-BF64-2B354930B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How can we transcend traditional dialogues about who does what in language teacher development, research and pedagogy?</a:t>
            </a:r>
          </a:p>
          <a:p>
            <a:pPr marL="0" indent="0">
              <a:buNone/>
            </a:pPr>
            <a:r>
              <a:rPr lang="en-US" dirty="0"/>
              <a:t>What do we mean by teacher wellbeing and how can we promote it?</a:t>
            </a:r>
          </a:p>
          <a:p>
            <a:pPr marL="0" indent="0">
              <a:buNone/>
            </a:pPr>
            <a:r>
              <a:rPr lang="en-US" dirty="0"/>
              <a:t>What are the relationships between wellbeing and quality of life in LTD?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Content Placeholder 4" descr="34294.jpg">
            <a:extLst>
              <a:ext uri="{FF2B5EF4-FFF2-40B4-BE49-F238E27FC236}">
                <a16:creationId xmlns:a16="http://schemas.microsoft.com/office/drawing/2014/main" id="{1FBCF0CB-3472-464A-87A8-184224C599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9" r="-1" b="39385"/>
          <a:stretch/>
        </p:blipFill>
        <p:spPr>
          <a:xfrm>
            <a:off x="6197600" y="1673352"/>
            <a:ext cx="5384800" cy="4718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42614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US" sz="3800">
                <a:solidFill>
                  <a:srgbClr val="FFFFFF"/>
                </a:solidFill>
              </a:rPr>
              <a:t>Concluding remarks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4601" y="731519"/>
            <a:ext cx="7372699" cy="5430472"/>
          </a:xfrm>
        </p:spPr>
        <p:txBody>
          <a:bodyPr anchor="ctr">
            <a:normAutofit fontScale="92500" lnSpcReduction="10000"/>
          </a:bodyPr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dirty="0"/>
              <a:t>We are constantly engaged in struggling to understand our classrooms, even in ‘normal’ times. This dialoguing was amplified during the pandemic. </a:t>
            </a:r>
          </a:p>
          <a:p>
            <a:r>
              <a:rPr lang="en-US" dirty="0"/>
              <a:t>To understand our ‘new normal’ we need to ask questions about, and explore our practices; to engage in dialogues</a:t>
            </a:r>
          </a:p>
          <a:p>
            <a:r>
              <a:rPr lang="en-US" dirty="0"/>
              <a:t>Exploratory Practice, using Sticky Objects, diaries and photographs can help us to positively connote for wellbeing</a:t>
            </a:r>
          </a:p>
          <a:p>
            <a:r>
              <a:rPr lang="en-US" dirty="0"/>
              <a:t>Although we are (all – learners, teachers, teacher educators) tired and stressed, there are still some treasures that we can keep from this difficult time: enhancing quality of life by transcending dialogues.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31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A83CE-EB35-4F51-961D-D87C46E19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final positive note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BB0B1-FB2E-40BF-A1CB-B7D3A8885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30056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“Teaching is a radical act of hope. It is an assertion of faith in a better future in an increasingly uncertain and fraught present. </a:t>
            </a:r>
          </a:p>
          <a:p>
            <a:pPr marL="0" indent="0">
              <a:buNone/>
            </a:pPr>
            <a:r>
              <a:rPr lang="en-US" dirty="0"/>
              <a:t>It is a commitment to that future even if we can’t clearly discern its shape…. </a:t>
            </a:r>
          </a:p>
          <a:p>
            <a:pPr marL="0" indent="0">
              <a:buNone/>
            </a:pPr>
            <a:r>
              <a:rPr lang="en-US" dirty="0"/>
              <a:t>We teach because we believe it matters.” </a:t>
            </a:r>
          </a:p>
          <a:p>
            <a:pPr marL="0" indent="0">
              <a:buNone/>
            </a:pPr>
            <a:endParaRPr lang="en-US" sz="2400" i="1" dirty="0">
              <a:hlinkClick r:id="rId3"/>
            </a:endParaRPr>
          </a:p>
          <a:p>
            <a:pPr marL="0" indent="0">
              <a:buNone/>
            </a:pPr>
            <a:r>
              <a:rPr lang="en-US" sz="2267" dirty="0"/>
              <a:t>Kevin Gannon (2020, p5)</a:t>
            </a:r>
            <a:endParaRPr lang="en-GB" sz="2267" dirty="0"/>
          </a:p>
        </p:txBody>
      </p:sp>
      <p:pic>
        <p:nvPicPr>
          <p:cNvPr id="5" name="Picture 5" descr="A picture containing outdoor, small, standing, beach&#10;&#10;Description automatically generated">
            <a:extLst>
              <a:ext uri="{FF2B5EF4-FFF2-40B4-BE49-F238E27FC236}">
                <a16:creationId xmlns:a16="http://schemas.microsoft.com/office/drawing/2014/main" id="{182B88CE-95DD-4756-8EE3-3376519BB8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818970" y="3638450"/>
            <a:ext cx="3657599" cy="23507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C2C108-C276-4BE7-9526-806BCA64A936}"/>
              </a:ext>
            </a:extLst>
          </p:cNvPr>
          <p:cNvSpPr txBox="1"/>
          <p:nvPr/>
        </p:nvSpPr>
        <p:spPr>
          <a:xfrm>
            <a:off x="7818970" y="5989206"/>
            <a:ext cx="3317756" cy="188757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 sz="2400" dirty="0">
                <a:hlinkClick r:id="rId5"/>
              </a:rPr>
              <a:t>This Photo</a:t>
            </a:r>
            <a:r>
              <a:rPr lang="en-US" sz="2400" dirty="0"/>
              <a:t> by Unknown author is licensed under </a:t>
            </a:r>
            <a:r>
              <a:rPr lang="en-US" sz="2400" dirty="0">
                <a:hlinkClick r:id="rId6"/>
              </a:rPr>
              <a:t>CC BY-NC-ND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843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Overview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456" y="2609331"/>
            <a:ext cx="10597729" cy="3472314"/>
          </a:xfrm>
        </p:spPr>
        <p:txBody>
          <a:bodyPr anchor="ctr">
            <a:normAutofit/>
          </a:bodyPr>
          <a:lstStyle/>
          <a:p>
            <a:r>
              <a:rPr lang="en-US" sz="2500" dirty="0"/>
              <a:t>Unpacking the title: Transcending dialogues</a:t>
            </a:r>
          </a:p>
          <a:p>
            <a:r>
              <a:rPr lang="en-US" sz="2500" dirty="0"/>
              <a:t>Which dialogues? What is the historical background?</a:t>
            </a:r>
          </a:p>
          <a:p>
            <a:r>
              <a:rPr lang="en-US" sz="2500" dirty="0"/>
              <a:t>The practitioner research ‘family’ – working for QoL and Wellbeing</a:t>
            </a:r>
          </a:p>
          <a:p>
            <a:r>
              <a:rPr lang="en-US" sz="2500" dirty="0"/>
              <a:t>Exploring practices: what puzzles teachers?</a:t>
            </a:r>
          </a:p>
          <a:p>
            <a:r>
              <a:rPr lang="en-US" sz="2500" dirty="0"/>
              <a:t>Some examples of projects (Exploratory Practice; ‘Sticky Objects’)</a:t>
            </a:r>
          </a:p>
          <a:p>
            <a:r>
              <a:rPr lang="en-US" sz="2500" dirty="0"/>
              <a:t>Concluding remarks</a:t>
            </a:r>
          </a:p>
          <a:p>
            <a:r>
              <a:rPr lang="en-US" sz="2500" dirty="0"/>
              <a:t>Over to you!</a:t>
            </a:r>
          </a:p>
        </p:txBody>
      </p:sp>
    </p:spTree>
    <p:extLst>
      <p:ext uri="{BB962C8B-B14F-4D97-AF65-F5344CB8AC3E}">
        <p14:creationId xmlns:p14="http://schemas.microsoft.com/office/powerpoint/2010/main" val="209787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7034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What else can I read?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4703" y="1276402"/>
            <a:ext cx="2078916" cy="27861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1147" y="4207991"/>
            <a:ext cx="1506870" cy="22716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990" y="4174688"/>
            <a:ext cx="1488706" cy="22443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5779" y="1514167"/>
            <a:ext cx="1436741" cy="2205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6022" y="1505407"/>
            <a:ext cx="1637646" cy="231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3722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10F1B-6F13-6A46-B688-2DA32E557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useful websites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CA9E0-20FE-7949-918E-0FD9848E5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Fully Inclusive Practitioner Research:</a:t>
            </a:r>
          </a:p>
          <a:p>
            <a:r>
              <a:rPr lang="en-GB" dirty="0">
                <a:hlinkClick r:id="" action="ppaction://noaction"/>
              </a:rPr>
              <a:t>https://www.fullyinclusivepr.com/</a:t>
            </a:r>
            <a:r>
              <a:rPr lang="en-GB" dirty="0"/>
              <a:t> 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Sticky Objects and pathways to wellbeing (report):</a:t>
            </a:r>
          </a:p>
          <a:p>
            <a:r>
              <a:rPr lang="en-GB" dirty="0">
                <a:hlinkClick r:id="rId2"/>
              </a:rPr>
              <a:t>https://www.teachingenglish.org.uk/article/%E2%80%98sticky-objects%E2%80%99-pathways-well-being-resilience-teacher-understandings-practices-positive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6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6" name="Content Placeholder 5" descr="IMG_16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2626190" y="2038666"/>
            <a:ext cx="5056114" cy="2780668"/>
          </a:xfrm>
        </p:spPr>
      </p:pic>
      <p:sp>
        <p:nvSpPr>
          <p:cNvPr id="4" name="TextBox 3"/>
          <p:cNvSpPr txBox="1"/>
          <p:nvPr/>
        </p:nvSpPr>
        <p:spPr>
          <a:xfrm>
            <a:off x="4381501" y="5003800"/>
            <a:ext cx="6601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err="1"/>
              <a:t>Dr</a:t>
            </a:r>
            <a:r>
              <a:rPr lang="en-US" sz="2400" dirty="0"/>
              <a:t> Judith Hanks</a:t>
            </a:r>
          </a:p>
          <a:p>
            <a:pPr algn="r"/>
            <a:r>
              <a:rPr lang="en-US" sz="2400" dirty="0">
                <a:hlinkClick r:id="rId3"/>
              </a:rPr>
              <a:t>j.i.hanks@leeds.ac.uk</a:t>
            </a:r>
            <a:r>
              <a:rPr lang="en-US" sz="2400" dirty="0"/>
              <a:t> </a:t>
            </a:r>
          </a:p>
          <a:p>
            <a:pPr algn="r"/>
            <a:r>
              <a:rPr lang="en-US" sz="2400" dirty="0">
                <a:hlinkClick r:id="rId4"/>
              </a:rPr>
              <a:t>https://www.fullyinclusivepr.com/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02F1D5-887A-E26B-E3A0-225B5181CCCA}"/>
              </a:ext>
            </a:extLst>
          </p:cNvPr>
          <p:cNvSpPr txBox="1"/>
          <p:nvPr/>
        </p:nvSpPr>
        <p:spPr>
          <a:xfrm>
            <a:off x="838200" y="5003801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Any questions?</a:t>
            </a:r>
          </a:p>
          <a:p>
            <a:r>
              <a:rPr lang="en-US" sz="2400" dirty="0"/>
              <a:t>Let’s start dialoguing </a:t>
            </a:r>
            <a:r>
              <a:rPr lang="en-US" sz="2400" dirty="0">
                <a:sym typeface="Wingdings" panose="05000000000000000000" pitchFamily="2" charset="2"/>
              </a:rPr>
              <a:t>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7646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6500" y="365125"/>
            <a:ext cx="10147300" cy="612775"/>
          </a:xfrm>
        </p:spPr>
        <p:txBody>
          <a:bodyPr>
            <a:normAutofit/>
          </a:bodyPr>
          <a:lstStyle/>
          <a:p>
            <a:r>
              <a:rPr lang="en-US" sz="2800" b="1" dirty="0"/>
              <a:t>References on positive psychology &amp; emotions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7900"/>
            <a:ext cx="11277599" cy="55117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Ahmad, S. (2004). </a:t>
            </a:r>
            <a:r>
              <a:rPr lang="en-GB" sz="1800" i="1" dirty="0"/>
              <a:t>The Cultural Politics of Emotion</a:t>
            </a:r>
            <a:r>
              <a:rPr lang="en-GB" sz="1800" dirty="0"/>
              <a:t>. Edinburgh University Press.</a:t>
            </a:r>
          </a:p>
          <a:p>
            <a:pPr marL="0" indent="0">
              <a:buNone/>
            </a:pPr>
            <a:r>
              <a:rPr lang="en-US" sz="1800" dirty="0"/>
              <a:t>Benesch, S (2017). </a:t>
            </a:r>
            <a:r>
              <a:rPr lang="en-US" sz="1800" i="1" dirty="0"/>
              <a:t>Emotions and English Language Teaching : Exploring Teachers' Emotion Labor</a:t>
            </a:r>
            <a:r>
              <a:rPr lang="en-US" sz="1800" dirty="0"/>
              <a:t> Routledge </a:t>
            </a:r>
          </a:p>
          <a:p>
            <a:pPr marL="0" indent="0">
              <a:buNone/>
            </a:pPr>
            <a:r>
              <a:rPr lang="en-US" sz="1800" dirty="0" err="1"/>
              <a:t>Agudo</a:t>
            </a:r>
            <a:r>
              <a:rPr lang="en-US" sz="1800" dirty="0"/>
              <a:t>, J. (ed.) (2018). </a:t>
            </a:r>
            <a:r>
              <a:rPr lang="en-US" sz="1800" i="1" dirty="0"/>
              <a:t>Emotions in Second Language Teaching: Theory, Research, Teacher Education </a:t>
            </a:r>
            <a:r>
              <a:rPr lang="en-US" sz="1800" dirty="0"/>
              <a:t>Springer</a:t>
            </a:r>
          </a:p>
          <a:p>
            <a:pPr marL="0" indent="0">
              <a:buNone/>
            </a:pPr>
            <a:r>
              <a:rPr lang="en-GB" sz="1800" dirty="0"/>
              <a:t>Fredrickson, B. L. </a:t>
            </a:r>
            <a:r>
              <a:rPr lang="en-GB" sz="1800" i="1" dirty="0"/>
              <a:t>(</a:t>
            </a:r>
            <a:r>
              <a:rPr lang="en-GB" sz="1800" dirty="0"/>
              <a:t>2001</a:t>
            </a:r>
            <a:r>
              <a:rPr lang="en-GB" sz="1800" i="1" dirty="0"/>
              <a:t>).</a:t>
            </a:r>
            <a:r>
              <a:rPr lang="en-GB" sz="1800" dirty="0"/>
              <a:t> ‘The Role of Positive Emotions in Positive Psychology: The Broaden-and-Build Theory of Positive Emotions’. </a:t>
            </a:r>
            <a:r>
              <a:rPr lang="en-GB" sz="1800" i="1" dirty="0"/>
              <a:t>The American Psychologist</a:t>
            </a:r>
            <a:r>
              <a:rPr lang="en-GB" sz="1800" dirty="0"/>
              <a:t>, </a:t>
            </a:r>
            <a:r>
              <a:rPr lang="en-GB" sz="1800" i="1" dirty="0"/>
              <a:t>56</a:t>
            </a:r>
            <a:r>
              <a:rPr lang="en-GB" sz="1800" dirty="0"/>
              <a:t>(3), 218–226.</a:t>
            </a:r>
          </a:p>
          <a:p>
            <a:pPr marL="0" indent="0">
              <a:buNone/>
            </a:pPr>
            <a:r>
              <a:rPr lang="en-US" sz="1800" dirty="0"/>
              <a:t>Etherington, S., Hanks, J., &amp; Al </a:t>
            </a:r>
            <a:r>
              <a:rPr lang="en-US" sz="1800" dirty="0" err="1"/>
              <a:t>Shehri</a:t>
            </a:r>
            <a:r>
              <a:rPr lang="en-US" sz="1800" dirty="0"/>
              <a:t>, E. (2020) </a:t>
            </a:r>
            <a:r>
              <a:rPr lang="en-US" sz="1800" i="1" dirty="0"/>
              <a:t>‘Sticky objects’ and pathways to well-being and resilience: Teacher understandings of and practices in positive psychology in their classrooms</a:t>
            </a:r>
            <a:r>
              <a:rPr lang="en-US" sz="1800" dirty="0"/>
              <a:t>. </a:t>
            </a:r>
            <a:r>
              <a:rPr lang="en-US" sz="1800" dirty="0">
                <a:hlinkClick r:id="rId2"/>
              </a:rPr>
              <a:t>https://www.teachingenglish.org.uk/article/%E2%80%98sticky-objects%E2%80%99-pathways-well-being-resilience-teacher-understandings-practices-positive</a:t>
            </a:r>
            <a:r>
              <a:rPr lang="en-US" sz="1800" dirty="0"/>
              <a:t>    (Accessed 1 November 2020)</a:t>
            </a:r>
          </a:p>
          <a:p>
            <a:pPr marL="0" indent="0">
              <a:buNone/>
            </a:pPr>
            <a:r>
              <a:rPr lang="en-GB" sz="1800" dirty="0"/>
              <a:t>Gannon, K. (2020) </a:t>
            </a:r>
            <a:r>
              <a:rPr lang="en-GB" sz="1800" i="1" dirty="0"/>
              <a:t>Radical Hope: A Teaching Manifesto </a:t>
            </a:r>
            <a:r>
              <a:rPr lang="en-GB" sz="1800" dirty="0"/>
              <a:t>West Virginia University Press</a:t>
            </a:r>
            <a:endParaRPr lang="en-GB" sz="1800" i="1" dirty="0"/>
          </a:p>
          <a:p>
            <a:pPr marL="0" indent="0">
              <a:buNone/>
            </a:pPr>
            <a:r>
              <a:rPr lang="en-GB" sz="1800" dirty="0"/>
              <a:t>Held, B (2002) ‘The tyranny of the positive attitude in America: Observation and speculation’ Journal of Clinical Psychology, 2002, Vol.58(9), pp.965-991 </a:t>
            </a:r>
          </a:p>
          <a:p>
            <a:pPr marL="0" indent="0">
              <a:buNone/>
            </a:pPr>
            <a:r>
              <a:rPr lang="en-GB" sz="1800" dirty="0" err="1"/>
              <a:t>MacIntyre</a:t>
            </a:r>
            <a:r>
              <a:rPr lang="en-GB" sz="1800" dirty="0"/>
              <a:t>, P., &amp; </a:t>
            </a:r>
            <a:r>
              <a:rPr lang="en-GB" sz="1800" dirty="0" err="1"/>
              <a:t>Gregersen</a:t>
            </a:r>
            <a:r>
              <a:rPr lang="en-GB" sz="1800" dirty="0"/>
              <a:t>, T. (2012). ‘Emotions that facilitate language learning: The positive-broadening power of the imagination’. </a:t>
            </a:r>
            <a:r>
              <a:rPr lang="en-GB" sz="1800" i="1" dirty="0"/>
              <a:t>Studies in Second Language Learning and Teaching, 2(</a:t>
            </a:r>
            <a:r>
              <a:rPr lang="en-GB" sz="1800" dirty="0"/>
              <a:t>2), 193-213.</a:t>
            </a:r>
          </a:p>
          <a:p>
            <a:pPr marL="0" indent="0">
              <a:buNone/>
            </a:pPr>
            <a:r>
              <a:rPr lang="en-GB" sz="1800" dirty="0"/>
              <a:t>Seligman M &amp; Csikszentmihalyi M (2000) ‘Positive Psychology: An Introduction’ </a:t>
            </a:r>
            <a:r>
              <a:rPr lang="en-GB" sz="1800" i="1" dirty="0"/>
              <a:t>The American Psychologist 55(</a:t>
            </a:r>
            <a:r>
              <a:rPr lang="en-GB" sz="1800" dirty="0"/>
              <a:t>1), 5-14. DOI: 10.1037//0003-066X.55.1.5 </a:t>
            </a:r>
          </a:p>
          <a:p>
            <a:pPr marL="0" indent="0">
              <a:buNone/>
            </a:pPr>
            <a:r>
              <a:rPr lang="en-GB" sz="1800" dirty="0"/>
              <a:t>Seligman, M.E.P. (2011). </a:t>
            </a:r>
            <a:r>
              <a:rPr lang="en-GB" sz="1800" i="1" dirty="0"/>
              <a:t>Flourish</a:t>
            </a:r>
            <a:r>
              <a:rPr lang="en-GB" sz="1800" dirty="0"/>
              <a:t>, Free Press </a:t>
            </a:r>
          </a:p>
        </p:txBody>
      </p:sp>
    </p:spTree>
    <p:extLst>
      <p:ext uri="{BB962C8B-B14F-4D97-AF65-F5344CB8AC3E}">
        <p14:creationId xmlns:p14="http://schemas.microsoft.com/office/powerpoint/2010/main" val="15521874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E52D0-A4A3-4041-A579-F34D5E01B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900" y="274638"/>
            <a:ext cx="10109200" cy="842961"/>
          </a:xfrm>
        </p:spPr>
        <p:txBody>
          <a:bodyPr>
            <a:normAutofit/>
          </a:bodyPr>
          <a:lstStyle/>
          <a:p>
            <a:r>
              <a:rPr lang="en-US" sz="2400" b="1" dirty="0"/>
              <a:t>References on Exploratory Practice and other forms of Practitioner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E341A-C1D6-D44F-9046-42C4BA2A9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1016000"/>
            <a:ext cx="10883900" cy="529589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1800" dirty="0" err="1"/>
              <a:t>Allwright</a:t>
            </a:r>
            <a:r>
              <a:rPr lang="en-GB" sz="1800" dirty="0"/>
              <a:t>, D. (1993). Integrating ‘research’ and ‘pedagogy’: Appropriate criteria and practical possibilities. IN J. Edge &amp; K. Richards (Eds.) </a:t>
            </a:r>
            <a:r>
              <a:rPr lang="en-GB" sz="1800" i="1" dirty="0"/>
              <a:t>Teachers Develop Teachers Research </a:t>
            </a:r>
            <a:r>
              <a:rPr lang="en-GB" sz="1800" dirty="0"/>
              <a:t>(pp125-135). Heineman.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 err="1"/>
              <a:t>Allwright</a:t>
            </a:r>
            <a:r>
              <a:rPr lang="en-GB" sz="1800" dirty="0"/>
              <a:t>, D. (2003). Exploratory Practice: rethinking practitioner research in language teaching. </a:t>
            </a:r>
            <a:r>
              <a:rPr lang="en-GB" sz="1800" i="1" dirty="0"/>
              <a:t>Language Teaching Research, 7</a:t>
            </a:r>
            <a:r>
              <a:rPr lang="en-GB" sz="1800" dirty="0"/>
              <a:t>(2), 113-141.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 err="1"/>
              <a:t>Allwright</a:t>
            </a:r>
            <a:r>
              <a:rPr lang="en-GB" sz="1800" dirty="0"/>
              <a:t>, D. &amp; Hanks, J. (2009). </a:t>
            </a:r>
            <a:r>
              <a:rPr lang="en-GB" sz="1800" i="1" dirty="0"/>
              <a:t>The Developing Language Learner: An introduction to Exploratory Practice. </a:t>
            </a:r>
            <a:r>
              <a:rPr lang="en-GB" sz="1800" dirty="0"/>
              <a:t>Palgrave Macmillan.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/>
              <a:t>Burns, A. (1999). </a:t>
            </a:r>
            <a:r>
              <a:rPr lang="en-GB" sz="1800" i="1" dirty="0"/>
              <a:t>Collaborative Action Research for English Language Teachers. </a:t>
            </a:r>
            <a:r>
              <a:rPr lang="en-GB" sz="1800" dirty="0"/>
              <a:t>Cambridge University Press.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Cochran-Smith, M. &amp; Lytle, S.L. (2009). </a:t>
            </a:r>
            <a:r>
              <a:rPr lang="en-US" sz="1800" i="1" dirty="0"/>
              <a:t>Inquiry as Stance: Practitioner research for the next generation</a:t>
            </a:r>
            <a:r>
              <a:rPr lang="en-US" sz="1800" dirty="0"/>
              <a:t>. Teachers College Press.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Dewey, J. (1963) </a:t>
            </a:r>
            <a:r>
              <a:rPr lang="en-US" sz="1800" i="1" dirty="0"/>
              <a:t>Experience and Education </a:t>
            </a:r>
            <a:r>
              <a:rPr lang="en-US" sz="1800" dirty="0"/>
              <a:t>Collier Books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 err="1"/>
              <a:t>Dikilitaş</a:t>
            </a:r>
            <a:r>
              <a:rPr lang="en-GB" sz="1800" dirty="0"/>
              <a:t>, K., &amp; Hanks, J. (Eds.). (2018). </a:t>
            </a:r>
            <a:r>
              <a:rPr lang="en-GB" sz="1800" i="1" dirty="0"/>
              <a:t>Developing Language Teachers with Exploratory Practice: Innovations and explorations in language education</a:t>
            </a:r>
            <a:r>
              <a:rPr lang="en-GB" sz="1800" dirty="0"/>
              <a:t>. Palgrave Macmillan.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/>
              <a:t>Edge, J. (2011) </a:t>
            </a:r>
            <a:r>
              <a:rPr lang="en-GB" sz="1800" i="1" dirty="0"/>
              <a:t>The Reflexive Teacher Educator in TESOL: Roots and wings. </a:t>
            </a:r>
            <a:r>
              <a:rPr lang="en-GB" sz="1800" dirty="0"/>
              <a:t>Routledge.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Freire, P. (1973). </a:t>
            </a:r>
            <a:r>
              <a:rPr lang="en-US" sz="1800" i="1" dirty="0"/>
              <a:t>Education for Critical Consciousness. </a:t>
            </a:r>
            <a:r>
              <a:rPr lang="en-US" sz="1800" dirty="0"/>
              <a:t>Seabury Press.</a:t>
            </a:r>
            <a:endParaRPr lang="en-GB" sz="1800" dirty="0"/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 err="1"/>
              <a:t>Gieve</a:t>
            </a:r>
            <a:r>
              <a:rPr lang="en-GB" sz="1800" dirty="0"/>
              <a:t>, S. &amp; Miller, I.K. (2006) </a:t>
            </a:r>
            <a:r>
              <a:rPr lang="en-GB" sz="1800" i="1" dirty="0"/>
              <a:t>Understanding the Language Classroom. </a:t>
            </a:r>
            <a:r>
              <a:rPr lang="en-GB" sz="1800" dirty="0"/>
              <a:t>Palgrave Macmillan.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2743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E52D0-A4A3-4041-A579-F34D5E01B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45798"/>
          </a:xfrm>
        </p:spPr>
        <p:txBody>
          <a:bodyPr>
            <a:normAutofit/>
          </a:bodyPr>
          <a:lstStyle/>
          <a:p>
            <a:r>
              <a:rPr lang="en-US" sz="2000" b="1" dirty="0"/>
              <a:t>References on Exploratory Practice and other forms of Practitioner Research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E341A-C1D6-D44F-9046-42C4BA2A9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978" y="1016000"/>
            <a:ext cx="9571821" cy="511016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Hanks, J. (2022) 'Integrating research into language teaching and learning: Learners and teachers as co-researchers exploring praxis.' Language Teaching 55(2) pp.217-232. </a:t>
            </a:r>
            <a:r>
              <a:rPr lang="en-US" sz="1800" dirty="0">
                <a:hlinkClick r:id="rId2"/>
              </a:rPr>
              <a:t>https://doi.org/10.1017/S026144482100032X</a:t>
            </a:r>
            <a:r>
              <a:rPr lang="en-US" sz="1800" dirty="0"/>
              <a:t>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Hanks, J. (2021) Co-production and multimodality: learners as co-researchers exploring practice. </a:t>
            </a:r>
            <a:r>
              <a:rPr lang="en-US" sz="1800" i="1" dirty="0"/>
              <a:t>Educational Action Research </a:t>
            </a:r>
            <a:r>
              <a:rPr lang="en-US" sz="1800" dirty="0"/>
              <a:t>29(3), pp. 462-482    </a:t>
            </a:r>
            <a:r>
              <a:rPr lang="en-US" sz="1800" dirty="0">
                <a:hlinkClick r:id="rId3"/>
              </a:rPr>
              <a:t>https://dx.doi.org/10.1080/09650792.2020.1812417</a:t>
            </a:r>
            <a:r>
              <a:rPr lang="en-US" sz="1800" dirty="0"/>
              <a:t>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/>
              <a:t>Hanks, J. (2019a). From research-as-practice to exploratory practice-as-research in language teaching and beyond. </a:t>
            </a:r>
            <a:r>
              <a:rPr lang="en-GB" sz="1800" i="1" dirty="0"/>
              <a:t>Language Teaching, 52</a:t>
            </a:r>
            <a:r>
              <a:rPr lang="en-GB" sz="1800" dirty="0"/>
              <a:t>(2), pp.143-187.  </a:t>
            </a:r>
            <a:r>
              <a:rPr lang="en-GB" sz="1800" dirty="0">
                <a:hlinkClick r:id="rId4"/>
              </a:rPr>
              <a:t>https://doi.org/10.1017/S0261444819000016</a:t>
            </a:r>
            <a:endParaRPr lang="en-GB" sz="1800" dirty="0"/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/>
              <a:t>Hanks, J. (2019b). Identity and trust: Issues raised when practitioners engage in researching practice. </a:t>
            </a:r>
            <a:r>
              <a:rPr lang="en-GB" sz="1800" i="1" dirty="0"/>
              <a:t>The European Journal of Applied Linguistics and TEFL, 8</a:t>
            </a:r>
            <a:r>
              <a:rPr lang="en-GB" sz="1800" dirty="0"/>
              <a:t>(2), pp.3-22.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/>
              <a:t>Hanks, J. (2018). Supporting language teachers as they engage in research. </a:t>
            </a:r>
            <a:r>
              <a:rPr lang="en-GB" sz="1800" i="1" dirty="0"/>
              <a:t>ETAS Special Supplement Research Literacy Part 3: Supporting teacher research in English language teaching, 35</a:t>
            </a:r>
            <a:r>
              <a:rPr lang="en-GB" sz="1800" dirty="0"/>
              <a:t>(3),  pp.48-50.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Hanks, J. (2017a). </a:t>
            </a:r>
            <a:r>
              <a:rPr lang="en-US" sz="1800" i="1" dirty="0"/>
              <a:t>Exploratory Practice in Language Teaching: Puzzling about principles and practices</a:t>
            </a:r>
            <a:r>
              <a:rPr lang="en-US" sz="1800" dirty="0"/>
              <a:t>. Palgrave Macmillan.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Hanks, J. (2017b). Integrating Research and Pedagogy: An Exploratory Practice approach. </a:t>
            </a:r>
            <a:r>
              <a:rPr lang="en-US" sz="1800" i="1" dirty="0"/>
              <a:t>System 68</a:t>
            </a:r>
            <a:r>
              <a:rPr lang="en-US" sz="1800" dirty="0"/>
              <a:t>, pp.38-49</a:t>
            </a:r>
          </a:p>
          <a:p>
            <a:pPr marL="0" indent="0">
              <a:lnSpc>
                <a:spcPct val="100000"/>
              </a:lnSpc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680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0B3E9-E81C-49C2-8F78-A3D60523A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5376"/>
          </a:xfrm>
        </p:spPr>
        <p:txBody>
          <a:bodyPr>
            <a:normAutofit/>
          </a:bodyPr>
          <a:lstStyle/>
          <a:p>
            <a:r>
              <a:rPr lang="en-US" sz="2000" b="1" dirty="0"/>
              <a:t>References on Exploratory Practice and other forms of Practitioner Research</a:t>
            </a:r>
            <a:endParaRPr lang="en-GB" sz="2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18AA4-E879-4E3A-8CCD-950363E35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1270000"/>
            <a:ext cx="10693400" cy="4906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Hanks, J. (2015a). 'Education is not just teaching': learner thoughts on Exploratory Practice</a:t>
            </a:r>
            <a:r>
              <a:rPr lang="en-US" sz="1800" i="1" dirty="0"/>
              <a:t>. ELT Journal, 69(</a:t>
            </a:r>
            <a:r>
              <a:rPr lang="en-US" sz="1800" dirty="0"/>
              <a:t>2), pp. 117-128.  (Editor’s Choice, April 2015)  </a:t>
            </a:r>
            <a:r>
              <a:rPr lang="en-US" sz="1800" dirty="0">
                <a:hlinkClick r:id="rId2"/>
              </a:rPr>
              <a:t>https://doi.org/10.1093/elt/ccu063</a:t>
            </a:r>
            <a:r>
              <a:rPr lang="en-US" sz="1800" dirty="0"/>
              <a:t>      </a:t>
            </a:r>
          </a:p>
          <a:p>
            <a:pPr marL="0" indent="0">
              <a:buNone/>
            </a:pPr>
            <a:r>
              <a:rPr lang="en-US" sz="1800" dirty="0"/>
              <a:t>Hanks, J.  (2015b). Language teachers making sense of Exploratory Practice.</a:t>
            </a:r>
            <a:r>
              <a:rPr lang="en-US" sz="1800" i="1" dirty="0"/>
              <a:t> Language Teaching Research, 19</a:t>
            </a:r>
            <a:r>
              <a:rPr lang="en-US" sz="1800" dirty="0"/>
              <a:t>(5), pp. 612-633.  </a:t>
            </a:r>
            <a:r>
              <a:rPr lang="en-US" sz="1800" dirty="0">
                <a:hlinkClick r:id="rId3"/>
              </a:rPr>
              <a:t>https://doi.org/10.1177/1362168814567805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r>
              <a:rPr lang="en-US" sz="1800" dirty="0"/>
              <a:t>Kato, Y. &amp; Hanks, J. (2021). Learner-initiated exploratory practice: Revisiting curiosity. </a:t>
            </a:r>
            <a:r>
              <a:rPr lang="en-US" sz="1800" i="1" dirty="0"/>
              <a:t>ELT Journal, </a:t>
            </a:r>
            <a:r>
              <a:rPr lang="en-US" sz="1800" dirty="0">
                <a:hlinkClick r:id="rId4"/>
              </a:rPr>
              <a:t>https://doi.org/10.1093/elt/ccab039</a:t>
            </a:r>
            <a:r>
              <a:rPr lang="en-US" sz="1800" dirty="0"/>
              <a:t>  </a:t>
            </a:r>
            <a:endParaRPr lang="en-GB" sz="1800" dirty="0"/>
          </a:p>
          <a:p>
            <a:pPr marL="0" indent="0">
              <a:buNone/>
            </a:pPr>
            <a:r>
              <a:rPr lang="en-US" sz="1800" dirty="0"/>
              <a:t>Lave, J. &amp; Wenger, E. (1991) </a:t>
            </a:r>
            <a:r>
              <a:rPr lang="en-US" sz="1800" i="1" dirty="0"/>
              <a:t>Situated Learning: Legitimate peripheral participation</a:t>
            </a:r>
            <a:r>
              <a:rPr lang="en-US" sz="1800" dirty="0"/>
              <a:t>. Cambridge University Press</a:t>
            </a:r>
          </a:p>
          <a:p>
            <a:pPr marL="0" indent="0">
              <a:buNone/>
            </a:pPr>
            <a:r>
              <a:rPr lang="en-GB" sz="1800" dirty="0" err="1"/>
              <a:t>Lortie</a:t>
            </a:r>
            <a:r>
              <a:rPr lang="en-GB" sz="1800" dirty="0"/>
              <a:t>, D.C. (1975) </a:t>
            </a:r>
            <a:r>
              <a:rPr lang="en-GB" sz="1800" i="1" dirty="0"/>
              <a:t>Schoolteacher: A sociological study.</a:t>
            </a:r>
            <a:r>
              <a:rPr lang="en-GB" sz="1800" dirty="0"/>
              <a:t> University of Chicago Press.</a:t>
            </a:r>
          </a:p>
          <a:p>
            <a:pPr marL="0" indent="0">
              <a:buNone/>
            </a:pPr>
            <a:r>
              <a:rPr lang="en-GB" sz="1800" dirty="0"/>
              <a:t>Mann, S. &amp; Walsh, S. (2017). </a:t>
            </a:r>
            <a:r>
              <a:rPr lang="en-GB" sz="1800" i="1" dirty="0"/>
              <a:t>Reflective Practice in English Language Teaching: Research-based principles and practices. </a:t>
            </a:r>
            <a:r>
              <a:rPr lang="en-GB" sz="1800" dirty="0"/>
              <a:t>Routledge.</a:t>
            </a:r>
          </a:p>
          <a:p>
            <a:pPr marL="0" indent="0">
              <a:buNone/>
            </a:pPr>
            <a:r>
              <a:rPr lang="en-US" sz="1800" dirty="0"/>
              <a:t>Schön, D. (1983) </a:t>
            </a:r>
            <a:r>
              <a:rPr lang="en-US" sz="1800" i="1" dirty="0"/>
              <a:t>The Reflective Practitioner. </a:t>
            </a:r>
            <a:r>
              <a:rPr lang="en-US" sz="1800" dirty="0"/>
              <a:t>Temple Smith.</a:t>
            </a:r>
          </a:p>
          <a:p>
            <a:pPr marL="0" indent="0">
              <a:buNone/>
            </a:pPr>
            <a:r>
              <a:rPr lang="en-GB" sz="1800" dirty="0"/>
              <a:t>Slimani-Rolls, A. &amp; Kiely, R. (2018). </a:t>
            </a:r>
            <a:r>
              <a:rPr lang="en-GB" sz="1800" i="1" dirty="0"/>
              <a:t>Exploratory Practice for Continuing Professional Development: An innovative approach for language teachers</a:t>
            </a:r>
            <a:r>
              <a:rPr lang="en-GB" sz="1800" dirty="0"/>
              <a:t>. Palgrave Macmillan.</a:t>
            </a:r>
          </a:p>
          <a:p>
            <a:pPr marL="0" indent="0">
              <a:buNone/>
            </a:pPr>
            <a:r>
              <a:rPr lang="en-GB" sz="1800" dirty="0"/>
              <a:t>Stenhouse, L. (1975) </a:t>
            </a:r>
            <a:r>
              <a:rPr lang="en-GB" sz="1800" i="1" dirty="0"/>
              <a:t>An Introduction to Curriculum Research and Development. </a:t>
            </a:r>
            <a:r>
              <a:rPr lang="en-GB" sz="1800" dirty="0"/>
              <a:t>Heinemann.</a:t>
            </a:r>
          </a:p>
          <a:p>
            <a:pPr marL="0" indent="0">
              <a:buNone/>
            </a:pPr>
            <a:r>
              <a:rPr lang="en-GB" sz="1800" dirty="0"/>
              <a:t>Wenger, E. (1998) </a:t>
            </a:r>
            <a:r>
              <a:rPr lang="en-GB" sz="1800" i="1" dirty="0"/>
              <a:t>Communities of Practice: Learning, meaning, and identity.</a:t>
            </a:r>
            <a:r>
              <a:rPr lang="en-GB" sz="1800" dirty="0"/>
              <a:t> Cambridge University Press.</a:t>
            </a:r>
          </a:p>
          <a:p>
            <a:pPr marL="0" indent="0">
              <a:buNone/>
            </a:pPr>
            <a:r>
              <a:rPr lang="en-GB" sz="1800" dirty="0" err="1"/>
              <a:t>Zeichner</a:t>
            </a:r>
            <a:r>
              <a:rPr lang="en-GB" sz="1800" dirty="0"/>
              <a:t>, K.M. &amp; Noffke, S.E. (2001). Practitioner Research. IN V. Richardson (Ed.) </a:t>
            </a:r>
            <a:r>
              <a:rPr lang="en-GB" sz="1800" i="1" dirty="0"/>
              <a:t>Handbook of Research on Teaching.</a:t>
            </a:r>
            <a:r>
              <a:rPr lang="en-GB" sz="1800" dirty="0"/>
              <a:t> (4th </a:t>
            </a:r>
            <a:r>
              <a:rPr lang="en-GB" sz="1800" dirty="0" err="1"/>
              <a:t>Edn</a:t>
            </a:r>
            <a:r>
              <a:rPr lang="en-GB" sz="1800" dirty="0"/>
              <a:t>. pp.298-330) American Educational Research Association.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87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000">
              <a:schemeClr val="accent4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EFFD-F6E3-7F13-4700-400B960A3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Hierarchies  </a:t>
            </a:r>
            <a:endParaRPr lang="en-GB" dirty="0"/>
          </a:p>
        </p:txBody>
      </p:sp>
      <p:pic>
        <p:nvPicPr>
          <p:cNvPr id="6" name="Content Placeholder 5" descr="Classroom with solid fill">
            <a:extLst>
              <a:ext uri="{FF2B5EF4-FFF2-40B4-BE49-F238E27FC236}">
                <a16:creationId xmlns:a16="http://schemas.microsoft.com/office/drawing/2014/main" id="{8C12D9D2-DD5C-6F39-E845-6B65841512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84300" y="1600994"/>
            <a:ext cx="1574800" cy="15748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DCC4FA-74BD-FFD3-7DA9-E09CCB00FB94}"/>
              </a:ext>
            </a:extLst>
          </p:cNvPr>
          <p:cNvSpPr txBox="1"/>
          <p:nvPr/>
        </p:nvSpPr>
        <p:spPr>
          <a:xfrm>
            <a:off x="1092200" y="3779798"/>
            <a:ext cx="328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Researchers-researched</a:t>
            </a:r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3407C6-788D-4145-D2B2-BB7F7E15C418}"/>
              </a:ext>
            </a:extLst>
          </p:cNvPr>
          <p:cNvSpPr txBox="1"/>
          <p:nvPr/>
        </p:nvSpPr>
        <p:spPr>
          <a:xfrm>
            <a:off x="3581400" y="4215726"/>
            <a:ext cx="2374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Researchers</a:t>
            </a:r>
          </a:p>
          <a:p>
            <a:r>
              <a:rPr lang="en-US" sz="2400" dirty="0"/>
              <a:t>Teachers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9E467A-BB13-C2A0-4A77-F6E91B221690}"/>
              </a:ext>
            </a:extLst>
          </p:cNvPr>
          <p:cNvSpPr txBox="1"/>
          <p:nvPr/>
        </p:nvSpPr>
        <p:spPr>
          <a:xfrm>
            <a:off x="5321300" y="4559321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Researchers</a:t>
            </a:r>
          </a:p>
          <a:p>
            <a:r>
              <a:rPr lang="en-US" sz="2400" dirty="0"/>
              <a:t>Teacher educators</a:t>
            </a:r>
          </a:p>
          <a:p>
            <a:r>
              <a:rPr lang="en-US" sz="2400" dirty="0"/>
              <a:t>Teachers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1113E9-3792-D194-D159-AC44AD767B48}"/>
              </a:ext>
            </a:extLst>
          </p:cNvPr>
          <p:cNvSpPr txBox="1"/>
          <p:nvPr/>
        </p:nvSpPr>
        <p:spPr>
          <a:xfrm>
            <a:off x="7950200" y="5159485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Researchers</a:t>
            </a:r>
          </a:p>
          <a:p>
            <a:r>
              <a:rPr lang="en-US" sz="2400" dirty="0"/>
              <a:t>Teacher educators</a:t>
            </a:r>
          </a:p>
          <a:p>
            <a:r>
              <a:rPr lang="en-US" sz="2400" dirty="0"/>
              <a:t>Teachers</a:t>
            </a:r>
          </a:p>
          <a:p>
            <a:r>
              <a:rPr lang="en-US" sz="2400" dirty="0"/>
              <a:t>Learners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1565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7F1E3-4D09-4241-9B9D-6C9846F2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371720"/>
            <a:ext cx="6377101" cy="1906863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Crossing boundaries </a:t>
            </a:r>
            <a:br>
              <a:rPr lang="en-US"/>
            </a:br>
            <a:r>
              <a:rPr lang="en-US"/>
              <a:t>(dialogues about who does what?)</a:t>
            </a:r>
            <a:endParaRPr lang="en-US" dirty="0"/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D97E1C31-CDEC-42F6-95C7-147C581B1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00" y="2278583"/>
            <a:ext cx="5194300" cy="3937620"/>
          </a:xfrm>
        </p:spPr>
        <p:txBody>
          <a:bodyPr>
            <a:normAutofit/>
          </a:bodyPr>
          <a:lstStyle/>
          <a:p>
            <a:r>
              <a:rPr lang="en-US" sz="2400"/>
              <a:t>Researching ‘belongs’ to researchers (or does it?)</a:t>
            </a:r>
          </a:p>
          <a:p>
            <a:r>
              <a:rPr lang="en-US" sz="2400"/>
              <a:t>Teaching ‘belongs’ to teachers (or does it?)</a:t>
            </a:r>
          </a:p>
          <a:p>
            <a:r>
              <a:rPr lang="en-US" sz="2400"/>
              <a:t>Learning ‘belongs’ to learners (or does it?)</a:t>
            </a:r>
          </a:p>
          <a:p>
            <a:pPr marL="0" indent="0">
              <a:buNone/>
            </a:pPr>
            <a:r>
              <a:rPr lang="en-GB" sz="2400">
                <a:solidFill>
                  <a:schemeClr val="tx1">
                    <a:alpha val="80000"/>
                  </a:schemeClr>
                </a:solidFill>
              </a:rPr>
              <a:t>“</a:t>
            </a:r>
            <a:r>
              <a:rPr lang="en-US" sz="2400">
                <a:solidFill>
                  <a:schemeClr val="tx1">
                    <a:alpha val="80000"/>
                  </a:schemeClr>
                </a:solidFill>
              </a:rPr>
              <a:t>…the power that a language teacher can have in the classroom to shape the emotional self (+moral &amp; political self)” (Kramsch, 29 June 2022)</a:t>
            </a:r>
            <a:endParaRPr lang="en-GB" sz="2400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22" name="Picture 21" descr="A picture containing person, indoor, group, people&#10;&#10;Description automatically generated">
            <a:extLst>
              <a:ext uri="{FF2B5EF4-FFF2-40B4-BE49-F238E27FC236}">
                <a16:creationId xmlns:a16="http://schemas.microsoft.com/office/drawing/2014/main" id="{D4781CE6-3337-3643-A900-6C985C63B7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4605" r="16326" b="-1"/>
          <a:stretch/>
        </p:blipFill>
        <p:spPr>
          <a:xfrm>
            <a:off x="7863727" y="3681466"/>
            <a:ext cx="2810949" cy="3176541"/>
          </a:xfrm>
          <a:custGeom>
            <a:avLst/>
            <a:gdLst/>
            <a:ahLst/>
            <a:cxnLst/>
            <a:rect l="l" t="t" r="r" b="b"/>
            <a:pathLst>
              <a:path w="3747932" h="3176541">
                <a:moveTo>
                  <a:pt x="3239865" y="21"/>
                </a:moveTo>
                <a:cubicBezTo>
                  <a:pt x="3261821" y="112"/>
                  <a:pt x="3278837" y="498"/>
                  <a:pt x="3290337" y="938"/>
                </a:cubicBezTo>
                <a:cubicBezTo>
                  <a:pt x="3401766" y="5376"/>
                  <a:pt x="3510165" y="23128"/>
                  <a:pt x="3616543" y="49449"/>
                </a:cubicBezTo>
                <a:lnTo>
                  <a:pt x="3747932" y="87091"/>
                </a:lnTo>
                <a:lnTo>
                  <a:pt x="3747932" y="3176541"/>
                </a:lnTo>
                <a:lnTo>
                  <a:pt x="401358" y="3176541"/>
                </a:lnTo>
                <a:lnTo>
                  <a:pt x="398780" y="3136258"/>
                </a:lnTo>
                <a:cubicBezTo>
                  <a:pt x="400956" y="3079023"/>
                  <a:pt x="437945" y="3052703"/>
                  <a:pt x="483325" y="3030665"/>
                </a:cubicBezTo>
                <a:cubicBezTo>
                  <a:pt x="498866" y="3023015"/>
                  <a:pt x="520932" y="3023320"/>
                  <a:pt x="526840" y="2999447"/>
                </a:cubicBezTo>
                <a:cubicBezTo>
                  <a:pt x="501352" y="2976798"/>
                  <a:pt x="470270" y="2995161"/>
                  <a:pt x="442916" y="2988735"/>
                </a:cubicBezTo>
                <a:cubicBezTo>
                  <a:pt x="420228" y="2983533"/>
                  <a:pt x="382618" y="2986286"/>
                  <a:pt x="413701" y="2944662"/>
                </a:cubicBezTo>
                <a:cubicBezTo>
                  <a:pt x="422716" y="2932726"/>
                  <a:pt x="412147" y="2923542"/>
                  <a:pt x="400645" y="2922625"/>
                </a:cubicBezTo>
                <a:cubicBezTo>
                  <a:pt x="308644" y="2913137"/>
                  <a:pt x="350915" y="2828968"/>
                  <a:pt x="321386" y="2784590"/>
                </a:cubicBezTo>
                <a:cubicBezTo>
                  <a:pt x="313307" y="2772348"/>
                  <a:pt x="322010" y="2751230"/>
                  <a:pt x="334753" y="2746027"/>
                </a:cubicBezTo>
                <a:cubicBezTo>
                  <a:pt x="416187" y="2711746"/>
                  <a:pt x="427377" y="2630027"/>
                  <a:pt x="466852" y="2559632"/>
                </a:cubicBezTo>
                <a:cubicBezTo>
                  <a:pt x="423957" y="2531782"/>
                  <a:pt x="372673" y="2525661"/>
                  <a:pt x="326361" y="2507602"/>
                </a:cubicBezTo>
                <a:cubicBezTo>
                  <a:pt x="278183" y="2488626"/>
                  <a:pt x="278183" y="2474547"/>
                  <a:pt x="317968" y="2419457"/>
                </a:cubicBezTo>
                <a:cubicBezTo>
                  <a:pt x="214465" y="2407519"/>
                  <a:pt x="214465" y="2407519"/>
                  <a:pt x="246479" y="2320903"/>
                </a:cubicBezTo>
                <a:cubicBezTo>
                  <a:pt x="159758" y="2312945"/>
                  <a:pt x="102570" y="2271933"/>
                  <a:pt x="89205" y="2182255"/>
                </a:cubicBezTo>
                <a:cubicBezTo>
                  <a:pt x="82677" y="2138795"/>
                  <a:pt x="43514" y="2118290"/>
                  <a:pt x="0" y="2089213"/>
                </a:cubicBezTo>
                <a:cubicBezTo>
                  <a:pt x="54081" y="2061053"/>
                  <a:pt x="90759" y="2002290"/>
                  <a:pt x="153855" y="2064423"/>
                </a:cubicBezTo>
                <a:cubicBezTo>
                  <a:pt x="176855" y="2087070"/>
                  <a:pt x="174683" y="2058300"/>
                  <a:pt x="177788" y="2050037"/>
                </a:cubicBezTo>
                <a:cubicBezTo>
                  <a:pt x="185247" y="2029838"/>
                  <a:pt x="169707" y="2016369"/>
                  <a:pt x="159450" y="2001067"/>
                </a:cubicBezTo>
                <a:cubicBezTo>
                  <a:pt x="149504" y="1985763"/>
                  <a:pt x="137691" y="1969543"/>
                  <a:pt x="134895" y="1952400"/>
                </a:cubicBezTo>
                <a:cubicBezTo>
                  <a:pt x="133031" y="1940465"/>
                  <a:pt x="142044" y="1923021"/>
                  <a:pt x="151990" y="1914144"/>
                </a:cubicBezTo>
                <a:cubicBezTo>
                  <a:pt x="204209" y="1867316"/>
                  <a:pt x="173127" y="1762030"/>
                  <a:pt x="271969" y="1748562"/>
                </a:cubicBezTo>
                <a:cubicBezTo>
                  <a:pt x="316415" y="1742443"/>
                  <a:pt x="337860" y="1703878"/>
                  <a:pt x="370497" y="1682760"/>
                </a:cubicBezTo>
                <a:cubicBezTo>
                  <a:pt x="483946" y="1608999"/>
                  <a:pt x="559787" y="1514119"/>
                  <a:pt x="594908" y="1383735"/>
                </a:cubicBezTo>
                <a:cubicBezTo>
                  <a:pt x="604543" y="1347620"/>
                  <a:pt x="641532" y="1318542"/>
                  <a:pt x="665465" y="1286713"/>
                </a:cubicBezTo>
                <a:cubicBezTo>
                  <a:pt x="653963" y="1263452"/>
                  <a:pt x="591178" y="1313647"/>
                  <a:pt x="613246" y="1252435"/>
                </a:cubicBezTo>
                <a:cubicBezTo>
                  <a:pt x="630030" y="1206524"/>
                  <a:pt x="672925" y="1178060"/>
                  <a:pt x="713332" y="1150820"/>
                </a:cubicBezTo>
                <a:cubicBezTo>
                  <a:pt x="759333" y="1119908"/>
                  <a:pt x="810307" y="1095117"/>
                  <a:pt x="831133" y="1037883"/>
                </a:cubicBezTo>
                <a:cubicBezTo>
                  <a:pt x="835485" y="1025640"/>
                  <a:pt x="849470" y="1012785"/>
                  <a:pt x="861903" y="1007887"/>
                </a:cubicBezTo>
                <a:cubicBezTo>
                  <a:pt x="1469751" y="63584"/>
                  <a:pt x="2910527" y="-1353"/>
                  <a:pt x="3239865" y="21"/>
                </a:cubicBezTo>
                <a:close/>
              </a:path>
            </a:pathLst>
          </a:custGeom>
        </p:spPr>
      </p:pic>
      <p:pic>
        <p:nvPicPr>
          <p:cNvPr id="9" name="Content Placeholder 8" descr="A group of people in white lab coats looking at a microscope&#10;&#10;Description automatically generated with low confidence">
            <a:extLst>
              <a:ext uri="{FF2B5EF4-FFF2-40B4-BE49-F238E27FC236}">
                <a16:creationId xmlns:a16="http://schemas.microsoft.com/office/drawing/2014/main" id="{3D663071-3AF0-5548-8170-73E3A48EBF5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37986" r="20043"/>
          <a:stretch/>
        </p:blipFill>
        <p:spPr>
          <a:xfrm>
            <a:off x="5572708" y="2457971"/>
            <a:ext cx="2593775" cy="3476265"/>
          </a:xfrm>
          <a:custGeom>
            <a:avLst/>
            <a:gdLst/>
            <a:ahLst/>
            <a:cxnLst/>
            <a:rect l="l" t="t" r="r" b="b"/>
            <a:pathLst>
              <a:path w="3458367" h="3476265">
                <a:moveTo>
                  <a:pt x="549716" y="15"/>
                </a:moveTo>
                <a:cubicBezTo>
                  <a:pt x="557611" y="271"/>
                  <a:pt x="565778" y="3856"/>
                  <a:pt x="573176" y="4995"/>
                </a:cubicBezTo>
                <a:cubicBezTo>
                  <a:pt x="736504" y="30493"/>
                  <a:pt x="899830" y="58040"/>
                  <a:pt x="1063336" y="82398"/>
                </a:cubicBezTo>
                <a:cubicBezTo>
                  <a:pt x="1216195" y="105163"/>
                  <a:pt x="1370136" y="110398"/>
                  <a:pt x="1523717" y="122237"/>
                </a:cubicBezTo>
                <a:cubicBezTo>
                  <a:pt x="1709602" y="136580"/>
                  <a:pt x="1895127" y="156841"/>
                  <a:pt x="2079929" y="188711"/>
                </a:cubicBezTo>
                <a:cubicBezTo>
                  <a:pt x="2208244" y="211023"/>
                  <a:pt x="2337823" y="226502"/>
                  <a:pt x="2467943" y="208745"/>
                </a:cubicBezTo>
                <a:cubicBezTo>
                  <a:pt x="2474439" y="207834"/>
                  <a:pt x="2481839" y="204876"/>
                  <a:pt x="2487253" y="207834"/>
                </a:cubicBezTo>
                <a:cubicBezTo>
                  <a:pt x="2550419" y="241073"/>
                  <a:pt x="2619357" y="217168"/>
                  <a:pt x="2684869" y="238113"/>
                </a:cubicBezTo>
                <a:cubicBezTo>
                  <a:pt x="2668085" y="318930"/>
                  <a:pt x="2596077" y="312327"/>
                  <a:pt x="2555471" y="368331"/>
                </a:cubicBezTo>
                <a:cubicBezTo>
                  <a:pt x="2621704" y="390639"/>
                  <a:pt x="2681259" y="413178"/>
                  <a:pt x="2741717" y="430023"/>
                </a:cubicBezTo>
                <a:cubicBezTo>
                  <a:pt x="2805785" y="447780"/>
                  <a:pt x="2860106" y="495816"/>
                  <a:pt x="2922728" y="517216"/>
                </a:cubicBezTo>
                <a:cubicBezTo>
                  <a:pt x="2936085" y="521769"/>
                  <a:pt x="2952146" y="537704"/>
                  <a:pt x="2956838" y="553184"/>
                </a:cubicBezTo>
                <a:cubicBezTo>
                  <a:pt x="2971997" y="603269"/>
                  <a:pt x="3274647" y="743732"/>
                  <a:pt x="3238914" y="788350"/>
                </a:cubicBezTo>
                <a:cubicBezTo>
                  <a:pt x="3224116" y="806791"/>
                  <a:pt x="3204986" y="819994"/>
                  <a:pt x="3184953" y="838207"/>
                </a:cubicBezTo>
                <a:cubicBezTo>
                  <a:pt x="3215093" y="872582"/>
                  <a:pt x="3249020" y="887608"/>
                  <a:pt x="3285115" y="897852"/>
                </a:cubicBezTo>
                <a:cubicBezTo>
                  <a:pt x="3295944" y="901039"/>
                  <a:pt x="3306591" y="907413"/>
                  <a:pt x="3307674" y="922894"/>
                </a:cubicBezTo>
                <a:cubicBezTo>
                  <a:pt x="3308757" y="939056"/>
                  <a:pt x="3297748" y="945429"/>
                  <a:pt x="3288544" y="952944"/>
                </a:cubicBezTo>
                <a:cubicBezTo>
                  <a:pt x="3275731" y="963415"/>
                  <a:pt x="3263278" y="972523"/>
                  <a:pt x="3247036" y="973888"/>
                </a:cubicBezTo>
                <a:cubicBezTo>
                  <a:pt x="3220325" y="975937"/>
                  <a:pt x="3207513" y="1005076"/>
                  <a:pt x="3191993" y="1026930"/>
                </a:cubicBezTo>
                <a:cubicBezTo>
                  <a:pt x="3183330" y="1039224"/>
                  <a:pt x="3178998" y="1064037"/>
                  <a:pt x="3194157" y="1068363"/>
                </a:cubicBezTo>
                <a:cubicBezTo>
                  <a:pt x="3230613" y="1078837"/>
                  <a:pt x="3227725" y="1109114"/>
                  <a:pt x="3226824" y="1143489"/>
                </a:cubicBezTo>
                <a:cubicBezTo>
                  <a:pt x="3225560" y="1186061"/>
                  <a:pt x="3204083" y="1205638"/>
                  <a:pt x="3177734" y="1222030"/>
                </a:cubicBezTo>
                <a:cubicBezTo>
                  <a:pt x="3168711" y="1227720"/>
                  <a:pt x="3155898" y="1227493"/>
                  <a:pt x="3152469" y="1245250"/>
                </a:cubicBezTo>
                <a:cubicBezTo>
                  <a:pt x="3167267" y="1262097"/>
                  <a:pt x="3185314" y="1248439"/>
                  <a:pt x="3201197" y="1253218"/>
                </a:cubicBezTo>
                <a:cubicBezTo>
                  <a:pt x="3214370" y="1257088"/>
                  <a:pt x="3236208" y="1255040"/>
                  <a:pt x="3218160" y="1286000"/>
                </a:cubicBezTo>
                <a:cubicBezTo>
                  <a:pt x="3212926" y="1294878"/>
                  <a:pt x="3219062" y="1301709"/>
                  <a:pt x="3225741" y="1302392"/>
                </a:cubicBezTo>
                <a:cubicBezTo>
                  <a:pt x="3279159" y="1309449"/>
                  <a:pt x="3254615" y="1372054"/>
                  <a:pt x="3271761" y="1405063"/>
                </a:cubicBezTo>
                <a:cubicBezTo>
                  <a:pt x="3276452" y="1414169"/>
                  <a:pt x="3271399" y="1429877"/>
                  <a:pt x="3263999" y="1433747"/>
                </a:cubicBezTo>
                <a:cubicBezTo>
                  <a:pt x="3216716" y="1459245"/>
                  <a:pt x="3210220" y="1520028"/>
                  <a:pt x="3187299" y="1572389"/>
                </a:cubicBezTo>
                <a:cubicBezTo>
                  <a:pt x="3212205" y="1593104"/>
                  <a:pt x="3241982" y="1597657"/>
                  <a:pt x="3268872" y="1611089"/>
                </a:cubicBezTo>
                <a:cubicBezTo>
                  <a:pt x="3296846" y="1625204"/>
                  <a:pt x="3296846" y="1635676"/>
                  <a:pt x="3273746" y="1676653"/>
                </a:cubicBezTo>
                <a:cubicBezTo>
                  <a:pt x="3333842" y="1685532"/>
                  <a:pt x="3333842" y="1685532"/>
                  <a:pt x="3315254" y="1749957"/>
                </a:cubicBezTo>
                <a:cubicBezTo>
                  <a:pt x="3365607" y="1755877"/>
                  <a:pt x="3398812" y="1786382"/>
                  <a:pt x="3406572" y="1853085"/>
                </a:cubicBezTo>
                <a:cubicBezTo>
                  <a:pt x="3410362" y="1885411"/>
                  <a:pt x="3433101" y="1900663"/>
                  <a:pt x="3458367" y="1922291"/>
                </a:cubicBezTo>
                <a:cubicBezTo>
                  <a:pt x="3426966" y="1943236"/>
                  <a:pt x="3405669" y="1986945"/>
                  <a:pt x="3369034" y="1940730"/>
                </a:cubicBezTo>
                <a:cubicBezTo>
                  <a:pt x="3355680" y="1923885"/>
                  <a:pt x="3356941" y="1945284"/>
                  <a:pt x="3355138" y="1951430"/>
                </a:cubicBezTo>
                <a:cubicBezTo>
                  <a:pt x="3350807" y="1966455"/>
                  <a:pt x="3359830" y="1976472"/>
                  <a:pt x="3365786" y="1987854"/>
                </a:cubicBezTo>
                <a:cubicBezTo>
                  <a:pt x="3371561" y="1999237"/>
                  <a:pt x="3378420" y="2011302"/>
                  <a:pt x="3380043" y="2024054"/>
                </a:cubicBezTo>
                <a:cubicBezTo>
                  <a:pt x="3381125" y="2032931"/>
                  <a:pt x="3375892" y="2045905"/>
                  <a:pt x="3370117" y="2052509"/>
                </a:cubicBezTo>
                <a:cubicBezTo>
                  <a:pt x="3339797" y="2087340"/>
                  <a:pt x="3357844" y="2165652"/>
                  <a:pt x="3300454" y="2175670"/>
                </a:cubicBezTo>
                <a:cubicBezTo>
                  <a:pt x="3274647" y="2180221"/>
                  <a:pt x="3262195" y="2208906"/>
                  <a:pt x="3243246" y="2224614"/>
                </a:cubicBezTo>
                <a:cubicBezTo>
                  <a:pt x="3177374" y="2279478"/>
                  <a:pt x="3133338" y="2350051"/>
                  <a:pt x="3112946" y="2447031"/>
                </a:cubicBezTo>
                <a:cubicBezTo>
                  <a:pt x="3107352" y="2473894"/>
                  <a:pt x="3085875" y="2495522"/>
                  <a:pt x="3071979" y="2519197"/>
                </a:cubicBezTo>
                <a:cubicBezTo>
                  <a:pt x="3078657" y="2536499"/>
                  <a:pt x="3115112" y="2499164"/>
                  <a:pt x="3102298" y="2544694"/>
                </a:cubicBezTo>
                <a:cubicBezTo>
                  <a:pt x="3092553" y="2578843"/>
                  <a:pt x="3067647" y="2600014"/>
                  <a:pt x="3044185" y="2620276"/>
                </a:cubicBezTo>
                <a:cubicBezTo>
                  <a:pt x="3017476" y="2643268"/>
                  <a:pt x="2987879" y="2661708"/>
                  <a:pt x="2975787" y="2704279"/>
                </a:cubicBezTo>
                <a:cubicBezTo>
                  <a:pt x="2973260" y="2713386"/>
                  <a:pt x="2965140" y="2722947"/>
                  <a:pt x="2957921" y="2726591"/>
                </a:cubicBezTo>
                <a:cubicBezTo>
                  <a:pt x="2581458" y="3475797"/>
                  <a:pt x="1654740" y="3480805"/>
                  <a:pt x="1547901" y="3475568"/>
                </a:cubicBezTo>
                <a:cubicBezTo>
                  <a:pt x="1418503" y="3468966"/>
                  <a:pt x="1296143" y="3422753"/>
                  <a:pt x="1176132" y="3365156"/>
                </a:cubicBezTo>
                <a:cubicBezTo>
                  <a:pt x="1125418" y="3340797"/>
                  <a:pt x="1078316" y="3306195"/>
                  <a:pt x="1029045" y="3279332"/>
                </a:cubicBezTo>
                <a:cubicBezTo>
                  <a:pt x="961009" y="3242223"/>
                  <a:pt x="908492" y="3171424"/>
                  <a:pt x="840634" y="3141601"/>
                </a:cubicBezTo>
                <a:cubicBezTo>
                  <a:pt x="770793" y="3110867"/>
                  <a:pt x="711057" y="3054638"/>
                  <a:pt x="639229" y="3030734"/>
                </a:cubicBezTo>
                <a:cubicBezTo>
                  <a:pt x="601330" y="3017985"/>
                  <a:pt x="564695" y="2994993"/>
                  <a:pt x="570649" y="2929200"/>
                </a:cubicBezTo>
                <a:cubicBezTo>
                  <a:pt x="572274" y="2910532"/>
                  <a:pt x="562349" y="2895282"/>
                  <a:pt x="546647" y="2900745"/>
                </a:cubicBezTo>
                <a:cubicBezTo>
                  <a:pt x="516690" y="2910989"/>
                  <a:pt x="503154" y="2883898"/>
                  <a:pt x="486550" y="2863636"/>
                </a:cubicBezTo>
                <a:cubicBezTo>
                  <a:pt x="456953" y="2827667"/>
                  <a:pt x="428801" y="2789422"/>
                  <a:pt x="381697" y="2783503"/>
                </a:cubicBezTo>
                <a:cubicBezTo>
                  <a:pt x="390720" y="2755272"/>
                  <a:pt x="406060" y="2759371"/>
                  <a:pt x="420137" y="2765290"/>
                </a:cubicBezTo>
                <a:cubicBezTo>
                  <a:pt x="457133" y="2780772"/>
                  <a:pt x="493769" y="2798300"/>
                  <a:pt x="530765" y="2813781"/>
                </a:cubicBezTo>
                <a:cubicBezTo>
                  <a:pt x="554948" y="2823799"/>
                  <a:pt x="578952" y="2837912"/>
                  <a:pt x="611257" y="2826755"/>
                </a:cubicBezTo>
                <a:cubicBezTo>
                  <a:pt x="583463" y="2769843"/>
                  <a:pt x="536180" y="2759598"/>
                  <a:pt x="497920" y="2742071"/>
                </a:cubicBezTo>
                <a:cubicBezTo>
                  <a:pt x="450096" y="2719988"/>
                  <a:pt x="421942" y="2678326"/>
                  <a:pt x="388193" y="2631885"/>
                </a:cubicBezTo>
                <a:cubicBezTo>
                  <a:pt x="423386" y="2620730"/>
                  <a:pt x="445223" y="2654879"/>
                  <a:pt x="472834" y="2653056"/>
                </a:cubicBezTo>
                <a:cubicBezTo>
                  <a:pt x="474279" y="2647140"/>
                  <a:pt x="476804" y="2638488"/>
                  <a:pt x="476444" y="2638259"/>
                </a:cubicBezTo>
                <a:cubicBezTo>
                  <a:pt x="431326" y="2612763"/>
                  <a:pt x="410211" y="2564956"/>
                  <a:pt x="403173" y="2507131"/>
                </a:cubicBezTo>
                <a:cubicBezTo>
                  <a:pt x="399563" y="2477310"/>
                  <a:pt x="383140" y="2467976"/>
                  <a:pt x="366897" y="2454316"/>
                </a:cubicBezTo>
                <a:cubicBezTo>
                  <a:pt x="310230" y="2405826"/>
                  <a:pt x="250314" y="2361890"/>
                  <a:pt x="203752" y="2295188"/>
                </a:cubicBezTo>
                <a:cubicBezTo>
                  <a:pt x="257532" y="2304066"/>
                  <a:pt x="300665" y="2347547"/>
                  <a:pt x="358597" y="2366215"/>
                </a:cubicBezTo>
                <a:cubicBezTo>
                  <a:pt x="312577" y="2292910"/>
                  <a:pt x="253020" y="2255803"/>
                  <a:pt x="198698" y="2211409"/>
                </a:cubicBezTo>
                <a:cubicBezTo>
                  <a:pt x="173974" y="2191149"/>
                  <a:pt x="151055" y="2165197"/>
                  <a:pt x="121097" y="2154269"/>
                </a:cubicBezTo>
                <a:cubicBezTo>
                  <a:pt x="110448" y="2150400"/>
                  <a:pt x="92943" y="2142204"/>
                  <a:pt x="101425" y="2120577"/>
                </a:cubicBezTo>
                <a:cubicBezTo>
                  <a:pt x="108643" y="2102593"/>
                  <a:pt x="122900" y="2108055"/>
                  <a:pt x="135895" y="2113292"/>
                </a:cubicBezTo>
                <a:cubicBezTo>
                  <a:pt x="167116" y="2126269"/>
                  <a:pt x="199421" y="2126495"/>
                  <a:pt x="241652" y="2126269"/>
                </a:cubicBezTo>
                <a:cubicBezTo>
                  <a:pt x="206279" y="2066851"/>
                  <a:pt x="141489" y="2084608"/>
                  <a:pt x="111170" y="2022231"/>
                </a:cubicBezTo>
                <a:cubicBezTo>
                  <a:pt x="149069" y="2011302"/>
                  <a:pt x="178305" y="2033841"/>
                  <a:pt x="208987" y="2038166"/>
                </a:cubicBezTo>
                <a:cubicBezTo>
                  <a:pt x="236777" y="2042036"/>
                  <a:pt x="243636" y="2031565"/>
                  <a:pt x="237139" y="1997188"/>
                </a:cubicBezTo>
                <a:cubicBezTo>
                  <a:pt x="227034" y="1943690"/>
                  <a:pt x="242193" y="1916371"/>
                  <a:pt x="282618" y="1930941"/>
                </a:cubicBezTo>
                <a:cubicBezTo>
                  <a:pt x="320155" y="1944601"/>
                  <a:pt x="324125" y="1924568"/>
                  <a:pt x="314019" y="1894062"/>
                </a:cubicBezTo>
                <a:cubicBezTo>
                  <a:pt x="299582" y="1849671"/>
                  <a:pt x="316004" y="1815295"/>
                  <a:pt x="327194" y="1777960"/>
                </a:cubicBezTo>
                <a:cubicBezTo>
                  <a:pt x="344339" y="1721045"/>
                  <a:pt x="337121" y="1693272"/>
                  <a:pt x="300123" y="1650929"/>
                </a:cubicBezTo>
                <a:cubicBezTo>
                  <a:pt x="279370" y="1627251"/>
                  <a:pt x="256992" y="1607219"/>
                  <a:pt x="226852" y="1586731"/>
                </a:cubicBezTo>
                <a:cubicBezTo>
                  <a:pt x="296334" y="1575576"/>
                  <a:pt x="223423" y="1538013"/>
                  <a:pt x="247968" y="1514564"/>
                </a:cubicBezTo>
                <a:cubicBezTo>
                  <a:pt x="297056" y="1505003"/>
                  <a:pt x="337121" y="1579673"/>
                  <a:pt x="403895" y="1558274"/>
                </a:cubicBezTo>
                <a:cubicBezTo>
                  <a:pt x="321420" y="1493619"/>
                  <a:pt x="230281" y="1472448"/>
                  <a:pt x="170546" y="1386396"/>
                </a:cubicBezTo>
                <a:cubicBezTo>
                  <a:pt x="184261" y="1366817"/>
                  <a:pt x="197977" y="1385030"/>
                  <a:pt x="209707" y="1377746"/>
                </a:cubicBezTo>
                <a:cubicBezTo>
                  <a:pt x="209346" y="1373192"/>
                  <a:pt x="210250" y="1366362"/>
                  <a:pt x="208083" y="1364314"/>
                </a:cubicBezTo>
                <a:cubicBezTo>
                  <a:pt x="163508" y="1317416"/>
                  <a:pt x="162784" y="1316279"/>
                  <a:pt x="210610" y="1281675"/>
                </a:cubicBezTo>
                <a:cubicBezTo>
                  <a:pt x="227394" y="1269609"/>
                  <a:pt x="225950" y="1258909"/>
                  <a:pt x="217108" y="1243657"/>
                </a:cubicBezTo>
                <a:cubicBezTo>
                  <a:pt x="210790" y="1232957"/>
                  <a:pt x="203211" y="1223395"/>
                  <a:pt x="206820" y="1199947"/>
                </a:cubicBezTo>
                <a:cubicBezTo>
                  <a:pt x="232988" y="1229998"/>
                  <a:pt x="359499" y="1220208"/>
                  <a:pt x="381877" y="1217021"/>
                </a:cubicBezTo>
                <a:cubicBezTo>
                  <a:pt x="406963" y="1213607"/>
                  <a:pt x="431688" y="1199037"/>
                  <a:pt x="458035" y="1207003"/>
                </a:cubicBezTo>
                <a:cubicBezTo>
                  <a:pt x="479150" y="1213381"/>
                  <a:pt x="576966" y="1275073"/>
                  <a:pt x="590863" y="1204273"/>
                </a:cubicBezTo>
                <a:cubicBezTo>
                  <a:pt x="591585" y="1200858"/>
                  <a:pt x="631107" y="1208826"/>
                  <a:pt x="652403" y="1212696"/>
                </a:cubicBezTo>
                <a:cubicBezTo>
                  <a:pt x="671172" y="1215883"/>
                  <a:pt x="692288" y="1229998"/>
                  <a:pt x="704920" y="1201769"/>
                </a:cubicBezTo>
                <a:cubicBezTo>
                  <a:pt x="712320" y="1185150"/>
                  <a:pt x="681820" y="1153051"/>
                  <a:pt x="654569" y="1150320"/>
                </a:cubicBezTo>
                <a:cubicBezTo>
                  <a:pt x="630926" y="1147814"/>
                  <a:pt x="606202" y="1144172"/>
                  <a:pt x="583643" y="1151001"/>
                </a:cubicBezTo>
                <a:cubicBezTo>
                  <a:pt x="555852" y="1159198"/>
                  <a:pt x="540873" y="1145995"/>
                  <a:pt x="533111" y="1117538"/>
                </a:cubicBezTo>
                <a:cubicBezTo>
                  <a:pt x="524450" y="1086122"/>
                  <a:pt x="507845" y="1071550"/>
                  <a:pt x="484926" y="1056980"/>
                </a:cubicBezTo>
                <a:cubicBezTo>
                  <a:pt x="429340" y="1021696"/>
                  <a:pt x="375921" y="980946"/>
                  <a:pt x="314922" y="960456"/>
                </a:cubicBezTo>
                <a:cubicBezTo>
                  <a:pt x="302830" y="956358"/>
                  <a:pt x="289476" y="950894"/>
                  <a:pt x="283881" y="923805"/>
                </a:cubicBezTo>
                <a:cubicBezTo>
                  <a:pt x="449013" y="964326"/>
                  <a:pt x="599526" y="1069958"/>
                  <a:pt x="769890" y="1063811"/>
                </a:cubicBezTo>
                <a:cubicBezTo>
                  <a:pt x="723329" y="1030346"/>
                  <a:pt x="669369" y="1028524"/>
                  <a:pt x="619738" y="1005076"/>
                </a:cubicBezTo>
                <a:cubicBezTo>
                  <a:pt x="654930" y="987546"/>
                  <a:pt x="687956" y="1005759"/>
                  <a:pt x="721344" y="1015777"/>
                </a:cubicBezTo>
                <a:cubicBezTo>
                  <a:pt x="749317" y="1023970"/>
                  <a:pt x="774583" y="1025337"/>
                  <a:pt x="777650" y="976393"/>
                </a:cubicBezTo>
                <a:cubicBezTo>
                  <a:pt x="776566" y="973205"/>
                  <a:pt x="776747" y="969107"/>
                  <a:pt x="776929" y="965238"/>
                </a:cubicBezTo>
                <a:cubicBezTo>
                  <a:pt x="767542" y="944976"/>
                  <a:pt x="752926" y="934504"/>
                  <a:pt x="735601" y="928584"/>
                </a:cubicBezTo>
                <a:cubicBezTo>
                  <a:pt x="725133" y="924942"/>
                  <a:pt x="711237" y="919478"/>
                  <a:pt x="711416" y="904909"/>
                </a:cubicBezTo>
                <a:cubicBezTo>
                  <a:pt x="711958" y="850955"/>
                  <a:pt x="678571" y="835246"/>
                  <a:pt x="645185" y="819539"/>
                </a:cubicBezTo>
                <a:cubicBezTo>
                  <a:pt x="663773" y="792676"/>
                  <a:pt x="678391" y="812481"/>
                  <a:pt x="692468" y="810433"/>
                </a:cubicBezTo>
                <a:cubicBezTo>
                  <a:pt x="701672" y="809067"/>
                  <a:pt x="709973" y="806563"/>
                  <a:pt x="709973" y="792676"/>
                </a:cubicBezTo>
                <a:cubicBezTo>
                  <a:pt x="710154" y="781065"/>
                  <a:pt x="705822" y="767861"/>
                  <a:pt x="696799" y="767635"/>
                </a:cubicBezTo>
                <a:cubicBezTo>
                  <a:pt x="640312" y="765585"/>
                  <a:pt x="609090" y="690914"/>
                  <a:pt x="550437" y="690687"/>
                </a:cubicBezTo>
                <a:cubicBezTo>
                  <a:pt x="515425" y="690687"/>
                  <a:pt x="568666" y="648572"/>
                  <a:pt x="539068" y="631042"/>
                </a:cubicBezTo>
                <a:cubicBezTo>
                  <a:pt x="532570" y="627171"/>
                  <a:pt x="556032" y="621254"/>
                  <a:pt x="566500" y="622164"/>
                </a:cubicBezTo>
                <a:cubicBezTo>
                  <a:pt x="576786" y="623074"/>
                  <a:pt x="585990" y="634229"/>
                  <a:pt x="598443" y="626261"/>
                </a:cubicBezTo>
                <a:cubicBezTo>
                  <a:pt x="605300" y="597806"/>
                  <a:pt x="587615" y="587332"/>
                  <a:pt x="572996" y="579365"/>
                </a:cubicBezTo>
                <a:cubicBezTo>
                  <a:pt x="539247" y="560925"/>
                  <a:pt x="506402" y="538615"/>
                  <a:pt x="469405" y="532013"/>
                </a:cubicBezTo>
                <a:cubicBezTo>
                  <a:pt x="456232" y="529737"/>
                  <a:pt x="488355" y="499231"/>
                  <a:pt x="494671" y="488532"/>
                </a:cubicBezTo>
                <a:cubicBezTo>
                  <a:pt x="345782" y="376071"/>
                  <a:pt x="166756" y="381762"/>
                  <a:pt x="0" y="290928"/>
                </a:cubicBezTo>
                <a:cubicBezTo>
                  <a:pt x="36817" y="273173"/>
                  <a:pt x="63887" y="286148"/>
                  <a:pt x="88973" y="288880"/>
                </a:cubicBezTo>
                <a:cubicBezTo>
                  <a:pt x="151595" y="295708"/>
                  <a:pt x="213498" y="309822"/>
                  <a:pt x="275940" y="318246"/>
                </a:cubicBezTo>
                <a:cubicBezTo>
                  <a:pt x="306620" y="322344"/>
                  <a:pt x="335134" y="337824"/>
                  <a:pt x="369424" y="313239"/>
                </a:cubicBezTo>
                <a:cubicBezTo>
                  <a:pt x="392343" y="296847"/>
                  <a:pt x="428980" y="314604"/>
                  <a:pt x="457133" y="329174"/>
                </a:cubicBezTo>
                <a:cubicBezTo>
                  <a:pt x="480414" y="341238"/>
                  <a:pt x="502612" y="344425"/>
                  <a:pt x="533474" y="329174"/>
                </a:cubicBezTo>
                <a:cubicBezTo>
                  <a:pt x="505501" y="319841"/>
                  <a:pt x="484023" y="311645"/>
                  <a:pt x="462006" y="305953"/>
                </a:cubicBezTo>
                <a:cubicBezTo>
                  <a:pt x="444501" y="301400"/>
                  <a:pt x="486189" y="282960"/>
                  <a:pt x="507484" y="285237"/>
                </a:cubicBezTo>
                <a:cubicBezTo>
                  <a:pt x="537263" y="288423"/>
                  <a:pt x="520479" y="276586"/>
                  <a:pt x="515425" y="260195"/>
                </a:cubicBezTo>
                <a:cubicBezTo>
                  <a:pt x="510012" y="242665"/>
                  <a:pt x="526074" y="237203"/>
                  <a:pt x="536180" y="240844"/>
                </a:cubicBezTo>
                <a:cubicBezTo>
                  <a:pt x="574980" y="255187"/>
                  <a:pt x="613602" y="229917"/>
                  <a:pt x="653668" y="250407"/>
                </a:cubicBezTo>
                <a:cubicBezTo>
                  <a:pt x="643561" y="199867"/>
                  <a:pt x="621723" y="177784"/>
                  <a:pt x="576064" y="170726"/>
                </a:cubicBezTo>
                <a:cubicBezTo>
                  <a:pt x="558919" y="167996"/>
                  <a:pt x="541053" y="172093"/>
                  <a:pt x="526254" y="157522"/>
                </a:cubicBezTo>
                <a:cubicBezTo>
                  <a:pt x="517771" y="149101"/>
                  <a:pt x="508207" y="139084"/>
                  <a:pt x="514884" y="123603"/>
                </a:cubicBezTo>
                <a:cubicBezTo>
                  <a:pt x="519577" y="112674"/>
                  <a:pt x="529684" y="112674"/>
                  <a:pt x="537985" y="116318"/>
                </a:cubicBezTo>
                <a:cubicBezTo>
                  <a:pt x="575162" y="132483"/>
                  <a:pt x="613963" y="138400"/>
                  <a:pt x="652764" y="144320"/>
                </a:cubicBezTo>
                <a:cubicBezTo>
                  <a:pt x="658720" y="145230"/>
                  <a:pt x="665397" y="148191"/>
                  <a:pt x="672075" y="133164"/>
                </a:cubicBezTo>
                <a:cubicBezTo>
                  <a:pt x="599526" y="108805"/>
                  <a:pt x="530585" y="74202"/>
                  <a:pt x="456051" y="60770"/>
                </a:cubicBezTo>
                <a:cubicBezTo>
                  <a:pt x="457133" y="54397"/>
                  <a:pt x="458215" y="48022"/>
                  <a:pt x="459299" y="41649"/>
                </a:cubicBezTo>
                <a:cubicBezTo>
                  <a:pt x="517591" y="50753"/>
                  <a:pt x="575884" y="59859"/>
                  <a:pt x="649515" y="71243"/>
                </a:cubicBezTo>
                <a:cubicBezTo>
                  <a:pt x="604218" y="35045"/>
                  <a:pt x="561446" y="47111"/>
                  <a:pt x="527879" y="15013"/>
                </a:cubicBezTo>
                <a:cubicBezTo>
                  <a:pt x="534195" y="2833"/>
                  <a:pt x="541820" y="-241"/>
                  <a:pt x="549716" y="15"/>
                </a:cubicBezTo>
                <a:close/>
              </a:path>
            </a:pathLst>
          </a:custGeom>
        </p:spPr>
      </p:pic>
      <p:pic>
        <p:nvPicPr>
          <p:cNvPr id="11" name="Picture 10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8D2D2335-0BF7-A74C-907C-FA4CCCF57D3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11678" r="23488" b="-2"/>
          <a:stretch/>
        </p:blipFill>
        <p:spPr>
          <a:xfrm>
            <a:off x="7239769" y="-5"/>
            <a:ext cx="3434907" cy="3536502"/>
          </a:xfrm>
          <a:custGeom>
            <a:avLst/>
            <a:gdLst/>
            <a:ahLst/>
            <a:cxnLst/>
            <a:rect l="l" t="t" r="r" b="b"/>
            <a:pathLst>
              <a:path w="4579876" h="3536502">
                <a:moveTo>
                  <a:pt x="457312" y="0"/>
                </a:moveTo>
                <a:lnTo>
                  <a:pt x="4579876" y="0"/>
                </a:lnTo>
                <a:lnTo>
                  <a:pt x="4579876" y="3057029"/>
                </a:lnTo>
                <a:lnTo>
                  <a:pt x="4508441" y="3086568"/>
                </a:lnTo>
                <a:cubicBezTo>
                  <a:pt x="4391572" y="3126663"/>
                  <a:pt x="4301124" y="3221848"/>
                  <a:pt x="4183947" y="3271738"/>
                </a:cubicBezTo>
                <a:cubicBezTo>
                  <a:pt x="4099090" y="3307854"/>
                  <a:pt x="4017967" y="3354374"/>
                  <a:pt x="3930625" y="3387123"/>
                </a:cubicBezTo>
                <a:cubicBezTo>
                  <a:pt x="3723932" y="3464557"/>
                  <a:pt x="3513195" y="3526689"/>
                  <a:pt x="3290337" y="3535564"/>
                </a:cubicBezTo>
                <a:cubicBezTo>
                  <a:pt x="3106332" y="3542605"/>
                  <a:pt x="1510274" y="3535872"/>
                  <a:pt x="861903" y="2528615"/>
                </a:cubicBezTo>
                <a:cubicBezTo>
                  <a:pt x="849470" y="2523717"/>
                  <a:pt x="835485" y="2510862"/>
                  <a:pt x="831133" y="2498619"/>
                </a:cubicBezTo>
                <a:cubicBezTo>
                  <a:pt x="810307" y="2441385"/>
                  <a:pt x="759333" y="2416594"/>
                  <a:pt x="713333" y="2385682"/>
                </a:cubicBezTo>
                <a:cubicBezTo>
                  <a:pt x="672925" y="2358442"/>
                  <a:pt x="630030" y="2329978"/>
                  <a:pt x="613246" y="2284067"/>
                </a:cubicBezTo>
                <a:cubicBezTo>
                  <a:pt x="591179" y="2222855"/>
                  <a:pt x="653963" y="2273050"/>
                  <a:pt x="665465" y="2249789"/>
                </a:cubicBezTo>
                <a:cubicBezTo>
                  <a:pt x="641532" y="2217960"/>
                  <a:pt x="604543" y="2188882"/>
                  <a:pt x="594908" y="2152767"/>
                </a:cubicBezTo>
                <a:cubicBezTo>
                  <a:pt x="559787" y="2022383"/>
                  <a:pt x="483946" y="1927503"/>
                  <a:pt x="370497" y="1853742"/>
                </a:cubicBezTo>
                <a:cubicBezTo>
                  <a:pt x="337861" y="1832624"/>
                  <a:pt x="316415" y="1794059"/>
                  <a:pt x="271969" y="1787940"/>
                </a:cubicBezTo>
                <a:cubicBezTo>
                  <a:pt x="173127" y="1774472"/>
                  <a:pt x="204209" y="1669186"/>
                  <a:pt x="151990" y="1622358"/>
                </a:cubicBezTo>
                <a:cubicBezTo>
                  <a:pt x="142044" y="1613481"/>
                  <a:pt x="133031" y="1596037"/>
                  <a:pt x="134895" y="1584102"/>
                </a:cubicBezTo>
                <a:cubicBezTo>
                  <a:pt x="137691" y="1566959"/>
                  <a:pt x="149504" y="1550739"/>
                  <a:pt x="159450" y="1535435"/>
                </a:cubicBezTo>
                <a:cubicBezTo>
                  <a:pt x="169708" y="1520133"/>
                  <a:pt x="185247" y="1506664"/>
                  <a:pt x="177788" y="1486465"/>
                </a:cubicBezTo>
                <a:cubicBezTo>
                  <a:pt x="174683" y="1478202"/>
                  <a:pt x="176855" y="1449432"/>
                  <a:pt x="153856" y="1472079"/>
                </a:cubicBezTo>
                <a:cubicBezTo>
                  <a:pt x="90760" y="1534212"/>
                  <a:pt x="54082" y="1475449"/>
                  <a:pt x="0" y="1447289"/>
                </a:cubicBezTo>
                <a:cubicBezTo>
                  <a:pt x="43515" y="1418212"/>
                  <a:pt x="82677" y="1397707"/>
                  <a:pt x="89205" y="1354247"/>
                </a:cubicBezTo>
                <a:cubicBezTo>
                  <a:pt x="102570" y="1264569"/>
                  <a:pt x="159758" y="1223557"/>
                  <a:pt x="246479" y="1215599"/>
                </a:cubicBezTo>
                <a:cubicBezTo>
                  <a:pt x="214465" y="1128983"/>
                  <a:pt x="214465" y="1128983"/>
                  <a:pt x="317968" y="1117045"/>
                </a:cubicBezTo>
                <a:cubicBezTo>
                  <a:pt x="278183" y="1061955"/>
                  <a:pt x="278183" y="1047876"/>
                  <a:pt x="326362" y="1028900"/>
                </a:cubicBezTo>
                <a:cubicBezTo>
                  <a:pt x="372673" y="1010841"/>
                  <a:pt x="423957" y="1004720"/>
                  <a:pt x="466852" y="976870"/>
                </a:cubicBezTo>
                <a:cubicBezTo>
                  <a:pt x="427377" y="906475"/>
                  <a:pt x="416188" y="824756"/>
                  <a:pt x="334754" y="790475"/>
                </a:cubicBezTo>
                <a:cubicBezTo>
                  <a:pt x="322010" y="785272"/>
                  <a:pt x="313307" y="764154"/>
                  <a:pt x="321386" y="751912"/>
                </a:cubicBezTo>
                <a:cubicBezTo>
                  <a:pt x="350915" y="707534"/>
                  <a:pt x="308644" y="623365"/>
                  <a:pt x="400645" y="613877"/>
                </a:cubicBezTo>
                <a:cubicBezTo>
                  <a:pt x="412147" y="612959"/>
                  <a:pt x="422716" y="603776"/>
                  <a:pt x="413701" y="591839"/>
                </a:cubicBezTo>
                <a:cubicBezTo>
                  <a:pt x="382618" y="550216"/>
                  <a:pt x="420228" y="552969"/>
                  <a:pt x="442917" y="547767"/>
                </a:cubicBezTo>
                <a:cubicBezTo>
                  <a:pt x="470271" y="541341"/>
                  <a:pt x="501353" y="559703"/>
                  <a:pt x="526840" y="537055"/>
                </a:cubicBezTo>
                <a:cubicBezTo>
                  <a:pt x="520932" y="513181"/>
                  <a:pt x="498866" y="513487"/>
                  <a:pt x="483325" y="505836"/>
                </a:cubicBezTo>
                <a:cubicBezTo>
                  <a:pt x="437946" y="483799"/>
                  <a:pt x="400956" y="457479"/>
                  <a:pt x="398780" y="400243"/>
                </a:cubicBezTo>
                <a:cubicBezTo>
                  <a:pt x="397229" y="354028"/>
                  <a:pt x="392255" y="313323"/>
                  <a:pt x="455041" y="299242"/>
                </a:cubicBezTo>
                <a:cubicBezTo>
                  <a:pt x="481149" y="293426"/>
                  <a:pt x="473687" y="260067"/>
                  <a:pt x="458769" y="243538"/>
                </a:cubicBezTo>
                <a:cubicBezTo>
                  <a:pt x="432038" y="214157"/>
                  <a:pt x="409972" y="174981"/>
                  <a:pt x="363969" y="172227"/>
                </a:cubicBezTo>
                <a:cubicBezTo>
                  <a:pt x="335995" y="170391"/>
                  <a:pt x="314549" y="158146"/>
                  <a:pt x="292481" y="144069"/>
                </a:cubicBezTo>
                <a:cubicBezTo>
                  <a:pt x="276630" y="133966"/>
                  <a:pt x="257670" y="125398"/>
                  <a:pt x="259534" y="103668"/>
                </a:cubicBezTo>
                <a:cubicBezTo>
                  <a:pt x="261399" y="82855"/>
                  <a:pt x="279736" y="74286"/>
                  <a:pt x="298387" y="70001"/>
                </a:cubicBezTo>
                <a:cubicBezTo>
                  <a:pt x="345011" y="59672"/>
                  <a:pt x="389535" y="45726"/>
                  <a:pt x="430782" y="19902"/>
                </a:cubicBez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1024F0-45C1-5C4F-8CA5-34AC8DCBC035}"/>
              </a:ext>
            </a:extLst>
          </p:cNvPr>
          <p:cNvSpPr txBox="1"/>
          <p:nvPr/>
        </p:nvSpPr>
        <p:spPr>
          <a:xfrm>
            <a:off x="6028392" y="6870700"/>
            <a:ext cx="218681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7" tooltip="https://researchleap.com/pedagogical-supervision-change-dynamics-collaboration-teacher-development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8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EF6CB7-69B2-9740-BC0F-7A4BBDF451D0}"/>
              </a:ext>
            </a:extLst>
          </p:cNvPr>
          <p:cNvSpPr txBox="1"/>
          <p:nvPr/>
        </p:nvSpPr>
        <p:spPr>
          <a:xfrm>
            <a:off x="8227908" y="6870700"/>
            <a:ext cx="244009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technofaq.org/posts/2017/07/5-reasons-i-let-my-students-use-smartphones-in-clas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9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EFFD-F6E3-7F13-4700-400B960A3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Transcending dialogues and hierarchies:   </a:t>
            </a:r>
            <a:endParaRPr lang="en-GB" dirty="0"/>
          </a:p>
        </p:txBody>
      </p:sp>
      <p:pic>
        <p:nvPicPr>
          <p:cNvPr id="6" name="Content Placeholder 5" descr="Classroom with solid fill">
            <a:extLst>
              <a:ext uri="{FF2B5EF4-FFF2-40B4-BE49-F238E27FC236}">
                <a16:creationId xmlns:a16="http://schemas.microsoft.com/office/drawing/2014/main" id="{8C12D9D2-DD5C-6F39-E845-6B65841512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84300" y="1600994"/>
            <a:ext cx="1574800" cy="15748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DCC4FA-74BD-FFD3-7DA9-E09CCB00FB94}"/>
              </a:ext>
            </a:extLst>
          </p:cNvPr>
          <p:cNvSpPr txBox="1"/>
          <p:nvPr/>
        </p:nvSpPr>
        <p:spPr>
          <a:xfrm>
            <a:off x="596900" y="5436343"/>
            <a:ext cx="673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Researchers-researched-researchers</a:t>
            </a:r>
            <a:endParaRPr lang="en-GB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3407C6-788D-4145-D2B2-BB7F7E15C418}"/>
              </a:ext>
            </a:extLst>
          </p:cNvPr>
          <p:cNvSpPr txBox="1"/>
          <p:nvPr/>
        </p:nvSpPr>
        <p:spPr>
          <a:xfrm>
            <a:off x="3727450" y="4605346"/>
            <a:ext cx="3289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Teachers as Researchers</a:t>
            </a:r>
          </a:p>
          <a:p>
            <a:r>
              <a:rPr lang="en-US" sz="2400" dirty="0"/>
              <a:t>Researchers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9E467A-BB13-C2A0-4A77-F6E91B221690}"/>
              </a:ext>
            </a:extLst>
          </p:cNvPr>
          <p:cNvSpPr txBox="1"/>
          <p:nvPr/>
        </p:nvSpPr>
        <p:spPr>
          <a:xfrm>
            <a:off x="6635750" y="3355201"/>
            <a:ext cx="3867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Teachers</a:t>
            </a:r>
          </a:p>
          <a:p>
            <a:r>
              <a:rPr lang="en-US" sz="2400" dirty="0"/>
              <a:t>Teacher educators</a:t>
            </a:r>
          </a:p>
          <a:p>
            <a:r>
              <a:rPr lang="en-US" sz="2400" dirty="0"/>
              <a:t>Researchers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1113E9-3792-D194-D159-AC44AD767B48}"/>
              </a:ext>
            </a:extLst>
          </p:cNvPr>
          <p:cNvSpPr txBox="1"/>
          <p:nvPr/>
        </p:nvSpPr>
        <p:spPr>
          <a:xfrm>
            <a:off x="8505825" y="185934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Learners</a:t>
            </a:r>
          </a:p>
          <a:p>
            <a:r>
              <a:rPr lang="en-US" sz="2400" dirty="0"/>
              <a:t>Teachers </a:t>
            </a:r>
          </a:p>
          <a:p>
            <a:r>
              <a:rPr lang="en-US" sz="2400" dirty="0"/>
              <a:t>Teacher educators</a:t>
            </a:r>
          </a:p>
          <a:p>
            <a:r>
              <a:rPr lang="en-US" sz="2400" dirty="0"/>
              <a:t>Researchers</a:t>
            </a:r>
          </a:p>
        </p:txBody>
      </p:sp>
    </p:spTree>
    <p:extLst>
      <p:ext uri="{BB962C8B-B14F-4D97-AF65-F5344CB8AC3E}">
        <p14:creationId xmlns:p14="http://schemas.microsoft.com/office/powerpoint/2010/main" val="784202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8B909F-1664-487E-9280-315A1AF0A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4010545"/>
          </a:xfrm>
        </p:spPr>
        <p:txBody>
          <a:bodyPr anchor="b">
            <a:normAutofit fontScale="90000"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Teachers as researchers, action research, reflective practice, exploratory practice</a:t>
            </a:r>
            <a:endParaRPr lang="en-GB" sz="4000" b="1" dirty="0">
              <a:solidFill>
                <a:srgbClr val="FFFFFF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4FC34B3-13E8-4CD5-8DA6-C67141BB0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4811" y="511388"/>
            <a:ext cx="7230796" cy="5684139"/>
          </a:xfrm>
        </p:spPr>
        <p:txBody>
          <a:bodyPr anchor="ctr">
            <a:noAutofit/>
          </a:bodyPr>
          <a:lstStyle/>
          <a:p>
            <a:r>
              <a:rPr lang="en-US" sz="2400" dirty="0"/>
              <a:t>Teachers as researchers (Stenhouse, 1975); </a:t>
            </a:r>
            <a:r>
              <a:rPr lang="en-US" sz="2400" dirty="0" err="1"/>
              <a:t>Lortie</a:t>
            </a:r>
            <a:r>
              <a:rPr lang="en-US" sz="2400" dirty="0"/>
              <a:t> (1975), called for a 'cadre of teacher-researchers’ - form a bridge between external researchers (in universities) and classroom teachers (in schools).</a:t>
            </a:r>
          </a:p>
          <a:p>
            <a:r>
              <a:rPr lang="en-US" sz="2400" dirty="0"/>
              <a:t>Freire (1973) highlighted the potential of</a:t>
            </a:r>
            <a:r>
              <a:rPr lang="en-US" sz="2400" i="1" dirty="0"/>
              <a:t> learners </a:t>
            </a:r>
            <a:r>
              <a:rPr lang="en-US" sz="2400" dirty="0"/>
              <a:t>as researchers.</a:t>
            </a:r>
          </a:p>
          <a:p>
            <a:r>
              <a:rPr lang="en-US" sz="2400" dirty="0" err="1"/>
              <a:t>Carr</a:t>
            </a:r>
            <a:r>
              <a:rPr lang="en-US" sz="2400" dirty="0"/>
              <a:t> &amp; </a:t>
            </a:r>
            <a:r>
              <a:rPr lang="en-US" sz="2400" dirty="0" err="1"/>
              <a:t>Kemmis</a:t>
            </a:r>
            <a:r>
              <a:rPr lang="en-US" sz="2400" dirty="0"/>
              <a:t> (1986)﻿﻿﻿﻿ suggested that action (for teaching and learning; for social justice) could be linked to research for and by teachers. Burns (1999, 2010) developed less </a:t>
            </a:r>
            <a:r>
              <a:rPr lang="en-US" sz="2400" dirty="0" err="1"/>
              <a:t>politicised</a:t>
            </a:r>
            <a:r>
              <a:rPr lang="en-US" sz="2400" dirty="0"/>
              <a:t> Action Research for LTD</a:t>
            </a:r>
          </a:p>
          <a:p>
            <a:r>
              <a:rPr lang="en-US" sz="2400" dirty="0"/>
              <a:t>Schön (1983) suggested reflective practice (by teachers and other professionals), taken forward by Edge (2011), Mann &amp; Walsh (2017)</a:t>
            </a:r>
          </a:p>
          <a:p>
            <a:r>
              <a:rPr lang="en-US" sz="2400" dirty="0" err="1"/>
              <a:t>Allwright</a:t>
            </a:r>
            <a:r>
              <a:rPr lang="en-US" sz="2400" dirty="0"/>
              <a:t> (1993, 2003) proposed Exploratory Practice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61785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DF558C-4E68-CD49-BABD-7E7B64783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Practitioner Research: dialogues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6FFC2-8B00-DC4B-A942-6E8ED7A54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“When practitioner researchers choose to make their inquiries available to others, their work becomes a potential source of knowledge </a:t>
            </a:r>
          </a:p>
          <a:p>
            <a:pPr marL="514350" indent="-514350">
              <a:buAutoNum type="alphaLcParenR"/>
            </a:pPr>
            <a:r>
              <a:rPr lang="en-US" dirty="0"/>
              <a:t>for other researchers and practitioners, </a:t>
            </a:r>
          </a:p>
          <a:p>
            <a:pPr marL="514350" indent="-514350">
              <a:buAutoNum type="alphaLcParenR"/>
            </a:pPr>
            <a:r>
              <a:rPr lang="en-US" dirty="0"/>
              <a:t>for the curriculum of teacher education and professional development </a:t>
            </a:r>
            <a:r>
              <a:rPr lang="en-US" dirty="0" err="1"/>
              <a:t>programmes</a:t>
            </a:r>
            <a:r>
              <a:rPr lang="en-US" dirty="0"/>
              <a:t>, and </a:t>
            </a:r>
          </a:p>
          <a:p>
            <a:pPr marL="514350" indent="-514350">
              <a:buAutoNum type="alphaLcParenR"/>
            </a:pPr>
            <a:r>
              <a:rPr lang="en-US" dirty="0"/>
              <a:t>for educational policymakers.”</a:t>
            </a:r>
          </a:p>
          <a:p>
            <a:pPr marL="0" indent="0">
              <a:buNone/>
            </a:pPr>
            <a:r>
              <a:rPr lang="en-US" dirty="0" err="1"/>
              <a:t>Zeichner</a:t>
            </a:r>
            <a:r>
              <a:rPr lang="en-US" dirty="0"/>
              <a:t> &amp; Noffke (2001: 315)</a:t>
            </a:r>
          </a:p>
        </p:txBody>
      </p:sp>
    </p:spTree>
    <p:extLst>
      <p:ext uri="{BB962C8B-B14F-4D97-AF65-F5344CB8AC3E}">
        <p14:creationId xmlns:p14="http://schemas.microsoft.com/office/powerpoint/2010/main" val="696321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5FCE169-4276-4005-8C82-CCC9C80C4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461736"/>
            <a:ext cx="6675119" cy="1866293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921" y="730155"/>
            <a:ext cx="6946354" cy="1422871"/>
          </a:xfrm>
        </p:spPr>
        <p:txBody>
          <a:bodyPr>
            <a:normAutofit/>
          </a:bodyPr>
          <a:lstStyle/>
          <a:p>
            <a:r>
              <a:rPr lang="en-US" sz="3100" dirty="0">
                <a:solidFill>
                  <a:srgbClr val="FFFFFF"/>
                </a:solidFill>
              </a:rPr>
              <a:t>The ‘family tree’ of Practitioner Research 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dirty="0">
                <a:solidFill>
                  <a:srgbClr val="FFFFFF"/>
                </a:solidFill>
              </a:rPr>
              <a:t>(Hanks 2017, 2019)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9951" y="467575"/>
            <a:ext cx="2148840" cy="1877811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990" y="471340"/>
            <a:ext cx="2148840" cy="1856689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76301"/>
            <a:ext cx="6675119" cy="3922777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1955DCA-E99D-4678-99DB-8075105C1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9951" y="2480956"/>
            <a:ext cx="4453128" cy="3922776"/>
          </a:xfrm>
          <a:prstGeom prst="rect">
            <a:avLst/>
          </a:prstGeom>
          <a:solidFill>
            <a:srgbClr val="7F7F7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72763"/>
              </p:ext>
            </p:extLst>
          </p:nvPr>
        </p:nvGraphicFramePr>
        <p:xfrm>
          <a:off x="786383" y="2717021"/>
          <a:ext cx="10592817" cy="3410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834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0</TotalTime>
  <Words>3363</Words>
  <Application>Microsoft Office PowerPoint</Application>
  <PresentationFormat>Widescreen</PresentationFormat>
  <Paragraphs>282</Paragraphs>
  <Slides>36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Office Theme</vt:lpstr>
      <vt:lpstr>Transcending dialogues in language teacher development (LTD): Exploring practices for wellbeing and quality of life.</vt:lpstr>
      <vt:lpstr> Cascade:  Please write in the Chat (don’t press ‘enter’ yet) </vt:lpstr>
      <vt:lpstr>Overview</vt:lpstr>
      <vt:lpstr>Traditional Hierarchies  </vt:lpstr>
      <vt:lpstr>Crossing boundaries  (dialogues about who does what?)</vt:lpstr>
      <vt:lpstr>Transcending dialogues and hierarchies:   </vt:lpstr>
      <vt:lpstr>Teachers as researchers, action research, reflective practice, exploratory practice</vt:lpstr>
      <vt:lpstr>Practitioner Research: dialogues</vt:lpstr>
      <vt:lpstr>The ‘family tree’ of Practitioner Research  (Hanks 2017, 2019)</vt:lpstr>
      <vt:lpstr>7 Principles for Practitioner Research</vt:lpstr>
      <vt:lpstr>Puzzles, puzzling, being puzzled</vt:lpstr>
      <vt:lpstr>Teacher Research Project (see Dikilitas &amp; Hanks, 2018): Dialogues transcending space?</vt:lpstr>
      <vt:lpstr>Exploratory Practice: language teacher puzzles </vt:lpstr>
      <vt:lpstr>Over to you… Please type in the Chat</vt:lpstr>
      <vt:lpstr>Teacher Puzzles – from the ‘new normal’ (2020)</vt:lpstr>
      <vt:lpstr>Practitioners transcending dialogues  in the exploratory practice-research-practice nexus  (see Hanks 2019) </vt:lpstr>
      <vt:lpstr>Transcending dialogues in LTD and research</vt:lpstr>
      <vt:lpstr>Another dialogue: The Positive Psychology movement and Exploratory Practice</vt:lpstr>
      <vt:lpstr>Exploratory Practice: Quality of Life and Wellbeing</vt:lpstr>
      <vt:lpstr>A second project: transcending dialogues</vt:lpstr>
      <vt:lpstr>Some sticky objects from Saudi Arabia</vt:lpstr>
      <vt:lpstr>Some sticky objects from the UK</vt:lpstr>
      <vt:lpstr>Personal : Teacher self-care</vt:lpstr>
      <vt:lpstr>Professional: pride and trust dialogue</vt:lpstr>
      <vt:lpstr>It was like I'd discovered gold...</vt:lpstr>
      <vt:lpstr>Notes of caution? </vt:lpstr>
      <vt:lpstr>Enhancing wellbeing through LTD</vt:lpstr>
      <vt:lpstr>Concluding remarks </vt:lpstr>
      <vt:lpstr>A final positive note …</vt:lpstr>
      <vt:lpstr>What else can I read?</vt:lpstr>
      <vt:lpstr>Two useful websites</vt:lpstr>
      <vt:lpstr>Thank you!</vt:lpstr>
      <vt:lpstr>References on positive psychology &amp; emotions </vt:lpstr>
      <vt:lpstr>References on Exploratory Practice and other forms of Practitioner Research</vt:lpstr>
      <vt:lpstr>References on Exploratory Practice and other forms of Practitioner Research </vt:lpstr>
      <vt:lpstr>References on Exploratory Practice and other forms of Practitioner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Talking about Teachers as Researchers</dc:title>
  <dc:creator>Judith Hanks</dc:creator>
  <cp:lastModifiedBy>Judith Hanks</cp:lastModifiedBy>
  <cp:revision>4</cp:revision>
  <cp:lastPrinted>2022-06-29T16:26:28Z</cp:lastPrinted>
  <dcterms:created xsi:type="dcterms:W3CDTF">2020-11-16T16:33:39Z</dcterms:created>
  <dcterms:modified xsi:type="dcterms:W3CDTF">2022-06-30T06:04:27Z</dcterms:modified>
</cp:coreProperties>
</file>