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3" r:id="rId2"/>
    <p:sldId id="257" r:id="rId3"/>
    <p:sldId id="259" r:id="rId4"/>
    <p:sldId id="258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4" autoAdjust="0"/>
    <p:restoredTop sz="94660"/>
  </p:normalViewPr>
  <p:slideViewPr>
    <p:cSldViewPr>
      <p:cViewPr varScale="1">
        <p:scale>
          <a:sx n="104" d="100"/>
          <a:sy n="104" d="100"/>
        </p:scale>
        <p:origin x="-1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B938A-191C-40F5-B370-55446200561A}" type="datetimeFigureOut">
              <a:rPr lang="en-GB" smtClean="0"/>
              <a:pPr/>
              <a:t>19/01/2012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E6445-5B2F-465C-990B-B7F6969D73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B938A-191C-40F5-B370-55446200561A}" type="datetimeFigureOut">
              <a:rPr lang="en-GB" smtClean="0"/>
              <a:pPr/>
              <a:t>19/01/2012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E6445-5B2F-465C-990B-B7F6969D73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B938A-191C-40F5-B370-55446200561A}" type="datetimeFigureOut">
              <a:rPr lang="en-GB" smtClean="0"/>
              <a:pPr/>
              <a:t>19/01/2012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E6445-5B2F-465C-990B-B7F6969D73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B938A-191C-40F5-B370-55446200561A}" type="datetimeFigureOut">
              <a:rPr lang="en-GB" smtClean="0"/>
              <a:pPr/>
              <a:t>19/01/2012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E6445-5B2F-465C-990B-B7F6969D73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B938A-191C-40F5-B370-55446200561A}" type="datetimeFigureOut">
              <a:rPr lang="en-GB" smtClean="0"/>
              <a:pPr/>
              <a:t>19/01/2012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E6445-5B2F-465C-990B-B7F6969D73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B938A-191C-40F5-B370-55446200561A}" type="datetimeFigureOut">
              <a:rPr lang="en-GB" smtClean="0"/>
              <a:pPr/>
              <a:t>19/01/2012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E6445-5B2F-465C-990B-B7F6969D73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B938A-191C-40F5-B370-55446200561A}" type="datetimeFigureOut">
              <a:rPr lang="en-GB" smtClean="0"/>
              <a:pPr/>
              <a:t>19/01/2012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E6445-5B2F-465C-990B-B7F6969D73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B938A-191C-40F5-B370-55446200561A}" type="datetimeFigureOut">
              <a:rPr lang="en-GB" smtClean="0"/>
              <a:pPr/>
              <a:t>19/01/2012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E6445-5B2F-465C-990B-B7F6969D73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B938A-191C-40F5-B370-55446200561A}" type="datetimeFigureOut">
              <a:rPr lang="en-GB" smtClean="0"/>
              <a:pPr/>
              <a:t>19/01/2012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E6445-5B2F-465C-990B-B7F6969D73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B938A-191C-40F5-B370-55446200561A}" type="datetimeFigureOut">
              <a:rPr lang="en-GB" smtClean="0"/>
              <a:pPr/>
              <a:t>19/01/2012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E6445-5B2F-465C-990B-B7F6969D73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B938A-191C-40F5-B370-55446200561A}" type="datetimeFigureOut">
              <a:rPr lang="en-GB" smtClean="0"/>
              <a:pPr/>
              <a:t>19/01/2012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28E6445-5B2F-465C-990B-B7F6969D73C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7FB938A-191C-40F5-B370-55446200561A}" type="datetimeFigureOut">
              <a:rPr lang="en-GB" smtClean="0"/>
              <a:pPr/>
              <a:t>19/01/2012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8E6445-5B2F-465C-990B-B7F6969D73C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4464496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Large </a:t>
            </a:r>
            <a:r>
              <a:rPr lang="en-GB" b="1" dirty="0" smtClean="0"/>
              <a:t>class teaching in Syria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</a:t>
            </a:r>
            <a:br>
              <a:rPr lang="en-GB" dirty="0" smtClean="0"/>
            </a:br>
            <a:r>
              <a:rPr lang="en-GB" sz="4000" dirty="0" smtClean="0"/>
              <a:t>Students’ perspectives</a:t>
            </a:r>
            <a:br>
              <a:rPr lang="en-GB" sz="4000" dirty="0" smtClean="0"/>
            </a:b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/>
              <a:t>Research by Mais </a:t>
            </a:r>
            <a:r>
              <a:rPr lang="en-GB" sz="4000" dirty="0" smtClean="0"/>
              <a:t>Ajjan</a:t>
            </a:r>
            <a:br>
              <a:rPr lang="en-GB" sz="4000" dirty="0" smtClean="0"/>
            </a:br>
            <a:r>
              <a:rPr lang="en-GB" sz="4000" dirty="0" smtClean="0"/>
              <a:t/>
            </a:r>
            <a:br>
              <a:rPr lang="en-GB" sz="4000" dirty="0" smtClean="0"/>
            </a:br>
            <a:endParaRPr lang="en-GB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 information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university in Syria</a:t>
            </a:r>
          </a:p>
          <a:p>
            <a:r>
              <a:rPr lang="en-GB" dirty="0" smtClean="0"/>
              <a:t>English Language and Literature Department </a:t>
            </a:r>
          </a:p>
          <a:p>
            <a:r>
              <a:rPr lang="en-GB" dirty="0" smtClean="0"/>
              <a:t>Undergraduate students</a:t>
            </a:r>
          </a:p>
          <a:p>
            <a:r>
              <a:rPr lang="en-GB" dirty="0" smtClean="0"/>
              <a:t>Class size: 400+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Research aims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sz="2800" dirty="0" smtClean="0"/>
              <a:t>There hasn’t been enough research about what </a:t>
            </a:r>
            <a:r>
              <a:rPr lang="en-GB" sz="2800" i="1" dirty="0" smtClean="0"/>
              <a:t>students</a:t>
            </a:r>
            <a:r>
              <a:rPr lang="en-GB" sz="2800" dirty="0" smtClean="0"/>
              <a:t> think about being in a large class.</a:t>
            </a:r>
          </a:p>
          <a:p>
            <a:pPr>
              <a:buNone/>
            </a:pPr>
            <a:r>
              <a:rPr lang="en-GB" sz="2800" dirty="0" smtClean="0"/>
              <a:t>I aimed to elicit students’ perspectives on:</a:t>
            </a:r>
          </a:p>
          <a:p>
            <a:endParaRPr lang="en-GB" dirty="0" smtClean="0"/>
          </a:p>
          <a:p>
            <a:r>
              <a:rPr lang="en-GB" sz="2800" dirty="0" smtClean="0"/>
              <a:t>their experiences in large classes</a:t>
            </a:r>
          </a:p>
          <a:p>
            <a:pPr>
              <a:buNone/>
            </a:pPr>
            <a:r>
              <a:rPr lang="en-GB" sz="2800" dirty="0" smtClean="0"/>
              <a:t>     (Phase One)</a:t>
            </a:r>
          </a:p>
          <a:p>
            <a:r>
              <a:rPr lang="en-GB" sz="2800" dirty="0" smtClean="0"/>
              <a:t>the characteristics of ‘good’ large class teaching.</a:t>
            </a:r>
          </a:p>
          <a:p>
            <a:pPr>
              <a:buNone/>
            </a:pPr>
            <a:r>
              <a:rPr lang="en-GB" sz="2800" dirty="0" smtClean="0"/>
              <a:t>     (Phase Two)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Research methodology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GB" dirty="0" smtClean="0"/>
          </a:p>
          <a:p>
            <a:r>
              <a:rPr lang="en-GB" dirty="0" smtClean="0"/>
              <a:t>Participant observations (I sat in classes and took notes about what I observed)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Interviews with students (both individually and in groups)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phase findings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Being in a large class was just </a:t>
            </a:r>
            <a:r>
              <a:rPr lang="en-GB" b="1" dirty="0" smtClean="0"/>
              <a:t>one</a:t>
            </a:r>
            <a:r>
              <a:rPr lang="en-GB" dirty="0" smtClean="0"/>
              <a:t> factor among several that students mentioned as having shaped their experiences. Other factors included: academic problems, lack of facilities and support, lack of in-class participation, and tutors.   </a:t>
            </a:r>
          </a:p>
          <a:p>
            <a:endParaRPr lang="en-GB" dirty="0" smtClean="0"/>
          </a:p>
          <a:p>
            <a:r>
              <a:rPr lang="en-GB" dirty="0" smtClean="0"/>
              <a:t>Students did not mind being in a large class </a:t>
            </a:r>
            <a:r>
              <a:rPr lang="en-GB" dirty="0" smtClean="0"/>
              <a:t>as</a:t>
            </a:r>
            <a:r>
              <a:rPr lang="en-GB" dirty="0" smtClean="0"/>
              <a:t> </a:t>
            </a:r>
            <a:r>
              <a:rPr lang="en-GB" dirty="0" smtClean="0"/>
              <a:t>long as they were taught by </a:t>
            </a:r>
            <a:r>
              <a:rPr lang="en-GB" b="1" dirty="0" smtClean="0"/>
              <a:t>good</a:t>
            </a:r>
            <a:r>
              <a:rPr lang="en-GB" dirty="0" smtClean="0"/>
              <a:t> lecturers.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Second Phase findings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endParaRPr lang="en-GB" sz="3800" dirty="0" smtClean="0"/>
          </a:p>
          <a:p>
            <a:pPr>
              <a:buNone/>
            </a:pPr>
            <a:r>
              <a:rPr lang="en-GB" sz="4000" dirty="0" smtClean="0"/>
              <a:t>Students highly valued </a:t>
            </a:r>
            <a:r>
              <a:rPr lang="en-GB" sz="4000" b="1" dirty="0" smtClean="0"/>
              <a:t>tutors</a:t>
            </a:r>
            <a:r>
              <a:rPr lang="en-GB" sz="4000" dirty="0" smtClean="0"/>
              <a:t> who: </a:t>
            </a:r>
          </a:p>
          <a:p>
            <a:pPr>
              <a:buNone/>
            </a:pPr>
            <a:endParaRPr lang="en-GB" sz="4000" dirty="0" smtClean="0"/>
          </a:p>
          <a:p>
            <a:r>
              <a:rPr lang="en-GB" sz="4000" dirty="0" smtClean="0"/>
              <a:t>were kind, </a:t>
            </a:r>
            <a:r>
              <a:rPr lang="en-US" sz="4000" dirty="0" smtClean="0"/>
              <a:t>strict but tolerant and considerate.</a:t>
            </a:r>
          </a:p>
          <a:p>
            <a:r>
              <a:rPr lang="en-US" sz="4000" dirty="0" smtClean="0"/>
              <a:t>treated students with respect</a:t>
            </a:r>
          </a:p>
          <a:p>
            <a:r>
              <a:rPr lang="en-US" sz="4000" dirty="0" smtClean="0"/>
              <a:t>knew  their subject very well</a:t>
            </a:r>
          </a:p>
          <a:p>
            <a:endParaRPr lang="en-GB" sz="4000" dirty="0" smtClean="0"/>
          </a:p>
          <a:p>
            <a:pPr>
              <a:buNone/>
            </a:pPr>
            <a:endParaRPr lang="en-GB" sz="3800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 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Second phase findings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GB" dirty="0" smtClean="0"/>
          </a:p>
          <a:p>
            <a:pPr algn="just">
              <a:buNone/>
            </a:pPr>
            <a:r>
              <a:rPr lang="en-GB" dirty="0" smtClean="0"/>
              <a:t>Students favoured </a:t>
            </a:r>
            <a:r>
              <a:rPr lang="en-GB" b="1" dirty="0" smtClean="0"/>
              <a:t>lessons</a:t>
            </a:r>
            <a:r>
              <a:rPr lang="en-GB" dirty="0" smtClean="0"/>
              <a:t> that</a:t>
            </a:r>
          </a:p>
          <a:p>
            <a:pPr algn="just">
              <a:buNone/>
            </a:pPr>
            <a:endParaRPr lang="en-GB" dirty="0" smtClean="0"/>
          </a:p>
          <a:p>
            <a:pPr algn="just"/>
            <a:r>
              <a:rPr lang="en-GB" dirty="0" smtClean="0"/>
              <a:t>were </a:t>
            </a:r>
            <a:r>
              <a:rPr lang="en-GB" dirty="0" smtClean="0"/>
              <a:t>well-structured</a:t>
            </a:r>
          </a:p>
          <a:p>
            <a:pPr algn="just">
              <a:buNone/>
            </a:pPr>
            <a:r>
              <a:rPr lang="en-GB" dirty="0" smtClean="0"/>
              <a:t> </a:t>
            </a:r>
            <a:r>
              <a:rPr lang="en-GB" dirty="0" smtClean="0"/>
              <a:t>  (clear lesson stages, well-structured and easy to follow style of presentation)</a:t>
            </a:r>
            <a:endParaRPr lang="en-GB" dirty="0" smtClean="0"/>
          </a:p>
          <a:p>
            <a:pPr algn="just"/>
            <a:r>
              <a:rPr lang="en-GB" dirty="0" smtClean="0"/>
              <a:t>kept them active verbally and </a:t>
            </a:r>
            <a:r>
              <a:rPr lang="en-GB" dirty="0" smtClean="0"/>
              <a:t>mentally</a:t>
            </a:r>
          </a:p>
          <a:p>
            <a:pPr algn="just">
              <a:buNone/>
            </a:pPr>
            <a:r>
              <a:rPr lang="en-GB" dirty="0" smtClean="0"/>
              <a:t> </a:t>
            </a:r>
            <a:r>
              <a:rPr lang="en-GB" dirty="0" smtClean="0"/>
              <a:t>  (generated discussions and stimulated </a:t>
            </a:r>
            <a:r>
              <a:rPr lang="en-GB" b="1" dirty="0" smtClean="0"/>
              <a:t>thinking</a:t>
            </a:r>
            <a:r>
              <a:rPr lang="en-GB" dirty="0" smtClean="0"/>
              <a:t> inside/outside classroom)</a:t>
            </a:r>
            <a:r>
              <a:rPr lang="en-GB" dirty="0" smtClean="0"/>
              <a:t>  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852936"/>
            <a:ext cx="830580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4000" dirty="0" smtClean="0"/>
              <a:t>Thank you</a:t>
            </a:r>
            <a:endParaRPr lang="en-GB" sz="4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127</TotalTime>
  <Words>228</Words>
  <Application>Microsoft Office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  Large class teaching in Syria   Students’ perspectives  Research by Mais Ajjan  </vt:lpstr>
      <vt:lpstr>Background information </vt:lpstr>
      <vt:lpstr>Research aims</vt:lpstr>
      <vt:lpstr>Research methodology</vt:lpstr>
      <vt:lpstr>First phase findings</vt:lpstr>
      <vt:lpstr>Second Phase findings</vt:lpstr>
      <vt:lpstr>Second phase findings </vt:lpstr>
      <vt:lpstr>  Thank you</vt:lpstr>
    </vt:vector>
  </TitlesOfParts>
  <Company>University of Warwick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Large class teaching in Syria</dc:title>
  <dc:creator>elrgan</dc:creator>
  <cp:lastModifiedBy>elrgan</cp:lastModifiedBy>
  <cp:revision>19</cp:revision>
  <dcterms:created xsi:type="dcterms:W3CDTF">2012-01-17T11:46:18Z</dcterms:created>
  <dcterms:modified xsi:type="dcterms:W3CDTF">2012-01-19T08:46:35Z</dcterms:modified>
</cp:coreProperties>
</file>