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1" r:id="rId2"/>
    <p:sldId id="258" r:id="rId3"/>
    <p:sldId id="282" r:id="rId4"/>
    <p:sldId id="281" r:id="rId5"/>
    <p:sldId id="283" r:id="rId6"/>
    <p:sldId id="268" r:id="rId7"/>
    <p:sldId id="262" r:id="rId8"/>
    <p:sldId id="276" r:id="rId9"/>
    <p:sldId id="278" r:id="rId10"/>
    <p:sldId id="265" r:id="rId11"/>
    <p:sldId id="266" r:id="rId12"/>
    <p:sldId id="256" r:id="rId13"/>
  </p:sldIdLst>
  <p:sldSz cx="12192000" cy="6858000"/>
  <p:notesSz cx="10020300" cy="68881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4560" autoAdjust="0"/>
  </p:normalViewPr>
  <p:slideViewPr>
    <p:cSldViewPr snapToGrid="0">
      <p:cViewPr varScale="1">
        <p:scale>
          <a:sx n="46" d="100"/>
          <a:sy n="46" d="100"/>
        </p:scale>
        <p:origin x="60" y="5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6003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76431" y="0"/>
            <a:ext cx="4342130" cy="346003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4FD6BB9-E792-45D3-8CF5-47DAAB7A4D09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42161"/>
            <a:ext cx="4342130" cy="346002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76431" y="6542161"/>
            <a:ext cx="4342130" cy="346002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464D34A5-038A-4B85-B187-1E8454C7B5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542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42130" cy="34560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75851" y="1"/>
            <a:ext cx="4342130" cy="34560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083F105-55A0-4A16-8A71-06F9E68569A4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43225" y="860425"/>
            <a:ext cx="4133850" cy="2325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2030" y="3314928"/>
            <a:ext cx="8016240" cy="271221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2130" cy="34560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75851" y="6542560"/>
            <a:ext cx="4342130" cy="34560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C779044-3AEB-4B0B-A8EF-1CD7BE9165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166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07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3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020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963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155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500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155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623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872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887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198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746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155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79044-3AEB-4B0B-A8EF-1CD7BE91659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76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34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01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19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870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932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09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9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33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77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580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704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66A38-FC35-4F9B-9C24-D71D3E20CBF5}" type="datetimeFigureOut">
              <a:rPr lang="en-GB" smtClean="0"/>
              <a:t>23/03/2016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4C91D-3506-4D9E-9CBB-AB7091E28B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643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Talking for Maths Resilience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Classroom based action </a:t>
            </a:r>
            <a:r>
              <a:rPr lang="en-GB" i="1" dirty="0" smtClean="0"/>
              <a:t>research</a:t>
            </a:r>
            <a:endParaRPr lang="en-GB" i="1" dirty="0" smtClean="0"/>
          </a:p>
          <a:p>
            <a:pPr algn="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99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8118" y="193316"/>
            <a:ext cx="2522031" cy="13465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27374" y="339551"/>
            <a:ext cx="18435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/>
              <a:t>Interthinking</a:t>
            </a:r>
            <a:endParaRPr lang="en-GB" sz="2400" b="1" dirty="0" smtClean="0"/>
          </a:p>
          <a:p>
            <a:pPr algn="ctr"/>
            <a:r>
              <a:rPr lang="en-GB" sz="2400" b="1" dirty="0" smtClean="0"/>
              <a:t>&amp; </a:t>
            </a:r>
          </a:p>
          <a:p>
            <a:pPr algn="ctr"/>
            <a:r>
              <a:rPr lang="en-GB" sz="2400" b="1" dirty="0" err="1" smtClean="0"/>
              <a:t>Intraverbal</a:t>
            </a:r>
            <a:endParaRPr lang="en-GB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3307840" y="193316"/>
            <a:ext cx="9157740" cy="3236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9690">
              <a:spcAft>
                <a:spcPts val="1000"/>
              </a:spcAft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Key </a:t>
            </a:r>
            <a:r>
              <a:rPr lang="en-GB" sz="2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Barriers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‘This 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isn’t proper Maths – I should be writing sums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!’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Knowledge of Maths vocabulary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‘Bubble factor’ – paucity of life experiences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Social factors (disagreements amongst friends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Worried about getting it wrong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 fontAlgn="ctr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Lack of expectation or opportunity to talk </a:t>
            </a:r>
            <a:endParaRPr lang="en-GB" sz="2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8118" y="3068150"/>
            <a:ext cx="7148512" cy="366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9690">
              <a:spcAft>
                <a:spcPts val="1000"/>
              </a:spcAft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Key </a:t>
            </a:r>
            <a:r>
              <a:rPr lang="en-GB" sz="2800" b="1" dirty="0">
                <a:solidFill>
                  <a:srgbClr val="000000"/>
                </a:solidFill>
                <a:latin typeface="Arial" panose="020B0604020202020204" pitchFamily="34" charset="0"/>
              </a:rPr>
              <a:t>Strategies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Time to 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think</a:t>
            </a:r>
            <a:r>
              <a:rPr lang="en-GB" sz="2800" dirty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IDRF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Humour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Teacher 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modelling/Scaffolding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Good </a:t>
            </a:r>
            <a:r>
              <a:rPr lang="en-GB" sz="28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relevant 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visuals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Stuff to hold/use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</a:rPr>
              <a:t>Gestures (i.e. sign language</a:t>
            </a:r>
            <a:r>
              <a:rPr lang="en-GB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marL="742950" lvl="1" indent="-285750" fontAlgn="ctr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Simulation games (LTHC)</a:t>
            </a:r>
            <a:endParaRPr lang="en-GB" sz="28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96" t="5080"/>
          <a:stretch/>
        </p:blipFill>
        <p:spPr>
          <a:xfrm>
            <a:off x="6483927" y="3512127"/>
            <a:ext cx="3972424" cy="296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1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8118" y="193316"/>
            <a:ext cx="2522031" cy="75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58582" y="339551"/>
            <a:ext cx="2504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Simulation Games</a:t>
            </a:r>
            <a:endParaRPr lang="en-GB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3" t="22900"/>
          <a:stretch/>
        </p:blipFill>
        <p:spPr>
          <a:xfrm>
            <a:off x="3162300" y="685792"/>
            <a:ext cx="2727721" cy="2016056"/>
          </a:xfrm>
          <a:prstGeom prst="rect">
            <a:avLst/>
          </a:prstGeom>
        </p:spPr>
      </p:pic>
      <p:pic>
        <p:nvPicPr>
          <p:cNvPr id="9" name="Picture 8" descr="C:\Users\User\Dropbox\Camera Uploads\2015-03-05 12.09.5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8179" y="370431"/>
            <a:ext cx="2340307" cy="22033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https://content-eu.drive.amazonaws.com/cdproxy/templink/QhOg2cFnbXUkChHMa-8ip-5aeHO5X3xfCRV4cglIwBILAYspN/alt/thumb?viewBox=177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1050" y="1314451"/>
            <a:ext cx="2705868" cy="202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User\Dropbox\Camera Uploads\2015-03-05 12.10.10-1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52966" y="5405595"/>
            <a:ext cx="3421592" cy="1452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0148943" y="3643055"/>
            <a:ext cx="21715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was alright actually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year 10 student.</a:t>
            </a:r>
            <a:endParaRPr lang="en-GB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91" y="3069252"/>
            <a:ext cx="5367880" cy="306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77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7247" y="3509308"/>
            <a:ext cx="11353800" cy="31085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/>
              <a:t>“</a:t>
            </a:r>
            <a:r>
              <a:rPr lang="en-GB" sz="2800" i="1" dirty="0"/>
              <a:t>Support for significant mathematical thinking is dependent on teachers who not only hear but listen attentively to the mathematics in students’ talk. A context that supports the growth of students’ mathematical identities and competencies builds on students’ responses, shapes the reasoning and thinking to an appropriate level, and moves ideas and solutions toward a satisfactory conclusion</a:t>
            </a:r>
            <a:r>
              <a:rPr lang="en-GB" sz="2800" dirty="0"/>
              <a:t>”.</a:t>
            </a:r>
          </a:p>
          <a:p>
            <a:r>
              <a:rPr lang="en-GB" sz="2800" dirty="0"/>
              <a:t>Walshaw and Anthony (</a:t>
            </a:r>
            <a:r>
              <a:rPr lang="en-GB" sz="2800" dirty="0" smtClean="0"/>
              <a:t>2008)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88118" y="193316"/>
            <a:ext cx="2522031" cy="75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1097" y="339551"/>
            <a:ext cx="1576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Conclusion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8697" y="1093687"/>
            <a:ext cx="1135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As expectation for talk became more embedded in the classroom, </a:t>
            </a:r>
            <a:r>
              <a:rPr lang="en-GB" sz="2800" dirty="0">
                <a:solidFill>
                  <a:srgbClr val="000000"/>
                </a:solidFill>
                <a:latin typeface="Calibri" panose="020F0502020204030204" pitchFamily="34" charset="0"/>
              </a:rPr>
              <a:t>Students felt able to get up and collect own </a:t>
            </a:r>
            <a:r>
              <a:rPr lang="en-GB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equipment   </a:t>
            </a: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latter power structures (or perception of)</a:t>
            </a: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 enjoy teaching again</a:t>
            </a:r>
            <a:endParaRPr lang="en-GB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77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8118" y="193316"/>
            <a:ext cx="2522031" cy="75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60236" y="339551"/>
            <a:ext cx="1777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Introduction</a:t>
            </a:r>
            <a:endParaRPr lang="en-GB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2801" y="947451"/>
            <a:ext cx="112959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Me:  Maths teacher in a special school (KS3-4).  </a:t>
            </a:r>
            <a:r>
              <a:rPr lang="en-GB" sz="2400" dirty="0" smtClean="0"/>
              <a:t>Young people with </a:t>
            </a:r>
            <a:r>
              <a:rPr lang="en-GB" sz="2400" smtClean="0"/>
              <a:t>SEMH difficulties.</a:t>
            </a:r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Why </a:t>
            </a:r>
            <a:r>
              <a:rPr lang="en-GB" sz="2400" dirty="0"/>
              <a:t>talking</a:t>
            </a:r>
            <a:r>
              <a:rPr lang="en-GB" sz="2400" dirty="0" smtClean="0"/>
              <a:t>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Spoken </a:t>
            </a:r>
            <a:r>
              <a:rPr lang="en-GB" sz="2400" dirty="0"/>
              <a:t>language section of new </a:t>
            </a:r>
            <a:r>
              <a:rPr lang="en-GB" sz="2400" dirty="0" smtClean="0"/>
              <a:t>NC for Maths</a:t>
            </a:r>
            <a:endParaRPr lang="en-GB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My background in youth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A feeling that </a:t>
            </a:r>
            <a:r>
              <a:rPr lang="en-GB" sz="2400" dirty="0" smtClean="0"/>
              <a:t>student communication might not be as effective as first glance may assume </a:t>
            </a:r>
            <a:r>
              <a:rPr lang="en-GB" sz="2000" dirty="0" smtClean="0"/>
              <a:t>(comments by police trainees)</a:t>
            </a:r>
            <a:endParaRPr lang="en-GB" sz="2400" dirty="0" smtClean="0"/>
          </a:p>
          <a:p>
            <a:pPr lvl="1"/>
            <a:endParaRPr lang="en-GB" sz="2400" dirty="0" smtClean="0">
              <a:sym typeface="Wingdings" panose="05000000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2109430" y="2908805"/>
            <a:ext cx="9068610" cy="378565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GB" sz="2400" b="1" dirty="0" smtClean="0"/>
              <a:t>“Spoken </a:t>
            </a:r>
            <a:r>
              <a:rPr lang="en-GB" sz="2400" b="1" dirty="0"/>
              <a:t>language</a:t>
            </a:r>
          </a:p>
          <a:p>
            <a:r>
              <a:rPr lang="en-GB" sz="2400" dirty="0"/>
              <a:t>The national curriculum for mathematics reflects the importance of spoken language in pupils’ development across the whole curriculum – </a:t>
            </a:r>
            <a:r>
              <a:rPr lang="en-GB" sz="2400" b="1" dirty="0"/>
              <a:t>cognitively, socially and linguistically</a:t>
            </a:r>
            <a:r>
              <a:rPr lang="en-GB" sz="2400" dirty="0"/>
              <a:t>. The quality and variety of language that pupils hear and speak are key factors in developing their </a:t>
            </a:r>
            <a:r>
              <a:rPr lang="en-GB" sz="2400" b="1" dirty="0"/>
              <a:t>mathematical vocabulary </a:t>
            </a:r>
            <a:r>
              <a:rPr lang="en-GB" sz="2400" dirty="0"/>
              <a:t>and </a:t>
            </a:r>
            <a:r>
              <a:rPr lang="en-GB" sz="2400" b="1" dirty="0"/>
              <a:t>presenting a mathematical justification, argument or proof</a:t>
            </a:r>
            <a:r>
              <a:rPr lang="en-GB" sz="2400" dirty="0"/>
              <a:t>. They must be assisted in making their thinking clear to themselves as well as others, and teachers should ensure that pupils build secure foundations by </a:t>
            </a:r>
            <a:r>
              <a:rPr lang="en-GB" sz="2400" b="1" dirty="0"/>
              <a:t>using discussion to probe and remedy their misconceptions</a:t>
            </a:r>
            <a:r>
              <a:rPr lang="en-GB" sz="2400" dirty="0" smtClean="0"/>
              <a:t>.” (NC 2014)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1317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8118" y="193316"/>
            <a:ext cx="2522031" cy="75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72689" y="338120"/>
            <a:ext cx="2352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Talking/Listening</a:t>
            </a:r>
            <a:endParaRPr lang="en-GB" sz="24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2739952" y="70911"/>
            <a:ext cx="9427108" cy="2560319"/>
            <a:chOff x="0" y="0"/>
            <a:chExt cx="6477000" cy="2788861"/>
          </a:xfrm>
        </p:grpSpPr>
        <p:sp>
          <p:nvSpPr>
            <p:cNvPr id="6" name="Smiley Face 5"/>
            <p:cNvSpPr/>
            <p:nvPr/>
          </p:nvSpPr>
          <p:spPr>
            <a:xfrm>
              <a:off x="0" y="1438275"/>
              <a:ext cx="1181100" cy="1181100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" name="Smiley Face 6"/>
            <p:cNvSpPr/>
            <p:nvPr/>
          </p:nvSpPr>
          <p:spPr>
            <a:xfrm>
              <a:off x="4248150" y="1390650"/>
              <a:ext cx="1181100" cy="1181100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" name="Oval Callout 7"/>
            <p:cNvSpPr/>
            <p:nvPr/>
          </p:nvSpPr>
          <p:spPr>
            <a:xfrm>
              <a:off x="1200150" y="1143000"/>
              <a:ext cx="2171700" cy="790575"/>
            </a:xfrm>
            <a:prstGeom prst="wedgeEllipseCallout">
              <a:avLst>
                <a:gd name="adj1" fmla="val -64397"/>
                <a:gd name="adj2" fmla="val 89376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2. Sender sends message</a:t>
              </a:r>
              <a:endPara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Cloud Callout 8"/>
            <p:cNvSpPr/>
            <p:nvPr/>
          </p:nvSpPr>
          <p:spPr>
            <a:xfrm>
              <a:off x="85725" y="57150"/>
              <a:ext cx="2257425" cy="876300"/>
            </a:xfrm>
            <a:prstGeom prst="cloudCallout">
              <a:avLst>
                <a:gd name="adj1" fmla="val -22519"/>
                <a:gd name="adj2" fmla="val 96196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1600" spc="-3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 Sender encodes message</a:t>
              </a:r>
              <a:endParaRPr lang="en-GB" sz="1600" spc="-3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Cloud Callout 9"/>
            <p:cNvSpPr/>
            <p:nvPr/>
          </p:nvSpPr>
          <p:spPr>
            <a:xfrm>
              <a:off x="3371850" y="0"/>
              <a:ext cx="3105150" cy="1247775"/>
            </a:xfrm>
            <a:prstGeom prst="cloudCallout">
              <a:avLst>
                <a:gd name="adj1" fmla="val -18334"/>
                <a:gd name="adj2" fmla="val 7451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3. Receiver receives </a:t>
              </a:r>
              <a:r>
                <a:rPr lang="en-GB" sz="160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message </a:t>
              </a:r>
              <a:endPara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1000"/>
                </a:spcAft>
              </a:pPr>
              <a:r>
                <a:rPr lang="en-GB" sz="16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4. Receiver decodes message</a:t>
              </a:r>
              <a:endPara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1885950" y="2457450"/>
              <a:ext cx="2369819" cy="33141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200000"/>
                </a:lnSpc>
                <a:spcAft>
                  <a:spcPts val="1000"/>
                </a:spcAft>
              </a:pPr>
              <a:r>
                <a:rPr lang="en-GB" sz="16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5. Check understanding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190625" y="2476500"/>
              <a:ext cx="3152775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899645" y="3901044"/>
            <a:ext cx="2336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Receptive Model</a:t>
            </a:r>
            <a:endParaRPr lang="en-GB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334972" y="4297088"/>
            <a:ext cx="49804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Building of worlds or communities, particularly with evocative language:  place names, curriculum topics, love and patriotism (Lipari, K. 2014)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939273" y="5150448"/>
            <a:ext cx="19078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London</a:t>
            </a:r>
            <a:endParaRPr lang="en-GB" sz="2400" dirty="0"/>
          </a:p>
        </p:txBody>
      </p:sp>
      <p:grpSp>
        <p:nvGrpSpPr>
          <p:cNvPr id="48" name="Group 47"/>
          <p:cNvGrpSpPr/>
          <p:nvPr/>
        </p:nvGrpSpPr>
        <p:grpSpPr>
          <a:xfrm>
            <a:off x="217921" y="191884"/>
            <a:ext cx="2522031" cy="754136"/>
            <a:chOff x="-2187059" y="1864608"/>
            <a:chExt cx="2522031" cy="754136"/>
          </a:xfrm>
        </p:grpSpPr>
        <p:sp>
          <p:nvSpPr>
            <p:cNvPr id="46" name="Rounded Rectangle 45"/>
            <p:cNvSpPr/>
            <p:nvPr/>
          </p:nvSpPr>
          <p:spPr>
            <a:xfrm>
              <a:off x="-2187059" y="1864608"/>
              <a:ext cx="2522031" cy="75413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-1769190" y="2013809"/>
              <a:ext cx="18635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Conversation</a:t>
              </a:r>
              <a:endParaRPr lang="en-GB" sz="2400" b="1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3993476" y="2835237"/>
            <a:ext cx="809309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Amalgamation </a:t>
            </a:r>
            <a:r>
              <a:rPr lang="en-GB" sz="1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ideas from:  MAYBO. 2007:30; Lipari, L. </a:t>
            </a:r>
            <a:r>
              <a:rPr lang="en-GB" sz="11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2014:507; </a:t>
            </a:r>
            <a:r>
              <a:rPr lang="en-GB" sz="1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Hogg, A.; Vaughan, G. 2002:568; Sargeant, N. 2011:358</a:t>
            </a:r>
            <a:endParaRPr lang="en-GB" sz="1100" dirty="0"/>
          </a:p>
        </p:txBody>
      </p:sp>
      <p:pic>
        <p:nvPicPr>
          <p:cNvPr id="1026" name="Picture 2" descr="https://pixabay.com/static/uploads/photo/2015/05/15/14/38/telephone-booth-768610_960_7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520" y="3855514"/>
            <a:ext cx="1757020" cy="124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ixabay.com/static/uploads/photo/2015/10/10/16/07/tower-bridge-980961_960_7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556" y="3571476"/>
            <a:ext cx="2120562" cy="1351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ixabay.com/static/uploads/photo/2014/05/01/00/16/london-eye-335214_960_7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503" y="3682651"/>
            <a:ext cx="2470002" cy="112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upload.wikimedia.org/wikipedia/commons/1/11/South_Wimbledon_tube_station_-_1995_Stock_trai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1473" y="5081919"/>
            <a:ext cx="1745902" cy="130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upload.wikimedia.org/wikipedia/commons/e/eb/BBC_Proms_3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590" y="5035272"/>
            <a:ext cx="2217268" cy="166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99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7574" t="22029" r="55533" b="13518"/>
          <a:stretch/>
        </p:blipFill>
        <p:spPr>
          <a:xfrm>
            <a:off x="719845" y="242543"/>
            <a:ext cx="6546587" cy="64333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99208" y="6368089"/>
            <a:ext cx="4462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From: Improving Learning in Mathematics (Swan, M. 2005)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036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8118" y="193316"/>
            <a:ext cx="2522031" cy="75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72689" y="338120"/>
            <a:ext cx="2352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Talking/Listening</a:t>
            </a:r>
            <a:endParaRPr lang="en-GB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12190" y="4825935"/>
            <a:ext cx="25422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London</a:t>
            </a:r>
            <a:endParaRPr lang="en-GB" sz="2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154" y="2933013"/>
            <a:ext cx="1833670" cy="219272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8"/>
          <a:stretch/>
        </p:blipFill>
        <p:spPr>
          <a:xfrm>
            <a:off x="1845939" y="3315183"/>
            <a:ext cx="2372961" cy="154850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801" y="4258887"/>
            <a:ext cx="2218217" cy="2218217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-152473" y="2099882"/>
            <a:ext cx="7268953" cy="4598106"/>
            <a:chOff x="-687344" y="6193575"/>
            <a:chExt cx="5455099" cy="3234115"/>
          </a:xfrm>
        </p:grpSpPr>
        <p:sp>
          <p:nvSpPr>
            <p:cNvPr id="43" name="Rounded Rectangle 42"/>
            <p:cNvSpPr/>
            <p:nvPr/>
          </p:nvSpPr>
          <p:spPr>
            <a:xfrm>
              <a:off x="-687344" y="6193575"/>
              <a:ext cx="5455099" cy="323411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-232725" y="6237304"/>
              <a:ext cx="4551952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Co-operative Principle (Paul Grice)</a:t>
              </a:r>
              <a:endParaRPr lang="en-GB" sz="24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-504380" y="6698957"/>
              <a:ext cx="5089170" cy="2662669"/>
            </a:xfrm>
            <a:prstGeom prst="rect">
              <a:avLst/>
            </a:prstGeom>
            <a:solidFill>
              <a:srgbClr val="FFFFCC">
                <a:alpha val="69804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Conversation </a:t>
              </a:r>
              <a:r>
                <a:rPr lang="en-GB" sz="2800" dirty="0"/>
                <a:t>can only succeed when all participants believe each other to be co-operating (Hornsby, D. 2014</a:t>
              </a:r>
              <a:r>
                <a:rPr lang="en-GB" sz="2800" dirty="0" smtClean="0"/>
                <a:t>)</a:t>
              </a:r>
            </a:p>
            <a:p>
              <a:endParaRPr lang="en-GB" sz="2000" dirty="0" smtClean="0"/>
            </a:p>
            <a:p>
              <a:endParaRPr lang="en-GB" sz="2000" dirty="0"/>
            </a:p>
            <a:p>
              <a:endParaRPr lang="en-GB" sz="2000" dirty="0" smtClean="0"/>
            </a:p>
            <a:p>
              <a:endParaRPr lang="en-GB" sz="2000" dirty="0" smtClean="0"/>
            </a:p>
            <a:p>
              <a:endParaRPr lang="en-GB" sz="2000" dirty="0"/>
            </a:p>
            <a:p>
              <a:endParaRPr lang="en-GB" sz="2000" dirty="0" smtClean="0"/>
            </a:p>
            <a:p>
              <a:endParaRPr lang="en-GB" sz="900" dirty="0"/>
            </a:p>
            <a:p>
              <a:endParaRPr lang="en-GB" sz="900" dirty="0" smtClean="0"/>
            </a:p>
            <a:p>
              <a:endParaRPr lang="en-GB" sz="900" dirty="0" smtClean="0"/>
            </a:p>
            <a:p>
              <a:endParaRPr lang="en-GB" sz="9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-499226" y="7760410"/>
              <a:ext cx="5084016" cy="158028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Conversation requires:</a:t>
              </a:r>
            </a:p>
            <a:p>
              <a:r>
                <a:rPr lang="en-GB" sz="2800" dirty="0" smtClean="0"/>
                <a:t>Quality:	</a:t>
              </a:r>
              <a:r>
                <a:rPr lang="en-GB" sz="2800" i="1" dirty="0" smtClean="0"/>
                <a:t>Truthfu</a:t>
              </a:r>
              <a:r>
                <a:rPr lang="en-GB" sz="2800" i="1" dirty="0"/>
                <a:t>l</a:t>
              </a:r>
              <a:endParaRPr lang="en-GB" sz="2800" dirty="0"/>
            </a:p>
            <a:p>
              <a:r>
                <a:rPr lang="en-GB" sz="2800" dirty="0" smtClean="0"/>
                <a:t>Quantity:  </a:t>
              </a:r>
              <a:r>
                <a:rPr lang="en-GB" sz="2800" i="1" dirty="0" smtClean="0"/>
                <a:t>Not too much.  Not too little.</a:t>
              </a:r>
              <a:endParaRPr lang="en-GB" sz="2800" dirty="0" smtClean="0"/>
            </a:p>
            <a:p>
              <a:r>
                <a:rPr lang="en-GB" sz="2800" dirty="0" smtClean="0"/>
                <a:t>Manner:</a:t>
              </a:r>
              <a:r>
                <a:rPr lang="en-GB" sz="2800" i="1" dirty="0" smtClean="0"/>
                <a:t>  Clear/unambiguous</a:t>
              </a:r>
              <a:endParaRPr lang="en-GB" sz="2800" dirty="0" smtClean="0"/>
            </a:p>
            <a:p>
              <a:r>
                <a:rPr lang="en-GB" sz="2800" dirty="0" smtClean="0"/>
                <a:t>Relevance:  </a:t>
              </a:r>
              <a:r>
                <a:rPr lang="en-GB" sz="2800" i="1" dirty="0" smtClean="0"/>
                <a:t>Relevance!</a:t>
              </a:r>
              <a:endParaRPr lang="en-GB" sz="2800" i="1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17921" y="191884"/>
            <a:ext cx="2522031" cy="754136"/>
            <a:chOff x="-2187059" y="1864608"/>
            <a:chExt cx="2522031" cy="754136"/>
          </a:xfrm>
        </p:grpSpPr>
        <p:sp>
          <p:nvSpPr>
            <p:cNvPr id="46" name="Rounded Rectangle 45"/>
            <p:cNvSpPr/>
            <p:nvPr/>
          </p:nvSpPr>
          <p:spPr>
            <a:xfrm>
              <a:off x="-2187059" y="1864608"/>
              <a:ext cx="2522031" cy="75413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-1769190" y="2013809"/>
              <a:ext cx="18635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Conversation</a:t>
              </a:r>
              <a:endParaRPr lang="en-GB" sz="2400" b="1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062587" y="632388"/>
            <a:ext cx="6535775" cy="4818527"/>
            <a:chOff x="-1917227" y="7651537"/>
            <a:chExt cx="6333795" cy="2878811"/>
          </a:xfrm>
        </p:grpSpPr>
        <p:sp>
          <p:nvSpPr>
            <p:cNvPr id="56" name="Rounded Rectangle 55"/>
            <p:cNvSpPr/>
            <p:nvPr/>
          </p:nvSpPr>
          <p:spPr>
            <a:xfrm>
              <a:off x="-1917227" y="7651537"/>
              <a:ext cx="6333795" cy="287881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-1834190" y="7681034"/>
              <a:ext cx="6221804" cy="2552800"/>
              <a:chOff x="-2529668" y="6858000"/>
              <a:chExt cx="6221804" cy="2552800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-1329403" y="6858000"/>
                <a:ext cx="35507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/>
                  <a:t>Skinner (1957):  Verbal </a:t>
                </a:r>
                <a:r>
                  <a:rPr lang="en-GB" sz="2000" b="1" dirty="0" err="1" smtClean="0"/>
                  <a:t>Behavior</a:t>
                </a:r>
                <a:endParaRPr lang="en-GB" sz="2000" b="1" dirty="0" smtClean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-2065338" y="7343013"/>
                <a:ext cx="57574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Antecedent</a:t>
                </a:r>
                <a:r>
                  <a:rPr lang="en-GB" dirty="0">
                    <a:sym typeface="Wingdings" panose="05000000000000000000" pitchFamily="2" charset="2"/>
                  </a:rPr>
                  <a:t> </a:t>
                </a:r>
                <a:r>
                  <a:rPr lang="en-GB" dirty="0" smtClean="0">
                    <a:sym typeface="Wingdings" panose="05000000000000000000" pitchFamily="2" charset="2"/>
                  </a:rPr>
                  <a:t>	           Response         Consequence</a:t>
                </a:r>
                <a:endParaRPr lang="en-GB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85325" y="7811045"/>
                <a:ext cx="2354422" cy="134232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dirty="0" err="1" smtClean="0"/>
                  <a:t>Mand</a:t>
                </a:r>
                <a:endParaRPr lang="en-GB" sz="2800" dirty="0" smtClean="0"/>
              </a:p>
              <a:p>
                <a:pPr algn="ctr"/>
                <a:endParaRPr lang="en-GB" sz="2800" dirty="0"/>
              </a:p>
              <a:p>
                <a:pPr algn="ctr"/>
                <a:r>
                  <a:rPr lang="en-GB" sz="2800" dirty="0" smtClean="0"/>
                  <a:t>Tact</a:t>
                </a:r>
              </a:p>
              <a:p>
                <a:pPr algn="ctr"/>
                <a:endParaRPr lang="en-GB" sz="2800" dirty="0" smtClean="0"/>
              </a:p>
              <a:p>
                <a:pPr algn="ctr"/>
                <a:r>
                  <a:rPr lang="en-GB" sz="2800" dirty="0" err="1" smtClean="0"/>
                  <a:t>Intraverbal</a:t>
                </a:r>
                <a:endParaRPr lang="en-GB" sz="28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-2529668" y="7811045"/>
                <a:ext cx="2556024" cy="15997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 smtClean="0"/>
                  <a:t>Want something</a:t>
                </a:r>
              </a:p>
              <a:p>
                <a:pPr algn="ctr"/>
                <a:endParaRPr lang="en-GB" sz="2400" dirty="0"/>
              </a:p>
              <a:p>
                <a:pPr algn="ctr"/>
                <a:r>
                  <a:rPr lang="en-GB" sz="2400" dirty="0" smtClean="0"/>
                  <a:t>See/observe something</a:t>
                </a:r>
              </a:p>
              <a:p>
                <a:pPr algn="ctr"/>
                <a:endParaRPr lang="en-GB" sz="2400" dirty="0" smtClean="0"/>
              </a:p>
              <a:p>
                <a:pPr algn="ctr"/>
                <a:r>
                  <a:rPr lang="en-GB" sz="2400" dirty="0" smtClean="0"/>
                  <a:t>Someone says something</a:t>
                </a:r>
                <a:endParaRPr lang="en-GB" sz="2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435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3627" y="301121"/>
            <a:ext cx="3730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Boris the Gardener</a:t>
            </a:r>
            <a:endParaRPr lang="en-GB" sz="3600" dirty="0"/>
          </a:p>
        </p:txBody>
      </p:sp>
      <p:pic>
        <p:nvPicPr>
          <p:cNvPr id="3" name="Picture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161" y="1041919"/>
            <a:ext cx="5727700" cy="310578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96861" y="4004760"/>
            <a:ext cx="5451475" cy="24098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98105" y="911802"/>
            <a:ext cx="48502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Careful analysis of language used whilst participating (successfully) in the task: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X box passwords, 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holidays </a:t>
            </a:r>
            <a:r>
              <a:rPr lang="en-GB" sz="2400" dirty="0"/>
              <a:t>to Spain, 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talking </a:t>
            </a:r>
            <a:r>
              <a:rPr lang="en-GB" sz="2400" dirty="0"/>
              <a:t>about </a:t>
            </a:r>
            <a:r>
              <a:rPr lang="en-GB" sz="2400" dirty="0" smtClean="0"/>
              <a:t>sweets,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computer </a:t>
            </a:r>
            <a:r>
              <a:rPr lang="en-GB" sz="2400" dirty="0"/>
              <a:t>games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9161" y="4863829"/>
            <a:ext cx="5046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Verbal language was not assessed – so students had no reason to use it to complete the task.</a:t>
            </a:r>
            <a:endParaRPr lang="en-GB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188118" y="193316"/>
            <a:ext cx="2522031" cy="75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5882" y="339551"/>
            <a:ext cx="2206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Reconnaissance</a:t>
            </a:r>
            <a:endParaRPr lang="en-GB" sz="2400" b="1" dirty="0"/>
          </a:p>
        </p:txBody>
      </p:sp>
      <p:pic>
        <p:nvPicPr>
          <p:cNvPr id="2050" name="Picture 2" descr="https://pixabay.com/static/uploads/photo/2015/10/05/17/48/bush-972972_960_7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668" y="1524338"/>
            <a:ext cx="2187193" cy="167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5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8118" y="193316"/>
            <a:ext cx="2522031" cy="75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88118" y="338081"/>
            <a:ext cx="2686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Expectation</a:t>
            </a:r>
            <a:r>
              <a:rPr lang="en-GB" b="1" dirty="0" smtClean="0"/>
              <a:t> &amp; </a:t>
            </a:r>
            <a:r>
              <a:rPr lang="en-GB" sz="2400" b="1" dirty="0" err="1" smtClean="0"/>
              <a:t>Tacts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00450" y="1244140"/>
            <a:ext cx="14318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 smtClean="0"/>
              <a:t>40</a:t>
            </a:r>
            <a:endParaRPr lang="en-GB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6410325" y="1244140"/>
            <a:ext cx="14318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 smtClean="0"/>
              <a:t>20</a:t>
            </a:r>
            <a:endParaRPr lang="en-GB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9360533" y="1244140"/>
            <a:ext cx="14318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 smtClean="0"/>
              <a:t>12</a:t>
            </a:r>
            <a:endParaRPr lang="en-GB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3912233" y="4125453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/>
              <a:t>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22108" y="4125453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31983" y="4125453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 smtClean="0"/>
              <a:t>1</a:t>
            </a:r>
            <a:endParaRPr lang="en-GB" sz="9600" dirty="0"/>
          </a:p>
        </p:txBody>
      </p:sp>
      <p:sp>
        <p:nvSpPr>
          <p:cNvPr id="13" name="TextBox 12"/>
          <p:cNvSpPr txBox="1"/>
          <p:nvPr/>
        </p:nvSpPr>
        <p:spPr>
          <a:xfrm>
            <a:off x="153070" y="2343701"/>
            <a:ext cx="3044744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1 point:  Multiple of 10</a:t>
            </a:r>
          </a:p>
          <a:p>
            <a:endParaRPr lang="en-GB" sz="2400" dirty="0"/>
          </a:p>
          <a:p>
            <a:r>
              <a:rPr lang="en-GB" sz="2400" dirty="0"/>
              <a:t>2</a:t>
            </a:r>
            <a:r>
              <a:rPr lang="en-GB" sz="2400" dirty="0" smtClean="0"/>
              <a:t> points:  Multiple of 2</a:t>
            </a:r>
          </a:p>
          <a:p>
            <a:endParaRPr lang="en-GB" sz="2400" dirty="0"/>
          </a:p>
          <a:p>
            <a:r>
              <a:rPr lang="en-GB" sz="2400" dirty="0"/>
              <a:t>3</a:t>
            </a:r>
            <a:r>
              <a:rPr lang="en-GB" sz="2400" dirty="0" smtClean="0"/>
              <a:t> points:  Factor of 15</a:t>
            </a:r>
          </a:p>
          <a:p>
            <a:endParaRPr lang="en-GB" sz="2400" dirty="0"/>
          </a:p>
          <a:p>
            <a:r>
              <a:rPr lang="en-GB" sz="2400" dirty="0" smtClean="0"/>
              <a:t>4 points:  Factor of 24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357563" y="1013307"/>
            <a:ext cx="2014537" cy="231569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6118957" y="1013307"/>
            <a:ext cx="2014537" cy="231569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9069165" y="1013307"/>
            <a:ext cx="2014537" cy="231569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3309081" y="3756121"/>
            <a:ext cx="2014537" cy="23156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6128465" y="3752437"/>
            <a:ext cx="2014537" cy="231569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9069165" y="3752437"/>
            <a:ext cx="2014537" cy="2315692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449020" y="153415"/>
            <a:ext cx="5487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Multiples and Factors</a:t>
            </a:r>
          </a:p>
          <a:p>
            <a:r>
              <a:rPr lang="en-GB" dirty="0" smtClean="0"/>
              <a:t>First person to say the phrase.  The group gets the point!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59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8118" y="193316"/>
            <a:ext cx="2522031" cy="75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47427" y="370329"/>
            <a:ext cx="2203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 smtClean="0"/>
              <a:t>Mands</a:t>
            </a:r>
            <a:endParaRPr lang="en-GB" sz="20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75104" y="2680676"/>
            <a:ext cx="7950711" cy="34163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Red zone:	</a:t>
            </a:r>
            <a:endParaRPr lang="en-GB" sz="2400" dirty="0" smtClean="0"/>
          </a:p>
          <a:p>
            <a:r>
              <a:rPr lang="en-GB" sz="2400" dirty="0" smtClean="0"/>
              <a:t>What can I use? (meaning equipment)</a:t>
            </a:r>
          </a:p>
          <a:p>
            <a:r>
              <a:rPr lang="en-GB" sz="2400" dirty="0"/>
              <a:t>Can I work somewhere quiet?</a:t>
            </a:r>
            <a:endParaRPr lang="en-GB" sz="2400" b="1" dirty="0"/>
          </a:p>
          <a:p>
            <a:r>
              <a:rPr lang="en-GB" sz="2400" dirty="0" smtClean="0"/>
              <a:t>Could you sit with me?</a:t>
            </a:r>
          </a:p>
          <a:p>
            <a:r>
              <a:rPr lang="en-GB" sz="2400" dirty="0" smtClean="0"/>
              <a:t>Please could you tell me a joke and then I can start again?</a:t>
            </a:r>
          </a:p>
          <a:p>
            <a:r>
              <a:rPr lang="en-GB" sz="2400" dirty="0" smtClean="0"/>
              <a:t>Can you help me more?</a:t>
            </a:r>
          </a:p>
          <a:p>
            <a:r>
              <a:rPr lang="en-GB" sz="2400" dirty="0" smtClean="0"/>
              <a:t>How do I do this?</a:t>
            </a:r>
          </a:p>
          <a:p>
            <a:r>
              <a:rPr lang="en-GB" sz="2400" dirty="0" smtClean="0"/>
              <a:t>Please could I have some help?</a:t>
            </a:r>
          </a:p>
          <a:p>
            <a:r>
              <a:rPr lang="en-GB" sz="2400" dirty="0" smtClean="0"/>
              <a:t>What is my first question?</a:t>
            </a:r>
          </a:p>
        </p:txBody>
      </p:sp>
      <p:sp>
        <p:nvSpPr>
          <p:cNvPr id="8" name="Rectangle 7"/>
          <p:cNvSpPr/>
          <p:nvPr/>
        </p:nvSpPr>
        <p:spPr>
          <a:xfrm>
            <a:off x="5265292" y="4798200"/>
            <a:ext cx="6591933" cy="193899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GB" sz="2400" b="1" dirty="0"/>
              <a:t>Orange zone</a:t>
            </a:r>
            <a:r>
              <a:rPr lang="en-GB" sz="2400" b="1" dirty="0" smtClean="0"/>
              <a:t>:</a:t>
            </a:r>
          </a:p>
          <a:p>
            <a:r>
              <a:rPr lang="en-GB" sz="2400" dirty="0"/>
              <a:t>Can we work together</a:t>
            </a:r>
            <a:r>
              <a:rPr lang="en-GB" sz="2400" dirty="0" smtClean="0"/>
              <a:t>?</a:t>
            </a:r>
          </a:p>
          <a:p>
            <a:r>
              <a:rPr lang="en-GB" sz="2400" dirty="0"/>
              <a:t>Do you think Silver would be too easy/hard for me</a:t>
            </a:r>
            <a:r>
              <a:rPr lang="en-GB" sz="2400" dirty="0" smtClean="0"/>
              <a:t>?</a:t>
            </a:r>
          </a:p>
          <a:p>
            <a:r>
              <a:rPr lang="en-GB" sz="2400" dirty="0"/>
              <a:t>Do you think I can try Platinum tomorrow then</a:t>
            </a:r>
            <a:r>
              <a:rPr lang="en-GB" sz="2400" dirty="0" smtClean="0"/>
              <a:t>?</a:t>
            </a:r>
          </a:p>
          <a:p>
            <a:r>
              <a:rPr lang="en-GB" sz="2400" dirty="0" smtClean="0"/>
              <a:t>Can I explain what I understand?</a:t>
            </a:r>
          </a:p>
        </p:txBody>
      </p:sp>
      <p:sp>
        <p:nvSpPr>
          <p:cNvPr id="9" name="Rectangle 8"/>
          <p:cNvSpPr/>
          <p:nvPr/>
        </p:nvSpPr>
        <p:spPr>
          <a:xfrm>
            <a:off x="8217125" y="2308324"/>
            <a:ext cx="3277629" cy="830997"/>
          </a:xfrm>
          <a:prstGeom prst="rect">
            <a:avLst/>
          </a:prstGeom>
          <a:solidFill>
            <a:schemeClr val="accent6"/>
          </a:solidFill>
        </p:spPr>
        <p:txBody>
          <a:bodyPr wrap="none">
            <a:spAutoFit/>
          </a:bodyPr>
          <a:lstStyle/>
          <a:p>
            <a:r>
              <a:rPr lang="en-GB" sz="2400" b="1" dirty="0"/>
              <a:t>Green zone</a:t>
            </a:r>
            <a:r>
              <a:rPr lang="en-GB" sz="2400" b="1" dirty="0" smtClean="0"/>
              <a:t>:</a:t>
            </a:r>
          </a:p>
          <a:p>
            <a:r>
              <a:rPr lang="en-GB" sz="2400" dirty="0"/>
              <a:t>Can I have harder work? </a:t>
            </a:r>
            <a:endParaRPr lang="en-GB" sz="24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8375306" y="3044386"/>
            <a:ext cx="3672114" cy="3519323"/>
            <a:chOff x="6813131" y="3374572"/>
            <a:chExt cx="3672114" cy="3519323"/>
          </a:xfrm>
        </p:grpSpPr>
        <p:grpSp>
          <p:nvGrpSpPr>
            <p:cNvPr id="10" name="Group 9"/>
            <p:cNvGrpSpPr/>
            <p:nvPr/>
          </p:nvGrpSpPr>
          <p:grpSpPr>
            <a:xfrm>
              <a:off x="6813131" y="3374572"/>
              <a:ext cx="3672114" cy="3483428"/>
              <a:chOff x="6481939" y="3374572"/>
              <a:chExt cx="3672114" cy="3483428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6481939" y="3374572"/>
                <a:ext cx="3672114" cy="348342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6859310" y="3744830"/>
                <a:ext cx="2917371" cy="284465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7561943" y="4349459"/>
                <a:ext cx="1611086" cy="1557855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8256153" y="6524563"/>
              <a:ext cx="885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Anxiety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147020" y="6085897"/>
              <a:ext cx="994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Learning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65358" y="4982492"/>
              <a:ext cx="9575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Comfort</a:t>
              </a:r>
              <a:endParaRPr lang="en-GB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889171" y="141351"/>
            <a:ext cx="62323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Questions to move us from red zone to orange zone; green zone to orange zone or to stay in the orange zone.</a:t>
            </a:r>
          </a:p>
          <a:p>
            <a:r>
              <a:rPr lang="en-GB" sz="2800" dirty="0" smtClean="0"/>
              <a:t>Some questions from students in KS3-4:</a:t>
            </a:r>
            <a:endParaRPr lang="en-GB" sz="2800" dirty="0"/>
          </a:p>
          <a:p>
            <a:endParaRPr lang="en-GB" sz="28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1038430" y="968178"/>
            <a:ext cx="1850741" cy="1755644"/>
            <a:chOff x="6481939" y="3374572"/>
            <a:chExt cx="3672114" cy="3483428"/>
          </a:xfrm>
        </p:grpSpPr>
        <p:sp>
          <p:nvSpPr>
            <p:cNvPr id="21" name="Oval 20"/>
            <p:cNvSpPr/>
            <p:nvPr/>
          </p:nvSpPr>
          <p:spPr>
            <a:xfrm>
              <a:off x="6481939" y="3374572"/>
              <a:ext cx="3672114" cy="34834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6859310" y="3744830"/>
              <a:ext cx="2917371" cy="28446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7561943" y="4349459"/>
              <a:ext cx="1611086" cy="1557855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4338" y="6389552"/>
            <a:ext cx="523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Growth zone model from Johnston-Wilder et. al. 2013</a:t>
            </a:r>
            <a:endParaRPr lang="en-GB" dirty="0"/>
          </a:p>
        </p:txBody>
      </p:sp>
      <p:sp>
        <p:nvSpPr>
          <p:cNvPr id="19" name="Cloud Callout 18"/>
          <p:cNvSpPr/>
          <p:nvPr/>
        </p:nvSpPr>
        <p:spPr>
          <a:xfrm>
            <a:off x="9121528" y="272578"/>
            <a:ext cx="3009900" cy="1616111"/>
          </a:xfrm>
          <a:prstGeom prst="cloudCallout">
            <a:avLst>
              <a:gd name="adj1" fmla="val -82859"/>
              <a:gd name="adj2" fmla="val 79002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These do not feel (to me) like a student voice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15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8118" y="193316"/>
            <a:ext cx="2522031" cy="75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47427" y="370329"/>
            <a:ext cx="2203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 smtClean="0"/>
              <a:t>Mands</a:t>
            </a:r>
            <a:endParaRPr lang="en-GB" sz="2000" b="1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10196679" y="42889"/>
            <a:ext cx="1850741" cy="1755644"/>
            <a:chOff x="6481939" y="3374572"/>
            <a:chExt cx="3672114" cy="3483428"/>
          </a:xfrm>
        </p:grpSpPr>
        <p:sp>
          <p:nvSpPr>
            <p:cNvPr id="22" name="Oval 21"/>
            <p:cNvSpPr/>
            <p:nvPr/>
          </p:nvSpPr>
          <p:spPr>
            <a:xfrm>
              <a:off x="6481939" y="3374572"/>
              <a:ext cx="3672114" cy="34834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6859310" y="3744830"/>
              <a:ext cx="2917371" cy="28446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7561943" y="4349459"/>
              <a:ext cx="1611086" cy="1557855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47427" y="1663203"/>
            <a:ext cx="1117479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Red zone			Orange zone				Green zone</a:t>
            </a:r>
          </a:p>
          <a:p>
            <a:r>
              <a:rPr lang="en-GB" sz="2400" dirty="0" smtClean="0"/>
              <a:t>This is hard			This is OK				This is easy</a:t>
            </a:r>
          </a:p>
          <a:p>
            <a:r>
              <a:rPr lang="en-GB" sz="2400" dirty="0" smtClean="0"/>
              <a:t>This is boring								This is boring</a:t>
            </a:r>
          </a:p>
          <a:p>
            <a:r>
              <a:rPr lang="en-GB" sz="2400" dirty="0" smtClean="0"/>
              <a:t>What’s my next step?		What’s my next step?			What’s my next step?</a:t>
            </a:r>
          </a:p>
          <a:p>
            <a:endParaRPr lang="en-GB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3064275" y="421491"/>
            <a:ext cx="6755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After some discussion with speech and language therapist &amp; English, DT and PE teachers….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781263" y="4432246"/>
            <a:ext cx="107409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These don’t feel as though they fit neatly with Grice’s maxim of quantity.</a:t>
            </a:r>
          </a:p>
          <a:p>
            <a:r>
              <a:rPr lang="en-GB" sz="2800" dirty="0" smtClean="0"/>
              <a:t>It doesn’t feel like quite enough – needs a question mark!(?)……………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3713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764</Words>
  <Application>Microsoft Office PowerPoint</Application>
  <PresentationFormat>Widescreen</PresentationFormat>
  <Paragraphs>145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Office Theme</vt:lpstr>
      <vt:lpstr>Talking for Maths Resilience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RM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AndrewCroft</dc:creator>
  <cp:lastModifiedBy>Andy</cp:lastModifiedBy>
  <cp:revision>86</cp:revision>
  <cp:lastPrinted>2016-03-03T21:12:31Z</cp:lastPrinted>
  <dcterms:created xsi:type="dcterms:W3CDTF">2016-02-25T12:52:51Z</dcterms:created>
  <dcterms:modified xsi:type="dcterms:W3CDTF">2016-03-23T12:28:39Z</dcterms:modified>
</cp:coreProperties>
</file>