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6" r:id="rId5"/>
    <p:sldId id="267" r:id="rId6"/>
    <p:sldId id="268" r:id="rId7"/>
    <p:sldId id="269" r:id="rId8"/>
    <p:sldId id="270" r:id="rId9"/>
    <p:sldId id="262" r:id="rId10"/>
    <p:sldId id="263"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02" y="-6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B19209E-71CD-4631-AA47-7F9B91E8FFE4}" type="datetimeFigureOut">
              <a:rPr lang="en-GB" smtClean="0"/>
              <a:pPr/>
              <a:t>01/11/2011</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9631F17-D17B-4A93-91CB-0D8CE2BAE61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9631F17-D17B-4A93-91CB-0D8CE2BAE61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9631F17-D17B-4A93-91CB-0D8CE2BAE61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9631F17-D17B-4A93-91CB-0D8CE2BAE61A}"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9631F17-D17B-4A93-91CB-0D8CE2BAE61A}"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09631F17-D17B-4A93-91CB-0D8CE2BAE61A}"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09631F17-D17B-4A93-91CB-0D8CE2BAE61A}"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09631F17-D17B-4A93-91CB-0D8CE2BAE61A}"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B19209E-71CD-4631-AA47-7F9B91E8FFE4}" type="datetimeFigureOut">
              <a:rPr lang="en-GB" smtClean="0"/>
              <a:pPr/>
              <a:t>01/11/2011</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09631F17-D17B-4A93-91CB-0D8CE2BAE61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B19209E-71CD-4631-AA47-7F9B91E8FFE4}" type="datetimeFigureOut">
              <a:rPr lang="en-GB" smtClean="0"/>
              <a:pPr/>
              <a:t>01/11/2011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09631F17-D17B-4A93-91CB-0D8CE2BAE61A}"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B19209E-71CD-4631-AA47-7F9B91E8FFE4}" type="datetimeFigureOut">
              <a:rPr lang="en-GB" smtClean="0"/>
              <a:pPr/>
              <a:t>01/11/2011</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9631F17-D17B-4A93-91CB-0D8CE2BAE61A}"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B19209E-71CD-4631-AA47-7F9B91E8FFE4}" type="datetimeFigureOut">
              <a:rPr lang="en-GB" smtClean="0"/>
              <a:pPr/>
              <a:t>01/11/2011</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9631F17-D17B-4A93-91CB-0D8CE2BAE61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92696"/>
            <a:ext cx="7772400" cy="3888432"/>
          </a:xfrm>
        </p:spPr>
        <p:txBody>
          <a:bodyPr>
            <a:normAutofit/>
          </a:bodyPr>
          <a:lstStyle/>
          <a:p>
            <a:pPr algn="ctr"/>
            <a:r>
              <a:rPr lang="en-GB" b="1" dirty="0"/>
              <a:t>‘</a:t>
            </a:r>
            <a:r>
              <a:rPr lang="en-GB" b="1" dirty="0" smtClean="0"/>
              <a:t>How, </a:t>
            </a:r>
            <a:r>
              <a:rPr lang="en-GB" b="1" dirty="0"/>
              <a:t>and </a:t>
            </a:r>
            <a:r>
              <a:rPr lang="en-GB" b="1" dirty="0" smtClean="0"/>
              <a:t>why, </a:t>
            </a:r>
            <a:r>
              <a:rPr lang="en-GB" b="1" dirty="0"/>
              <a:t>some teachers of mathematics are engaging with using ICT in their mathematics lessons</a:t>
            </a:r>
            <a:r>
              <a:rPr lang="en-GB" b="1" dirty="0" smtClean="0"/>
              <a:t>’.</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nSpc>
                <a:spcPct val="200000"/>
              </a:lnSpc>
              <a:buNone/>
            </a:pPr>
            <a:r>
              <a:rPr lang="en-GB" dirty="0" smtClean="0"/>
              <a:t>Literature review growing alongside the research, an </a:t>
            </a:r>
            <a:r>
              <a:rPr lang="en-GB" dirty="0" err="1" smtClean="0"/>
              <a:t>abductive</a:t>
            </a:r>
            <a:r>
              <a:rPr lang="en-GB" dirty="0" smtClean="0"/>
              <a:t> approach</a:t>
            </a:r>
          </a:p>
          <a:p>
            <a:pPr>
              <a:lnSpc>
                <a:spcPct val="200000"/>
              </a:lnSpc>
              <a:buNone/>
            </a:pPr>
            <a:r>
              <a:rPr lang="en-GB" dirty="0" smtClean="0"/>
              <a:t>Main focus for date has been on:</a:t>
            </a:r>
          </a:p>
          <a:p>
            <a:pPr>
              <a:lnSpc>
                <a:spcPct val="200000"/>
              </a:lnSpc>
            </a:pPr>
            <a:r>
              <a:rPr lang="en-GB" dirty="0" smtClean="0"/>
              <a:t>ICT and maths teaching: the contribution to teaching and learning</a:t>
            </a:r>
          </a:p>
          <a:p>
            <a:pPr>
              <a:lnSpc>
                <a:spcPct val="200000"/>
              </a:lnSpc>
            </a:pPr>
            <a:r>
              <a:rPr lang="en-GB" dirty="0" smtClean="0"/>
              <a:t>The factors underlying the use of ICT</a:t>
            </a:r>
          </a:p>
          <a:p>
            <a:pPr>
              <a:lnSpc>
                <a:spcPct val="200000"/>
              </a:lnSpc>
            </a:pPr>
            <a:r>
              <a:rPr lang="en-GB" dirty="0" smtClean="0"/>
              <a:t>Pedagogy and pedagogic styles </a:t>
            </a:r>
          </a:p>
        </p:txBody>
      </p:sp>
      <p:sp>
        <p:nvSpPr>
          <p:cNvPr id="3" name="Title 2"/>
          <p:cNvSpPr>
            <a:spLocks noGrp="1"/>
          </p:cNvSpPr>
          <p:nvPr>
            <p:ph type="title"/>
          </p:nvPr>
        </p:nvSpPr>
        <p:spPr/>
        <p:txBody>
          <a:bodyPr/>
          <a:lstStyle/>
          <a:p>
            <a:r>
              <a:rPr lang="en-GB" dirty="0" smtClean="0"/>
              <a:t>Literature</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nSpc>
                <a:spcPct val="150000"/>
              </a:lnSpc>
            </a:pPr>
            <a:r>
              <a:rPr lang="en-GB" dirty="0" smtClean="0"/>
              <a:t>2011/12: Complete data organisation and transcripts add to data where shortfalls</a:t>
            </a:r>
          </a:p>
          <a:p>
            <a:pPr>
              <a:lnSpc>
                <a:spcPct val="150000"/>
              </a:lnSpc>
            </a:pPr>
            <a:r>
              <a:rPr lang="en-GB" dirty="0" smtClean="0"/>
              <a:t>Investigate further use </a:t>
            </a:r>
            <a:r>
              <a:rPr lang="en-GB" smtClean="0"/>
              <a:t>NVivo</a:t>
            </a:r>
            <a:r>
              <a:rPr lang="en-GB" dirty="0" smtClean="0"/>
              <a:t> </a:t>
            </a:r>
            <a:r>
              <a:rPr lang="en-GB" dirty="0" smtClean="0"/>
              <a:t>for data analysis</a:t>
            </a:r>
          </a:p>
          <a:p>
            <a:pPr>
              <a:lnSpc>
                <a:spcPct val="150000"/>
              </a:lnSpc>
            </a:pPr>
            <a:r>
              <a:rPr lang="en-GB" dirty="0" smtClean="0"/>
              <a:t>Get some chapters written in draft – linking data and literature where appropriate – aim for 50%</a:t>
            </a:r>
          </a:p>
          <a:p>
            <a:pPr>
              <a:lnSpc>
                <a:spcPct val="150000"/>
              </a:lnSpc>
            </a:pPr>
            <a:r>
              <a:rPr lang="en-GB" dirty="0" smtClean="0"/>
              <a:t>2012/13: check &amp; revise, and complete writing – aim to do this by Feb.</a:t>
            </a:r>
          </a:p>
          <a:p>
            <a:pPr>
              <a:lnSpc>
                <a:spcPct val="150000"/>
              </a:lnSpc>
            </a:pPr>
            <a:r>
              <a:rPr lang="en-GB" dirty="0" smtClean="0"/>
              <a:t>Write introduction and summary.</a:t>
            </a:r>
          </a:p>
          <a:p>
            <a:endParaRPr lang="en-GB" dirty="0" smtClean="0"/>
          </a:p>
        </p:txBody>
      </p:sp>
      <p:sp>
        <p:nvSpPr>
          <p:cNvPr id="3" name="Title 2"/>
          <p:cNvSpPr>
            <a:spLocks noGrp="1"/>
          </p:cNvSpPr>
          <p:nvPr>
            <p:ph type="title"/>
          </p:nvPr>
        </p:nvSpPr>
        <p:spPr/>
        <p:txBody>
          <a:bodyPr/>
          <a:lstStyle/>
          <a:p>
            <a:r>
              <a:rPr lang="en-GB" dirty="0" smtClean="0"/>
              <a:t>Timeline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nSpc>
                <a:spcPct val="200000"/>
              </a:lnSpc>
            </a:pPr>
            <a:r>
              <a:rPr lang="en-GB" dirty="0" smtClean="0"/>
              <a:t>The lack of use in mathematics is an issue that has been picked up by Ofsted over the years and there appears to have been little change, in spite of the advances in technology and the greater resources placed into schools.</a:t>
            </a:r>
          </a:p>
          <a:p>
            <a:pPr>
              <a:lnSpc>
                <a:spcPct val="200000"/>
              </a:lnSpc>
            </a:pPr>
            <a:r>
              <a:rPr lang="en-GB" dirty="0" smtClean="0"/>
              <a:t>Little research about </a:t>
            </a:r>
            <a:r>
              <a:rPr lang="en-GB" dirty="0" smtClean="0"/>
              <a:t>the mathematics </a:t>
            </a:r>
            <a:r>
              <a:rPr lang="en-GB" dirty="0" smtClean="0"/>
              <a:t>teachers who do use ICT.</a:t>
            </a:r>
            <a:endParaRPr lang="en-GB" dirty="0"/>
          </a:p>
        </p:txBody>
      </p:sp>
      <p:sp>
        <p:nvSpPr>
          <p:cNvPr id="3" name="Title 2"/>
          <p:cNvSpPr>
            <a:spLocks noGrp="1"/>
          </p:cNvSpPr>
          <p:nvPr>
            <p:ph type="title"/>
          </p:nvPr>
        </p:nvSpPr>
        <p:spPr/>
        <p:txBody>
          <a:bodyPr/>
          <a:lstStyle/>
          <a:p>
            <a:r>
              <a:rPr lang="en-GB" dirty="0" smtClean="0"/>
              <a:t>Why this area of study?</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200000"/>
              </a:lnSpc>
            </a:pPr>
            <a:r>
              <a:rPr lang="en-GB" dirty="0" smtClean="0"/>
              <a:t>Access</a:t>
            </a:r>
          </a:p>
          <a:p>
            <a:pPr>
              <a:lnSpc>
                <a:spcPct val="200000"/>
              </a:lnSpc>
            </a:pPr>
            <a:r>
              <a:rPr lang="en-GB" dirty="0" smtClean="0"/>
              <a:t>Curriculum</a:t>
            </a:r>
          </a:p>
          <a:p>
            <a:pPr>
              <a:lnSpc>
                <a:spcPct val="200000"/>
              </a:lnSpc>
            </a:pPr>
            <a:r>
              <a:rPr lang="en-GB" dirty="0" smtClean="0"/>
              <a:t>Training  </a:t>
            </a:r>
          </a:p>
          <a:p>
            <a:pPr>
              <a:lnSpc>
                <a:spcPct val="200000"/>
              </a:lnSpc>
            </a:pPr>
            <a:r>
              <a:rPr lang="en-GB" dirty="0" smtClean="0"/>
              <a:t>Support</a:t>
            </a:r>
          </a:p>
          <a:p>
            <a:pPr>
              <a:lnSpc>
                <a:spcPct val="200000"/>
              </a:lnSpc>
            </a:pPr>
            <a:r>
              <a:rPr lang="en-GB" dirty="0" smtClean="0"/>
              <a:t>Ethos</a:t>
            </a:r>
          </a:p>
          <a:p>
            <a:pPr>
              <a:lnSpc>
                <a:spcPct val="200000"/>
              </a:lnSpc>
            </a:pPr>
            <a:endParaRPr lang="en-GB" dirty="0" smtClean="0"/>
          </a:p>
          <a:p>
            <a:pPr>
              <a:lnSpc>
                <a:spcPct val="200000"/>
              </a:lnSpc>
            </a:pPr>
            <a:endParaRPr lang="en-GB" dirty="0"/>
          </a:p>
        </p:txBody>
      </p:sp>
      <p:sp>
        <p:nvSpPr>
          <p:cNvPr id="3" name="Title 2"/>
          <p:cNvSpPr>
            <a:spLocks noGrp="1"/>
          </p:cNvSpPr>
          <p:nvPr>
            <p:ph type="title"/>
          </p:nvPr>
        </p:nvSpPr>
        <p:spPr/>
        <p:txBody>
          <a:bodyPr/>
          <a:lstStyle/>
          <a:p>
            <a:r>
              <a:rPr lang="en-GB" dirty="0" smtClean="0"/>
              <a:t>External factors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nSpc>
                <a:spcPct val="200000"/>
              </a:lnSpc>
              <a:buNone/>
            </a:pPr>
            <a:r>
              <a:rPr lang="en-GB" dirty="0" smtClean="0"/>
              <a:t>Are those who use IT more:</a:t>
            </a:r>
          </a:p>
          <a:p>
            <a:pPr>
              <a:lnSpc>
                <a:spcPct val="200000"/>
              </a:lnSpc>
            </a:pPr>
            <a:r>
              <a:rPr lang="en-GB" dirty="0" smtClean="0"/>
              <a:t>Proactive</a:t>
            </a:r>
          </a:p>
          <a:p>
            <a:pPr>
              <a:lnSpc>
                <a:spcPct val="200000"/>
              </a:lnSpc>
            </a:pPr>
            <a:r>
              <a:rPr lang="en-GB" dirty="0" smtClean="0"/>
              <a:t>Self-directed</a:t>
            </a:r>
          </a:p>
          <a:p>
            <a:pPr>
              <a:lnSpc>
                <a:spcPct val="200000"/>
              </a:lnSpc>
            </a:pPr>
            <a:r>
              <a:rPr lang="en-GB" dirty="0" smtClean="0"/>
              <a:t>Social constructivists?</a:t>
            </a:r>
          </a:p>
          <a:p>
            <a:pPr>
              <a:lnSpc>
                <a:spcPct val="200000"/>
              </a:lnSpc>
            </a:pPr>
            <a:r>
              <a:rPr lang="en-GB" dirty="0" smtClean="0"/>
              <a:t>Less ‘</a:t>
            </a:r>
            <a:r>
              <a:rPr lang="en-GB" dirty="0" err="1" smtClean="0"/>
              <a:t>transmissionist</a:t>
            </a:r>
            <a:r>
              <a:rPr lang="en-GB" dirty="0" smtClean="0"/>
              <a:t>’ as teachers? </a:t>
            </a:r>
          </a:p>
          <a:p>
            <a:pPr>
              <a:lnSpc>
                <a:spcPct val="200000"/>
              </a:lnSpc>
            </a:pPr>
            <a:r>
              <a:rPr lang="en-GB" dirty="0" smtClean="0"/>
              <a:t>Hold less ‘sacred’ views of the subject?</a:t>
            </a:r>
          </a:p>
        </p:txBody>
      </p:sp>
      <p:sp>
        <p:nvSpPr>
          <p:cNvPr id="3" name="Title 2"/>
          <p:cNvSpPr>
            <a:spLocks noGrp="1"/>
          </p:cNvSpPr>
          <p:nvPr>
            <p:ph type="title"/>
          </p:nvPr>
        </p:nvSpPr>
        <p:spPr/>
        <p:txBody>
          <a:bodyPr/>
          <a:lstStyle/>
          <a:p>
            <a:r>
              <a:rPr lang="en-GB" dirty="0" smtClean="0"/>
              <a:t>Internal drivers</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nSpc>
                <a:spcPct val="170000"/>
              </a:lnSpc>
            </a:pPr>
            <a:r>
              <a:rPr lang="en-GB" dirty="0" smtClean="0"/>
              <a:t>Why do some teachers use ICT?</a:t>
            </a:r>
          </a:p>
          <a:p>
            <a:pPr>
              <a:lnSpc>
                <a:spcPct val="170000"/>
              </a:lnSpc>
            </a:pPr>
            <a:r>
              <a:rPr lang="en-GB" dirty="0" smtClean="0"/>
              <a:t>How do they use it?</a:t>
            </a:r>
          </a:p>
          <a:p>
            <a:pPr>
              <a:lnSpc>
                <a:spcPct val="170000"/>
              </a:lnSpc>
            </a:pPr>
            <a:r>
              <a:rPr lang="en-GB" dirty="0" smtClean="0"/>
              <a:t>What constraints do they meet and overcome?</a:t>
            </a:r>
          </a:p>
          <a:p>
            <a:pPr>
              <a:lnSpc>
                <a:spcPct val="170000"/>
              </a:lnSpc>
            </a:pPr>
            <a:r>
              <a:rPr lang="en-GB" dirty="0" smtClean="0"/>
              <a:t>What pedagogic arguments do they put forward?</a:t>
            </a:r>
          </a:p>
          <a:p>
            <a:pPr>
              <a:lnSpc>
                <a:spcPct val="170000"/>
              </a:lnSpc>
            </a:pPr>
            <a:r>
              <a:rPr lang="en-GB" dirty="0" smtClean="0"/>
              <a:t>How do they discriminate about software?</a:t>
            </a:r>
          </a:p>
          <a:p>
            <a:pPr>
              <a:lnSpc>
                <a:spcPct val="170000"/>
              </a:lnSpc>
            </a:pPr>
            <a:r>
              <a:rPr lang="en-GB" dirty="0" smtClean="0"/>
              <a:t>What do they see as the consequences for teaching and learning?</a:t>
            </a:r>
          </a:p>
          <a:p>
            <a:endParaRPr lang="en-GB" dirty="0"/>
          </a:p>
        </p:txBody>
      </p:sp>
      <p:sp>
        <p:nvSpPr>
          <p:cNvPr id="3" name="Title 2"/>
          <p:cNvSpPr>
            <a:spLocks noGrp="1"/>
          </p:cNvSpPr>
          <p:nvPr>
            <p:ph type="title"/>
          </p:nvPr>
        </p:nvSpPr>
        <p:spPr/>
        <p:txBody>
          <a:bodyPr>
            <a:normAutofit fontScale="90000"/>
          </a:bodyPr>
          <a:lstStyle/>
          <a:p>
            <a:r>
              <a:rPr lang="en-GB" dirty="0" smtClean="0"/>
              <a:t>My research questions: the big ideas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04864"/>
            <a:ext cx="8229600" cy="3802427"/>
          </a:xfrm>
        </p:spPr>
        <p:txBody>
          <a:bodyPr>
            <a:normAutofit fontScale="92500" lnSpcReduction="10000"/>
          </a:bodyPr>
          <a:lstStyle/>
          <a:p>
            <a:pPr>
              <a:lnSpc>
                <a:spcPct val="160000"/>
              </a:lnSpc>
              <a:buNone/>
            </a:pPr>
            <a:r>
              <a:rPr lang="en-GB" dirty="0" smtClean="0"/>
              <a:t>Purposeful sampling so far through: </a:t>
            </a:r>
          </a:p>
          <a:p>
            <a:pPr>
              <a:lnSpc>
                <a:spcPct val="160000"/>
              </a:lnSpc>
            </a:pPr>
            <a:r>
              <a:rPr lang="en-GB" dirty="0" smtClean="0"/>
              <a:t>First phase of surveys and focus groups</a:t>
            </a:r>
          </a:p>
          <a:p>
            <a:pPr>
              <a:lnSpc>
                <a:spcPct val="160000"/>
              </a:lnSpc>
            </a:pPr>
            <a:r>
              <a:rPr lang="en-GB" dirty="0" smtClean="0"/>
              <a:t>Access through recommendations</a:t>
            </a:r>
          </a:p>
          <a:p>
            <a:pPr>
              <a:lnSpc>
                <a:spcPct val="160000"/>
              </a:lnSpc>
            </a:pPr>
            <a:r>
              <a:rPr lang="en-GB" dirty="0" smtClean="0"/>
              <a:t>Meeting at subject association events</a:t>
            </a:r>
          </a:p>
          <a:p>
            <a:pPr>
              <a:lnSpc>
                <a:spcPct val="160000"/>
              </a:lnSpc>
            </a:pPr>
            <a:r>
              <a:rPr lang="en-GB" dirty="0" smtClean="0"/>
              <a:t>Meeting at CPD events</a:t>
            </a:r>
          </a:p>
          <a:p>
            <a:pPr>
              <a:lnSpc>
                <a:spcPct val="160000"/>
              </a:lnSpc>
            </a:pPr>
            <a:r>
              <a:rPr lang="en-GB" dirty="0" smtClean="0"/>
              <a:t>Mix of practitioners, teacher trainees, advisors</a:t>
            </a:r>
            <a:endParaRPr lang="en-GB" dirty="0"/>
          </a:p>
        </p:txBody>
      </p:sp>
      <p:sp>
        <p:nvSpPr>
          <p:cNvPr id="3" name="Title 2"/>
          <p:cNvSpPr>
            <a:spLocks noGrp="1"/>
          </p:cNvSpPr>
          <p:nvPr>
            <p:ph type="title"/>
          </p:nvPr>
        </p:nvSpPr>
        <p:spPr/>
        <p:txBody>
          <a:bodyPr/>
          <a:lstStyle/>
          <a:p>
            <a:r>
              <a:rPr lang="en-GB" dirty="0" smtClean="0"/>
              <a:t>Issues and Concerns</a:t>
            </a:r>
            <a:endParaRPr lang="en-GB" dirty="0"/>
          </a:p>
        </p:txBody>
      </p:sp>
      <p:sp>
        <p:nvSpPr>
          <p:cNvPr id="4" name="TextBox 3"/>
          <p:cNvSpPr txBox="1"/>
          <p:nvPr/>
        </p:nvSpPr>
        <p:spPr>
          <a:xfrm>
            <a:off x="683568" y="1340768"/>
            <a:ext cx="7560840" cy="830997"/>
          </a:xfrm>
          <a:prstGeom prst="rect">
            <a:avLst/>
          </a:prstGeom>
          <a:noFill/>
        </p:spPr>
        <p:txBody>
          <a:bodyPr wrap="square" rtlCol="0">
            <a:spAutoFit/>
          </a:bodyPr>
          <a:lstStyle/>
          <a:p>
            <a:r>
              <a:rPr lang="en-US" sz="2400" dirty="0" smtClean="0"/>
              <a:t>Access to schools and mathematics teachers who use ICT and are prepared to give time to assist.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a:lnSpc>
                <a:spcPct val="150000"/>
              </a:lnSpc>
              <a:buNone/>
            </a:pPr>
            <a:r>
              <a:rPr lang="en-GB" sz="2900" b="1" dirty="0" smtClean="0"/>
              <a:t>I have:</a:t>
            </a:r>
          </a:p>
          <a:p>
            <a:pPr>
              <a:lnSpc>
                <a:spcPct val="150000"/>
              </a:lnSpc>
            </a:pPr>
            <a:r>
              <a:rPr lang="en-GB" dirty="0" smtClean="0"/>
              <a:t>tried to identify teachers through questionnaires at CPD events (n=50)</a:t>
            </a:r>
          </a:p>
          <a:p>
            <a:pPr>
              <a:lnSpc>
                <a:spcPct val="150000"/>
              </a:lnSpc>
            </a:pPr>
            <a:r>
              <a:rPr lang="en-GB" dirty="0" smtClean="0"/>
              <a:t>Used contacts locally in Suffolk</a:t>
            </a:r>
          </a:p>
          <a:p>
            <a:pPr>
              <a:lnSpc>
                <a:spcPct val="150000"/>
              </a:lnSpc>
            </a:pPr>
            <a:r>
              <a:rPr lang="en-GB" dirty="0" smtClean="0"/>
              <a:t>Have purposefully sampled for in-depth interviews (n=4), </a:t>
            </a:r>
          </a:p>
          <a:p>
            <a:pPr>
              <a:lnSpc>
                <a:spcPct val="150000"/>
              </a:lnSpc>
              <a:buNone/>
            </a:pPr>
            <a:r>
              <a:rPr lang="en-GB" dirty="0" smtClean="0"/>
              <a:t>But</a:t>
            </a:r>
          </a:p>
          <a:p>
            <a:pPr>
              <a:lnSpc>
                <a:spcPct val="150000"/>
              </a:lnSpc>
            </a:pPr>
            <a:r>
              <a:rPr lang="en-GB" dirty="0" smtClean="0"/>
              <a:t>How many do I need?</a:t>
            </a:r>
          </a:p>
          <a:p>
            <a:pPr>
              <a:lnSpc>
                <a:spcPct val="150000"/>
              </a:lnSpc>
            </a:pPr>
            <a:r>
              <a:rPr lang="en-GB" dirty="0" smtClean="0"/>
              <a:t>Should they all be from the same sector?</a:t>
            </a:r>
          </a:p>
          <a:p>
            <a:pPr>
              <a:lnSpc>
                <a:spcPct val="150000"/>
              </a:lnSpc>
            </a:pPr>
            <a:r>
              <a:rPr lang="en-GB" dirty="0" smtClean="0"/>
              <a:t>Should I be looking for generalisations or individual stories?</a:t>
            </a:r>
            <a:endParaRPr lang="en-GB" dirty="0"/>
          </a:p>
        </p:txBody>
      </p:sp>
      <p:sp>
        <p:nvSpPr>
          <p:cNvPr id="3" name="Title 2"/>
          <p:cNvSpPr>
            <a:spLocks noGrp="1"/>
          </p:cNvSpPr>
          <p:nvPr>
            <p:ph type="title"/>
          </p:nvPr>
        </p:nvSpPr>
        <p:spPr/>
        <p:txBody>
          <a:bodyPr>
            <a:normAutofit/>
          </a:bodyPr>
          <a:lstStyle/>
          <a:p>
            <a:r>
              <a:rPr lang="en-GB" dirty="0" smtClean="0"/>
              <a:t>Constructing this sample</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nSpc>
                <a:spcPct val="150000"/>
              </a:lnSpc>
            </a:pPr>
            <a:r>
              <a:rPr lang="en-GB" sz="2400" dirty="0" smtClean="0"/>
              <a:t>Reasons for use (or non-use) of ICT is a complex issue.</a:t>
            </a:r>
          </a:p>
          <a:p>
            <a:pPr>
              <a:lnSpc>
                <a:spcPct val="150000"/>
              </a:lnSpc>
            </a:pPr>
            <a:r>
              <a:rPr lang="en-GB" sz="2400" dirty="0" smtClean="0"/>
              <a:t>Teacher’s confidence and personal experiences are influential.</a:t>
            </a:r>
          </a:p>
          <a:p>
            <a:pPr>
              <a:lnSpc>
                <a:spcPct val="150000"/>
              </a:lnSpc>
            </a:pPr>
            <a:r>
              <a:rPr lang="en-GB" sz="2400" dirty="0" smtClean="0"/>
              <a:t>Amount of training given in generic and mathematics specific programs is low.</a:t>
            </a:r>
          </a:p>
          <a:p>
            <a:pPr>
              <a:lnSpc>
                <a:spcPct val="150000"/>
              </a:lnSpc>
            </a:pPr>
            <a:r>
              <a:rPr lang="en-GB" sz="2400" dirty="0" smtClean="0"/>
              <a:t>Type and quality of training varies.</a:t>
            </a:r>
          </a:p>
          <a:p>
            <a:pPr>
              <a:lnSpc>
                <a:spcPct val="150000"/>
              </a:lnSpc>
            </a:pPr>
            <a:r>
              <a:rPr lang="en-GB" sz="2400" dirty="0" smtClean="0"/>
              <a:t>Variety of programs used in classrooms is often small.</a:t>
            </a:r>
          </a:p>
          <a:p>
            <a:pPr>
              <a:lnSpc>
                <a:spcPct val="150000"/>
              </a:lnSpc>
            </a:pPr>
            <a:r>
              <a:rPr lang="en-GB" sz="2400" dirty="0" smtClean="0"/>
              <a:t>Variable access to (functioning) facilities.</a:t>
            </a:r>
          </a:p>
          <a:p>
            <a:pPr>
              <a:lnSpc>
                <a:spcPct val="150000"/>
              </a:lnSpc>
              <a:buNone/>
            </a:pPr>
            <a:endParaRPr lang="en-GB" sz="2400" dirty="0" smtClean="0"/>
          </a:p>
        </p:txBody>
      </p:sp>
      <p:sp>
        <p:nvSpPr>
          <p:cNvPr id="3" name="Title 2"/>
          <p:cNvSpPr>
            <a:spLocks noGrp="1"/>
          </p:cNvSpPr>
          <p:nvPr>
            <p:ph type="title"/>
          </p:nvPr>
        </p:nvSpPr>
        <p:spPr/>
        <p:txBody>
          <a:bodyPr/>
          <a:lstStyle/>
          <a:p>
            <a:r>
              <a:rPr lang="en-GB" dirty="0" smtClean="0"/>
              <a:t>Initial findings from surveys</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200000"/>
              </a:lnSpc>
            </a:pPr>
            <a:r>
              <a:rPr lang="en-GB" dirty="0" smtClean="0"/>
              <a:t>I will use inductive coding to do this.</a:t>
            </a:r>
          </a:p>
          <a:p>
            <a:pPr>
              <a:lnSpc>
                <a:spcPct val="200000"/>
              </a:lnSpc>
            </a:pPr>
            <a:r>
              <a:rPr lang="en-GB" dirty="0" smtClean="0"/>
              <a:t>As the data increases I will use </a:t>
            </a:r>
            <a:r>
              <a:rPr lang="en-GB" dirty="0" err="1" smtClean="0"/>
              <a:t>Nvivo</a:t>
            </a:r>
            <a:r>
              <a:rPr lang="en-GB" dirty="0" smtClean="0"/>
              <a:t> (but I do need to have ‘help sessions’ using my data to facilitate this).</a:t>
            </a:r>
          </a:p>
        </p:txBody>
      </p:sp>
      <p:sp>
        <p:nvSpPr>
          <p:cNvPr id="3" name="Title 2"/>
          <p:cNvSpPr>
            <a:spLocks noGrp="1"/>
          </p:cNvSpPr>
          <p:nvPr>
            <p:ph type="title"/>
          </p:nvPr>
        </p:nvSpPr>
        <p:spPr/>
        <p:txBody>
          <a:bodyPr/>
          <a:lstStyle/>
          <a:p>
            <a:r>
              <a:rPr lang="en-GB" dirty="0" smtClean="0"/>
              <a:t>Analysis of qualitative data</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167</TotalTime>
  <Words>489</Words>
  <Application>Microsoft Office PowerPoint</Application>
  <PresentationFormat>On-screen Show (4:3)</PresentationFormat>
  <Paragraphs>63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‘How, and why, some teachers of mathematics are engaging with using ICT in their mathematics lessons’.</vt:lpstr>
      <vt:lpstr>Why this area of study?</vt:lpstr>
      <vt:lpstr>External factors</vt:lpstr>
      <vt:lpstr>Internal drivers</vt:lpstr>
      <vt:lpstr>My research questions: the big ideas</vt:lpstr>
      <vt:lpstr>Issues and Concerns</vt:lpstr>
      <vt:lpstr>Constructing this sample</vt:lpstr>
      <vt:lpstr>Initial findings from surveys</vt:lpstr>
      <vt:lpstr>Analysis of qualitative data</vt:lpstr>
      <vt:lpstr>Literature</vt:lpstr>
      <vt:lpstr>Timeline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and why, some teachers of mathematics are engaging with using ICT in their mathematics lessons’.</dc:title>
  <dc:creator>Alison Parish</dc:creator>
  <cp:lastModifiedBy>Alison Parish</cp:lastModifiedBy>
  <cp:revision>20</cp:revision>
  <dcterms:created xsi:type="dcterms:W3CDTF">2011-10-28T19:29:58Z</dcterms:created>
  <dcterms:modified xsi:type="dcterms:W3CDTF">2011-11-01T23:34:35Z</dcterms:modified>
</cp:coreProperties>
</file>