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187BF-F521-4370-854D-21DD63DF5386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F1EB0-BBC8-43FE-80F6-13E81D50D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A29D3F-F3E0-42F3-9982-E36BC5C327EE}" type="datetimeFigureOut">
              <a:rPr lang="en-GB" smtClean="0"/>
              <a:pPr/>
              <a:t>22/02/2011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982643-4D88-460B-A236-606D1D6C2FBE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go.warwick.ac.uk/ep/pg/edrfb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Question responses – so far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Teachers</a:t>
            </a:r>
            <a:endParaRPr lang="en-GB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Negative responses to using ICT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Technology does not always work!</a:t>
            </a:r>
          </a:p>
          <a:p>
            <a:r>
              <a:rPr lang="en-GB" dirty="0" smtClean="0"/>
              <a:t>Students ‘fiddling’</a:t>
            </a:r>
          </a:p>
          <a:p>
            <a:r>
              <a:rPr lang="en-GB" dirty="0" smtClean="0"/>
              <a:t>Too much of use and not using other teaching methods</a:t>
            </a:r>
          </a:p>
          <a:p>
            <a:r>
              <a:rPr lang="en-GB" dirty="0" smtClean="0"/>
              <a:t>Outdated hardware and software</a:t>
            </a:r>
          </a:p>
          <a:p>
            <a:r>
              <a:rPr lang="en-GB" dirty="0" smtClean="0"/>
              <a:t>If used in wrong context can remove the thinking of the learner (as with mental methods and calculator)</a:t>
            </a:r>
          </a:p>
          <a:p>
            <a:r>
              <a:rPr lang="en-GB" dirty="0" smtClean="0"/>
              <a:t>Access for all when setting homework</a:t>
            </a:r>
          </a:p>
          <a:p>
            <a:r>
              <a:rPr lang="en-GB" dirty="0" smtClean="0"/>
              <a:t>Too much time and effort – using because you should rather than being useful in that context</a:t>
            </a:r>
          </a:p>
          <a:p>
            <a:r>
              <a:rPr lang="en-GB" dirty="0" smtClean="0"/>
              <a:t>More difficult to control time than using traditional methods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Support of other staff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it is an expectation that you use it you should (hopefully) get the support and vision to use it</a:t>
            </a:r>
          </a:p>
          <a:p>
            <a:r>
              <a:rPr lang="en-GB" dirty="0" smtClean="0"/>
              <a:t>If watching other staff use programs successfully it inspires me to try</a:t>
            </a:r>
          </a:p>
          <a:p>
            <a:endParaRPr lang="en-GB" dirty="0" smtClean="0"/>
          </a:p>
          <a:p>
            <a:r>
              <a:rPr lang="en-GB" dirty="0" smtClean="0"/>
              <a:t>Several respondents said that they had no support or almost none.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 using stills cameras or video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For record keeping</a:t>
            </a:r>
          </a:p>
          <a:p>
            <a:r>
              <a:rPr lang="en-GB" dirty="0" smtClean="0"/>
              <a:t>Pupils recording each other’s presentations about results of an investigation</a:t>
            </a:r>
          </a:p>
          <a:p>
            <a:r>
              <a:rPr lang="en-GB" dirty="0" smtClean="0"/>
              <a:t>Video recording myself teaching probability trees then showed the class</a:t>
            </a:r>
          </a:p>
          <a:p>
            <a:r>
              <a:rPr lang="en-GB" dirty="0" smtClean="0"/>
              <a:t>Recorded correct use of MATS then showed class</a:t>
            </a:r>
          </a:p>
          <a:p>
            <a:r>
              <a:rPr lang="en-GB" dirty="0" smtClean="0"/>
              <a:t>Web conferencing for distance learning</a:t>
            </a:r>
          </a:p>
          <a:p>
            <a:r>
              <a:rPr lang="en-GB" dirty="0" smtClean="0"/>
              <a:t>Videoing of how students do a task – watch it back to reflect.</a:t>
            </a:r>
          </a:p>
          <a:p>
            <a:r>
              <a:rPr lang="en-GB" dirty="0" smtClean="0"/>
              <a:t>Making comparisons with other teachers to make improvements to my teaching skills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problems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My laptop is outdated and slow</a:t>
            </a:r>
          </a:p>
          <a:p>
            <a:r>
              <a:rPr lang="en-GB" dirty="0" smtClean="0"/>
              <a:t>Teaching a class of over 30 with only 30 computers (and some not working)</a:t>
            </a:r>
          </a:p>
          <a:p>
            <a:r>
              <a:rPr lang="en-GB" dirty="0" smtClean="0"/>
              <a:t>Lack of evidence for recapping later</a:t>
            </a:r>
          </a:p>
          <a:p>
            <a:r>
              <a:rPr lang="en-GB" dirty="0" smtClean="0"/>
              <a:t>Problem with poor maintenance of equipment</a:t>
            </a:r>
          </a:p>
          <a:p>
            <a:r>
              <a:rPr lang="en-GB" dirty="0" smtClean="0"/>
              <a:t>Problems of access to the computer suite</a:t>
            </a:r>
          </a:p>
          <a:p>
            <a:r>
              <a:rPr lang="en-GB" dirty="0" smtClean="0"/>
              <a:t>Slow internet/intranet connections</a:t>
            </a:r>
          </a:p>
          <a:p>
            <a:r>
              <a:rPr lang="en-GB" dirty="0" smtClean="0"/>
              <a:t>Interactive whiteboards can be slow to react</a:t>
            </a:r>
          </a:p>
          <a:p>
            <a:r>
              <a:rPr lang="en-GB" dirty="0" smtClean="0"/>
              <a:t>A lot of preparation time needed</a:t>
            </a:r>
          </a:p>
          <a:p>
            <a:r>
              <a:rPr lang="en-GB" dirty="0" smtClean="0"/>
              <a:t>Sudden room change</a:t>
            </a:r>
          </a:p>
          <a:p>
            <a:r>
              <a:rPr lang="en-GB" dirty="0" smtClean="0"/>
              <a:t>How effective with regards learning – not sure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On-line questionnaire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you are willing to take part the questions they are on </a:t>
            </a:r>
          </a:p>
          <a:p>
            <a:endParaRPr lang="en-GB" dirty="0" smtClean="0"/>
          </a:p>
          <a:p>
            <a:r>
              <a:rPr lang="en-GB" b="1" u="sng" dirty="0" smtClean="0">
                <a:solidFill>
                  <a:srgbClr val="7030A0"/>
                </a:solidFill>
                <a:hlinkClick r:id="rId2"/>
              </a:rPr>
              <a:t>http://go.warwick.ac.uk/ep/pg/edrfbo</a:t>
            </a:r>
            <a:r>
              <a:rPr lang="en-GB" b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Then follow </a:t>
            </a:r>
            <a:r>
              <a:rPr lang="en-GB" smtClean="0"/>
              <a:t>links My research </a:t>
            </a:r>
            <a:r>
              <a:rPr lang="en-GB" dirty="0" smtClean="0"/>
              <a:t>and questionnaires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would you describe your own level of ICT knowledge/confidence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sz="2000" dirty="0" smtClean="0"/>
              <a:t>For this I am looking at 23 responses (change in wording of the questionnaire).</a:t>
            </a:r>
          </a:p>
          <a:p>
            <a:r>
              <a:rPr lang="en-GB" sz="2400" dirty="0" smtClean="0"/>
              <a:t>When asked about their own use:13 are very confident,5 are confident with 5 are fairly confident</a:t>
            </a:r>
          </a:p>
          <a:p>
            <a:r>
              <a:rPr lang="en-GB" sz="2400" dirty="0" smtClean="0"/>
              <a:t>When presenting to other adults: 7 very confident, 8 confident, 2 fairly confident and 2 are not confident.</a:t>
            </a:r>
          </a:p>
          <a:p>
            <a:r>
              <a:rPr lang="en-GB" sz="2400" dirty="0" smtClean="0"/>
              <a:t>When presenting to pupils: 9 are very confident, 6 are confident, 4 fairly confident, 1 is not confident.</a:t>
            </a:r>
          </a:p>
          <a:p>
            <a:r>
              <a:rPr lang="en-GB" sz="2400" dirty="0" smtClean="0"/>
              <a:t>In demonstrating a program to pupils: 7 are very confident, 9 are confident, 3 fairly confident and 1 is not confident.</a:t>
            </a:r>
          </a:p>
          <a:p>
            <a:r>
              <a:rPr lang="en-GB" sz="2400" dirty="0" smtClean="0"/>
              <a:t>When the pupils use computers: 5 are fairly confident, 9 are confident, 5 are fairly confident and 1 is not confident.</a:t>
            </a:r>
            <a:endParaRPr lang="en-GB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Classroom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From the responses, not all had access to a classroom computer or computer suite. This might be balanced by the use of laptops.</a:t>
            </a:r>
          </a:p>
          <a:p>
            <a:r>
              <a:rPr lang="en-GB" dirty="0" smtClean="0"/>
              <a:t>It was significant that only 15 had access to a data projector in their classroom and 12 had an interactive whiteboard.</a:t>
            </a:r>
          </a:p>
          <a:p>
            <a:r>
              <a:rPr lang="en-GB" dirty="0" smtClean="0"/>
              <a:t>Graphics calculators figured in 9 responses and handhelds in 2.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 use of hardware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Those who had classroom computers were using them themselves, with about half letting pupils also use them.</a:t>
            </a:r>
          </a:p>
          <a:p>
            <a:r>
              <a:rPr lang="en-GB" dirty="0" smtClean="0"/>
              <a:t>In suites it was pupils using them, individually or in groups - as might be expected.</a:t>
            </a:r>
          </a:p>
          <a:p>
            <a:r>
              <a:rPr lang="en-GB" dirty="0" smtClean="0"/>
              <a:t>Laptops and </a:t>
            </a:r>
            <a:r>
              <a:rPr lang="en-GB" dirty="0" err="1" smtClean="0"/>
              <a:t>netbooks</a:t>
            </a:r>
            <a:r>
              <a:rPr lang="en-GB" dirty="0" smtClean="0"/>
              <a:t> were used by both teachers </a:t>
            </a:r>
            <a:r>
              <a:rPr lang="en-GB" dirty="0" err="1" smtClean="0"/>
              <a:t>adn</a:t>
            </a:r>
            <a:r>
              <a:rPr lang="en-GB" dirty="0" smtClean="0"/>
              <a:t> pupils</a:t>
            </a:r>
          </a:p>
          <a:p>
            <a:r>
              <a:rPr lang="en-GB" dirty="0" smtClean="0"/>
              <a:t>Although some said they had graphics calculators not all were being used by pupils.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 the use of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The internet was being used by both teachers and pupils in the majority of cases.</a:t>
            </a:r>
          </a:p>
          <a:p>
            <a:r>
              <a:rPr lang="en-GB" dirty="0" smtClean="0"/>
              <a:t>On-line programs such as </a:t>
            </a:r>
            <a:r>
              <a:rPr lang="en-GB" dirty="0" err="1" smtClean="0"/>
              <a:t>Mathsnet</a:t>
            </a:r>
            <a:r>
              <a:rPr lang="en-GB" dirty="0" smtClean="0"/>
              <a:t> and </a:t>
            </a:r>
            <a:r>
              <a:rPr lang="en-GB" dirty="0" err="1" smtClean="0"/>
              <a:t>MyMath</a:t>
            </a:r>
            <a:r>
              <a:rPr lang="en-GB" dirty="0" smtClean="0"/>
              <a:t> were also in common use.</a:t>
            </a:r>
          </a:p>
          <a:p>
            <a:r>
              <a:rPr lang="en-GB" dirty="0" smtClean="0"/>
              <a:t>Spreadsheets, word processors and PowerPoint were in use by the majority of respondents, both by pupils and teachers, databases were less commonly used by pupils. Teachers used PowerPoint more than pupils.</a:t>
            </a:r>
          </a:p>
          <a:p>
            <a:r>
              <a:rPr lang="en-GB" dirty="0" smtClean="0"/>
              <a:t>Dynamic geometry and graphing software is in use by eight respondents but not all of them use them with pupils.</a:t>
            </a:r>
          </a:p>
          <a:p>
            <a:r>
              <a:rPr lang="en-GB" dirty="0" smtClean="0"/>
              <a:t>The response to games indicated that some teachers were recognising this as a valid learning tool. </a:t>
            </a:r>
          </a:p>
          <a:p>
            <a:r>
              <a:rPr lang="en-GB" dirty="0" smtClean="0"/>
              <a:t>Few were using integrated learning systems such as SAM Learning or </a:t>
            </a:r>
            <a:r>
              <a:rPr lang="en-GB" dirty="0" err="1" smtClean="0"/>
              <a:t>Successmaker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 out about programs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most common way seems to be from other people, followed by the internet.</a:t>
            </a:r>
          </a:p>
          <a:p>
            <a:r>
              <a:rPr lang="en-GB" dirty="0" smtClean="0"/>
              <a:t>Courses then follow these.</a:t>
            </a:r>
          </a:p>
          <a:p>
            <a:r>
              <a:rPr lang="en-GB" dirty="0" smtClean="0"/>
              <a:t>Teacher’s magazines are named as being a more common source than computer magazines.</a:t>
            </a:r>
          </a:p>
          <a:p>
            <a:r>
              <a:rPr lang="en-GB" dirty="0" smtClean="0"/>
              <a:t>No other way was suggested.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INSET styles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2060848"/>
          <a:ext cx="8424936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224136"/>
                <a:gridCol w="1260140"/>
                <a:gridCol w="1404156"/>
                <a:gridCol w="1404156"/>
                <a:gridCol w="140415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excellent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good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ineffective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 experience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Exploration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Demonstration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Hands-on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Sheet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One to 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Video tutorial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On-line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Timing of INSET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1" y="2420888"/>
          <a:ext cx="8352928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3"/>
                <a:gridCol w="5904655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Score 1 = low, 8 = high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whole 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2 8 7 8 4 8 7 2 6</a:t>
                      </a:r>
                      <a:r>
                        <a:rPr lang="en-GB" baseline="0" dirty="0" smtClean="0"/>
                        <a:t> 6 4 3 7 1 8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6 4 6 2 4 4 4 7 1 4 2 8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5 3 5 4 3 5 3 8 2 5 3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twilight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4 1 2 3 5 2 5 2 7 3 7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 days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1 8 8 1 1 1 1 8 3 6 8 6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 x 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8 6 8 5 8 7 2 6 4 1 5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 x 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7 5 7 8 8 7 8 1 5 5 2 8 4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 x twilight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3 2 3 6 6 3 7 1 8 6 8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Positive responses for using ICT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Lessons are more alive – engaging</a:t>
            </a:r>
          </a:p>
          <a:p>
            <a:r>
              <a:rPr lang="en-GB" dirty="0" smtClean="0"/>
              <a:t>Children enjoy learning</a:t>
            </a:r>
          </a:p>
          <a:p>
            <a:r>
              <a:rPr lang="en-GB" dirty="0" smtClean="0"/>
              <a:t>Visual image – ease of description</a:t>
            </a:r>
          </a:p>
          <a:p>
            <a:r>
              <a:rPr lang="en-GB" dirty="0" smtClean="0"/>
              <a:t>Discovery themselves – e.g. Finding relationships using Autograph</a:t>
            </a:r>
          </a:p>
          <a:p>
            <a:r>
              <a:rPr lang="en-GB" dirty="0" smtClean="0"/>
              <a:t>Accurate when doing geometric drawings on white board.</a:t>
            </a:r>
          </a:p>
          <a:p>
            <a:r>
              <a:rPr lang="en-GB" dirty="0" smtClean="0"/>
              <a:t>Fast, reproducible, reliable, labour saving</a:t>
            </a:r>
          </a:p>
          <a:p>
            <a:r>
              <a:rPr lang="en-GB" dirty="0" smtClean="0"/>
              <a:t>Practical demonstrations sometimes easier</a:t>
            </a:r>
          </a:p>
          <a:p>
            <a:r>
              <a:rPr lang="en-GB" dirty="0" smtClean="0"/>
              <a:t>Students like a variety of media, engages disaffected learners</a:t>
            </a:r>
          </a:p>
          <a:p>
            <a:r>
              <a:rPr lang="en-GB" dirty="0" smtClean="0"/>
              <a:t>Prepares students with essential skills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ADEDDA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ADEDDA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</TotalTime>
  <Words>970</Words>
  <Application>Microsoft Office PowerPoint</Application>
  <PresentationFormat>On-screen Show (4:3)</PresentationFormat>
  <Paragraphs>145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Question responses – so far</vt:lpstr>
      <vt:lpstr>How would you describe your own level of ICT knowledge/confidence</vt:lpstr>
      <vt:lpstr>Classroom resources</vt:lpstr>
      <vt:lpstr>On use of hardware</vt:lpstr>
      <vt:lpstr>On the use of software</vt:lpstr>
      <vt:lpstr>Finding out about programs</vt:lpstr>
      <vt:lpstr>INSET styles</vt:lpstr>
      <vt:lpstr>Timing of INSET</vt:lpstr>
      <vt:lpstr>Positive responses for using ICT</vt:lpstr>
      <vt:lpstr>Negative responses to using ICT</vt:lpstr>
      <vt:lpstr>Support of other staff</vt:lpstr>
      <vt:lpstr>On using stills cameras or video</vt:lpstr>
      <vt:lpstr>Some problems</vt:lpstr>
      <vt:lpstr>On-line questionnaire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responses – so far</dc:title>
  <dc:creator>IT Services</dc:creator>
  <cp:lastModifiedBy>Alison Parish</cp:lastModifiedBy>
  <cp:revision>8</cp:revision>
  <dcterms:created xsi:type="dcterms:W3CDTF">2011-02-22T11:10:22Z</dcterms:created>
  <dcterms:modified xsi:type="dcterms:W3CDTF">2011-02-22T12:34:36Z</dcterms:modified>
</cp:coreProperties>
</file>