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A19B4B7-D7BA-4313-93FA-F377970C0BE8}" type="datetimeFigureOut">
              <a:rPr lang="en-GB" smtClean="0"/>
              <a:t>22/02/2011</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4B2709A-5704-4F8A-ADE8-674CDA342AA0}"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19B4B7-D7BA-4313-93FA-F377970C0BE8}" type="datetimeFigureOut">
              <a:rPr lang="en-GB" smtClean="0"/>
              <a:t>22/02/2011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B2709A-5704-4F8A-ADE8-674CDA342AA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19B4B7-D7BA-4313-93FA-F377970C0BE8}" type="datetimeFigureOut">
              <a:rPr lang="en-GB" smtClean="0"/>
              <a:t>22/02/2011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B2709A-5704-4F8A-ADE8-674CDA342AA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A19B4B7-D7BA-4313-93FA-F377970C0BE8}" type="datetimeFigureOut">
              <a:rPr lang="en-GB" smtClean="0"/>
              <a:t>22/02/2011</a:t>
            </a:fld>
            <a:endParaRPr lang="en-GB"/>
          </a:p>
        </p:txBody>
      </p:sp>
      <p:sp>
        <p:nvSpPr>
          <p:cNvPr id="9" name="Slide Number Placeholder 8"/>
          <p:cNvSpPr>
            <a:spLocks noGrp="1"/>
          </p:cNvSpPr>
          <p:nvPr>
            <p:ph type="sldNum" sz="quarter" idx="15"/>
          </p:nvPr>
        </p:nvSpPr>
        <p:spPr/>
        <p:txBody>
          <a:bodyPr rtlCol="0"/>
          <a:lstStyle/>
          <a:p>
            <a:fld id="{84B2709A-5704-4F8A-ADE8-674CDA342AA0}" type="slidenum">
              <a:rPr lang="en-GB" smtClean="0"/>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A19B4B7-D7BA-4313-93FA-F377970C0BE8}" type="datetimeFigureOut">
              <a:rPr lang="en-GB" smtClean="0"/>
              <a:t>22/02/2011</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4B2709A-5704-4F8A-ADE8-674CDA342AA0}"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A19B4B7-D7BA-4313-93FA-F377970C0BE8}" type="datetimeFigureOut">
              <a:rPr lang="en-GB" smtClean="0"/>
              <a:t>22/02/2011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B2709A-5704-4F8A-ADE8-674CDA342AA0}" type="slidenum">
              <a:rPr lang="en-GB" smtClean="0"/>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A19B4B7-D7BA-4313-93FA-F377970C0BE8}" type="datetimeFigureOut">
              <a:rPr lang="en-GB" smtClean="0"/>
              <a:t>22/02/2011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B2709A-5704-4F8A-ADE8-674CDA342AA0}" type="slidenum">
              <a:rPr lang="en-GB" smtClean="0"/>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A19B4B7-D7BA-4313-93FA-F377970C0BE8}" type="datetimeFigureOut">
              <a:rPr lang="en-GB" smtClean="0"/>
              <a:t>22/02/2011</a:t>
            </a:fld>
            <a:endParaRPr lang="en-GB"/>
          </a:p>
        </p:txBody>
      </p:sp>
      <p:sp>
        <p:nvSpPr>
          <p:cNvPr id="7" name="Slide Number Placeholder 6"/>
          <p:cNvSpPr>
            <a:spLocks noGrp="1"/>
          </p:cNvSpPr>
          <p:nvPr>
            <p:ph type="sldNum" sz="quarter" idx="11"/>
          </p:nvPr>
        </p:nvSpPr>
        <p:spPr/>
        <p:txBody>
          <a:bodyPr rtlCol="0"/>
          <a:lstStyle/>
          <a:p>
            <a:fld id="{84B2709A-5704-4F8A-ADE8-674CDA342AA0}" type="slidenum">
              <a:rPr lang="en-GB" smtClean="0"/>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19B4B7-D7BA-4313-93FA-F377970C0BE8}" type="datetimeFigureOut">
              <a:rPr lang="en-GB" smtClean="0"/>
              <a:t>22/02/2011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B2709A-5704-4F8A-ADE8-674CDA342AA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A19B4B7-D7BA-4313-93FA-F377970C0BE8}" type="datetimeFigureOut">
              <a:rPr lang="en-GB" smtClean="0"/>
              <a:t>22/02/2011</a:t>
            </a:fld>
            <a:endParaRPr lang="en-GB"/>
          </a:p>
        </p:txBody>
      </p:sp>
      <p:sp>
        <p:nvSpPr>
          <p:cNvPr id="22" name="Slide Number Placeholder 21"/>
          <p:cNvSpPr>
            <a:spLocks noGrp="1"/>
          </p:cNvSpPr>
          <p:nvPr>
            <p:ph type="sldNum" sz="quarter" idx="15"/>
          </p:nvPr>
        </p:nvSpPr>
        <p:spPr/>
        <p:txBody>
          <a:bodyPr rtlCol="0"/>
          <a:lstStyle/>
          <a:p>
            <a:fld id="{84B2709A-5704-4F8A-ADE8-674CDA342AA0}" type="slidenum">
              <a:rPr lang="en-GB" smtClean="0"/>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A19B4B7-D7BA-4313-93FA-F377970C0BE8}" type="datetimeFigureOut">
              <a:rPr lang="en-GB" smtClean="0"/>
              <a:t>22/02/2011</a:t>
            </a:fld>
            <a:endParaRPr lang="en-GB"/>
          </a:p>
        </p:txBody>
      </p:sp>
      <p:sp>
        <p:nvSpPr>
          <p:cNvPr id="18" name="Slide Number Placeholder 17"/>
          <p:cNvSpPr>
            <a:spLocks noGrp="1"/>
          </p:cNvSpPr>
          <p:nvPr>
            <p:ph type="sldNum" sz="quarter" idx="11"/>
          </p:nvPr>
        </p:nvSpPr>
        <p:spPr/>
        <p:txBody>
          <a:bodyPr rtlCol="0"/>
          <a:lstStyle/>
          <a:p>
            <a:fld id="{84B2709A-5704-4F8A-ADE8-674CDA342AA0}" type="slidenum">
              <a:rPr lang="en-GB" smtClean="0"/>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A19B4B7-D7BA-4313-93FA-F377970C0BE8}" type="datetimeFigureOut">
              <a:rPr lang="en-GB" smtClean="0"/>
              <a:t>22/02/2011</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4B2709A-5704-4F8A-ADE8-674CDA342AA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Early questionnaire responses</a:t>
            </a:r>
            <a:endParaRPr lang="en-GB" dirty="0"/>
          </a:p>
        </p:txBody>
      </p:sp>
      <p:sp>
        <p:nvSpPr>
          <p:cNvPr id="3" name="Subtitle 2"/>
          <p:cNvSpPr>
            <a:spLocks noGrp="1"/>
          </p:cNvSpPr>
          <p:nvPr>
            <p:ph type="subTitle" idx="1"/>
          </p:nvPr>
        </p:nvSpPr>
        <p:spPr/>
        <p:txBody>
          <a:bodyPr/>
          <a:lstStyle/>
          <a:p>
            <a:r>
              <a:rPr lang="en-GB" dirty="0" smtClean="0"/>
              <a:t>Students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i="1" dirty="0" smtClean="0"/>
              <a:t>How much do you think that you will be encouraged by your mentor in your school placement to use ICT?</a:t>
            </a:r>
            <a:endParaRPr lang="en-GB" sz="2400" dirty="0"/>
          </a:p>
        </p:txBody>
      </p:sp>
      <p:sp>
        <p:nvSpPr>
          <p:cNvPr id="3" name="Content Placeholder 2"/>
          <p:cNvSpPr>
            <a:spLocks noGrp="1"/>
          </p:cNvSpPr>
          <p:nvPr>
            <p:ph sz="quarter" idx="1"/>
          </p:nvPr>
        </p:nvSpPr>
        <p:spPr/>
        <p:txBody>
          <a:bodyPr>
            <a:normAutofit fontScale="85000" lnSpcReduction="20000"/>
          </a:bodyPr>
          <a:lstStyle/>
          <a:p>
            <a:pPr lvl="0"/>
            <a:r>
              <a:rPr lang="en-GB" dirty="0" smtClean="0"/>
              <a:t>Yes, my mentor and the school will encourage the use of ICT</a:t>
            </a:r>
          </a:p>
          <a:p>
            <a:pPr lvl="0"/>
            <a:r>
              <a:rPr lang="en-GB" dirty="0" smtClean="0"/>
              <a:t>I’m sure it will be encouraged but I have yet to experience a situation in school where ICT opportunities have been fully exploited.</a:t>
            </a:r>
          </a:p>
          <a:p>
            <a:pPr lvl="0"/>
            <a:r>
              <a:rPr lang="en-GB" dirty="0" smtClean="0"/>
              <a:t>Unknown, demands on school resources and school policy.</a:t>
            </a:r>
          </a:p>
          <a:p>
            <a:pPr lvl="0"/>
            <a:r>
              <a:rPr lang="en-GB" dirty="0" smtClean="0"/>
              <a:t>Unlikely to be encouraged to do any more than she already does. Unclear to what extent school uses ICT.</a:t>
            </a:r>
          </a:p>
          <a:p>
            <a:pPr lvl="0"/>
            <a:r>
              <a:rPr lang="en-GB" dirty="0" smtClean="0"/>
              <a:t>Unknown at this point.</a:t>
            </a:r>
            <a:endParaRPr lang="en-GB" dirty="0" smtClean="0"/>
          </a:p>
          <a:p>
            <a:pPr lvl="0"/>
            <a:r>
              <a:rPr lang="en-GB" dirty="0" smtClean="0"/>
              <a:t>Lots! Placement has only got SMART whiteboards</a:t>
            </a:r>
          </a:p>
          <a:p>
            <a:pPr lvl="0"/>
            <a:r>
              <a:rPr lang="en-GB" dirty="0" smtClean="0"/>
              <a:t>Encouraged as my mentor was not really familiar and wanted to learn from me.</a:t>
            </a:r>
          </a:p>
          <a:p>
            <a:pPr lvl="0"/>
            <a:r>
              <a:rPr lang="en-GB" dirty="0" smtClean="0"/>
              <a:t>I don’t know at this stage. I guess I will definitely use it for presenting etc, but not sure how much kids will use.</a:t>
            </a:r>
          </a:p>
          <a:p>
            <a:r>
              <a:rPr lang="en-GB" dirty="0" smtClean="0"/>
              <a:t>Have no idea. Last placement it was to be able to use it but not depend on it.</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lstStyle/>
          <a:p>
            <a:r>
              <a:rPr lang="en-GB" dirty="0" smtClean="0"/>
              <a:t>Advantages</a:t>
            </a:r>
            <a:endParaRPr lang="en-GB" dirty="0"/>
          </a:p>
        </p:txBody>
      </p:sp>
      <p:sp>
        <p:nvSpPr>
          <p:cNvPr id="3" name="Content Placeholder 2"/>
          <p:cNvSpPr>
            <a:spLocks noGrp="1"/>
          </p:cNvSpPr>
          <p:nvPr>
            <p:ph sz="quarter" idx="1"/>
          </p:nvPr>
        </p:nvSpPr>
        <p:spPr>
          <a:xfrm>
            <a:off x="457200" y="1124744"/>
            <a:ext cx="7467600" cy="5349208"/>
          </a:xfrm>
        </p:spPr>
        <p:txBody>
          <a:bodyPr>
            <a:normAutofit fontScale="62500" lnSpcReduction="20000"/>
          </a:bodyPr>
          <a:lstStyle/>
          <a:p>
            <a:pPr lvl="0">
              <a:lnSpc>
                <a:spcPct val="120000"/>
              </a:lnSpc>
            </a:pPr>
            <a:r>
              <a:rPr lang="en-GB" dirty="0" smtClean="0"/>
              <a:t>Brings concepts to life</a:t>
            </a:r>
          </a:p>
          <a:p>
            <a:pPr lvl="0">
              <a:lnSpc>
                <a:spcPct val="120000"/>
              </a:lnSpc>
            </a:pPr>
            <a:r>
              <a:rPr lang="en-GB" dirty="0" smtClean="0"/>
              <a:t>Teaches pupils how to self-learn</a:t>
            </a:r>
          </a:p>
          <a:p>
            <a:pPr lvl="0">
              <a:lnSpc>
                <a:spcPct val="120000"/>
              </a:lnSpc>
            </a:pPr>
            <a:r>
              <a:rPr lang="en-GB" dirty="0" smtClean="0"/>
              <a:t>Better understanding of visual topics such as in Geometry/shapes/3D/algebra + graphing/mechanics</a:t>
            </a:r>
          </a:p>
          <a:p>
            <a:pPr lvl="0">
              <a:lnSpc>
                <a:spcPct val="120000"/>
              </a:lnSpc>
            </a:pPr>
            <a:r>
              <a:rPr lang="en-GB" dirty="0" smtClean="0"/>
              <a:t>Shape, able to demonstrate geometry rules for multiple examples quickly.</a:t>
            </a:r>
          </a:p>
          <a:p>
            <a:pPr lvl="0">
              <a:lnSpc>
                <a:spcPct val="120000"/>
              </a:lnSpc>
            </a:pPr>
            <a:r>
              <a:rPr lang="en-GB" dirty="0" smtClean="0"/>
              <a:t>Autograph and GeoGebra link between graphs and formula.</a:t>
            </a:r>
          </a:p>
          <a:p>
            <a:pPr lvl="0">
              <a:lnSpc>
                <a:spcPct val="120000"/>
              </a:lnSpc>
            </a:pPr>
            <a:r>
              <a:rPr lang="en-GB" dirty="0" smtClean="0"/>
              <a:t>ICT literacy through practicing different things.</a:t>
            </a:r>
          </a:p>
          <a:p>
            <a:pPr lvl="0">
              <a:lnSpc>
                <a:spcPct val="120000"/>
              </a:lnSpc>
            </a:pPr>
            <a:r>
              <a:rPr lang="en-GB" dirty="0" smtClean="0"/>
              <a:t>Ability to do complex calculations (e.g. statistical simulation).</a:t>
            </a:r>
          </a:p>
          <a:p>
            <a:pPr lvl="0">
              <a:lnSpc>
                <a:spcPct val="120000"/>
              </a:lnSpc>
            </a:pPr>
            <a:r>
              <a:rPr lang="en-GB" dirty="0" smtClean="0"/>
              <a:t>Huge benefit in reducing marking load, administration.</a:t>
            </a:r>
          </a:p>
          <a:p>
            <a:pPr lvl="0">
              <a:lnSpc>
                <a:spcPct val="120000"/>
              </a:lnSpc>
            </a:pPr>
            <a:r>
              <a:rPr lang="en-GB" dirty="0" smtClean="0"/>
              <a:t>More engagement for students.</a:t>
            </a:r>
          </a:p>
          <a:p>
            <a:pPr lvl="0">
              <a:lnSpc>
                <a:spcPct val="120000"/>
              </a:lnSpc>
            </a:pPr>
            <a:r>
              <a:rPr lang="en-GB" dirty="0" smtClean="0"/>
              <a:t>Pupils engaged by technology</a:t>
            </a:r>
          </a:p>
          <a:p>
            <a:pPr lvl="0">
              <a:lnSpc>
                <a:spcPct val="120000"/>
              </a:lnSpc>
            </a:pPr>
            <a:r>
              <a:rPr lang="en-GB" dirty="0" smtClean="0"/>
              <a:t>Fresh approach to teaching</a:t>
            </a:r>
          </a:p>
          <a:p>
            <a:pPr lvl="0">
              <a:lnSpc>
                <a:spcPct val="120000"/>
              </a:lnSpc>
            </a:pPr>
            <a:r>
              <a:rPr lang="en-GB" dirty="0" smtClean="0"/>
              <a:t>Different ways of building understanding</a:t>
            </a:r>
          </a:p>
          <a:p>
            <a:pPr lvl="0">
              <a:lnSpc>
                <a:spcPct val="120000"/>
              </a:lnSpc>
            </a:pPr>
            <a:r>
              <a:rPr lang="en-GB" dirty="0" smtClean="0"/>
              <a:t>Appealing to younger audience</a:t>
            </a:r>
          </a:p>
          <a:p>
            <a:pPr lvl="0">
              <a:lnSpc>
                <a:spcPct val="120000"/>
              </a:lnSpc>
            </a:pPr>
            <a:r>
              <a:rPr lang="en-GB" dirty="0" smtClean="0"/>
              <a:t>Can differentiate</a:t>
            </a:r>
          </a:p>
          <a:p>
            <a:pPr lvl="0">
              <a:lnSpc>
                <a:spcPct val="120000"/>
              </a:lnSpc>
            </a:pPr>
            <a:r>
              <a:rPr lang="en-GB" dirty="0" smtClean="0"/>
              <a:t>Auto feedback</a:t>
            </a:r>
          </a:p>
          <a:p>
            <a:pPr lvl="0">
              <a:lnSpc>
                <a:spcPct val="120000"/>
              </a:lnSpc>
            </a:pPr>
            <a:r>
              <a:rPr lang="en-GB" dirty="0" smtClean="0"/>
              <a:t>Auto </a:t>
            </a:r>
            <a:r>
              <a:rPr lang="en-GB" dirty="0" smtClean="0"/>
              <a:t>marking</a:t>
            </a:r>
            <a:endParaRPr lang="en-GB"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lstStyle/>
          <a:p>
            <a:r>
              <a:rPr lang="en-GB" dirty="0" smtClean="0"/>
              <a:t>disadvantages</a:t>
            </a:r>
            <a:endParaRPr lang="en-GB" dirty="0"/>
          </a:p>
        </p:txBody>
      </p:sp>
      <p:sp>
        <p:nvSpPr>
          <p:cNvPr id="3" name="Content Placeholder 2"/>
          <p:cNvSpPr>
            <a:spLocks noGrp="1"/>
          </p:cNvSpPr>
          <p:nvPr>
            <p:ph sz="quarter" idx="1"/>
          </p:nvPr>
        </p:nvSpPr>
        <p:spPr>
          <a:xfrm>
            <a:off x="457200" y="1124744"/>
            <a:ext cx="7467600" cy="5349208"/>
          </a:xfrm>
        </p:spPr>
        <p:txBody>
          <a:bodyPr>
            <a:normAutofit fontScale="70000" lnSpcReduction="20000"/>
          </a:bodyPr>
          <a:lstStyle/>
          <a:p>
            <a:pPr lvl="0"/>
            <a:r>
              <a:rPr lang="en-GB" dirty="0" smtClean="0"/>
              <a:t>Not everyone learns visually</a:t>
            </a:r>
          </a:p>
          <a:p>
            <a:pPr lvl="0"/>
            <a:r>
              <a:rPr lang="en-GB" dirty="0" smtClean="0"/>
              <a:t>Slow to upload</a:t>
            </a:r>
          </a:p>
          <a:p>
            <a:pPr lvl="0"/>
            <a:r>
              <a:rPr lang="en-GB" dirty="0" smtClean="0"/>
              <a:t>Not always reliable to connect to internet</a:t>
            </a:r>
          </a:p>
          <a:p>
            <a:pPr lvl="0"/>
            <a:r>
              <a:rPr lang="en-GB" dirty="0" smtClean="0"/>
              <a:t>Always have to have a plan B</a:t>
            </a:r>
          </a:p>
          <a:p>
            <a:pPr lvl="0"/>
            <a:r>
              <a:rPr lang="en-GB" dirty="0" smtClean="0"/>
              <a:t>Possible abuse but feel risks here are overstated</a:t>
            </a:r>
          </a:p>
          <a:p>
            <a:pPr lvl="0"/>
            <a:r>
              <a:rPr lang="en-GB" dirty="0" smtClean="0"/>
              <a:t>Class behaviour is more challenging in ICT suite.</a:t>
            </a:r>
          </a:p>
          <a:p>
            <a:pPr lvl="0"/>
            <a:r>
              <a:rPr lang="en-GB" dirty="0" smtClean="0"/>
              <a:t>Internet connection.</a:t>
            </a:r>
          </a:p>
          <a:p>
            <a:pPr lvl="0"/>
            <a:r>
              <a:rPr lang="en-GB" dirty="0" smtClean="0"/>
              <a:t>Problem with sites like </a:t>
            </a:r>
            <a:r>
              <a:rPr lang="en-GB" dirty="0" err="1" smtClean="0"/>
              <a:t>MyMaths</a:t>
            </a:r>
            <a:r>
              <a:rPr lang="en-GB" dirty="0" smtClean="0"/>
              <a:t>, some detailed pages, some not very useful.</a:t>
            </a:r>
          </a:p>
          <a:p>
            <a:pPr lvl="0"/>
            <a:r>
              <a:rPr lang="en-GB" dirty="0" smtClean="0"/>
              <a:t>Avoid becoming gimmick, e.g. PowerPoint for the sake of using ICT</a:t>
            </a:r>
          </a:p>
          <a:p>
            <a:pPr lvl="0"/>
            <a:r>
              <a:rPr lang="en-GB" dirty="0" smtClean="0"/>
              <a:t>Computer crashing, (virus L did actually happen during my placement)</a:t>
            </a:r>
          </a:p>
          <a:p>
            <a:pPr lvl="0"/>
            <a:r>
              <a:rPr lang="en-GB" dirty="0" smtClean="0"/>
              <a:t>Death by PowerPoint</a:t>
            </a:r>
          </a:p>
          <a:p>
            <a:pPr lvl="0"/>
            <a:r>
              <a:rPr lang="en-GB" dirty="0" smtClean="0"/>
              <a:t>Technology failure</a:t>
            </a:r>
          </a:p>
          <a:p>
            <a:pPr lvl="0"/>
            <a:r>
              <a:rPr lang="en-GB" dirty="0" smtClean="0"/>
              <a:t>Pupil dependence on calculating aids.</a:t>
            </a:r>
          </a:p>
          <a:p>
            <a:pPr lvl="0"/>
            <a:r>
              <a:rPr lang="en-GB" dirty="0" smtClean="0"/>
              <a:t>Setting up time e.g. booking computer room etc.</a:t>
            </a:r>
          </a:p>
          <a:p>
            <a:pPr lvl="0"/>
            <a:r>
              <a:rPr lang="en-GB" dirty="0" smtClean="0"/>
              <a:t>Students easily distracted by other functions of laptops and computers</a:t>
            </a:r>
            <a:r>
              <a:rPr lang="en-GB" dirty="0" smtClean="0"/>
              <a:t>.</a:t>
            </a:r>
            <a:endParaRPr lang="en-GB"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 of </a:t>
            </a:r>
            <a:r>
              <a:rPr lang="en-GB" dirty="0" err="1" smtClean="0"/>
              <a:t>ict</a:t>
            </a:r>
            <a:endParaRPr lang="en-GB" dirty="0"/>
          </a:p>
        </p:txBody>
      </p:sp>
      <p:sp>
        <p:nvSpPr>
          <p:cNvPr id="3" name="Content Placeholder 2"/>
          <p:cNvSpPr>
            <a:spLocks noGrp="1"/>
          </p:cNvSpPr>
          <p:nvPr>
            <p:ph sz="quarter" idx="1"/>
          </p:nvPr>
        </p:nvSpPr>
        <p:spPr/>
        <p:txBody>
          <a:bodyPr>
            <a:normAutofit fontScale="92500" lnSpcReduction="10000"/>
          </a:bodyPr>
          <a:lstStyle/>
          <a:p>
            <a:r>
              <a:rPr lang="en-GB" dirty="0" smtClean="0"/>
              <a:t>This has been a thought provoking question and one to which I cannot yet find a definitive answer. Up to 1994 the term IT was used in UK schools meaning Information Technology. The term ICT appears to have been first applied by Lord Stevenson and is mentioned in the Dearing report at that time. The concept of including the 'C' for communications was at the time that internet and email was being </a:t>
            </a:r>
            <a:r>
              <a:rPr lang="en-GB" dirty="0" err="1" smtClean="0"/>
              <a:t>intorduced</a:t>
            </a:r>
            <a:r>
              <a:rPr lang="en-GB" dirty="0" smtClean="0"/>
              <a:t> into schools.</a:t>
            </a:r>
          </a:p>
          <a:p>
            <a:r>
              <a:rPr lang="en-GB" dirty="0" smtClean="0"/>
              <a:t>However if the term is taken literally and split up it could imply more than that which many would interpret as ICT. What do you mean when you talk about information, communications, and technology? What is implied in current technological development and what would it have meant in the past?</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Activity: How would you define ICT in the context of teaching and learning? </a:t>
            </a:r>
            <a:endParaRPr lang="en-GB" dirty="0"/>
          </a:p>
        </p:txBody>
      </p:sp>
      <p:graphicFrame>
        <p:nvGraphicFramePr>
          <p:cNvPr id="4" name="Content Placeholder 3"/>
          <p:cNvGraphicFramePr>
            <a:graphicFrameLocks noGrp="1"/>
          </p:cNvGraphicFramePr>
          <p:nvPr>
            <p:ph sz="quarter" idx="1"/>
          </p:nvPr>
        </p:nvGraphicFramePr>
        <p:xfrm>
          <a:off x="457200" y="1600200"/>
          <a:ext cx="7467600" cy="4357822"/>
        </p:xfrm>
        <a:graphic>
          <a:graphicData uri="http://schemas.openxmlformats.org/drawingml/2006/table">
            <a:tbl>
              <a:tblPr firstRow="1" bandRow="1">
                <a:tableStyleId>{5C22544A-7EE6-4342-B048-85BDC9FD1C3A}</a:tableStyleId>
              </a:tblPr>
              <a:tblGrid>
                <a:gridCol w="3733800"/>
                <a:gridCol w="3733800"/>
              </a:tblGrid>
              <a:tr h="944522">
                <a:tc>
                  <a:txBody>
                    <a:bodyPr/>
                    <a:lstStyle/>
                    <a:p>
                      <a:pPr algn="ctr">
                        <a:spcAft>
                          <a:spcPts val="0"/>
                        </a:spcAft>
                      </a:pPr>
                      <a:r>
                        <a:rPr lang="en-GB" sz="1800" dirty="0">
                          <a:latin typeface="Verdana"/>
                          <a:ea typeface="Times New Roman"/>
                          <a:cs typeface="Arial"/>
                        </a:rPr>
                        <a:t>Included in definition of ICT</a:t>
                      </a:r>
                      <a:endParaRPr lang="en-GB" sz="1800" dirty="0">
                        <a:latin typeface="Times New Roman"/>
                        <a:ea typeface="Times New Roman"/>
                      </a:endParaRPr>
                    </a:p>
                    <a:p>
                      <a:pPr algn="ctr">
                        <a:spcAft>
                          <a:spcPts val="0"/>
                        </a:spcAft>
                      </a:pPr>
                      <a:r>
                        <a:rPr lang="en-GB" sz="1800" dirty="0">
                          <a:latin typeface="Verdana"/>
                          <a:ea typeface="Times New Roman"/>
                          <a:cs typeface="Arial"/>
                        </a:rPr>
                        <a:t>as related to teaching and learning</a:t>
                      </a:r>
                      <a:endParaRPr lang="en-GB" sz="1800" dirty="0">
                        <a:latin typeface="Times New Roman"/>
                        <a:ea typeface="Times New Roman"/>
                      </a:endParaRPr>
                    </a:p>
                  </a:txBody>
                  <a:tcPr marL="68580" marR="68580" marT="0" marB="0"/>
                </a:tc>
                <a:tc>
                  <a:txBody>
                    <a:bodyPr/>
                    <a:lstStyle/>
                    <a:p>
                      <a:pPr algn="ctr">
                        <a:spcAft>
                          <a:spcPts val="0"/>
                        </a:spcAft>
                      </a:pPr>
                      <a:r>
                        <a:rPr lang="en-GB" sz="1800">
                          <a:latin typeface="Verdana"/>
                          <a:ea typeface="Times New Roman"/>
                          <a:cs typeface="Arial"/>
                        </a:rPr>
                        <a:t>Not included in definition of ICT</a:t>
                      </a:r>
                      <a:endParaRPr lang="en-GB" sz="1800">
                        <a:latin typeface="Times New Roman"/>
                        <a:ea typeface="Times New Roman"/>
                      </a:endParaRPr>
                    </a:p>
                    <a:p>
                      <a:pPr algn="ctr">
                        <a:spcAft>
                          <a:spcPts val="0"/>
                        </a:spcAft>
                      </a:pPr>
                      <a:r>
                        <a:rPr lang="en-GB" sz="1800">
                          <a:latin typeface="Verdana"/>
                          <a:ea typeface="Times New Roman"/>
                          <a:cs typeface="Arial"/>
                        </a:rPr>
                        <a:t>as related to teaching and learning</a:t>
                      </a:r>
                      <a:endParaRPr lang="en-GB" sz="1800">
                        <a:latin typeface="Times New Roman"/>
                        <a:ea typeface="Times New Roman"/>
                      </a:endParaRPr>
                    </a:p>
                  </a:txBody>
                  <a:tcPr marL="68580" marR="68580" marT="0" marB="0"/>
                </a:tc>
              </a:tr>
              <a:tr h="3260542">
                <a:tc>
                  <a:txBody>
                    <a:bodyPr/>
                    <a:lstStyle/>
                    <a:p>
                      <a:pPr>
                        <a:spcAft>
                          <a:spcPts val="0"/>
                        </a:spcAft>
                      </a:pPr>
                      <a:r>
                        <a:rPr lang="en-GB" sz="1800">
                          <a:latin typeface="Verdana"/>
                          <a:ea typeface="Times New Roman"/>
                          <a:cs typeface="Arial"/>
                        </a:rPr>
                        <a:t>laptop, interactive whiteboard</a:t>
                      </a:r>
                      <a:endParaRPr lang="en-GB" sz="1800">
                        <a:latin typeface="Times New Roman"/>
                        <a:ea typeface="Times New Roman"/>
                      </a:endParaRPr>
                    </a:p>
                    <a:p>
                      <a:pPr>
                        <a:spcAft>
                          <a:spcPts val="0"/>
                        </a:spcAft>
                      </a:pPr>
                      <a:r>
                        <a:rPr lang="en-GB" sz="1800">
                          <a:latin typeface="Verdana"/>
                          <a:ea typeface="Times New Roman"/>
                          <a:cs typeface="Arial"/>
                        </a:rPr>
                        <a:t>word processor, email, spreadsheet,</a:t>
                      </a:r>
                      <a:endParaRPr lang="en-GB" sz="1800">
                        <a:latin typeface="Times New Roman"/>
                        <a:ea typeface="Times New Roman"/>
                      </a:endParaRPr>
                    </a:p>
                    <a:p>
                      <a:pPr>
                        <a:spcAft>
                          <a:spcPts val="0"/>
                        </a:spcAft>
                      </a:pPr>
                      <a:r>
                        <a:rPr lang="en-GB" sz="1800">
                          <a:latin typeface="Verdana"/>
                          <a:ea typeface="Times New Roman"/>
                          <a:cs typeface="Arial"/>
                        </a:rPr>
                        <a:t>chat rooms, video-camera, </a:t>
                      </a:r>
                      <a:endParaRPr lang="en-GB" sz="1800">
                        <a:latin typeface="Times New Roman"/>
                        <a:ea typeface="Times New Roman"/>
                      </a:endParaRPr>
                    </a:p>
                    <a:p>
                      <a:pPr>
                        <a:spcAft>
                          <a:spcPts val="0"/>
                        </a:spcAft>
                      </a:pPr>
                      <a:r>
                        <a:rPr lang="en-GB" sz="1800">
                          <a:latin typeface="Verdana"/>
                          <a:ea typeface="Times New Roman"/>
                          <a:cs typeface="Arial"/>
                        </a:rPr>
                        <a:t>brailler, mouse, camera, Internet</a:t>
                      </a:r>
                      <a:endParaRPr lang="en-GB" sz="1800">
                        <a:latin typeface="Times New Roman"/>
                        <a:ea typeface="Times New Roman"/>
                      </a:endParaRPr>
                    </a:p>
                  </a:txBody>
                  <a:tcPr marL="68580" marR="68580" marT="0" marB="0"/>
                </a:tc>
                <a:tc>
                  <a:txBody>
                    <a:bodyPr/>
                    <a:lstStyle/>
                    <a:p>
                      <a:pPr>
                        <a:spcAft>
                          <a:spcPts val="0"/>
                        </a:spcAft>
                      </a:pPr>
                      <a:r>
                        <a:rPr lang="en-GB" sz="1800" dirty="0">
                          <a:latin typeface="Verdana"/>
                          <a:ea typeface="Times New Roman"/>
                          <a:cs typeface="Arial"/>
                        </a:rPr>
                        <a:t>maths games, telephone, printer, projector, basic calculator, cassette player, mini disc player, notepad, posters, blackboard, pencil, speakers</a:t>
                      </a:r>
                      <a:endParaRPr lang="en-GB" sz="1800" dirty="0">
                        <a:latin typeface="Times New Roman"/>
                        <a:ea typeface="Times New Roman"/>
                      </a:endParaRPr>
                    </a:p>
                    <a:p>
                      <a:pPr>
                        <a:spcAft>
                          <a:spcPts val="0"/>
                        </a:spcAft>
                      </a:pPr>
                      <a:r>
                        <a:rPr lang="en-GB" sz="1800" dirty="0" err="1">
                          <a:latin typeface="Verdana"/>
                          <a:ea typeface="Times New Roman"/>
                          <a:cs typeface="Arial"/>
                        </a:rPr>
                        <a:t>Satnav</a:t>
                      </a:r>
                      <a:r>
                        <a:rPr lang="en-GB" sz="1800" dirty="0">
                          <a:latin typeface="Verdana"/>
                          <a:ea typeface="Times New Roman"/>
                          <a:cs typeface="Arial"/>
                        </a:rPr>
                        <a:t>, digital pad, DVD/video player, </a:t>
                      </a:r>
                      <a:endParaRPr lang="en-GB" sz="1800" dirty="0">
                        <a:latin typeface="Times New Roman"/>
                        <a:ea typeface="Times New Roman"/>
                      </a:endParaRPr>
                    </a:p>
                    <a:p>
                      <a:pPr>
                        <a:spcAft>
                          <a:spcPts val="0"/>
                        </a:spcAft>
                      </a:pPr>
                      <a:r>
                        <a:rPr lang="en-GB" sz="1800" dirty="0">
                          <a:latin typeface="Verdana"/>
                          <a:ea typeface="Times New Roman"/>
                          <a:cs typeface="Arial"/>
                        </a:rPr>
                        <a:t>mobile phone, television, microphone, X-box, </a:t>
                      </a:r>
                      <a:r>
                        <a:rPr lang="en-GB" sz="1800" dirty="0" err="1" smtClean="0">
                          <a:latin typeface="Verdana"/>
                          <a:ea typeface="Times New Roman"/>
                          <a:cs typeface="Arial"/>
                        </a:rPr>
                        <a:t>i</a:t>
                      </a:r>
                      <a:r>
                        <a:rPr lang="en-GB" sz="1800" dirty="0" smtClean="0">
                          <a:latin typeface="Verdana"/>
                          <a:ea typeface="Times New Roman"/>
                          <a:cs typeface="Arial"/>
                        </a:rPr>
                        <a:t>-pod</a:t>
                      </a:r>
                      <a:endParaRPr lang="en-GB" sz="1800" dirty="0">
                        <a:latin typeface="Times New Roman"/>
                        <a:ea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Another group</a:t>
            </a:r>
            <a:endParaRPr lang="en-GB" dirty="0"/>
          </a:p>
        </p:txBody>
      </p:sp>
      <p:graphicFrame>
        <p:nvGraphicFramePr>
          <p:cNvPr id="4" name="Content Placeholder 3"/>
          <p:cNvGraphicFramePr>
            <a:graphicFrameLocks noGrp="1"/>
          </p:cNvGraphicFramePr>
          <p:nvPr>
            <p:ph sz="quarter" idx="1"/>
          </p:nvPr>
        </p:nvGraphicFramePr>
        <p:xfrm>
          <a:off x="457200" y="1600200"/>
          <a:ext cx="7467600" cy="4267200"/>
        </p:xfrm>
        <a:graphic>
          <a:graphicData uri="http://schemas.openxmlformats.org/drawingml/2006/table">
            <a:tbl>
              <a:tblPr firstRow="1" bandRow="1">
                <a:tableStyleId>{5C22544A-7EE6-4342-B048-85BDC9FD1C3A}</a:tableStyleId>
              </a:tblPr>
              <a:tblGrid>
                <a:gridCol w="3733800"/>
                <a:gridCol w="3733800"/>
              </a:tblGrid>
              <a:tr h="370840">
                <a:tc>
                  <a:txBody>
                    <a:bodyPr/>
                    <a:lstStyle/>
                    <a:p>
                      <a:pPr algn="ctr">
                        <a:spcAft>
                          <a:spcPts val="0"/>
                        </a:spcAft>
                      </a:pPr>
                      <a:r>
                        <a:rPr lang="en-GB" sz="2000" dirty="0">
                          <a:latin typeface="Verdana"/>
                          <a:ea typeface="Times New Roman"/>
                          <a:cs typeface="Arial"/>
                        </a:rPr>
                        <a:t>Included in definition of ICT</a:t>
                      </a:r>
                      <a:endParaRPr lang="en-GB" sz="2000" dirty="0">
                        <a:latin typeface="Times New Roman"/>
                        <a:ea typeface="Times New Roman"/>
                      </a:endParaRPr>
                    </a:p>
                    <a:p>
                      <a:pPr algn="ctr">
                        <a:spcAft>
                          <a:spcPts val="0"/>
                        </a:spcAft>
                      </a:pPr>
                      <a:r>
                        <a:rPr lang="en-GB" sz="2000" dirty="0">
                          <a:latin typeface="Verdana"/>
                          <a:ea typeface="Times New Roman"/>
                          <a:cs typeface="Arial"/>
                        </a:rPr>
                        <a:t>as related to teaching and learning</a:t>
                      </a:r>
                      <a:endParaRPr lang="en-GB" sz="2000" dirty="0">
                        <a:latin typeface="Times New Roman"/>
                        <a:ea typeface="Times New Roman"/>
                      </a:endParaRPr>
                    </a:p>
                  </a:txBody>
                  <a:tcPr marL="68580" marR="68580" marT="0" marB="0"/>
                </a:tc>
                <a:tc>
                  <a:txBody>
                    <a:bodyPr/>
                    <a:lstStyle/>
                    <a:p>
                      <a:pPr algn="ctr">
                        <a:spcAft>
                          <a:spcPts val="0"/>
                        </a:spcAft>
                      </a:pPr>
                      <a:r>
                        <a:rPr lang="en-GB" sz="2000">
                          <a:latin typeface="Verdana"/>
                          <a:ea typeface="Times New Roman"/>
                          <a:cs typeface="Arial"/>
                        </a:rPr>
                        <a:t>Not included in definition of ICT</a:t>
                      </a:r>
                      <a:endParaRPr lang="en-GB" sz="2000">
                        <a:latin typeface="Times New Roman"/>
                        <a:ea typeface="Times New Roman"/>
                      </a:endParaRPr>
                    </a:p>
                    <a:p>
                      <a:pPr algn="ctr">
                        <a:spcAft>
                          <a:spcPts val="0"/>
                        </a:spcAft>
                      </a:pPr>
                      <a:r>
                        <a:rPr lang="en-GB" sz="2000">
                          <a:latin typeface="Verdana"/>
                          <a:ea typeface="Times New Roman"/>
                          <a:cs typeface="Arial"/>
                        </a:rPr>
                        <a:t>as related to teaching and learning</a:t>
                      </a:r>
                      <a:endParaRPr lang="en-GB" sz="2000">
                        <a:latin typeface="Times New Roman"/>
                        <a:ea typeface="Times New Roman"/>
                      </a:endParaRPr>
                    </a:p>
                  </a:txBody>
                  <a:tcPr marL="68580" marR="68580" marT="0" marB="0"/>
                </a:tc>
              </a:tr>
              <a:tr h="370840">
                <a:tc>
                  <a:txBody>
                    <a:bodyPr/>
                    <a:lstStyle/>
                    <a:p>
                      <a:pPr>
                        <a:spcAft>
                          <a:spcPts val="0"/>
                        </a:spcAft>
                      </a:pPr>
                      <a:r>
                        <a:rPr lang="en-GB" sz="2000">
                          <a:latin typeface="Verdana"/>
                          <a:ea typeface="Times New Roman"/>
                          <a:cs typeface="Arial"/>
                        </a:rPr>
                        <a:t>laptop, interactive whiteboard</a:t>
                      </a:r>
                      <a:endParaRPr lang="en-GB" sz="2000">
                        <a:latin typeface="Times New Roman"/>
                        <a:ea typeface="Times New Roman"/>
                      </a:endParaRPr>
                    </a:p>
                    <a:p>
                      <a:pPr>
                        <a:spcAft>
                          <a:spcPts val="0"/>
                        </a:spcAft>
                      </a:pPr>
                      <a:r>
                        <a:rPr lang="en-GB" sz="2000">
                          <a:latin typeface="Verdana"/>
                          <a:ea typeface="Times New Roman"/>
                          <a:cs typeface="Arial"/>
                        </a:rPr>
                        <a:t>word processor, email, spreadsheet,</a:t>
                      </a:r>
                      <a:endParaRPr lang="en-GB" sz="2000">
                        <a:latin typeface="Times New Roman"/>
                        <a:ea typeface="Times New Roman"/>
                      </a:endParaRPr>
                    </a:p>
                    <a:p>
                      <a:pPr>
                        <a:spcAft>
                          <a:spcPts val="0"/>
                        </a:spcAft>
                      </a:pPr>
                      <a:r>
                        <a:rPr lang="en-GB" sz="2000">
                          <a:latin typeface="Verdana"/>
                          <a:ea typeface="Times New Roman"/>
                          <a:cs typeface="Arial"/>
                        </a:rPr>
                        <a:t>chat rooms, video-camera, </a:t>
                      </a:r>
                      <a:endParaRPr lang="en-GB" sz="2000">
                        <a:latin typeface="Times New Roman"/>
                        <a:ea typeface="Times New Roman"/>
                      </a:endParaRPr>
                    </a:p>
                    <a:p>
                      <a:pPr>
                        <a:spcAft>
                          <a:spcPts val="0"/>
                        </a:spcAft>
                      </a:pPr>
                      <a:r>
                        <a:rPr lang="en-GB" sz="2000">
                          <a:latin typeface="Verdana"/>
                          <a:ea typeface="Times New Roman"/>
                          <a:cs typeface="Arial"/>
                        </a:rPr>
                        <a:t>brailler, mouse, camera, Internet</a:t>
                      </a:r>
                      <a:endParaRPr lang="en-GB" sz="2000">
                        <a:latin typeface="Times New Roman"/>
                        <a:ea typeface="Times New Roman"/>
                      </a:endParaRPr>
                    </a:p>
                  </a:txBody>
                  <a:tcPr marL="68580" marR="68580" marT="0" marB="0"/>
                </a:tc>
                <a:tc>
                  <a:txBody>
                    <a:bodyPr/>
                    <a:lstStyle/>
                    <a:p>
                      <a:pPr>
                        <a:spcAft>
                          <a:spcPts val="0"/>
                        </a:spcAft>
                      </a:pPr>
                      <a:r>
                        <a:rPr lang="en-GB" sz="2000" dirty="0">
                          <a:latin typeface="Verdana"/>
                          <a:ea typeface="Times New Roman"/>
                          <a:cs typeface="Arial"/>
                        </a:rPr>
                        <a:t>maths games, telephone, printer, projector, basic calculator, cassette player, mini disc player, notepad, posters, blackboard, pencil, speakers</a:t>
                      </a:r>
                      <a:endParaRPr lang="en-GB" sz="2000" dirty="0">
                        <a:latin typeface="Times New Roman"/>
                        <a:ea typeface="Times New Roman"/>
                      </a:endParaRPr>
                    </a:p>
                    <a:p>
                      <a:pPr>
                        <a:spcAft>
                          <a:spcPts val="0"/>
                        </a:spcAft>
                      </a:pPr>
                      <a:r>
                        <a:rPr lang="en-GB" sz="2000" dirty="0" err="1">
                          <a:latin typeface="Verdana"/>
                          <a:ea typeface="Times New Roman"/>
                          <a:cs typeface="Arial"/>
                        </a:rPr>
                        <a:t>Satnav</a:t>
                      </a:r>
                      <a:r>
                        <a:rPr lang="en-GB" sz="2000" dirty="0">
                          <a:latin typeface="Verdana"/>
                          <a:ea typeface="Times New Roman"/>
                          <a:cs typeface="Arial"/>
                        </a:rPr>
                        <a:t>, digital pad, DVD/video player, </a:t>
                      </a:r>
                      <a:endParaRPr lang="en-GB" sz="2000" dirty="0">
                        <a:latin typeface="Times New Roman"/>
                        <a:ea typeface="Times New Roman"/>
                      </a:endParaRPr>
                    </a:p>
                    <a:p>
                      <a:pPr>
                        <a:spcAft>
                          <a:spcPts val="0"/>
                        </a:spcAft>
                      </a:pPr>
                      <a:r>
                        <a:rPr lang="en-GB" sz="2000" dirty="0">
                          <a:latin typeface="Verdana"/>
                          <a:ea typeface="Times New Roman"/>
                          <a:cs typeface="Arial"/>
                        </a:rPr>
                        <a:t>mobile phone, television, microphone, X-box, </a:t>
                      </a:r>
                      <a:r>
                        <a:rPr lang="en-GB" sz="2000" dirty="0" err="1">
                          <a:latin typeface="Verdana"/>
                          <a:ea typeface="Times New Roman"/>
                          <a:cs typeface="Arial"/>
                        </a:rPr>
                        <a:t>i</a:t>
                      </a:r>
                      <a:r>
                        <a:rPr lang="en-GB" sz="2000" dirty="0">
                          <a:latin typeface="Verdana"/>
                          <a:ea typeface="Times New Roman"/>
                          <a:cs typeface="Arial"/>
                        </a:rPr>
                        <a:t>-pod,</a:t>
                      </a:r>
                      <a:endParaRPr lang="en-GB" sz="2000" dirty="0">
                        <a:latin typeface="Times New Roman"/>
                        <a:ea typeface="Times New Roman"/>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sz="quarter" idx="1"/>
          </p:nvPr>
        </p:nvGraphicFramePr>
        <p:xfrm>
          <a:off x="457200" y="1600200"/>
          <a:ext cx="7467600" cy="4632960"/>
        </p:xfrm>
        <a:graphic>
          <a:graphicData uri="http://schemas.openxmlformats.org/drawingml/2006/table">
            <a:tbl>
              <a:tblPr firstRow="1" bandRow="1">
                <a:tableStyleId>{5C22544A-7EE6-4342-B048-85BDC9FD1C3A}</a:tableStyleId>
              </a:tblPr>
              <a:tblGrid>
                <a:gridCol w="3733800"/>
                <a:gridCol w="3733800"/>
              </a:tblGrid>
              <a:tr h="370840">
                <a:tc>
                  <a:txBody>
                    <a:bodyPr/>
                    <a:lstStyle/>
                    <a:p>
                      <a:pPr algn="ctr">
                        <a:spcAft>
                          <a:spcPts val="0"/>
                        </a:spcAft>
                      </a:pPr>
                      <a:r>
                        <a:rPr lang="en-GB" sz="1600" dirty="0">
                          <a:latin typeface="Verdana"/>
                          <a:ea typeface="Times New Roman"/>
                          <a:cs typeface="Arial"/>
                        </a:rPr>
                        <a:t>Included in definition of ICT</a:t>
                      </a:r>
                      <a:endParaRPr lang="en-GB" sz="1600" dirty="0">
                        <a:latin typeface="Times New Roman"/>
                        <a:ea typeface="Times New Roman"/>
                      </a:endParaRPr>
                    </a:p>
                    <a:p>
                      <a:pPr algn="ctr">
                        <a:spcAft>
                          <a:spcPts val="0"/>
                        </a:spcAft>
                      </a:pPr>
                      <a:r>
                        <a:rPr lang="en-GB" sz="1600" dirty="0">
                          <a:latin typeface="Verdana"/>
                          <a:ea typeface="Times New Roman"/>
                          <a:cs typeface="Arial"/>
                        </a:rPr>
                        <a:t>as related to teaching and learning</a:t>
                      </a:r>
                      <a:endParaRPr lang="en-GB" sz="1600" dirty="0">
                        <a:latin typeface="Times New Roman"/>
                        <a:ea typeface="Times New Roman"/>
                      </a:endParaRPr>
                    </a:p>
                  </a:txBody>
                  <a:tcPr marL="68580" marR="68580" marT="0" marB="0"/>
                </a:tc>
                <a:tc>
                  <a:txBody>
                    <a:bodyPr/>
                    <a:lstStyle/>
                    <a:p>
                      <a:pPr algn="ctr">
                        <a:spcAft>
                          <a:spcPts val="0"/>
                        </a:spcAft>
                      </a:pPr>
                      <a:r>
                        <a:rPr lang="en-GB" sz="1600">
                          <a:latin typeface="Verdana"/>
                          <a:ea typeface="Times New Roman"/>
                          <a:cs typeface="Arial"/>
                        </a:rPr>
                        <a:t>Not included in definition of ICT</a:t>
                      </a:r>
                      <a:endParaRPr lang="en-GB" sz="1600">
                        <a:latin typeface="Times New Roman"/>
                        <a:ea typeface="Times New Roman"/>
                      </a:endParaRPr>
                    </a:p>
                    <a:p>
                      <a:pPr algn="ctr">
                        <a:spcAft>
                          <a:spcPts val="0"/>
                        </a:spcAft>
                      </a:pPr>
                      <a:r>
                        <a:rPr lang="en-GB" sz="1600">
                          <a:latin typeface="Verdana"/>
                          <a:ea typeface="Times New Roman"/>
                          <a:cs typeface="Arial"/>
                        </a:rPr>
                        <a:t>as related to teaching and learning</a:t>
                      </a:r>
                      <a:endParaRPr lang="en-GB" sz="1600">
                        <a:latin typeface="Times New Roman"/>
                        <a:ea typeface="Times New Roman"/>
                      </a:endParaRPr>
                    </a:p>
                  </a:txBody>
                  <a:tcPr marL="68580" marR="68580" marT="0" marB="0"/>
                </a:tc>
              </a:tr>
              <a:tr h="370840">
                <a:tc>
                  <a:txBody>
                    <a:bodyPr/>
                    <a:lstStyle/>
                    <a:p>
                      <a:pPr>
                        <a:spcAft>
                          <a:spcPts val="0"/>
                        </a:spcAft>
                      </a:pPr>
                      <a:r>
                        <a:rPr lang="en-GB" sz="1600">
                          <a:latin typeface="Verdana"/>
                          <a:ea typeface="Times New Roman"/>
                          <a:cs typeface="Arial"/>
                        </a:rPr>
                        <a:t>mobile phone, laptop, pencil, DVD/video player, printer, blackboard, television, interactive whiteboard, digital pad, posters, Satnav, X-box, i-pod, video-camera, email, internet speakers, camera, notepad, microphone, mouse, projector, earphones, word processor, mini disc player, notice-board, cassette player, basic calculator, CD player, tape recorder, scientific calculator, graphics calculator, maths games, chat rooms, computer, brailler, telephone, spreadsheet</a:t>
                      </a:r>
                      <a:endParaRPr lang="en-GB" sz="1600">
                        <a:latin typeface="Times New Roman"/>
                        <a:ea typeface="Times New Roman"/>
                      </a:endParaRPr>
                    </a:p>
                  </a:txBody>
                  <a:tcPr marL="68580" marR="68580" marT="0" marB="0"/>
                </a:tc>
                <a:tc>
                  <a:txBody>
                    <a:bodyPr/>
                    <a:lstStyle/>
                    <a:p>
                      <a:pPr>
                        <a:spcAft>
                          <a:spcPts val="0"/>
                        </a:spcAft>
                      </a:pPr>
                      <a:endParaRPr lang="en-GB" sz="1600" dirty="0">
                        <a:latin typeface="Verdana"/>
                        <a:ea typeface="Times New Roman"/>
                        <a:cs typeface="Arial"/>
                      </a:endParaRPr>
                    </a:p>
                  </a:txBody>
                  <a:tcPr marL="68580" marR="68580"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sz="quarter" idx="1"/>
          </p:nvPr>
        </p:nvGraphicFramePr>
        <p:xfrm>
          <a:off x="457200" y="1600200"/>
          <a:ext cx="7467600" cy="2468880"/>
        </p:xfrm>
        <a:graphic>
          <a:graphicData uri="http://schemas.openxmlformats.org/drawingml/2006/table">
            <a:tbl>
              <a:tblPr firstRow="1" bandRow="1">
                <a:tableStyleId>{5C22544A-7EE6-4342-B048-85BDC9FD1C3A}</a:tableStyleId>
              </a:tblPr>
              <a:tblGrid>
                <a:gridCol w="3733800"/>
                <a:gridCol w="3733800"/>
              </a:tblGrid>
              <a:tr h="370840">
                <a:tc>
                  <a:txBody>
                    <a:bodyPr/>
                    <a:lstStyle/>
                    <a:p>
                      <a:pPr algn="ctr">
                        <a:spcAft>
                          <a:spcPts val="0"/>
                        </a:spcAft>
                      </a:pPr>
                      <a:r>
                        <a:rPr lang="en-GB" sz="1800" dirty="0">
                          <a:latin typeface="Verdana"/>
                          <a:ea typeface="Times New Roman"/>
                          <a:cs typeface="Arial"/>
                        </a:rPr>
                        <a:t>Included in definition of ICT</a:t>
                      </a:r>
                      <a:endParaRPr lang="en-GB" sz="1800" dirty="0">
                        <a:latin typeface="Times New Roman"/>
                        <a:ea typeface="Times New Roman"/>
                      </a:endParaRPr>
                    </a:p>
                    <a:p>
                      <a:pPr algn="ctr">
                        <a:spcAft>
                          <a:spcPts val="0"/>
                        </a:spcAft>
                      </a:pPr>
                      <a:r>
                        <a:rPr lang="en-GB" sz="1800" dirty="0">
                          <a:latin typeface="Verdana"/>
                          <a:ea typeface="Times New Roman"/>
                          <a:cs typeface="Arial"/>
                        </a:rPr>
                        <a:t>as related to teaching and learning</a:t>
                      </a:r>
                      <a:endParaRPr lang="en-GB" sz="1800" dirty="0">
                        <a:latin typeface="Times New Roman"/>
                        <a:ea typeface="Times New Roman"/>
                      </a:endParaRPr>
                    </a:p>
                  </a:txBody>
                  <a:tcPr marL="68580" marR="68580" marT="0" marB="0"/>
                </a:tc>
                <a:tc>
                  <a:txBody>
                    <a:bodyPr/>
                    <a:lstStyle/>
                    <a:p>
                      <a:pPr algn="ctr">
                        <a:spcAft>
                          <a:spcPts val="0"/>
                        </a:spcAft>
                      </a:pPr>
                      <a:r>
                        <a:rPr lang="en-GB" sz="1800" dirty="0">
                          <a:latin typeface="Verdana"/>
                          <a:ea typeface="Times New Roman"/>
                          <a:cs typeface="Arial"/>
                        </a:rPr>
                        <a:t>Not included in definition of ICT</a:t>
                      </a:r>
                      <a:endParaRPr lang="en-GB" sz="1800" dirty="0">
                        <a:latin typeface="Times New Roman"/>
                        <a:ea typeface="Times New Roman"/>
                      </a:endParaRPr>
                    </a:p>
                    <a:p>
                      <a:pPr algn="ctr">
                        <a:spcAft>
                          <a:spcPts val="0"/>
                        </a:spcAft>
                      </a:pPr>
                      <a:r>
                        <a:rPr lang="en-GB" sz="1800" dirty="0">
                          <a:latin typeface="Verdana"/>
                          <a:ea typeface="Times New Roman"/>
                          <a:cs typeface="Arial"/>
                        </a:rPr>
                        <a:t>as related to teaching and learning</a:t>
                      </a:r>
                      <a:endParaRPr lang="en-GB" sz="1800" dirty="0">
                        <a:latin typeface="Times New Roman"/>
                        <a:ea typeface="Times New Roman"/>
                      </a:endParaRPr>
                    </a:p>
                  </a:txBody>
                  <a:tcPr marL="68580" marR="68580" marT="0" marB="0"/>
                </a:tc>
              </a:tr>
              <a:tr h="370840">
                <a:tc>
                  <a:txBody>
                    <a:bodyPr/>
                    <a:lstStyle/>
                    <a:p>
                      <a:pPr>
                        <a:spcAft>
                          <a:spcPts val="0"/>
                        </a:spcAft>
                      </a:pPr>
                      <a:r>
                        <a:rPr lang="en-GB" sz="1800" dirty="0">
                          <a:latin typeface="Verdana"/>
                          <a:ea typeface="Times New Roman"/>
                          <a:cs typeface="Arial"/>
                        </a:rPr>
                        <a:t>interactive whiteboard, Spreadsheet, </a:t>
                      </a:r>
                      <a:endParaRPr lang="en-GB" sz="1800" dirty="0">
                        <a:latin typeface="Times New Roman"/>
                        <a:ea typeface="Times New Roman"/>
                      </a:endParaRPr>
                    </a:p>
                    <a:p>
                      <a:pPr>
                        <a:spcAft>
                          <a:spcPts val="0"/>
                        </a:spcAft>
                      </a:pPr>
                      <a:r>
                        <a:rPr lang="en-GB" sz="1800" dirty="0">
                          <a:latin typeface="Verdana"/>
                          <a:ea typeface="Times New Roman"/>
                          <a:cs typeface="Arial"/>
                        </a:rPr>
                        <a:t>laptop, speakers, word processor, </a:t>
                      </a:r>
                      <a:endParaRPr lang="en-GB" sz="1800" dirty="0">
                        <a:latin typeface="Times New Roman"/>
                        <a:ea typeface="Times New Roman"/>
                      </a:endParaRPr>
                    </a:p>
                    <a:p>
                      <a:pPr>
                        <a:spcAft>
                          <a:spcPts val="0"/>
                        </a:spcAft>
                      </a:pPr>
                      <a:r>
                        <a:rPr lang="en-GB" sz="1800" dirty="0">
                          <a:latin typeface="Verdana"/>
                          <a:ea typeface="Times New Roman"/>
                          <a:cs typeface="Arial"/>
                        </a:rPr>
                        <a:t>projector, Internet, computer, </a:t>
                      </a:r>
                      <a:endParaRPr lang="en-GB" sz="1800" dirty="0">
                        <a:latin typeface="Times New Roman"/>
                        <a:ea typeface="Times New Roman"/>
                      </a:endParaRPr>
                    </a:p>
                  </a:txBody>
                  <a:tcPr marL="68580" marR="68580" marT="0" marB="0"/>
                </a:tc>
                <a:tc>
                  <a:txBody>
                    <a:bodyPr/>
                    <a:lstStyle/>
                    <a:p>
                      <a:pPr>
                        <a:spcAft>
                          <a:spcPts val="0"/>
                        </a:spcAft>
                      </a:pPr>
                      <a:r>
                        <a:rPr lang="en-GB" sz="1800" dirty="0" err="1">
                          <a:latin typeface="Verdana"/>
                          <a:ea typeface="Times New Roman"/>
                          <a:cs typeface="Arial"/>
                        </a:rPr>
                        <a:t>i</a:t>
                      </a:r>
                      <a:r>
                        <a:rPr lang="en-GB" sz="1800" dirty="0">
                          <a:latin typeface="Verdana"/>
                          <a:ea typeface="Times New Roman"/>
                          <a:cs typeface="Arial"/>
                        </a:rPr>
                        <a:t>-pod, blackboard, chat rooms, mobile phone, pencil, </a:t>
                      </a:r>
                      <a:r>
                        <a:rPr lang="en-GB" sz="1800" dirty="0" err="1">
                          <a:latin typeface="Verdana"/>
                          <a:ea typeface="Times New Roman"/>
                          <a:cs typeface="Arial"/>
                        </a:rPr>
                        <a:t>Satnav</a:t>
                      </a:r>
                      <a:r>
                        <a:rPr lang="en-GB" sz="1800" dirty="0">
                          <a:latin typeface="Verdana"/>
                          <a:ea typeface="Times New Roman"/>
                          <a:cs typeface="Arial"/>
                        </a:rPr>
                        <a:t>, notepad, X-box, posters, mouse</a:t>
                      </a:r>
                      <a:endParaRPr lang="en-GB" sz="1800" dirty="0">
                        <a:latin typeface="Times New Roman"/>
                        <a:ea typeface="Times New Roman"/>
                      </a:endParaRPr>
                    </a:p>
                  </a:txBody>
                  <a:tcPr marL="68580" marR="68580" marT="0" marB="0"/>
                </a:tc>
              </a:tr>
            </a:tbl>
          </a:graphicData>
        </a:graphic>
      </p:graphicFrame>
      <p:sp>
        <p:nvSpPr>
          <p:cNvPr id="5" name="TextBox 4"/>
          <p:cNvSpPr txBox="1"/>
          <p:nvPr/>
        </p:nvSpPr>
        <p:spPr>
          <a:xfrm>
            <a:off x="539552" y="4149080"/>
            <a:ext cx="7560840" cy="1477328"/>
          </a:xfrm>
          <a:prstGeom prst="rect">
            <a:avLst/>
          </a:prstGeom>
          <a:noFill/>
        </p:spPr>
        <p:txBody>
          <a:bodyPr wrap="square" rtlCol="0">
            <a:spAutoFit/>
          </a:bodyPr>
          <a:lstStyle/>
          <a:p>
            <a:r>
              <a:rPr lang="en-GB" dirty="0"/>
              <a:t>Not </a:t>
            </a:r>
            <a:r>
              <a:rPr lang="en-GB" dirty="0" smtClean="0"/>
              <a:t>listed: </a:t>
            </a:r>
            <a:r>
              <a:rPr lang="en-GB" dirty="0"/>
              <a:t>pencil, DVD/video player, printer, digital pad, television, video-camera, email, camera, microphone, earphones, mini disc player,  notice-board, cassette player, basic calculator, CD player, tape recorder, basic calculator, scientific calculator, graphics calculator, maths games, </a:t>
            </a:r>
            <a:r>
              <a:rPr lang="en-GB" dirty="0" err="1"/>
              <a:t>brailler</a:t>
            </a:r>
            <a:r>
              <a:rPr lang="en-GB" dirty="0"/>
              <a:t>, telephone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lstStyle/>
          <a:p>
            <a:r>
              <a:rPr lang="en-GB" dirty="0" smtClean="0"/>
              <a:t>Some comments about defining ICT</a:t>
            </a:r>
            <a:endParaRPr lang="en-GB" dirty="0"/>
          </a:p>
        </p:txBody>
      </p:sp>
      <p:sp>
        <p:nvSpPr>
          <p:cNvPr id="3" name="Content Placeholder 2"/>
          <p:cNvSpPr>
            <a:spLocks noGrp="1"/>
          </p:cNvSpPr>
          <p:nvPr>
            <p:ph sz="quarter" idx="1"/>
          </p:nvPr>
        </p:nvSpPr>
        <p:spPr>
          <a:xfrm>
            <a:off x="457200" y="980728"/>
            <a:ext cx="7467600" cy="5493224"/>
          </a:xfrm>
        </p:spPr>
        <p:txBody>
          <a:bodyPr>
            <a:normAutofit fontScale="70000" lnSpcReduction="20000"/>
          </a:bodyPr>
          <a:lstStyle/>
          <a:p>
            <a:pPr lvl="0">
              <a:lnSpc>
                <a:spcPct val="170000"/>
              </a:lnSpc>
            </a:pPr>
            <a:r>
              <a:rPr lang="en-GB" sz="2300" dirty="0" smtClean="0"/>
              <a:t>ICT would include technology e.g. computers and new invented technology.</a:t>
            </a:r>
          </a:p>
          <a:p>
            <a:pPr lvl="0">
              <a:lnSpc>
                <a:spcPct val="170000"/>
              </a:lnSpc>
            </a:pPr>
            <a:r>
              <a:rPr lang="en-GB" sz="2300" dirty="0" smtClean="0"/>
              <a:t>Communicate information to others</a:t>
            </a:r>
          </a:p>
          <a:p>
            <a:pPr lvl="0">
              <a:lnSpc>
                <a:spcPct val="170000"/>
              </a:lnSpc>
            </a:pPr>
            <a:r>
              <a:rPr lang="en-GB" sz="2300" dirty="0" smtClean="0"/>
              <a:t>Interactive systems that use computer logic </a:t>
            </a:r>
            <a:r>
              <a:rPr lang="en-GB" sz="2300" dirty="0" smtClean="0"/>
              <a:t>base</a:t>
            </a:r>
            <a:endParaRPr lang="en-GB" sz="2300" dirty="0" smtClean="0"/>
          </a:p>
          <a:p>
            <a:pPr lvl="0">
              <a:lnSpc>
                <a:spcPct val="170000"/>
              </a:lnSpc>
            </a:pPr>
            <a:r>
              <a:rPr lang="en-GB" sz="2300" dirty="0" smtClean="0"/>
              <a:t>A tool using modern technology that can be used for teaching</a:t>
            </a:r>
          </a:p>
          <a:p>
            <a:pPr lvl="0">
              <a:lnSpc>
                <a:spcPct val="170000"/>
              </a:lnSpc>
            </a:pPr>
            <a:r>
              <a:rPr lang="en-GB" sz="2300" dirty="0" smtClean="0"/>
              <a:t>In terms of learning IT has to be technology that enhances learning</a:t>
            </a:r>
          </a:p>
          <a:p>
            <a:pPr lvl="0">
              <a:lnSpc>
                <a:spcPct val="170000"/>
              </a:lnSpc>
            </a:pPr>
            <a:r>
              <a:rPr lang="en-GB" sz="2300" dirty="0" smtClean="0"/>
              <a:t>Any form of digital item (including software) that helps a student learn. </a:t>
            </a:r>
          </a:p>
          <a:p>
            <a:pPr lvl="0">
              <a:lnSpc>
                <a:spcPct val="170000"/>
              </a:lnSpc>
            </a:pPr>
            <a:r>
              <a:rPr lang="en-GB" sz="2300" dirty="0" smtClean="0"/>
              <a:t>Technology </a:t>
            </a:r>
            <a:r>
              <a:rPr lang="en-GB" sz="2300" dirty="0" smtClean="0"/>
              <a:t>used within a lesson, e.g. laptops, projectors and IWB</a:t>
            </a:r>
          </a:p>
          <a:p>
            <a:pPr lvl="0">
              <a:lnSpc>
                <a:spcPct val="170000"/>
              </a:lnSpc>
            </a:pPr>
            <a:r>
              <a:rPr lang="en-GB" sz="2300" dirty="0" smtClean="0"/>
              <a:t>Some electrical appliance that can be utilised for communication ideas/concepts.</a:t>
            </a:r>
          </a:p>
          <a:p>
            <a:pPr lvl="0">
              <a:lnSpc>
                <a:spcPct val="170000"/>
              </a:lnSpc>
            </a:pPr>
            <a:r>
              <a:rPr lang="en-GB" sz="2300" dirty="0" smtClean="0"/>
              <a:t>A </a:t>
            </a:r>
            <a:r>
              <a:rPr lang="en-GB" sz="2300" dirty="0" smtClean="0"/>
              <a:t>teacher at my first placement talked about the “bare foot maths teacher”; able to teach with a stick in sand on a beach – hence able to teach anywhere in the world. In that context the stick is ICT.</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smtClean="0"/>
              <a:t>Briefly describe how you are thinking of using it </a:t>
            </a:r>
            <a:r>
              <a:rPr lang="en-GB" i="1" dirty="0" smtClean="0"/>
              <a:t>equipment</a:t>
            </a:r>
            <a:endParaRPr lang="en-GB" dirty="0"/>
          </a:p>
        </p:txBody>
      </p:sp>
      <p:sp>
        <p:nvSpPr>
          <p:cNvPr id="3" name="Content Placeholder 2"/>
          <p:cNvSpPr>
            <a:spLocks noGrp="1"/>
          </p:cNvSpPr>
          <p:nvPr>
            <p:ph sz="quarter" idx="1"/>
          </p:nvPr>
        </p:nvSpPr>
        <p:spPr/>
        <p:txBody>
          <a:bodyPr>
            <a:normAutofit fontScale="92500" lnSpcReduction="10000"/>
          </a:bodyPr>
          <a:lstStyle/>
          <a:p>
            <a:pPr lvl="0"/>
            <a:r>
              <a:rPr lang="en-GB" dirty="0" smtClean="0"/>
              <a:t> </a:t>
            </a:r>
            <a:r>
              <a:rPr lang="en-GB" dirty="0" err="1" smtClean="0"/>
              <a:t>MyMaths</a:t>
            </a:r>
            <a:r>
              <a:rPr lang="en-GB" dirty="0" smtClean="0"/>
              <a:t> – homework setting, booster packs for KS4 students, whole class – gradients, groups</a:t>
            </a:r>
          </a:p>
          <a:p>
            <a:pPr lvl="0"/>
            <a:r>
              <a:rPr lang="en-GB" dirty="0" smtClean="0"/>
              <a:t>Myself, individual pupils, peer groups</a:t>
            </a:r>
          </a:p>
          <a:p>
            <a:pPr lvl="0"/>
            <a:r>
              <a:rPr lang="en-GB" dirty="0" smtClean="0"/>
              <a:t>Interactive programmes like GeoGebra to demonstrate shape and possibly mechanics, PowerPoint to give clear examples of notes expected to be taken down.</a:t>
            </a:r>
          </a:p>
          <a:p>
            <a:pPr lvl="0"/>
            <a:r>
              <a:rPr lang="en-GB" dirty="0" smtClean="0"/>
              <a:t>Most likely to use basic PowerPoint/projector to present lesson plans, starters, questions, </a:t>
            </a:r>
            <a:r>
              <a:rPr lang="en-GB" dirty="0" err="1" smtClean="0"/>
              <a:t>plenaries</a:t>
            </a:r>
            <a:r>
              <a:rPr lang="en-GB" dirty="0" smtClean="0"/>
              <a:t>. Pupils will, I hop, do maths on computers from time to times (e.g. using Autograph to understand algebra, graphs)</a:t>
            </a:r>
          </a:p>
          <a:p>
            <a:r>
              <a:rPr lang="en-GB" dirty="0" smtClean="0"/>
              <a:t>Would like to use in ‘whole class’  lesson plan, but not sure if the resources will be available.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training</a:t>
            </a:r>
            <a:endParaRPr lang="en-GB" dirty="0"/>
          </a:p>
        </p:txBody>
      </p:sp>
      <p:sp>
        <p:nvSpPr>
          <p:cNvPr id="3" name="Content Placeholder 2"/>
          <p:cNvSpPr>
            <a:spLocks noGrp="1"/>
          </p:cNvSpPr>
          <p:nvPr>
            <p:ph sz="quarter" idx="1"/>
          </p:nvPr>
        </p:nvSpPr>
        <p:spPr/>
        <p:txBody>
          <a:bodyPr>
            <a:normAutofit fontScale="85000" lnSpcReduction="20000"/>
          </a:bodyPr>
          <a:lstStyle/>
          <a:p>
            <a:pPr lvl="0"/>
            <a:r>
              <a:rPr lang="en-GB" dirty="0" smtClean="0"/>
              <a:t>Self-taught</a:t>
            </a:r>
          </a:p>
          <a:p>
            <a:pPr lvl="0"/>
            <a:r>
              <a:rPr lang="en-GB" dirty="0" smtClean="0"/>
              <a:t>I’d like to get more familiar with maths-based software such as Autograph, GeoGebra, </a:t>
            </a:r>
            <a:r>
              <a:rPr lang="en-GB" dirty="0" err="1" smtClean="0"/>
              <a:t>Tarsia</a:t>
            </a:r>
            <a:r>
              <a:rPr lang="en-GB" dirty="0" smtClean="0"/>
              <a:t> etc.</a:t>
            </a:r>
          </a:p>
          <a:p>
            <a:pPr lvl="0"/>
            <a:r>
              <a:rPr lang="en-GB" dirty="0" smtClean="0"/>
              <a:t>Initial instruction in Excel was useful – starting from scratch.</a:t>
            </a:r>
          </a:p>
          <a:p>
            <a:pPr lvl="0"/>
            <a:r>
              <a:rPr lang="en-GB" dirty="0" smtClean="0"/>
              <a:t>Well thought out demonstrations which included application of new skills.</a:t>
            </a:r>
          </a:p>
          <a:p>
            <a:pPr lvl="0"/>
            <a:r>
              <a:rPr lang="en-GB" dirty="0" smtClean="0"/>
              <a:t>Hands on training, video clips</a:t>
            </a:r>
          </a:p>
          <a:p>
            <a:pPr lvl="0"/>
            <a:r>
              <a:rPr lang="en-GB" dirty="0" smtClean="0"/>
              <a:t>Getting involved at a PC, not just watching</a:t>
            </a:r>
          </a:p>
          <a:p>
            <a:pPr lvl="0"/>
            <a:r>
              <a:rPr lang="en-GB" dirty="0" smtClean="0"/>
              <a:t>Clear concise instructions to follow</a:t>
            </a:r>
          </a:p>
          <a:p>
            <a:pPr lvl="0"/>
            <a:r>
              <a:rPr lang="en-GB" dirty="0" smtClean="0"/>
              <a:t>Hands on in front of own computer so able to practice at the same time as being instructed. Being able to see instructions screen projected onto interactive screen at front of class. Also CBT if well designed is effective.</a:t>
            </a:r>
          </a:p>
          <a:p>
            <a:r>
              <a:rPr lang="en-GB" u="sng" dirty="0" smtClean="0"/>
              <a:t>Slow</a:t>
            </a:r>
            <a:r>
              <a:rPr lang="en-GB" dirty="0" smtClean="0"/>
              <a:t> demonstrations with teacher/lecturer demonstrating on a screen and then </a:t>
            </a:r>
            <a:r>
              <a:rPr lang="en-GB" u="sng" dirty="0" smtClean="0"/>
              <a:t>allowed</a:t>
            </a:r>
            <a:r>
              <a:rPr lang="en-GB" dirty="0" smtClean="0"/>
              <a:t> time to practice and ask questions.</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ADEDDA"/>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TotalTime>
  <Words>1332</Words>
  <Application>Microsoft Office PowerPoint</Application>
  <PresentationFormat>On-screen Show (4:3)</PresentationFormat>
  <Paragraphs>112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Early questionnaire responses</vt:lpstr>
      <vt:lpstr>Definition of ict</vt:lpstr>
      <vt:lpstr>Activity: How would you define ICT in the context of teaching and learning? </vt:lpstr>
      <vt:lpstr>Another group</vt:lpstr>
      <vt:lpstr>Slide 5</vt:lpstr>
      <vt:lpstr>Slide 6</vt:lpstr>
      <vt:lpstr>Some comments about defining ICT</vt:lpstr>
      <vt:lpstr>Briefly describe how you are thinking of using it equipment</vt:lpstr>
      <vt:lpstr>About training</vt:lpstr>
      <vt:lpstr>How much do you think that you will be encouraged by your mentor in your school placement to use ICT?</vt:lpstr>
      <vt:lpstr>Advantages</vt:lpstr>
      <vt:lpstr>disadvantages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questionnaire responses</dc:title>
  <dc:creator>Alison Parish</dc:creator>
  <cp:lastModifiedBy>Alison Parish</cp:lastModifiedBy>
  <cp:revision>3</cp:revision>
  <dcterms:created xsi:type="dcterms:W3CDTF">2011-02-22T12:37:44Z</dcterms:created>
  <dcterms:modified xsi:type="dcterms:W3CDTF">2011-02-22T13:04:09Z</dcterms:modified>
</cp:coreProperties>
</file>