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9" r:id="rId8"/>
    <p:sldId id="268" r:id="rId9"/>
    <p:sldId id="270" r:id="rId10"/>
    <p:sldId id="261" r:id="rId11"/>
    <p:sldId id="260" r:id="rId12"/>
    <p:sldId id="27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1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Mathematical resilience…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Students</a:t>
            </a:r>
            <a:r>
              <a:rPr lang="en-GB" dirty="0" smtClean="0"/>
              <a:t>’ perceptions.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133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25" y="312821"/>
            <a:ext cx="10396882" cy="1151965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625" y="1185091"/>
            <a:ext cx="10394707" cy="3311189"/>
          </a:xfrm>
        </p:spPr>
        <p:txBody>
          <a:bodyPr/>
          <a:lstStyle/>
          <a:p>
            <a:r>
              <a:rPr lang="en-GB" dirty="0" smtClean="0"/>
              <a:t>This pilot study highlighted the very wide range of views held by students</a:t>
            </a:r>
          </a:p>
          <a:p>
            <a:r>
              <a:rPr lang="en-GB" dirty="0" smtClean="0"/>
              <a:t>Factors extracted represent three distinct but related views of learning mathematics</a:t>
            </a:r>
          </a:p>
          <a:p>
            <a:r>
              <a:rPr lang="en-GB" dirty="0" smtClean="0"/>
              <a:t>There was substantial agreement on the value of mathematics</a:t>
            </a:r>
          </a:p>
          <a:p>
            <a:r>
              <a:rPr lang="en-GB" dirty="0" smtClean="0"/>
              <a:t>But</a:t>
            </a:r>
          </a:p>
          <a:p>
            <a:r>
              <a:rPr lang="en-GB" dirty="0" smtClean="0"/>
              <a:t>Wide variations on beliefs about 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2132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21" y="108284"/>
            <a:ext cx="10902786" cy="11519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this research brings to the table: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3612" y="1371600"/>
            <a:ext cx="10466896" cy="4002985"/>
          </a:xfrm>
        </p:spPr>
        <p:txBody>
          <a:bodyPr/>
          <a:lstStyle/>
          <a:p>
            <a:r>
              <a:rPr lang="en-GB" dirty="0" smtClean="0"/>
              <a:t>subjectivity - mathematics learning </a:t>
            </a:r>
            <a:r>
              <a:rPr lang="en-GB" dirty="0" smtClean="0"/>
              <a:t>through the eyes of the student</a:t>
            </a:r>
          </a:p>
          <a:p>
            <a:r>
              <a:rPr lang="en-GB" dirty="0" smtClean="0"/>
              <a:t>It is This subjective interpretation the student makes about mathematics learning that ultimately influences their participation in the mathematics learning journey.</a:t>
            </a:r>
            <a:endParaRPr lang="en-GB" dirty="0" smtClean="0"/>
          </a:p>
          <a:p>
            <a:r>
              <a:rPr lang="en-GB" dirty="0" smtClean="0"/>
              <a:t>Understanding this interpretation will enable the development </a:t>
            </a:r>
            <a:r>
              <a:rPr lang="en-GB" dirty="0" smtClean="0"/>
              <a:t>of </a:t>
            </a:r>
            <a:r>
              <a:rPr lang="en-GB" dirty="0" smtClean="0"/>
              <a:t>Tailor-made support strategies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108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25" y="0"/>
            <a:ext cx="10396882" cy="1151965"/>
          </a:xfrm>
        </p:spPr>
        <p:txBody>
          <a:bodyPr/>
          <a:lstStyle/>
          <a:p>
            <a:r>
              <a:rPr lang="en-GB" dirty="0" smtClean="0"/>
              <a:t>however….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878306"/>
            <a:ext cx="10394707" cy="449628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Some limitations</a:t>
            </a:r>
          </a:p>
          <a:p>
            <a:r>
              <a:rPr lang="en-GB" dirty="0" smtClean="0"/>
              <a:t>The viewpoints from this pilot study are a product of prevailing conditions at that moment in time.</a:t>
            </a:r>
          </a:p>
          <a:p>
            <a:r>
              <a:rPr lang="en-GB" dirty="0" smtClean="0"/>
              <a:t>They may or may not emerge in subsequent studies</a:t>
            </a:r>
          </a:p>
          <a:p>
            <a:r>
              <a:rPr lang="en-GB" dirty="0" smtClean="0"/>
              <a:t>Q methodology provides for the study of an individual’s subjectivity</a:t>
            </a:r>
          </a:p>
          <a:p>
            <a:r>
              <a:rPr lang="en-GB" dirty="0" smtClean="0"/>
              <a:t>Results produced from such a study may or may not be generalised.</a:t>
            </a:r>
          </a:p>
          <a:p>
            <a:r>
              <a:rPr lang="en-GB" dirty="0" smtClean="0"/>
              <a:t>Having said that, Generalisability is not a goal of the q method research.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815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79" y="421105"/>
            <a:ext cx="10396882" cy="2009274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As mathematics education continues to be plagued with negative coverage from all sectors, researchers and educators need to </a:t>
            </a:r>
            <a:r>
              <a:rPr lang="en-GB" sz="3600" dirty="0" smtClean="0"/>
              <a:t>continually explore ways and provide support to make this successful.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222" y="2928205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Thank you for your time. </a:t>
            </a:r>
            <a:br>
              <a:rPr lang="en-GB" sz="3600" dirty="0" smtClean="0"/>
            </a:br>
            <a:r>
              <a:rPr lang="en-GB" sz="3600" dirty="0" smtClean="0"/>
              <a:t>I Will take Questions.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96314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Joyce Nyama</a:t>
            </a:r>
          </a:p>
          <a:p>
            <a:r>
              <a:rPr lang="en-GB" dirty="0" smtClean="0"/>
              <a:t>Teacher of secondary mathematics in Birmingham</a:t>
            </a:r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year </a:t>
            </a:r>
            <a:r>
              <a:rPr lang="en-GB" dirty="0" err="1" smtClean="0"/>
              <a:t>phd</a:t>
            </a:r>
            <a:endParaRPr lang="en-GB" dirty="0" smtClean="0"/>
          </a:p>
          <a:p>
            <a:r>
              <a:rPr lang="en-GB" dirty="0" smtClean="0"/>
              <a:t>This presentation will report on a pilot study I carried out last year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4974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0316"/>
            <a:ext cx="10396882" cy="1151965"/>
          </a:xfrm>
        </p:spPr>
        <p:txBody>
          <a:bodyPr/>
          <a:lstStyle/>
          <a:p>
            <a:r>
              <a:rPr lang="en-GB" dirty="0" smtClean="0"/>
              <a:t>My research interest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827111"/>
            <a:ext cx="11273590" cy="521274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 have always been deeply moved by outstanding achievement, especially in the face of adversity, and I have also been saddened by wasted potential. </a:t>
            </a:r>
          </a:p>
          <a:p>
            <a:r>
              <a:rPr lang="en-GB" dirty="0" smtClean="0"/>
              <a:t>This research is </a:t>
            </a:r>
            <a:r>
              <a:rPr lang="en-GB" dirty="0"/>
              <a:t>attempting to address the latter by exploring ways, tools and strategies I can use to help my students’ mathematical learning journey be more successful. </a:t>
            </a:r>
            <a:endParaRPr lang="en-GB" dirty="0" smtClean="0"/>
          </a:p>
          <a:p>
            <a:r>
              <a:rPr lang="en-GB" dirty="0" smtClean="0"/>
              <a:t>Mathematical resilience using q methodology</a:t>
            </a:r>
          </a:p>
          <a:p>
            <a:r>
              <a:rPr lang="en-GB" dirty="0" smtClean="0"/>
              <a:t>*relatively new construct + ‘new’ methodology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Johnston-wilder &amp; lee</a:t>
            </a:r>
          </a:p>
          <a:p>
            <a:pPr marL="0" indent="0">
              <a:buNone/>
            </a:pPr>
            <a:r>
              <a:rPr lang="en-GB" dirty="0" smtClean="0"/>
              <a:t>mathematical </a:t>
            </a:r>
            <a:r>
              <a:rPr lang="en-GB" dirty="0"/>
              <a:t>resilience, described as ‘a </a:t>
            </a:r>
            <a:r>
              <a:rPr lang="en-GB" u="sng" dirty="0"/>
              <a:t>positive approach</a:t>
            </a:r>
            <a:r>
              <a:rPr lang="en-GB" dirty="0"/>
              <a:t> to mathematics that allows people to overcome any </a:t>
            </a:r>
            <a:r>
              <a:rPr lang="en-GB" u="sng" dirty="0"/>
              <a:t>affective barriers</a:t>
            </a:r>
            <a:r>
              <a:rPr lang="en-GB" dirty="0"/>
              <a:t> presented when learning mathematics</a:t>
            </a:r>
            <a:r>
              <a:rPr lang="en-GB" dirty="0" smtClean="0"/>
              <a:t>.</a:t>
            </a:r>
          </a:p>
          <a:p>
            <a:r>
              <a:rPr lang="en-GB" dirty="0" smtClean="0"/>
              <a:t>Stephenson and brown</a:t>
            </a:r>
          </a:p>
          <a:p>
            <a:pPr marL="0" indent="0">
              <a:buNone/>
            </a:pPr>
            <a:r>
              <a:rPr lang="en-GB" dirty="0" smtClean="0"/>
              <a:t>Q </a:t>
            </a:r>
            <a:r>
              <a:rPr lang="en-GB" dirty="0"/>
              <a:t>Methodology studies ‘</a:t>
            </a:r>
            <a:r>
              <a:rPr lang="en-GB" u="sng" dirty="0"/>
              <a:t>examine the world </a:t>
            </a:r>
            <a:r>
              <a:rPr lang="en-GB" dirty="0"/>
              <a:t>from the </a:t>
            </a:r>
            <a:r>
              <a:rPr lang="en-GB" i="1" u="sng" dirty="0"/>
              <a:t>internal</a:t>
            </a:r>
            <a:r>
              <a:rPr lang="en-GB" u="sng" dirty="0"/>
              <a:t> standpoint </a:t>
            </a:r>
            <a:r>
              <a:rPr lang="en-GB" dirty="0"/>
              <a:t>of the individual being </a:t>
            </a:r>
            <a:r>
              <a:rPr lang="en-GB" dirty="0" smtClean="0"/>
              <a:t>studied.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857499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My influences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612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context + Participants: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Girls school in Birmingham</a:t>
            </a:r>
          </a:p>
          <a:p>
            <a:r>
              <a:rPr lang="en-GB" dirty="0" smtClean="0"/>
              <a:t>Wide catchment area</a:t>
            </a:r>
            <a:endParaRPr lang="en-GB" dirty="0" smtClean="0"/>
          </a:p>
          <a:p>
            <a:r>
              <a:rPr lang="en-GB" dirty="0" err="1" smtClean="0"/>
              <a:t>Yr</a:t>
            </a:r>
            <a:r>
              <a:rPr lang="en-GB" dirty="0" smtClean="0"/>
              <a:t> 10 girls </a:t>
            </a:r>
          </a:p>
          <a:p>
            <a:r>
              <a:rPr lang="en-GB" dirty="0" smtClean="0"/>
              <a:t>Class of 21 girls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743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814" y="-240632"/>
            <a:ext cx="10396882" cy="1151965"/>
          </a:xfrm>
        </p:spPr>
        <p:txBody>
          <a:bodyPr/>
          <a:lstStyle/>
          <a:p>
            <a:pPr algn="r"/>
            <a:r>
              <a:rPr lang="en-GB" dirty="0" smtClean="0"/>
              <a:t>instruments: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75" y="911333"/>
            <a:ext cx="11692521" cy="537458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36 statements from the mathematical resilience scale by kooken et al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Q frame form -5(most disagreeable) to +5(most agreeable)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Option to add anything they would like to say that has not been said (providing for added voice)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10866" t="13229" r="19044" b="21119"/>
          <a:stretch/>
        </p:blipFill>
        <p:spPr bwMode="auto">
          <a:xfrm>
            <a:off x="7290601" y="3314173"/>
            <a:ext cx="3472180" cy="1828800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/>
          <a:srcRect l="4160" t="20777" r="5128" b="22006"/>
          <a:stretch/>
        </p:blipFill>
        <p:spPr bwMode="auto">
          <a:xfrm>
            <a:off x="5427948" y="1007586"/>
            <a:ext cx="6266748" cy="2168751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9910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10396882" cy="1151965"/>
          </a:xfrm>
        </p:spPr>
        <p:txBody>
          <a:bodyPr/>
          <a:lstStyle/>
          <a:p>
            <a:r>
              <a:rPr lang="en-GB" dirty="0" smtClean="0"/>
              <a:t>Instructions to participants: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0641" t="10813" r="20632" b="32538"/>
          <a:stretch/>
        </p:blipFill>
        <p:spPr bwMode="auto">
          <a:xfrm>
            <a:off x="565484" y="938463"/>
            <a:ext cx="9276348" cy="5438274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71161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25" y="0"/>
            <a:ext cx="10396882" cy="1151965"/>
          </a:xfrm>
        </p:spPr>
        <p:txBody>
          <a:bodyPr/>
          <a:lstStyle/>
          <a:p>
            <a:pPr algn="r"/>
            <a:r>
              <a:rPr lang="en-GB" dirty="0" smtClean="0"/>
              <a:t>Results : examples of a q sort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67974" y="2554100"/>
            <a:ext cx="3080084" cy="3311189"/>
          </a:xfrm>
        </p:spPr>
        <p:txBody>
          <a:bodyPr/>
          <a:lstStyle/>
          <a:p>
            <a:r>
              <a:rPr lang="en-GB" dirty="0" smtClean="0"/>
              <a:t>Defining sorts for each factor extracted.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/>
          <a:srcRect t="60405" r="53695" b="11388"/>
          <a:stretch/>
        </p:blipFill>
        <p:spPr bwMode="auto">
          <a:xfrm>
            <a:off x="0" y="829969"/>
            <a:ext cx="4993105" cy="2009483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print"/>
          <a:srcRect t="30811" r="53680" b="41682"/>
          <a:stretch/>
        </p:blipFill>
        <p:spPr bwMode="auto">
          <a:xfrm>
            <a:off x="4216032" y="2839452"/>
            <a:ext cx="4639210" cy="2045369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 cstate="print"/>
          <a:srcRect t="61103" r="53705" b="11918"/>
          <a:stretch/>
        </p:blipFill>
        <p:spPr bwMode="auto">
          <a:xfrm>
            <a:off x="7314844" y="4872579"/>
            <a:ext cx="4877155" cy="1985421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5901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075" y="0"/>
            <a:ext cx="10396882" cy="1151965"/>
          </a:xfrm>
        </p:spPr>
        <p:txBody>
          <a:bodyPr/>
          <a:lstStyle/>
          <a:p>
            <a:pPr algn="r"/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7389" r="36683" b="56847"/>
          <a:stretch/>
        </p:blipFill>
        <p:spPr bwMode="auto">
          <a:xfrm>
            <a:off x="0" y="0"/>
            <a:ext cx="6807835" cy="2162175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2"/>
          <a:srcRect t="44040" r="36849" b="23153"/>
          <a:stretch/>
        </p:blipFill>
        <p:spPr bwMode="auto">
          <a:xfrm>
            <a:off x="2676675" y="2275336"/>
            <a:ext cx="6782435" cy="1981200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1" t="35172" r="36350" b="31133"/>
          <a:stretch/>
        </p:blipFill>
        <p:spPr bwMode="auto">
          <a:xfrm>
            <a:off x="5014352" y="4369697"/>
            <a:ext cx="6751955" cy="2009775"/>
          </a:xfrm>
          <a:prstGeom prst="rect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03647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190" y="518342"/>
            <a:ext cx="10396882" cy="1151965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Tentative</a:t>
            </a:r>
            <a:br>
              <a:rPr lang="en-GB" dirty="0" smtClean="0"/>
            </a:br>
            <a:r>
              <a:rPr lang="en-GB" dirty="0" smtClean="0"/>
              <a:t>interpretation  </a:t>
            </a:r>
            <a:br>
              <a:rPr lang="en-GB" dirty="0" smtClean="0"/>
            </a:br>
            <a:r>
              <a:rPr lang="en-GB" dirty="0" smtClean="0"/>
              <a:t>of results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38302"/>
            <a:ext cx="6096000" cy="227241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factor 1 student?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distinguishing statements for factor 1 identifies the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student who believes a person is born with or without maths ability and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 even people who are good at maths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have limits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 this student still appreciates the value of maths.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0" y="2293442"/>
            <a:ext cx="5875421" cy="1856919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factor 2 student?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Distinguishing statements for factor 2 identifies that student who believes that anyone can make mistakes at maths and that there is value in keeping on trying.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133083"/>
            <a:ext cx="6096000" cy="1441420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factor 3 student?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Distinguishing statements for factor 3 identifies that student who values maths and believe that anyone can learn maths.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52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770</TotalTime>
  <Words>546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Impact</vt:lpstr>
      <vt:lpstr>Times New Roman</vt:lpstr>
      <vt:lpstr>Main Event</vt:lpstr>
      <vt:lpstr>Mathematical resilience…</vt:lpstr>
      <vt:lpstr>Intro:</vt:lpstr>
      <vt:lpstr>My research interest</vt:lpstr>
      <vt:lpstr>Research context + Participants:</vt:lpstr>
      <vt:lpstr>instruments:</vt:lpstr>
      <vt:lpstr>Instructions to participants:</vt:lpstr>
      <vt:lpstr>Results : examples of a q sort</vt:lpstr>
      <vt:lpstr>results</vt:lpstr>
      <vt:lpstr>Tentative interpretation   of results</vt:lpstr>
      <vt:lpstr>overview</vt:lpstr>
      <vt:lpstr>What this research brings to the table:</vt:lpstr>
      <vt:lpstr>however….</vt:lpstr>
      <vt:lpstr>As mathematics education continues to be plagued with negative coverage from all sectors, researchers and educators need to continually explore ways and provide support to make this successful.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Mathematical resilience…</dc:title>
  <dc:creator>Jo Nyama</dc:creator>
  <cp:lastModifiedBy>Jo Nyama</cp:lastModifiedBy>
  <cp:revision>29</cp:revision>
  <dcterms:created xsi:type="dcterms:W3CDTF">2016-03-03T05:35:11Z</dcterms:created>
  <dcterms:modified xsi:type="dcterms:W3CDTF">2016-03-04T05:02:16Z</dcterms:modified>
</cp:coreProperties>
</file>