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59" r:id="rId3"/>
    <p:sldId id="260" r:id="rId4"/>
    <p:sldId id="257" r:id="rId5"/>
    <p:sldId id="258" r:id="rId6"/>
    <p:sldId id="262" r:id="rId7"/>
    <p:sldId id="263" r:id="rId8"/>
    <p:sldId id="261" r:id="rId9"/>
    <p:sldId id="267" r:id="rId10"/>
    <p:sldId id="270" r:id="rId11"/>
    <p:sldId id="265" r:id="rId12"/>
    <p:sldId id="271" r:id="rId13"/>
    <p:sldId id="272" r:id="rId14"/>
    <p:sldId id="266" r:id="rId15"/>
    <p:sldId id="273" r:id="rId16"/>
    <p:sldId id="264" r:id="rId17"/>
    <p:sldId id="268" r:id="rId18"/>
    <p:sldId id="269" r:id="rId19"/>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0E3EA64-46E9-0947-9BA2-93C2F093CD14}" type="datetimeFigureOut">
              <a:rPr lang="en-US" smtClean="0"/>
              <a:t>2/2/2016</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E91377A-A41C-9246-9DFC-C5B3E6B703C3}" type="slidenum">
              <a:rPr lang="en-US" smtClean="0"/>
              <a:t>‹#›</a:t>
            </a:fld>
            <a:endParaRPr lang="en-US"/>
          </a:p>
        </p:txBody>
      </p:sp>
    </p:spTree>
    <p:extLst>
      <p:ext uri="{BB962C8B-B14F-4D97-AF65-F5344CB8AC3E}">
        <p14:creationId xmlns:p14="http://schemas.microsoft.com/office/powerpoint/2010/main" val="319396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BC256DB-A2D2-4FF3-B786-97EEA0E9F42E}" type="datetimeFigureOut">
              <a:rPr lang="en-GB" smtClean="0"/>
              <a:t>02/02/2016</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4B96711E-CDBD-484E-AD04-495C1E181047}" type="slidenum">
              <a:rPr lang="en-GB" smtClean="0"/>
              <a:t>‹#›</a:t>
            </a:fld>
            <a:endParaRPr lang="en-GB"/>
          </a:p>
        </p:txBody>
      </p:sp>
    </p:spTree>
    <p:extLst>
      <p:ext uri="{BB962C8B-B14F-4D97-AF65-F5344CB8AC3E}">
        <p14:creationId xmlns:p14="http://schemas.microsoft.com/office/powerpoint/2010/main" val="150373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B96711E-CDBD-484E-AD04-495C1E181047}" type="slidenum">
              <a:rPr lang="en-GB" smtClean="0"/>
              <a:t>2</a:t>
            </a:fld>
            <a:endParaRPr lang="en-GB"/>
          </a:p>
        </p:txBody>
      </p:sp>
    </p:spTree>
    <p:extLst>
      <p:ext uri="{BB962C8B-B14F-4D97-AF65-F5344CB8AC3E}">
        <p14:creationId xmlns:p14="http://schemas.microsoft.com/office/powerpoint/2010/main" val="736540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A5F0257-48E2-D742-8778-56563F8C8138}"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A5F0257-48E2-D742-8778-56563F8C8138}"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A5F0257-48E2-D742-8778-56563F8C8138}"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A5F0257-48E2-D742-8778-56563F8C8138}"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A5F0257-48E2-D742-8778-56563F8C8138}"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A5F0257-48E2-D742-8778-56563F8C8138}"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A5F0257-48E2-D742-8778-56563F8C8138}" type="datetimeFigureOut">
              <a:rPr lang="en-US" smtClean="0"/>
              <a:pPr/>
              <a:t>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A5F0257-48E2-D742-8778-56563F8C8138}" type="datetimeFigureOut">
              <a:rPr lang="en-US" smtClean="0"/>
              <a:pPr/>
              <a:t>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5F0257-48E2-D742-8778-56563F8C8138}" type="datetimeFigureOut">
              <a:rPr lang="en-US" smtClean="0"/>
              <a:pPr/>
              <a:t>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A5F0257-48E2-D742-8778-56563F8C8138}"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A5F0257-48E2-D742-8778-56563F8C8138}"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32D67C-79B3-9140-8DCC-9E9680FBCE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5F0257-48E2-D742-8778-56563F8C8138}" type="datetimeFigureOut">
              <a:rPr lang="en-US" smtClean="0"/>
              <a:pPr/>
              <a:t>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32D67C-79B3-9140-8DCC-9E9680FBCE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36991"/>
            <a:ext cx="7772400" cy="1963459"/>
          </a:xfrm>
        </p:spPr>
        <p:txBody>
          <a:bodyPr>
            <a:normAutofit fontScale="90000"/>
          </a:bodyPr>
          <a:lstStyle/>
          <a:p>
            <a:r>
              <a:rPr lang="en-GB" b="1" dirty="0" smtClean="0">
                <a:latin typeface="Times New Roman"/>
                <a:ea typeface="Cambria"/>
                <a:cs typeface="Times New Roman"/>
              </a:rPr>
              <a:t>Five Propositions that Explain Why Schools Struggle to Improve Social Mobility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10</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6" name="Rectangle 5"/>
          <p:cNvSpPr/>
          <p:nvPr/>
        </p:nvSpPr>
        <p:spPr>
          <a:xfrm>
            <a:off x="914399" y="1490133"/>
            <a:ext cx="7044267" cy="2923878"/>
          </a:xfrm>
          <a:prstGeom prst="rect">
            <a:avLst/>
          </a:prstGeom>
        </p:spPr>
        <p:txBody>
          <a:bodyPr wrap="square">
            <a:spAutoFit/>
          </a:bodyPr>
          <a:lstStyle/>
          <a:p>
            <a:r>
              <a:rPr lang="en-US" i="1" dirty="0" smtClean="0"/>
              <a:t>3. Relative family wealth is more strongly associated with educational outcomes than any other variable or combination of variables.</a:t>
            </a:r>
          </a:p>
          <a:p>
            <a:endParaRPr lang="en-US" i="1" dirty="0" smtClean="0"/>
          </a:p>
          <a:p>
            <a:pPr>
              <a:buFont typeface="Arial"/>
              <a:buChar char="•"/>
            </a:pPr>
            <a:r>
              <a:rPr lang="en-US" i="1" dirty="0" smtClean="0"/>
              <a:t> </a:t>
            </a:r>
            <a:r>
              <a:rPr lang="en-US" sz="1400" i="1" dirty="0" smtClean="0"/>
              <a:t>The type of </a:t>
            </a:r>
            <a:r>
              <a:rPr lang="en-US" sz="1400" i="1" dirty="0" err="1" smtClean="0"/>
              <a:t>neighbourhood</a:t>
            </a:r>
            <a:r>
              <a:rPr lang="en-US" sz="1400" i="1" dirty="0" smtClean="0"/>
              <a:t> where a pupil lives is a more reliable predictor of GCSE performance than any other information held about them (Webber &amp; Butler, using the UK Mosaic </a:t>
            </a:r>
            <a:r>
              <a:rPr lang="en-US" sz="1400" i="1" dirty="0" err="1" smtClean="0"/>
              <a:t>Neighbourhood</a:t>
            </a:r>
            <a:r>
              <a:rPr lang="en-US" sz="1400" i="1" dirty="0" smtClean="0"/>
              <a:t> classification and the Pupil Level Annual School Census – PLASC - )</a:t>
            </a:r>
          </a:p>
          <a:p>
            <a:pPr>
              <a:buFont typeface="Arial"/>
              <a:buChar char="•"/>
            </a:pPr>
            <a:r>
              <a:rPr lang="en-US" sz="1400" i="1" dirty="0" smtClean="0"/>
              <a:t> National Performance Data shows a strong correlation between GCSE results and relative wealth</a:t>
            </a:r>
          </a:p>
          <a:p>
            <a:pPr>
              <a:buFont typeface="Arial"/>
              <a:buChar char="•"/>
            </a:pPr>
            <a:r>
              <a:rPr lang="en-US" sz="1400" i="1" dirty="0" smtClean="0"/>
              <a:t> The ‘gap’ between the disadvantaged and the rest may be a statistical illusion derived from FSM and Pupil Premium criteria – there is a curve of advantage correlated with achievement, not a gap </a:t>
            </a:r>
            <a:endParaRPr lang="en-GB" sz="1400" dirty="0" smtClean="0"/>
          </a:p>
          <a:p>
            <a:r>
              <a:rPr lang="en-US" sz="1400" i="1" dirty="0" smtClean="0"/>
              <a:t> </a:t>
            </a:r>
            <a:endParaRPr lang="en-GB"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11</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pic>
        <p:nvPicPr>
          <p:cNvPr id="8" name="Picture 7" descr="2.1 GCSE.jpg"/>
          <p:cNvPicPr>
            <a:picLocks noChangeAspect="1"/>
          </p:cNvPicPr>
          <p:nvPr/>
        </p:nvPicPr>
        <p:blipFill>
          <a:blip r:embed="rId2"/>
          <a:stretch>
            <a:fillRect/>
          </a:stretch>
        </p:blipFill>
        <p:spPr>
          <a:xfrm>
            <a:off x="1968078" y="1462762"/>
            <a:ext cx="5136092" cy="408316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12</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6" name="Rectangle 5"/>
          <p:cNvSpPr/>
          <p:nvPr/>
        </p:nvSpPr>
        <p:spPr>
          <a:xfrm>
            <a:off x="1253067" y="1232047"/>
            <a:ext cx="6434665" cy="5078312"/>
          </a:xfrm>
          <a:prstGeom prst="rect">
            <a:avLst/>
          </a:prstGeom>
        </p:spPr>
        <p:txBody>
          <a:bodyPr wrap="square">
            <a:spAutoFit/>
          </a:bodyPr>
          <a:lstStyle/>
          <a:p>
            <a:pPr marL="342900" indent="-342900">
              <a:buAutoNum type="arabicPeriod" startAt="4"/>
            </a:pPr>
            <a:r>
              <a:rPr lang="en-GB" i="1" dirty="0" smtClean="0"/>
              <a:t>Class differences shape how people experience and respond to their circumstances and are instrumental in producing differential outcomes in education and the workplace. </a:t>
            </a:r>
          </a:p>
          <a:p>
            <a:pPr marL="342900" indent="-342900">
              <a:buAutoNum type="arabicPeriod" startAt="4"/>
            </a:pPr>
            <a:endParaRPr lang="en-GB" i="1" dirty="0" smtClean="0"/>
          </a:p>
          <a:p>
            <a:pPr marL="342900" indent="-342900">
              <a:buFont typeface="Arial"/>
              <a:buChar char="•"/>
            </a:pPr>
            <a:r>
              <a:rPr lang="en-US" sz="1400" i="1" dirty="0" smtClean="0"/>
              <a:t>Class remains ‘the hereditary curse of English education’, the ‘zombie’ still stalking our schools and classrooms even after more than twenty years of reform designed to improve their effectiveness (Diane </a:t>
            </a:r>
            <a:r>
              <a:rPr lang="en-US" sz="1400" i="1" dirty="0" err="1" smtClean="0"/>
              <a:t>Reay</a:t>
            </a:r>
            <a:r>
              <a:rPr lang="en-US" sz="1400" i="1" dirty="0" smtClean="0"/>
              <a:t>) </a:t>
            </a:r>
          </a:p>
          <a:p>
            <a:pPr marL="342900" indent="-342900">
              <a:buFont typeface="Arial"/>
              <a:buChar char="•"/>
            </a:pPr>
            <a:r>
              <a:rPr lang="en-US" sz="1400" i="1" dirty="0" smtClean="0"/>
              <a:t>The attainment gap between the classes, like relative social mobility rates, is as great today as it was twenty or even fifty years ago </a:t>
            </a:r>
          </a:p>
          <a:p>
            <a:pPr marL="342900" indent="-342900">
              <a:buFont typeface="Arial"/>
              <a:buChar char="•"/>
            </a:pPr>
            <a:r>
              <a:rPr lang="en-US" sz="1400" i="1" dirty="0" smtClean="0"/>
              <a:t>Working- and middle-class life patterns remain sharply different, with class ‘everywhere and nowhere, denied yet continually enacted’ (</a:t>
            </a:r>
            <a:r>
              <a:rPr lang="en-US" sz="1400" i="1" dirty="0" err="1" smtClean="0"/>
              <a:t>Reay</a:t>
            </a:r>
            <a:r>
              <a:rPr lang="en-US" sz="1400" i="1" dirty="0" smtClean="0"/>
              <a:t>) </a:t>
            </a:r>
          </a:p>
          <a:p>
            <a:pPr marL="342900" indent="-342900">
              <a:buFont typeface="Arial"/>
              <a:buChar char="•"/>
            </a:pPr>
            <a:r>
              <a:rPr lang="en-US" sz="1400" i="1" dirty="0" smtClean="0"/>
              <a:t>Despite reduced levels of class awareness, class differences continue to be important and class itself is ‘ever present in people’s lived experience’ (Savage, 2000; Archer et al., 2010: 10) </a:t>
            </a:r>
          </a:p>
          <a:p>
            <a:pPr marL="342900" indent="-342900">
              <a:buFont typeface="Arial"/>
              <a:buChar char="•"/>
            </a:pPr>
            <a:r>
              <a:rPr lang="en-US" sz="1400" i="1" dirty="0" smtClean="0"/>
              <a:t>Class background is also closely associated with subsequent occupational destinations</a:t>
            </a:r>
            <a:r>
              <a:rPr lang="en-US" sz="1400" b="1" i="1" dirty="0" smtClean="0"/>
              <a:t>. Just 7 per cent of ‘high-ability’ sons of large business owners and managers were in manual employment by the age of 33, compared with 38 per cent of the ‘high-ability’ sons of unskilled manual fathers</a:t>
            </a:r>
            <a:r>
              <a:rPr lang="en-US" sz="1400" i="1" dirty="0" smtClean="0"/>
              <a:t>. By contrast, </a:t>
            </a:r>
            <a:r>
              <a:rPr lang="en-US" sz="1400" b="1" i="1" dirty="0" smtClean="0"/>
              <a:t>over half of the ‘low-ability’ sons from professional families join the middle class, compared with 10 per cent of the ‘low-ability’ sons of unskilled manual workers</a:t>
            </a:r>
            <a:r>
              <a:rPr lang="en-US" sz="1400" i="1" dirty="0" smtClean="0"/>
              <a:t> (Savage)</a:t>
            </a:r>
            <a:r>
              <a:rPr lang="en-US" sz="1400" b="1" i="1" dirty="0" smtClean="0"/>
              <a:t>. </a:t>
            </a:r>
            <a:endParaRPr lang="en-GB" sz="1400" b="1" i="1" dirty="0" smtClean="0"/>
          </a:p>
          <a:p>
            <a:pPr marL="342900" indent="-342900">
              <a:buFont typeface="Arial"/>
              <a:buChar char="•"/>
            </a:pPr>
            <a:endParaRPr lang="en-GB"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13</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7" name="Rectangle 6"/>
          <p:cNvSpPr/>
          <p:nvPr/>
        </p:nvSpPr>
        <p:spPr>
          <a:xfrm>
            <a:off x="1159933" y="1232047"/>
            <a:ext cx="6468534" cy="4801314"/>
          </a:xfrm>
          <a:prstGeom prst="rect">
            <a:avLst/>
          </a:prstGeom>
        </p:spPr>
        <p:txBody>
          <a:bodyPr wrap="square">
            <a:spAutoFit/>
          </a:bodyPr>
          <a:lstStyle/>
          <a:p>
            <a:r>
              <a:rPr lang="en-US" i="1" dirty="0" smtClean="0"/>
              <a:t>5. Increased inequality since the 1970s is a powerful obstacle to improved rates of social fluidity and mobility.</a:t>
            </a:r>
          </a:p>
          <a:p>
            <a:endParaRPr lang="en-US" i="1" dirty="0" smtClean="0"/>
          </a:p>
          <a:p>
            <a:pPr>
              <a:buFont typeface="Arial"/>
              <a:buChar char="•"/>
            </a:pPr>
            <a:r>
              <a:rPr lang="en-US" sz="1400" i="1" dirty="0" smtClean="0"/>
              <a:t> Status and the relative steepness of the social gradient have a powerful impact on children’s welfare and life chances (Wilkinson &amp; Pickett)</a:t>
            </a:r>
          </a:p>
          <a:p>
            <a:pPr>
              <a:buFont typeface="Arial"/>
              <a:buChar char="•"/>
            </a:pPr>
            <a:r>
              <a:rPr lang="en-US" sz="1400" i="1" dirty="0" smtClean="0"/>
              <a:t> Health studies show that increased inequality produces</a:t>
            </a:r>
          </a:p>
          <a:p>
            <a:r>
              <a:rPr lang="en-US" sz="1400" i="1" dirty="0" smtClean="0"/>
              <a:t>	- heightened anxiety</a:t>
            </a:r>
          </a:p>
          <a:p>
            <a:r>
              <a:rPr lang="en-US" sz="1400" i="1" dirty="0" smtClean="0"/>
              <a:t>	- evaluative threats to the social self</a:t>
            </a:r>
          </a:p>
          <a:p>
            <a:r>
              <a:rPr lang="en-US" sz="1400" i="1" dirty="0" smtClean="0"/>
              <a:t>	- reduced self-esteem</a:t>
            </a:r>
          </a:p>
          <a:p>
            <a:r>
              <a:rPr lang="en-US" sz="1400" i="1" dirty="0" smtClean="0"/>
              <a:t>	- greater social insecurity</a:t>
            </a:r>
          </a:p>
          <a:p>
            <a:r>
              <a:rPr lang="en-US" sz="1400" i="1" dirty="0" smtClean="0"/>
              <a:t>	- more status related shame</a:t>
            </a:r>
          </a:p>
          <a:p>
            <a:pPr>
              <a:buFont typeface="Arial"/>
              <a:buChar char="•"/>
            </a:pPr>
            <a:r>
              <a:rPr lang="en-US" sz="1400" i="1" dirty="0" smtClean="0"/>
              <a:t> </a:t>
            </a:r>
            <a:r>
              <a:rPr lang="en-US" sz="1400" i="1" dirty="0" err="1" smtClean="0"/>
              <a:t>Gini</a:t>
            </a:r>
            <a:r>
              <a:rPr lang="en-US" sz="1400" i="1" dirty="0" smtClean="0"/>
              <a:t>-index measures increased inequality across advanced economies – the incidence of problems relates to inequality, not particular levels of disadvantage. The chart below shows that greater inequality spells worse problems </a:t>
            </a:r>
          </a:p>
          <a:p>
            <a:pPr>
              <a:buFont typeface="Arial"/>
              <a:buChar char="•"/>
            </a:pPr>
            <a:r>
              <a:rPr lang="en-US" sz="1400" i="1" dirty="0" smtClean="0"/>
              <a:t> US &amp; UK are world leaders in increased inequality (up 40% since 1970s), and in the associated welfare problems</a:t>
            </a:r>
          </a:p>
          <a:p>
            <a:pPr>
              <a:buFont typeface="Arial"/>
              <a:buChar char="•"/>
            </a:pPr>
            <a:r>
              <a:rPr lang="en-US" sz="1400" i="1" dirty="0" smtClean="0"/>
              <a:t> Inequality reduces mobility because social gaps are wider. When the resources available to poorer families are reduced (e.g. family incomes, educational maintenance allowance, sport partnership, local government facilities) it is harder still to close such gaps, whatever schools may do </a:t>
            </a:r>
          </a:p>
          <a:p>
            <a:pPr>
              <a:buFont typeface="Arial"/>
              <a:buChar char="•"/>
            </a:pPr>
            <a:endParaRPr lang="en-GB"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14</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pic>
        <p:nvPicPr>
          <p:cNvPr id="7" name="Picture 6" descr="Description: Slide6"/>
          <p:cNvPicPr/>
          <p:nvPr/>
        </p:nvPicPr>
        <p:blipFill>
          <a:blip r:embed="rId2">
            <a:extLst>
              <a:ext uri="{28A0092B-C50C-407E-A947-70E740481C1C}">
                <a14:useLocalDpi xmlns:a14="http://schemas.microsoft.com/office/drawing/2010/main" val="0"/>
              </a:ext>
            </a:extLst>
          </a:blip>
          <a:srcRect/>
          <a:stretch>
            <a:fillRect/>
          </a:stretch>
        </p:blipFill>
        <p:spPr bwMode="auto">
          <a:xfrm>
            <a:off x="2171700" y="1570990"/>
            <a:ext cx="4800600" cy="3716020"/>
          </a:xfrm>
          <a:prstGeom prst="rect">
            <a:avLst/>
          </a:prstGeom>
          <a:noFill/>
          <a:ln w="3175">
            <a:solidFill>
              <a:srgbClr val="000000"/>
            </a:solidFill>
            <a:miter lim="800000"/>
            <a:headEnd/>
            <a:tailEnd/>
          </a:ln>
        </p:spPr>
      </p:pic>
      <p:sp>
        <p:nvSpPr>
          <p:cNvPr id="9" name="Rectangle 8"/>
          <p:cNvSpPr/>
          <p:nvPr/>
        </p:nvSpPr>
        <p:spPr>
          <a:xfrm>
            <a:off x="2286000" y="5433020"/>
            <a:ext cx="4572000" cy="461665"/>
          </a:xfrm>
          <a:prstGeom prst="rect">
            <a:avLst/>
          </a:prstGeom>
        </p:spPr>
        <p:txBody>
          <a:bodyPr>
            <a:spAutoFit/>
          </a:bodyPr>
          <a:lstStyle/>
          <a:p>
            <a:r>
              <a:rPr lang="en-US" sz="1200" dirty="0"/>
              <a:t>Income Inequality Compared with Health and Social Problems</a:t>
            </a:r>
          </a:p>
          <a:p>
            <a:r>
              <a:rPr lang="en-US" sz="1200" dirty="0"/>
              <a:t>(Wilkinson and Pickett, 2010)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15</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6" name="TextBox 5"/>
          <p:cNvSpPr txBox="1"/>
          <p:nvPr/>
        </p:nvSpPr>
        <p:spPr>
          <a:xfrm>
            <a:off x="1905000" y="1490133"/>
            <a:ext cx="5545667" cy="3293209"/>
          </a:xfrm>
          <a:prstGeom prst="rect">
            <a:avLst/>
          </a:prstGeom>
          <a:noFill/>
        </p:spPr>
        <p:txBody>
          <a:bodyPr wrap="square" rtlCol="0">
            <a:spAutoFit/>
          </a:bodyPr>
          <a:lstStyle/>
          <a:p>
            <a:r>
              <a:rPr lang="en-US" sz="1600" dirty="0" smtClean="0"/>
              <a:t>Policy-makers do not wish to hear these 5 propositions; but their policies cannot succeed without acknowledging that the task is immensely more difficult than is currently assumed.</a:t>
            </a:r>
          </a:p>
          <a:p>
            <a:endParaRPr lang="en-US" sz="1600" dirty="0" smtClean="0"/>
          </a:p>
          <a:p>
            <a:r>
              <a:rPr lang="en-US" sz="1600" dirty="0" smtClean="0"/>
              <a:t>One of the biggest problems is the simplistic model of mobility as a question of individual advancement, measured by comparing father and son incomes at fixed reference points. Women and households are not taken into account as women’s status is believed to be ‘referred’ (to father or husband).</a:t>
            </a:r>
          </a:p>
          <a:p>
            <a:endParaRPr lang="en-US" sz="1600" dirty="0" smtClean="0"/>
          </a:p>
          <a:p>
            <a:r>
              <a:rPr lang="en-US" sz="1600" dirty="0" smtClean="0"/>
              <a:t>We are working on an alternative, more realistic, more inclusive model that shows the many different dimensions with which policy-makers need to work.</a:t>
            </a:r>
            <a:endParaRPr 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16</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Alternative Model of Mobility</a:t>
            </a:r>
            <a:endParaRPr lang="en-US" sz="1800" dirty="0">
              <a:solidFill>
                <a:srgbClr val="FF0000"/>
              </a:solidFill>
            </a:endParaRPr>
          </a:p>
        </p:txBody>
      </p:sp>
      <p:pic>
        <p:nvPicPr>
          <p:cNvPr id="9" name="Picture 8" descr="Niches B.jpg"/>
          <p:cNvPicPr>
            <a:picLocks noChangeAspect="1"/>
          </p:cNvPicPr>
          <p:nvPr/>
        </p:nvPicPr>
        <p:blipFill>
          <a:blip r:embed="rId2"/>
          <a:stretch>
            <a:fillRect/>
          </a:stretch>
        </p:blipFill>
        <p:spPr>
          <a:xfrm>
            <a:off x="1403878" y="1466850"/>
            <a:ext cx="6642101" cy="4330700"/>
          </a:xfrm>
          <a:prstGeom prst="rect">
            <a:avLst/>
          </a:prstGeom>
          <a:ln>
            <a:solidFill>
              <a:srgbClr val="0000FF"/>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17</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Alternative Model of Social Mobility</a:t>
            </a:r>
            <a:endParaRPr lang="en-US" sz="1800" dirty="0">
              <a:solidFill>
                <a:srgbClr val="FF0000"/>
              </a:solidFill>
            </a:endParaRPr>
          </a:p>
        </p:txBody>
      </p:sp>
      <p:sp>
        <p:nvSpPr>
          <p:cNvPr id="27650" name="Text Box 2"/>
          <p:cNvSpPr txBox="1">
            <a:spLocks noChangeArrowheads="1"/>
          </p:cNvSpPr>
          <p:nvPr/>
        </p:nvSpPr>
        <p:spPr bwMode="auto">
          <a:xfrm>
            <a:off x="952499" y="1075266"/>
            <a:ext cx="7234767" cy="4792133"/>
          </a:xfrm>
          <a:prstGeom prst="rect">
            <a:avLst/>
          </a:prstGeom>
          <a:solidFill>
            <a:schemeClr val="bg1">
              <a:lumMod val="85000"/>
            </a:schemeClr>
          </a:solidFill>
          <a:ln w="9525">
            <a:noFill/>
            <a:miter lim="800000"/>
            <a:headEnd/>
            <a:tailEnd/>
          </a:ln>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tabLst/>
            </a:pPr>
            <a:r>
              <a:rPr kumimoji="0" lang="en-US" sz="1600" b="1" i="0" u="none" strike="noStrike" cap="none" normalizeH="0" baseline="0" dirty="0">
                <a:ln>
                  <a:noFill/>
                </a:ln>
                <a:solidFill>
                  <a:schemeClr val="tx1"/>
                </a:solidFill>
                <a:effectLst/>
                <a:latin typeface="Cambria" pitchFamily="-84" charset="0"/>
                <a:ea typeface="Times New Roman" pitchFamily="-84" charset="0"/>
              </a:rPr>
              <a:t>Occupational Niche G1</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kumimoji="0" lang="en-US" sz="1200" b="1" i="0" u="none" strike="noStrike" cap="none" normalizeH="0" baseline="0" dirty="0">
              <a:ln>
                <a:noFill/>
              </a:ln>
              <a:solidFill>
                <a:schemeClr val="tx1"/>
              </a:solidFill>
              <a:effectLst/>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1200" b="0" i="0" u="none" strike="noStrike" cap="none" normalizeH="0" baseline="0" dirty="0">
                <a:ln>
                  <a:noFill/>
                </a:ln>
                <a:solidFill>
                  <a:schemeClr val="tx1"/>
                </a:solidFill>
                <a:effectLst/>
                <a:latin typeface="Cambria" pitchFamily="-84" charset="0"/>
                <a:ea typeface="Times New Roman" pitchFamily="-84" charset="0"/>
              </a:rPr>
              <a:t>Individuals often see themselves as </a:t>
            </a:r>
            <a:r>
              <a:rPr kumimoji="0" lang="en-US" sz="1200" b="1" i="0" u="none" strike="noStrike" cap="none" normalizeH="0" baseline="0" dirty="0">
                <a:ln>
                  <a:noFill/>
                </a:ln>
                <a:solidFill>
                  <a:schemeClr val="tx1"/>
                </a:solidFill>
                <a:effectLst/>
                <a:latin typeface="Cambria" pitchFamily="-84" charset="0"/>
                <a:ea typeface="Times New Roman" pitchFamily="-84" charset="0"/>
              </a:rPr>
              <a:t>free agents in making educational and vocational decisions</a:t>
            </a:r>
            <a:r>
              <a:rPr kumimoji="0" lang="en-US" sz="1200" b="0" i="0" u="none" strike="noStrike" cap="none" normalizeH="0" baseline="0" dirty="0">
                <a:ln>
                  <a:noFill/>
                </a:ln>
                <a:solidFill>
                  <a:schemeClr val="tx1"/>
                </a:solidFill>
                <a:effectLst/>
                <a:latin typeface="Cambria" pitchFamily="-84" charset="0"/>
                <a:ea typeface="Times New Roman" pitchFamily="-84" charset="0"/>
              </a:rPr>
              <a:t>.</a:t>
            </a: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 </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Our </a:t>
            </a:r>
            <a:r>
              <a:rPr kumimoji="0" lang="en-US" sz="1200" b="0" i="0" u="none" strike="noStrike" cap="none" normalizeH="0" baseline="0" dirty="0">
                <a:ln>
                  <a:noFill/>
                </a:ln>
                <a:solidFill>
                  <a:schemeClr val="tx1"/>
                </a:solidFill>
                <a:effectLst/>
                <a:latin typeface="Cambria" pitchFamily="-84" charset="0"/>
                <a:ea typeface="Times New Roman" pitchFamily="-84" charset="0"/>
              </a:rPr>
              <a:t>model balances this sense of </a:t>
            </a:r>
            <a:r>
              <a:rPr kumimoji="0" lang="en-US" sz="1200" b="1" i="0" u="none" strike="noStrike" cap="none" normalizeH="0" baseline="0" dirty="0">
                <a:ln>
                  <a:noFill/>
                </a:ln>
                <a:solidFill>
                  <a:schemeClr val="tx1"/>
                </a:solidFill>
                <a:effectLst/>
                <a:latin typeface="Cambria" pitchFamily="-84" charset="0"/>
                <a:ea typeface="Times New Roman" pitchFamily="-84" charset="0"/>
              </a:rPr>
              <a:t>personal agency </a:t>
            </a:r>
            <a:r>
              <a:rPr kumimoji="0" lang="en-US" sz="1200" b="0" i="0" u="none" strike="noStrike" cap="none" normalizeH="0" baseline="0" dirty="0">
                <a:ln>
                  <a:noFill/>
                </a:ln>
                <a:solidFill>
                  <a:schemeClr val="tx1"/>
                </a:solidFill>
                <a:effectLst/>
                <a:latin typeface="Cambria" pitchFamily="-84" charset="0"/>
                <a:ea typeface="Times New Roman" pitchFamily="-84" charset="0"/>
              </a:rPr>
              <a:t>with awareness </a:t>
            </a:r>
            <a:r>
              <a:rPr kumimoji="0" lang="en-US" sz="1200" b="1" i="0" u="none" strike="noStrike" cap="none" normalizeH="0" baseline="0" dirty="0">
                <a:ln>
                  <a:noFill/>
                </a:ln>
                <a:solidFill>
                  <a:schemeClr val="tx1"/>
                </a:solidFill>
                <a:effectLst/>
                <a:latin typeface="Cambria" pitchFamily="-84" charset="0"/>
                <a:ea typeface="Times New Roman" pitchFamily="-84" charset="0"/>
              </a:rPr>
              <a:t>that people are embedded in families and family relationships to which all household members make important if varied contributions</a:t>
            </a: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These </a:t>
            </a:r>
            <a:r>
              <a:rPr kumimoji="0" lang="en-US" sz="1200" b="0" i="0" u="none" strike="noStrike" cap="none" normalizeH="0" baseline="0" dirty="0">
                <a:ln>
                  <a:noFill/>
                </a:ln>
                <a:solidFill>
                  <a:schemeClr val="tx1"/>
                </a:solidFill>
                <a:effectLst/>
                <a:latin typeface="Cambria" pitchFamily="-84" charset="0"/>
                <a:ea typeface="Times New Roman" pitchFamily="-84" charset="0"/>
              </a:rPr>
              <a:t>influence and transmit </a:t>
            </a:r>
            <a:r>
              <a:rPr kumimoji="0" lang="en-US" sz="1200" b="1" i="0" u="none" strike="noStrike" cap="none" normalizeH="0" baseline="0" dirty="0">
                <a:ln>
                  <a:noFill/>
                </a:ln>
                <a:solidFill>
                  <a:schemeClr val="tx1"/>
                </a:solidFill>
                <a:effectLst/>
                <a:latin typeface="Cambria" pitchFamily="-84" charset="0"/>
                <a:ea typeface="Times New Roman" pitchFamily="-84" charset="0"/>
              </a:rPr>
              <a:t>relative status and access </a:t>
            </a: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to:</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kumimoji="0" lang="en-US" sz="1200" b="1" i="0" u="none" strike="noStrike" cap="none" normalizeH="0" baseline="0" dirty="0" smtClean="0">
              <a:ln>
                <a:noFill/>
              </a:ln>
              <a:solidFill>
                <a:schemeClr val="tx1"/>
              </a:solidFill>
              <a:effectLst/>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Economic </a:t>
            </a:r>
            <a:r>
              <a:rPr kumimoji="0" lang="en-US" sz="1200" b="1" i="0" u="none" strike="noStrike" cap="none" normalizeH="0" baseline="0" dirty="0">
                <a:ln>
                  <a:noFill/>
                </a:ln>
                <a:solidFill>
                  <a:schemeClr val="tx1"/>
                </a:solidFill>
                <a:effectLst/>
                <a:latin typeface="Cambria" pitchFamily="-84" charset="0"/>
                <a:ea typeface="Times New Roman" pitchFamily="-84" charset="0"/>
              </a:rPr>
              <a:t>capital (income, investments, property</a:t>
            </a: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a:t>
            </a: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Social </a:t>
            </a:r>
            <a:r>
              <a:rPr kumimoji="0" lang="en-US" sz="1200" b="1" i="0" u="none" strike="noStrike" cap="none" normalizeH="0" baseline="0" dirty="0">
                <a:ln>
                  <a:noFill/>
                </a:ln>
                <a:solidFill>
                  <a:schemeClr val="tx1"/>
                </a:solidFill>
                <a:effectLst/>
                <a:latin typeface="Cambria" pitchFamily="-84" charset="0"/>
                <a:ea typeface="Times New Roman" pitchFamily="-84" charset="0"/>
              </a:rPr>
              <a:t>capital (peer group, networks, contacts</a:t>
            </a: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a:t>
            </a: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Cultural </a:t>
            </a:r>
            <a:r>
              <a:rPr kumimoji="0" lang="en-US" sz="1200" b="1" i="0" u="none" strike="noStrike" cap="none" normalizeH="0" baseline="0" dirty="0">
                <a:ln>
                  <a:noFill/>
                </a:ln>
                <a:solidFill>
                  <a:schemeClr val="tx1"/>
                </a:solidFill>
                <a:effectLst/>
                <a:latin typeface="Cambria" pitchFamily="-84" charset="0"/>
                <a:ea typeface="Times New Roman" pitchFamily="-84" charset="0"/>
              </a:rPr>
              <a:t>capital (knowledge, skills, dispositions)</a:t>
            </a:r>
            <a:r>
              <a:rPr kumimoji="0" lang="en-US" sz="1200" b="0" i="0" u="none" strike="noStrike" cap="none" normalizeH="0" baseline="0" dirty="0">
                <a:ln>
                  <a:noFill/>
                </a:ln>
                <a:solidFill>
                  <a:schemeClr val="tx1"/>
                </a:solidFill>
                <a:effectLst/>
                <a:latin typeface="Cambria" pitchFamily="-84" charset="0"/>
                <a:ea typeface="Times New Roman" pitchFamily="-84" charset="0"/>
              </a:rPr>
              <a:t>.</a:t>
            </a: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 </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Over </a:t>
            </a:r>
            <a:r>
              <a:rPr kumimoji="0" lang="en-US" sz="1200" b="0" i="0" u="none" strike="noStrike" cap="none" normalizeH="0" baseline="0" dirty="0">
                <a:ln>
                  <a:noFill/>
                </a:ln>
                <a:solidFill>
                  <a:schemeClr val="tx1"/>
                </a:solidFill>
                <a:effectLst/>
                <a:latin typeface="Cambria" pitchFamily="-84" charset="0"/>
                <a:ea typeface="Times New Roman" pitchFamily="-84" charset="0"/>
              </a:rPr>
              <a:t>time, the </a:t>
            </a:r>
            <a:r>
              <a:rPr kumimoji="0" lang="en-US" sz="1200" b="1" i="0" u="none" strike="noStrike" cap="none" normalizeH="0" baseline="0" dirty="0">
                <a:ln>
                  <a:noFill/>
                </a:ln>
                <a:solidFill>
                  <a:schemeClr val="tx1"/>
                </a:solidFill>
                <a:effectLst/>
                <a:latin typeface="Cambria" pitchFamily="-84" charset="0"/>
                <a:ea typeface="Times New Roman" pitchFamily="-84" charset="0"/>
              </a:rPr>
              <a:t>historic interactions of family members with these elements </a:t>
            </a:r>
            <a:r>
              <a:rPr kumimoji="0" lang="en-US" sz="1200" b="0" i="0" u="none" strike="noStrike" cap="none" normalizeH="0" baseline="0" dirty="0">
                <a:ln>
                  <a:noFill/>
                </a:ln>
                <a:solidFill>
                  <a:schemeClr val="tx1"/>
                </a:solidFill>
                <a:effectLst/>
                <a:latin typeface="Cambria" pitchFamily="-84" charset="0"/>
                <a:ea typeface="Times New Roman" pitchFamily="-84" charset="0"/>
              </a:rPr>
              <a:t>tend to produce a </a:t>
            </a:r>
            <a:r>
              <a:rPr kumimoji="0" lang="en-US" sz="1200" b="1" i="0" u="none" strike="noStrike" cap="none" normalizeH="0" baseline="0" dirty="0">
                <a:ln>
                  <a:noFill/>
                </a:ln>
                <a:solidFill>
                  <a:schemeClr val="tx1"/>
                </a:solidFill>
                <a:effectLst/>
                <a:latin typeface="Cambria" pitchFamily="-84" charset="0"/>
                <a:ea typeface="Times New Roman" pitchFamily="-84" charset="0"/>
              </a:rPr>
              <a:t>spatial distribution that resembles the form of a coral </a:t>
            </a: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reef</a:t>
            </a:r>
            <a:r>
              <a:rPr lang="en-US" sz="1200" dirty="0">
                <a:latin typeface="Cambria" pitchFamily="-84" charset="0"/>
                <a:ea typeface="Times New Roman" pitchFamily="-84" charset="0"/>
              </a:rPr>
              <a:t>:</a:t>
            </a: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 </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Layered </a:t>
            </a:r>
            <a:r>
              <a:rPr kumimoji="0" lang="en-US" sz="1200" b="1" i="0" u="none" strike="noStrike" cap="none" normalizeH="0" baseline="0" dirty="0">
                <a:ln>
                  <a:noFill/>
                </a:ln>
                <a:solidFill>
                  <a:schemeClr val="tx1"/>
                </a:solidFill>
                <a:effectLst/>
                <a:latin typeface="Cambria" pitchFamily="-84" charset="0"/>
                <a:ea typeface="Times New Roman" pitchFamily="-84" charset="0"/>
              </a:rPr>
              <a:t>niches of varying depth and quality provide diverse habitats</a:t>
            </a:r>
            <a:r>
              <a:rPr kumimoji="0" lang="en-US" sz="1200" b="0" i="0" u="none" strike="noStrike" cap="none" normalizeH="0" baseline="0" dirty="0">
                <a:ln>
                  <a:noFill/>
                </a:ln>
                <a:solidFill>
                  <a:schemeClr val="tx1"/>
                </a:solidFill>
                <a:effectLst/>
                <a:latin typeface="Cambria" pitchFamily="-84" charset="0"/>
                <a:ea typeface="Times New Roman" pitchFamily="-84" charset="0"/>
              </a:rPr>
              <a:t> for myriad creatures in complex relationships with one another. </a:t>
            </a:r>
            <a:endParaRPr kumimoji="0" lang="en-US" sz="1200" b="0" i="0" u="none" strike="noStrike" cap="none" normalizeH="0" baseline="0" dirty="0" smtClean="0">
              <a:ln>
                <a:noFill/>
              </a:ln>
              <a:solidFill>
                <a:schemeClr val="tx1"/>
              </a:solidFill>
              <a:effectLst/>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endParaRPr kumimoji="0" lang="en-US" sz="1200" b="1" i="0" u="none" strike="noStrike" cap="none" normalizeH="0" baseline="0" dirty="0" smtClean="0">
              <a:ln>
                <a:noFill/>
              </a:ln>
              <a:solidFill>
                <a:schemeClr val="tx1"/>
              </a:solidFill>
              <a:effectLst/>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Each </a:t>
            </a:r>
            <a:r>
              <a:rPr kumimoji="0" lang="en-US" sz="1200" b="1" i="0" u="none" strike="noStrike" cap="none" normalizeH="0" baseline="0" dirty="0">
                <a:ln>
                  <a:noFill/>
                </a:ln>
                <a:solidFill>
                  <a:schemeClr val="tx1"/>
                </a:solidFill>
                <a:effectLst/>
                <a:latin typeface="Cambria" pitchFamily="-84" charset="0"/>
                <a:ea typeface="Times New Roman" pitchFamily="-84" charset="0"/>
              </a:rPr>
              <a:t>niche, and the creatures within, adapt and evolve continuously in relationship to one another and the wider reef </a:t>
            </a:r>
            <a:r>
              <a:rPr kumimoji="0" lang="en-US" sz="1200" b="0" i="0" u="none" strike="noStrike" cap="none" normalizeH="0" baseline="0" dirty="0">
                <a:ln>
                  <a:noFill/>
                </a:ln>
                <a:solidFill>
                  <a:schemeClr val="tx1"/>
                </a:solidFill>
                <a:effectLst/>
                <a:latin typeface="Cambria" pitchFamily="-84" charset="0"/>
                <a:ea typeface="Times New Roman" pitchFamily="-84" charset="0"/>
              </a:rPr>
              <a:t>and in response to the </a:t>
            </a:r>
            <a:r>
              <a:rPr kumimoji="0" lang="en-US" sz="1200" b="1" i="0" u="none" strike="noStrike" cap="none" normalizeH="0" baseline="0" dirty="0">
                <a:ln>
                  <a:noFill/>
                </a:ln>
                <a:solidFill>
                  <a:schemeClr val="tx1"/>
                </a:solidFill>
                <a:effectLst/>
                <a:latin typeface="Cambria" pitchFamily="-84" charset="0"/>
                <a:ea typeface="Times New Roman" pitchFamily="-84" charset="0"/>
              </a:rPr>
              <a:t>changing conditions that shape its context</a:t>
            </a:r>
            <a:r>
              <a:rPr kumimoji="0" lang="en-US" sz="1200" b="0" i="0" u="none" strike="noStrike" cap="none" normalizeH="0" baseline="0" dirty="0">
                <a:ln>
                  <a:noFill/>
                </a:ln>
                <a:solidFill>
                  <a:schemeClr val="tx1"/>
                </a:solidFill>
                <a:effectLst/>
                <a:latin typeface="Cambria" pitchFamily="-84" charset="0"/>
                <a:ea typeface="Times New Roman" pitchFamily="-84" charset="0"/>
              </a:rPr>
              <a:t>.</a:t>
            </a:r>
            <a:r>
              <a:rPr kumimoji="0" lang="en-US" sz="1200" b="0" i="0" u="none" strike="noStrike" cap="none" normalizeH="0" baseline="0" dirty="0" smtClean="0">
                <a:ln>
                  <a:noFill/>
                </a:ln>
                <a:solidFill>
                  <a:schemeClr val="tx1"/>
                </a:solidFill>
                <a:effectLst/>
                <a:latin typeface="Cambria" pitchFamily="-84" charset="0"/>
                <a:ea typeface="Times New Roman" pitchFamily="-84" charset="0"/>
              </a:rPr>
              <a:t> </a:t>
            </a:r>
          </a:p>
          <a:p>
            <a:pPr marL="0" marR="0" lvl="0" indent="0" algn="l" defTabSz="914400" rtl="0" eaLnBrk="1" fontAlgn="base" latinLnBrk="0" hangingPunct="1">
              <a:lnSpc>
                <a:spcPct val="100000"/>
              </a:lnSpc>
              <a:spcBef>
                <a:spcPct val="0"/>
              </a:spcBef>
              <a:spcAft>
                <a:spcPct val="0"/>
              </a:spcAft>
              <a:buClrTx/>
              <a:buSzTx/>
              <a:buFont typeface="Arial"/>
              <a:buChar char="•"/>
              <a:tabLst/>
            </a:pPr>
            <a:endParaRPr lang="en-US" sz="1200" dirty="0" smtClean="0">
              <a:latin typeface="Cambria"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chemeClr val="tx1"/>
                </a:solidFill>
                <a:effectLst/>
                <a:latin typeface="Cambria" pitchFamily="-84" charset="0"/>
                <a:ea typeface="Times New Roman" pitchFamily="-84" charset="0"/>
              </a:rPr>
              <a:t> Individual </a:t>
            </a:r>
            <a:r>
              <a:rPr kumimoji="0" lang="en-US" sz="1200" b="1" i="0" u="none" strike="noStrike" cap="none" normalizeH="0" baseline="0" dirty="0">
                <a:ln>
                  <a:noFill/>
                </a:ln>
                <a:solidFill>
                  <a:schemeClr val="tx1"/>
                </a:solidFill>
                <a:effectLst/>
                <a:latin typeface="Cambria" pitchFamily="-84" charset="0"/>
                <a:ea typeface="Times New Roman" pitchFamily="-84" charset="0"/>
              </a:rPr>
              <a:t>trajectories through education and work should be understood in relation to family interactions in the context of occupational genealogies set in a wider historical context.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Times New Roman" pitchFamily="-84" charset="0"/>
              <a:ea typeface="Times New Roman" pitchFamily="-8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18</a:t>
            </a:fld>
            <a:endParaRPr lang="en-US"/>
          </a:p>
        </p:txBody>
      </p:sp>
      <p:sp>
        <p:nvSpPr>
          <p:cNvPr id="5" name="Title 1"/>
          <p:cNvSpPr>
            <a:spLocks noGrp="1"/>
          </p:cNvSpPr>
          <p:nvPr>
            <p:ph type="title"/>
          </p:nvPr>
        </p:nvSpPr>
        <p:spPr>
          <a:xfrm>
            <a:off x="457200" y="274638"/>
            <a:ext cx="8229600" cy="648229"/>
          </a:xfrm>
        </p:spPr>
        <p:txBody>
          <a:bodyPr>
            <a:normAutofit/>
          </a:bodyPr>
          <a:lstStyle/>
          <a:p>
            <a:r>
              <a:rPr lang="en-US" sz="1800" dirty="0" smtClean="0">
                <a:solidFill>
                  <a:srgbClr val="FF0000"/>
                </a:solidFill>
              </a:rPr>
              <a:t>Alternative Model of Social Mobility</a:t>
            </a:r>
            <a:endParaRPr lang="en-US" sz="1800" dirty="0">
              <a:solidFill>
                <a:srgbClr val="FF0000"/>
              </a:solidFill>
            </a:endParaRPr>
          </a:p>
        </p:txBody>
      </p:sp>
      <p:sp>
        <p:nvSpPr>
          <p:cNvPr id="28674" name="Text Box 2"/>
          <p:cNvSpPr txBox="1">
            <a:spLocks noChangeArrowheads="1"/>
          </p:cNvSpPr>
          <p:nvPr/>
        </p:nvSpPr>
        <p:spPr bwMode="auto">
          <a:xfrm>
            <a:off x="2243667" y="1083733"/>
            <a:ext cx="4639733" cy="5469468"/>
          </a:xfrm>
          <a:prstGeom prst="rect">
            <a:avLst/>
          </a:prstGeom>
          <a:solidFill>
            <a:schemeClr val="bg1">
              <a:lumMod val="85000"/>
            </a:schemeClr>
          </a:solidFill>
          <a:ln w="9525">
            <a:solidFill>
              <a:schemeClr val="tx1"/>
            </a:solidFill>
            <a:miter lim="800000"/>
            <a:headEnd/>
            <a:tailEnd/>
          </a:ln>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Cambria" pitchFamily="-84" charset="0"/>
                <a:ea typeface="Times New Roman" pitchFamily="-84" charset="0"/>
              </a:rPr>
              <a:t>Mobility (up or down) within (intra-generational) and between (intergenerational) G1, G2 and G3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The main sources of upward or downward mobility for families and individuals within and between niches are: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a:ln>
                  <a:noFill/>
                </a:ln>
                <a:solidFill>
                  <a:schemeClr val="tx1"/>
                </a:solidFill>
                <a:effectLst/>
                <a:latin typeface="Cambria" pitchFamily="-84" charset="0"/>
                <a:ea typeface="Times New Roman" pitchFamily="-84" charset="0"/>
              </a:rPr>
              <a:t>Changes in family &amp; individual assets and dispositions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*small differences compound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over time (e.g. inheritance)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*variations over time in access to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enabling resources (e.g. education)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*adaptation of family culture and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identity to changed conditions within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a niche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a:t>
            </a: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a:ln>
                  <a:noFill/>
                </a:ln>
                <a:solidFill>
                  <a:schemeClr val="tx1"/>
                </a:solidFill>
                <a:effectLst/>
                <a:latin typeface="Cambria" pitchFamily="-84" charset="0"/>
                <a:ea typeface="Times New Roman" pitchFamily="-84" charset="0"/>
              </a:rPr>
              <a:t>Changes in niche environment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a:ln>
                  <a:noFill/>
                </a:ln>
                <a:solidFill>
                  <a:schemeClr val="tx1"/>
                </a:solidFill>
                <a:effectLst/>
                <a:latin typeface="Cambria" pitchFamily="-84" charset="0"/>
                <a:ea typeface="Times New Roman" pitchFamily="-84" charset="0"/>
              </a:rPr>
              <a:t>  *</a:t>
            </a:r>
            <a:r>
              <a:rPr kumimoji="0" lang="en-US" sz="1100" b="0" i="0" u="none" strike="noStrike" cap="none" normalizeH="0" baseline="0" dirty="0" err="1">
                <a:ln>
                  <a:noFill/>
                </a:ln>
                <a:solidFill>
                  <a:schemeClr val="tx1"/>
                </a:solidFill>
                <a:effectLst/>
                <a:latin typeface="Cambria" pitchFamily="-84" charset="0"/>
                <a:ea typeface="Times New Roman" pitchFamily="-84" charset="0"/>
              </a:rPr>
              <a:t>labour</a:t>
            </a:r>
            <a:r>
              <a:rPr kumimoji="0" lang="en-US" sz="1100" b="0" i="0" u="none" strike="noStrike" cap="none" normalizeH="0" baseline="0" dirty="0">
                <a:ln>
                  <a:noFill/>
                </a:ln>
                <a:solidFill>
                  <a:schemeClr val="tx1"/>
                </a:solidFill>
                <a:effectLst/>
                <a:latin typeface="Cambria" pitchFamily="-84" charset="0"/>
                <a:ea typeface="Times New Roman" pitchFamily="-84" charset="0"/>
              </a:rPr>
              <a:t> market micro fluctuations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impact on competition and rewards for </a:t>
            </a: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different occupations/skills</a:t>
            </a:r>
            <a:r>
              <a:rPr kumimoji="0" lang="en-US" sz="1100" b="0" i="1" u="none" strike="noStrike" cap="none" normalizeH="0" baseline="0" dirty="0">
                <a:ln>
                  <a:noFill/>
                </a:ln>
                <a:solidFill>
                  <a:schemeClr val="tx1"/>
                </a:solidFill>
                <a:effectLst/>
                <a:latin typeface="Cambria" pitchFamily="-84" charset="0"/>
                <a:ea typeface="Times New Roman" pitchFamily="-84" charset="0"/>
              </a:rPr>
              <a:t> </a:t>
            </a: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a:ln>
                  <a:noFill/>
                </a:ln>
                <a:solidFill>
                  <a:schemeClr val="tx1"/>
                </a:solidFill>
                <a:effectLst/>
                <a:latin typeface="Cambria" pitchFamily="-84" charset="0"/>
                <a:ea typeface="Times New Roman" pitchFamily="-84" charset="0"/>
              </a:rPr>
              <a:t>  *</a:t>
            </a:r>
            <a:r>
              <a:rPr kumimoji="0" lang="en-US" sz="1100" b="0" i="0" u="none" strike="noStrike" cap="none" normalizeH="0" baseline="0" dirty="0">
                <a:ln>
                  <a:noFill/>
                </a:ln>
                <a:solidFill>
                  <a:schemeClr val="tx1"/>
                </a:solidFill>
                <a:effectLst/>
                <a:latin typeface="Cambria" pitchFamily="-84" charset="0"/>
                <a:ea typeface="Times New Roman" pitchFamily="-84" charset="0"/>
              </a:rPr>
              <a:t>increased or reduced provision of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enabling resources</a:t>
            </a: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cap="none" normalizeH="0" baseline="0" dirty="0">
              <a:ln>
                <a:noFill/>
              </a:ln>
              <a:solidFill>
                <a:schemeClr val="tx1"/>
              </a:solidFill>
              <a:effectLst/>
              <a:latin typeface="Times New Roman" pitchFamily="-84" charset="0"/>
              <a:ea typeface="Times New Roman" pitchFamily="-8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a:ln>
                  <a:noFill/>
                </a:ln>
                <a:solidFill>
                  <a:schemeClr val="tx1"/>
                </a:solidFill>
                <a:effectLst/>
                <a:latin typeface="Cambria" pitchFamily="-84" charset="0"/>
                <a:ea typeface="Times New Roman" pitchFamily="-84" charset="0"/>
              </a:rPr>
              <a:t>Changes in external world impact on reef     </a:t>
            </a:r>
            <a:r>
              <a:rPr kumimoji="0" lang="en-US" sz="1100" b="1" i="0" u="none" strike="noStrike" cap="none" normalizeH="0" baseline="0" dirty="0">
                <a:ln>
                  <a:noFill/>
                </a:ln>
                <a:solidFill>
                  <a:schemeClr val="tx1"/>
                </a:solidFill>
                <a:effectLst/>
                <a:latin typeface="Cambria" pitchFamily="-84" charset="0"/>
                <a:ea typeface="Times New Roman" pitchFamily="-8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a:t>
            </a:r>
            <a:r>
              <a:rPr kumimoji="0" lang="en-US" sz="1100" b="0" i="1" u="none" strike="noStrike" cap="none" normalizeH="0" baseline="0" dirty="0">
                <a:ln>
                  <a:noFill/>
                </a:ln>
                <a:solidFill>
                  <a:schemeClr val="tx1"/>
                </a:solidFill>
                <a:effectLst/>
                <a:latin typeface="Cambria" pitchFamily="-84" charset="0"/>
                <a:ea typeface="Times New Roman" pitchFamily="-84" charset="0"/>
              </a:rPr>
              <a:t>*</a:t>
            </a:r>
            <a:r>
              <a:rPr kumimoji="0" lang="en-US" sz="1100" b="0" i="0" u="none" strike="noStrike" cap="none" normalizeH="0" baseline="0" dirty="0">
                <a:ln>
                  <a:noFill/>
                </a:ln>
                <a:solidFill>
                  <a:schemeClr val="tx1"/>
                </a:solidFill>
                <a:effectLst/>
                <a:latin typeface="Cambria" pitchFamily="-84" charset="0"/>
                <a:ea typeface="Times New Roman" pitchFamily="-84" charset="0"/>
              </a:rPr>
              <a:t>technological and organizational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innovation create, contract or alter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opportunities (e.g. ‘room at the top’)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*increased and/or improved educational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access/quality raise skill levels but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intensify competition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*Cultural shifts, e.g. expectations of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mbria" pitchFamily="-84" charset="0"/>
                <a:ea typeface="Times New Roman" pitchFamily="-84" charset="0"/>
              </a:rPr>
              <a:t>    girls and women &amp; their social role</a:t>
            </a:r>
            <a:endParaRPr kumimoji="0" lang="en-US" sz="1100" b="0" i="0" u="none" strike="noStrike" cap="none" normalizeH="0" baseline="0" dirty="0">
              <a:ln>
                <a:noFill/>
              </a:ln>
              <a:solidFill>
                <a:schemeClr val="tx1"/>
              </a:solidFill>
              <a:effectLst/>
              <a:latin typeface="Times New Roman" pitchFamily="-84" charset="0"/>
              <a:ea typeface="Times New Roman" pitchFamily="-8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2</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9" name="Rectangle 8"/>
          <p:cNvSpPr/>
          <p:nvPr/>
        </p:nvSpPr>
        <p:spPr>
          <a:xfrm>
            <a:off x="2209799" y="1464733"/>
            <a:ext cx="5012267" cy="3785652"/>
          </a:xfrm>
          <a:prstGeom prst="rect">
            <a:avLst/>
          </a:prstGeom>
        </p:spPr>
        <p:txBody>
          <a:bodyPr wrap="square">
            <a:spAutoFit/>
          </a:bodyPr>
          <a:lstStyle/>
          <a:p>
            <a:pPr>
              <a:buFont typeface="Arial"/>
              <a:buChar char="•"/>
            </a:pPr>
            <a:r>
              <a:rPr lang="en-GB" sz="1600" i="1" dirty="0" smtClean="0">
                <a:latin typeface="Times New Roman"/>
                <a:ea typeface="Cambria"/>
                <a:cs typeface="Times New Roman"/>
              </a:rPr>
              <a:t> Labour, Coalition and Conservative Governments aimed to increase social mobility in the UK by placing a strong emphasis on improving education to ensure more equal life chances for everyone.</a:t>
            </a:r>
          </a:p>
          <a:p>
            <a:pPr>
              <a:buFont typeface="Arial"/>
              <a:buChar char="•"/>
            </a:pPr>
            <a:endParaRPr lang="en-GB" sz="1600" i="1" dirty="0" smtClean="0">
              <a:latin typeface="Times New Roman"/>
              <a:ea typeface="Cambria"/>
              <a:cs typeface="Times New Roman"/>
            </a:endParaRPr>
          </a:p>
          <a:p>
            <a:pPr>
              <a:buFont typeface="Arial"/>
              <a:buChar char="•"/>
            </a:pPr>
            <a:r>
              <a:rPr lang="en-GB" sz="1600" i="1" dirty="0" smtClean="0">
                <a:latin typeface="Times New Roman"/>
                <a:ea typeface="Cambria"/>
                <a:cs typeface="Times New Roman"/>
              </a:rPr>
              <a:t> As Secretary of State for Education between 2010 and 2014, Michael Gove declared that he was ‘determined to do everything I can to help the poorest children in our country’ transcend their backgrounds and progress to leading positions in the land. </a:t>
            </a:r>
          </a:p>
          <a:p>
            <a:endParaRPr lang="en-GB" sz="1600" i="1" dirty="0" smtClean="0">
              <a:latin typeface="Times New Roman"/>
              <a:ea typeface="Cambria"/>
              <a:cs typeface="Times New Roman"/>
            </a:endParaRPr>
          </a:p>
          <a:p>
            <a:pPr>
              <a:buFont typeface="Arial"/>
              <a:buChar char="•"/>
            </a:pPr>
            <a:r>
              <a:rPr lang="en-GB" sz="1600" i="1" dirty="0" smtClean="0">
                <a:latin typeface="Times New Roman"/>
                <a:ea typeface="Cambria"/>
                <a:cs typeface="Times New Roman"/>
              </a:rPr>
              <a:t>This policy goal is consistent with the widespread perception that a better life depends on working hard at school to gain qualifications and entry to prestigious universities. </a:t>
            </a: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3</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6" name="TextBox 5"/>
          <p:cNvSpPr txBox="1"/>
          <p:nvPr/>
        </p:nvSpPr>
        <p:spPr>
          <a:xfrm>
            <a:off x="1244601" y="1089164"/>
            <a:ext cx="6536266" cy="5632312"/>
          </a:xfrm>
          <a:prstGeom prst="rect">
            <a:avLst/>
          </a:prstGeom>
          <a:noFill/>
        </p:spPr>
        <p:txBody>
          <a:bodyPr wrap="square" rtlCol="0">
            <a:spAutoFit/>
          </a:bodyPr>
          <a:lstStyle/>
          <a:p>
            <a:r>
              <a:rPr lang="en-US" dirty="0" smtClean="0"/>
              <a:t>The Policy Claims:</a:t>
            </a:r>
          </a:p>
          <a:p>
            <a:endParaRPr lang="en-US" dirty="0" smtClean="0"/>
          </a:p>
          <a:p>
            <a:pPr>
              <a:buFont typeface="Arial"/>
              <a:buChar char="•"/>
            </a:pPr>
            <a:r>
              <a:rPr lang="en-US" dirty="0" smtClean="0"/>
              <a:t> Education </a:t>
            </a:r>
            <a:r>
              <a:rPr lang="en-US" dirty="0"/>
              <a:t>is a</a:t>
            </a:r>
            <a:r>
              <a:rPr lang="en-US" dirty="0" smtClean="0"/>
              <a:t> transformative </a:t>
            </a:r>
            <a:r>
              <a:rPr lang="en-US" dirty="0"/>
              <a:t>ingredient that empowers individual effort and mobility through better examination </a:t>
            </a:r>
            <a:r>
              <a:rPr lang="en-US" dirty="0" smtClean="0"/>
              <a:t>results.</a:t>
            </a:r>
          </a:p>
          <a:p>
            <a:pPr>
              <a:buFont typeface="Arial"/>
              <a:buChar char="•"/>
            </a:pPr>
            <a:endParaRPr lang="en-US" dirty="0" smtClean="0"/>
          </a:p>
          <a:p>
            <a:pPr>
              <a:buFont typeface="Arial"/>
              <a:buChar char="•"/>
            </a:pPr>
            <a:r>
              <a:rPr lang="en-US" dirty="0" smtClean="0"/>
              <a:t> Every </a:t>
            </a:r>
            <a:r>
              <a:rPr lang="en-US" dirty="0"/>
              <a:t>dedicated, hardworking individual can move upwards, regardless of personal </a:t>
            </a:r>
            <a:r>
              <a:rPr lang="en-US" dirty="0" smtClean="0"/>
              <a:t>circumstances. Other variables are not important.</a:t>
            </a:r>
            <a:r>
              <a:rPr lang="en-GB" dirty="0" smtClean="0"/>
              <a:t> </a:t>
            </a:r>
          </a:p>
          <a:p>
            <a:pPr>
              <a:buFont typeface="Arial"/>
              <a:buChar char="•"/>
            </a:pPr>
            <a:endParaRPr lang="en-GB" dirty="0" smtClean="0"/>
          </a:p>
          <a:p>
            <a:pPr>
              <a:buFont typeface="Arial"/>
              <a:buChar char="•"/>
            </a:pPr>
            <a:r>
              <a:rPr lang="en-GB" dirty="0" smtClean="0"/>
              <a:t> State schools aren’t doing a good job and fail their students.</a:t>
            </a:r>
          </a:p>
          <a:p>
            <a:pPr>
              <a:buFont typeface="Arial"/>
              <a:buChar char="•"/>
            </a:pPr>
            <a:endParaRPr lang="en-GB" dirty="0" smtClean="0"/>
          </a:p>
          <a:p>
            <a:pPr>
              <a:buFont typeface="Arial"/>
              <a:buChar char="•"/>
            </a:pPr>
            <a:r>
              <a:rPr lang="en-US" dirty="0" smtClean="0"/>
              <a:t> State schools, converted to academies, can be as good as independent schools, regardless of funding levels.</a:t>
            </a:r>
          </a:p>
          <a:p>
            <a:pPr>
              <a:buFont typeface="Arial"/>
              <a:buChar char="•"/>
            </a:pPr>
            <a:endParaRPr lang="en-US" dirty="0" smtClean="0"/>
          </a:p>
          <a:p>
            <a:pPr>
              <a:buFont typeface="Arial"/>
              <a:buChar char="•"/>
            </a:pPr>
            <a:r>
              <a:rPr lang="en-US" dirty="0" smtClean="0"/>
              <a:t> Tough examinations and excellent teaching will close the gap between the disadvantaged  and the rest and so transform our society. </a:t>
            </a:r>
          </a:p>
          <a:p>
            <a:pPr>
              <a:buFont typeface="Arial"/>
              <a:buChar char="•"/>
            </a:pPr>
            <a:endParaRPr lang="en-GB"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4</a:t>
            </a:fld>
            <a:endParaRPr lang="en-US" dirty="0"/>
          </a:p>
        </p:txBody>
      </p:sp>
      <p:sp>
        <p:nvSpPr>
          <p:cNvPr id="5" name="Rectangle 4"/>
          <p:cNvSpPr/>
          <p:nvPr/>
        </p:nvSpPr>
        <p:spPr>
          <a:xfrm>
            <a:off x="2153306" y="606546"/>
            <a:ext cx="4860490" cy="369332"/>
          </a:xfrm>
          <a:prstGeom prst="rect">
            <a:avLst/>
          </a:prstGeom>
        </p:spPr>
        <p:txBody>
          <a:bodyPr wrap="square">
            <a:spAutoFit/>
          </a:bodyPr>
          <a:lstStyle/>
          <a:p>
            <a:pPr algn="ctr"/>
            <a:r>
              <a:rPr lang="en-US" dirty="0" smtClean="0">
                <a:solidFill>
                  <a:srgbClr val="FF0000"/>
                </a:solidFill>
              </a:rPr>
              <a:t>Education &amp; Social Mobility</a:t>
            </a:r>
            <a:endParaRPr lang="en-US" dirty="0"/>
          </a:p>
        </p:txBody>
      </p:sp>
      <p:pic>
        <p:nvPicPr>
          <p:cNvPr id="6" name="Picture 5" descr="Radley 2.jpg"/>
          <p:cNvPicPr>
            <a:picLocks noChangeAspect="1"/>
          </p:cNvPicPr>
          <p:nvPr/>
        </p:nvPicPr>
        <p:blipFill>
          <a:blip r:embed="rId2"/>
          <a:stretch>
            <a:fillRect/>
          </a:stretch>
        </p:blipFill>
        <p:spPr>
          <a:xfrm>
            <a:off x="1182164" y="1186274"/>
            <a:ext cx="3064026" cy="1834175"/>
          </a:xfrm>
          <a:prstGeom prst="rect">
            <a:avLst/>
          </a:prstGeom>
          <a:ln>
            <a:solidFill>
              <a:schemeClr val="tx1"/>
            </a:solidFill>
          </a:ln>
        </p:spPr>
      </p:pic>
      <p:pic>
        <p:nvPicPr>
          <p:cNvPr id="7" name="Picture 6" descr="cc_music_orchestra_banner.jpg"/>
          <p:cNvPicPr>
            <a:picLocks noChangeAspect="1"/>
          </p:cNvPicPr>
          <p:nvPr/>
        </p:nvPicPr>
        <p:blipFill>
          <a:blip r:embed="rId3"/>
          <a:stretch>
            <a:fillRect/>
          </a:stretch>
        </p:blipFill>
        <p:spPr>
          <a:xfrm>
            <a:off x="1182165" y="3372127"/>
            <a:ext cx="6270756" cy="1785660"/>
          </a:xfrm>
          <a:prstGeom prst="rect">
            <a:avLst/>
          </a:prstGeom>
          <a:ln>
            <a:solidFill>
              <a:schemeClr val="tx1"/>
            </a:solidFill>
          </a:ln>
        </p:spPr>
      </p:pic>
      <p:pic>
        <p:nvPicPr>
          <p:cNvPr id="8" name="Picture 7" descr="Robert Gordons.jpeg"/>
          <p:cNvPicPr>
            <a:picLocks noChangeAspect="1"/>
          </p:cNvPicPr>
          <p:nvPr/>
        </p:nvPicPr>
        <p:blipFill>
          <a:blip r:embed="rId4"/>
          <a:stretch>
            <a:fillRect/>
          </a:stretch>
        </p:blipFill>
        <p:spPr>
          <a:xfrm>
            <a:off x="5391725" y="1186275"/>
            <a:ext cx="2061196" cy="1551866"/>
          </a:xfrm>
          <a:prstGeom prst="rect">
            <a:avLst/>
          </a:prstGeom>
          <a:ln>
            <a:solidFill>
              <a:schemeClr val="tx1"/>
            </a:solidFill>
          </a:ln>
        </p:spPr>
      </p:pic>
      <p:sp>
        <p:nvSpPr>
          <p:cNvPr id="9" name="TextBox 8"/>
          <p:cNvSpPr txBox="1"/>
          <p:nvPr/>
        </p:nvSpPr>
        <p:spPr>
          <a:xfrm>
            <a:off x="1182164" y="5496825"/>
            <a:ext cx="3670625" cy="338554"/>
          </a:xfrm>
          <a:prstGeom prst="rect">
            <a:avLst/>
          </a:prstGeom>
          <a:noFill/>
        </p:spPr>
        <p:txBody>
          <a:bodyPr wrap="square" rtlCol="0">
            <a:spAutoFit/>
          </a:bodyPr>
          <a:lstStyle/>
          <a:p>
            <a:r>
              <a:rPr lang="en-US" sz="1600" dirty="0" smtClean="0"/>
              <a:t>Schools should be like this, not like…</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5</a:t>
            </a:fld>
            <a:endParaRPr lang="en-US" dirty="0"/>
          </a:p>
        </p:txBody>
      </p:sp>
      <p:sp>
        <p:nvSpPr>
          <p:cNvPr id="5" name="Title 1"/>
          <p:cNvSpPr>
            <a:spLocks noGrp="1"/>
          </p:cNvSpPr>
          <p:nvPr>
            <p:ph type="title"/>
          </p:nvPr>
        </p:nvSpPr>
        <p:spPr>
          <a:xfrm>
            <a:off x="457200" y="274639"/>
            <a:ext cx="8229600" cy="766762"/>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pic>
        <p:nvPicPr>
          <p:cNvPr id="6" name="Picture 5" descr="P1030271.JPG"/>
          <p:cNvPicPr>
            <a:picLocks noChangeAspect="1"/>
          </p:cNvPicPr>
          <p:nvPr/>
        </p:nvPicPr>
        <p:blipFill>
          <a:blip r:embed="rId2"/>
          <a:stretch>
            <a:fillRect/>
          </a:stretch>
        </p:blipFill>
        <p:spPr>
          <a:xfrm>
            <a:off x="1365028" y="1232047"/>
            <a:ext cx="4031844" cy="3023883"/>
          </a:xfrm>
          <a:prstGeom prst="rect">
            <a:avLst/>
          </a:prstGeom>
          <a:ln>
            <a:solidFill>
              <a:schemeClr val="tx1"/>
            </a:solidFill>
          </a:ln>
        </p:spPr>
      </p:pic>
      <p:sp>
        <p:nvSpPr>
          <p:cNvPr id="7" name="TextBox 6"/>
          <p:cNvSpPr txBox="1"/>
          <p:nvPr/>
        </p:nvSpPr>
        <p:spPr>
          <a:xfrm>
            <a:off x="2282434" y="5078417"/>
            <a:ext cx="4833832" cy="338554"/>
          </a:xfrm>
          <a:prstGeom prst="rect">
            <a:avLst/>
          </a:prstGeom>
          <a:noFill/>
        </p:spPr>
        <p:txBody>
          <a:bodyPr wrap="square" rtlCol="0">
            <a:spAutoFit/>
          </a:bodyPr>
          <a:lstStyle/>
          <a:p>
            <a:r>
              <a:rPr lang="en-US" sz="1600" dirty="0" smtClean="0"/>
              <a:t>This!</a:t>
            </a:r>
            <a:endParaRPr lang="en-US" sz="1600" dirty="0"/>
          </a:p>
        </p:txBody>
      </p:sp>
      <p:pic>
        <p:nvPicPr>
          <p:cNvPr id="8" name="Picture 7" descr="images.jpeg"/>
          <p:cNvPicPr>
            <a:picLocks noChangeAspect="1"/>
          </p:cNvPicPr>
          <p:nvPr/>
        </p:nvPicPr>
        <p:blipFill>
          <a:blip r:embed="rId3"/>
          <a:stretch>
            <a:fillRect/>
          </a:stretch>
        </p:blipFill>
        <p:spPr>
          <a:xfrm>
            <a:off x="4699350" y="2804829"/>
            <a:ext cx="4114800" cy="19812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6</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The Problems of Social Mobility</a:t>
            </a:r>
            <a:endParaRPr lang="en-US" sz="1800" dirty="0">
              <a:solidFill>
                <a:srgbClr val="FF0000"/>
              </a:solidFill>
            </a:endParaRPr>
          </a:p>
        </p:txBody>
      </p:sp>
      <p:sp>
        <p:nvSpPr>
          <p:cNvPr id="6" name="TextBox 5"/>
          <p:cNvSpPr txBox="1"/>
          <p:nvPr/>
        </p:nvSpPr>
        <p:spPr>
          <a:xfrm>
            <a:off x="1159932" y="1232047"/>
            <a:ext cx="7031453" cy="5324536"/>
          </a:xfrm>
          <a:prstGeom prst="rect">
            <a:avLst/>
          </a:prstGeom>
          <a:noFill/>
        </p:spPr>
        <p:txBody>
          <a:bodyPr wrap="square" rtlCol="0">
            <a:spAutoFit/>
          </a:bodyPr>
          <a:lstStyle/>
          <a:p>
            <a:r>
              <a:rPr lang="en-GB" dirty="0" smtClean="0"/>
              <a:t>We</a:t>
            </a:r>
            <a:r>
              <a:rPr lang="en-GB" i="1" dirty="0" smtClean="0"/>
              <a:t> </a:t>
            </a:r>
            <a:r>
              <a:rPr lang="en-US" dirty="0" smtClean="0"/>
              <a:t>challenge this established policy consensus</a:t>
            </a:r>
            <a:r>
              <a:rPr lang="en-GB" dirty="0" smtClean="0"/>
              <a:t> and offer five propositions that raise doubts about these hopes.</a:t>
            </a:r>
          </a:p>
          <a:p>
            <a:endParaRPr lang="en-GB" sz="1600" i="1" dirty="0"/>
          </a:p>
          <a:p>
            <a:r>
              <a:rPr lang="en-GB" sz="1600" i="1" dirty="0" smtClean="0"/>
              <a:t>1</a:t>
            </a:r>
            <a:r>
              <a:rPr lang="en-GB" sz="1600" i="1" dirty="0"/>
              <a:t>. There has been no significant change in overall patterns of social mobility in the UK despite massive and continuing investment in education. </a:t>
            </a:r>
            <a:endParaRPr lang="en-GB" sz="1600" dirty="0"/>
          </a:p>
          <a:p>
            <a:r>
              <a:rPr lang="en-GB" sz="1600" i="1" dirty="0"/>
              <a:t> </a:t>
            </a:r>
            <a:endParaRPr lang="en-GB" sz="1600" dirty="0"/>
          </a:p>
          <a:p>
            <a:r>
              <a:rPr lang="en-GB" sz="1600" i="1" dirty="0"/>
              <a:t>2. Elite formation, stratification and inequality are features of most human societies, and arise from a mixture of political conflict and economic organization rather than from weaknesses in the school system.</a:t>
            </a:r>
            <a:endParaRPr lang="en-GB" sz="1600" dirty="0"/>
          </a:p>
          <a:p>
            <a:r>
              <a:rPr lang="en-US" sz="1600" i="1" dirty="0"/>
              <a:t> </a:t>
            </a:r>
            <a:endParaRPr lang="en-GB" sz="1600" dirty="0"/>
          </a:p>
          <a:p>
            <a:r>
              <a:rPr lang="en-US" sz="1600" i="1" dirty="0"/>
              <a:t>3. Relative family wealth is more strongly associated with educational outcomes than any other variable or combination of variables.</a:t>
            </a:r>
            <a:endParaRPr lang="en-GB" sz="1600" dirty="0"/>
          </a:p>
          <a:p>
            <a:r>
              <a:rPr lang="en-US" sz="1600" i="1" dirty="0"/>
              <a:t> </a:t>
            </a:r>
            <a:endParaRPr lang="en-GB" sz="1600" dirty="0"/>
          </a:p>
          <a:p>
            <a:r>
              <a:rPr lang="en-GB" sz="1600" i="1" dirty="0"/>
              <a:t>4.  Class differences shape how people experience and respond to their circumstances and are instrumental in producing differential outcomes in education and the workplace. </a:t>
            </a:r>
            <a:endParaRPr lang="en-GB" sz="1600" dirty="0"/>
          </a:p>
          <a:p>
            <a:r>
              <a:rPr lang="en-GB" sz="1600" i="1" dirty="0"/>
              <a:t> </a:t>
            </a:r>
            <a:endParaRPr lang="en-GB" sz="1600" dirty="0"/>
          </a:p>
          <a:p>
            <a:r>
              <a:rPr lang="en-US" sz="1600" i="1" dirty="0"/>
              <a:t>5. Increased inequality since the 1970s is a powerful obstacle to improved rates of social fluidity and mobility.</a:t>
            </a:r>
            <a:endParaRPr lang="en-GB" sz="1600" dirty="0"/>
          </a:p>
          <a:p>
            <a:r>
              <a:rPr lang="en-US" sz="1600" dirty="0"/>
              <a:t> </a:t>
            </a:r>
            <a:endParaRPr lang="en-GB" sz="1600" dirty="0"/>
          </a:p>
          <a:p>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7</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8" name="TextBox 7"/>
          <p:cNvSpPr txBox="1"/>
          <p:nvPr/>
        </p:nvSpPr>
        <p:spPr>
          <a:xfrm>
            <a:off x="2091267" y="1232047"/>
            <a:ext cx="5240866" cy="3908762"/>
          </a:xfrm>
          <a:prstGeom prst="rect">
            <a:avLst/>
          </a:prstGeom>
          <a:noFill/>
        </p:spPr>
        <p:txBody>
          <a:bodyPr wrap="square" rtlCol="0">
            <a:spAutoFit/>
          </a:bodyPr>
          <a:lstStyle/>
          <a:p>
            <a:pPr>
              <a:buFont typeface="Arial"/>
              <a:buChar char="•"/>
            </a:pPr>
            <a:endParaRPr lang="en-US" dirty="0" smtClean="0"/>
          </a:p>
          <a:p>
            <a:r>
              <a:rPr lang="en-US" dirty="0" smtClean="0"/>
              <a:t>Caution – why do we believe what we do?</a:t>
            </a:r>
          </a:p>
          <a:p>
            <a:endParaRPr lang="en-US" dirty="0" smtClean="0"/>
          </a:p>
          <a:p>
            <a:pPr>
              <a:buFont typeface="Arial"/>
              <a:buChar char="•"/>
            </a:pPr>
            <a:r>
              <a:rPr lang="en-US" dirty="0" smtClean="0"/>
              <a:t> </a:t>
            </a:r>
            <a:r>
              <a:rPr lang="en-US" sz="1600" dirty="0" smtClean="0"/>
              <a:t>Competitive individualism works for individuals, but can everyone succeed?</a:t>
            </a:r>
          </a:p>
          <a:p>
            <a:pPr>
              <a:buFont typeface="Arial"/>
              <a:buChar char="•"/>
            </a:pPr>
            <a:endParaRPr lang="en-US" sz="1600" dirty="0" smtClean="0"/>
          </a:p>
          <a:p>
            <a:pPr>
              <a:buFont typeface="Arial"/>
              <a:buChar char="•"/>
            </a:pPr>
            <a:r>
              <a:rPr lang="en-US" sz="1600" dirty="0" smtClean="0"/>
              <a:t> Do success stories mask the advantages of time, place and background that make exceptional cases work?</a:t>
            </a:r>
          </a:p>
          <a:p>
            <a:pPr>
              <a:buFont typeface="Arial"/>
              <a:buChar char="•"/>
            </a:pPr>
            <a:endParaRPr lang="en-US" sz="1600" dirty="0" smtClean="0"/>
          </a:p>
          <a:p>
            <a:pPr>
              <a:buFont typeface="Arial"/>
              <a:buChar char="•"/>
            </a:pPr>
            <a:r>
              <a:rPr lang="en-US" sz="1600" dirty="0" smtClean="0"/>
              <a:t> Are the lessons learned from exceptions the right ones?</a:t>
            </a:r>
          </a:p>
          <a:p>
            <a:endParaRPr lang="en-US" sz="1600" dirty="0" smtClean="0"/>
          </a:p>
          <a:p>
            <a:r>
              <a:rPr lang="en-US" sz="1600" dirty="0" smtClean="0"/>
              <a:t>Successful, upwardly mobile people are more often divergent unrepresentative individuals at odds with their environment who deviate from norms that shape most people’s aspirations.</a:t>
            </a:r>
            <a:endParaRPr 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8</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7" name="Rectangle 6"/>
          <p:cNvSpPr/>
          <p:nvPr/>
        </p:nvSpPr>
        <p:spPr>
          <a:xfrm>
            <a:off x="931332" y="1232047"/>
            <a:ext cx="7145867" cy="4001095"/>
          </a:xfrm>
          <a:prstGeom prst="rect">
            <a:avLst/>
          </a:prstGeom>
        </p:spPr>
        <p:txBody>
          <a:bodyPr wrap="square">
            <a:spAutoFit/>
          </a:bodyPr>
          <a:lstStyle/>
          <a:p>
            <a:pPr marL="342900" indent="-342900">
              <a:buAutoNum type="arabicPeriod"/>
            </a:pPr>
            <a:r>
              <a:rPr lang="en-GB" i="1" dirty="0" smtClean="0"/>
              <a:t>There has been no significant change in overall patterns of social mobility in the UK despite massive and continuing investment in education.</a:t>
            </a:r>
          </a:p>
          <a:p>
            <a:pPr marL="342900" indent="-342900">
              <a:buAutoNum type="arabicPeriod"/>
            </a:pPr>
            <a:endParaRPr lang="en-GB" i="1" dirty="0" smtClean="0"/>
          </a:p>
          <a:p>
            <a:pPr marL="342900" indent="-342900">
              <a:buFont typeface="Arial"/>
              <a:buChar char="•"/>
            </a:pPr>
            <a:r>
              <a:rPr lang="en-GB" sz="1400" i="1" dirty="0" smtClean="0"/>
              <a:t>No change in class inequalities or upward/downward mobility in last 100 years (</a:t>
            </a:r>
            <a:r>
              <a:rPr lang="en-GB" sz="1400" i="1" dirty="0" err="1" smtClean="0"/>
              <a:t>Goldthorpe</a:t>
            </a:r>
            <a:r>
              <a:rPr lang="en-GB" sz="1400" i="1" dirty="0" smtClean="0"/>
              <a:t> &amp; collaborators)</a:t>
            </a:r>
          </a:p>
          <a:p>
            <a:pPr marL="342900" indent="-342900">
              <a:buFont typeface="Arial"/>
              <a:buChar char="•"/>
            </a:pPr>
            <a:r>
              <a:rPr lang="en-GB" sz="1400" i="1" dirty="0" smtClean="0"/>
              <a:t>Apparent changes in mobility due to shifts in size and distribution of social classes, e.g. demand for professional and managerial personnel during and after WW2.</a:t>
            </a:r>
          </a:p>
          <a:p>
            <a:pPr marL="342900" indent="-342900">
              <a:buFont typeface="Arial"/>
              <a:buChar char="•"/>
            </a:pPr>
            <a:r>
              <a:rPr lang="en-GB" sz="1400" i="1" dirty="0" smtClean="0"/>
              <a:t>Permits increased </a:t>
            </a:r>
            <a:r>
              <a:rPr lang="en-GB" sz="1400" b="1" i="1" dirty="0" smtClean="0"/>
              <a:t>absolute</a:t>
            </a:r>
            <a:r>
              <a:rPr lang="en-GB" sz="1400" i="1" dirty="0" smtClean="0"/>
              <a:t> mobility with individuals from lower groups able to secure elite service positions</a:t>
            </a:r>
          </a:p>
          <a:p>
            <a:pPr marL="342900" indent="-342900">
              <a:buFont typeface="Arial"/>
              <a:buChar char="•"/>
            </a:pPr>
            <a:r>
              <a:rPr lang="en-GB" sz="1400" i="1" dirty="0" smtClean="0"/>
              <a:t>BUT </a:t>
            </a:r>
            <a:r>
              <a:rPr lang="en-GB" sz="1400" b="1" i="1" dirty="0" smtClean="0"/>
              <a:t>relative mobility rates</a:t>
            </a:r>
            <a:r>
              <a:rPr lang="en-GB" sz="1400" i="1" dirty="0" smtClean="0"/>
              <a:t> unaltered, proportion of individuals in different class positions from those of their families of origin remarkably stable.</a:t>
            </a:r>
          </a:p>
          <a:p>
            <a:pPr marL="342900" indent="-342900">
              <a:buFont typeface="Arial"/>
              <a:buChar char="•"/>
            </a:pPr>
            <a:r>
              <a:rPr lang="en-GB" sz="1400" i="1" dirty="0" smtClean="0"/>
              <a:t>More room at the top but no greater opportunity to get there from less advantaged social positions – children of service class 5/6x more likely to obtain service class jobs than those from working class origins (Marshall &amp; collaborators)</a:t>
            </a:r>
          </a:p>
          <a:p>
            <a:pPr marL="342900" indent="-342900">
              <a:buFont typeface="Arial"/>
              <a:buChar char="•"/>
            </a:pPr>
            <a:r>
              <a:rPr lang="en-GB" sz="1400" i="1" dirty="0" smtClean="0"/>
              <a:t>DWP report says trends in social mobility resist policy interventions because higher social classes take greater advantage of the opportunities created by government action</a:t>
            </a:r>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9</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&amp; Social Mobility</a:t>
            </a:r>
            <a:endParaRPr lang="en-US" sz="1800" dirty="0">
              <a:solidFill>
                <a:srgbClr val="FF0000"/>
              </a:solidFill>
            </a:endParaRPr>
          </a:p>
        </p:txBody>
      </p:sp>
      <p:sp>
        <p:nvSpPr>
          <p:cNvPr id="6" name="Rectangle 5"/>
          <p:cNvSpPr/>
          <p:nvPr/>
        </p:nvSpPr>
        <p:spPr>
          <a:xfrm>
            <a:off x="922867" y="1439333"/>
            <a:ext cx="7349066" cy="4154983"/>
          </a:xfrm>
          <a:prstGeom prst="rect">
            <a:avLst/>
          </a:prstGeom>
        </p:spPr>
        <p:txBody>
          <a:bodyPr wrap="square">
            <a:spAutoFit/>
          </a:bodyPr>
          <a:lstStyle/>
          <a:p>
            <a:r>
              <a:rPr lang="en-GB" i="1" dirty="0" smtClean="0"/>
              <a:t>2. Elite formation, stratification and inequality are features of most human societies, and arise from a mixture of political conflict and economic organization rather than from weaknesses in the school system.</a:t>
            </a:r>
          </a:p>
          <a:p>
            <a:endParaRPr lang="en-GB" sz="1400" i="1" dirty="0" smtClean="0"/>
          </a:p>
          <a:p>
            <a:pPr>
              <a:buFont typeface="Arial"/>
              <a:buChar char="•"/>
            </a:pPr>
            <a:r>
              <a:rPr lang="en-GB" sz="1400" i="1" dirty="0" smtClean="0"/>
              <a:t> Long history of social stability &amp; inequality since the ending of hunter-gatherer societies. Origins in large settled agricultural communities illustrated in Flannery &amp; Marcus’ survey of archaeological and anthropological evidence</a:t>
            </a:r>
          </a:p>
          <a:p>
            <a:pPr>
              <a:buFont typeface="Arial"/>
              <a:buChar char="•"/>
            </a:pPr>
            <a:r>
              <a:rPr lang="en-GB" sz="1400" i="1" dirty="0" smtClean="0"/>
              <a:t> Unemployment, rent and debt reinforce the ‘active manipulation of social logic’ – i.e. power and acquisition of wealth follow from social positioning</a:t>
            </a:r>
          </a:p>
          <a:p>
            <a:pPr>
              <a:buFont typeface="Arial"/>
              <a:buChar char="•"/>
            </a:pPr>
            <a:r>
              <a:rPr lang="en-GB" sz="1400" i="1" dirty="0" smtClean="0"/>
              <a:t> Studies of Hungary &amp; Russia show that even in extreme conditions where all support removed, the old elites return and social structures are in effect as resilient as in the west where revolution was not experienced</a:t>
            </a:r>
          </a:p>
          <a:p>
            <a:pPr>
              <a:buFont typeface="Arial"/>
              <a:buChar char="•"/>
            </a:pPr>
            <a:r>
              <a:rPr lang="en-GB" sz="1400" i="1" dirty="0" smtClean="0"/>
              <a:t> Wealth and power accumulated over time confers powerful advantages that are not easily overtaken and reversed – successive generations better placed than less fortunate competitors</a:t>
            </a:r>
          </a:p>
          <a:p>
            <a:pPr>
              <a:buFont typeface="Arial"/>
              <a:buChar char="•"/>
            </a:pPr>
            <a:r>
              <a:rPr lang="en-GB" sz="1400" i="1" dirty="0" smtClean="0"/>
              <a:t> Education not an agent of change but deeply implicated in social structures – clear hierarchies of schools and universities that reflect their social composition (</a:t>
            </a:r>
            <a:r>
              <a:rPr lang="en-GB" sz="1400" i="1" dirty="0" err="1" smtClean="0"/>
              <a:t>Bourdieu</a:t>
            </a:r>
            <a:r>
              <a:rPr lang="en-GB" sz="1400" i="1" dirty="0" smtClean="0"/>
              <a:t> &amp; </a:t>
            </a:r>
            <a:r>
              <a:rPr lang="en-GB" sz="1400" i="1" dirty="0" err="1" smtClean="0"/>
              <a:t>Passeron</a:t>
            </a:r>
            <a:r>
              <a:rPr lang="en-GB" sz="1400" i="1" dirty="0" smtClean="0"/>
              <a:t>)</a:t>
            </a:r>
          </a:p>
          <a:p>
            <a:pPr>
              <a:buFont typeface="Arial"/>
              <a:buChar char="•"/>
            </a:pPr>
            <a:endParaRPr lang="en-GB" sz="1400" dirty="0" smtClean="0"/>
          </a:p>
          <a:p>
            <a:r>
              <a:rPr lang="en-US" sz="1400" i="1" dirty="0" smtClean="0"/>
              <a:t> </a:t>
            </a:r>
            <a:endParaRPr lang="en-GB"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559</TotalTime>
  <Words>1710</Words>
  <Application>Microsoft Office PowerPoint</Application>
  <PresentationFormat>On-screen Show (4:3)</PresentationFormat>
  <Paragraphs>174</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Cambria</vt:lpstr>
      <vt:lpstr>Times New Roman</vt:lpstr>
      <vt:lpstr>Office Theme</vt:lpstr>
      <vt:lpstr>Five Propositions that Explain Why Schools Struggle to Improve Social Mobility</vt:lpstr>
      <vt:lpstr>Education &amp; Social Mobility</vt:lpstr>
      <vt:lpstr>Education &amp; Social Mobility</vt:lpstr>
      <vt:lpstr>PowerPoint Presentation</vt:lpstr>
      <vt:lpstr>Education &amp; Social Mobility</vt:lpstr>
      <vt:lpstr>The Problems of Social Mobility</vt:lpstr>
      <vt:lpstr>Education &amp; Social Mobility</vt:lpstr>
      <vt:lpstr>Education &amp; Social Mobility</vt:lpstr>
      <vt:lpstr>Education &amp; Social Mobility</vt:lpstr>
      <vt:lpstr>Education &amp; Social Mobility</vt:lpstr>
      <vt:lpstr>Education &amp; Social Mobility</vt:lpstr>
      <vt:lpstr>Education &amp; Social Mobility</vt:lpstr>
      <vt:lpstr>Education &amp; Social Mobility</vt:lpstr>
      <vt:lpstr>Education &amp; Social Mobility</vt:lpstr>
      <vt:lpstr>Education &amp; Social Mobility</vt:lpstr>
      <vt:lpstr>Alternative Model of Mobility</vt:lpstr>
      <vt:lpstr>Alternative Model of Social Mobility</vt:lpstr>
      <vt:lpstr>Alternative Model of Social Mobility</vt:lpstr>
    </vt:vector>
  </TitlesOfParts>
  <Company>CELM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Five Propositions: Why policy initiatives struggle to improve social mobility rates.</dc:title>
  <dc:creator>Bernard Barker</dc:creator>
  <cp:lastModifiedBy>Brierley, Andrew</cp:lastModifiedBy>
  <cp:revision>7</cp:revision>
  <cp:lastPrinted>2016-01-28T09:21:26Z</cp:lastPrinted>
  <dcterms:created xsi:type="dcterms:W3CDTF">2015-12-30T14:14:13Z</dcterms:created>
  <dcterms:modified xsi:type="dcterms:W3CDTF">2016-02-02T11:30:30Z</dcterms:modified>
</cp:coreProperties>
</file>