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48" r:id="rId1"/>
    <p:sldMasterId id="2147483961" r:id="rId2"/>
    <p:sldMasterId id="2147483973" r:id="rId3"/>
  </p:sldMasterIdLst>
  <p:notesMasterIdLst>
    <p:notesMasterId r:id="rId33"/>
  </p:notesMasterIdLst>
  <p:handoutMasterIdLst>
    <p:handoutMasterId r:id="rId34"/>
  </p:handoutMasterIdLst>
  <p:sldIdLst>
    <p:sldId id="268" r:id="rId4"/>
    <p:sldId id="356" r:id="rId5"/>
    <p:sldId id="282" r:id="rId6"/>
    <p:sldId id="283" r:id="rId7"/>
    <p:sldId id="344" r:id="rId8"/>
    <p:sldId id="286" r:id="rId9"/>
    <p:sldId id="348" r:id="rId10"/>
    <p:sldId id="355" r:id="rId11"/>
    <p:sldId id="287" r:id="rId12"/>
    <p:sldId id="334" r:id="rId13"/>
    <p:sldId id="335" r:id="rId14"/>
    <p:sldId id="346" r:id="rId15"/>
    <p:sldId id="347" r:id="rId16"/>
    <p:sldId id="320" r:id="rId17"/>
    <p:sldId id="322" r:id="rId18"/>
    <p:sldId id="314" r:id="rId19"/>
    <p:sldId id="315" r:id="rId20"/>
    <p:sldId id="316" r:id="rId21"/>
    <p:sldId id="357" r:id="rId22"/>
    <p:sldId id="326" r:id="rId23"/>
    <p:sldId id="323" r:id="rId24"/>
    <p:sldId id="303" r:id="rId25"/>
    <p:sldId id="305" r:id="rId26"/>
    <p:sldId id="304" r:id="rId27"/>
    <p:sldId id="353" r:id="rId28"/>
    <p:sldId id="350" r:id="rId29"/>
    <p:sldId id="352" r:id="rId30"/>
    <p:sldId id="345" r:id="rId31"/>
    <p:sldId id="354" r:id="rId32"/>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2400" kern="1200">
        <a:solidFill>
          <a:schemeClr val="tx1"/>
        </a:solidFill>
        <a:latin typeface="Times New Roman" pitchFamily="18" charset="0"/>
        <a:ea typeface="MS PGothic" pitchFamily="34" charset="-128"/>
        <a:cs typeface="+mn-cs"/>
      </a:defRPr>
    </a:lvl6pPr>
    <a:lvl7pPr marL="2743200" algn="l" defTabSz="914400" rtl="0" eaLnBrk="1" latinLnBrk="0" hangingPunct="1">
      <a:defRPr sz="2400" kern="1200">
        <a:solidFill>
          <a:schemeClr val="tx1"/>
        </a:solidFill>
        <a:latin typeface="Times New Roman" pitchFamily="18" charset="0"/>
        <a:ea typeface="MS PGothic" pitchFamily="34" charset="-128"/>
        <a:cs typeface="+mn-cs"/>
      </a:defRPr>
    </a:lvl7pPr>
    <a:lvl8pPr marL="3200400" algn="l" defTabSz="914400" rtl="0" eaLnBrk="1" latinLnBrk="0" hangingPunct="1">
      <a:defRPr sz="2400" kern="1200">
        <a:solidFill>
          <a:schemeClr val="tx1"/>
        </a:solidFill>
        <a:latin typeface="Times New Roman" pitchFamily="18" charset="0"/>
        <a:ea typeface="MS PGothic" pitchFamily="34" charset="-128"/>
        <a:cs typeface="+mn-cs"/>
      </a:defRPr>
    </a:lvl8pPr>
    <a:lvl9pPr marL="3657600" algn="l" defTabSz="914400" rtl="0" eaLnBrk="1" latinLnBrk="0" hangingPunct="1">
      <a:defRPr sz="2400" kern="1200">
        <a:solidFill>
          <a:schemeClr val="tx1"/>
        </a:solidFill>
        <a:latin typeface="Times New Roman" pitchFamily="18" charset="0"/>
        <a:ea typeface="MS PGothic"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137" autoAdjust="0"/>
  </p:normalViewPr>
  <p:slideViewPr>
    <p:cSldViewPr>
      <p:cViewPr varScale="1">
        <p:scale>
          <a:sx n="62" d="100"/>
          <a:sy n="62" d="100"/>
        </p:scale>
        <p:origin x="-209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GB" dirty="0"/>
          </a:p>
        </p:txBody>
      </p:sp>
      <p:sp>
        <p:nvSpPr>
          <p:cNvPr id="47107" name="Rectangle 3"/>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GB" dirty="0"/>
          </a:p>
        </p:txBody>
      </p:sp>
      <p:sp>
        <p:nvSpPr>
          <p:cNvPr id="47108" name="Rectangle 4"/>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GB" dirty="0"/>
          </a:p>
        </p:txBody>
      </p:sp>
      <p:sp>
        <p:nvSpPr>
          <p:cNvPr id="47109" name="Rectangle 5"/>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29B8C1-26A0-470E-AE0C-5971FA7B8436}" type="slidenum">
              <a:rPr lang="en-GB"/>
              <a:pPr/>
              <a:t>‹#›</a:t>
            </a:fld>
            <a:endParaRPr lang="en-GB" dirty="0"/>
          </a:p>
        </p:txBody>
      </p:sp>
    </p:spTree>
    <p:extLst>
      <p:ext uri="{BB962C8B-B14F-4D97-AF65-F5344CB8AC3E}">
        <p14:creationId xmlns:p14="http://schemas.microsoft.com/office/powerpoint/2010/main" val="2102043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ea typeface="+mn-ea"/>
              </a:defRPr>
            </a:lvl1pPr>
          </a:lstStyle>
          <a:p>
            <a:pPr>
              <a:defRPr/>
            </a:pPr>
            <a:endParaRPr lang="en-GB" dirty="0"/>
          </a:p>
        </p:txBody>
      </p:sp>
      <p:sp>
        <p:nvSpPr>
          <p:cNvPr id="16387"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ea typeface="+mn-ea"/>
              </a:defRPr>
            </a:lvl1pPr>
          </a:lstStyle>
          <a:p>
            <a:pPr>
              <a:defRPr/>
            </a:pPr>
            <a:endParaRPr lang="en-GB" dirty="0"/>
          </a:p>
        </p:txBody>
      </p:sp>
      <p:sp>
        <p:nvSpPr>
          <p:cNvPr id="14340" name="Rectangle 4"/>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ea typeface="+mn-ea"/>
              </a:defRPr>
            </a:lvl1pPr>
          </a:lstStyle>
          <a:p>
            <a:pPr>
              <a:defRPr/>
            </a:pPr>
            <a:endParaRPr lang="en-GB" dirty="0"/>
          </a:p>
        </p:txBody>
      </p:sp>
      <p:sp>
        <p:nvSpPr>
          <p:cNvPr id="16391" name="Rectangle 7"/>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5AF4715-BAE4-4999-BF99-F7815734429C}" type="slidenum">
              <a:rPr lang="en-GB"/>
              <a:pPr/>
              <a:t>‹#›</a:t>
            </a:fld>
            <a:endParaRPr lang="en-GB" dirty="0"/>
          </a:p>
        </p:txBody>
      </p:sp>
    </p:spTree>
    <p:extLst>
      <p:ext uri="{BB962C8B-B14F-4D97-AF65-F5344CB8AC3E}">
        <p14:creationId xmlns:p14="http://schemas.microsoft.com/office/powerpoint/2010/main" val="2867973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5D0AFF9A-D208-4CF3-9272-DB030139EA79}" type="slidenum">
              <a:rPr lang="en-GB"/>
              <a:pPr/>
              <a:t>1</a:t>
            </a:fld>
            <a:endParaRPr lang="en-GB" dirty="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2395737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fld id="{E102E627-70EC-47F8-87A9-29FEB915364F}" type="slidenum">
              <a:rPr lang="en-GB"/>
              <a:pPr/>
              <a:t>10</a:t>
            </a:fld>
            <a:endParaRPr lang="en-GB" dirty="0"/>
          </a:p>
        </p:txBody>
      </p:sp>
      <p:sp>
        <p:nvSpPr>
          <p:cNvPr id="32770" name="Rectangle 2"/>
          <p:cNvSpPr>
            <a:spLocks noGrp="1" noRot="1" noChangeAspect="1" noChangeArrowheads="1" noTextEdit="1"/>
          </p:cNvSpPr>
          <p:nvPr>
            <p:ph type="sldImg"/>
          </p:nvPr>
        </p:nvSpPr>
        <p:spPr>
          <a:xfrm>
            <a:off x="1082675" y="862013"/>
            <a:ext cx="4619625" cy="3465512"/>
          </a:xfrm>
          <a:ln/>
        </p:spPr>
      </p:sp>
      <p:sp>
        <p:nvSpPr>
          <p:cNvPr id="32771"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val="1730915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3B4D0080-000F-4523-99C9-A33CAB5FB287}" type="slidenum">
              <a:rPr lang="en-GB"/>
              <a:pPr/>
              <a:t>11</a:t>
            </a:fld>
            <a:endParaRPr lang="en-GB" dirty="0"/>
          </a:p>
        </p:txBody>
      </p:sp>
      <p:sp>
        <p:nvSpPr>
          <p:cNvPr id="34818" name="Rectangle 2"/>
          <p:cNvSpPr>
            <a:spLocks noGrp="1" noRot="1" noChangeAspect="1" noChangeArrowheads="1" noTextEdit="1"/>
          </p:cNvSpPr>
          <p:nvPr>
            <p:ph type="sldImg"/>
          </p:nvPr>
        </p:nvSpPr>
        <p:spPr>
          <a:xfrm>
            <a:off x="1082675" y="862013"/>
            <a:ext cx="4619625" cy="3465512"/>
          </a:xfrm>
          <a:ln/>
        </p:spPr>
      </p:sp>
      <p:sp>
        <p:nvSpPr>
          <p:cNvPr id="3481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val="5819136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ln/>
        </p:spPr>
      </p:sp>
      <p:sp>
        <p:nvSpPr>
          <p:cNvPr id="36866" name="Notes Placeholder 2"/>
          <p:cNvSpPr>
            <a:spLocks noGrp="1"/>
          </p:cNvSpPr>
          <p:nvPr>
            <p:ph type="body" idx="1"/>
          </p:nvPr>
        </p:nvSpPr>
        <p:spPr>
          <a:noFill/>
          <a:ln/>
        </p:spPr>
        <p:txBody>
          <a:bodyPr/>
          <a:lstStyle/>
          <a:p>
            <a:r>
              <a:rPr lang="en-GB" dirty="0" smtClean="0"/>
              <a:t>The first photo shows Brett Wigdortz (CEO of Teach First) with Gordon Brown and Ed Balls at Number 10 under the Labour administration. At that time, Teach First recruited about 500 trainee teachers each year out of around 38,000. </a:t>
            </a:r>
          </a:p>
          <a:p>
            <a:endParaRPr lang="en-GB" dirty="0" smtClean="0"/>
          </a:p>
          <a:p>
            <a:r>
              <a:rPr lang="en-GB" dirty="0" smtClean="0"/>
              <a:t>The second picture shows Brett with Michael Gove at the opening of the Teach First office in the North East. This office had 42 trainees in its first year. (What other organization would get the Education Secretary to cut the ribbon of an office for 42 trainees? It</a:t>
            </a:r>
            <a:r>
              <a:rPr lang="ja-JP" altLang="en-GB" dirty="0" smtClean="0"/>
              <a:t>’</a:t>
            </a:r>
            <a:r>
              <a:rPr lang="en-GB" altLang="ja-JP" dirty="0" smtClean="0"/>
              <a:t>s another example of Teach First punching above its weight). The woman is Dame Julia Cleverdon (ex-Chair of the Teach First Board of Trustees) and the younger man is the former Regional Director of the North East office, Matthew Hood.   </a:t>
            </a:r>
            <a:endParaRPr lang="en-GB" dirty="0" smtClean="0"/>
          </a:p>
        </p:txBody>
      </p:sp>
      <p:sp>
        <p:nvSpPr>
          <p:cNvPr id="36867" name="Slide Number Placeholder 3"/>
          <p:cNvSpPr>
            <a:spLocks noGrp="1"/>
          </p:cNvSpPr>
          <p:nvPr>
            <p:ph type="sldNum" sz="quarter" idx="5"/>
          </p:nvPr>
        </p:nvSpPr>
        <p:spPr>
          <a:noFill/>
        </p:spPr>
        <p:txBody>
          <a:bodyPr/>
          <a:lstStyle/>
          <a:p>
            <a:fld id="{C3FE73AC-C16D-4A58-AF77-FC2C4F49EEB3}" type="slidenum">
              <a:rPr lang="en-GB"/>
              <a:pPr/>
              <a:t>12</a:t>
            </a:fld>
            <a:endParaRPr lang="en-GB" dirty="0"/>
          </a:p>
        </p:txBody>
      </p:sp>
    </p:spTree>
    <p:extLst>
      <p:ext uri="{BB962C8B-B14F-4D97-AF65-F5344CB8AC3E}">
        <p14:creationId xmlns:p14="http://schemas.microsoft.com/office/powerpoint/2010/main" val="1508897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p:spPr>
        <p:txBody>
          <a:bodyPr/>
          <a:lstStyle/>
          <a:p>
            <a:r>
              <a:rPr lang="en-GB" dirty="0" smtClean="0"/>
              <a:t>These are the covers of four </a:t>
            </a:r>
            <a:r>
              <a:rPr lang="en-GB" i="1" dirty="0" smtClean="0"/>
              <a:t>Policy First </a:t>
            </a:r>
            <a:r>
              <a:rPr lang="en-GB" dirty="0" smtClean="0"/>
              <a:t>publications. These are produced by Teach First ambassadors and are intended to be read by key policy-makers – they usually have a one-page response from the Education Secretary of the party or parties in power and the Education spokesperson from the party or parties in opposition – this is an incredible coup for a publication that is not based on what we would term rigorous research (though the latest one – the blue one – makes a point of saying that they have talked for longer to ambassadors and to more of them). </a:t>
            </a:r>
          </a:p>
        </p:txBody>
      </p:sp>
      <p:sp>
        <p:nvSpPr>
          <p:cNvPr id="38915" name="Slide Number Placeholder 3"/>
          <p:cNvSpPr>
            <a:spLocks noGrp="1"/>
          </p:cNvSpPr>
          <p:nvPr>
            <p:ph type="sldNum" sz="quarter" idx="5"/>
          </p:nvPr>
        </p:nvSpPr>
        <p:spPr>
          <a:noFill/>
        </p:spPr>
        <p:txBody>
          <a:bodyPr/>
          <a:lstStyle/>
          <a:p>
            <a:fld id="{36A55175-034D-40F1-B9ED-9EBA5B36E459}" type="slidenum">
              <a:rPr lang="en-GB"/>
              <a:pPr/>
              <a:t>13</a:t>
            </a:fld>
            <a:endParaRPr lang="en-GB" dirty="0"/>
          </a:p>
        </p:txBody>
      </p:sp>
    </p:spTree>
    <p:extLst>
      <p:ext uri="{BB962C8B-B14F-4D97-AF65-F5344CB8AC3E}">
        <p14:creationId xmlns:p14="http://schemas.microsoft.com/office/powerpoint/2010/main" val="24961056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43338" y="9410700"/>
            <a:ext cx="2938462" cy="495300"/>
          </a:xfrm>
          <a:prstGeom prst="rect">
            <a:avLst/>
          </a:prstGeom>
          <a:noFill/>
          <a:ln>
            <a:miter lim="800000"/>
            <a:headEnd/>
            <a:tailEnd/>
          </a:ln>
        </p:spPr>
        <p:txBody>
          <a:bodyPr anchor="b"/>
          <a:lstStyle/>
          <a:p>
            <a:pPr algn="r"/>
            <a:fld id="{F42D381D-653C-4738-A4FF-2942B74A22B0}" type="slidenum">
              <a:rPr lang="en-GB" sz="1200" b="1">
                <a:effectLst>
                  <a:outerShdw blurRad="38100" dist="38100" dir="2700000" algn="tl">
                    <a:srgbClr val="C0C0C0"/>
                  </a:outerShdw>
                </a:effectLst>
                <a:latin typeface="Californian FB" pitchFamily="18" charset="0"/>
              </a:rPr>
              <a:pPr algn="r"/>
              <a:t>14</a:t>
            </a:fld>
            <a:endParaRPr lang="en-GB" sz="1200" b="1" dirty="0">
              <a:effectLst>
                <a:outerShdw blurRad="38100" dist="38100" dir="2700000" algn="tl">
                  <a:srgbClr val="C0C0C0"/>
                </a:outerShdw>
              </a:effectLst>
              <a:latin typeface="Californian FB" pitchFamily="18" charset="0"/>
            </a:endParaRPr>
          </a:p>
        </p:txBody>
      </p:sp>
      <p:sp>
        <p:nvSpPr>
          <p:cNvPr id="40962" name="Rectangle 2"/>
          <p:cNvSpPr>
            <a:spLocks noGrp="1" noRot="1" noChangeAspect="1" noChangeArrowheads="1" noTextEdit="1"/>
          </p:cNvSpPr>
          <p:nvPr>
            <p:ph type="sldImg"/>
          </p:nvPr>
        </p:nvSpPr>
        <p:spPr>
          <a:xfrm>
            <a:off x="1082675" y="862013"/>
            <a:ext cx="4619625" cy="3465512"/>
          </a:xfrm>
          <a:ln/>
        </p:spPr>
      </p:sp>
      <p:sp>
        <p:nvSpPr>
          <p:cNvPr id="40963" name="Rectangle 3"/>
          <p:cNvSpPr>
            <a:spLocks noGrp="1" noChangeArrowheads="1"/>
          </p:cNvSpPr>
          <p:nvPr>
            <p:ph type="body" idx="1"/>
          </p:nvPr>
        </p:nvSpPr>
        <p:spPr>
          <a:xfrm>
            <a:off x="903288" y="4721225"/>
            <a:ext cx="4975225" cy="4406900"/>
          </a:xfrm>
          <a:noFill/>
          <a:ln/>
        </p:spPr>
        <p:txBody>
          <a:bodyPr/>
          <a:lstStyle/>
          <a:p>
            <a:r>
              <a:rPr lang="en-GB" dirty="0" smtClean="0"/>
              <a:t>Slides 10 to 16 should take about 10 minutes</a:t>
            </a:r>
          </a:p>
        </p:txBody>
      </p:sp>
    </p:spTree>
    <p:extLst>
      <p:ext uri="{BB962C8B-B14F-4D97-AF65-F5344CB8AC3E}">
        <p14:creationId xmlns:p14="http://schemas.microsoft.com/office/powerpoint/2010/main" val="2682228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ln/>
        </p:spPr>
      </p:sp>
      <p:sp>
        <p:nvSpPr>
          <p:cNvPr id="47106" name="Notes Placeholder 2"/>
          <p:cNvSpPr>
            <a:spLocks noGrp="1"/>
          </p:cNvSpPr>
          <p:nvPr>
            <p:ph type="body" idx="1"/>
          </p:nvPr>
        </p:nvSpPr>
        <p:spPr>
          <a:noFill/>
          <a:ln/>
        </p:spPr>
        <p:txBody>
          <a:bodyPr/>
          <a:lstStyle/>
          <a:p>
            <a:pPr>
              <a:lnSpc>
                <a:spcPct val="80000"/>
              </a:lnSpc>
            </a:pPr>
            <a:r>
              <a:rPr lang="en-GB" sz="900" dirty="0" smtClean="0"/>
              <a:t>Context of influence = where public policy is initiated. Role of </a:t>
            </a:r>
            <a:r>
              <a:rPr lang="ja-JP" altLang="en-GB" sz="900" smtClean="0"/>
              <a:t>“</a:t>
            </a:r>
            <a:r>
              <a:rPr lang="en-GB" altLang="ja-JP" sz="900" dirty="0" smtClean="0"/>
              <a:t>think tanks</a:t>
            </a:r>
            <a:r>
              <a:rPr lang="ja-JP" altLang="en-GB" sz="900" smtClean="0"/>
              <a:t>”</a:t>
            </a:r>
            <a:r>
              <a:rPr lang="en-GB" altLang="ja-JP" sz="900" dirty="0" smtClean="0"/>
              <a:t> crucial</a:t>
            </a:r>
          </a:p>
          <a:p>
            <a:pPr>
              <a:lnSpc>
                <a:spcPct val="80000"/>
              </a:lnSpc>
            </a:pPr>
            <a:endParaRPr lang="en-GB" sz="900" dirty="0" smtClean="0"/>
          </a:p>
          <a:p>
            <a:pPr>
              <a:lnSpc>
                <a:spcPct val="80000"/>
              </a:lnSpc>
            </a:pPr>
            <a:r>
              <a:rPr lang="en-GB" sz="900" dirty="0" smtClean="0"/>
              <a:t>Context of policy text production = where policy initiated within a context of influence is </a:t>
            </a:r>
            <a:r>
              <a:rPr lang="ja-JP" altLang="en-GB" sz="900" smtClean="0"/>
              <a:t>“</a:t>
            </a:r>
            <a:r>
              <a:rPr lang="en-GB" altLang="ja-JP" sz="900" dirty="0" smtClean="0"/>
              <a:t>represented</a:t>
            </a:r>
            <a:r>
              <a:rPr lang="ja-JP" altLang="en-GB" sz="900" smtClean="0"/>
              <a:t>”</a:t>
            </a:r>
            <a:r>
              <a:rPr lang="en-GB" altLang="ja-JP" sz="900" dirty="0" smtClean="0"/>
              <a:t> to a wider audience. Legal texts and policy documents</a:t>
            </a:r>
          </a:p>
          <a:p>
            <a:pPr>
              <a:lnSpc>
                <a:spcPct val="80000"/>
              </a:lnSpc>
            </a:pPr>
            <a:endParaRPr lang="en-GB" sz="900" dirty="0" smtClean="0"/>
          </a:p>
          <a:p>
            <a:pPr>
              <a:lnSpc>
                <a:spcPct val="80000"/>
              </a:lnSpc>
            </a:pPr>
            <a:r>
              <a:rPr lang="en-GB" sz="900" dirty="0" smtClean="0"/>
              <a:t>Context of practice = where policy is implemented. </a:t>
            </a:r>
          </a:p>
          <a:p>
            <a:pPr>
              <a:lnSpc>
                <a:spcPct val="80000"/>
              </a:lnSpc>
            </a:pPr>
            <a:endParaRPr lang="en-GB" sz="900" dirty="0" smtClean="0"/>
          </a:p>
          <a:p>
            <a:pPr>
              <a:lnSpc>
                <a:spcPct val="80000"/>
              </a:lnSpc>
            </a:pPr>
            <a:r>
              <a:rPr lang="en-GB" sz="900" dirty="0" smtClean="0"/>
              <a:t>All three points of the policy triangle continually interact. </a:t>
            </a:r>
          </a:p>
          <a:p>
            <a:pPr>
              <a:lnSpc>
                <a:spcPct val="80000"/>
              </a:lnSpc>
            </a:pPr>
            <a:endParaRPr lang="en-GB" sz="900" u="sng" dirty="0" smtClean="0"/>
          </a:p>
          <a:p>
            <a:pPr>
              <a:lnSpc>
                <a:spcPct val="80000"/>
              </a:lnSpc>
            </a:pPr>
            <a:endParaRPr lang="en-GB" sz="900" u="sng" dirty="0" smtClean="0"/>
          </a:p>
          <a:p>
            <a:pPr>
              <a:lnSpc>
                <a:spcPct val="80000"/>
              </a:lnSpc>
            </a:pPr>
            <a:r>
              <a:rPr lang="en-GB" sz="900" u="sng" dirty="0" smtClean="0"/>
              <a:t>More specifically: </a:t>
            </a:r>
          </a:p>
          <a:p>
            <a:pPr>
              <a:lnSpc>
                <a:spcPct val="80000"/>
              </a:lnSpc>
            </a:pPr>
            <a:endParaRPr lang="en-GB" sz="900" u="sng" dirty="0" smtClean="0"/>
          </a:p>
          <a:p>
            <a:pPr>
              <a:lnSpc>
                <a:spcPct val="80000"/>
              </a:lnSpc>
            </a:pPr>
            <a:r>
              <a:rPr lang="en-GB" sz="900" u="sng" dirty="0" smtClean="0"/>
              <a:t>Context of influence</a:t>
            </a:r>
            <a:r>
              <a:rPr lang="en-GB" sz="900" dirty="0" smtClean="0"/>
              <a:t> – this is where public policy is initiated.  Bowe </a:t>
            </a:r>
            <a:r>
              <a:rPr lang="en-GB" sz="900" i="1" dirty="0" smtClean="0"/>
              <a:t>et al</a:t>
            </a:r>
            <a:r>
              <a:rPr lang="en-GB" sz="900" dirty="0" smtClean="0"/>
              <a:t> argue that this is the point at which </a:t>
            </a:r>
            <a:r>
              <a:rPr lang="ja-JP" altLang="en-GB" sz="900" smtClean="0"/>
              <a:t>‘</a:t>
            </a:r>
            <a:r>
              <a:rPr lang="en-GB" altLang="ja-JP" sz="900" dirty="0" smtClean="0"/>
              <a:t>policy discourses are constructed</a:t>
            </a:r>
            <a:r>
              <a:rPr lang="ja-JP" altLang="en-GB" sz="900" smtClean="0"/>
              <a:t>’</a:t>
            </a:r>
            <a:r>
              <a:rPr lang="en-GB" altLang="ja-JP" sz="900" dirty="0" smtClean="0"/>
              <a:t> (p19).  Here social groupings develop discussions and debates, within and between themselves, in which the policy </a:t>
            </a:r>
            <a:r>
              <a:rPr lang="ja-JP" altLang="en-GB" sz="900" smtClean="0"/>
              <a:t>‘</a:t>
            </a:r>
            <a:r>
              <a:rPr lang="en-GB" altLang="ja-JP" sz="900" dirty="0" smtClean="0"/>
              <a:t>problem</a:t>
            </a:r>
            <a:r>
              <a:rPr lang="ja-JP" altLang="en-GB" sz="900" smtClean="0"/>
              <a:t>’</a:t>
            </a:r>
            <a:r>
              <a:rPr lang="en-GB" altLang="ja-JP" sz="900" dirty="0" smtClean="0"/>
              <a:t> is articulated and defined.  A </a:t>
            </a:r>
            <a:r>
              <a:rPr lang="ja-JP" altLang="en-GB" sz="900" smtClean="0"/>
              <a:t>‘</a:t>
            </a:r>
            <a:r>
              <a:rPr lang="en-GB" altLang="ja-JP" sz="900" dirty="0" smtClean="0"/>
              <a:t>common sense</a:t>
            </a:r>
            <a:r>
              <a:rPr lang="ja-JP" altLang="en-GB" sz="900" smtClean="0"/>
              <a:t>’</a:t>
            </a:r>
            <a:r>
              <a:rPr lang="en-GB" altLang="ja-JP" sz="900" dirty="0" smtClean="0"/>
              <a:t> interpretation of the issue begins to emerge, and at this time key policy concepts are established.  Language may shift and change as the lexicon of policy reflects the new understanding of the issues.  At this stage in the process key influences will depend on the level at which policy is being formed.  In terms of national policy, and within a private context, the role of </a:t>
            </a:r>
            <a:r>
              <a:rPr lang="ja-JP" altLang="en-GB" sz="900" smtClean="0"/>
              <a:t>‘</a:t>
            </a:r>
            <a:r>
              <a:rPr lang="en-GB" altLang="ja-JP" sz="900" dirty="0" smtClean="0"/>
              <a:t>think tanks</a:t>
            </a:r>
            <a:r>
              <a:rPr lang="ja-JP" altLang="en-GB" sz="900" smtClean="0"/>
              <a:t>’</a:t>
            </a:r>
            <a:r>
              <a:rPr lang="en-GB" altLang="ja-JP" sz="900" dirty="0" smtClean="0"/>
              <a:t> may be crucial.  In a more public arena the media may have an important role in defining the public</a:t>
            </a:r>
            <a:r>
              <a:rPr lang="ja-JP" altLang="en-GB" sz="900" smtClean="0"/>
              <a:t>’</a:t>
            </a:r>
            <a:r>
              <a:rPr lang="en-GB" altLang="ja-JP" sz="900" dirty="0" smtClean="0"/>
              <a:t>s perception of the issue.</a:t>
            </a:r>
          </a:p>
          <a:p>
            <a:pPr>
              <a:lnSpc>
                <a:spcPct val="80000"/>
              </a:lnSpc>
            </a:pPr>
            <a:r>
              <a:rPr lang="en-GB" sz="900" dirty="0" smtClean="0"/>
              <a:t> </a:t>
            </a:r>
          </a:p>
          <a:p>
            <a:pPr>
              <a:lnSpc>
                <a:spcPct val="80000"/>
              </a:lnSpc>
            </a:pPr>
            <a:r>
              <a:rPr lang="en-GB" sz="900" u="sng" dirty="0" smtClean="0"/>
              <a:t>Context of policy text production</a:t>
            </a:r>
            <a:r>
              <a:rPr lang="en-GB" sz="900" dirty="0" smtClean="0"/>
              <a:t> – Bowe </a:t>
            </a:r>
            <a:r>
              <a:rPr lang="en-GB" sz="900" i="1" dirty="0" smtClean="0"/>
              <a:t>et al</a:t>
            </a:r>
            <a:r>
              <a:rPr lang="en-GB" sz="900" dirty="0" smtClean="0"/>
              <a:t> (1992) argue that this is the context in which policy becomes </a:t>
            </a:r>
            <a:r>
              <a:rPr lang="ja-JP" altLang="en-GB" sz="900" smtClean="0"/>
              <a:t>‘</a:t>
            </a:r>
            <a:r>
              <a:rPr lang="en-GB" altLang="ja-JP" sz="900" dirty="0" smtClean="0"/>
              <a:t>represented</a:t>
            </a:r>
            <a:r>
              <a:rPr lang="ja-JP" altLang="en-GB" sz="900" smtClean="0"/>
              <a:t>’</a:t>
            </a:r>
            <a:r>
              <a:rPr lang="en-GB" altLang="ja-JP" sz="900" dirty="0" smtClean="0"/>
              <a:t> to a wider audience.  At this point the way the policy is framed may shift from being articulated in terms of </a:t>
            </a:r>
            <a:r>
              <a:rPr lang="ja-JP" altLang="en-GB" sz="900" smtClean="0"/>
              <a:t>‘</a:t>
            </a:r>
            <a:r>
              <a:rPr lang="en-GB" altLang="ja-JP" sz="900" dirty="0" smtClean="0"/>
              <a:t>narrow interests and dogmatic ideologies</a:t>
            </a:r>
            <a:r>
              <a:rPr lang="ja-JP" altLang="en-GB" sz="900" smtClean="0"/>
              <a:t>’</a:t>
            </a:r>
            <a:r>
              <a:rPr lang="en-GB" altLang="ja-JP" sz="900" dirty="0" smtClean="0"/>
              <a:t> (p20) to one which more closely reflects perceptions of the wider public good.  In short, the more the policy enters the public domain, the more likely it is to be represented in terms which will seek to gain broad popular support.  The representation of policy in this context may take many forms.  Classically, policy will be represented formally in legal texts and policy documents.  However, policy representation also includes other commentaries, the purpose of which is to communicate and </a:t>
            </a:r>
            <a:r>
              <a:rPr lang="ja-JP" altLang="en-GB" sz="900" smtClean="0"/>
              <a:t>‘</a:t>
            </a:r>
            <a:r>
              <a:rPr lang="en-GB" altLang="ja-JP" sz="900" dirty="0" smtClean="0"/>
              <a:t>make sense</a:t>
            </a:r>
            <a:r>
              <a:rPr lang="ja-JP" altLang="en-GB" sz="900" smtClean="0"/>
              <a:t>’</a:t>
            </a:r>
            <a:r>
              <a:rPr lang="en-GB" altLang="ja-JP" sz="900" dirty="0" smtClean="0"/>
              <a:t> of the policy for its intended audience.  Such representation may include speeches by key figures, but will often include supplementary guidance material for practitioners.  In some cases these guidance materials will be more widely used than the official text, and therefore they will have a significant bearing on how the policy develops in practice.  It is also important to recognise that these commentaries are not restricted to official sources.  For example, trade unions have traditionally issued advice to members on the implementation of policy, whilst other sources including the media and private consultants provide other examples of external influences in this context.</a:t>
            </a:r>
          </a:p>
          <a:p>
            <a:pPr>
              <a:lnSpc>
                <a:spcPct val="80000"/>
              </a:lnSpc>
            </a:pPr>
            <a:r>
              <a:rPr lang="en-GB" sz="900" dirty="0" smtClean="0"/>
              <a:t> </a:t>
            </a:r>
          </a:p>
          <a:p>
            <a:pPr>
              <a:lnSpc>
                <a:spcPct val="80000"/>
              </a:lnSpc>
            </a:pPr>
            <a:r>
              <a:rPr lang="en-GB" sz="900" u="sng" dirty="0" smtClean="0"/>
              <a:t>Context of practice</a:t>
            </a:r>
            <a:r>
              <a:rPr lang="en-GB" sz="900" dirty="0" smtClean="0"/>
              <a:t> – policy texts are implemented, but implementation is a complex part of the process and it is important for any model of the policy process to reflect this complexity.  Bowe </a:t>
            </a:r>
            <a:r>
              <a:rPr lang="en-GB" sz="900" i="1" dirty="0" smtClean="0"/>
              <a:t>et al</a:t>
            </a:r>
            <a:r>
              <a:rPr lang="en-GB" sz="900" dirty="0" smtClean="0"/>
              <a:t> (1992) argue that </a:t>
            </a:r>
            <a:r>
              <a:rPr lang="ja-JP" altLang="en-GB" sz="900" smtClean="0"/>
              <a:t>‘</a:t>
            </a:r>
            <a:r>
              <a:rPr lang="en-GB" altLang="ja-JP" sz="900" dirty="0" smtClean="0"/>
              <a:t>policy is not simply received and implemented within this arena rather it is subject to interpretation and then </a:t>
            </a:r>
            <a:r>
              <a:rPr lang="ja-JP" altLang="en-GB" sz="900" smtClean="0"/>
              <a:t>“</a:t>
            </a:r>
            <a:r>
              <a:rPr lang="en-GB" altLang="ja-JP" sz="900" dirty="0" smtClean="0"/>
              <a:t>recreated</a:t>
            </a:r>
            <a:r>
              <a:rPr lang="ja-JP" altLang="en-GB" sz="900" smtClean="0"/>
              <a:t>”</a:t>
            </a:r>
            <a:r>
              <a:rPr lang="en-GB" altLang="ja-JP" sz="900" dirty="0" smtClean="0"/>
              <a:t>.</a:t>
            </a:r>
            <a:r>
              <a:rPr lang="ja-JP" altLang="en-GB" sz="900" smtClean="0"/>
              <a:t>’</a:t>
            </a:r>
            <a:r>
              <a:rPr lang="en-GB" altLang="ja-JP" sz="900" dirty="0" smtClean="0"/>
              <a:t>(p22).  The practitioner is not therefore an automaton who mechanistically implements that which they have been told to do.  It is more accurate to portray a process whereby the practitioner firsts interprets the policy and then considers its application in their own context.  A multiplicity of factors will shape this experience including the practitioners</a:t>
            </a:r>
            <a:r>
              <a:rPr lang="ja-JP" altLang="en-GB" sz="900" smtClean="0"/>
              <a:t>’</a:t>
            </a:r>
            <a:r>
              <a:rPr lang="en-GB" altLang="ja-JP" sz="900" dirty="0" smtClean="0"/>
              <a:t> own personal experiences and history, their values and their own vested interests.</a:t>
            </a:r>
          </a:p>
          <a:p>
            <a:pPr>
              <a:lnSpc>
                <a:spcPct val="80000"/>
              </a:lnSpc>
            </a:pPr>
            <a:r>
              <a:rPr lang="en-GB" sz="900" dirty="0" smtClean="0"/>
              <a:t> </a:t>
            </a:r>
          </a:p>
        </p:txBody>
      </p:sp>
      <p:sp>
        <p:nvSpPr>
          <p:cNvPr id="47107" name="Slide Number Placeholder 3"/>
          <p:cNvSpPr>
            <a:spLocks noGrp="1"/>
          </p:cNvSpPr>
          <p:nvPr>
            <p:ph type="sldNum" sz="quarter" idx="5"/>
          </p:nvPr>
        </p:nvSpPr>
        <p:spPr>
          <a:noFill/>
        </p:spPr>
        <p:txBody>
          <a:bodyPr/>
          <a:lstStyle/>
          <a:p>
            <a:fld id="{44D8F08E-26D0-442B-9F82-C87C0AE8FF2F}" type="slidenum">
              <a:rPr lang="en-GB"/>
              <a:pPr/>
              <a:t>20</a:t>
            </a:fld>
            <a:endParaRPr lang="en-GB" dirty="0"/>
          </a:p>
        </p:txBody>
      </p:sp>
    </p:spTree>
    <p:extLst>
      <p:ext uri="{BB962C8B-B14F-4D97-AF65-F5344CB8AC3E}">
        <p14:creationId xmlns:p14="http://schemas.microsoft.com/office/powerpoint/2010/main" val="2653152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4A7275B6-E988-42BB-BE7B-200FAA4D5D7B}" type="slidenum">
              <a:rPr lang="en-GB"/>
              <a:pPr/>
              <a:t>21</a:t>
            </a:fld>
            <a:endParaRPr lang="en-GB" dirty="0"/>
          </a:p>
        </p:txBody>
      </p:sp>
      <p:sp>
        <p:nvSpPr>
          <p:cNvPr id="49154" name="Rectangle 2"/>
          <p:cNvSpPr>
            <a:spLocks noGrp="1" noRot="1" noChangeAspect="1" noChangeArrowheads="1" noTextEdit="1"/>
          </p:cNvSpPr>
          <p:nvPr>
            <p:ph type="sldImg"/>
          </p:nvPr>
        </p:nvSpPr>
        <p:spPr>
          <a:xfrm>
            <a:off x="1082675" y="862013"/>
            <a:ext cx="4619625" cy="3465512"/>
          </a:xfrm>
          <a:ln/>
        </p:spPr>
      </p:sp>
      <p:sp>
        <p:nvSpPr>
          <p:cNvPr id="49155"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val="9922667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ln/>
        </p:spPr>
      </p:sp>
      <p:sp>
        <p:nvSpPr>
          <p:cNvPr id="51202" name="Notes Placeholder 2"/>
          <p:cNvSpPr>
            <a:spLocks noGrp="1"/>
          </p:cNvSpPr>
          <p:nvPr>
            <p:ph type="body" idx="1"/>
          </p:nvPr>
        </p:nvSpPr>
        <p:spPr>
          <a:noFill/>
          <a:ln/>
        </p:spPr>
        <p:txBody>
          <a:bodyPr/>
          <a:lstStyle/>
          <a:p>
            <a:endParaRPr lang="en-GB" dirty="0" smtClean="0"/>
          </a:p>
        </p:txBody>
      </p:sp>
      <p:sp>
        <p:nvSpPr>
          <p:cNvPr id="51203" name="Slide Number Placeholder 3"/>
          <p:cNvSpPr>
            <a:spLocks noGrp="1"/>
          </p:cNvSpPr>
          <p:nvPr>
            <p:ph type="sldNum" sz="quarter" idx="5"/>
          </p:nvPr>
        </p:nvSpPr>
        <p:spPr>
          <a:noFill/>
        </p:spPr>
        <p:txBody>
          <a:bodyPr/>
          <a:lstStyle/>
          <a:p>
            <a:fld id="{08A30E13-CD5B-405F-A67D-DE87CE5D2B4B}" type="slidenum">
              <a:rPr lang="en-GB"/>
              <a:pPr/>
              <a:t>22</a:t>
            </a:fld>
            <a:endParaRPr lang="en-GB" dirty="0"/>
          </a:p>
        </p:txBody>
      </p:sp>
    </p:spTree>
    <p:extLst>
      <p:ext uri="{BB962C8B-B14F-4D97-AF65-F5344CB8AC3E}">
        <p14:creationId xmlns:p14="http://schemas.microsoft.com/office/powerpoint/2010/main" val="2324671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A1CB6509-1286-445B-BD8F-2DF7FE01F65C}" type="slidenum">
              <a:rPr lang="en-GB"/>
              <a:pPr/>
              <a:t>23</a:t>
            </a:fld>
            <a:endParaRPr lang="en-GB" dirty="0"/>
          </a:p>
        </p:txBody>
      </p:sp>
      <p:sp>
        <p:nvSpPr>
          <p:cNvPr id="53250" name="Rectangle 2"/>
          <p:cNvSpPr>
            <a:spLocks noGrp="1" noRot="1" noChangeAspect="1" noChangeArrowheads="1" noTextEdit="1"/>
          </p:cNvSpPr>
          <p:nvPr>
            <p:ph type="sldImg"/>
          </p:nvPr>
        </p:nvSpPr>
        <p:spPr>
          <a:xfrm>
            <a:off x="1082675" y="862013"/>
            <a:ext cx="4619625" cy="3465512"/>
          </a:xfrm>
          <a:ln/>
        </p:spPr>
      </p:sp>
      <p:sp>
        <p:nvSpPr>
          <p:cNvPr id="53251"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val="26806270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24</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val="2305977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9CD09F3B-D93C-C242-A42F-5B3D7821D97C}" type="slidenum">
              <a:rPr lang="en-GB" smtClean="0">
                <a:solidFill>
                  <a:srgbClr val="000000"/>
                </a:solidFill>
              </a:rPr>
              <a:pPr>
                <a:defRPr/>
              </a:pPr>
              <a:t>2</a:t>
            </a:fld>
            <a:endParaRPr lang="en-GB" dirty="0" smtClean="0">
              <a:solidFill>
                <a:srgbClr val="000000"/>
              </a:solidFill>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The main aim of this session is for the participants to understand that a) policy emerges from within a particular context and that to understand any policy properly, you need to understand the context – things are not simply dreamed up on a whim (however much it might seem that way);</a:t>
            </a:r>
            <a:r>
              <a:rPr lang="en-US" baseline="0" dirty="0" smtClean="0"/>
              <a:t> b) policy may therefore be influenced by underlying invisible philosophy/ontology for which there may be some clues, and c</a:t>
            </a:r>
            <a:r>
              <a:rPr lang="en-US" dirty="0" smtClean="0"/>
              <a:t>) policy is a process/discourse not a product/outcome. Educators</a:t>
            </a:r>
            <a:r>
              <a:rPr lang="en-US" baseline="0" dirty="0" smtClean="0"/>
              <a:t> in England</a:t>
            </a:r>
            <a:r>
              <a:rPr lang="en-US" dirty="0" smtClean="0"/>
              <a:t> aren</a:t>
            </a:r>
            <a:r>
              <a:rPr lang="en-US" altLang="en-GB" dirty="0" smtClean="0"/>
              <a:t>’</a:t>
            </a:r>
            <a:r>
              <a:rPr lang="en-US" dirty="0" smtClean="0"/>
              <a:t>t puppets of Michael Gove/Nicola Morgan but there are limits on what individual agency can achieve</a:t>
            </a:r>
            <a:r>
              <a:rPr lang="en-US" baseline="0" dirty="0" smtClean="0"/>
              <a:t> – which make it difficult to shift stubborn problems!</a:t>
            </a:r>
            <a:endParaRPr lang="en-US" dirty="0" smtClean="0"/>
          </a:p>
          <a:p>
            <a:pPr eaLnBrk="1" hangingPunct="1"/>
            <a:endParaRPr lang="en-US" dirty="0">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25</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val="19201617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26</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val="7163116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27</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val="24481890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p:spPr>
        <p:txBody>
          <a:bodyPr/>
          <a:lstStyle/>
          <a:p>
            <a:fld id="{D1B3B826-6ED6-455C-87B3-A7831545DFB9}" type="slidenum">
              <a:rPr lang="en-GB"/>
              <a:pPr/>
              <a:t>28</a:t>
            </a:fld>
            <a:endParaRPr lang="en-GB" dirty="0"/>
          </a:p>
        </p:txBody>
      </p:sp>
      <p:sp>
        <p:nvSpPr>
          <p:cNvPr id="57346" name="Rectangle 2"/>
          <p:cNvSpPr>
            <a:spLocks noGrp="1" noRot="1" noChangeAspect="1" noChangeArrowheads="1" noTextEdit="1"/>
          </p:cNvSpPr>
          <p:nvPr>
            <p:ph type="sldImg"/>
          </p:nvPr>
        </p:nvSpPr>
        <p:spPr>
          <a:xfrm>
            <a:off x="1082675" y="862013"/>
            <a:ext cx="4619625" cy="3465512"/>
          </a:xfrm>
          <a:ln/>
        </p:spPr>
      </p:sp>
      <p:sp>
        <p:nvSpPr>
          <p:cNvPr id="57347"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val="449161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5967CD2F-1CBB-4604-ACDE-B65CE56DC201}" type="slidenum">
              <a:rPr lang="en-GB"/>
              <a:pPr/>
              <a:t>29</a:t>
            </a:fld>
            <a:endParaRPr lang="en-GB" dirty="0"/>
          </a:p>
        </p:txBody>
      </p:sp>
      <p:sp>
        <p:nvSpPr>
          <p:cNvPr id="55298" name="Rectangle 2"/>
          <p:cNvSpPr>
            <a:spLocks noGrp="1" noRot="1" noChangeAspect="1" noChangeArrowheads="1" noTextEdit="1"/>
          </p:cNvSpPr>
          <p:nvPr>
            <p:ph type="sldImg"/>
          </p:nvPr>
        </p:nvSpPr>
        <p:spPr>
          <a:xfrm>
            <a:off x="1082675" y="862013"/>
            <a:ext cx="4619625" cy="3465512"/>
          </a:xfrm>
          <a:ln/>
        </p:spPr>
      </p:sp>
      <p:sp>
        <p:nvSpPr>
          <p:cNvPr id="55299"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extLst>
      <p:ext uri="{BB962C8B-B14F-4D97-AF65-F5344CB8AC3E}">
        <p14:creationId xmlns:p14="http://schemas.microsoft.com/office/powerpoint/2010/main" val="604238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43338" y="9410700"/>
            <a:ext cx="2938462" cy="495300"/>
          </a:xfrm>
          <a:prstGeom prst="rect">
            <a:avLst/>
          </a:prstGeom>
          <a:noFill/>
          <a:ln>
            <a:miter lim="800000"/>
            <a:headEnd/>
            <a:tailEnd/>
          </a:ln>
        </p:spPr>
        <p:txBody>
          <a:bodyPr anchor="b"/>
          <a:lstStyle/>
          <a:p>
            <a:pPr algn="r"/>
            <a:fld id="{2AA2CF19-9B7A-4AEE-B05D-D3352653B914}" type="slidenum">
              <a:rPr lang="en-GB" sz="1200" b="1">
                <a:effectLst>
                  <a:outerShdw blurRad="38100" dist="38100" dir="2700000" algn="tl">
                    <a:srgbClr val="C0C0C0"/>
                  </a:outerShdw>
                </a:effectLst>
                <a:latin typeface="Californian FB" pitchFamily="18" charset="0"/>
              </a:rPr>
              <a:pPr algn="r"/>
              <a:t>3</a:t>
            </a:fld>
            <a:endParaRPr lang="en-GB" sz="1200" b="1" dirty="0">
              <a:effectLst>
                <a:outerShdw blurRad="38100" dist="38100" dir="2700000" algn="tl">
                  <a:srgbClr val="C0C0C0"/>
                </a:outerShdw>
              </a:effectLst>
              <a:latin typeface="Californian FB" pitchFamily="18" charset="0"/>
            </a:endParaRPr>
          </a:p>
        </p:txBody>
      </p:sp>
      <p:sp>
        <p:nvSpPr>
          <p:cNvPr id="18434" name="Rectangle 2"/>
          <p:cNvSpPr>
            <a:spLocks noGrp="1" noRot="1" noChangeAspect="1" noChangeArrowheads="1" noTextEdit="1"/>
          </p:cNvSpPr>
          <p:nvPr>
            <p:ph type="sldImg"/>
          </p:nvPr>
        </p:nvSpPr>
        <p:spPr>
          <a:xfrm>
            <a:off x="1082675" y="862013"/>
            <a:ext cx="4619625" cy="3465512"/>
          </a:xfrm>
          <a:ln/>
        </p:spPr>
      </p:sp>
      <p:sp>
        <p:nvSpPr>
          <p:cNvPr id="18435"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val="710288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43338" y="9410700"/>
            <a:ext cx="2938462" cy="495300"/>
          </a:xfrm>
          <a:prstGeom prst="rect">
            <a:avLst/>
          </a:prstGeom>
          <a:noFill/>
          <a:ln>
            <a:miter lim="800000"/>
            <a:headEnd/>
            <a:tailEnd/>
          </a:ln>
        </p:spPr>
        <p:txBody>
          <a:bodyPr anchor="b"/>
          <a:lstStyle/>
          <a:p>
            <a:pPr algn="r"/>
            <a:fld id="{748F5569-5969-457F-B46B-B0F6294865E7}" type="slidenum">
              <a:rPr lang="en-GB" sz="1200" b="1">
                <a:effectLst>
                  <a:outerShdw blurRad="38100" dist="38100" dir="2700000" algn="tl">
                    <a:srgbClr val="C0C0C0"/>
                  </a:outerShdw>
                </a:effectLst>
                <a:latin typeface="Californian FB" pitchFamily="18" charset="0"/>
              </a:rPr>
              <a:pPr algn="r"/>
              <a:t>4</a:t>
            </a:fld>
            <a:endParaRPr lang="en-GB" sz="1200" b="1" dirty="0">
              <a:effectLst>
                <a:outerShdw blurRad="38100" dist="38100" dir="2700000" algn="tl">
                  <a:srgbClr val="C0C0C0"/>
                </a:outerShdw>
              </a:effectLst>
              <a:latin typeface="Californian FB" pitchFamily="18" charset="0"/>
            </a:endParaRPr>
          </a:p>
        </p:txBody>
      </p:sp>
      <p:sp>
        <p:nvSpPr>
          <p:cNvPr id="20482" name="Rectangle 2"/>
          <p:cNvSpPr>
            <a:spLocks noGrp="1" noRot="1" noChangeAspect="1" noChangeArrowheads="1" noTextEdit="1"/>
          </p:cNvSpPr>
          <p:nvPr>
            <p:ph type="sldImg"/>
          </p:nvPr>
        </p:nvSpPr>
        <p:spPr>
          <a:xfrm>
            <a:off x="1082675" y="862013"/>
            <a:ext cx="4619625" cy="3465512"/>
          </a:xfrm>
          <a:ln/>
        </p:spPr>
      </p:sp>
      <p:sp>
        <p:nvSpPr>
          <p:cNvPr id="20483"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val="16036397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p:spPr>
        <p:txBody>
          <a:bodyPr/>
          <a:lstStyle/>
          <a:p>
            <a:endParaRPr lang="en-US" dirty="0" smtClean="0"/>
          </a:p>
        </p:txBody>
      </p:sp>
      <p:sp>
        <p:nvSpPr>
          <p:cNvPr id="22531" name="Slide Number Placeholder 3"/>
          <p:cNvSpPr>
            <a:spLocks noGrp="1"/>
          </p:cNvSpPr>
          <p:nvPr>
            <p:ph type="sldNum" sz="quarter" idx="5"/>
          </p:nvPr>
        </p:nvSpPr>
        <p:spPr>
          <a:noFill/>
        </p:spPr>
        <p:txBody>
          <a:bodyPr/>
          <a:lstStyle/>
          <a:p>
            <a:fld id="{62D5AFFA-8D8A-4D34-B73A-8F55C282A788}" type="slidenum">
              <a:rPr lang="en-GB"/>
              <a:pPr/>
              <a:t>5</a:t>
            </a:fld>
            <a:endParaRPr lang="en-GB" dirty="0"/>
          </a:p>
        </p:txBody>
      </p:sp>
    </p:spTree>
    <p:extLst>
      <p:ext uri="{BB962C8B-B14F-4D97-AF65-F5344CB8AC3E}">
        <p14:creationId xmlns:p14="http://schemas.microsoft.com/office/powerpoint/2010/main" val="3403249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B17E405B-9F72-4666-8226-A48196EAF0AB}" type="slidenum">
              <a:rPr lang="en-GB"/>
              <a:pPr/>
              <a:t>6</a:t>
            </a:fld>
            <a:endParaRPr lang="en-GB" dirty="0"/>
          </a:p>
        </p:txBody>
      </p:sp>
      <p:sp>
        <p:nvSpPr>
          <p:cNvPr id="28674" name="Rectangle 2"/>
          <p:cNvSpPr>
            <a:spLocks noGrp="1" noRot="1" noChangeAspect="1" noChangeArrowheads="1" noTextEdit="1"/>
          </p:cNvSpPr>
          <p:nvPr>
            <p:ph type="sldImg"/>
          </p:nvPr>
        </p:nvSpPr>
        <p:spPr>
          <a:xfrm>
            <a:off x="1082675" y="862013"/>
            <a:ext cx="4619625" cy="3465512"/>
          </a:xfrm>
          <a:ln/>
        </p:spPr>
      </p:sp>
      <p:sp>
        <p:nvSpPr>
          <p:cNvPr id="28675"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val="2249799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p:spPr>
        <p:txBody>
          <a:bodyPr/>
          <a:lstStyle/>
          <a:p>
            <a:endParaRPr lang="en-US" dirty="0" smtClean="0"/>
          </a:p>
        </p:txBody>
      </p:sp>
      <p:sp>
        <p:nvSpPr>
          <p:cNvPr id="24579" name="Slide Number Placeholder 3"/>
          <p:cNvSpPr>
            <a:spLocks noGrp="1"/>
          </p:cNvSpPr>
          <p:nvPr>
            <p:ph type="sldNum" sz="quarter" idx="5"/>
          </p:nvPr>
        </p:nvSpPr>
        <p:spPr>
          <a:noFill/>
        </p:spPr>
        <p:txBody>
          <a:bodyPr/>
          <a:lstStyle/>
          <a:p>
            <a:fld id="{F55DA2BA-C52D-4EFF-9993-6D2D235A635F}" type="slidenum">
              <a:rPr lang="en-GB"/>
              <a:pPr/>
              <a:t>7</a:t>
            </a:fld>
            <a:endParaRPr lang="en-GB" dirty="0"/>
          </a:p>
        </p:txBody>
      </p:sp>
    </p:spTree>
    <p:extLst>
      <p:ext uri="{BB962C8B-B14F-4D97-AF65-F5344CB8AC3E}">
        <p14:creationId xmlns:p14="http://schemas.microsoft.com/office/powerpoint/2010/main" val="705626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p:spPr>
        <p:txBody>
          <a:bodyPr/>
          <a:lstStyle/>
          <a:p>
            <a:endParaRPr lang="en-US" dirty="0" smtClean="0"/>
          </a:p>
        </p:txBody>
      </p:sp>
      <p:sp>
        <p:nvSpPr>
          <p:cNvPr id="24579" name="Slide Number Placeholder 3"/>
          <p:cNvSpPr>
            <a:spLocks noGrp="1"/>
          </p:cNvSpPr>
          <p:nvPr>
            <p:ph type="sldNum" sz="quarter" idx="5"/>
          </p:nvPr>
        </p:nvSpPr>
        <p:spPr>
          <a:noFill/>
        </p:spPr>
        <p:txBody>
          <a:bodyPr/>
          <a:lstStyle/>
          <a:p>
            <a:fld id="{F55DA2BA-C52D-4EFF-9993-6D2D235A635F}" type="slidenum">
              <a:rPr lang="en-GB"/>
              <a:pPr/>
              <a:t>8</a:t>
            </a:fld>
            <a:endParaRPr lang="en-GB" dirty="0"/>
          </a:p>
        </p:txBody>
      </p:sp>
    </p:spTree>
    <p:extLst>
      <p:ext uri="{BB962C8B-B14F-4D97-AF65-F5344CB8AC3E}">
        <p14:creationId xmlns:p14="http://schemas.microsoft.com/office/powerpoint/2010/main" val="705626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p>
            <a:fld id="{F3EEB3C9-36A5-48F5-87A8-3211AF15E9C8}" type="slidenum">
              <a:rPr lang="en-GB"/>
              <a:pPr/>
              <a:t>9</a:t>
            </a:fld>
            <a:endParaRPr lang="en-GB" dirty="0"/>
          </a:p>
        </p:txBody>
      </p:sp>
      <p:sp>
        <p:nvSpPr>
          <p:cNvPr id="30722" name="Rectangle 2"/>
          <p:cNvSpPr>
            <a:spLocks noGrp="1" noRot="1" noChangeAspect="1" noChangeArrowheads="1" noTextEdit="1"/>
          </p:cNvSpPr>
          <p:nvPr>
            <p:ph type="sldImg"/>
          </p:nvPr>
        </p:nvSpPr>
        <p:spPr>
          <a:xfrm>
            <a:off x="1082675" y="862013"/>
            <a:ext cx="4619625" cy="3465512"/>
          </a:xfrm>
          <a:ln/>
        </p:spPr>
      </p:sp>
      <p:sp>
        <p:nvSpPr>
          <p:cNvPr id="30723" name="Rectangle 3"/>
          <p:cNvSpPr>
            <a:spLocks noGrp="1" noChangeArrowheads="1"/>
          </p:cNvSpPr>
          <p:nvPr>
            <p:ph type="body" idx="1"/>
          </p:nvPr>
        </p:nvSpPr>
        <p:spPr>
          <a:xfrm>
            <a:off x="903288" y="4721225"/>
            <a:ext cx="4975225" cy="4406900"/>
          </a:xfrm>
          <a:noFill/>
          <a:ln/>
        </p:spPr>
        <p:txBody>
          <a:bodyPr/>
          <a:lstStyle/>
          <a:p>
            <a:endParaRPr lang="en-US" dirty="0" smtClean="0"/>
          </a:p>
        </p:txBody>
      </p:sp>
    </p:spTree>
    <p:extLst>
      <p:ext uri="{BB962C8B-B14F-4D97-AF65-F5344CB8AC3E}">
        <p14:creationId xmlns:p14="http://schemas.microsoft.com/office/powerpoint/2010/main" val="2219602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15864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D8F64E64-19A1-4DF9-8B6C-428F83CFAC7D}" type="slidenum">
              <a:rPr lang="en-GB" smtClean="0"/>
              <a:pPr/>
              <a:t>‹#›</a:t>
            </a:fld>
            <a:endParaRPr lang="en-GB" dirty="0"/>
          </a:p>
        </p:txBody>
      </p:sp>
    </p:spTree>
    <p:extLst>
      <p:ext uri="{BB962C8B-B14F-4D97-AF65-F5344CB8AC3E}">
        <p14:creationId xmlns:p14="http://schemas.microsoft.com/office/powerpoint/2010/main" val="758291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1C0EFC27-F80F-4DFE-A05C-5B8BC4D92D6C}" type="slidenum">
              <a:rPr lang="en-GB" smtClean="0"/>
              <a:pPr/>
              <a:t>‹#›</a:t>
            </a:fld>
            <a:endParaRPr lang="en-GB" dirty="0"/>
          </a:p>
        </p:txBody>
      </p:sp>
    </p:spTree>
    <p:extLst>
      <p:ext uri="{BB962C8B-B14F-4D97-AF65-F5344CB8AC3E}">
        <p14:creationId xmlns:p14="http://schemas.microsoft.com/office/powerpoint/2010/main" val="2555738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77BD06FF-04FD-4436-8676-9EEC280B7FDC}" type="slidenum">
              <a:rPr lang="en-GB" smtClean="0"/>
              <a:pPr/>
              <a:t>‹#›</a:t>
            </a:fld>
            <a:endParaRPr lang="en-GB" dirty="0"/>
          </a:p>
        </p:txBody>
      </p:sp>
    </p:spTree>
    <p:extLst>
      <p:ext uri="{BB962C8B-B14F-4D97-AF65-F5344CB8AC3E}">
        <p14:creationId xmlns:p14="http://schemas.microsoft.com/office/powerpoint/2010/main" val="770349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02/01/16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27443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02/01/16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259352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02/01/16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224480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02/01/16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884551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02/01/16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52898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02/01/16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7258261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02/01/16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1685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4157021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02/01/16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036140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02/01/16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477126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02/01/16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570804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02/01/16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310750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02/01/16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25527300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02/01/16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1865138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02/01/16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7632233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02/01/16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9206885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02/01/16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872816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02/01/16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4153874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6B94BCAA-FCA5-43C1-9BF8-CB98413A389A}" type="slidenum">
              <a:rPr lang="en-GB" smtClean="0"/>
              <a:pPr/>
              <a:t>‹#›</a:t>
            </a:fld>
            <a:endParaRPr lang="en-GB" dirty="0"/>
          </a:p>
        </p:txBody>
      </p:sp>
    </p:spTree>
    <p:extLst>
      <p:ext uri="{BB962C8B-B14F-4D97-AF65-F5344CB8AC3E}">
        <p14:creationId xmlns:p14="http://schemas.microsoft.com/office/powerpoint/2010/main" val="905446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02/01/16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5102740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02/01/16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2371594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02/01/16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6397287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02/01/16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33644589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02/01/16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262155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66C36638-35FB-4109-BE45-9C31234045F3}" type="slidenum">
              <a:rPr lang="en-GB" smtClean="0"/>
              <a:pPr/>
              <a:t>‹#›</a:t>
            </a:fld>
            <a:endParaRPr lang="en-GB" dirty="0"/>
          </a:p>
        </p:txBody>
      </p:sp>
    </p:spTree>
    <p:extLst>
      <p:ext uri="{BB962C8B-B14F-4D97-AF65-F5344CB8AC3E}">
        <p14:creationId xmlns:p14="http://schemas.microsoft.com/office/powerpoint/2010/main" val="225257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4B7F6A27-E07C-43C6-AB71-89A83D58B56D}" type="slidenum">
              <a:rPr lang="en-GB" smtClean="0"/>
              <a:pPr/>
              <a:t>‹#›</a:t>
            </a:fld>
            <a:endParaRPr lang="en-GB" dirty="0"/>
          </a:p>
        </p:txBody>
      </p:sp>
    </p:spTree>
    <p:extLst>
      <p:ext uri="{BB962C8B-B14F-4D97-AF65-F5344CB8AC3E}">
        <p14:creationId xmlns:p14="http://schemas.microsoft.com/office/powerpoint/2010/main" val="2177541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fld id="{1C45745B-C5D0-42CA-874C-8A5294F52341}" type="slidenum">
              <a:rPr lang="en-GB" smtClean="0"/>
              <a:pPr/>
              <a:t>‹#›</a:t>
            </a:fld>
            <a:endParaRPr lang="en-GB" dirty="0"/>
          </a:p>
        </p:txBody>
      </p:sp>
    </p:spTree>
    <p:extLst>
      <p:ext uri="{BB962C8B-B14F-4D97-AF65-F5344CB8AC3E}">
        <p14:creationId xmlns:p14="http://schemas.microsoft.com/office/powerpoint/2010/main" val="3725150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fld id="{6A905C9C-5F5B-45AB-877E-135DDFAFE038}" type="slidenum">
              <a:rPr lang="en-GB" smtClean="0"/>
              <a:pPr/>
              <a:t>‹#›</a:t>
            </a:fld>
            <a:endParaRPr lang="en-GB" dirty="0"/>
          </a:p>
        </p:txBody>
      </p:sp>
    </p:spTree>
    <p:extLst>
      <p:ext uri="{BB962C8B-B14F-4D97-AF65-F5344CB8AC3E}">
        <p14:creationId xmlns:p14="http://schemas.microsoft.com/office/powerpoint/2010/main" val="1788381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fld id="{D0FA09B4-3DA9-4F0D-ACE5-D569DABD7D45}" type="slidenum">
              <a:rPr lang="en-GB" smtClean="0"/>
              <a:pPr/>
              <a:t>‹#›</a:t>
            </a:fld>
            <a:endParaRPr lang="en-GB" dirty="0"/>
          </a:p>
        </p:txBody>
      </p:sp>
    </p:spTree>
    <p:extLst>
      <p:ext uri="{BB962C8B-B14F-4D97-AF65-F5344CB8AC3E}">
        <p14:creationId xmlns:p14="http://schemas.microsoft.com/office/powerpoint/2010/main" val="2829003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B9DC7224-8E63-4837-AF26-BA6598B99581}" type="slidenum">
              <a:rPr lang="en-GB" smtClean="0"/>
              <a:pPr/>
              <a:t>‹#›</a:t>
            </a:fld>
            <a:endParaRPr lang="en-GB" dirty="0"/>
          </a:p>
        </p:txBody>
      </p:sp>
    </p:spTree>
    <p:extLst>
      <p:ext uri="{BB962C8B-B14F-4D97-AF65-F5344CB8AC3E}">
        <p14:creationId xmlns:p14="http://schemas.microsoft.com/office/powerpoint/2010/main" val="534411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6.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6BDCC572-BD51-4478-84C3-2866D57B25E2}" type="slidenum">
              <a:rPr lang="en-GB" smtClean="0"/>
              <a:pPr/>
              <a:t>‹#›</a:t>
            </a:fld>
            <a:endParaRPr lang="en-GB" dirty="0"/>
          </a:p>
        </p:txBody>
      </p:sp>
    </p:spTree>
    <p:extLst>
      <p:ext uri="{BB962C8B-B14F-4D97-AF65-F5344CB8AC3E}">
        <p14:creationId xmlns:p14="http://schemas.microsoft.com/office/powerpoint/2010/main" val="920820860"/>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 id="2147483960"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02/01/16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3655615200"/>
      </p:ext>
    </p:extLst>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02/01/16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3577586702"/>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027"/>
          <p:cNvSpPr txBox="1">
            <a:spLocks noChangeArrowheads="1"/>
          </p:cNvSpPr>
          <p:nvPr/>
        </p:nvSpPr>
        <p:spPr bwMode="auto">
          <a:xfrm>
            <a:off x="762000" y="1981200"/>
            <a:ext cx="7467600" cy="1098550"/>
          </a:xfrm>
          <a:prstGeom prst="rect">
            <a:avLst/>
          </a:prstGeom>
          <a:noFill/>
          <a:ln w="9525">
            <a:noFill/>
            <a:miter lim="800000"/>
            <a:headEnd/>
            <a:tailEnd/>
          </a:ln>
        </p:spPr>
        <p:txBody>
          <a:bodyPr>
            <a:spAutoFit/>
          </a:bodyPr>
          <a:lstStyle/>
          <a:p>
            <a:pPr algn="ctr">
              <a:spcBef>
                <a:spcPct val="50000"/>
              </a:spcBef>
            </a:pPr>
            <a:endParaRPr lang="en-GB" dirty="0">
              <a:latin typeface="Arial Black" pitchFamily="34" charset="0"/>
            </a:endParaRPr>
          </a:p>
          <a:p>
            <a:pPr algn="ctr">
              <a:spcBef>
                <a:spcPct val="50000"/>
              </a:spcBef>
            </a:pPr>
            <a:endParaRPr lang="en-GB" sz="2800" dirty="0">
              <a:latin typeface="Arial Black" pitchFamily="34" charset="0"/>
            </a:endParaRPr>
          </a:p>
        </p:txBody>
      </p:sp>
      <p:sp>
        <p:nvSpPr>
          <p:cNvPr id="15363" name="Rectangle 1034"/>
          <p:cNvSpPr>
            <a:spLocks noGrp="1" noChangeArrowheads="1"/>
          </p:cNvSpPr>
          <p:nvPr>
            <p:ph type="subTitle" idx="1"/>
          </p:nvPr>
        </p:nvSpPr>
        <p:spPr>
          <a:xfrm>
            <a:off x="173831" y="5013176"/>
            <a:ext cx="8643937" cy="1489348"/>
          </a:xfrm>
        </p:spPr>
        <p:txBody>
          <a:bodyPr/>
          <a:lstStyle/>
          <a:p>
            <a:pPr>
              <a:lnSpc>
                <a:spcPct val="120000"/>
              </a:lnSpc>
            </a:pPr>
            <a:r>
              <a:rPr lang="en-US" sz="3600" b="1" dirty="0" smtClean="0"/>
              <a:t>Education policy and social mobility</a:t>
            </a:r>
          </a:p>
          <a:p>
            <a:pPr>
              <a:lnSpc>
                <a:spcPct val="120000"/>
              </a:lnSpc>
            </a:pPr>
            <a:r>
              <a:rPr lang="en-GB" sz="3600" b="1" dirty="0" smtClean="0"/>
              <a:t>January/February 2016</a:t>
            </a:r>
            <a:endParaRPr lang="en-GB" sz="3600" b="1" dirty="0"/>
          </a:p>
          <a:p>
            <a:pPr>
              <a:lnSpc>
                <a:spcPct val="120000"/>
              </a:lnSpc>
            </a:pPr>
            <a:endParaRPr lang="en-US" sz="3600" b="1"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228600" y="228600"/>
            <a:ext cx="8610600" cy="1143000"/>
          </a:xfrm>
        </p:spPr>
        <p:txBody>
          <a:bodyPr/>
          <a:lstStyle/>
          <a:p>
            <a:r>
              <a:rPr lang="en-GB" sz="3600" dirty="0" smtClean="0">
                <a:solidFill>
                  <a:schemeClr val="tx1"/>
                </a:solidFill>
              </a:rPr>
              <a:t>Leaders influence policy at the micro-level</a:t>
            </a:r>
          </a:p>
        </p:txBody>
      </p:sp>
      <p:sp>
        <p:nvSpPr>
          <p:cNvPr id="840707" name="Rectangle 3"/>
          <p:cNvSpPr>
            <a:spLocks noGrp="1" noChangeArrowheads="1"/>
          </p:cNvSpPr>
          <p:nvPr>
            <p:ph idx="1"/>
          </p:nvPr>
        </p:nvSpPr>
        <p:spPr>
          <a:xfrm>
            <a:off x="1259632" y="1643063"/>
            <a:ext cx="6696744" cy="4224337"/>
          </a:xfrm>
        </p:spPr>
        <p:txBody>
          <a:bodyPr/>
          <a:lstStyle/>
          <a:p>
            <a:pPr marL="0" indent="0" algn="just">
              <a:buFont typeface="Wingdings" pitchFamily="2" charset="2"/>
              <a:buNone/>
            </a:pPr>
            <a:r>
              <a:rPr lang="en-US" sz="2800" dirty="0" smtClean="0"/>
              <a:t>Schools and colleges are constantly engaging in developing their own policies as they seek to both pursue their own internal objectives and respond to the external policy environment (Bell and Stevenson, 2006: 9). </a:t>
            </a:r>
            <a:endParaRPr lang="en-GB" sz="2800"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840707">
                                            <p:txEl>
                                              <p:pRg st="0" end="0"/>
                                            </p:txEl>
                                          </p:spTgt>
                                        </p:tgtEl>
                                        <p:attrNameLst>
                                          <p:attrName>style.visibility</p:attrName>
                                        </p:attrNameLst>
                                      </p:cBhvr>
                                      <p:to>
                                        <p:strVal val="visible"/>
                                      </p:to>
                                    </p:set>
                                    <p:animEffect transition="in" filter="checkerboard(across)">
                                      <p:cBhvr>
                                        <p:cTn id="7" dur="500"/>
                                        <p:tgtEl>
                                          <p:spTgt spid="8407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323528" y="228600"/>
            <a:ext cx="8820472" cy="1219200"/>
          </a:xfrm>
        </p:spPr>
        <p:txBody>
          <a:bodyPr/>
          <a:lstStyle/>
          <a:p>
            <a:r>
              <a:rPr lang="en-GB" sz="3600" dirty="0" smtClean="0">
                <a:solidFill>
                  <a:schemeClr val="tx1"/>
                </a:solidFill>
              </a:rPr>
              <a:t>Leaders can also influence policy at the meso- and macro-levels</a:t>
            </a:r>
          </a:p>
        </p:txBody>
      </p:sp>
      <p:sp>
        <p:nvSpPr>
          <p:cNvPr id="33794" name="Rectangle 3"/>
          <p:cNvSpPr>
            <a:spLocks noGrp="1" noChangeArrowheads="1"/>
          </p:cNvSpPr>
          <p:nvPr>
            <p:ph idx="1"/>
          </p:nvPr>
        </p:nvSpPr>
        <p:spPr>
          <a:xfrm>
            <a:off x="1475656" y="1484784"/>
            <a:ext cx="6408712" cy="3960440"/>
          </a:xfrm>
        </p:spPr>
        <p:txBody>
          <a:bodyPr/>
          <a:lstStyle/>
          <a:p>
            <a:pPr marL="0" indent="0" algn="just">
              <a:buFontTx/>
              <a:buNone/>
            </a:pPr>
            <a:r>
              <a:rPr lang="en-US" sz="2800" dirty="0" smtClean="0"/>
              <a:t>Key practitioners in schools and college, rather than being passive implementers of policies determined and decided elsewhere, are able to shape national policy at an early stage, perhaps through their involvement in interest groups, professional associations or their favoured position in government policy forums and think-tanks (Bell and Stevenson, 2006: 8).</a:t>
            </a:r>
          </a:p>
        </p:txBody>
      </p:sp>
      <p:sp>
        <p:nvSpPr>
          <p:cNvPr id="2" name="TextBox 1"/>
          <p:cNvSpPr txBox="1"/>
          <p:nvPr/>
        </p:nvSpPr>
        <p:spPr>
          <a:xfrm>
            <a:off x="395536" y="5445224"/>
            <a:ext cx="8352928" cy="523220"/>
          </a:xfrm>
          <a:prstGeom prst="rect">
            <a:avLst/>
          </a:prstGeom>
          <a:noFill/>
        </p:spPr>
        <p:txBody>
          <a:bodyPr wrap="square" rtlCol="0">
            <a:spAutoFit/>
          </a:bodyPr>
          <a:lstStyle/>
          <a:p>
            <a:r>
              <a:rPr lang="en-GB" sz="2800" b="1" dirty="0" smtClean="0">
                <a:solidFill>
                  <a:srgbClr val="0000FF"/>
                </a:solidFill>
                <a:latin typeface="+mn-lt"/>
              </a:rPr>
              <a:t>Can you think of any examples of this?</a:t>
            </a:r>
            <a:endParaRPr lang="en-GB" sz="2800" b="1" dirty="0">
              <a:solidFill>
                <a:srgbClr val="0000FF"/>
              </a:solidFill>
              <a:latin typeface="+mn-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2000"/>
                                  </p:stCondLst>
                                  <p:childTnLst>
                                    <p:set>
                                      <p:cBhvr>
                                        <p:cTn id="6" dur="1" fill="hold">
                                          <p:stCondLst>
                                            <p:cond delay="0"/>
                                          </p:stCondLst>
                                        </p:cTn>
                                        <p:tgtEl>
                                          <p:spTgt spid="33794">
                                            <p:txEl>
                                              <p:pRg st="0" end="0"/>
                                            </p:txEl>
                                          </p:spTgt>
                                        </p:tgtEl>
                                        <p:attrNameLst>
                                          <p:attrName>style.visibility</p:attrName>
                                        </p:attrNameLst>
                                      </p:cBhvr>
                                      <p:to>
                                        <p:strVal val="visible"/>
                                      </p:to>
                                    </p:set>
                                    <p:animEffect transition="in" filter="checkerboard(across)">
                                      <p:cBhvr>
                                        <p:cTn id="7" dur="500"/>
                                        <p:tgtEl>
                                          <p:spTgt spid="33794">
                                            <p:txEl>
                                              <p:pRg st="0" end="0"/>
                                            </p:txEl>
                                          </p:spTgt>
                                        </p:tgtEl>
                                      </p:cBhvr>
                                    </p:animEffect>
                                  </p:childTnLst>
                                </p:cTn>
                              </p:par>
                            </p:childTnLst>
                          </p:cTn>
                        </p:par>
                        <p:par>
                          <p:cTn id="8" fill="hold">
                            <p:stCondLst>
                              <p:cond delay="2500"/>
                            </p:stCondLst>
                            <p:childTnLst>
                              <p:par>
                                <p:cTn id="9" presetID="5" presetClass="entr" presetSubtype="10" fill="hold" nodeType="afterEffect">
                                  <p:stCondLst>
                                    <p:cond delay="400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checkerboard(across)">
                                      <p:cBhvr>
                                        <p:cTn id="11"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Content Placeholder 3" descr="Brett Wigdortz with Gordon Brown.jpg"/>
          <p:cNvPicPr>
            <a:picLocks noGrp="1" noChangeAspect="1"/>
          </p:cNvPicPr>
          <p:nvPr>
            <p:ph idx="1"/>
          </p:nvPr>
        </p:nvPicPr>
        <p:blipFill>
          <a:blip r:embed="rId3"/>
          <a:srcRect/>
          <a:stretch>
            <a:fillRect/>
          </a:stretch>
        </p:blipFill>
        <p:spPr>
          <a:xfrm>
            <a:off x="285750" y="357188"/>
            <a:ext cx="5260975" cy="3500437"/>
          </a:xfrm>
        </p:spPr>
      </p:pic>
      <p:pic>
        <p:nvPicPr>
          <p:cNvPr id="35842" name="Picture 4" descr="Brett Wigortz and Michael Gove.jpg"/>
          <p:cNvPicPr>
            <a:picLocks noChangeAspect="1"/>
          </p:cNvPicPr>
          <p:nvPr/>
        </p:nvPicPr>
        <p:blipFill>
          <a:blip r:embed="rId4"/>
          <a:srcRect/>
          <a:stretch>
            <a:fillRect/>
          </a:stretch>
        </p:blipFill>
        <p:spPr bwMode="auto">
          <a:xfrm>
            <a:off x="4286250" y="3071813"/>
            <a:ext cx="4408488" cy="3429000"/>
          </a:xfrm>
          <a:prstGeom prst="rect">
            <a:avLst/>
          </a:prstGeom>
          <a:noFill/>
          <a:ln w="9525">
            <a:noFill/>
            <a:miter lim="800000"/>
            <a:headEnd/>
            <a:tailEnd/>
          </a:ln>
        </p:spPr>
      </p:pic>
      <p:sp>
        <p:nvSpPr>
          <p:cNvPr id="2" name="TextBox 1"/>
          <p:cNvSpPr txBox="1"/>
          <p:nvPr/>
        </p:nvSpPr>
        <p:spPr>
          <a:xfrm>
            <a:off x="179512" y="4365104"/>
            <a:ext cx="3888432" cy="1384995"/>
          </a:xfrm>
          <a:prstGeom prst="rect">
            <a:avLst/>
          </a:prstGeom>
          <a:noFill/>
        </p:spPr>
        <p:txBody>
          <a:bodyPr wrap="square" rtlCol="0">
            <a:spAutoFit/>
          </a:bodyPr>
          <a:lstStyle/>
          <a:p>
            <a:r>
              <a:rPr lang="en-GB" sz="2800" dirty="0" smtClean="0">
                <a:latin typeface="+mn-lt"/>
              </a:rPr>
              <a:t>Brett Wigdortz has used Teach First to influence policy!</a:t>
            </a:r>
            <a:endParaRPr lang="en-GB" sz="2800"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Content Placeholder 3" descr="th_TFPolicyFirst2009Cover14441_2266.jpg.png"/>
          <p:cNvPicPr>
            <a:picLocks noGrp="1" noChangeAspect="1"/>
          </p:cNvPicPr>
          <p:nvPr>
            <p:ph idx="1"/>
          </p:nvPr>
        </p:nvPicPr>
        <p:blipFill>
          <a:blip r:embed="rId3"/>
          <a:stretch>
            <a:fillRect/>
          </a:stretch>
        </p:blipFill>
        <p:spPr>
          <a:xfrm>
            <a:off x="3857625" y="2405062"/>
            <a:ext cx="1428750" cy="2047875"/>
          </a:xfrm>
        </p:spPr>
      </p:pic>
      <p:pic>
        <p:nvPicPr>
          <p:cNvPr id="37890" name="Picture 4" descr="PolicyFirst2007Cover14370_2245.jpg.png"/>
          <p:cNvPicPr>
            <a:picLocks noChangeAspect="1"/>
          </p:cNvPicPr>
          <p:nvPr/>
        </p:nvPicPr>
        <p:blipFill>
          <a:blip r:embed="rId4"/>
          <a:srcRect/>
          <a:stretch>
            <a:fillRect/>
          </a:stretch>
        </p:blipFill>
        <p:spPr bwMode="auto">
          <a:xfrm>
            <a:off x="6929438" y="3714750"/>
            <a:ext cx="2071687" cy="2927350"/>
          </a:xfrm>
          <a:prstGeom prst="rect">
            <a:avLst/>
          </a:prstGeom>
          <a:noFill/>
          <a:ln w="9525">
            <a:noFill/>
            <a:miter lim="800000"/>
            <a:headEnd/>
            <a:tailEnd/>
          </a:ln>
        </p:spPr>
      </p:pic>
      <p:pic>
        <p:nvPicPr>
          <p:cNvPr id="37891" name="Picture 5" descr="th_breaking-down-barriers36014_7959.png"/>
          <p:cNvPicPr>
            <a:picLocks noChangeAspect="1"/>
          </p:cNvPicPr>
          <p:nvPr/>
        </p:nvPicPr>
        <p:blipFill>
          <a:blip r:embed="rId5"/>
          <a:srcRect/>
          <a:stretch>
            <a:fillRect/>
          </a:stretch>
        </p:blipFill>
        <p:spPr bwMode="auto">
          <a:xfrm>
            <a:off x="285750" y="357188"/>
            <a:ext cx="1870075" cy="2643187"/>
          </a:xfrm>
          <a:prstGeom prst="rect">
            <a:avLst/>
          </a:prstGeom>
          <a:noFill/>
          <a:ln w="9525">
            <a:noFill/>
            <a:miter lim="800000"/>
            <a:headEnd/>
            <a:tailEnd/>
          </a:ln>
        </p:spPr>
      </p:pic>
      <p:pic>
        <p:nvPicPr>
          <p:cNvPr id="37892" name="Picture 6" descr="th_PolicyFirst2010Cover16130_2957.png"/>
          <p:cNvPicPr>
            <a:picLocks noChangeAspect="1"/>
          </p:cNvPicPr>
          <p:nvPr/>
        </p:nvPicPr>
        <p:blipFill>
          <a:blip r:embed="rId6"/>
          <a:srcRect/>
          <a:stretch>
            <a:fillRect/>
          </a:stretch>
        </p:blipFill>
        <p:spPr bwMode="auto">
          <a:xfrm>
            <a:off x="2286000" y="1428750"/>
            <a:ext cx="1928813" cy="2765425"/>
          </a:xfrm>
          <a:prstGeom prst="rect">
            <a:avLst/>
          </a:prstGeom>
          <a:noFill/>
          <a:ln w="9525">
            <a:noFill/>
            <a:miter lim="800000"/>
            <a:headEnd/>
            <a:tailEnd/>
          </a:ln>
        </p:spPr>
      </p:pic>
      <p:sp>
        <p:nvSpPr>
          <p:cNvPr id="2" name="TextBox 1"/>
          <p:cNvSpPr txBox="1"/>
          <p:nvPr/>
        </p:nvSpPr>
        <p:spPr>
          <a:xfrm>
            <a:off x="395536" y="4365104"/>
            <a:ext cx="4824536" cy="1384995"/>
          </a:xfrm>
          <a:prstGeom prst="rect">
            <a:avLst/>
          </a:prstGeom>
          <a:noFill/>
        </p:spPr>
        <p:txBody>
          <a:bodyPr wrap="square">
            <a:spAutoFit/>
          </a:bodyPr>
          <a:lstStyle/>
          <a:p>
            <a:pPr>
              <a:defRPr/>
            </a:pPr>
            <a:r>
              <a:rPr lang="en-GB" sz="2800" dirty="0">
                <a:latin typeface="+mn-lt"/>
                <a:ea typeface="ＭＳ Ｐゴシック" charset="0"/>
              </a:rPr>
              <a:t>Four publications by </a:t>
            </a:r>
            <a:r>
              <a:rPr lang="en-GB" sz="2800" dirty="0" smtClean="0">
                <a:latin typeface="+mn-lt"/>
                <a:ea typeface="ＭＳ Ｐゴシック" charset="0"/>
              </a:rPr>
              <a:t>Teach First </a:t>
            </a:r>
            <a:r>
              <a:rPr lang="en-GB" sz="2800" dirty="0">
                <a:latin typeface="+mn-lt"/>
                <a:ea typeface="ＭＳ Ｐゴシック" charset="0"/>
              </a:rPr>
              <a:t>Ambassadors intended for policy makers.</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a:xfrm>
            <a:off x="685800" y="214313"/>
            <a:ext cx="8458200" cy="1128712"/>
          </a:xfrm>
        </p:spPr>
        <p:txBody>
          <a:bodyPr/>
          <a:lstStyle/>
          <a:p>
            <a:r>
              <a:rPr lang="en-GB" sz="3600" dirty="0" smtClean="0">
                <a:solidFill>
                  <a:schemeClr val="tx1"/>
                </a:solidFill>
              </a:rPr>
              <a:t>Models of policy development</a:t>
            </a:r>
          </a:p>
        </p:txBody>
      </p:sp>
      <p:sp>
        <p:nvSpPr>
          <p:cNvPr id="39938" name="Rectangle 3"/>
          <p:cNvSpPr>
            <a:spLocks noGrp="1" noChangeArrowheads="1"/>
          </p:cNvSpPr>
          <p:nvPr>
            <p:ph type="body" idx="4294967295"/>
          </p:nvPr>
        </p:nvSpPr>
        <p:spPr>
          <a:xfrm>
            <a:off x="899592" y="1340767"/>
            <a:ext cx="7416824" cy="5288633"/>
          </a:xfrm>
        </p:spPr>
        <p:txBody>
          <a:bodyPr/>
          <a:lstStyle/>
          <a:p>
            <a:pPr>
              <a:buFontTx/>
              <a:buNone/>
            </a:pPr>
            <a:r>
              <a:rPr lang="en-GB" sz="2800" dirty="0" smtClean="0"/>
              <a:t>The traditional linear model </a:t>
            </a:r>
          </a:p>
          <a:p>
            <a:pPr marL="0" indent="0">
              <a:buNone/>
            </a:pPr>
            <a:r>
              <a:rPr lang="en-GB" sz="2800" b="1" dirty="0" smtClean="0">
                <a:cs typeface="Times New Roman" pitchFamily="18" charset="0"/>
              </a:rPr>
              <a:t> Initiation</a:t>
            </a:r>
          </a:p>
          <a:p>
            <a:pPr>
              <a:buFont typeface="Calibri" pitchFamily="34" charset="0"/>
              <a:buChar char="↓"/>
            </a:pPr>
            <a:r>
              <a:rPr lang="en-GB" sz="2800" dirty="0" smtClean="0">
                <a:cs typeface="Times New Roman" pitchFamily="18" charset="0"/>
              </a:rPr>
              <a:t>Reformulation of opinion </a:t>
            </a:r>
          </a:p>
          <a:p>
            <a:pPr>
              <a:buFont typeface="Calibri" pitchFamily="34" charset="0"/>
              <a:buChar char="↓"/>
            </a:pPr>
            <a:r>
              <a:rPr lang="en-GB" sz="2800" dirty="0" smtClean="0">
                <a:cs typeface="Times New Roman" pitchFamily="18" charset="0"/>
              </a:rPr>
              <a:t>Emergence of alternatives</a:t>
            </a:r>
          </a:p>
          <a:p>
            <a:pPr>
              <a:buFont typeface="Calibri" pitchFamily="34" charset="0"/>
              <a:buChar char="↓"/>
            </a:pPr>
            <a:r>
              <a:rPr lang="en-GB" sz="2800" dirty="0" smtClean="0">
                <a:cs typeface="Times New Roman" pitchFamily="18" charset="0"/>
              </a:rPr>
              <a:t>Discussion and debate</a:t>
            </a:r>
          </a:p>
          <a:p>
            <a:pPr>
              <a:buFont typeface="Calibri" pitchFamily="34" charset="0"/>
              <a:buChar char="↓"/>
            </a:pPr>
            <a:r>
              <a:rPr lang="en-GB" sz="2800" dirty="0" smtClean="0">
                <a:cs typeface="Times New Roman" pitchFamily="18" charset="0"/>
              </a:rPr>
              <a:t>Legitimization</a:t>
            </a:r>
          </a:p>
          <a:p>
            <a:pPr marL="0" indent="0">
              <a:buNone/>
            </a:pPr>
            <a:r>
              <a:rPr lang="en-GB" sz="2800" b="1" dirty="0" smtClean="0">
                <a:cs typeface="Times New Roman" pitchFamily="18" charset="0"/>
              </a:rPr>
              <a:t>  Implementation </a:t>
            </a:r>
          </a:p>
          <a:p>
            <a:pPr marL="0" indent="0">
              <a:buNone/>
            </a:pPr>
            <a:endParaRPr lang="en-GB" sz="2800" b="1" dirty="0" smtClean="0">
              <a:cs typeface="Times New Roman" pitchFamily="18" charset="0"/>
            </a:endParaRPr>
          </a:p>
          <a:p>
            <a:pPr marL="0" indent="0" algn="r">
              <a:buNone/>
            </a:pPr>
            <a:r>
              <a:rPr lang="en-GB" sz="2800" dirty="0" smtClean="0">
                <a:cs typeface="Times New Roman" pitchFamily="18" charset="0"/>
              </a:rPr>
              <a:t>(Bell and Stevenson, 2006: 16)</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nodeType="afterEffect">
                                  <p:stCondLst>
                                    <p:cond delay="0"/>
                                  </p:stCondLst>
                                  <p:childTnLst>
                                    <p:set>
                                      <p:cBhvr>
                                        <p:cTn id="6" dur="1" fill="hold">
                                          <p:stCondLst>
                                            <p:cond delay="0"/>
                                          </p:stCondLst>
                                        </p:cTn>
                                        <p:tgtEl>
                                          <p:spTgt spid="39938">
                                            <p:txEl>
                                              <p:pRg st="0" end="0"/>
                                            </p:txEl>
                                          </p:spTgt>
                                        </p:tgtEl>
                                        <p:attrNameLst>
                                          <p:attrName>style.visibility</p:attrName>
                                        </p:attrNameLst>
                                      </p:cBhvr>
                                      <p:to>
                                        <p:strVal val="visible"/>
                                      </p:to>
                                    </p:set>
                                    <p:animEffect transition="in" filter="checkerboard(down)">
                                      <p:cBhvr>
                                        <p:cTn id="7" dur="1000"/>
                                        <p:tgtEl>
                                          <p:spTgt spid="39938">
                                            <p:txEl>
                                              <p:pRg st="0" end="0"/>
                                            </p:txEl>
                                          </p:spTgt>
                                        </p:tgtEl>
                                      </p:cBhvr>
                                    </p:animEffect>
                                  </p:childTnLst>
                                </p:cTn>
                              </p:par>
                            </p:childTnLst>
                          </p:cTn>
                        </p:par>
                        <p:par>
                          <p:cTn id="8" fill="hold">
                            <p:stCondLst>
                              <p:cond delay="1000"/>
                            </p:stCondLst>
                            <p:childTnLst>
                              <p:par>
                                <p:cTn id="9" presetID="5" presetClass="entr" presetSubtype="5" fill="hold" nodeType="afterEffect">
                                  <p:stCondLst>
                                    <p:cond delay="0"/>
                                  </p:stCondLst>
                                  <p:childTnLst>
                                    <p:set>
                                      <p:cBhvr>
                                        <p:cTn id="10" dur="1" fill="hold">
                                          <p:stCondLst>
                                            <p:cond delay="0"/>
                                          </p:stCondLst>
                                        </p:cTn>
                                        <p:tgtEl>
                                          <p:spTgt spid="39938">
                                            <p:txEl>
                                              <p:pRg st="1" end="1"/>
                                            </p:txEl>
                                          </p:spTgt>
                                        </p:tgtEl>
                                        <p:attrNameLst>
                                          <p:attrName>style.visibility</p:attrName>
                                        </p:attrNameLst>
                                      </p:cBhvr>
                                      <p:to>
                                        <p:strVal val="visible"/>
                                      </p:to>
                                    </p:set>
                                    <p:animEffect transition="in" filter="checkerboard(down)">
                                      <p:cBhvr>
                                        <p:cTn id="11" dur="1000"/>
                                        <p:tgtEl>
                                          <p:spTgt spid="39938">
                                            <p:txEl>
                                              <p:pRg st="1" end="1"/>
                                            </p:txEl>
                                          </p:spTgt>
                                        </p:tgtEl>
                                      </p:cBhvr>
                                    </p:animEffect>
                                  </p:childTnLst>
                                </p:cTn>
                              </p:par>
                            </p:childTnLst>
                          </p:cTn>
                        </p:par>
                        <p:par>
                          <p:cTn id="12" fill="hold">
                            <p:stCondLst>
                              <p:cond delay="2000"/>
                            </p:stCondLst>
                            <p:childTnLst>
                              <p:par>
                                <p:cTn id="13" presetID="5" presetClass="entr" presetSubtype="5" fill="hold" nodeType="afterEffect">
                                  <p:stCondLst>
                                    <p:cond delay="0"/>
                                  </p:stCondLst>
                                  <p:childTnLst>
                                    <p:set>
                                      <p:cBhvr>
                                        <p:cTn id="14" dur="1" fill="hold">
                                          <p:stCondLst>
                                            <p:cond delay="0"/>
                                          </p:stCondLst>
                                        </p:cTn>
                                        <p:tgtEl>
                                          <p:spTgt spid="39938">
                                            <p:txEl>
                                              <p:pRg st="2" end="2"/>
                                            </p:txEl>
                                          </p:spTgt>
                                        </p:tgtEl>
                                        <p:attrNameLst>
                                          <p:attrName>style.visibility</p:attrName>
                                        </p:attrNameLst>
                                      </p:cBhvr>
                                      <p:to>
                                        <p:strVal val="visible"/>
                                      </p:to>
                                    </p:set>
                                    <p:animEffect transition="in" filter="checkerboard(down)">
                                      <p:cBhvr>
                                        <p:cTn id="15" dur="1000"/>
                                        <p:tgtEl>
                                          <p:spTgt spid="39938">
                                            <p:txEl>
                                              <p:pRg st="2" end="2"/>
                                            </p:txEl>
                                          </p:spTgt>
                                        </p:tgtEl>
                                      </p:cBhvr>
                                    </p:animEffect>
                                  </p:childTnLst>
                                </p:cTn>
                              </p:par>
                            </p:childTnLst>
                          </p:cTn>
                        </p:par>
                        <p:par>
                          <p:cTn id="16" fill="hold">
                            <p:stCondLst>
                              <p:cond delay="3000"/>
                            </p:stCondLst>
                            <p:childTnLst>
                              <p:par>
                                <p:cTn id="17" presetID="5" presetClass="entr" presetSubtype="5" fill="hold" nodeType="afterEffect">
                                  <p:stCondLst>
                                    <p:cond delay="0"/>
                                  </p:stCondLst>
                                  <p:childTnLst>
                                    <p:set>
                                      <p:cBhvr>
                                        <p:cTn id="18" dur="1" fill="hold">
                                          <p:stCondLst>
                                            <p:cond delay="0"/>
                                          </p:stCondLst>
                                        </p:cTn>
                                        <p:tgtEl>
                                          <p:spTgt spid="39938">
                                            <p:txEl>
                                              <p:pRg st="3" end="3"/>
                                            </p:txEl>
                                          </p:spTgt>
                                        </p:tgtEl>
                                        <p:attrNameLst>
                                          <p:attrName>style.visibility</p:attrName>
                                        </p:attrNameLst>
                                      </p:cBhvr>
                                      <p:to>
                                        <p:strVal val="visible"/>
                                      </p:to>
                                    </p:set>
                                    <p:animEffect transition="in" filter="checkerboard(down)">
                                      <p:cBhvr>
                                        <p:cTn id="19" dur="1000"/>
                                        <p:tgtEl>
                                          <p:spTgt spid="39938">
                                            <p:txEl>
                                              <p:pRg st="3" end="3"/>
                                            </p:txEl>
                                          </p:spTgt>
                                        </p:tgtEl>
                                      </p:cBhvr>
                                    </p:animEffect>
                                  </p:childTnLst>
                                </p:cTn>
                              </p:par>
                            </p:childTnLst>
                          </p:cTn>
                        </p:par>
                        <p:par>
                          <p:cTn id="20" fill="hold">
                            <p:stCondLst>
                              <p:cond delay="4000"/>
                            </p:stCondLst>
                            <p:childTnLst>
                              <p:par>
                                <p:cTn id="21" presetID="5" presetClass="entr" presetSubtype="5" fill="hold" nodeType="afterEffect">
                                  <p:stCondLst>
                                    <p:cond delay="0"/>
                                  </p:stCondLst>
                                  <p:childTnLst>
                                    <p:set>
                                      <p:cBhvr>
                                        <p:cTn id="22" dur="1" fill="hold">
                                          <p:stCondLst>
                                            <p:cond delay="0"/>
                                          </p:stCondLst>
                                        </p:cTn>
                                        <p:tgtEl>
                                          <p:spTgt spid="39938">
                                            <p:txEl>
                                              <p:pRg st="4" end="4"/>
                                            </p:txEl>
                                          </p:spTgt>
                                        </p:tgtEl>
                                        <p:attrNameLst>
                                          <p:attrName>style.visibility</p:attrName>
                                        </p:attrNameLst>
                                      </p:cBhvr>
                                      <p:to>
                                        <p:strVal val="visible"/>
                                      </p:to>
                                    </p:set>
                                    <p:animEffect transition="in" filter="checkerboard(down)">
                                      <p:cBhvr>
                                        <p:cTn id="23" dur="1000"/>
                                        <p:tgtEl>
                                          <p:spTgt spid="39938">
                                            <p:txEl>
                                              <p:pRg st="4" end="4"/>
                                            </p:txEl>
                                          </p:spTgt>
                                        </p:tgtEl>
                                      </p:cBhvr>
                                    </p:animEffect>
                                  </p:childTnLst>
                                </p:cTn>
                              </p:par>
                            </p:childTnLst>
                          </p:cTn>
                        </p:par>
                        <p:par>
                          <p:cTn id="24" fill="hold">
                            <p:stCondLst>
                              <p:cond delay="5000"/>
                            </p:stCondLst>
                            <p:childTnLst>
                              <p:par>
                                <p:cTn id="25" presetID="5" presetClass="entr" presetSubtype="5" fill="hold" nodeType="afterEffect">
                                  <p:stCondLst>
                                    <p:cond delay="0"/>
                                  </p:stCondLst>
                                  <p:childTnLst>
                                    <p:set>
                                      <p:cBhvr>
                                        <p:cTn id="26" dur="1" fill="hold">
                                          <p:stCondLst>
                                            <p:cond delay="0"/>
                                          </p:stCondLst>
                                        </p:cTn>
                                        <p:tgtEl>
                                          <p:spTgt spid="39938">
                                            <p:txEl>
                                              <p:pRg st="5" end="5"/>
                                            </p:txEl>
                                          </p:spTgt>
                                        </p:tgtEl>
                                        <p:attrNameLst>
                                          <p:attrName>style.visibility</p:attrName>
                                        </p:attrNameLst>
                                      </p:cBhvr>
                                      <p:to>
                                        <p:strVal val="visible"/>
                                      </p:to>
                                    </p:set>
                                    <p:animEffect transition="in" filter="checkerboard(down)">
                                      <p:cBhvr>
                                        <p:cTn id="27" dur="1000"/>
                                        <p:tgtEl>
                                          <p:spTgt spid="39938">
                                            <p:txEl>
                                              <p:pRg st="5" end="5"/>
                                            </p:txEl>
                                          </p:spTgt>
                                        </p:tgtEl>
                                      </p:cBhvr>
                                    </p:animEffect>
                                  </p:childTnLst>
                                </p:cTn>
                              </p:par>
                            </p:childTnLst>
                          </p:cTn>
                        </p:par>
                        <p:par>
                          <p:cTn id="28" fill="hold">
                            <p:stCondLst>
                              <p:cond delay="6000"/>
                            </p:stCondLst>
                            <p:childTnLst>
                              <p:par>
                                <p:cTn id="29" presetID="5" presetClass="entr" presetSubtype="5" fill="hold" nodeType="afterEffect">
                                  <p:stCondLst>
                                    <p:cond delay="0"/>
                                  </p:stCondLst>
                                  <p:childTnLst>
                                    <p:set>
                                      <p:cBhvr>
                                        <p:cTn id="30" dur="1" fill="hold">
                                          <p:stCondLst>
                                            <p:cond delay="0"/>
                                          </p:stCondLst>
                                        </p:cTn>
                                        <p:tgtEl>
                                          <p:spTgt spid="39938">
                                            <p:txEl>
                                              <p:pRg st="6" end="6"/>
                                            </p:txEl>
                                          </p:spTgt>
                                        </p:tgtEl>
                                        <p:attrNameLst>
                                          <p:attrName>style.visibility</p:attrName>
                                        </p:attrNameLst>
                                      </p:cBhvr>
                                      <p:to>
                                        <p:strVal val="visible"/>
                                      </p:to>
                                    </p:set>
                                    <p:animEffect transition="in" filter="checkerboard(down)">
                                      <p:cBhvr>
                                        <p:cTn id="31" dur="1000"/>
                                        <p:tgtEl>
                                          <p:spTgt spid="3993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p:cNvSpPr>
            <a:spLocks noChangeArrowheads="1"/>
          </p:cNvSpPr>
          <p:nvPr/>
        </p:nvSpPr>
        <p:spPr bwMode="auto">
          <a:xfrm>
            <a:off x="467543" y="228600"/>
            <a:ext cx="8247831" cy="1143000"/>
          </a:xfrm>
          <a:prstGeom prst="rect">
            <a:avLst/>
          </a:prstGeom>
          <a:noFill/>
          <a:ln w="9525">
            <a:noFill/>
            <a:miter lim="800000"/>
            <a:headEnd/>
            <a:tailEnd/>
          </a:ln>
          <a:effectLst/>
        </p:spPr>
        <p:txBody>
          <a:bodyPr anchor="ctr"/>
          <a:lstStyle/>
          <a:p>
            <a:pPr>
              <a:defRPr/>
            </a:pPr>
            <a:r>
              <a:rPr lang="en-GB" sz="3600" b="1" dirty="0">
                <a:latin typeface="+mj-lt"/>
                <a:ea typeface="+mj-ea"/>
                <a:cs typeface="+mj-cs"/>
              </a:rPr>
              <a:t>A critique of the traditional approach</a:t>
            </a:r>
          </a:p>
        </p:txBody>
      </p:sp>
      <p:sp>
        <p:nvSpPr>
          <p:cNvPr id="41986" name="Rectangle 5"/>
          <p:cNvSpPr>
            <a:spLocks noChangeArrowheads="1"/>
          </p:cNvSpPr>
          <p:nvPr/>
        </p:nvSpPr>
        <p:spPr bwMode="auto">
          <a:xfrm>
            <a:off x="539552" y="1772816"/>
            <a:ext cx="7920880" cy="4170784"/>
          </a:xfrm>
          <a:prstGeom prst="rect">
            <a:avLst/>
          </a:prstGeom>
          <a:noFill/>
          <a:ln w="9525">
            <a:noFill/>
            <a:miter lim="800000"/>
            <a:headEnd/>
            <a:tailEnd/>
          </a:ln>
        </p:spPr>
        <p:txBody>
          <a:bodyPr/>
          <a:lstStyle/>
          <a:p>
            <a:pPr>
              <a:spcBef>
                <a:spcPct val="20000"/>
              </a:spcBef>
              <a:buClr>
                <a:schemeClr val="accent2"/>
              </a:buClr>
            </a:pPr>
            <a:r>
              <a:rPr lang="en-GB" sz="2800" dirty="0">
                <a:latin typeface="+mn-lt"/>
              </a:rPr>
              <a:t>Linear approaches to policy making </a:t>
            </a:r>
            <a:r>
              <a:rPr lang="ja-JP" altLang="en-GB" sz="2800" dirty="0">
                <a:latin typeface="+mn-lt"/>
              </a:rPr>
              <a:t>“</a:t>
            </a:r>
            <a:r>
              <a:rPr lang="en-GB" altLang="ja-JP" sz="2800" dirty="0">
                <a:latin typeface="+mn-lt"/>
              </a:rPr>
              <a:t>portray policy generation as remote and detached from implementation. Policy then </a:t>
            </a:r>
            <a:r>
              <a:rPr lang="ja-JP" altLang="en-GB" sz="2800" dirty="0">
                <a:latin typeface="+mn-lt"/>
              </a:rPr>
              <a:t>‘</a:t>
            </a:r>
            <a:r>
              <a:rPr lang="en-GB" altLang="ja-JP" sz="2800" dirty="0">
                <a:latin typeface="+mn-lt"/>
              </a:rPr>
              <a:t>gets done</a:t>
            </a:r>
            <a:r>
              <a:rPr lang="ja-JP" altLang="en-GB" sz="2800" dirty="0">
                <a:latin typeface="+mn-lt"/>
              </a:rPr>
              <a:t>’</a:t>
            </a:r>
            <a:r>
              <a:rPr lang="en-GB" altLang="ja-JP" sz="2800" dirty="0">
                <a:latin typeface="+mn-lt"/>
              </a:rPr>
              <a:t> to people by a chain of implementers</a:t>
            </a:r>
            <a:r>
              <a:rPr lang="ja-JP" altLang="en-GB" sz="2800" dirty="0" smtClean="0">
                <a:latin typeface="+mn-lt"/>
              </a:rPr>
              <a:t>”</a:t>
            </a:r>
            <a:r>
              <a:rPr lang="en-GB" altLang="ja-JP" sz="2800" dirty="0">
                <a:latin typeface="+mn-lt"/>
              </a:rPr>
              <a:t> </a:t>
            </a:r>
            <a:r>
              <a:rPr lang="en-GB" sz="2800" dirty="0" smtClean="0">
                <a:latin typeface="+mn-lt"/>
              </a:rPr>
              <a:t>(</a:t>
            </a:r>
            <a:r>
              <a:rPr lang="en-GB" sz="2800" dirty="0">
                <a:latin typeface="+mn-lt"/>
              </a:rPr>
              <a:t>Bowe </a:t>
            </a:r>
            <a:r>
              <a:rPr lang="en-GB" sz="2800" i="1" dirty="0">
                <a:latin typeface="+mn-lt"/>
              </a:rPr>
              <a:t>et al</a:t>
            </a:r>
            <a:r>
              <a:rPr lang="en-GB" sz="2800" dirty="0" smtClean="0">
                <a:latin typeface="+mn-lt"/>
              </a:rPr>
              <a:t>., </a:t>
            </a:r>
            <a:r>
              <a:rPr lang="en-GB" sz="2800" dirty="0">
                <a:latin typeface="+mn-lt"/>
              </a:rPr>
              <a:t>1992</a:t>
            </a:r>
            <a:r>
              <a:rPr lang="en-GB" sz="2800" dirty="0" smtClean="0">
                <a:latin typeface="+mn-lt"/>
              </a:rPr>
              <a:t>: 7).</a:t>
            </a:r>
          </a:p>
          <a:p>
            <a:pPr>
              <a:spcBef>
                <a:spcPct val="20000"/>
              </a:spcBef>
              <a:buClr>
                <a:schemeClr val="accent2"/>
              </a:buClr>
            </a:pPr>
            <a:endParaRPr lang="en-GB" sz="2800" dirty="0">
              <a:latin typeface="+mn-lt"/>
            </a:endParaRPr>
          </a:p>
          <a:p>
            <a:pPr>
              <a:spcBef>
                <a:spcPct val="20000"/>
              </a:spcBef>
              <a:buClr>
                <a:schemeClr val="accent2"/>
              </a:buClr>
            </a:pPr>
            <a:r>
              <a:rPr lang="en-GB" sz="2800" dirty="0" smtClean="0">
                <a:latin typeface="+mn-lt"/>
              </a:rPr>
              <a:t>Bowe </a:t>
            </a:r>
            <a:r>
              <a:rPr lang="en-GB" sz="2800" i="1" dirty="0" smtClean="0">
                <a:latin typeface="+mn-lt"/>
              </a:rPr>
              <a:t>et al.</a:t>
            </a:r>
            <a:r>
              <a:rPr lang="en-GB" sz="2800" dirty="0" smtClean="0">
                <a:latin typeface="+mn-lt"/>
              </a:rPr>
              <a:t> (</a:t>
            </a:r>
            <a:r>
              <a:rPr lang="en-GB" sz="2800" i="1" dirty="0" smtClean="0">
                <a:latin typeface="+mn-lt"/>
              </a:rPr>
              <a:t>ibid</a:t>
            </a:r>
            <a:r>
              <a:rPr lang="en-GB" sz="2800" dirty="0" smtClean="0">
                <a:latin typeface="+mn-lt"/>
              </a:rPr>
              <a:t>) challenge this view.</a:t>
            </a:r>
          </a:p>
          <a:p>
            <a:pPr>
              <a:spcBef>
                <a:spcPct val="20000"/>
              </a:spcBef>
              <a:buClr>
                <a:schemeClr val="accent2"/>
              </a:buClr>
            </a:pPr>
            <a:endParaRPr lang="en-GB" sz="2800" dirty="0">
              <a:latin typeface="+mn-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986">
                                            <p:txEl>
                                              <p:pRg st="0" end="0"/>
                                            </p:txEl>
                                          </p:spTgt>
                                        </p:tgtEl>
                                        <p:attrNameLst>
                                          <p:attrName>style.visibility</p:attrName>
                                        </p:attrNameLst>
                                      </p:cBhvr>
                                      <p:to>
                                        <p:strVal val="visible"/>
                                      </p:to>
                                    </p:set>
                                    <p:animEffect transition="in" filter="checkerboard(across)">
                                      <p:cBhvr>
                                        <p:cTn id="7" dur="500"/>
                                        <p:tgtEl>
                                          <p:spTgt spid="41986">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41986">
                                            <p:txEl>
                                              <p:pRg st="2" end="2"/>
                                            </p:txEl>
                                          </p:spTgt>
                                        </p:tgtEl>
                                        <p:attrNameLst>
                                          <p:attrName>style.visibility</p:attrName>
                                        </p:attrNameLst>
                                      </p:cBhvr>
                                      <p:to>
                                        <p:strVal val="visible"/>
                                      </p:to>
                                    </p:set>
                                    <p:animEffect transition="in" filter="checkerboard(across)">
                                      <p:cBhvr>
                                        <p:cTn id="11" dur="500"/>
                                        <p:tgtEl>
                                          <p:spTgt spid="4198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381000" y="381000"/>
            <a:ext cx="8229600" cy="1143000"/>
          </a:xfrm>
        </p:spPr>
        <p:txBody>
          <a:bodyPr/>
          <a:lstStyle/>
          <a:p>
            <a:r>
              <a:rPr lang="en-GB" sz="3200" dirty="0" smtClean="0">
                <a:solidFill>
                  <a:schemeClr val="tx1"/>
                </a:solidFill>
              </a:rPr>
              <a:t>Policy: product and process </a:t>
            </a:r>
            <a:br>
              <a:rPr lang="en-GB" sz="3200" dirty="0" smtClean="0">
                <a:solidFill>
                  <a:schemeClr val="tx1"/>
                </a:solidFill>
              </a:rPr>
            </a:br>
            <a:endParaRPr lang="en-GB" sz="3200" dirty="0" smtClean="0">
              <a:solidFill>
                <a:schemeClr val="tx1"/>
              </a:solidFill>
            </a:endParaRPr>
          </a:p>
        </p:txBody>
      </p:sp>
      <p:sp>
        <p:nvSpPr>
          <p:cNvPr id="43010" name="Rectangle 3"/>
          <p:cNvSpPr>
            <a:spLocks noGrp="1" noChangeArrowheads="1"/>
          </p:cNvSpPr>
          <p:nvPr>
            <p:ph idx="1"/>
          </p:nvPr>
        </p:nvSpPr>
        <p:spPr>
          <a:xfrm>
            <a:off x="395536" y="1268761"/>
            <a:ext cx="8496944" cy="4803428"/>
          </a:xfrm>
        </p:spPr>
        <p:txBody>
          <a:bodyPr/>
          <a:lstStyle/>
          <a:p>
            <a:pPr marL="0" indent="0">
              <a:spcAft>
                <a:spcPts val="1200"/>
              </a:spcAft>
              <a:buNone/>
            </a:pPr>
            <a:r>
              <a:rPr lang="en-US" sz="2800" dirty="0" smtClean="0"/>
              <a:t>Bowe </a:t>
            </a:r>
            <a:r>
              <a:rPr lang="en-US" sz="2800" i="1" dirty="0" smtClean="0"/>
              <a:t>et al. </a:t>
            </a:r>
            <a:r>
              <a:rPr lang="en-US" sz="2800" dirty="0" smtClean="0"/>
              <a:t>(1992) suggest that policy is interpreted and re-interpreted at every stage of the development process. </a:t>
            </a:r>
            <a:r>
              <a:rPr lang="en-GB" sz="2800" dirty="0" smtClean="0"/>
              <a:t>Enactment is </a:t>
            </a:r>
            <a:r>
              <a:rPr lang="en-GB" sz="2800" dirty="0"/>
              <a:t>a continual process, in which policy is still being made, and re-made, as it is being </a:t>
            </a:r>
            <a:r>
              <a:rPr lang="en-GB" sz="2800" dirty="0" smtClean="0"/>
              <a:t>implemented.</a:t>
            </a:r>
          </a:p>
          <a:p>
            <a:pPr marL="0" indent="0">
              <a:spcAft>
                <a:spcPts val="1200"/>
              </a:spcAft>
              <a:buFontTx/>
              <a:buNone/>
            </a:pPr>
            <a:r>
              <a:rPr lang="en-US" sz="2800" dirty="0" smtClean="0"/>
              <a:t>Policies shift and change their meaning in the political arena when ministers or committee chairs or other influential individuals change.</a:t>
            </a:r>
            <a:endParaRPr lang="en-GB" sz="2800" dirty="0" smtClean="0"/>
          </a:p>
          <a:p>
            <a:pPr marL="0" indent="0">
              <a:buFontTx/>
              <a:buNone/>
            </a:pPr>
            <a:r>
              <a:rPr lang="en-GB" sz="2800" dirty="0" smtClean="0"/>
              <a:t>See Ball (1994)</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animEffect transition="in" filter="checkerboard(across)">
                                      <p:cBhvr>
                                        <p:cTn id="7" dur="500"/>
                                        <p:tgtEl>
                                          <p:spTgt spid="43010">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4000"/>
                                  </p:stCondLst>
                                  <p:childTnLst>
                                    <p:set>
                                      <p:cBhvr>
                                        <p:cTn id="10" dur="1" fill="hold">
                                          <p:stCondLst>
                                            <p:cond delay="0"/>
                                          </p:stCondLst>
                                        </p:cTn>
                                        <p:tgtEl>
                                          <p:spTgt spid="43010">
                                            <p:txEl>
                                              <p:pRg st="1" end="1"/>
                                            </p:txEl>
                                          </p:spTgt>
                                        </p:tgtEl>
                                        <p:attrNameLst>
                                          <p:attrName>style.visibility</p:attrName>
                                        </p:attrNameLst>
                                      </p:cBhvr>
                                      <p:to>
                                        <p:strVal val="visible"/>
                                      </p:to>
                                    </p:set>
                                    <p:animEffect transition="in" filter="checkerboard(across)">
                                      <p:cBhvr>
                                        <p:cTn id="11" dur="500"/>
                                        <p:tgtEl>
                                          <p:spTgt spid="43010">
                                            <p:txEl>
                                              <p:pRg st="1" end="1"/>
                                            </p:txEl>
                                          </p:spTgt>
                                        </p:tgtEl>
                                      </p:cBhvr>
                                    </p:animEffect>
                                  </p:childTnLst>
                                </p:cTn>
                              </p:par>
                            </p:childTnLst>
                          </p:cTn>
                        </p:par>
                        <p:par>
                          <p:cTn id="12" fill="hold">
                            <p:stCondLst>
                              <p:cond delay="5000"/>
                            </p:stCondLst>
                            <p:childTnLst>
                              <p:par>
                                <p:cTn id="13" presetID="5" presetClass="entr" presetSubtype="10" fill="hold" nodeType="afterEffect">
                                  <p:stCondLst>
                                    <p:cond delay="1000"/>
                                  </p:stCondLst>
                                  <p:childTnLst>
                                    <p:set>
                                      <p:cBhvr>
                                        <p:cTn id="14" dur="1" fill="hold">
                                          <p:stCondLst>
                                            <p:cond delay="0"/>
                                          </p:stCondLst>
                                        </p:cTn>
                                        <p:tgtEl>
                                          <p:spTgt spid="43010">
                                            <p:txEl>
                                              <p:pRg st="2" end="2"/>
                                            </p:txEl>
                                          </p:spTgt>
                                        </p:tgtEl>
                                        <p:attrNameLst>
                                          <p:attrName>style.visibility</p:attrName>
                                        </p:attrNameLst>
                                      </p:cBhvr>
                                      <p:to>
                                        <p:strVal val="visible"/>
                                      </p:to>
                                    </p:set>
                                    <p:animEffect transition="in" filter="checkerboard(across)">
                                      <p:cBhvr>
                                        <p:cTn id="15" dur="500"/>
                                        <p:tgtEl>
                                          <p:spTgt spid="430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357188" y="228600"/>
            <a:ext cx="7643812" cy="1219200"/>
          </a:xfrm>
        </p:spPr>
        <p:txBody>
          <a:bodyPr/>
          <a:lstStyle/>
          <a:p>
            <a:r>
              <a:rPr lang="en-GB" sz="3600" dirty="0" smtClean="0">
                <a:solidFill>
                  <a:schemeClr val="tx1"/>
                </a:solidFill>
              </a:rPr>
              <a:t>Policy as Text</a:t>
            </a:r>
          </a:p>
        </p:txBody>
      </p:sp>
      <p:sp>
        <p:nvSpPr>
          <p:cNvPr id="44034" name="Rectangle 3"/>
          <p:cNvSpPr>
            <a:spLocks noGrp="1" noChangeArrowheads="1"/>
          </p:cNvSpPr>
          <p:nvPr>
            <p:ph idx="1"/>
          </p:nvPr>
        </p:nvSpPr>
        <p:spPr>
          <a:xfrm>
            <a:off x="1187624" y="1371600"/>
            <a:ext cx="6696744" cy="4414838"/>
          </a:xfrm>
        </p:spPr>
        <p:txBody>
          <a:bodyPr/>
          <a:lstStyle/>
          <a:p>
            <a:pPr marL="0" indent="0" algn="just">
              <a:lnSpc>
                <a:spcPct val="80000"/>
              </a:lnSpc>
              <a:buFontTx/>
              <a:buNone/>
            </a:pPr>
            <a:r>
              <a:rPr lang="en-US" sz="2800" dirty="0" smtClean="0"/>
              <a:t>The policies themselves, as texts, are not necessarily clear or closed or complete. The texts are the product of compromises at  various stages (at points of initial influence, in the micropolitics of legislative formulation, in the parliamentary process and in the politics and micropolitics of interest group articulation). They are typically the cannibalised products of multiple (but circumscribed) influences and agendas. There is ad hocery, negotiation and serendipity within the state, within the policy formation process</a:t>
            </a:r>
            <a:r>
              <a:rPr lang="en-US" sz="2800" dirty="0"/>
              <a:t> </a:t>
            </a:r>
            <a:r>
              <a:rPr lang="en-GB" sz="2800" dirty="0" smtClean="0"/>
              <a:t>(Ball, 1994: 16).</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4034">
                                            <p:txEl>
                                              <p:pRg st="0" end="0"/>
                                            </p:txEl>
                                          </p:spTgt>
                                        </p:tgtEl>
                                        <p:attrNameLst>
                                          <p:attrName>style.visibility</p:attrName>
                                        </p:attrNameLst>
                                      </p:cBhvr>
                                      <p:to>
                                        <p:strVal val="visible"/>
                                      </p:to>
                                    </p:set>
                                    <p:animEffect transition="in" filter="checkerboard(across)">
                                      <p:cBhvr>
                                        <p:cTn id="7" dur="500"/>
                                        <p:tgtEl>
                                          <p:spTgt spid="440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357188" y="228600"/>
            <a:ext cx="8101012" cy="771525"/>
          </a:xfrm>
        </p:spPr>
        <p:txBody>
          <a:bodyPr/>
          <a:lstStyle/>
          <a:p>
            <a:r>
              <a:rPr lang="en-GB" sz="3200" dirty="0" smtClean="0">
                <a:solidFill>
                  <a:schemeClr val="tx1"/>
                </a:solidFill>
              </a:rPr>
              <a:t>Policy as Discourse (1)</a:t>
            </a:r>
          </a:p>
        </p:txBody>
      </p:sp>
      <p:sp>
        <p:nvSpPr>
          <p:cNvPr id="45058" name="Rectangle 3"/>
          <p:cNvSpPr>
            <a:spLocks noGrp="1" noChangeArrowheads="1"/>
          </p:cNvSpPr>
          <p:nvPr>
            <p:ph idx="1"/>
          </p:nvPr>
        </p:nvSpPr>
        <p:spPr>
          <a:xfrm>
            <a:off x="323528" y="1484784"/>
            <a:ext cx="8534152" cy="4519811"/>
          </a:xfrm>
        </p:spPr>
        <p:txBody>
          <a:bodyPr/>
          <a:lstStyle/>
          <a:p>
            <a:pPr marL="0" indent="0">
              <a:lnSpc>
                <a:spcPct val="80000"/>
              </a:lnSpc>
              <a:spcBef>
                <a:spcPts val="0"/>
              </a:spcBef>
              <a:buFontTx/>
              <a:buNone/>
            </a:pPr>
            <a:r>
              <a:rPr lang="en-US" altLang="en-GB" sz="2800" dirty="0" smtClean="0"/>
              <a:t>“</a:t>
            </a:r>
            <a:r>
              <a:rPr lang="en-US" sz="2800" dirty="0" smtClean="0"/>
              <a:t>Discourses provide a parameter within which notions of truth and knowledge are formed. However, the factors that shape such discourses are not value neutral, but reflect the structural balance of power in society</a:t>
            </a:r>
            <a:r>
              <a:rPr lang="en-US" altLang="en-GB" sz="2800" dirty="0" smtClean="0"/>
              <a:t>”</a:t>
            </a:r>
            <a:r>
              <a:rPr lang="en-US" sz="2800" dirty="0" smtClean="0"/>
              <a:t> (Bell and Stevenson, 2006: 17).</a:t>
            </a:r>
          </a:p>
          <a:p>
            <a:pPr marL="0" indent="0">
              <a:lnSpc>
                <a:spcPct val="80000"/>
              </a:lnSpc>
              <a:spcBef>
                <a:spcPts val="0"/>
              </a:spcBef>
              <a:buFontTx/>
              <a:buNone/>
            </a:pPr>
            <a:endParaRPr lang="en-US" sz="2800" dirty="0" smtClean="0"/>
          </a:p>
          <a:p>
            <a:pPr marL="0" indent="0">
              <a:lnSpc>
                <a:spcPct val="80000"/>
              </a:lnSpc>
              <a:spcBef>
                <a:spcPts val="0"/>
              </a:spcBef>
              <a:buFontTx/>
              <a:buNone/>
            </a:pPr>
            <a:r>
              <a:rPr lang="en-US" altLang="en-GB" sz="2800" dirty="0" smtClean="0"/>
              <a:t>“</a:t>
            </a:r>
            <a:r>
              <a:rPr lang="en-US" sz="2800" dirty="0" smtClean="0"/>
              <a:t>Discourses are about what can be said, and thought, but also about who can speak, when, where and with what authority</a:t>
            </a:r>
            <a:r>
              <a:rPr lang="en-US" altLang="en-GB" sz="2800" dirty="0" smtClean="0"/>
              <a:t>”</a:t>
            </a:r>
            <a:r>
              <a:rPr lang="en-US" sz="2800" dirty="0" smtClean="0"/>
              <a:t> (Ball, 1994: 21).</a:t>
            </a:r>
          </a:p>
          <a:p>
            <a:pPr marL="0" indent="0">
              <a:lnSpc>
                <a:spcPct val="80000"/>
              </a:lnSpc>
              <a:spcBef>
                <a:spcPts val="0"/>
              </a:spcBef>
              <a:buFontTx/>
              <a:buNone/>
            </a:pPr>
            <a:endParaRPr lang="en-US" sz="2800"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animEffect transition="in" filter="checkerboard(across)">
                                      <p:cBhvr>
                                        <p:cTn id="7" dur="500"/>
                                        <p:tgtEl>
                                          <p:spTgt spid="45058">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45058">
                                            <p:txEl>
                                              <p:pRg st="2" end="2"/>
                                            </p:txEl>
                                          </p:spTgt>
                                        </p:tgtEl>
                                        <p:attrNameLst>
                                          <p:attrName>style.visibility</p:attrName>
                                        </p:attrNameLst>
                                      </p:cBhvr>
                                      <p:to>
                                        <p:strVal val="visible"/>
                                      </p:to>
                                    </p:set>
                                    <p:animEffect transition="in" filter="checkerboard(across)">
                                      <p:cBhvr>
                                        <p:cTn id="11" dur="500"/>
                                        <p:tgtEl>
                                          <p:spTgt spid="4505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357188" y="228600"/>
            <a:ext cx="8101012" cy="771525"/>
          </a:xfrm>
        </p:spPr>
        <p:txBody>
          <a:bodyPr/>
          <a:lstStyle/>
          <a:p>
            <a:r>
              <a:rPr lang="en-GB" sz="3200" dirty="0" smtClean="0">
                <a:solidFill>
                  <a:schemeClr val="tx1"/>
                </a:solidFill>
              </a:rPr>
              <a:t>Policy as Discourse (2)</a:t>
            </a:r>
          </a:p>
        </p:txBody>
      </p:sp>
      <p:sp>
        <p:nvSpPr>
          <p:cNvPr id="45058" name="Rectangle 3"/>
          <p:cNvSpPr>
            <a:spLocks noGrp="1" noChangeArrowheads="1"/>
          </p:cNvSpPr>
          <p:nvPr>
            <p:ph idx="1"/>
          </p:nvPr>
        </p:nvSpPr>
        <p:spPr>
          <a:xfrm>
            <a:off x="323528" y="1412776"/>
            <a:ext cx="8496944" cy="4591819"/>
          </a:xfrm>
        </p:spPr>
        <p:txBody>
          <a:bodyPr/>
          <a:lstStyle/>
          <a:p>
            <a:pPr marL="0" indent="0">
              <a:lnSpc>
                <a:spcPct val="80000"/>
              </a:lnSpc>
              <a:spcBef>
                <a:spcPts val="0"/>
              </a:spcBef>
              <a:buFontTx/>
              <a:buNone/>
            </a:pPr>
            <a:r>
              <a:rPr lang="en-US" altLang="en-GB" sz="2800" dirty="0" smtClean="0"/>
              <a:t>Following the arguments on the previous slide, it follows that </a:t>
            </a:r>
            <a:r>
              <a:rPr lang="en-US" sz="2800" dirty="0" smtClean="0"/>
              <a:t>there are struggles over the interpretation and enactment of policy but the scope and content of these struggles is constrained by the dominant discourses at any given time. </a:t>
            </a:r>
          </a:p>
          <a:p>
            <a:pPr marL="0" indent="0">
              <a:lnSpc>
                <a:spcPct val="80000"/>
              </a:lnSpc>
              <a:spcBef>
                <a:spcPts val="0"/>
              </a:spcBef>
              <a:buFontTx/>
              <a:buNone/>
            </a:pPr>
            <a:endParaRPr lang="en-US" sz="2800" dirty="0" smtClean="0"/>
          </a:p>
          <a:p>
            <a:pPr marL="0" indent="0">
              <a:lnSpc>
                <a:spcPct val="80000"/>
              </a:lnSpc>
              <a:spcBef>
                <a:spcPts val="0"/>
              </a:spcBef>
              <a:buFontTx/>
              <a:buNone/>
            </a:pPr>
            <a:endParaRPr lang="en-US" sz="2800" dirty="0"/>
          </a:p>
          <a:p>
            <a:pPr marL="0" indent="0">
              <a:lnSpc>
                <a:spcPct val="80000"/>
              </a:lnSpc>
              <a:spcBef>
                <a:spcPts val="0"/>
              </a:spcBef>
              <a:buNone/>
            </a:pPr>
            <a:r>
              <a:rPr lang="en-US" sz="2800" b="1" dirty="0" smtClean="0">
                <a:solidFill>
                  <a:srgbClr val="0000FF"/>
                </a:solidFill>
              </a:rPr>
              <a:t>Does anything </a:t>
            </a:r>
            <a:r>
              <a:rPr lang="en-US" sz="2800" b="1" dirty="0">
                <a:solidFill>
                  <a:srgbClr val="0000FF"/>
                </a:solidFill>
              </a:rPr>
              <a:t>happening in your school </a:t>
            </a:r>
            <a:r>
              <a:rPr lang="en-US" sz="2800" b="1" dirty="0" smtClean="0">
                <a:solidFill>
                  <a:srgbClr val="0000FF"/>
                </a:solidFill>
              </a:rPr>
              <a:t>resonate </a:t>
            </a:r>
            <a:r>
              <a:rPr lang="en-US" sz="2800" b="1" dirty="0">
                <a:solidFill>
                  <a:srgbClr val="0000FF"/>
                </a:solidFill>
              </a:rPr>
              <a:t>with </a:t>
            </a:r>
            <a:r>
              <a:rPr lang="en-US" sz="2800" b="1" dirty="0" smtClean="0">
                <a:solidFill>
                  <a:srgbClr val="0000FF"/>
                </a:solidFill>
              </a:rPr>
              <a:t>these arguments?</a:t>
            </a:r>
            <a:endParaRPr lang="en-GB" sz="2800" b="1" dirty="0">
              <a:solidFill>
                <a:srgbClr val="0000FF"/>
              </a:solidFill>
            </a:endParaRPr>
          </a:p>
          <a:p>
            <a:pPr marL="0" indent="0">
              <a:lnSpc>
                <a:spcPct val="80000"/>
              </a:lnSpc>
              <a:spcBef>
                <a:spcPts val="0"/>
              </a:spcBef>
              <a:buFontTx/>
              <a:buNone/>
            </a:pPr>
            <a:endParaRPr lang="en-GB" sz="2800" dirty="0" smtClean="0"/>
          </a:p>
        </p:txBody>
      </p:sp>
    </p:spTree>
    <p:extLst>
      <p:ext uri="{BB962C8B-B14F-4D97-AF65-F5344CB8AC3E}">
        <p14:creationId xmlns:p14="http://schemas.microsoft.com/office/powerpoint/2010/main" val="38918200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animEffect transition="in" filter="checkerboard(across)">
                                      <p:cBhvr>
                                        <p:cTn id="7" dur="500"/>
                                        <p:tgtEl>
                                          <p:spTgt spid="45058">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45058">
                                            <p:txEl>
                                              <p:pRg st="3" end="3"/>
                                            </p:txEl>
                                          </p:spTgt>
                                        </p:tgtEl>
                                        <p:attrNameLst>
                                          <p:attrName>style.visibility</p:attrName>
                                        </p:attrNameLst>
                                      </p:cBhvr>
                                      <p:to>
                                        <p:strVal val="visible"/>
                                      </p:to>
                                    </p:set>
                                    <p:animEffect transition="in" filter="checkerboard(across)">
                                      <p:cBhvr>
                                        <p:cTn id="11" dur="500"/>
                                        <p:tgtEl>
                                          <p:spTgt spid="4505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250825" y="188913"/>
            <a:ext cx="8229600" cy="1368425"/>
          </a:xfrm>
        </p:spPr>
        <p:txBody>
          <a:bodyPr/>
          <a:lstStyle/>
          <a:p>
            <a:pPr algn="ctr" eaLnBrk="1" hangingPunct="1"/>
            <a:r>
              <a:rPr lang="en-GB" sz="3600" dirty="0">
                <a:latin typeface="Calibri" charset="0"/>
              </a:rPr>
              <a:t>Session Aims:</a:t>
            </a:r>
          </a:p>
        </p:txBody>
      </p:sp>
      <p:sp>
        <p:nvSpPr>
          <p:cNvPr id="24579" name="Rectangle 3"/>
          <p:cNvSpPr>
            <a:spLocks noGrp="1" noChangeArrowheads="1"/>
          </p:cNvSpPr>
          <p:nvPr>
            <p:ph type="body" idx="1"/>
          </p:nvPr>
        </p:nvSpPr>
        <p:spPr>
          <a:xfrm>
            <a:off x="468313" y="1341438"/>
            <a:ext cx="8207375" cy="4824412"/>
          </a:xfrm>
        </p:spPr>
        <p:txBody>
          <a:bodyPr/>
          <a:lstStyle/>
          <a:p>
            <a:pPr>
              <a:lnSpc>
                <a:spcPct val="90000"/>
              </a:lnSpc>
              <a:buFont typeface="Arial"/>
              <a:buChar char="•"/>
            </a:pPr>
            <a:r>
              <a:rPr lang="en-GB" sz="2800" dirty="0" smtClean="0">
                <a:latin typeface="Calibri" charset="0"/>
                <a:cs typeface="Times New Roman" charset="0"/>
              </a:rPr>
              <a:t>Understand that policy emerges from a particular context. To understand it one must also understand the context</a:t>
            </a:r>
          </a:p>
          <a:p>
            <a:pPr>
              <a:lnSpc>
                <a:spcPct val="90000"/>
              </a:lnSpc>
              <a:buFont typeface="Arial"/>
              <a:buChar char="•"/>
            </a:pPr>
            <a:r>
              <a:rPr lang="en-GB" sz="2800" dirty="0" smtClean="0">
                <a:latin typeface="Calibri" charset="0"/>
                <a:cs typeface="Times New Roman" charset="0"/>
              </a:rPr>
              <a:t>Understand that </a:t>
            </a:r>
            <a:r>
              <a:rPr lang="en-US" sz="2800" dirty="0"/>
              <a:t>policy may therefore be influenced by underlying invisible philosophy/ontology for which there may be some </a:t>
            </a:r>
            <a:r>
              <a:rPr lang="en-US" sz="2800" dirty="0" smtClean="0"/>
              <a:t>clues</a:t>
            </a:r>
            <a:endParaRPr lang="en-GB" sz="2800" dirty="0" smtClean="0">
              <a:latin typeface="Calibri" charset="0"/>
              <a:cs typeface="Times New Roman" charset="0"/>
            </a:endParaRPr>
          </a:p>
          <a:p>
            <a:pPr>
              <a:lnSpc>
                <a:spcPct val="90000"/>
              </a:lnSpc>
              <a:buFont typeface="Arial"/>
              <a:buChar char="•"/>
            </a:pPr>
            <a:r>
              <a:rPr lang="en-GB" sz="2800" dirty="0" smtClean="0">
                <a:latin typeface="Calibri" charset="0"/>
                <a:cs typeface="Times New Roman" charset="0"/>
              </a:rPr>
              <a:t>Understand that policy is a process/discourse not a product/outcome</a:t>
            </a:r>
          </a:p>
          <a:p>
            <a:pPr>
              <a:lnSpc>
                <a:spcPct val="90000"/>
              </a:lnSpc>
              <a:buFont typeface="Arial"/>
              <a:buChar char="•"/>
            </a:pPr>
            <a:r>
              <a:rPr lang="en-GB" sz="2800" dirty="0">
                <a:latin typeface="Calibri" charset="0"/>
                <a:cs typeface="Times New Roman" charset="0"/>
              </a:rPr>
              <a:t>Understand that there </a:t>
            </a:r>
            <a:r>
              <a:rPr lang="en-GB" sz="2800" dirty="0" smtClean="0">
                <a:latin typeface="Calibri" charset="0"/>
                <a:cs typeface="Times New Roman" charset="0"/>
              </a:rPr>
              <a:t>are </a:t>
            </a:r>
            <a:r>
              <a:rPr lang="en-US" sz="2800" dirty="0" smtClean="0"/>
              <a:t>are </a:t>
            </a:r>
            <a:r>
              <a:rPr lang="en-US" sz="2800" dirty="0"/>
              <a:t>limits on what individual </a:t>
            </a:r>
            <a:r>
              <a:rPr lang="en-US" sz="2800" dirty="0" smtClean="0"/>
              <a:t>agency (or schools) </a:t>
            </a:r>
            <a:r>
              <a:rPr lang="en-US" sz="2800" dirty="0"/>
              <a:t>can achieve – which make it difficult to shift stubborn problems!</a:t>
            </a:r>
          </a:p>
          <a:p>
            <a:pPr lvl="1" eaLnBrk="1" hangingPunct="1">
              <a:lnSpc>
                <a:spcPct val="90000"/>
              </a:lnSpc>
            </a:pPr>
            <a:endParaRPr lang="en-GB" sz="2000" dirty="0">
              <a:latin typeface="Calibri"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checkerboard(across)">
                                      <p:cBhvr>
                                        <p:cTn id="7" dur="500"/>
                                        <p:tgtEl>
                                          <p:spTgt spid="24579">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checkerboard(across)">
                                      <p:cBhvr>
                                        <p:cTn id="11" dur="500"/>
                                        <p:tgtEl>
                                          <p:spTgt spid="24579">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checkerboard(across)">
                                      <p:cBhvr>
                                        <p:cTn id="15" dur="500"/>
                                        <p:tgtEl>
                                          <p:spTgt spid="24579">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checkerboard(across)">
                                      <p:cBhvr>
                                        <p:cTn id="19"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4"/>
          <p:cNvSpPr>
            <a:spLocks noChangeArrowheads="1"/>
          </p:cNvSpPr>
          <p:nvPr/>
        </p:nvSpPr>
        <p:spPr bwMode="auto">
          <a:xfrm>
            <a:off x="357188" y="228600"/>
            <a:ext cx="6643687" cy="1143000"/>
          </a:xfrm>
          <a:prstGeom prst="rect">
            <a:avLst/>
          </a:prstGeom>
          <a:noFill/>
          <a:ln w="9525">
            <a:noFill/>
            <a:miter lim="800000"/>
            <a:headEnd/>
            <a:tailEnd/>
          </a:ln>
        </p:spPr>
        <p:txBody>
          <a:bodyPr anchor="ctr"/>
          <a:lstStyle/>
          <a:p>
            <a:r>
              <a:rPr lang="en-GB" sz="3200" b="1" dirty="0">
                <a:solidFill>
                  <a:schemeClr val="tx2"/>
                </a:solidFill>
                <a:latin typeface="Calibri" pitchFamily="34" charset="0"/>
              </a:rPr>
              <a:t>Bowe </a:t>
            </a:r>
            <a:r>
              <a:rPr lang="en-GB" sz="3200" b="1" i="1" dirty="0">
                <a:solidFill>
                  <a:schemeClr val="tx2"/>
                </a:solidFill>
                <a:latin typeface="Calibri" pitchFamily="34" charset="0"/>
              </a:rPr>
              <a:t>et al</a:t>
            </a:r>
            <a:r>
              <a:rPr lang="en-GB" sz="3200" b="1" dirty="0">
                <a:solidFill>
                  <a:schemeClr val="tx2"/>
                </a:solidFill>
                <a:latin typeface="Calibri" pitchFamily="34" charset="0"/>
              </a:rPr>
              <a:t>. (1992)</a:t>
            </a:r>
            <a:r>
              <a:rPr lang="ja-JP" altLang="en-GB" sz="3200" b="1" dirty="0">
                <a:solidFill>
                  <a:schemeClr val="tx2"/>
                </a:solidFill>
                <a:latin typeface="Calibri" pitchFamily="34" charset="0"/>
              </a:rPr>
              <a:t>’</a:t>
            </a:r>
            <a:r>
              <a:rPr lang="en-GB" altLang="ja-JP" sz="3200" b="1" dirty="0">
                <a:solidFill>
                  <a:schemeClr val="tx2"/>
                </a:solidFill>
                <a:latin typeface="Calibri" pitchFamily="34" charset="0"/>
              </a:rPr>
              <a:t>s </a:t>
            </a:r>
            <a:r>
              <a:rPr lang="en-GB" altLang="ja-JP" sz="3200" b="1" dirty="0" smtClean="0">
                <a:solidFill>
                  <a:schemeClr val="tx2"/>
                </a:solidFill>
                <a:latin typeface="Calibri" pitchFamily="34" charset="0"/>
              </a:rPr>
              <a:t>cyclical model</a:t>
            </a:r>
            <a:endParaRPr lang="en-GB" sz="3200" b="1" dirty="0">
              <a:solidFill>
                <a:schemeClr val="tx2"/>
              </a:solidFill>
              <a:latin typeface="Calibri" pitchFamily="34" charset="0"/>
            </a:endParaRPr>
          </a:p>
        </p:txBody>
      </p:sp>
      <p:sp>
        <p:nvSpPr>
          <p:cNvPr id="32771" name="Rectangle 5"/>
          <p:cNvSpPr>
            <a:spLocks noChangeArrowheads="1"/>
          </p:cNvSpPr>
          <p:nvPr/>
        </p:nvSpPr>
        <p:spPr bwMode="auto">
          <a:xfrm>
            <a:off x="304800" y="1752600"/>
            <a:ext cx="8458200" cy="3890963"/>
          </a:xfrm>
          <a:prstGeom prst="rect">
            <a:avLst/>
          </a:prstGeom>
          <a:noFill/>
          <a:ln w="9525">
            <a:noFill/>
            <a:miter lim="800000"/>
            <a:headEnd/>
            <a:tailEnd/>
          </a:ln>
        </p:spPr>
        <p:txBody>
          <a:bodyPr/>
          <a:lstStyle/>
          <a:p>
            <a:pPr marL="342900" indent="-342900">
              <a:spcBef>
                <a:spcPct val="20000"/>
              </a:spcBef>
              <a:buClr>
                <a:schemeClr val="accent2"/>
              </a:buClr>
              <a:defRPr/>
            </a:pPr>
            <a:r>
              <a:rPr lang="en-GB" sz="3200" dirty="0">
                <a:ea typeface="+mn-ea"/>
              </a:rPr>
              <a:t>			     </a:t>
            </a:r>
            <a:r>
              <a:rPr lang="en-GB" sz="3200" b="1" dirty="0">
                <a:latin typeface="+mn-lt"/>
                <a:ea typeface="+mn-ea"/>
              </a:rPr>
              <a:t>Context of influence</a:t>
            </a:r>
          </a:p>
          <a:p>
            <a:pPr marL="342900" indent="-342900">
              <a:spcBef>
                <a:spcPct val="20000"/>
              </a:spcBef>
              <a:buClr>
                <a:schemeClr val="accent2"/>
              </a:buClr>
              <a:defRPr/>
            </a:pPr>
            <a:endParaRPr lang="en-GB" sz="3200" b="1" dirty="0">
              <a:latin typeface="+mn-lt"/>
              <a:ea typeface="+mn-ea"/>
            </a:endParaRPr>
          </a:p>
          <a:p>
            <a:pPr marL="342900" indent="-342900">
              <a:spcBef>
                <a:spcPct val="20000"/>
              </a:spcBef>
              <a:buClr>
                <a:schemeClr val="accent2"/>
              </a:buClr>
              <a:defRPr/>
            </a:pPr>
            <a:endParaRPr lang="en-GB" sz="3200" b="1" dirty="0">
              <a:latin typeface="+mn-lt"/>
              <a:ea typeface="+mn-ea"/>
            </a:endParaRPr>
          </a:p>
          <a:p>
            <a:pPr marL="342900" indent="-342900">
              <a:spcBef>
                <a:spcPct val="20000"/>
              </a:spcBef>
              <a:buClr>
                <a:schemeClr val="accent2"/>
              </a:buClr>
              <a:defRPr/>
            </a:pPr>
            <a:endParaRPr lang="en-GB" sz="3200" b="1" dirty="0">
              <a:latin typeface="+mn-lt"/>
              <a:ea typeface="+mn-ea"/>
            </a:endParaRPr>
          </a:p>
          <a:p>
            <a:pPr marL="342900" indent="-342900">
              <a:spcBef>
                <a:spcPct val="20000"/>
              </a:spcBef>
              <a:buClr>
                <a:schemeClr val="accent2"/>
              </a:buClr>
              <a:defRPr/>
            </a:pPr>
            <a:r>
              <a:rPr lang="en-GB" sz="3200" b="1" dirty="0">
                <a:latin typeface="+mn-lt"/>
                <a:ea typeface="+mn-ea"/>
              </a:rPr>
              <a:t>Context of policy 		Context of practice</a:t>
            </a:r>
          </a:p>
          <a:p>
            <a:pPr marL="342900" indent="-342900">
              <a:spcBef>
                <a:spcPct val="20000"/>
              </a:spcBef>
              <a:buClr>
                <a:schemeClr val="accent2"/>
              </a:buClr>
              <a:defRPr/>
            </a:pPr>
            <a:r>
              <a:rPr lang="en-GB" sz="3200" b="1" dirty="0">
                <a:latin typeface="+mn-lt"/>
                <a:ea typeface="+mn-ea"/>
              </a:rPr>
              <a:t>text production</a:t>
            </a:r>
          </a:p>
        </p:txBody>
      </p:sp>
      <p:sp>
        <p:nvSpPr>
          <p:cNvPr id="46083" name="Line 6"/>
          <p:cNvSpPr>
            <a:spLocks noChangeShapeType="1"/>
          </p:cNvSpPr>
          <p:nvPr/>
        </p:nvSpPr>
        <p:spPr bwMode="auto">
          <a:xfrm flipV="1">
            <a:off x="2411413" y="2420938"/>
            <a:ext cx="1655762" cy="1655762"/>
          </a:xfrm>
          <a:prstGeom prst="line">
            <a:avLst/>
          </a:prstGeom>
          <a:noFill/>
          <a:ln w="9525">
            <a:solidFill>
              <a:schemeClr val="tx1"/>
            </a:solidFill>
            <a:round/>
            <a:headEnd type="triangle" w="med" len="med"/>
            <a:tailEnd type="triangle" w="med" len="med"/>
          </a:ln>
        </p:spPr>
        <p:txBody>
          <a:bodyPr/>
          <a:lstStyle/>
          <a:p>
            <a:endParaRPr lang="en-GB" dirty="0"/>
          </a:p>
        </p:txBody>
      </p:sp>
      <p:sp>
        <p:nvSpPr>
          <p:cNvPr id="46084" name="Line 7"/>
          <p:cNvSpPr>
            <a:spLocks noChangeShapeType="1"/>
          </p:cNvSpPr>
          <p:nvPr/>
        </p:nvSpPr>
        <p:spPr bwMode="auto">
          <a:xfrm flipH="1" flipV="1">
            <a:off x="4859338" y="2420938"/>
            <a:ext cx="1657350" cy="1655762"/>
          </a:xfrm>
          <a:prstGeom prst="line">
            <a:avLst/>
          </a:prstGeom>
          <a:noFill/>
          <a:ln w="9525">
            <a:solidFill>
              <a:schemeClr val="tx1"/>
            </a:solidFill>
            <a:round/>
            <a:headEnd type="triangle" w="med" len="med"/>
            <a:tailEnd type="triangle" w="med" len="med"/>
          </a:ln>
        </p:spPr>
        <p:txBody>
          <a:bodyPr/>
          <a:lstStyle/>
          <a:p>
            <a:endParaRPr lang="en-GB" dirty="0"/>
          </a:p>
        </p:txBody>
      </p:sp>
      <p:sp>
        <p:nvSpPr>
          <p:cNvPr id="46085" name="Line 8"/>
          <p:cNvSpPr>
            <a:spLocks noChangeShapeType="1"/>
          </p:cNvSpPr>
          <p:nvPr/>
        </p:nvSpPr>
        <p:spPr bwMode="auto">
          <a:xfrm>
            <a:off x="3059113" y="4076700"/>
            <a:ext cx="2952750" cy="0"/>
          </a:xfrm>
          <a:prstGeom prst="line">
            <a:avLst/>
          </a:prstGeom>
          <a:noFill/>
          <a:ln w="9525">
            <a:solidFill>
              <a:schemeClr val="tx1"/>
            </a:solidFill>
            <a:round/>
            <a:headEnd type="triangle" w="med" len="med"/>
            <a:tailEnd type="triangle" w="med" len="med"/>
          </a:ln>
        </p:spPr>
        <p:txBody>
          <a:bodyPr/>
          <a:lstStyle/>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467544" y="228600"/>
            <a:ext cx="8676456" cy="1200150"/>
          </a:xfrm>
        </p:spPr>
        <p:txBody>
          <a:bodyPr/>
          <a:lstStyle/>
          <a:p>
            <a:r>
              <a:rPr lang="en-GB" sz="3200" dirty="0" smtClean="0">
                <a:solidFill>
                  <a:schemeClr val="tx1"/>
                </a:solidFill>
              </a:rPr>
              <a:t>A cyclical model of policy development</a:t>
            </a:r>
          </a:p>
        </p:txBody>
      </p:sp>
      <p:sp>
        <p:nvSpPr>
          <p:cNvPr id="850947" name="Rectangle 3"/>
          <p:cNvSpPr>
            <a:spLocks noGrp="1" noChangeArrowheads="1"/>
          </p:cNvSpPr>
          <p:nvPr>
            <p:ph idx="1"/>
          </p:nvPr>
        </p:nvSpPr>
        <p:spPr>
          <a:xfrm>
            <a:off x="467544" y="1428750"/>
            <a:ext cx="8136904" cy="4667250"/>
          </a:xfrm>
        </p:spPr>
        <p:txBody>
          <a:bodyPr/>
          <a:lstStyle/>
          <a:p>
            <a:pPr marL="0" indent="0">
              <a:lnSpc>
                <a:spcPct val="80000"/>
              </a:lnSpc>
              <a:buFontTx/>
              <a:buNone/>
            </a:pPr>
            <a:r>
              <a:rPr lang="en-US" altLang="en-GB" sz="2800" dirty="0" smtClean="0"/>
              <a:t>“</a:t>
            </a:r>
            <a:r>
              <a:rPr lang="en-US" sz="2800" dirty="0" smtClean="0"/>
              <a:t>In a very real sense, generation and implementation are continuous features of the policy process, with generation of policy … still taking place after the legislation has been effected; both within the central state and within the LEAs and the schools</a:t>
            </a:r>
            <a:r>
              <a:rPr lang="en-US" altLang="en-GB" sz="2800" dirty="0" smtClean="0"/>
              <a:t>”</a:t>
            </a:r>
            <a:r>
              <a:rPr lang="en-US" sz="2800" dirty="0" smtClean="0"/>
              <a:t> (Bowe </a:t>
            </a:r>
            <a:r>
              <a:rPr lang="en-US" sz="2800" i="1" dirty="0" smtClean="0"/>
              <a:t>et al</a:t>
            </a:r>
            <a:r>
              <a:rPr lang="en-US" sz="2800" dirty="0" smtClean="0"/>
              <a:t>. 1992: 14).</a:t>
            </a:r>
          </a:p>
          <a:p>
            <a:pPr marL="0" indent="0">
              <a:lnSpc>
                <a:spcPct val="80000"/>
              </a:lnSpc>
              <a:buFontTx/>
              <a:buNone/>
            </a:pPr>
            <a:endParaRPr lang="en-US" sz="2800" dirty="0" smtClean="0"/>
          </a:p>
          <a:p>
            <a:pPr marL="0" indent="0">
              <a:lnSpc>
                <a:spcPct val="80000"/>
              </a:lnSpc>
              <a:buFontTx/>
              <a:buNone/>
            </a:pPr>
            <a:r>
              <a:rPr lang="en-US" altLang="en-GB" sz="2800" dirty="0" smtClean="0"/>
              <a:t>“</a:t>
            </a:r>
            <a:r>
              <a:rPr lang="en-US" sz="2800" dirty="0" smtClean="0"/>
              <a:t>Sharp distinctions between policy generation and implementation can be unhelpful as they fail to account for the way in which policy is formed and reformed as it is being </a:t>
            </a:r>
            <a:r>
              <a:rPr lang="en-US" altLang="en-GB" sz="2800" dirty="0" smtClean="0"/>
              <a:t>‘</a:t>
            </a:r>
            <a:r>
              <a:rPr lang="en-US" sz="2800" dirty="0" smtClean="0"/>
              <a:t>implemented</a:t>
            </a:r>
            <a:r>
              <a:rPr lang="en-US" altLang="en-GB" sz="2800" dirty="0" smtClean="0"/>
              <a:t>’</a:t>
            </a:r>
            <a:r>
              <a:rPr lang="en-US" altLang="en-GB" sz="2800" dirty="0"/>
              <a:t> </a:t>
            </a:r>
            <a:r>
              <a:rPr lang="en-US" altLang="en-GB" sz="2800" dirty="0" smtClean="0"/>
              <a:t>”</a:t>
            </a:r>
            <a:r>
              <a:rPr lang="en-US" sz="2800" dirty="0" smtClean="0"/>
              <a:t> (Bell and Stevenson, 2006: 9).</a:t>
            </a:r>
          </a:p>
          <a:p>
            <a:pPr>
              <a:lnSpc>
                <a:spcPct val="80000"/>
              </a:lnSpc>
              <a:buFontTx/>
              <a:buNone/>
            </a:pPr>
            <a:r>
              <a:rPr lang="en-US" sz="2400" b="1" dirty="0" smtClean="0">
                <a:effectLst>
                  <a:outerShdw blurRad="38100" dist="38100" dir="2700000" algn="tl">
                    <a:srgbClr val="C0C0C0"/>
                  </a:outerShdw>
                </a:effectLst>
              </a:rPr>
              <a: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850947">
                                            <p:txEl>
                                              <p:pRg st="0" end="0"/>
                                            </p:txEl>
                                          </p:spTgt>
                                        </p:tgtEl>
                                        <p:attrNameLst>
                                          <p:attrName>style.visibility</p:attrName>
                                        </p:attrNameLst>
                                      </p:cBhvr>
                                      <p:to>
                                        <p:strVal val="visible"/>
                                      </p:to>
                                    </p:set>
                                    <p:animEffect transition="in" filter="checkerboard(across)">
                                      <p:cBhvr>
                                        <p:cTn id="7" dur="500"/>
                                        <p:tgtEl>
                                          <p:spTgt spid="85094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4000"/>
                                  </p:stCondLst>
                                  <p:childTnLst>
                                    <p:set>
                                      <p:cBhvr>
                                        <p:cTn id="10" dur="1" fill="hold">
                                          <p:stCondLst>
                                            <p:cond delay="0"/>
                                          </p:stCondLst>
                                        </p:cTn>
                                        <p:tgtEl>
                                          <p:spTgt spid="850947">
                                            <p:txEl>
                                              <p:pRg st="2" end="2"/>
                                            </p:txEl>
                                          </p:spTgt>
                                        </p:tgtEl>
                                        <p:attrNameLst>
                                          <p:attrName>style.visibility</p:attrName>
                                        </p:attrNameLst>
                                      </p:cBhvr>
                                      <p:to>
                                        <p:strVal val="visible"/>
                                      </p:to>
                                    </p:set>
                                    <p:animEffect transition="in" filter="checkerboard(across)">
                                      <p:cBhvr>
                                        <p:cTn id="11" dur="500"/>
                                        <p:tgtEl>
                                          <p:spTgt spid="8509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050"/>
          <p:cNvSpPr>
            <a:spLocks noGrp="1" noChangeArrowheads="1"/>
          </p:cNvSpPr>
          <p:nvPr>
            <p:ph type="title"/>
          </p:nvPr>
        </p:nvSpPr>
        <p:spPr>
          <a:xfrm>
            <a:off x="395536" y="304800"/>
            <a:ext cx="8367464" cy="762000"/>
          </a:xfrm>
          <a:noFill/>
        </p:spPr>
        <p:txBody>
          <a:bodyPr lIns="90488" tIns="44450" rIns="90488" bIns="44450"/>
          <a:lstStyle/>
          <a:p>
            <a:r>
              <a:rPr lang="en-US" sz="3200" dirty="0" smtClean="0">
                <a:solidFill>
                  <a:schemeClr val="tx1"/>
                </a:solidFill>
              </a:rPr>
              <a:t>Power, authority and influence</a:t>
            </a:r>
          </a:p>
        </p:txBody>
      </p:sp>
      <p:sp>
        <p:nvSpPr>
          <p:cNvPr id="50178" name="Rectangle 2052"/>
          <p:cNvSpPr>
            <a:spLocks noGrp="1" noChangeArrowheads="1"/>
          </p:cNvSpPr>
          <p:nvPr>
            <p:ph sz="half" idx="1"/>
          </p:nvPr>
        </p:nvSpPr>
        <p:spPr>
          <a:xfrm>
            <a:off x="381000" y="1124744"/>
            <a:ext cx="8382000" cy="4947444"/>
          </a:xfrm>
        </p:spPr>
        <p:txBody>
          <a:bodyPr lIns="90488" tIns="44450" rIns="90488" bIns="44450"/>
          <a:lstStyle/>
          <a:p>
            <a:pPr marL="0" indent="0">
              <a:buFontTx/>
              <a:buNone/>
            </a:pPr>
            <a:r>
              <a:rPr lang="en-US" altLang="en-GB" dirty="0" smtClean="0"/>
              <a:t>“</a:t>
            </a:r>
            <a:r>
              <a:rPr lang="en-US" dirty="0" smtClean="0"/>
              <a:t>Policy is political; it is about the power to determine what gets done</a:t>
            </a:r>
            <a:r>
              <a:rPr lang="en-US" altLang="en-GB" dirty="0" smtClean="0"/>
              <a:t>”</a:t>
            </a:r>
            <a:r>
              <a:rPr lang="en-US" dirty="0" smtClean="0"/>
              <a:t> (Bell and Stevenson, 2006: 9).</a:t>
            </a:r>
          </a:p>
          <a:p>
            <a:pPr marL="0" indent="0">
              <a:buFontTx/>
              <a:buNone/>
            </a:pPr>
            <a:r>
              <a:rPr lang="en-US" dirty="0" smtClean="0"/>
              <a:t>Authority = Power that comes from one</a:t>
            </a:r>
            <a:r>
              <a:rPr lang="en-US" altLang="en-GB" dirty="0" smtClean="0"/>
              <a:t>’</a:t>
            </a:r>
            <a:r>
              <a:rPr lang="en-US" dirty="0" smtClean="0"/>
              <a:t>s position within a hierarchy. Always flows downwards.</a:t>
            </a:r>
          </a:p>
          <a:p>
            <a:pPr marL="0" indent="0">
              <a:buFontTx/>
              <a:buNone/>
            </a:pPr>
            <a:r>
              <a:rPr lang="en-US" dirty="0" smtClean="0"/>
              <a:t>Influence = More fluid and multi-directional than Authority; power that comes from personal characteristics, expertise (possession of specialized knowledge) and opportunity (being in the right place at the right time). </a:t>
            </a:r>
          </a:p>
          <a:p>
            <a:pPr marL="0" indent="0">
              <a:buFontTx/>
              <a:buNone/>
            </a:pPr>
            <a:r>
              <a:rPr lang="en-US" dirty="0" smtClean="0"/>
              <a:t>See Busher (2006) on power.</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0178">
                                            <p:txEl>
                                              <p:pRg st="0" end="0"/>
                                            </p:txEl>
                                          </p:spTgt>
                                        </p:tgtEl>
                                        <p:attrNameLst>
                                          <p:attrName>style.visibility</p:attrName>
                                        </p:attrNameLst>
                                      </p:cBhvr>
                                      <p:to>
                                        <p:strVal val="visible"/>
                                      </p:to>
                                    </p:set>
                                    <p:animEffect transition="in" filter="checkerboard(across)">
                                      <p:cBhvr>
                                        <p:cTn id="7" dur="500"/>
                                        <p:tgtEl>
                                          <p:spTgt spid="50178">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50178">
                                            <p:txEl>
                                              <p:pRg st="1" end="1"/>
                                            </p:txEl>
                                          </p:spTgt>
                                        </p:tgtEl>
                                        <p:attrNameLst>
                                          <p:attrName>style.visibility</p:attrName>
                                        </p:attrNameLst>
                                      </p:cBhvr>
                                      <p:to>
                                        <p:strVal val="visible"/>
                                      </p:to>
                                    </p:set>
                                    <p:animEffect transition="in" filter="checkerboard(across)">
                                      <p:cBhvr>
                                        <p:cTn id="11" dur="500"/>
                                        <p:tgtEl>
                                          <p:spTgt spid="50178">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50178">
                                            <p:txEl>
                                              <p:pRg st="2" end="2"/>
                                            </p:txEl>
                                          </p:spTgt>
                                        </p:tgtEl>
                                        <p:attrNameLst>
                                          <p:attrName>style.visibility</p:attrName>
                                        </p:attrNameLst>
                                      </p:cBhvr>
                                      <p:to>
                                        <p:strVal val="visible"/>
                                      </p:to>
                                    </p:set>
                                    <p:animEffect transition="in" filter="checkerboard(across)">
                                      <p:cBhvr>
                                        <p:cTn id="15" dur="500"/>
                                        <p:tgtEl>
                                          <p:spTgt spid="50178">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4000"/>
                                  </p:stCondLst>
                                  <p:childTnLst>
                                    <p:set>
                                      <p:cBhvr>
                                        <p:cTn id="18" dur="1" fill="hold">
                                          <p:stCondLst>
                                            <p:cond delay="0"/>
                                          </p:stCondLst>
                                        </p:cTn>
                                        <p:tgtEl>
                                          <p:spTgt spid="50178">
                                            <p:txEl>
                                              <p:pRg st="3" end="3"/>
                                            </p:txEl>
                                          </p:spTgt>
                                        </p:tgtEl>
                                        <p:attrNameLst>
                                          <p:attrName>style.visibility</p:attrName>
                                        </p:attrNameLst>
                                      </p:cBhvr>
                                      <p:to>
                                        <p:strVal val="visible"/>
                                      </p:to>
                                    </p:set>
                                    <p:animEffect transition="in" filter="checkerboard(across)">
                                      <p:cBhvr>
                                        <p:cTn id="19" dur="500"/>
                                        <p:tgtEl>
                                          <p:spTgt spid="501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a:xfrm>
            <a:off x="428625" y="228600"/>
            <a:ext cx="8715375" cy="914400"/>
          </a:xfrm>
        </p:spPr>
        <p:txBody>
          <a:bodyPr/>
          <a:lstStyle/>
          <a:p>
            <a:r>
              <a:rPr lang="en-GB" sz="3200" dirty="0" smtClean="0">
                <a:solidFill>
                  <a:schemeClr val="tx1"/>
                </a:solidFill>
              </a:rPr>
              <a:t>Silent voices</a:t>
            </a:r>
          </a:p>
        </p:txBody>
      </p:sp>
      <p:sp>
        <p:nvSpPr>
          <p:cNvPr id="52226" name="Rectangle 3"/>
          <p:cNvSpPr>
            <a:spLocks noGrp="1" noChangeArrowheads="1"/>
          </p:cNvSpPr>
          <p:nvPr>
            <p:ph idx="1"/>
          </p:nvPr>
        </p:nvSpPr>
        <p:spPr>
          <a:xfrm>
            <a:off x="395536" y="1219200"/>
            <a:ext cx="8462714" cy="4924425"/>
          </a:xfrm>
        </p:spPr>
        <p:txBody>
          <a:bodyPr/>
          <a:lstStyle/>
          <a:p>
            <a:pPr marL="0" indent="0">
              <a:spcBef>
                <a:spcPts val="0"/>
              </a:spcBef>
              <a:buNone/>
            </a:pPr>
            <a:r>
              <a:rPr lang="en-US" sz="2800" dirty="0" smtClean="0"/>
              <a:t>Those with power are often able to shape the way the </a:t>
            </a:r>
            <a:r>
              <a:rPr lang="en-US" altLang="en-GB" sz="2800" dirty="0" smtClean="0"/>
              <a:t>‘</a:t>
            </a:r>
            <a:r>
              <a:rPr lang="en-US" sz="2800" dirty="0" smtClean="0"/>
              <a:t>real world</a:t>
            </a:r>
            <a:r>
              <a:rPr lang="en-US" altLang="en-GB" sz="2800" dirty="0" smtClean="0"/>
              <a:t>’</a:t>
            </a:r>
            <a:r>
              <a:rPr lang="en-US" sz="2800" dirty="0" smtClean="0"/>
              <a:t> is perceived – to define the problem, to set the limits within which solutions might be acceptable and even to select and impose specific solutions (Bell and Stevenson 2006: 22).</a:t>
            </a:r>
          </a:p>
          <a:p>
            <a:pPr marL="0" indent="0">
              <a:spcBef>
                <a:spcPts val="0"/>
              </a:spcBef>
              <a:buNone/>
            </a:pPr>
            <a:endParaRPr lang="en-US" sz="2800" dirty="0"/>
          </a:p>
          <a:p>
            <a:pPr marL="0" indent="0">
              <a:spcBef>
                <a:spcPts val="0"/>
              </a:spcBef>
              <a:buNone/>
            </a:pPr>
            <a:r>
              <a:rPr lang="en-US" sz="2800" dirty="0" smtClean="0"/>
              <a:t>But that means some (many?) voices are not heard.</a:t>
            </a:r>
          </a:p>
          <a:p>
            <a:pPr marL="0" indent="0">
              <a:spcBef>
                <a:spcPts val="0"/>
              </a:spcBef>
              <a:buNone/>
            </a:pPr>
            <a:endParaRPr lang="en-US" sz="2800" dirty="0"/>
          </a:p>
          <a:p>
            <a:pPr marL="0" indent="0">
              <a:spcBef>
                <a:spcPts val="0"/>
              </a:spcBef>
              <a:buNone/>
            </a:pPr>
            <a:r>
              <a:rPr lang="en-US" sz="2800" dirty="0" smtClean="0"/>
              <a:t>And this brings us to the </a:t>
            </a:r>
            <a:r>
              <a:rPr lang="en-US" sz="2800" b="1" dirty="0" smtClean="0"/>
              <a:t>impact</a:t>
            </a:r>
            <a:r>
              <a:rPr lang="en-US" sz="2800" dirty="0" smtClean="0"/>
              <a:t> of policy: can policies always produce their intended consequences?</a:t>
            </a:r>
          </a:p>
          <a:p>
            <a:pPr marL="457200" indent="-457200">
              <a:buFontTx/>
              <a:buNone/>
            </a:pPr>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animEffect transition="in" filter="checkerboard(across)">
                                      <p:cBhvr>
                                        <p:cTn id="7" dur="500"/>
                                        <p:tgtEl>
                                          <p:spTgt spid="52226">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52226">
                                            <p:txEl>
                                              <p:pRg st="2" end="2"/>
                                            </p:txEl>
                                          </p:spTgt>
                                        </p:tgtEl>
                                        <p:attrNameLst>
                                          <p:attrName>style.visibility</p:attrName>
                                        </p:attrNameLst>
                                      </p:cBhvr>
                                      <p:to>
                                        <p:strVal val="visible"/>
                                      </p:to>
                                    </p:set>
                                    <p:animEffect transition="in" filter="checkerboard(across)">
                                      <p:cBhvr>
                                        <p:cTn id="11" dur="500"/>
                                        <p:tgtEl>
                                          <p:spTgt spid="52226">
                                            <p:txEl>
                                              <p:pRg st="2" end="2"/>
                                            </p:txEl>
                                          </p:spTgt>
                                        </p:tgtEl>
                                      </p:cBhvr>
                                    </p:animEffect>
                                  </p:childTnLst>
                                </p:cTn>
                              </p:par>
                            </p:childTnLst>
                          </p:cTn>
                        </p:par>
                        <p:par>
                          <p:cTn id="12" fill="hold">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52226">
                                            <p:txEl>
                                              <p:pRg st="4" end="4"/>
                                            </p:txEl>
                                          </p:spTgt>
                                        </p:tgtEl>
                                        <p:attrNameLst>
                                          <p:attrName>style.visibility</p:attrName>
                                        </p:attrNameLst>
                                      </p:cBhvr>
                                      <p:to>
                                        <p:strVal val="visible"/>
                                      </p:to>
                                    </p:set>
                                    <p:animEffect transition="in" filter="checkerboard(across)">
                                      <p:cBhvr>
                                        <p:cTn id="15" dur="500"/>
                                        <p:tgtEl>
                                          <p:spTgt spid="5222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467544" y="228600"/>
            <a:ext cx="8390706" cy="914400"/>
          </a:xfrm>
        </p:spPr>
        <p:txBody>
          <a:bodyPr/>
          <a:lstStyle/>
          <a:p>
            <a:r>
              <a:rPr lang="en-GB" sz="3200" dirty="0" smtClean="0">
                <a:solidFill>
                  <a:schemeClr val="tx1"/>
                </a:solidFill>
              </a:rPr>
              <a:t>Activity 2.1</a:t>
            </a:r>
          </a:p>
        </p:txBody>
      </p:sp>
      <p:sp>
        <p:nvSpPr>
          <p:cNvPr id="54274" name="Rectangle 1027"/>
          <p:cNvSpPr>
            <a:spLocks noGrp="1" noChangeArrowheads="1"/>
          </p:cNvSpPr>
          <p:nvPr>
            <p:ph idx="1"/>
          </p:nvPr>
        </p:nvSpPr>
        <p:spPr>
          <a:xfrm>
            <a:off x="467544" y="1484784"/>
            <a:ext cx="8064896" cy="4658841"/>
          </a:xfrm>
        </p:spPr>
        <p:txBody>
          <a:bodyPr/>
          <a:lstStyle/>
          <a:p>
            <a:pPr marL="514350" indent="-514350">
              <a:buAutoNum type="alphaLcParenR"/>
            </a:pPr>
            <a:r>
              <a:rPr lang="en-GB" sz="2600" dirty="0" smtClean="0"/>
              <a:t>Each group will take </a:t>
            </a:r>
            <a:r>
              <a:rPr lang="en-GB" sz="2600" b="1" dirty="0" smtClean="0"/>
              <a:t>one</a:t>
            </a:r>
            <a:r>
              <a:rPr lang="en-GB" sz="2600" dirty="0" smtClean="0"/>
              <a:t> of </a:t>
            </a:r>
            <a:r>
              <a:rPr lang="en-GB" sz="2600" dirty="0"/>
              <a:t>each of Hoskins &amp; Barker’s </a:t>
            </a:r>
            <a:r>
              <a:rPr lang="en-GB" sz="2600" dirty="0" smtClean="0"/>
              <a:t>Five Propositions, </a:t>
            </a:r>
            <a:r>
              <a:rPr lang="en-GB" sz="2600" dirty="0"/>
              <a:t>summarise the evidence to support it, and then add alongside any questions, challenges or further enquiries you think the proposition provokes.  There’s a template sheet for your evidence</a:t>
            </a:r>
            <a:r>
              <a:rPr lang="en-GB" sz="2600" dirty="0" smtClean="0"/>
              <a:t>. For this part of the Activity you will need to complete the first two columns.</a:t>
            </a:r>
          </a:p>
          <a:p>
            <a:pPr marL="514350" indent="-514350">
              <a:buAutoNum type="alphaLcParenR"/>
            </a:pPr>
            <a:endParaRPr lang="en-GB" sz="2800" dirty="0" smtClean="0"/>
          </a:p>
          <a:p>
            <a:pPr marL="0" indent="0">
              <a:buNone/>
            </a:pPr>
            <a:r>
              <a:rPr lang="en-GB" sz="2400" b="1" dirty="0" smtClean="0">
                <a:solidFill>
                  <a:srgbClr val="0000FF"/>
                </a:solidFill>
              </a:rPr>
              <a:t>N.B. Activity 2 is in two parts. At the end of the whole Activity you will be asked to present your findings to the rest of the groups.</a:t>
            </a:r>
            <a:endParaRPr lang="en-GB" sz="2400" b="1" dirty="0">
              <a:solidFill>
                <a:srgbClr val="0000FF"/>
              </a:solidFill>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285750" y="228600"/>
            <a:ext cx="8572500" cy="914400"/>
          </a:xfrm>
        </p:spPr>
        <p:txBody>
          <a:bodyPr/>
          <a:lstStyle/>
          <a:p>
            <a:r>
              <a:rPr lang="en-GB" sz="3200" dirty="0" smtClean="0">
                <a:solidFill>
                  <a:schemeClr val="tx1"/>
                </a:solidFill>
              </a:rPr>
              <a:t>Activity 2.2</a:t>
            </a:r>
          </a:p>
        </p:txBody>
      </p:sp>
      <p:sp>
        <p:nvSpPr>
          <p:cNvPr id="54274" name="Rectangle 1027"/>
          <p:cNvSpPr>
            <a:spLocks noGrp="1" noChangeArrowheads="1"/>
          </p:cNvSpPr>
          <p:nvPr>
            <p:ph idx="1"/>
          </p:nvPr>
        </p:nvSpPr>
        <p:spPr>
          <a:xfrm>
            <a:off x="539552" y="1268761"/>
            <a:ext cx="7992888" cy="4392488"/>
          </a:xfrm>
        </p:spPr>
        <p:txBody>
          <a:bodyPr/>
          <a:lstStyle/>
          <a:p>
            <a:pPr marL="514350" indent="-514350">
              <a:buFont typeface="+mj-lt"/>
              <a:buAutoNum type="alphaLcParenR" startAt="2"/>
            </a:pPr>
            <a:r>
              <a:rPr lang="en-GB" sz="2800" dirty="0" smtClean="0"/>
              <a:t>Looking at the middle column of your worksheet, what evidence would you need to answer your concerns there?</a:t>
            </a:r>
          </a:p>
          <a:p>
            <a:pPr marL="514350" indent="-514350">
              <a:spcAft>
                <a:spcPts val="600"/>
              </a:spcAft>
              <a:buFont typeface="+mj-lt"/>
              <a:buAutoNum type="alphaLcParenR" startAt="2"/>
            </a:pPr>
            <a:r>
              <a:rPr lang="en-GB" sz="2800" dirty="0" smtClean="0"/>
              <a:t>Consider </a:t>
            </a:r>
            <a:r>
              <a:rPr lang="en-GB" sz="2800" dirty="0"/>
              <a:t>your schools. Have any of them recognised </a:t>
            </a:r>
            <a:r>
              <a:rPr lang="en-GB" sz="2800" dirty="0" smtClean="0"/>
              <a:t>your table’s Proposition </a:t>
            </a:r>
            <a:r>
              <a:rPr lang="en-GB" sz="2800" dirty="0"/>
              <a:t>as </a:t>
            </a:r>
            <a:r>
              <a:rPr lang="en-GB" sz="2800" dirty="0" smtClean="0"/>
              <a:t>a barrier </a:t>
            </a:r>
            <a:r>
              <a:rPr lang="en-GB" sz="2800" dirty="0"/>
              <a:t>to student achievement? </a:t>
            </a:r>
            <a:r>
              <a:rPr lang="en-GB" sz="2800" dirty="0" smtClean="0"/>
              <a:t>Do </a:t>
            </a:r>
            <a:r>
              <a:rPr lang="en-GB" sz="2800" b="1" dirty="0" smtClean="0"/>
              <a:t>you</a:t>
            </a:r>
            <a:r>
              <a:rPr lang="en-GB" sz="2800" dirty="0" smtClean="0"/>
              <a:t> </a:t>
            </a:r>
            <a:r>
              <a:rPr lang="en-GB" sz="2800" dirty="0"/>
              <a:t>think </a:t>
            </a:r>
            <a:r>
              <a:rPr lang="en-GB" sz="2800" dirty="0" smtClean="0"/>
              <a:t>it is? </a:t>
            </a:r>
            <a:r>
              <a:rPr lang="en-GB" sz="2800" dirty="0"/>
              <a:t>What evidence might you need to be sure</a:t>
            </a:r>
            <a:r>
              <a:rPr lang="en-GB" sz="2800" dirty="0" smtClean="0"/>
              <a:t>?</a:t>
            </a:r>
          </a:p>
          <a:p>
            <a:pPr marL="0" indent="0">
              <a:buNone/>
            </a:pPr>
            <a:r>
              <a:rPr lang="en-GB" sz="2400" b="1" dirty="0" smtClean="0">
                <a:solidFill>
                  <a:srgbClr val="0000FF"/>
                </a:solidFill>
              </a:rPr>
              <a:t>Remember that Activity 2 is in two parts. At the end of the whole Activity you will be asked to present </a:t>
            </a:r>
            <a:r>
              <a:rPr lang="en-GB" sz="2400" b="1" dirty="0">
                <a:solidFill>
                  <a:srgbClr val="0000FF"/>
                </a:solidFill>
              </a:rPr>
              <a:t>your findings to the rest of the groups.</a:t>
            </a:r>
          </a:p>
          <a:p>
            <a:pPr marL="514350" indent="-514350">
              <a:buFont typeface="+mj-lt"/>
              <a:buAutoNum type="alphaLcParenR" startAt="2"/>
            </a:pPr>
            <a:endParaRPr lang="en-GB" sz="2800" dirty="0"/>
          </a:p>
        </p:txBody>
      </p:sp>
    </p:spTree>
    <p:extLst>
      <p:ext uri="{BB962C8B-B14F-4D97-AF65-F5344CB8AC3E}">
        <p14:creationId xmlns:p14="http://schemas.microsoft.com/office/powerpoint/2010/main" val="53125174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285750" y="228600"/>
            <a:ext cx="8572500" cy="914400"/>
          </a:xfrm>
        </p:spPr>
        <p:txBody>
          <a:bodyPr/>
          <a:lstStyle/>
          <a:p>
            <a:r>
              <a:rPr lang="en-GB" sz="3200" dirty="0" smtClean="0">
                <a:solidFill>
                  <a:schemeClr val="tx1"/>
                </a:solidFill>
              </a:rPr>
              <a:t>  Further reading</a:t>
            </a:r>
          </a:p>
        </p:txBody>
      </p:sp>
      <p:sp>
        <p:nvSpPr>
          <p:cNvPr id="54274" name="Rectangle 1027"/>
          <p:cNvSpPr>
            <a:spLocks noGrp="1" noChangeArrowheads="1"/>
          </p:cNvSpPr>
          <p:nvPr>
            <p:ph idx="1"/>
          </p:nvPr>
        </p:nvSpPr>
        <p:spPr>
          <a:xfrm>
            <a:off x="467544" y="1556792"/>
            <a:ext cx="8136904" cy="4586833"/>
          </a:xfrm>
        </p:spPr>
        <p:txBody>
          <a:bodyPr/>
          <a:lstStyle/>
          <a:p>
            <a:pPr marL="0" indent="0">
              <a:buNone/>
            </a:pPr>
            <a:r>
              <a:rPr lang="en-GB" sz="2800" dirty="0" smtClean="0">
                <a:cs typeface="Times New Roman" pitchFamily="18" charset="0"/>
              </a:rPr>
              <a:t>To explore the law of unintended consequences, read Hoyle &amp; Wallace (2005) on ambiguity.</a:t>
            </a:r>
          </a:p>
        </p:txBody>
      </p:sp>
    </p:spTree>
    <p:extLst>
      <p:ext uri="{BB962C8B-B14F-4D97-AF65-F5344CB8AC3E}">
        <p14:creationId xmlns:p14="http://schemas.microsoft.com/office/powerpoint/2010/main" val="325320046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285750" y="228600"/>
            <a:ext cx="8572500" cy="914400"/>
          </a:xfrm>
        </p:spPr>
        <p:txBody>
          <a:bodyPr/>
          <a:lstStyle/>
          <a:p>
            <a:r>
              <a:rPr lang="en-GB" sz="3200" dirty="0" smtClean="0">
                <a:solidFill>
                  <a:schemeClr val="tx1"/>
                </a:solidFill>
              </a:rPr>
              <a:t>Some thoughts to ponder (policy)</a:t>
            </a:r>
          </a:p>
        </p:txBody>
      </p:sp>
      <p:sp>
        <p:nvSpPr>
          <p:cNvPr id="54274" name="Rectangle 1027"/>
          <p:cNvSpPr>
            <a:spLocks noGrp="1" noChangeArrowheads="1"/>
          </p:cNvSpPr>
          <p:nvPr>
            <p:ph idx="1"/>
          </p:nvPr>
        </p:nvSpPr>
        <p:spPr>
          <a:xfrm>
            <a:off x="228600" y="1214438"/>
            <a:ext cx="8686800" cy="4929187"/>
          </a:xfrm>
        </p:spPr>
        <p:txBody>
          <a:bodyPr/>
          <a:lstStyle/>
          <a:p>
            <a:r>
              <a:rPr lang="en-GB" sz="2800" dirty="0" smtClean="0">
                <a:cs typeface="Times New Roman" pitchFamily="18" charset="0"/>
              </a:rPr>
              <a:t>Who has the most authority in your school? Where does their authority come from? How do you know they have the most authority? </a:t>
            </a:r>
          </a:p>
          <a:p>
            <a:r>
              <a:rPr lang="en-GB" sz="2800" dirty="0" smtClean="0">
                <a:cs typeface="Times New Roman" pitchFamily="18" charset="0"/>
              </a:rPr>
              <a:t>Who has the most influence? Where does their influence come from ? How do you know they have the most influence?</a:t>
            </a:r>
          </a:p>
          <a:p>
            <a:r>
              <a:rPr lang="en-US" sz="2800" dirty="0" smtClean="0"/>
              <a:t>Who is being silenced in your school? </a:t>
            </a:r>
            <a:r>
              <a:rPr lang="en-US" sz="2800" dirty="0"/>
              <a:t>W</a:t>
            </a:r>
            <a:r>
              <a:rPr lang="en-US" sz="2800" dirty="0" smtClean="0"/>
              <a:t>hy? How?</a:t>
            </a:r>
          </a:p>
          <a:p>
            <a:r>
              <a:rPr lang="en-US" sz="2800" dirty="0" smtClean="0"/>
              <a:t>Who is being silenced on a national scale and why? </a:t>
            </a:r>
            <a:endParaRPr lang="en-GB" sz="2800" dirty="0" smtClean="0">
              <a:cs typeface="Times New Roman" pitchFamily="18" charset="0"/>
            </a:endParaRPr>
          </a:p>
        </p:txBody>
      </p:sp>
    </p:spTree>
    <p:extLst>
      <p:ext uri="{BB962C8B-B14F-4D97-AF65-F5344CB8AC3E}">
        <p14:creationId xmlns:p14="http://schemas.microsoft.com/office/powerpoint/2010/main" val="19650352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4274">
                                            <p:txEl>
                                              <p:pRg st="0" end="0"/>
                                            </p:txEl>
                                          </p:spTgt>
                                        </p:tgtEl>
                                        <p:attrNameLst>
                                          <p:attrName>style.visibility</p:attrName>
                                        </p:attrNameLst>
                                      </p:cBhvr>
                                      <p:to>
                                        <p:strVal val="visible"/>
                                      </p:to>
                                    </p:set>
                                    <p:animEffect transition="in" filter="checkerboard(across)">
                                      <p:cBhvr>
                                        <p:cTn id="7" dur="500"/>
                                        <p:tgtEl>
                                          <p:spTgt spid="54274">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54274">
                                            <p:txEl>
                                              <p:pRg st="1" end="1"/>
                                            </p:txEl>
                                          </p:spTgt>
                                        </p:tgtEl>
                                        <p:attrNameLst>
                                          <p:attrName>style.visibility</p:attrName>
                                        </p:attrNameLst>
                                      </p:cBhvr>
                                      <p:to>
                                        <p:strVal val="visible"/>
                                      </p:to>
                                    </p:set>
                                    <p:animEffect transition="in" filter="checkerboard(across)">
                                      <p:cBhvr>
                                        <p:cTn id="11" dur="500"/>
                                        <p:tgtEl>
                                          <p:spTgt spid="54274">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54274">
                                            <p:txEl>
                                              <p:pRg st="2" end="2"/>
                                            </p:txEl>
                                          </p:spTgt>
                                        </p:tgtEl>
                                        <p:attrNameLst>
                                          <p:attrName>style.visibility</p:attrName>
                                        </p:attrNameLst>
                                      </p:cBhvr>
                                      <p:to>
                                        <p:strVal val="visible"/>
                                      </p:to>
                                    </p:set>
                                    <p:animEffect transition="in" filter="checkerboard(across)">
                                      <p:cBhvr>
                                        <p:cTn id="15" dur="500"/>
                                        <p:tgtEl>
                                          <p:spTgt spid="54274">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54274">
                                            <p:txEl>
                                              <p:pRg st="3" end="3"/>
                                            </p:txEl>
                                          </p:spTgt>
                                        </p:tgtEl>
                                        <p:attrNameLst>
                                          <p:attrName>style.visibility</p:attrName>
                                        </p:attrNameLst>
                                      </p:cBhvr>
                                      <p:to>
                                        <p:strVal val="visible"/>
                                      </p:to>
                                    </p:set>
                                    <p:animEffect transition="in" filter="checkerboard(across)">
                                      <p:cBhvr>
                                        <p:cTn id="19" dur="500"/>
                                        <p:tgtEl>
                                          <p:spTgt spid="5427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075"/>
          <p:cNvSpPr>
            <a:spLocks noGrp="1" noChangeArrowheads="1"/>
          </p:cNvSpPr>
          <p:nvPr>
            <p:ph idx="1"/>
          </p:nvPr>
        </p:nvSpPr>
        <p:spPr>
          <a:xfrm>
            <a:off x="467544" y="548680"/>
            <a:ext cx="8143056" cy="6080720"/>
          </a:xfrm>
        </p:spPr>
        <p:txBody>
          <a:bodyPr/>
          <a:lstStyle/>
          <a:p>
            <a:pPr marL="0" indent="0">
              <a:lnSpc>
                <a:spcPct val="90000"/>
              </a:lnSpc>
              <a:buFontTx/>
              <a:buNone/>
            </a:pPr>
            <a:r>
              <a:rPr lang="en-GB" sz="2800" dirty="0" smtClean="0"/>
              <a:t>Think of a policy recently developed </a:t>
            </a:r>
            <a:r>
              <a:rPr lang="en-GB" sz="2800" dirty="0"/>
              <a:t>/</a:t>
            </a:r>
            <a:r>
              <a:rPr lang="en-GB" sz="2800" dirty="0" smtClean="0"/>
              <a:t> implemented in your work context. </a:t>
            </a:r>
          </a:p>
          <a:p>
            <a:pPr>
              <a:lnSpc>
                <a:spcPct val="90000"/>
              </a:lnSpc>
            </a:pPr>
            <a:r>
              <a:rPr lang="en-GB" sz="2800" dirty="0" smtClean="0"/>
              <a:t>Where did the policy come from? </a:t>
            </a:r>
          </a:p>
          <a:p>
            <a:pPr>
              <a:lnSpc>
                <a:spcPct val="90000"/>
              </a:lnSpc>
            </a:pPr>
            <a:r>
              <a:rPr lang="en-GB" sz="2800" dirty="0" smtClean="0"/>
              <a:t>Was it developed in response to a perceived problem? If so, how was this problem defined and by whom? Was there a consensus about the nature of the problem?</a:t>
            </a:r>
          </a:p>
          <a:p>
            <a:pPr>
              <a:lnSpc>
                <a:spcPct val="90000"/>
              </a:lnSpc>
            </a:pPr>
            <a:r>
              <a:rPr lang="en-GB" sz="2800" dirty="0" smtClean="0"/>
              <a:t>How was the policy developed? </a:t>
            </a:r>
          </a:p>
          <a:p>
            <a:pPr>
              <a:lnSpc>
                <a:spcPct val="90000"/>
              </a:lnSpc>
            </a:pPr>
            <a:r>
              <a:rPr lang="en-GB" sz="2800" dirty="0" smtClean="0"/>
              <a:t>Who was involved/not involved in the process? </a:t>
            </a:r>
          </a:p>
          <a:p>
            <a:pPr>
              <a:lnSpc>
                <a:spcPct val="90000"/>
              </a:lnSpc>
            </a:pPr>
            <a:r>
              <a:rPr lang="en-GB" sz="2800" dirty="0" smtClean="0"/>
              <a:t>Did the policy change as it was being developed? If so, how, and in response to whose intervention(s)?</a:t>
            </a:r>
          </a:p>
          <a:p>
            <a:pPr>
              <a:lnSpc>
                <a:spcPct val="90000"/>
              </a:lnSpc>
              <a:buFontTx/>
              <a:buNone/>
            </a:pPr>
            <a:endParaRPr lang="en-GB" sz="2800"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6322">
                                            <p:txEl>
                                              <p:pRg st="1" end="1"/>
                                            </p:txEl>
                                          </p:spTgt>
                                        </p:tgtEl>
                                        <p:attrNameLst>
                                          <p:attrName>style.visibility</p:attrName>
                                        </p:attrNameLst>
                                      </p:cBhvr>
                                      <p:to>
                                        <p:strVal val="visible"/>
                                      </p:to>
                                    </p:set>
                                    <p:animEffect transition="in" filter="checkerboard(across)">
                                      <p:cBhvr>
                                        <p:cTn id="7" dur="500"/>
                                        <p:tgtEl>
                                          <p:spTgt spid="56322">
                                            <p:txEl>
                                              <p:pRg st="1" end="1"/>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56322">
                                            <p:txEl>
                                              <p:pRg st="2" end="2"/>
                                            </p:txEl>
                                          </p:spTgt>
                                        </p:tgtEl>
                                        <p:attrNameLst>
                                          <p:attrName>style.visibility</p:attrName>
                                        </p:attrNameLst>
                                      </p:cBhvr>
                                      <p:to>
                                        <p:strVal val="visible"/>
                                      </p:to>
                                    </p:set>
                                    <p:animEffect transition="in" filter="checkerboard(across)">
                                      <p:cBhvr>
                                        <p:cTn id="11" dur="500"/>
                                        <p:tgtEl>
                                          <p:spTgt spid="56322">
                                            <p:txEl>
                                              <p:pRg st="2" end="2"/>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56322">
                                            <p:txEl>
                                              <p:pRg st="3" end="3"/>
                                            </p:txEl>
                                          </p:spTgt>
                                        </p:tgtEl>
                                        <p:attrNameLst>
                                          <p:attrName>style.visibility</p:attrName>
                                        </p:attrNameLst>
                                      </p:cBhvr>
                                      <p:to>
                                        <p:strVal val="visible"/>
                                      </p:to>
                                    </p:set>
                                    <p:animEffect transition="in" filter="checkerboard(across)">
                                      <p:cBhvr>
                                        <p:cTn id="15" dur="500"/>
                                        <p:tgtEl>
                                          <p:spTgt spid="56322">
                                            <p:txEl>
                                              <p:pRg st="3" end="3"/>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56322">
                                            <p:txEl>
                                              <p:pRg st="4" end="4"/>
                                            </p:txEl>
                                          </p:spTgt>
                                        </p:tgtEl>
                                        <p:attrNameLst>
                                          <p:attrName>style.visibility</p:attrName>
                                        </p:attrNameLst>
                                      </p:cBhvr>
                                      <p:to>
                                        <p:strVal val="visible"/>
                                      </p:to>
                                    </p:set>
                                    <p:animEffect transition="in" filter="checkerboard(across)">
                                      <p:cBhvr>
                                        <p:cTn id="19" dur="500"/>
                                        <p:tgtEl>
                                          <p:spTgt spid="56322">
                                            <p:txEl>
                                              <p:pRg st="4" end="4"/>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56322">
                                            <p:txEl>
                                              <p:pRg st="5" end="5"/>
                                            </p:txEl>
                                          </p:spTgt>
                                        </p:tgtEl>
                                        <p:attrNameLst>
                                          <p:attrName>style.visibility</p:attrName>
                                        </p:attrNameLst>
                                      </p:cBhvr>
                                      <p:to>
                                        <p:strVal val="visible"/>
                                      </p:to>
                                    </p:set>
                                    <p:animEffect transition="in" filter="checkerboard(across)">
                                      <p:cBhvr>
                                        <p:cTn id="23" dur="500"/>
                                        <p:tgtEl>
                                          <p:spTgt spid="5632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026"/>
          <p:cNvSpPr>
            <a:spLocks noGrp="1" noChangeArrowheads="1"/>
          </p:cNvSpPr>
          <p:nvPr>
            <p:ph type="title"/>
          </p:nvPr>
        </p:nvSpPr>
        <p:spPr>
          <a:xfrm>
            <a:off x="285750" y="228600"/>
            <a:ext cx="8572500" cy="914400"/>
          </a:xfrm>
        </p:spPr>
        <p:txBody>
          <a:bodyPr/>
          <a:lstStyle/>
          <a:p>
            <a:r>
              <a:rPr lang="en-GB" sz="3200" dirty="0" smtClean="0">
                <a:solidFill>
                  <a:schemeClr val="tx1"/>
                </a:solidFill>
              </a:rPr>
              <a:t>Some thoughts to ponder (social mobility)</a:t>
            </a:r>
          </a:p>
        </p:txBody>
      </p:sp>
      <p:sp>
        <p:nvSpPr>
          <p:cNvPr id="54274" name="Rectangle 1027"/>
          <p:cNvSpPr>
            <a:spLocks noGrp="1" noChangeArrowheads="1"/>
          </p:cNvSpPr>
          <p:nvPr>
            <p:ph idx="1"/>
          </p:nvPr>
        </p:nvSpPr>
        <p:spPr>
          <a:xfrm>
            <a:off x="467544" y="1556792"/>
            <a:ext cx="7992888" cy="4586833"/>
          </a:xfrm>
        </p:spPr>
        <p:txBody>
          <a:bodyPr/>
          <a:lstStyle/>
          <a:p>
            <a:r>
              <a:rPr lang="en-GB" sz="2800" dirty="0" smtClean="0"/>
              <a:t>lf </a:t>
            </a:r>
            <a:r>
              <a:rPr lang="en-GB" sz="2800" dirty="0"/>
              <a:t>we had to </a:t>
            </a:r>
            <a:r>
              <a:rPr lang="en-GB" sz="2800" b="1" dirty="0"/>
              <a:t>choose</a:t>
            </a:r>
            <a:r>
              <a:rPr lang="en-GB" sz="2800" dirty="0"/>
              <a:t> between more equal distribution of wealth and greater social mobility, which should we choose, and why? </a:t>
            </a:r>
          </a:p>
          <a:p>
            <a:pPr marL="0" indent="0">
              <a:buNone/>
            </a:pPr>
            <a:r>
              <a:rPr lang="en-GB" sz="2800" dirty="0"/>
              <a:t> </a:t>
            </a:r>
          </a:p>
          <a:p>
            <a:r>
              <a:rPr lang="en-GB" sz="2800" dirty="0" smtClean="0"/>
              <a:t>What </a:t>
            </a:r>
            <a:r>
              <a:rPr lang="en-GB" sz="2800" dirty="0"/>
              <a:t>are the policy implications for your </a:t>
            </a:r>
            <a:r>
              <a:rPr lang="en-GB" sz="2800" dirty="0" smtClean="0"/>
              <a:t>school/academy/trust </a:t>
            </a:r>
            <a:r>
              <a:rPr lang="en-GB" sz="2800" dirty="0"/>
              <a:t>if it wished to improve still further the social mobility of its pupils?</a:t>
            </a:r>
          </a:p>
        </p:txBody>
      </p:sp>
    </p:spTree>
    <p:extLst>
      <p:ext uri="{BB962C8B-B14F-4D97-AF65-F5344CB8AC3E}">
        <p14:creationId xmlns:p14="http://schemas.microsoft.com/office/powerpoint/2010/main" val="32346452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4274">
                                            <p:txEl>
                                              <p:pRg st="0" end="0"/>
                                            </p:txEl>
                                          </p:spTgt>
                                        </p:tgtEl>
                                        <p:attrNameLst>
                                          <p:attrName>style.visibility</p:attrName>
                                        </p:attrNameLst>
                                      </p:cBhvr>
                                      <p:to>
                                        <p:strVal val="visible"/>
                                      </p:to>
                                    </p:set>
                                    <p:animEffect transition="in" filter="checkerboard(across)">
                                      <p:cBhvr>
                                        <p:cTn id="7" dur="500"/>
                                        <p:tgtEl>
                                          <p:spTgt spid="54274">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54274">
                                            <p:txEl>
                                              <p:pRg st="2" end="2"/>
                                            </p:txEl>
                                          </p:spTgt>
                                        </p:tgtEl>
                                        <p:attrNameLst>
                                          <p:attrName>style.visibility</p:attrName>
                                        </p:attrNameLst>
                                      </p:cBhvr>
                                      <p:to>
                                        <p:strVal val="visible"/>
                                      </p:to>
                                    </p:set>
                                    <p:animEffect transition="in" filter="checkerboard(across)">
                                      <p:cBhvr>
                                        <p:cTn id="11" dur="500"/>
                                        <p:tgtEl>
                                          <p:spTgt spid="542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a:xfrm>
            <a:off x="323528" y="304800"/>
            <a:ext cx="8820472" cy="838200"/>
          </a:xfrm>
        </p:spPr>
        <p:txBody>
          <a:bodyPr/>
          <a:lstStyle/>
          <a:p>
            <a:r>
              <a:rPr lang="en-GB" sz="3600" dirty="0" smtClean="0">
                <a:solidFill>
                  <a:schemeClr val="tx1"/>
                </a:solidFill>
              </a:rPr>
              <a:t>What is policy?</a:t>
            </a:r>
          </a:p>
        </p:txBody>
      </p:sp>
      <p:sp>
        <p:nvSpPr>
          <p:cNvPr id="17410" name="Rectangle 3"/>
          <p:cNvSpPr>
            <a:spLocks noGrp="1" noChangeArrowheads="1"/>
          </p:cNvSpPr>
          <p:nvPr>
            <p:ph type="body" idx="4294967295"/>
          </p:nvPr>
        </p:nvSpPr>
        <p:spPr>
          <a:xfrm>
            <a:off x="683568" y="1341438"/>
            <a:ext cx="7350770" cy="4983162"/>
          </a:xfrm>
        </p:spPr>
        <p:txBody>
          <a:bodyPr/>
          <a:lstStyle/>
          <a:p>
            <a:pPr marL="0" indent="0">
              <a:buNone/>
            </a:pPr>
            <a:r>
              <a:rPr lang="ja-JP" altLang="en-GB" sz="2800" dirty="0" smtClean="0"/>
              <a:t>“</a:t>
            </a:r>
            <a:r>
              <a:rPr lang="en-GB" altLang="ja-JP" sz="2800" dirty="0" smtClean="0"/>
              <a:t>A set of guidelines that determine how one should proceed given a particular set of circumstances” </a:t>
            </a:r>
            <a:r>
              <a:rPr lang="en-GB" sz="2800" dirty="0" smtClean="0"/>
              <a:t>(Bell and Stevenson, 2006:14).</a:t>
            </a:r>
          </a:p>
          <a:p>
            <a:pPr marL="0" indent="0">
              <a:buNone/>
            </a:pPr>
            <a:endParaRPr lang="en-GB" sz="2800" dirty="0" smtClean="0"/>
          </a:p>
          <a:p>
            <a:pPr marL="0" indent="0">
              <a:buNone/>
            </a:pPr>
            <a:r>
              <a:rPr lang="ja-JP" altLang="en-GB" sz="2800" dirty="0" smtClean="0"/>
              <a:t>“</a:t>
            </a:r>
            <a:r>
              <a:rPr lang="en-GB" altLang="ja-JP" sz="2800" dirty="0" smtClean="0"/>
              <a:t>Aims or goals, or statements of what ought to happen</a:t>
            </a:r>
            <a:r>
              <a:rPr lang="ja-JP" altLang="en-GB" sz="2800" dirty="0" smtClean="0"/>
              <a:t>”</a:t>
            </a:r>
            <a:r>
              <a:rPr lang="en-GB" altLang="ja-JP" sz="2800" dirty="0"/>
              <a:t> </a:t>
            </a:r>
            <a:r>
              <a:rPr lang="en-GB" altLang="ja-JP" sz="2800" dirty="0" smtClean="0"/>
              <a:t>(Blakemore, 2003: 10).</a:t>
            </a:r>
            <a:endParaRPr lang="en-GB" sz="2800"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Effect transition="in" filter="checkerboard(across)">
                                      <p:cBhvr>
                                        <p:cTn id="7" dur="500"/>
                                        <p:tgtEl>
                                          <p:spTgt spid="17410">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17410">
                                            <p:txEl>
                                              <p:pRg st="2" end="2"/>
                                            </p:txEl>
                                          </p:spTgt>
                                        </p:tgtEl>
                                        <p:attrNameLst>
                                          <p:attrName>style.visibility</p:attrName>
                                        </p:attrNameLst>
                                      </p:cBhvr>
                                      <p:to>
                                        <p:strVal val="visible"/>
                                      </p:to>
                                    </p:set>
                                    <p:animEffect transition="in" filter="checkerboard(across)">
                                      <p:cBhvr>
                                        <p:cTn id="11" dur="500"/>
                                        <p:tgtEl>
                                          <p:spTgt spid="174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idx="4294967295"/>
          </p:nvPr>
        </p:nvSpPr>
        <p:spPr>
          <a:xfrm>
            <a:off x="395536" y="260648"/>
            <a:ext cx="8176964" cy="1296144"/>
          </a:xfrm>
        </p:spPr>
        <p:txBody>
          <a:bodyPr/>
          <a:lstStyle/>
          <a:p>
            <a:r>
              <a:rPr lang="en-US" sz="2800" dirty="0" smtClean="0">
                <a:solidFill>
                  <a:schemeClr val="tx1"/>
                </a:solidFill>
              </a:rPr>
              <a:t>Policies can be both specific plans/programmes of work and more general statements of intent</a:t>
            </a:r>
            <a:endParaRPr lang="en-GB" sz="2800" dirty="0" smtClean="0">
              <a:solidFill>
                <a:schemeClr val="tx1"/>
              </a:solidFill>
            </a:endParaRPr>
          </a:p>
        </p:txBody>
      </p:sp>
      <p:sp>
        <p:nvSpPr>
          <p:cNvPr id="838659" name="Rectangle 3"/>
          <p:cNvSpPr>
            <a:spLocks noGrp="1" noChangeArrowheads="1"/>
          </p:cNvSpPr>
          <p:nvPr>
            <p:ph type="body" idx="4294967295"/>
          </p:nvPr>
        </p:nvSpPr>
        <p:spPr>
          <a:xfrm>
            <a:off x="1331640" y="1556793"/>
            <a:ext cx="6408712" cy="4996408"/>
          </a:xfrm>
        </p:spPr>
        <p:txBody>
          <a:bodyPr/>
          <a:lstStyle/>
          <a:p>
            <a:pPr marL="0" indent="0" algn="just">
              <a:lnSpc>
                <a:spcPct val="90000"/>
              </a:lnSpc>
              <a:buFontTx/>
              <a:buNone/>
            </a:pPr>
            <a:r>
              <a:rPr lang="en-US" sz="2800" dirty="0" smtClean="0"/>
              <a:t>… the implicit or explicit specification of courses of purposive action being followed, or to be followed in dealing with a recognized problem or matter of concern, and directed towards the accomplishment of some intended or desired set of goals. Policy can also be thought of as a position or stance developed in response to a problem or issue of conflict, and directed towards a particular objective </a:t>
            </a:r>
            <a:r>
              <a:rPr lang="en-US" altLang="en-GB" sz="2800" dirty="0" smtClean="0"/>
              <a:t> </a:t>
            </a:r>
            <a:r>
              <a:rPr lang="en-US" sz="2800" dirty="0" smtClean="0"/>
              <a:t>(Harman, 1984: 13).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2000"/>
                                  </p:stCondLst>
                                  <p:childTnLst>
                                    <p:set>
                                      <p:cBhvr>
                                        <p:cTn id="6" dur="1" fill="hold">
                                          <p:stCondLst>
                                            <p:cond delay="0"/>
                                          </p:stCondLst>
                                        </p:cTn>
                                        <p:tgtEl>
                                          <p:spTgt spid="838659">
                                            <p:txEl>
                                              <p:pRg st="0" end="0"/>
                                            </p:txEl>
                                          </p:spTgt>
                                        </p:tgtEl>
                                        <p:attrNameLst>
                                          <p:attrName>style.visibility</p:attrName>
                                        </p:attrNameLst>
                                      </p:cBhvr>
                                      <p:to>
                                        <p:strVal val="visible"/>
                                      </p:to>
                                    </p:set>
                                    <p:animEffect transition="in" filter="checkerboard(across)">
                                      <p:cBhvr>
                                        <p:cTn id="7" dur="500"/>
                                        <p:tgtEl>
                                          <p:spTgt spid="8386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250825" y="260350"/>
            <a:ext cx="7772400" cy="752475"/>
          </a:xfrm>
        </p:spPr>
        <p:txBody>
          <a:bodyPr/>
          <a:lstStyle/>
          <a:p>
            <a:r>
              <a:rPr lang="en-GB" sz="3600" dirty="0" smtClean="0"/>
              <a:t>   Activity 1: Contextual Factors</a:t>
            </a:r>
          </a:p>
        </p:txBody>
      </p:sp>
      <p:sp>
        <p:nvSpPr>
          <p:cNvPr id="21506" name="Content Placeholder 2"/>
          <p:cNvSpPr>
            <a:spLocks noGrp="1"/>
          </p:cNvSpPr>
          <p:nvPr>
            <p:ph idx="1"/>
          </p:nvPr>
        </p:nvSpPr>
        <p:spPr>
          <a:xfrm>
            <a:off x="539552" y="1484784"/>
            <a:ext cx="8208912" cy="4017615"/>
          </a:xfrm>
        </p:spPr>
        <p:txBody>
          <a:bodyPr/>
          <a:lstStyle/>
          <a:p>
            <a:pPr marL="0" indent="0">
              <a:lnSpc>
                <a:spcPct val="90000"/>
              </a:lnSpc>
              <a:buFont typeface="Wingdings" pitchFamily="2" charset="2"/>
              <a:buNone/>
            </a:pPr>
            <a:r>
              <a:rPr lang="en-US" altLang="en-GB" sz="2800" dirty="0" smtClean="0"/>
              <a:t>“</a:t>
            </a:r>
            <a:r>
              <a:rPr lang="en-US" sz="2800" dirty="0" smtClean="0"/>
              <a:t>Educational leadership does not exist in a vacuum – it is exercised in a policy context, shaped decisively by its historical and cultural location</a:t>
            </a:r>
            <a:r>
              <a:rPr lang="en-US" altLang="en-GB" sz="2800" dirty="0" smtClean="0"/>
              <a:t>”</a:t>
            </a:r>
            <a:r>
              <a:rPr lang="en-US" sz="2800" dirty="0" smtClean="0"/>
              <a:t> (Bell and Stevenson, 2006: 7).</a:t>
            </a:r>
          </a:p>
          <a:p>
            <a:pPr>
              <a:lnSpc>
                <a:spcPct val="90000"/>
              </a:lnSpc>
              <a:buFont typeface="Wingdings" pitchFamily="2" charset="2"/>
              <a:buNone/>
            </a:pPr>
            <a:endParaRPr lang="en-US" sz="2800" dirty="0" smtClean="0"/>
          </a:p>
          <a:p>
            <a:pPr marL="0" indent="0">
              <a:lnSpc>
                <a:spcPct val="90000"/>
              </a:lnSpc>
              <a:buFont typeface="Wingdings" pitchFamily="2" charset="2"/>
              <a:buNone/>
            </a:pPr>
            <a:r>
              <a:rPr lang="en-US" sz="2800" b="1" dirty="0" smtClean="0"/>
              <a:t>Activity 1: </a:t>
            </a:r>
            <a:r>
              <a:rPr lang="en-US" sz="2800" dirty="0" smtClean="0"/>
              <a:t>how policy </a:t>
            </a:r>
            <a:r>
              <a:rPr lang="en-US" sz="2800" smtClean="0"/>
              <a:t>context </a:t>
            </a:r>
            <a:r>
              <a:rPr lang="en-US" sz="2800" smtClean="0"/>
              <a:t>may be</a:t>
            </a:r>
            <a:r>
              <a:rPr lang="en-US" sz="2800" smtClean="0"/>
              <a:t> </a:t>
            </a:r>
            <a:r>
              <a:rPr lang="en-US" sz="2800" dirty="0" smtClean="0"/>
              <a:t>shaped by educational philosophy (see worksheets).</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074"/>
          <p:cNvSpPr>
            <a:spLocks noGrp="1" noChangeArrowheads="1"/>
          </p:cNvSpPr>
          <p:nvPr>
            <p:ph type="title"/>
          </p:nvPr>
        </p:nvSpPr>
        <p:spPr>
          <a:xfrm>
            <a:off x="395536" y="214313"/>
            <a:ext cx="8748464" cy="914400"/>
          </a:xfrm>
        </p:spPr>
        <p:txBody>
          <a:bodyPr/>
          <a:lstStyle/>
          <a:p>
            <a:r>
              <a:rPr lang="en-GB" sz="3600" dirty="0" smtClean="0">
                <a:solidFill>
                  <a:schemeClr val="tx1"/>
                </a:solidFill>
              </a:rPr>
              <a:t>Importance of education policy</a:t>
            </a:r>
          </a:p>
        </p:txBody>
      </p:sp>
      <p:sp>
        <p:nvSpPr>
          <p:cNvPr id="27650" name="Rectangle 3075"/>
          <p:cNvSpPr>
            <a:spLocks noGrp="1" noChangeArrowheads="1"/>
          </p:cNvSpPr>
          <p:nvPr>
            <p:ph idx="1"/>
          </p:nvPr>
        </p:nvSpPr>
        <p:spPr>
          <a:xfrm>
            <a:off x="467544" y="1143000"/>
            <a:ext cx="8143056" cy="5486400"/>
          </a:xfrm>
        </p:spPr>
        <p:txBody>
          <a:bodyPr/>
          <a:lstStyle/>
          <a:p>
            <a:pPr>
              <a:lnSpc>
                <a:spcPct val="90000"/>
              </a:lnSpc>
            </a:pPr>
            <a:r>
              <a:rPr lang="en-GB" sz="2800" dirty="0" smtClean="0"/>
              <a:t>Policy is often used as the basis for action. </a:t>
            </a:r>
          </a:p>
          <a:p>
            <a:pPr>
              <a:lnSpc>
                <a:spcPct val="90000"/>
              </a:lnSpc>
            </a:pPr>
            <a:r>
              <a:rPr lang="en-GB" sz="2800" dirty="0" smtClean="0"/>
              <a:t>Education policy is both shaped by and shapes our sense of citizenship.</a:t>
            </a:r>
          </a:p>
          <a:p>
            <a:pPr>
              <a:lnSpc>
                <a:spcPct val="90000"/>
              </a:lnSpc>
            </a:pPr>
            <a:r>
              <a:rPr lang="en-GB" sz="2800" dirty="0" smtClean="0"/>
              <a:t>Economic growth and development is underpinned by education policy.</a:t>
            </a:r>
          </a:p>
          <a:p>
            <a:pPr>
              <a:lnSpc>
                <a:spcPct val="90000"/>
              </a:lnSpc>
            </a:pPr>
            <a:r>
              <a:rPr lang="en-GB" sz="2800" dirty="0" smtClean="0"/>
              <a:t>Educational leaders have to decide how to interpret and implement external policy.</a:t>
            </a:r>
          </a:p>
          <a:p>
            <a:pPr>
              <a:lnSpc>
                <a:spcPct val="90000"/>
              </a:lnSpc>
            </a:pPr>
            <a:r>
              <a:rPr lang="ja-JP" altLang="en-GB" sz="2800" dirty="0" smtClean="0"/>
              <a:t>“</a:t>
            </a:r>
            <a:r>
              <a:rPr lang="en-GB" altLang="ja-JP" sz="2800" dirty="0" smtClean="0"/>
              <a:t>Understanding and anticipating policy therefore becomes a key feature of leadership” </a:t>
            </a:r>
            <a:r>
              <a:rPr lang="en-GB" sz="2800" dirty="0" smtClean="0"/>
              <a:t>(Bell and Stevenson, 2006: 8).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Effect transition="in" filter="checkerboard(across)">
                                      <p:cBhvr>
                                        <p:cTn id="7" dur="500"/>
                                        <p:tgtEl>
                                          <p:spTgt spid="27650">
                                            <p:txEl>
                                              <p:pRg st="0" end="0"/>
                                            </p:txEl>
                                          </p:spTgt>
                                        </p:tgtEl>
                                      </p:cBhvr>
                                    </p:animEffect>
                                  </p:childTnLst>
                                </p:cTn>
                              </p:par>
                              <p:par>
                                <p:cTn id="8" presetID="5" presetClass="entr" presetSubtype="10" fill="hold" nodeType="withEffect">
                                  <p:stCondLst>
                                    <p:cond delay="2000"/>
                                  </p:stCondLst>
                                  <p:childTnLst>
                                    <p:set>
                                      <p:cBhvr>
                                        <p:cTn id="9" dur="1" fill="hold">
                                          <p:stCondLst>
                                            <p:cond delay="0"/>
                                          </p:stCondLst>
                                        </p:cTn>
                                        <p:tgtEl>
                                          <p:spTgt spid="27650">
                                            <p:txEl>
                                              <p:pRg st="1" end="1"/>
                                            </p:txEl>
                                          </p:spTgt>
                                        </p:tgtEl>
                                        <p:attrNameLst>
                                          <p:attrName>style.visibility</p:attrName>
                                        </p:attrNameLst>
                                      </p:cBhvr>
                                      <p:to>
                                        <p:strVal val="visible"/>
                                      </p:to>
                                    </p:set>
                                    <p:animEffect transition="in" filter="checkerboard(across)">
                                      <p:cBhvr>
                                        <p:cTn id="10" dur="500"/>
                                        <p:tgtEl>
                                          <p:spTgt spid="27650">
                                            <p:txEl>
                                              <p:pRg st="1" end="1"/>
                                            </p:txEl>
                                          </p:spTgt>
                                        </p:tgtEl>
                                      </p:cBhvr>
                                    </p:animEffect>
                                  </p:childTnLst>
                                </p:cTn>
                              </p:par>
                            </p:childTnLst>
                          </p:cTn>
                        </p:par>
                        <p:par>
                          <p:cTn id="11" fill="hold">
                            <p:stCondLst>
                              <p:cond delay="2500"/>
                            </p:stCondLst>
                            <p:childTnLst>
                              <p:par>
                                <p:cTn id="12" presetID="5" presetClass="entr" presetSubtype="10" fill="hold" nodeType="afterEffect">
                                  <p:stCondLst>
                                    <p:cond delay="2000"/>
                                  </p:stCondLst>
                                  <p:childTnLst>
                                    <p:set>
                                      <p:cBhvr>
                                        <p:cTn id="13" dur="1" fill="hold">
                                          <p:stCondLst>
                                            <p:cond delay="0"/>
                                          </p:stCondLst>
                                        </p:cTn>
                                        <p:tgtEl>
                                          <p:spTgt spid="27650">
                                            <p:txEl>
                                              <p:pRg st="2" end="2"/>
                                            </p:txEl>
                                          </p:spTgt>
                                        </p:tgtEl>
                                        <p:attrNameLst>
                                          <p:attrName>style.visibility</p:attrName>
                                        </p:attrNameLst>
                                      </p:cBhvr>
                                      <p:to>
                                        <p:strVal val="visible"/>
                                      </p:to>
                                    </p:set>
                                    <p:animEffect transition="in" filter="checkerboard(across)">
                                      <p:cBhvr>
                                        <p:cTn id="14" dur="500"/>
                                        <p:tgtEl>
                                          <p:spTgt spid="27650">
                                            <p:txEl>
                                              <p:pRg st="2" end="2"/>
                                            </p:txEl>
                                          </p:spTgt>
                                        </p:tgtEl>
                                      </p:cBhvr>
                                    </p:animEffect>
                                  </p:childTnLst>
                                </p:cTn>
                              </p:par>
                            </p:childTnLst>
                          </p:cTn>
                        </p:par>
                        <p:par>
                          <p:cTn id="15" fill="hold">
                            <p:stCondLst>
                              <p:cond delay="5000"/>
                            </p:stCondLst>
                            <p:childTnLst>
                              <p:par>
                                <p:cTn id="16" presetID="5" presetClass="entr" presetSubtype="10" fill="hold" nodeType="afterEffect">
                                  <p:stCondLst>
                                    <p:cond delay="2000"/>
                                  </p:stCondLst>
                                  <p:childTnLst>
                                    <p:set>
                                      <p:cBhvr>
                                        <p:cTn id="17" dur="1" fill="hold">
                                          <p:stCondLst>
                                            <p:cond delay="0"/>
                                          </p:stCondLst>
                                        </p:cTn>
                                        <p:tgtEl>
                                          <p:spTgt spid="27650">
                                            <p:txEl>
                                              <p:pRg st="3" end="3"/>
                                            </p:txEl>
                                          </p:spTgt>
                                        </p:tgtEl>
                                        <p:attrNameLst>
                                          <p:attrName>style.visibility</p:attrName>
                                        </p:attrNameLst>
                                      </p:cBhvr>
                                      <p:to>
                                        <p:strVal val="visible"/>
                                      </p:to>
                                    </p:set>
                                    <p:animEffect transition="in" filter="checkerboard(across)">
                                      <p:cBhvr>
                                        <p:cTn id="18" dur="500"/>
                                        <p:tgtEl>
                                          <p:spTgt spid="27650">
                                            <p:txEl>
                                              <p:pRg st="3" end="3"/>
                                            </p:txEl>
                                          </p:spTgt>
                                        </p:tgtEl>
                                      </p:cBhvr>
                                    </p:animEffect>
                                  </p:childTnLst>
                                </p:cTn>
                              </p:par>
                            </p:childTnLst>
                          </p:cTn>
                        </p:par>
                        <p:par>
                          <p:cTn id="19" fill="hold">
                            <p:stCondLst>
                              <p:cond delay="7500"/>
                            </p:stCondLst>
                            <p:childTnLst>
                              <p:par>
                                <p:cTn id="20" presetID="5" presetClass="entr" presetSubtype="10" fill="hold" nodeType="afterEffect">
                                  <p:stCondLst>
                                    <p:cond delay="2000"/>
                                  </p:stCondLst>
                                  <p:childTnLst>
                                    <p:set>
                                      <p:cBhvr>
                                        <p:cTn id="21" dur="1" fill="hold">
                                          <p:stCondLst>
                                            <p:cond delay="0"/>
                                          </p:stCondLst>
                                        </p:cTn>
                                        <p:tgtEl>
                                          <p:spTgt spid="27650">
                                            <p:txEl>
                                              <p:pRg st="4" end="4"/>
                                            </p:txEl>
                                          </p:spTgt>
                                        </p:tgtEl>
                                        <p:attrNameLst>
                                          <p:attrName>style.visibility</p:attrName>
                                        </p:attrNameLst>
                                      </p:cBhvr>
                                      <p:to>
                                        <p:strVal val="visible"/>
                                      </p:to>
                                    </p:set>
                                    <p:animEffect transition="in" filter="checkerboard(across)">
                                      <p:cBhvr>
                                        <p:cTn id="22" dur="500"/>
                                        <p:tgtEl>
                                          <p:spTgt spid="2765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250825" y="620688"/>
            <a:ext cx="7772400" cy="936104"/>
          </a:xfrm>
        </p:spPr>
        <p:txBody>
          <a:bodyPr/>
          <a:lstStyle/>
          <a:p>
            <a:r>
              <a:rPr lang="en-GB" sz="3600" dirty="0" smtClean="0"/>
              <a:t>   Stevenson</a:t>
            </a:r>
            <a:r>
              <a:rPr lang="en-GB" altLang="en-GB" sz="3600" dirty="0" smtClean="0"/>
              <a:t>’</a:t>
            </a:r>
            <a:r>
              <a:rPr lang="en-GB" sz="3600" dirty="0" smtClean="0"/>
              <a:t>s view</a:t>
            </a:r>
          </a:p>
        </p:txBody>
      </p:sp>
      <p:sp>
        <p:nvSpPr>
          <p:cNvPr id="20483" name="Content Placeholder 2"/>
          <p:cNvSpPr>
            <a:spLocks noGrp="1"/>
          </p:cNvSpPr>
          <p:nvPr>
            <p:ph idx="1"/>
          </p:nvPr>
        </p:nvSpPr>
        <p:spPr>
          <a:xfrm>
            <a:off x="611560" y="1700808"/>
            <a:ext cx="7632848" cy="4299942"/>
          </a:xfrm>
        </p:spPr>
        <p:txBody>
          <a:bodyPr/>
          <a:lstStyle/>
          <a:p>
            <a:pPr marL="0" indent="0">
              <a:buFontTx/>
              <a:buNone/>
            </a:pPr>
            <a:r>
              <a:rPr lang="en-GB" sz="2800" dirty="0" smtClean="0"/>
              <a:t>Stevenson (2011) presents a polemical account of the historical and cultural elements perceived to underpin Coalition education policy (2010 – 15). </a:t>
            </a:r>
          </a:p>
          <a:p>
            <a:pPr marL="0" indent="0">
              <a:buFontTx/>
              <a:buNone/>
            </a:pPr>
            <a:endParaRPr lang="en-GB" sz="2800" dirty="0"/>
          </a:p>
          <a:p>
            <a:pPr marL="0" indent="0">
              <a:buFontTx/>
              <a:buNone/>
            </a:pPr>
            <a:r>
              <a:rPr lang="en-US" sz="2800" dirty="0" smtClean="0"/>
              <a:t>Stevenson also claimed that Coalition policy was designed to achieve five objectives</a:t>
            </a:r>
            <a:r>
              <a:rPr lang="en-US" sz="2800" dirty="0"/>
              <a:t> </a:t>
            </a:r>
            <a:r>
              <a:rPr lang="en-US" sz="2800" dirty="0" smtClean="0"/>
              <a:t>(see next slide).</a:t>
            </a:r>
            <a:endParaRPr lang="en-GB" sz="2800"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checkerboard(across)">
                                      <p:cBhvr>
                                        <p:cTn id="7" dur="500"/>
                                        <p:tgtEl>
                                          <p:spTgt spid="2048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20483">
                                            <p:txEl>
                                              <p:pRg st="2" end="2"/>
                                            </p:txEl>
                                          </p:spTgt>
                                        </p:tgtEl>
                                        <p:attrNameLst>
                                          <p:attrName>style.visibility</p:attrName>
                                        </p:attrNameLst>
                                      </p:cBhvr>
                                      <p:to>
                                        <p:strVal val="visible"/>
                                      </p:to>
                                    </p:set>
                                    <p:animEffect transition="in" filter="checkerboard(across)">
                                      <p:cBhvr>
                                        <p:cTn id="11" dur="5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250825" y="260350"/>
            <a:ext cx="7772400" cy="752475"/>
          </a:xfrm>
        </p:spPr>
        <p:txBody>
          <a:bodyPr/>
          <a:lstStyle/>
          <a:p>
            <a:r>
              <a:rPr lang="en-GB" sz="3600" dirty="0" smtClean="0"/>
              <a:t>Stevenson claims</a:t>
            </a:r>
          </a:p>
        </p:txBody>
      </p:sp>
      <p:sp>
        <p:nvSpPr>
          <p:cNvPr id="20483" name="Content Placeholder 2"/>
          <p:cNvSpPr>
            <a:spLocks noGrp="1"/>
          </p:cNvSpPr>
          <p:nvPr>
            <p:ph idx="1"/>
          </p:nvPr>
        </p:nvSpPr>
        <p:spPr>
          <a:xfrm>
            <a:off x="467544" y="1196975"/>
            <a:ext cx="8676456" cy="4803775"/>
          </a:xfrm>
        </p:spPr>
        <p:txBody>
          <a:bodyPr/>
          <a:lstStyle/>
          <a:p>
            <a:pPr marL="0" indent="0">
              <a:buFontTx/>
              <a:buNone/>
            </a:pPr>
            <a:r>
              <a:rPr lang="en-US" sz="2800" dirty="0" smtClean="0"/>
              <a:t>… that Coalition policy was designed to achieve the following five objectives:  </a:t>
            </a:r>
            <a:endParaRPr lang="en-GB" sz="2800" dirty="0" smtClean="0"/>
          </a:p>
          <a:p>
            <a:pPr marL="0" indent="0"/>
            <a:r>
              <a:rPr lang="en-US" sz="2800" dirty="0" smtClean="0"/>
              <a:t>A hierarchy of schools; </a:t>
            </a:r>
            <a:endParaRPr lang="en-GB" sz="2800" dirty="0" smtClean="0"/>
          </a:p>
          <a:p>
            <a:pPr marL="0" indent="0">
              <a:spcBef>
                <a:spcPts val="0"/>
              </a:spcBef>
            </a:pPr>
            <a:r>
              <a:rPr lang="en-US" sz="2800" dirty="0" smtClean="0"/>
              <a:t>A return to traditionalism (in terms of curriculum);  </a:t>
            </a:r>
            <a:endParaRPr lang="en-GB" sz="2800" dirty="0" smtClean="0"/>
          </a:p>
          <a:p>
            <a:pPr marL="0" indent="0">
              <a:spcBef>
                <a:spcPts val="0"/>
              </a:spcBef>
            </a:pPr>
            <a:r>
              <a:rPr lang="en-US" sz="2800" dirty="0" smtClean="0"/>
              <a:t>Structural privatization; </a:t>
            </a:r>
            <a:endParaRPr lang="en-GB" sz="2800" dirty="0" smtClean="0"/>
          </a:p>
          <a:p>
            <a:pPr marL="0" indent="0">
              <a:spcBef>
                <a:spcPts val="0"/>
              </a:spcBef>
            </a:pPr>
            <a:r>
              <a:rPr lang="en-US" sz="2800" dirty="0" smtClean="0"/>
              <a:t>Educational Choice as a Consumer</a:t>
            </a:r>
            <a:r>
              <a:rPr lang="en-US" altLang="en-GB" sz="2800" dirty="0" smtClean="0"/>
              <a:t>’</a:t>
            </a:r>
            <a:r>
              <a:rPr lang="en-US" sz="2800" dirty="0" smtClean="0"/>
              <a:t>s Transaction; </a:t>
            </a:r>
            <a:endParaRPr lang="en-GB" sz="2800" dirty="0" smtClean="0"/>
          </a:p>
          <a:p>
            <a:pPr marL="0" indent="0">
              <a:spcBef>
                <a:spcPts val="0"/>
              </a:spcBef>
            </a:pPr>
            <a:r>
              <a:rPr lang="en-US" sz="2800" dirty="0" smtClean="0"/>
              <a:t>Reculturing the Teaching Profession. </a:t>
            </a:r>
          </a:p>
          <a:p>
            <a:pPr marL="0" indent="0">
              <a:spcBef>
                <a:spcPts val="0"/>
              </a:spcBef>
            </a:pPr>
            <a:endParaRPr lang="en-US" sz="2800" dirty="0" smtClean="0"/>
          </a:p>
          <a:p>
            <a:pPr marL="0" indent="0">
              <a:spcBef>
                <a:spcPts val="0"/>
              </a:spcBef>
              <a:buNone/>
            </a:pPr>
            <a:r>
              <a:rPr lang="en-US" sz="2800" b="1" dirty="0" smtClean="0">
                <a:solidFill>
                  <a:srgbClr val="0000FF"/>
                </a:solidFill>
              </a:rPr>
              <a:t>Does this fit with your experience/perspective? Does anything happening in your school fit with this?</a:t>
            </a:r>
            <a:endParaRPr lang="en-GB" sz="2800" b="1" dirty="0" smtClean="0">
              <a:solidFill>
                <a:srgbClr val="0000FF"/>
              </a:solidFill>
            </a:endParaRPr>
          </a:p>
        </p:txBody>
      </p:sp>
    </p:spTree>
    <p:extLst>
      <p:ext uri="{BB962C8B-B14F-4D97-AF65-F5344CB8AC3E}">
        <p14:creationId xmlns:p14="http://schemas.microsoft.com/office/powerpoint/2010/main" val="18759969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checkerboard(across)">
                                      <p:cBhvr>
                                        <p:cTn id="7" dur="500"/>
                                        <p:tgtEl>
                                          <p:spTgt spid="2048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1000"/>
                                  </p:stCondLst>
                                  <p:childTnLst>
                                    <p:set>
                                      <p:cBhvr>
                                        <p:cTn id="10" dur="1" fill="hold">
                                          <p:stCondLst>
                                            <p:cond delay="0"/>
                                          </p:stCondLst>
                                        </p:cTn>
                                        <p:tgtEl>
                                          <p:spTgt spid="20483">
                                            <p:txEl>
                                              <p:pRg st="1" end="1"/>
                                            </p:txEl>
                                          </p:spTgt>
                                        </p:tgtEl>
                                        <p:attrNameLst>
                                          <p:attrName>style.visibility</p:attrName>
                                        </p:attrNameLst>
                                      </p:cBhvr>
                                      <p:to>
                                        <p:strVal val="visible"/>
                                      </p:to>
                                    </p:set>
                                    <p:animEffect transition="in" filter="checkerboard(across)">
                                      <p:cBhvr>
                                        <p:cTn id="11" dur="500"/>
                                        <p:tgtEl>
                                          <p:spTgt spid="20483">
                                            <p:txEl>
                                              <p:pRg st="1" end="1"/>
                                            </p:txEl>
                                          </p:spTgt>
                                        </p:tgtEl>
                                      </p:cBhvr>
                                    </p:animEffect>
                                  </p:childTnLst>
                                </p:cTn>
                              </p:par>
                            </p:childTnLst>
                          </p:cTn>
                        </p:par>
                        <p:par>
                          <p:cTn id="12" fill="hold">
                            <p:stCondLst>
                              <p:cond delay="2000"/>
                            </p:stCondLst>
                            <p:childTnLst>
                              <p:par>
                                <p:cTn id="13" presetID="5" presetClass="entr" presetSubtype="10" fill="hold" nodeType="afterEffect">
                                  <p:stCondLst>
                                    <p:cond delay="2000"/>
                                  </p:stCondLst>
                                  <p:childTnLst>
                                    <p:set>
                                      <p:cBhvr>
                                        <p:cTn id="14" dur="1" fill="hold">
                                          <p:stCondLst>
                                            <p:cond delay="0"/>
                                          </p:stCondLst>
                                        </p:cTn>
                                        <p:tgtEl>
                                          <p:spTgt spid="20483">
                                            <p:txEl>
                                              <p:pRg st="2" end="2"/>
                                            </p:txEl>
                                          </p:spTgt>
                                        </p:tgtEl>
                                        <p:attrNameLst>
                                          <p:attrName>style.visibility</p:attrName>
                                        </p:attrNameLst>
                                      </p:cBhvr>
                                      <p:to>
                                        <p:strVal val="visible"/>
                                      </p:to>
                                    </p:set>
                                    <p:animEffect transition="in" filter="checkerboard(across)">
                                      <p:cBhvr>
                                        <p:cTn id="15" dur="500"/>
                                        <p:tgtEl>
                                          <p:spTgt spid="20483">
                                            <p:txEl>
                                              <p:pRg st="2" end="2"/>
                                            </p:txEl>
                                          </p:spTgt>
                                        </p:tgtEl>
                                      </p:cBhvr>
                                    </p:animEffect>
                                  </p:childTnLst>
                                </p:cTn>
                              </p:par>
                            </p:childTnLst>
                          </p:cTn>
                        </p:par>
                        <p:par>
                          <p:cTn id="16" fill="hold">
                            <p:stCondLst>
                              <p:cond delay="4500"/>
                            </p:stCondLst>
                            <p:childTnLst>
                              <p:par>
                                <p:cTn id="17" presetID="5" presetClass="entr" presetSubtype="10" fill="hold" nodeType="afterEffect">
                                  <p:stCondLst>
                                    <p:cond delay="2000"/>
                                  </p:stCondLst>
                                  <p:childTnLst>
                                    <p:set>
                                      <p:cBhvr>
                                        <p:cTn id="18" dur="1" fill="hold">
                                          <p:stCondLst>
                                            <p:cond delay="0"/>
                                          </p:stCondLst>
                                        </p:cTn>
                                        <p:tgtEl>
                                          <p:spTgt spid="20483">
                                            <p:txEl>
                                              <p:pRg st="3" end="3"/>
                                            </p:txEl>
                                          </p:spTgt>
                                        </p:tgtEl>
                                        <p:attrNameLst>
                                          <p:attrName>style.visibility</p:attrName>
                                        </p:attrNameLst>
                                      </p:cBhvr>
                                      <p:to>
                                        <p:strVal val="visible"/>
                                      </p:to>
                                    </p:set>
                                    <p:animEffect transition="in" filter="checkerboard(across)">
                                      <p:cBhvr>
                                        <p:cTn id="19" dur="500"/>
                                        <p:tgtEl>
                                          <p:spTgt spid="20483">
                                            <p:txEl>
                                              <p:pRg st="3" end="3"/>
                                            </p:txEl>
                                          </p:spTgt>
                                        </p:tgtEl>
                                      </p:cBhvr>
                                    </p:animEffect>
                                  </p:childTnLst>
                                </p:cTn>
                              </p:par>
                            </p:childTnLst>
                          </p:cTn>
                        </p:par>
                        <p:par>
                          <p:cTn id="20" fill="hold">
                            <p:stCondLst>
                              <p:cond delay="7000"/>
                            </p:stCondLst>
                            <p:childTnLst>
                              <p:par>
                                <p:cTn id="21" presetID="5" presetClass="entr" presetSubtype="10" fill="hold" nodeType="afterEffect">
                                  <p:stCondLst>
                                    <p:cond delay="2000"/>
                                  </p:stCondLst>
                                  <p:childTnLst>
                                    <p:set>
                                      <p:cBhvr>
                                        <p:cTn id="22" dur="1" fill="hold">
                                          <p:stCondLst>
                                            <p:cond delay="0"/>
                                          </p:stCondLst>
                                        </p:cTn>
                                        <p:tgtEl>
                                          <p:spTgt spid="20483">
                                            <p:txEl>
                                              <p:pRg st="4" end="4"/>
                                            </p:txEl>
                                          </p:spTgt>
                                        </p:tgtEl>
                                        <p:attrNameLst>
                                          <p:attrName>style.visibility</p:attrName>
                                        </p:attrNameLst>
                                      </p:cBhvr>
                                      <p:to>
                                        <p:strVal val="visible"/>
                                      </p:to>
                                    </p:set>
                                    <p:animEffect transition="in" filter="checkerboard(across)">
                                      <p:cBhvr>
                                        <p:cTn id="23" dur="500"/>
                                        <p:tgtEl>
                                          <p:spTgt spid="20483">
                                            <p:txEl>
                                              <p:pRg st="4" end="4"/>
                                            </p:txEl>
                                          </p:spTgt>
                                        </p:tgtEl>
                                      </p:cBhvr>
                                    </p:animEffect>
                                  </p:childTnLst>
                                </p:cTn>
                              </p:par>
                            </p:childTnLst>
                          </p:cTn>
                        </p:par>
                        <p:par>
                          <p:cTn id="24" fill="hold">
                            <p:stCondLst>
                              <p:cond delay="9500"/>
                            </p:stCondLst>
                            <p:childTnLst>
                              <p:par>
                                <p:cTn id="25" presetID="5" presetClass="entr" presetSubtype="10" fill="hold" nodeType="afterEffect">
                                  <p:stCondLst>
                                    <p:cond delay="2000"/>
                                  </p:stCondLst>
                                  <p:childTnLst>
                                    <p:set>
                                      <p:cBhvr>
                                        <p:cTn id="26" dur="1" fill="hold">
                                          <p:stCondLst>
                                            <p:cond delay="0"/>
                                          </p:stCondLst>
                                        </p:cTn>
                                        <p:tgtEl>
                                          <p:spTgt spid="20483">
                                            <p:txEl>
                                              <p:pRg st="5" end="5"/>
                                            </p:txEl>
                                          </p:spTgt>
                                        </p:tgtEl>
                                        <p:attrNameLst>
                                          <p:attrName>style.visibility</p:attrName>
                                        </p:attrNameLst>
                                      </p:cBhvr>
                                      <p:to>
                                        <p:strVal val="visible"/>
                                      </p:to>
                                    </p:set>
                                    <p:animEffect transition="in" filter="checkerboard(across)">
                                      <p:cBhvr>
                                        <p:cTn id="27" dur="500"/>
                                        <p:tgtEl>
                                          <p:spTgt spid="20483">
                                            <p:txEl>
                                              <p:pRg st="5" end="5"/>
                                            </p:txEl>
                                          </p:spTgt>
                                        </p:tgtEl>
                                      </p:cBhvr>
                                    </p:animEffect>
                                  </p:childTnLst>
                                </p:cTn>
                              </p:par>
                            </p:childTnLst>
                          </p:cTn>
                        </p:par>
                        <p:par>
                          <p:cTn id="28" fill="hold">
                            <p:stCondLst>
                              <p:cond delay="12000"/>
                            </p:stCondLst>
                            <p:childTnLst>
                              <p:par>
                                <p:cTn id="29" presetID="5" presetClass="entr" presetSubtype="10" fill="hold" nodeType="afterEffect">
                                  <p:stCondLst>
                                    <p:cond delay="4000"/>
                                  </p:stCondLst>
                                  <p:childTnLst>
                                    <p:set>
                                      <p:cBhvr>
                                        <p:cTn id="30" dur="1" fill="hold">
                                          <p:stCondLst>
                                            <p:cond delay="0"/>
                                          </p:stCondLst>
                                        </p:cTn>
                                        <p:tgtEl>
                                          <p:spTgt spid="20483">
                                            <p:txEl>
                                              <p:pRg st="7" end="7"/>
                                            </p:txEl>
                                          </p:spTgt>
                                        </p:tgtEl>
                                        <p:attrNameLst>
                                          <p:attrName>style.visibility</p:attrName>
                                        </p:attrNameLst>
                                      </p:cBhvr>
                                      <p:to>
                                        <p:strVal val="visible"/>
                                      </p:to>
                                    </p:set>
                                    <p:animEffect transition="in" filter="checkerboard(across)">
                                      <p:cBhvr>
                                        <p:cTn id="31" dur="500"/>
                                        <p:tgtEl>
                                          <p:spTgt spid="2048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026"/>
          <p:cNvSpPr>
            <a:spLocks noGrp="1" noChangeArrowheads="1"/>
          </p:cNvSpPr>
          <p:nvPr>
            <p:ph type="title"/>
          </p:nvPr>
        </p:nvSpPr>
        <p:spPr>
          <a:xfrm>
            <a:off x="395536" y="142875"/>
            <a:ext cx="8748464" cy="857250"/>
          </a:xfrm>
        </p:spPr>
        <p:txBody>
          <a:bodyPr/>
          <a:lstStyle/>
          <a:p>
            <a:r>
              <a:rPr lang="en-GB" sz="3600" dirty="0" smtClean="0">
                <a:solidFill>
                  <a:schemeClr val="tx1"/>
                </a:solidFill>
              </a:rPr>
              <a:t>Different levels of policy development</a:t>
            </a:r>
          </a:p>
        </p:txBody>
      </p:sp>
      <p:sp>
        <p:nvSpPr>
          <p:cNvPr id="29698" name="Rectangle 1027"/>
          <p:cNvSpPr>
            <a:spLocks noGrp="1" noChangeArrowheads="1"/>
          </p:cNvSpPr>
          <p:nvPr>
            <p:ph idx="1"/>
          </p:nvPr>
        </p:nvSpPr>
        <p:spPr>
          <a:xfrm>
            <a:off x="395536" y="1196751"/>
            <a:ext cx="8352928" cy="4946873"/>
          </a:xfrm>
        </p:spPr>
        <p:txBody>
          <a:bodyPr/>
          <a:lstStyle/>
          <a:p>
            <a:pPr>
              <a:buFont typeface="Wingdings" charset="2"/>
              <a:buChar char="Ø"/>
            </a:pPr>
            <a:r>
              <a:rPr lang="en-GB" sz="2800" dirty="0" smtClean="0"/>
              <a:t>Macro = nation state, or supra-nation / global institutions e.g.. European Union, World Bank.  </a:t>
            </a:r>
            <a:r>
              <a:rPr lang="ja-JP" altLang="en-GB" sz="2800" dirty="0" smtClean="0"/>
              <a:t>‘</a:t>
            </a:r>
            <a:r>
              <a:rPr lang="en-GB" altLang="ja-JP" sz="2800" dirty="0" smtClean="0"/>
              <a:t>Grand</a:t>
            </a:r>
            <a:r>
              <a:rPr lang="ja-JP" altLang="en-GB" sz="2800" dirty="0" smtClean="0"/>
              <a:t>’</a:t>
            </a:r>
            <a:r>
              <a:rPr lang="en-GB" altLang="ja-JP" sz="2800" dirty="0" smtClean="0"/>
              <a:t>policy is found in government publications, party manifestos and the speeches of politicians. [Discussed by Stevenson (2011).]</a:t>
            </a:r>
          </a:p>
          <a:p>
            <a:pPr>
              <a:buFont typeface="Wingdings" charset="2"/>
              <a:buChar char="Ø"/>
            </a:pPr>
            <a:r>
              <a:rPr lang="en-GB" sz="2800" dirty="0" smtClean="0"/>
              <a:t>Micro = individual institution</a:t>
            </a:r>
          </a:p>
          <a:p>
            <a:pPr>
              <a:buFont typeface="Wingdings" charset="2"/>
              <a:buChar char="Ø"/>
            </a:pPr>
            <a:r>
              <a:rPr lang="en-GB" sz="2800" dirty="0" smtClean="0"/>
              <a:t>Meso = local or regional government; could apply to academy chains or school federations	</a:t>
            </a:r>
          </a:p>
          <a:p>
            <a:pPr>
              <a:spcBef>
                <a:spcPts val="1272"/>
              </a:spcBef>
              <a:buFont typeface="Wingdings" pitchFamily="2" charset="2"/>
              <a:buNone/>
            </a:pPr>
            <a:r>
              <a:rPr lang="en-GB" sz="2800" dirty="0" smtClean="0"/>
              <a:t>These levels overlap.</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200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checkerboard(across)">
                                      <p:cBhvr>
                                        <p:cTn id="7" dur="500"/>
                                        <p:tgtEl>
                                          <p:spTgt spid="29698">
                                            <p:txEl>
                                              <p:pRg st="0" end="0"/>
                                            </p:txEl>
                                          </p:spTgt>
                                        </p:tgtEl>
                                      </p:cBhvr>
                                    </p:animEffect>
                                  </p:childTnLst>
                                </p:cTn>
                              </p:par>
                            </p:childTnLst>
                          </p:cTn>
                        </p:par>
                        <p:par>
                          <p:cTn id="8" fill="hold">
                            <p:stCondLst>
                              <p:cond delay="2500"/>
                            </p:stCondLst>
                            <p:childTnLst>
                              <p:par>
                                <p:cTn id="9" presetID="5" presetClass="entr" presetSubtype="10" fill="hold" nodeType="afterEffect">
                                  <p:stCondLst>
                                    <p:cond delay="3000"/>
                                  </p:stCondLst>
                                  <p:childTnLst>
                                    <p:set>
                                      <p:cBhvr>
                                        <p:cTn id="10" dur="1" fill="hold">
                                          <p:stCondLst>
                                            <p:cond delay="0"/>
                                          </p:stCondLst>
                                        </p:cTn>
                                        <p:tgtEl>
                                          <p:spTgt spid="29698">
                                            <p:txEl>
                                              <p:pRg st="1" end="1"/>
                                            </p:txEl>
                                          </p:spTgt>
                                        </p:tgtEl>
                                        <p:attrNameLst>
                                          <p:attrName>style.visibility</p:attrName>
                                        </p:attrNameLst>
                                      </p:cBhvr>
                                      <p:to>
                                        <p:strVal val="visible"/>
                                      </p:to>
                                    </p:set>
                                    <p:animEffect transition="in" filter="checkerboard(across)">
                                      <p:cBhvr>
                                        <p:cTn id="11" dur="500"/>
                                        <p:tgtEl>
                                          <p:spTgt spid="29698">
                                            <p:txEl>
                                              <p:pRg st="1" end="1"/>
                                            </p:txEl>
                                          </p:spTgt>
                                        </p:tgtEl>
                                      </p:cBhvr>
                                    </p:animEffect>
                                  </p:childTnLst>
                                </p:cTn>
                              </p:par>
                            </p:childTnLst>
                          </p:cTn>
                        </p:par>
                        <p:par>
                          <p:cTn id="12" fill="hold">
                            <p:stCondLst>
                              <p:cond delay="6000"/>
                            </p:stCondLst>
                            <p:childTnLst>
                              <p:par>
                                <p:cTn id="13" presetID="5" presetClass="entr" presetSubtype="10" fill="hold" nodeType="afterEffect">
                                  <p:stCondLst>
                                    <p:cond delay="2000"/>
                                  </p:stCondLst>
                                  <p:childTnLst>
                                    <p:set>
                                      <p:cBhvr>
                                        <p:cTn id="14" dur="1" fill="hold">
                                          <p:stCondLst>
                                            <p:cond delay="0"/>
                                          </p:stCondLst>
                                        </p:cTn>
                                        <p:tgtEl>
                                          <p:spTgt spid="29698">
                                            <p:txEl>
                                              <p:pRg st="2" end="2"/>
                                            </p:txEl>
                                          </p:spTgt>
                                        </p:tgtEl>
                                        <p:attrNameLst>
                                          <p:attrName>style.visibility</p:attrName>
                                        </p:attrNameLst>
                                      </p:cBhvr>
                                      <p:to>
                                        <p:strVal val="visible"/>
                                      </p:to>
                                    </p:set>
                                    <p:animEffect transition="in" filter="checkerboard(across)">
                                      <p:cBhvr>
                                        <p:cTn id="15" dur="500"/>
                                        <p:tgtEl>
                                          <p:spTgt spid="29698">
                                            <p:txEl>
                                              <p:pRg st="2" end="2"/>
                                            </p:txEl>
                                          </p:spTgt>
                                        </p:tgtEl>
                                      </p:cBhvr>
                                    </p:animEffect>
                                  </p:childTnLst>
                                </p:cTn>
                              </p:par>
                            </p:childTnLst>
                          </p:cTn>
                        </p:par>
                        <p:par>
                          <p:cTn id="16" fill="hold">
                            <p:stCondLst>
                              <p:cond delay="8500"/>
                            </p:stCondLst>
                            <p:childTnLst>
                              <p:par>
                                <p:cTn id="17" presetID="5" presetClass="entr" presetSubtype="10" fill="hold" nodeType="afterEffect">
                                  <p:stCondLst>
                                    <p:cond delay="3000"/>
                                  </p:stCondLst>
                                  <p:childTnLst>
                                    <p:set>
                                      <p:cBhvr>
                                        <p:cTn id="18" dur="1" fill="hold">
                                          <p:stCondLst>
                                            <p:cond delay="0"/>
                                          </p:stCondLst>
                                        </p:cTn>
                                        <p:tgtEl>
                                          <p:spTgt spid="29698">
                                            <p:txEl>
                                              <p:pRg st="3" end="3"/>
                                            </p:txEl>
                                          </p:spTgt>
                                        </p:tgtEl>
                                        <p:attrNameLst>
                                          <p:attrName>style.visibility</p:attrName>
                                        </p:attrNameLst>
                                      </p:cBhvr>
                                      <p:to>
                                        <p:strVal val="visible"/>
                                      </p:to>
                                    </p:set>
                                    <p:animEffect transition="in" filter="checkerboard(across)">
                                      <p:cBhvr>
                                        <p:cTn id="19" dur="500"/>
                                        <p:tgtEl>
                                          <p:spTgt spid="2969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arwick" id="{BEA966FB-829C-4897-B77A-7FEBE5E11F48}" vid="{596ABA0C-2CAA-4CF4-9D8E-60194956FC32}"/>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Template>
  <TotalTime>1223</TotalTime>
  <Words>2458</Words>
  <Application>Microsoft Macintosh PowerPoint</Application>
  <PresentationFormat>On-screen Show (4:3)</PresentationFormat>
  <Paragraphs>172</Paragraphs>
  <Slides>29</Slides>
  <Notes>24</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Warwick</vt:lpstr>
      <vt:lpstr>1_Custom Design</vt:lpstr>
      <vt:lpstr>Custom Design</vt:lpstr>
      <vt:lpstr>PowerPoint Presentation</vt:lpstr>
      <vt:lpstr>Session Aims:</vt:lpstr>
      <vt:lpstr>What is policy?</vt:lpstr>
      <vt:lpstr>Policies can be both specific plans/programmes of work and more general statements of intent</vt:lpstr>
      <vt:lpstr>   Activity 1: Contextual Factors</vt:lpstr>
      <vt:lpstr>Importance of education policy</vt:lpstr>
      <vt:lpstr>   Stevenson’s view</vt:lpstr>
      <vt:lpstr>Stevenson claims</vt:lpstr>
      <vt:lpstr>Different levels of policy development</vt:lpstr>
      <vt:lpstr>Leaders influence policy at the micro-level</vt:lpstr>
      <vt:lpstr>Leaders can also influence policy at the meso- and macro-levels</vt:lpstr>
      <vt:lpstr>PowerPoint Presentation</vt:lpstr>
      <vt:lpstr>PowerPoint Presentation</vt:lpstr>
      <vt:lpstr>Models of policy development</vt:lpstr>
      <vt:lpstr>PowerPoint Presentation</vt:lpstr>
      <vt:lpstr>Policy: product and process  </vt:lpstr>
      <vt:lpstr>Policy as Text</vt:lpstr>
      <vt:lpstr>Policy as Discourse (1)</vt:lpstr>
      <vt:lpstr>Policy as Discourse (2)</vt:lpstr>
      <vt:lpstr>PowerPoint Presentation</vt:lpstr>
      <vt:lpstr>A cyclical model of policy development</vt:lpstr>
      <vt:lpstr>Power, authority and influence</vt:lpstr>
      <vt:lpstr>Silent voices</vt:lpstr>
      <vt:lpstr>Activity 2.1</vt:lpstr>
      <vt:lpstr>Activity 2.2</vt:lpstr>
      <vt:lpstr>  Further reading</vt:lpstr>
      <vt:lpstr>Some thoughts to ponder (policy)</vt:lpstr>
      <vt:lpstr>PowerPoint Presentation</vt:lpstr>
      <vt:lpstr>Some thoughts to ponder (social mobility)</vt:lpstr>
    </vt:vector>
  </TitlesOfParts>
  <Company>Law Courseware Consortium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John Dale</dc:creator>
  <cp:lastModifiedBy>Janet Harvey</cp:lastModifiedBy>
  <cp:revision>146</cp:revision>
  <cp:lastPrinted>2001-12-07T16:14:49Z</cp:lastPrinted>
  <dcterms:created xsi:type="dcterms:W3CDTF">2002-02-27T09:10:39Z</dcterms:created>
  <dcterms:modified xsi:type="dcterms:W3CDTF">2016-01-02T07:15:52Z</dcterms:modified>
</cp:coreProperties>
</file>