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73" r:id="rId2"/>
  </p:sldMasterIdLst>
  <p:notesMasterIdLst>
    <p:notesMasterId r:id="rId19"/>
  </p:notesMasterIdLst>
  <p:handoutMasterIdLst>
    <p:handoutMasterId r:id="rId20"/>
  </p:handoutMasterIdLst>
  <p:sldIdLst>
    <p:sldId id="360" r:id="rId3"/>
    <p:sldId id="381" r:id="rId4"/>
    <p:sldId id="385" r:id="rId5"/>
    <p:sldId id="382" r:id="rId6"/>
    <p:sldId id="383" r:id="rId7"/>
    <p:sldId id="384" r:id="rId8"/>
    <p:sldId id="375" r:id="rId9"/>
    <p:sldId id="376" r:id="rId10"/>
    <p:sldId id="387" r:id="rId11"/>
    <p:sldId id="377" r:id="rId12"/>
    <p:sldId id="386" r:id="rId13"/>
    <p:sldId id="378" r:id="rId14"/>
    <p:sldId id="388" r:id="rId15"/>
    <p:sldId id="379" r:id="rId16"/>
    <p:sldId id="389" r:id="rId17"/>
    <p:sldId id="380" r:id="rId18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85893" autoAdjust="0"/>
  </p:normalViewPr>
  <p:slideViewPr>
    <p:cSldViewPr>
      <p:cViewPr>
        <p:scale>
          <a:sx n="60" d="100"/>
          <a:sy n="60" d="100"/>
        </p:scale>
        <p:origin x="-1856" y="-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274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315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3003F3-83FC-404C-BAE8-C89E5C2D00D6}" type="slidenum">
              <a:rPr lang="en-GB"/>
              <a:pPr/>
              <a:t>2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first of 5 photos to promote thinking about educational values and how they change over time. Students might explore time/location/who’s leading the learning?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E2087C78-9DDA-A74F-B06C-2D2C6C337FBA}" type="slidenum">
              <a:rPr lang="en-GB" sz="1200"/>
              <a:pPr/>
              <a:t>12</a:t>
            </a:fld>
            <a:endParaRPr lang="en-GB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8A6182-7760-4404-830A-8C3A5799CD25}" type="slidenum">
              <a:rPr lang="en-GB"/>
              <a:pPr/>
              <a:t>13</a:t>
            </a:fld>
            <a:endParaRPr lang="en-GB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B6C3F57C-D15A-944B-82F5-63F5DEE59F89}" type="slidenum">
              <a:rPr lang="en-GB" sz="1200"/>
              <a:pPr/>
              <a:t>14</a:t>
            </a:fld>
            <a:endParaRPr lang="en-GB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F0C35-52AA-490F-9067-DD5E347D88D5}" type="slidenum">
              <a:rPr lang="en-GB"/>
              <a:pPr/>
              <a:t>15</a:t>
            </a:fld>
            <a:endParaRPr lang="en-GB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Times New Roman" charset="0"/>
                <a:ea typeface="MS PGothic" charset="0"/>
              </a:rPr>
              <a:t>Emphasise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that each group must </a:t>
            </a:r>
            <a:r>
              <a:rPr lang="en-GB" b="1" i="1" baseline="0" dirty="0" smtClean="0">
                <a:latin typeface="Times New Roman" charset="0"/>
                <a:ea typeface="MS PGothic" charset="0"/>
              </a:rPr>
              <a:t>think in role</a:t>
            </a:r>
            <a:r>
              <a:rPr lang="en-GB" b="0" i="0" baseline="0" dirty="0" smtClean="0">
                <a:latin typeface="Times New Roman" charset="0"/>
                <a:ea typeface="MS PGothic" charset="0"/>
              </a:rPr>
              <a:t>, so it’s worth checking they know as much as they need about each character (see below).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One member of each group must be willing to stand up and, again in role, state the philosophy(</a:t>
            </a:r>
            <a:r>
              <a:rPr lang="en-GB" baseline="0" dirty="0" err="1" smtClean="0">
                <a:latin typeface="Times New Roman" charset="0"/>
                <a:ea typeface="MS PGothic" charset="0"/>
              </a:rPr>
              <a:t>ies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) which the group thinks its character probably 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holds and briefly outline </a:t>
            </a:r>
            <a:r>
              <a:rPr lang="en-GB" b="1" baseline="0" dirty="0" smtClean="0">
                <a:latin typeface="Times New Roman" charset="0"/>
                <a:ea typeface="MS PGothic" charset="0"/>
              </a:rPr>
              <a:t>why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they think this.</a:t>
            </a:r>
            <a:endParaRPr lang="en-GB" baseline="0" dirty="0" smtClean="0">
              <a:latin typeface="Times New Roman" charset="0"/>
              <a:ea typeface="MS PGothic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>
              <a:latin typeface="Times New Roman" charset="0"/>
              <a:ea typeface="MS PGothic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Times New Roman" charset="0"/>
                <a:ea typeface="MS PGothic" charset="0"/>
              </a:rPr>
              <a:t>1) UNESCO is the United Nations Education Scientific and Cultural Organisation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Times New Roman" charset="0"/>
                <a:ea typeface="MS PGothic" charset="0"/>
              </a:rPr>
              <a:t>2) Maryam </a:t>
            </a:r>
            <a:r>
              <a:rPr lang="en-GB" dirty="0" err="1">
                <a:latin typeface="Times New Roman" charset="0"/>
                <a:ea typeface="MS PGothic" charset="0"/>
              </a:rPr>
              <a:t>Mirzakhani</a:t>
            </a:r>
            <a:r>
              <a:rPr lang="en-GB" dirty="0">
                <a:latin typeface="Times New Roman" charset="0"/>
                <a:ea typeface="MS PGothic" charset="0"/>
              </a:rPr>
              <a:t> is the first woman to have received the Fields Prize for mathematics (awarded to academics </a:t>
            </a:r>
            <a:r>
              <a:rPr lang="en-GB" dirty="0" smtClean="0">
                <a:latin typeface="Times New Roman" charset="0"/>
                <a:ea typeface="MS PGothic" charset="0"/>
              </a:rPr>
              <a:t>under </a:t>
            </a:r>
            <a:r>
              <a:rPr lang="en-GB" dirty="0">
                <a:latin typeface="Times New Roman" charset="0"/>
                <a:ea typeface="MS PGothic" charset="0"/>
              </a:rPr>
              <a:t>the age of 40). Born in Iran, she is currently professor of mathematics at Stanford </a:t>
            </a:r>
            <a:r>
              <a:rPr lang="en-GB" dirty="0" smtClean="0">
                <a:latin typeface="Times New Roman" charset="0"/>
                <a:ea typeface="MS PGothic" charset="0"/>
              </a:rPr>
              <a:t>University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Times New Roman" charset="0"/>
                <a:ea typeface="MS PGothic" charset="0"/>
              </a:rPr>
              <a:t>3) The CBI is the Confederation of British Industries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Times New Roman" charset="0"/>
                <a:ea typeface="MS PGothic" charset="0"/>
              </a:rPr>
              <a:t>4)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</a:t>
            </a:r>
            <a:r>
              <a:rPr lang="en-GB" dirty="0" smtClean="0">
                <a:latin typeface="Times New Roman" charset="0"/>
                <a:ea typeface="MS PGothic" charset="0"/>
              </a:rPr>
              <a:t>Sir Michael Wilshaw is </a:t>
            </a:r>
            <a:r>
              <a:rPr lang="en-GB" dirty="0" smtClean="0">
                <a:latin typeface="Times New Roman" charset="0"/>
                <a:ea typeface="MS PGothic" charset="0"/>
              </a:rPr>
              <a:t>Her Majesty’s Chief Inspector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of schools,</a:t>
            </a:r>
            <a:r>
              <a:rPr lang="en-GB" dirty="0" smtClean="0">
                <a:latin typeface="Times New Roman" charset="0"/>
                <a:ea typeface="MS PGothic" charset="0"/>
              </a:rPr>
              <a:t> </a:t>
            </a:r>
            <a:r>
              <a:rPr lang="en-GB" dirty="0" smtClean="0">
                <a:latin typeface="Times New Roman" charset="0"/>
                <a:ea typeface="MS PGothic" charset="0"/>
              </a:rPr>
              <a:t>and also former </a:t>
            </a:r>
            <a:r>
              <a:rPr lang="en-GB" dirty="0" err="1" smtClean="0">
                <a:latin typeface="Times New Roman" charset="0"/>
                <a:ea typeface="MS PGothic" charset="0"/>
              </a:rPr>
              <a:t>headteacher</a:t>
            </a:r>
            <a:r>
              <a:rPr lang="en-GB" dirty="0" smtClean="0">
                <a:latin typeface="Times New Roman" charset="0"/>
                <a:ea typeface="MS PGothic" charset="0"/>
              </a:rPr>
              <a:t> of two schools</a:t>
            </a:r>
          </a:p>
          <a:p>
            <a:r>
              <a:rPr lang="en-GB" dirty="0" smtClean="0">
                <a:latin typeface="Times New Roman" charset="0"/>
                <a:ea typeface="MS PGothic" charset="0"/>
              </a:rPr>
              <a:t>5) The </a:t>
            </a:r>
            <a:r>
              <a:rPr lang="en-GB" dirty="0">
                <a:latin typeface="Times New Roman" charset="0"/>
                <a:ea typeface="MS PGothic" charset="0"/>
              </a:rPr>
              <a:t>Princess Royal has been President of Save the Children since </a:t>
            </a:r>
            <a:r>
              <a:rPr lang="en-GB" dirty="0" smtClean="0">
                <a:latin typeface="Times New Roman" charset="0"/>
                <a:ea typeface="MS PGothic" charset="0"/>
              </a:rPr>
              <a:t>1970</a:t>
            </a:r>
          </a:p>
          <a:p>
            <a:endParaRPr lang="en-GB" dirty="0" smtClean="0">
              <a:latin typeface="Times New Roman" charset="0"/>
              <a:ea typeface="MS PGothic" charset="0"/>
            </a:endParaRPr>
          </a:p>
          <a:p>
            <a:r>
              <a:rPr lang="en-GB" dirty="0" smtClean="0">
                <a:latin typeface="Times New Roman" charset="0"/>
                <a:ea typeface="MS PGothic" charset="0"/>
              </a:rPr>
              <a:t>Possible extras: </a:t>
            </a:r>
            <a:r>
              <a:rPr lang="en-GB" dirty="0" err="1" smtClean="0">
                <a:latin typeface="Times New Roman" charset="0"/>
                <a:ea typeface="MS PGothic" charset="0"/>
              </a:rPr>
              <a:t>Aicha</a:t>
            </a:r>
            <a:r>
              <a:rPr lang="en-GB" dirty="0" smtClean="0">
                <a:latin typeface="Times New Roman" charset="0"/>
                <a:ea typeface="MS PGothic" charset="0"/>
              </a:rPr>
              <a:t> Bah </a:t>
            </a:r>
            <a:r>
              <a:rPr lang="en-GB" dirty="0" err="1" smtClean="0">
                <a:latin typeface="Times New Roman" charset="0"/>
                <a:ea typeface="MS PGothic" charset="0"/>
              </a:rPr>
              <a:t>Diallo</a:t>
            </a:r>
            <a:r>
              <a:rPr lang="en-GB" dirty="0" smtClean="0">
                <a:latin typeface="Times New Roman" charset="0"/>
                <a:ea typeface="MS PGothic" charset="0"/>
              </a:rPr>
              <a:t>, FAWE Chair. FAWE is the Forum for African Women Educationalists</a:t>
            </a:r>
          </a:p>
          <a:p>
            <a:r>
              <a:rPr lang="en-GB" baseline="0" dirty="0" smtClean="0">
                <a:latin typeface="Times New Roman" charset="0"/>
                <a:ea typeface="MS PGothic" charset="0"/>
              </a:rPr>
              <a:t>                           Nicola (Nicky) Morgan, Secretary of State for Education</a:t>
            </a:r>
            <a:endParaRPr lang="en-GB" dirty="0" smtClean="0">
              <a:latin typeface="Times New Roman" charset="0"/>
              <a:ea typeface="MS PGothic" charset="0"/>
            </a:endParaRPr>
          </a:p>
          <a:p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2F4BF16-8204-5844-9FBB-76B1E3F89AC4}" type="slidenum">
              <a:rPr lang="en-GB" sz="1200"/>
              <a:pPr/>
              <a:t>16</a:t>
            </a:fld>
            <a:endParaRPr lang="en-GB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6B9F3-CB2F-4628-8E65-D36DADA69799}" type="slidenum">
              <a:rPr lang="en-GB"/>
              <a:pPr/>
              <a:t>3</a:t>
            </a:fld>
            <a:endParaRPr lang="en-GB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actually </a:t>
            </a:r>
            <a:r>
              <a:rPr lang="en-US" dirty="0" smtClean="0"/>
              <a:t>a contemporary classroom – but where?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8344DF-088A-4E91-8700-518D2349F501}" type="slidenum">
              <a:rPr lang="en-GB"/>
              <a:pPr/>
              <a:t>4</a:t>
            </a:fld>
            <a:endParaRPr lang="en-GB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2FC7D-C952-41BE-A14B-8AD7EC8C317F}" type="slidenum">
              <a:rPr lang="en-GB"/>
              <a:pPr/>
              <a:t>6</a:t>
            </a:fld>
            <a:endParaRPr lang="en-GB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>
                <a:latin typeface="Times New Roman" charset="0"/>
                <a:ea typeface="MS PGothic" charset="0"/>
              </a:rPr>
              <a:t>This is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an amalgam of many sources – a broad overview. </a:t>
            </a:r>
            <a:r>
              <a:rPr lang="en-GB" baseline="0" dirty="0" err="1" smtClean="0">
                <a:latin typeface="Times New Roman" charset="0"/>
                <a:ea typeface="MS PGothic" charset="0"/>
              </a:rPr>
              <a:t>Bottery</a:t>
            </a:r>
            <a:r>
              <a:rPr lang="en-GB" baseline="0" dirty="0" smtClean="0">
                <a:latin typeface="Times New Roman" charset="0"/>
                <a:ea typeface="MS PGothic" charset="0"/>
              </a:rPr>
              <a:t> (1992) mentions it but the summary is older and impossible to attribute accurately. It’s not literature, therefore, but a thinking tool.</a:t>
            </a:r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8B749686-2617-9449-8BCC-13B548EF00CE}" type="slidenum">
              <a:rPr lang="en-GB" sz="1200"/>
              <a:pPr/>
              <a:t>7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34D63356-4145-0048-92B2-F0567C55E3CA}" type="slidenum">
              <a:rPr lang="en-GB" sz="1200"/>
              <a:pPr/>
              <a:t>8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9B5C8-5D69-40EA-9FC4-F818CBC06E41}" type="slidenum">
              <a:rPr lang="en-GB"/>
              <a:pPr/>
              <a:t>9</a:t>
            </a:fld>
            <a:endParaRPr lang="en-GB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A8018F91-304E-DE48-B049-A493F24CE8F7}" type="slidenum">
              <a:rPr lang="en-GB" sz="1200"/>
              <a:pPr/>
              <a:t>10</a:t>
            </a:fld>
            <a:endParaRPr lang="en-GB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041D1-50C3-400A-A071-784D294B27EC}" type="slidenum">
              <a:rPr lang="en-GB"/>
              <a:pPr/>
              <a:t>11</a:t>
            </a:fld>
            <a:endParaRPr lang="en-GB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How educational philosophy may shape policy</a:t>
            </a:r>
          </a:p>
          <a:p>
            <a:r>
              <a:rPr lang="en-US" sz="2800" b="1" dirty="0" smtClean="0"/>
              <a:t>January/February 2016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23528" y="765175"/>
            <a:ext cx="8820471" cy="5256213"/>
          </a:xfrm>
        </p:spPr>
        <p:txBody>
          <a:bodyPr/>
          <a:lstStyle/>
          <a:p>
            <a:r>
              <a:rPr lang="en-GB" sz="3200" i="1" u="sng" dirty="0">
                <a:latin typeface="Calibri" charset="0"/>
                <a:ea typeface="MS PGothic" charset="0"/>
              </a:rPr>
              <a:t>Philosophy: Pupil Centred Code (PCC)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3200" i="1" dirty="0">
                <a:latin typeface="Calibri" charset="0"/>
                <a:ea typeface="MS PGothic" charset="0"/>
              </a:rPr>
              <a:t> 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Knowledge is:	   Acquired experientially, 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	</a:t>
            </a:r>
            <a:r>
              <a:rPr lang="en-GB" sz="2800" dirty="0" smtClean="0">
                <a:latin typeface="Calibri" charset="0"/>
                <a:ea typeface="MS PGothic" charset="0"/>
              </a:rPr>
              <a:t>					          interest</a:t>
            </a:r>
            <a:r>
              <a:rPr lang="en-GB" sz="2800" dirty="0">
                <a:latin typeface="Calibri" charset="0"/>
                <a:ea typeface="MS PGothic" charset="0"/>
              </a:rPr>
              <a:t>-based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Teaching is:		   Open-ended, exploratory</a:t>
            </a:r>
            <a:r>
              <a:rPr lang="en-GB" sz="2800" dirty="0" smtClean="0">
                <a:latin typeface="Calibri" charset="0"/>
                <a:ea typeface="MS PGothic" charset="0"/>
              </a:rPr>
              <a:t>, facilitative</a:t>
            </a:r>
            <a:r>
              <a:rPr lang="en-GB" sz="2800" dirty="0">
                <a:latin typeface="Calibri" charset="0"/>
                <a:ea typeface="MS PGothic" charset="0"/>
              </a:rPr>
              <a:t/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Students are:	   Active, involved, create</a:t>
            </a:r>
            <a:r>
              <a:rPr lang="en-GB" sz="2800" dirty="0" smtClean="0">
                <a:latin typeface="Calibri" charset="0"/>
                <a:ea typeface="MS PGothic" charset="0"/>
              </a:rPr>
              <a:t>/construct 						                 their </a:t>
            </a:r>
            <a:r>
              <a:rPr lang="en-GB" sz="2800" dirty="0">
                <a:latin typeface="Calibri" charset="0"/>
                <a:ea typeface="MS PGothic" charset="0"/>
              </a:rPr>
              <a:t>own reality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Assessment is:	   Qualitative, subjective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Management style:  Democratic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7707-2488-4A5C-8FA2-8BE621A7BE73}" type="slidenum">
              <a:rPr lang="en-GB"/>
              <a:pPr/>
              <a:t>11</a:t>
            </a:fld>
            <a:endParaRPr lang="en-GB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74638"/>
            <a:ext cx="8501122" cy="939784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Pupil-</a:t>
            </a:r>
            <a:r>
              <a:rPr lang="en-US" sz="320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Centred</a:t>
            </a:r>
            <a:r>
              <a:rPr lang="en-US" sz="3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Code / Progressivism</a:t>
            </a:r>
            <a:endParaRPr lang="en-US" sz="32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80728"/>
            <a:ext cx="8153400" cy="4886672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/>
              <a:t>Emphasis on: </a:t>
            </a:r>
            <a:r>
              <a:rPr lang="en-US" sz="2800" b="1" dirty="0">
                <a:solidFill>
                  <a:srgbClr val="262699"/>
                </a:solidFill>
              </a:rPr>
              <a:t>Individual child</a:t>
            </a:r>
          </a:p>
          <a:p>
            <a:pPr>
              <a:buFontTx/>
              <a:buNone/>
            </a:pPr>
            <a:r>
              <a:rPr lang="en-US" sz="2800" b="1" dirty="0"/>
              <a:t>Key features:</a:t>
            </a:r>
          </a:p>
          <a:p>
            <a:r>
              <a:rPr lang="en-US" sz="2800" b="1" i="1" dirty="0"/>
              <a:t>Subjects are a vehicle for learning</a:t>
            </a:r>
          </a:p>
          <a:p>
            <a:pPr>
              <a:spcBef>
                <a:spcPts val="72"/>
              </a:spcBef>
            </a:pPr>
            <a:r>
              <a:rPr lang="en-US" sz="2800" b="1" i="1" dirty="0"/>
              <a:t>Process orientated/integrated approach</a:t>
            </a:r>
          </a:p>
          <a:p>
            <a:pPr>
              <a:spcBef>
                <a:spcPts val="72"/>
              </a:spcBef>
            </a:pPr>
            <a:r>
              <a:rPr lang="en-US" sz="2800" b="1" i="1" dirty="0"/>
              <a:t>First hand experience</a:t>
            </a:r>
          </a:p>
          <a:p>
            <a:pPr>
              <a:spcBef>
                <a:spcPts val="72"/>
              </a:spcBef>
            </a:pPr>
            <a:r>
              <a:rPr lang="en-US" sz="2800" b="1" i="1" dirty="0"/>
              <a:t>Discovery learning</a:t>
            </a:r>
          </a:p>
          <a:p>
            <a:pPr>
              <a:spcBef>
                <a:spcPts val="72"/>
              </a:spcBef>
            </a:pPr>
            <a:r>
              <a:rPr lang="en-US" sz="2800" b="1" i="1" dirty="0"/>
              <a:t>D</a:t>
            </a:r>
            <a:r>
              <a:rPr lang="en-US" sz="2800" b="1" i="1" dirty="0" smtClean="0"/>
              <a:t>eveloping </a:t>
            </a:r>
            <a:r>
              <a:rPr lang="en-US" sz="2800" b="1" i="1" dirty="0"/>
              <a:t>individual potential</a:t>
            </a:r>
          </a:p>
          <a:p>
            <a:pPr>
              <a:spcBef>
                <a:spcPts val="72"/>
              </a:spcBef>
            </a:pPr>
            <a:r>
              <a:rPr lang="en-US" sz="2800" b="1" i="1" dirty="0" smtClean="0"/>
              <a:t>Teacher as facilitator</a:t>
            </a:r>
          </a:p>
          <a:p>
            <a:pPr>
              <a:spcBef>
                <a:spcPts val="72"/>
              </a:spcBef>
            </a:pPr>
            <a:r>
              <a:rPr lang="en-US" sz="2800" b="1" i="1" dirty="0" smtClean="0"/>
              <a:t>Creativity</a:t>
            </a:r>
            <a:endParaRPr lang="en-US" sz="2800" b="1" i="1" dirty="0"/>
          </a:p>
          <a:p>
            <a:pPr>
              <a:spcBef>
                <a:spcPts val="72"/>
              </a:spcBef>
            </a:pPr>
            <a:r>
              <a:rPr lang="en-US" sz="2800" b="1" i="1" dirty="0"/>
              <a:t>Equality of opportunity</a:t>
            </a:r>
          </a:p>
          <a:p>
            <a:pPr>
              <a:spcBef>
                <a:spcPts val="72"/>
              </a:spcBef>
            </a:pPr>
            <a:r>
              <a:rPr lang="en-US" sz="2800" b="1" i="1" dirty="0"/>
              <a:t>Questioning of society</a:t>
            </a:r>
          </a:p>
          <a:p>
            <a:pPr>
              <a:buFontTx/>
              <a:buNone/>
            </a:pP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79512" y="404665"/>
            <a:ext cx="8964488" cy="5616724"/>
          </a:xfrm>
        </p:spPr>
        <p:txBody>
          <a:bodyPr/>
          <a:lstStyle/>
          <a:p>
            <a:r>
              <a:rPr lang="en-GB" sz="3200" i="1" u="sng" dirty="0">
                <a:latin typeface="Calibri" charset="0"/>
                <a:ea typeface="MS PGothic" charset="0"/>
              </a:rPr>
              <a:t>Philosophy: Social Reconstruction Code (SRC)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3200" i="1" dirty="0">
                <a:latin typeface="Calibri" charset="0"/>
                <a:ea typeface="MS PGothic" charset="0"/>
              </a:rPr>
              <a:t> 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Knowledge is:	</a:t>
            </a:r>
            <a:r>
              <a:rPr lang="en-GB" sz="2800" dirty="0" smtClean="0">
                <a:latin typeface="Calibri" charset="0"/>
                <a:ea typeface="MS PGothic" charset="0"/>
              </a:rPr>
              <a:t>  Solving </a:t>
            </a:r>
            <a:r>
              <a:rPr lang="en-GB" sz="2800" dirty="0">
                <a:latin typeface="Calibri" charset="0"/>
                <a:ea typeface="MS PGothic" charset="0"/>
              </a:rPr>
              <a:t>social issues in need of 				</a:t>
            </a:r>
            <a:r>
              <a:rPr lang="en-GB" sz="2800" dirty="0" smtClean="0">
                <a:latin typeface="Calibri" charset="0"/>
                <a:ea typeface="MS PGothic" charset="0"/>
              </a:rPr>
              <a:t>                                                  resolution</a:t>
            </a:r>
            <a:r>
              <a:rPr lang="en-GB" sz="2800" dirty="0">
                <a:latin typeface="Calibri" charset="0"/>
                <a:ea typeface="MS PGothic" charset="0"/>
              </a:rPr>
              <a:t/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Teaching is:		</a:t>
            </a:r>
            <a:r>
              <a:rPr lang="en-GB" sz="2800" dirty="0" smtClean="0">
                <a:latin typeface="Calibri" charset="0"/>
                <a:ea typeface="MS PGothic" charset="0"/>
              </a:rPr>
              <a:t>  Problem</a:t>
            </a:r>
            <a:r>
              <a:rPr lang="en-GB" sz="2800" dirty="0">
                <a:latin typeface="Calibri" charset="0"/>
                <a:ea typeface="MS PGothic" charset="0"/>
              </a:rPr>
              <a:t>-solving, dynamic, fusion </a:t>
            </a:r>
            <a:r>
              <a:rPr lang="en-GB" sz="2800" dirty="0" smtClean="0">
                <a:latin typeface="Calibri" charset="0"/>
                <a:ea typeface="MS PGothic" charset="0"/>
              </a:rPr>
              <a:t>of       	                         expert </a:t>
            </a:r>
            <a:r>
              <a:rPr lang="en-GB" sz="2800" dirty="0">
                <a:latin typeface="Calibri" charset="0"/>
                <a:ea typeface="MS PGothic" charset="0"/>
              </a:rPr>
              <a:t>teacher </a:t>
            </a:r>
            <a:r>
              <a:rPr lang="en-GB" sz="2800" dirty="0" smtClean="0">
                <a:latin typeface="Calibri" charset="0"/>
                <a:ea typeface="MS PGothic" charset="0"/>
              </a:rPr>
              <a:t>and</a:t>
            </a:r>
            <a:r>
              <a:rPr lang="en-GB" sz="2800" dirty="0">
                <a:latin typeface="Calibri" charset="0"/>
                <a:ea typeface="MS PGothic" charset="0"/>
              </a:rPr>
              <a:t> </a:t>
            </a:r>
            <a:r>
              <a:rPr lang="en-GB" sz="2800" dirty="0" smtClean="0">
                <a:latin typeface="Calibri" charset="0"/>
                <a:ea typeface="MS PGothic" charset="0"/>
              </a:rPr>
              <a:t>developing </a:t>
            </a:r>
            <a:r>
              <a:rPr lang="en-GB" sz="2800" dirty="0">
                <a:latin typeface="Calibri" charset="0"/>
                <a:ea typeface="MS PGothic" charset="0"/>
              </a:rPr>
              <a:t>student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Students are:	  </a:t>
            </a:r>
            <a:r>
              <a:rPr lang="en-GB" sz="2800" dirty="0" smtClean="0">
                <a:latin typeface="Calibri" charset="0"/>
                <a:ea typeface="MS PGothic" charset="0"/>
              </a:rPr>
              <a:t>Active</a:t>
            </a:r>
            <a:r>
              <a:rPr lang="en-GB" sz="2800" dirty="0">
                <a:latin typeface="Calibri" charset="0"/>
                <a:ea typeface="MS PGothic" charset="0"/>
              </a:rPr>
              <a:t>, critical, interactive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Assessment is:	  </a:t>
            </a:r>
            <a:r>
              <a:rPr lang="en-GB" sz="2800" dirty="0" smtClean="0">
                <a:latin typeface="Calibri" charset="0"/>
                <a:ea typeface="MS PGothic" charset="0"/>
              </a:rPr>
              <a:t>Qualitative</a:t>
            </a:r>
            <a:r>
              <a:rPr lang="en-GB" sz="2800" dirty="0">
                <a:latin typeface="Calibri" charset="0"/>
                <a:ea typeface="MS PGothic" charset="0"/>
              </a:rPr>
              <a:t>, multi-dimensional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Management style: </a:t>
            </a:r>
            <a:r>
              <a:rPr lang="en-GB" sz="2800" dirty="0" smtClean="0">
                <a:latin typeface="Calibri" charset="0"/>
                <a:ea typeface="MS PGothic" charset="0"/>
              </a:rPr>
              <a:t>Mixture </a:t>
            </a:r>
            <a:r>
              <a:rPr lang="en-GB" sz="2800" dirty="0">
                <a:latin typeface="Calibri" charset="0"/>
                <a:ea typeface="MS PGothic" charset="0"/>
              </a:rPr>
              <a:t>of guidance and </a:t>
            </a:r>
            <a:r>
              <a:rPr lang="en-GB" sz="2800" dirty="0" smtClean="0">
                <a:latin typeface="Calibri" charset="0"/>
                <a:ea typeface="MS PGothic" charset="0"/>
              </a:rPr>
              <a:t>democracy </a:t>
            </a:r>
            <a:endParaRPr lang="en-US" sz="2800" b="0" dirty="0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AF3BA-1677-4798-ACCE-4E81F022461A}" type="slidenum">
              <a:rPr lang="en-GB"/>
              <a:pPr/>
              <a:t>13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3272" cy="795337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Reconstruction Code / </a:t>
            </a:r>
            <a:r>
              <a:rPr lang="en-US" sz="3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Reconstructionism</a:t>
            </a:r>
            <a:endParaRPr lang="en-US" sz="3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68413"/>
            <a:ext cx="8153400" cy="4598987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/>
              <a:t>Emphasis on: </a:t>
            </a:r>
            <a:r>
              <a:rPr lang="en-US" sz="2800" b="1" dirty="0" smtClean="0">
                <a:solidFill>
                  <a:srgbClr val="262699"/>
                </a:solidFill>
              </a:rPr>
              <a:t>Transforming Society </a:t>
            </a:r>
            <a:endParaRPr lang="en-US" sz="2800" b="1" dirty="0">
              <a:solidFill>
                <a:srgbClr val="262699"/>
              </a:solidFill>
            </a:endParaRPr>
          </a:p>
          <a:p>
            <a:pPr>
              <a:buFontTx/>
              <a:buNone/>
            </a:pPr>
            <a:r>
              <a:rPr lang="en-US" sz="2800" b="1" dirty="0"/>
              <a:t>Key features:</a:t>
            </a:r>
          </a:p>
          <a:p>
            <a:r>
              <a:rPr lang="en-US" sz="2800" b="1" i="1" dirty="0" smtClean="0"/>
              <a:t>Socially relevant</a:t>
            </a:r>
          </a:p>
          <a:p>
            <a:r>
              <a:rPr lang="en-US" sz="2800" b="1" i="1" dirty="0" smtClean="0"/>
              <a:t>Problem solving</a:t>
            </a:r>
          </a:p>
          <a:p>
            <a:r>
              <a:rPr lang="en-US" sz="2800" b="1" i="1" dirty="0" smtClean="0"/>
              <a:t>Vocational</a:t>
            </a:r>
          </a:p>
          <a:p>
            <a:r>
              <a:rPr lang="en-US" sz="2800" b="1" i="1" dirty="0" smtClean="0"/>
              <a:t>Practical</a:t>
            </a:r>
          </a:p>
          <a:p>
            <a:r>
              <a:rPr lang="en-US" sz="2800" b="1" i="1" dirty="0" smtClean="0"/>
              <a:t>Catalyst of social change</a:t>
            </a:r>
          </a:p>
          <a:p>
            <a:r>
              <a:rPr lang="en-US" sz="2800" b="1" i="1" dirty="0" smtClean="0"/>
              <a:t>Flexible</a:t>
            </a:r>
          </a:p>
          <a:p>
            <a:r>
              <a:rPr lang="en-US" sz="2800" b="1" i="1" dirty="0" smtClean="0"/>
              <a:t>Extrinsic worthwhileness</a:t>
            </a:r>
            <a:endParaRPr lang="en-US" sz="2800" i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251520" y="476673"/>
            <a:ext cx="8892480" cy="5544716"/>
          </a:xfrm>
        </p:spPr>
        <p:txBody>
          <a:bodyPr/>
          <a:lstStyle/>
          <a:p>
            <a:r>
              <a:rPr lang="en-GB" sz="3200" i="1" u="sng" dirty="0">
                <a:latin typeface="Calibri" charset="0"/>
                <a:ea typeface="MS PGothic" charset="0"/>
              </a:rPr>
              <a:t>Philosophy: GNP Code (GNP)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3200" i="1" dirty="0">
                <a:latin typeface="Calibri" charset="0"/>
                <a:ea typeface="MS PGothic" charset="0"/>
              </a:rPr>
              <a:t> 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Knowledge is:	   </a:t>
            </a:r>
            <a:r>
              <a:rPr lang="en-GB" sz="2800" dirty="0" smtClean="0">
                <a:latin typeface="Calibri" charset="0"/>
                <a:ea typeface="MS PGothic" charset="0"/>
              </a:rPr>
              <a:t>Requisite </a:t>
            </a:r>
            <a:r>
              <a:rPr lang="en-GB" sz="2800" dirty="0">
                <a:latin typeface="Calibri" charset="0"/>
                <a:ea typeface="MS PGothic" charset="0"/>
              </a:rPr>
              <a:t>for economic well-being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Teaching is:		   </a:t>
            </a:r>
            <a:r>
              <a:rPr lang="en-GB" sz="2800" dirty="0" smtClean="0">
                <a:latin typeface="Calibri" charset="0"/>
                <a:ea typeface="MS PGothic" charset="0"/>
              </a:rPr>
              <a:t>Training</a:t>
            </a:r>
            <a:r>
              <a:rPr lang="en-GB" sz="2800" dirty="0">
                <a:latin typeface="Calibri" charset="0"/>
                <a:ea typeface="MS PGothic" charset="0"/>
              </a:rPr>
              <a:t>, vocational, accountable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Students are:	  </a:t>
            </a:r>
            <a:r>
              <a:rPr lang="en-GB" sz="2800" dirty="0" smtClean="0">
                <a:latin typeface="Calibri" charset="0"/>
                <a:ea typeface="MS PGothic" charset="0"/>
              </a:rPr>
              <a:t> Recipients</a:t>
            </a:r>
            <a:r>
              <a:rPr lang="en-GB" sz="2800" dirty="0">
                <a:latin typeface="Calibri" charset="0"/>
                <a:ea typeface="MS PGothic" charset="0"/>
              </a:rPr>
              <a:t>, though initiative 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			   </a:t>
            </a:r>
            <a:r>
              <a:rPr lang="en-GB" sz="2800" dirty="0" smtClean="0">
                <a:latin typeface="Calibri" charset="0"/>
                <a:ea typeface="MS PGothic" charset="0"/>
              </a:rPr>
              <a:t>encouraged </a:t>
            </a:r>
            <a:r>
              <a:rPr lang="en-GB" sz="2800" dirty="0">
                <a:latin typeface="Calibri" charset="0"/>
                <a:ea typeface="MS PGothic" charset="0"/>
              </a:rPr>
              <a:t>if it fits with </a:t>
            </a:r>
            <a:r>
              <a:rPr lang="en-GB" sz="2800" dirty="0" smtClean="0">
                <a:latin typeface="Calibri" charset="0"/>
                <a:ea typeface="MS PGothic" charset="0"/>
              </a:rPr>
              <a:t>vocational 			                                                              goals</a:t>
            </a:r>
            <a:r>
              <a:rPr lang="en-GB" sz="2800" dirty="0">
                <a:latin typeface="Calibri" charset="0"/>
                <a:ea typeface="MS PGothic" charset="0"/>
              </a:rPr>
              <a:t/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Assessment is:	   By objective criteria, mostly 					</a:t>
            </a:r>
            <a:r>
              <a:rPr lang="en-GB" sz="2800" dirty="0" smtClean="0">
                <a:latin typeface="Calibri" charset="0"/>
                <a:ea typeface="MS PGothic" charset="0"/>
              </a:rPr>
              <a:t>   quantitative </a:t>
            </a:r>
            <a:r>
              <a:rPr lang="en-GB" sz="2800" dirty="0">
                <a:latin typeface="Calibri" charset="0"/>
                <a:ea typeface="MS PGothic" charset="0"/>
              </a:rPr>
              <a:t>but some </a:t>
            </a:r>
            <a:r>
              <a:rPr lang="en-GB" sz="2800" dirty="0" smtClean="0">
                <a:latin typeface="Calibri" charset="0"/>
                <a:ea typeface="MS PGothic" charset="0"/>
              </a:rPr>
              <a:t>qualitative </a:t>
            </a:r>
            <a:r>
              <a:rPr lang="en-GB" sz="2800" dirty="0">
                <a:latin typeface="Calibri" charset="0"/>
                <a:ea typeface="MS PGothic" charset="0"/>
              </a:rPr>
              <a:t>(for </a:t>
            </a:r>
            <a:r>
              <a:rPr lang="en-GB" sz="2800" dirty="0" smtClean="0">
                <a:latin typeface="Calibri" charset="0"/>
                <a:ea typeface="MS PGothic" charset="0"/>
              </a:rPr>
              <a:t>							        initiatives</a:t>
            </a:r>
            <a:r>
              <a:rPr lang="en-GB" sz="2800" dirty="0">
                <a:latin typeface="Calibri" charset="0"/>
                <a:ea typeface="MS PGothic" charset="0"/>
              </a:rPr>
              <a:t>)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Management style:  </a:t>
            </a:r>
            <a:r>
              <a:rPr lang="en-GB" sz="2800" dirty="0" smtClean="0">
                <a:latin typeface="Calibri" charset="0"/>
                <a:ea typeface="MS PGothic" charset="0"/>
              </a:rPr>
              <a:t>Hierarchical</a:t>
            </a:r>
            <a:r>
              <a:rPr lang="en-GB" sz="2800" dirty="0">
                <a:latin typeface="Calibri" charset="0"/>
                <a:ea typeface="MS PGothic" charset="0"/>
              </a:rPr>
              <a:t>, accountability a </a:t>
            </a:r>
            <a:r>
              <a:rPr lang="en-GB" sz="2800" dirty="0" smtClean="0">
                <a:latin typeface="Calibri" charset="0"/>
                <a:ea typeface="MS PGothic" charset="0"/>
              </a:rPr>
              <a:t>strong 								  feature </a:t>
            </a:r>
            <a:endParaRPr lang="en-US" sz="2800" b="0" dirty="0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C3B3-686A-49CE-8463-79EAA4779A43}" type="slidenum">
              <a:rPr lang="en-GB"/>
              <a:pPr/>
              <a:t>15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39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GNP Code / Instrumentalism</a:t>
            </a:r>
            <a:endParaRPr lang="en-US" sz="3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68413"/>
            <a:ext cx="8153400" cy="4598987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/>
              <a:t>Main focus: </a:t>
            </a:r>
            <a:r>
              <a:rPr lang="en-US" sz="2800" b="1" dirty="0" smtClean="0">
                <a:solidFill>
                  <a:srgbClr val="262699"/>
                </a:solidFill>
              </a:rPr>
              <a:t>Skills acquisition </a:t>
            </a:r>
            <a:endParaRPr lang="en-US" sz="2800" b="1" dirty="0">
              <a:solidFill>
                <a:srgbClr val="262699"/>
              </a:solidFill>
            </a:endParaRPr>
          </a:p>
          <a:p>
            <a:pPr>
              <a:buFontTx/>
              <a:buNone/>
            </a:pPr>
            <a:r>
              <a:rPr lang="en-US" sz="2800" b="1" dirty="0"/>
              <a:t>Key features</a:t>
            </a:r>
            <a:r>
              <a:rPr lang="en-US" sz="2800" b="1" dirty="0" smtClean="0"/>
              <a:t>:</a:t>
            </a:r>
            <a:endParaRPr lang="en-US" sz="2800" b="1" dirty="0"/>
          </a:p>
          <a:p>
            <a:pPr>
              <a:spcBef>
                <a:spcPts val="672"/>
              </a:spcBef>
            </a:pPr>
            <a:r>
              <a:rPr lang="en-US" sz="2800" b="1" i="1" dirty="0" smtClean="0"/>
              <a:t>Utilitarian</a:t>
            </a:r>
          </a:p>
          <a:p>
            <a:r>
              <a:rPr lang="en-US" sz="2800" b="1" i="1" dirty="0" smtClean="0"/>
              <a:t>Technological</a:t>
            </a:r>
          </a:p>
          <a:p>
            <a:r>
              <a:rPr lang="en-US" sz="2800" b="1" i="1" dirty="0" smtClean="0"/>
              <a:t>Training </a:t>
            </a:r>
          </a:p>
          <a:p>
            <a:r>
              <a:rPr lang="en-US" sz="2800" b="1" i="1" dirty="0" smtClean="0"/>
              <a:t>Practical</a:t>
            </a:r>
          </a:p>
          <a:p>
            <a:r>
              <a:rPr lang="en-US" sz="2800" b="1" i="1" dirty="0" smtClean="0"/>
              <a:t>Relevant to economic good</a:t>
            </a:r>
          </a:p>
          <a:p>
            <a:r>
              <a:rPr lang="en-US" sz="2800" b="1" i="1" dirty="0" smtClean="0"/>
              <a:t>Extrinsic worthwhileness</a:t>
            </a:r>
            <a:endParaRPr lang="en-US" sz="2800" i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500063" y="332657"/>
            <a:ext cx="7958137" cy="5688732"/>
          </a:xfrm>
        </p:spPr>
        <p:txBody>
          <a:bodyPr/>
          <a:lstStyle/>
          <a:p>
            <a:r>
              <a:rPr lang="en-US" sz="3200" dirty="0" smtClean="0">
                <a:latin typeface="Calibri" charset="0"/>
                <a:ea typeface="MS PGothic" charset="0"/>
              </a:rPr>
              <a:t>Answer </a:t>
            </a:r>
            <a:r>
              <a:rPr lang="en-US" sz="3200" dirty="0">
                <a:latin typeface="Calibri" charset="0"/>
                <a:ea typeface="MS PGothic" charset="0"/>
              </a:rPr>
              <a:t>the questions as if you are:</a:t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/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1</a:t>
            </a:r>
            <a:r>
              <a:rPr lang="en-US" sz="3200" dirty="0">
                <a:latin typeface="Calibri" charset="0"/>
                <a:ea typeface="MS PGothic" charset="0"/>
              </a:rPr>
              <a:t>) </a:t>
            </a:r>
            <a:r>
              <a:rPr lang="en-US" sz="3200" dirty="0" smtClean="0">
                <a:latin typeface="Calibri" charset="0"/>
                <a:ea typeface="MS PGothic" charset="0"/>
              </a:rPr>
              <a:t>The </a:t>
            </a:r>
            <a:r>
              <a:rPr lang="en-US" sz="3200" dirty="0">
                <a:latin typeface="Calibri" charset="0"/>
                <a:ea typeface="MS PGothic" charset="0"/>
              </a:rPr>
              <a:t>Director General of </a:t>
            </a:r>
            <a:r>
              <a:rPr lang="en-US" sz="3200" dirty="0" smtClean="0">
                <a:latin typeface="Calibri" charset="0"/>
                <a:ea typeface="MS PGothic" charset="0"/>
              </a:rPr>
              <a:t>UNESCO</a:t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2</a:t>
            </a:r>
            <a:r>
              <a:rPr lang="en-US" sz="3200" dirty="0">
                <a:latin typeface="Calibri" charset="0"/>
                <a:ea typeface="MS PGothic" charset="0"/>
              </a:rPr>
              <a:t>) </a:t>
            </a:r>
            <a:r>
              <a:rPr lang="en-US" sz="3200" dirty="0" smtClean="0">
                <a:latin typeface="Calibri" charset="0"/>
                <a:ea typeface="MS PGothic" charset="0"/>
              </a:rPr>
              <a:t>Prof </a:t>
            </a:r>
            <a:r>
              <a:rPr lang="en-US" sz="3200" dirty="0">
                <a:latin typeface="Calibri" charset="0"/>
                <a:ea typeface="MS PGothic" charset="0"/>
              </a:rPr>
              <a:t>Maryam </a:t>
            </a:r>
            <a:r>
              <a:rPr lang="en-US" sz="3200" dirty="0" err="1" smtClean="0">
                <a:latin typeface="Calibri" charset="0"/>
                <a:ea typeface="MS PGothic" charset="0"/>
              </a:rPr>
              <a:t>Mirzakhani</a:t>
            </a: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3) The </a:t>
            </a:r>
            <a:r>
              <a:rPr lang="en-US" sz="3200" dirty="0">
                <a:latin typeface="Calibri" charset="0"/>
                <a:ea typeface="MS PGothic" charset="0"/>
              </a:rPr>
              <a:t>Director General of the CBI</a:t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4) </a:t>
            </a:r>
            <a:r>
              <a:rPr lang="en-US" sz="3200" dirty="0">
                <a:latin typeface="Calibri" charset="0"/>
                <a:ea typeface="MS PGothic" charset="0"/>
              </a:rPr>
              <a:t>Sir Michael </a:t>
            </a:r>
            <a:r>
              <a:rPr lang="en-US" sz="3200" dirty="0" err="1">
                <a:latin typeface="Calibri" charset="0"/>
                <a:ea typeface="MS PGothic" charset="0"/>
              </a:rPr>
              <a:t>Wilshaw</a:t>
            </a: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5) </a:t>
            </a:r>
            <a:r>
              <a:rPr lang="en-US" sz="3200" dirty="0">
                <a:latin typeface="Calibri" charset="0"/>
                <a:ea typeface="MS PGothic" charset="0"/>
              </a:rPr>
              <a:t>The Princess </a:t>
            </a:r>
            <a:r>
              <a:rPr lang="en-US" sz="3200" dirty="0" smtClean="0">
                <a:latin typeface="Calibri" charset="0"/>
                <a:ea typeface="MS PGothic" charset="0"/>
              </a:rPr>
              <a:t>Royal</a:t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Your tutor will assign your identity!</a:t>
            </a:r>
            <a:endParaRPr lang="en-US" b="0" dirty="0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DC4D-6C79-4ECE-8482-424E740CB048}" type="slidenum">
              <a:rPr lang="en-GB"/>
              <a:pPr/>
              <a:t>2</a:t>
            </a:fld>
            <a:endParaRPr lang="en-GB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36BE-D107-4669-B224-5CF400A1E1F9}" type="slidenum">
              <a:rPr lang="en-GB"/>
              <a:pPr/>
              <a:t>3</a:t>
            </a:fld>
            <a:endParaRPr lang="en-GB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98563" y="-898525"/>
            <a:ext cx="11541126" cy="865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E003-2A17-4982-9750-2718EE525C46}" type="slidenum">
              <a:rPr lang="en-GB"/>
              <a:pPr/>
              <a:t>4</a:t>
            </a:fld>
            <a:endParaRPr lang="en-GB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11188" y="333375"/>
          <a:ext cx="7921625" cy="619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Bitmap Image" r:id="rId4" imgW="2952381" imgH="3858164" progId="PBrush">
                  <p:embed/>
                </p:oleObj>
              </mc:Choice>
              <mc:Fallback>
                <p:oleObj name="Bitmap Image" r:id="rId4" imgW="2952381" imgH="3858164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33375"/>
                        <a:ext cx="7921625" cy="619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4611-F32D-4497-8329-1DC7D726B7A7}" type="slidenum">
              <a:rPr lang="en-GB"/>
              <a:pPr/>
              <a:t>5</a:t>
            </a:fld>
            <a:endParaRPr lang="en-GB"/>
          </a:p>
        </p:txBody>
      </p:sp>
      <p:pic>
        <p:nvPicPr>
          <p:cNvPr id="18434" name="Picture 2" descr="about-1%20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4575" y="709613"/>
            <a:ext cx="4514850" cy="543877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5F6E0-8F4F-4065-A660-F219B6A3F449}" type="slidenum">
              <a:rPr lang="en-GB"/>
              <a:pPr/>
              <a:t>6</a:t>
            </a:fld>
            <a:endParaRPr lang="en-GB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68313" y="260350"/>
          <a:ext cx="8280400" cy="619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Bitmap Image" r:id="rId4" imgW="3619048" imgH="4723810" progId="PBrush">
                  <p:embed/>
                </p:oleObj>
              </mc:Choice>
              <mc:Fallback>
                <p:oleObj name="Bitmap Image" r:id="rId4" imgW="3619048" imgH="47238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60350"/>
                        <a:ext cx="8280400" cy="619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929718" cy="5450378"/>
          </a:xfrm>
        </p:spPr>
        <p:txBody>
          <a:bodyPr/>
          <a:lstStyle/>
          <a:p>
            <a:r>
              <a:rPr lang="en-US" sz="3200" dirty="0" smtClean="0">
                <a:latin typeface="Calibri" charset="0"/>
                <a:ea typeface="MS PGothic" charset="0"/>
              </a:rPr>
              <a:t>Educational philosophies fall broadly into four categories</a:t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>1</a:t>
            </a:r>
            <a:r>
              <a:rPr lang="en-US" sz="3200" dirty="0">
                <a:latin typeface="Calibri" charset="0"/>
                <a:ea typeface="MS PGothic" charset="0"/>
              </a:rPr>
              <a:t>) Cultural transmission </a:t>
            </a:r>
            <a:r>
              <a:rPr lang="en-US" sz="3200" dirty="0" smtClean="0">
                <a:latin typeface="Calibri" charset="0"/>
                <a:ea typeface="MS PGothic" charset="0"/>
              </a:rPr>
              <a:t>code (Classical humanism)</a:t>
            </a: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>
                <a:latin typeface="Calibri" charset="0"/>
                <a:ea typeface="MS PGothic" charset="0"/>
              </a:rPr>
              <a:t>2) Pupil-</a:t>
            </a:r>
            <a:r>
              <a:rPr lang="en-US" sz="3200" dirty="0" err="1">
                <a:latin typeface="Calibri" charset="0"/>
                <a:ea typeface="MS PGothic" charset="0"/>
              </a:rPr>
              <a:t>centred</a:t>
            </a:r>
            <a:r>
              <a:rPr lang="en-US" sz="3200" dirty="0">
                <a:latin typeface="Calibri" charset="0"/>
                <a:ea typeface="MS PGothic" charset="0"/>
              </a:rPr>
              <a:t> </a:t>
            </a:r>
            <a:r>
              <a:rPr lang="en-US" sz="3200" dirty="0" smtClean="0">
                <a:latin typeface="Calibri" charset="0"/>
                <a:ea typeface="MS PGothic" charset="0"/>
              </a:rPr>
              <a:t>code (Progressivism)</a:t>
            </a: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>
                <a:latin typeface="Calibri" charset="0"/>
                <a:ea typeface="MS PGothic" charset="0"/>
              </a:rPr>
              <a:t>3) Social reconstruction code </a:t>
            </a:r>
            <a:r>
              <a:rPr lang="en-US" sz="3200" dirty="0" smtClean="0">
                <a:latin typeface="Calibri" charset="0"/>
                <a:ea typeface="MS PGothic" charset="0"/>
              </a:rPr>
              <a:t>(</a:t>
            </a:r>
            <a:r>
              <a:rPr lang="en-US" sz="3200" dirty="0" err="1" smtClean="0">
                <a:latin typeface="Calibri" charset="0"/>
                <a:ea typeface="MS PGothic" charset="0"/>
              </a:rPr>
              <a:t>Reconstructionism</a:t>
            </a:r>
            <a:r>
              <a:rPr lang="en-US" sz="3200" dirty="0" smtClean="0">
                <a:latin typeface="Calibri" charset="0"/>
                <a:ea typeface="MS PGothic" charset="0"/>
              </a:rPr>
              <a:t>)</a:t>
            </a:r>
            <a:r>
              <a:rPr lang="en-US" sz="3200" dirty="0">
                <a:latin typeface="Calibri" charset="0"/>
                <a:ea typeface="MS PGothic" charset="0"/>
              </a:rPr>
              <a:t/>
            </a:r>
            <a:br>
              <a:rPr lang="en-US" sz="3200" dirty="0">
                <a:latin typeface="Calibri" charset="0"/>
                <a:ea typeface="MS PGothic" charset="0"/>
              </a:rPr>
            </a:br>
            <a:r>
              <a:rPr lang="en-US" sz="3200" dirty="0">
                <a:latin typeface="Calibri" charset="0"/>
                <a:ea typeface="MS PGothic" charset="0"/>
              </a:rPr>
              <a:t>4) GNP </a:t>
            </a:r>
            <a:r>
              <a:rPr lang="en-US" sz="3200" dirty="0" smtClean="0">
                <a:latin typeface="Calibri" charset="0"/>
                <a:ea typeface="MS PGothic" charset="0"/>
              </a:rPr>
              <a:t>code (Instrumentalism)</a:t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3200" dirty="0" smtClean="0">
                <a:latin typeface="Calibri" charset="0"/>
                <a:ea typeface="MS PGothic" charset="0"/>
              </a:rPr>
              <a:t/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r>
              <a:rPr lang="en-US" sz="2400" dirty="0" smtClean="0">
                <a:latin typeface="Calibri" charset="0"/>
                <a:ea typeface="MS PGothic" charset="0"/>
              </a:rPr>
              <a:t>Alternative typology from Morrison and Ridley in </a:t>
            </a:r>
            <a:r>
              <a:rPr lang="en-US" sz="2400" dirty="0" err="1" smtClean="0">
                <a:latin typeface="Calibri" charset="0"/>
                <a:ea typeface="MS PGothic" charset="0"/>
              </a:rPr>
              <a:t>Preedy</a:t>
            </a:r>
            <a:r>
              <a:rPr lang="en-US" sz="2400" dirty="0" smtClean="0">
                <a:latin typeface="Calibri" charset="0"/>
                <a:ea typeface="MS PGothic" charset="0"/>
              </a:rPr>
              <a:t> (1989)</a:t>
            </a:r>
            <a:r>
              <a:rPr lang="en-US" sz="3200" dirty="0" smtClean="0">
                <a:latin typeface="Calibri" charset="0"/>
                <a:ea typeface="MS PGothic" charset="0"/>
              </a:rPr>
              <a:t/>
            </a:r>
            <a:br>
              <a:rPr lang="en-US" sz="3200" dirty="0" smtClean="0">
                <a:latin typeface="Calibri" charset="0"/>
                <a:ea typeface="MS PGothic" charset="0"/>
              </a:rPr>
            </a:br>
            <a:endParaRPr lang="en-US" b="0" dirty="0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23528" y="620689"/>
            <a:ext cx="8820472" cy="5400700"/>
          </a:xfrm>
        </p:spPr>
        <p:txBody>
          <a:bodyPr/>
          <a:lstStyle/>
          <a:p>
            <a:r>
              <a:rPr lang="en-GB" sz="3200" dirty="0">
                <a:latin typeface="Calibri" charset="0"/>
                <a:ea typeface="MS PGothic" charset="0"/>
              </a:rPr>
              <a:t> </a:t>
            </a:r>
            <a:r>
              <a:rPr lang="en-GB" sz="3200" i="1" u="sng" dirty="0">
                <a:latin typeface="Calibri" charset="0"/>
                <a:ea typeface="MS PGothic" charset="0"/>
              </a:rPr>
              <a:t>Philosophy: Cultural Transmission Code (CTC)</a:t>
            </a:r>
            <a:r>
              <a:rPr lang="en-GB" sz="3200" dirty="0">
                <a:latin typeface="Calibri" charset="0"/>
                <a:ea typeface="MS PGothic" charset="0"/>
              </a:rPr>
              <a:t/>
            </a:r>
            <a:br>
              <a:rPr lang="en-GB" sz="32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 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Knowledge is:	   Part of cultural heritage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Teaching is:		   Transmission of knowledge</a:t>
            </a:r>
            <a:r>
              <a:rPr lang="en-GB" sz="2800" dirty="0" smtClean="0">
                <a:latin typeface="Calibri" charset="0"/>
                <a:ea typeface="MS PGothic" charset="0"/>
              </a:rPr>
              <a:t>/culture 							   and </a:t>
            </a:r>
            <a:r>
              <a:rPr lang="en-GB" sz="2800" dirty="0">
                <a:latin typeface="Calibri" charset="0"/>
                <a:ea typeface="MS PGothic" charset="0"/>
              </a:rPr>
              <a:t>values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Students are:	   Passive imbibers of knowledge 			</a:t>
            </a:r>
            <a:r>
              <a:rPr lang="en-GB" sz="2800" dirty="0" smtClean="0">
                <a:latin typeface="Calibri" charset="0"/>
                <a:ea typeface="MS PGothic" charset="0"/>
              </a:rPr>
              <a:t>   			        (and </a:t>
            </a:r>
            <a:r>
              <a:rPr lang="en-GB" sz="2800" dirty="0">
                <a:latin typeface="Calibri" charset="0"/>
                <a:ea typeface="MS PGothic" charset="0"/>
              </a:rPr>
              <a:t>graded as such)</a:t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Assessment is:	   Precise, quantitative, </a:t>
            </a:r>
            <a:r>
              <a:rPr lang="en-GB" sz="2800" dirty="0" smtClean="0">
                <a:latin typeface="Calibri" charset="0"/>
                <a:ea typeface="MS PGothic" charset="0"/>
              </a:rPr>
              <a:t>by</a:t>
            </a:r>
            <a:r>
              <a:rPr lang="en-GB" sz="2800" dirty="0">
                <a:latin typeface="Calibri" charset="0"/>
                <a:ea typeface="MS PGothic" charset="0"/>
              </a:rPr>
              <a:t> </a:t>
            </a:r>
            <a:r>
              <a:rPr lang="en-GB" sz="2800" dirty="0" smtClean="0">
                <a:latin typeface="Calibri" charset="0"/>
                <a:ea typeface="MS PGothic" charset="0"/>
              </a:rPr>
              <a:t>examination</a:t>
            </a:r>
            <a:r>
              <a:rPr lang="en-GB" sz="2800" dirty="0">
                <a:latin typeface="Calibri" charset="0"/>
                <a:ea typeface="MS PGothic" charset="0"/>
              </a:rPr>
              <a:t/>
            </a:r>
            <a:br>
              <a:rPr lang="en-GB" sz="2800" dirty="0">
                <a:latin typeface="Calibri" charset="0"/>
                <a:ea typeface="MS PGothic" charset="0"/>
              </a:rPr>
            </a:br>
            <a:r>
              <a:rPr lang="en-GB" sz="2800" dirty="0">
                <a:latin typeface="Calibri" charset="0"/>
                <a:ea typeface="MS PGothic" charset="0"/>
              </a:rPr>
              <a:t>Management style: </a:t>
            </a:r>
            <a:r>
              <a:rPr lang="en-GB" sz="2800" dirty="0" smtClean="0">
                <a:latin typeface="Calibri" charset="0"/>
                <a:ea typeface="MS PGothic" charset="0"/>
              </a:rPr>
              <a:t> Hierarchical</a:t>
            </a:r>
            <a:r>
              <a:rPr lang="en-GB" sz="2800" dirty="0">
                <a:latin typeface="Calibri" charset="0"/>
                <a:ea typeface="MS PGothic" charset="0"/>
              </a:rPr>
              <a:t>, elitist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FB44-52A4-429D-B35C-DB0C57D6639B}" type="slidenum">
              <a:rPr lang="en-GB"/>
              <a:pPr/>
              <a:t>9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572560" cy="939784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Cultural Transmission Code / Classical </a:t>
            </a:r>
            <a:r>
              <a:rPr lang="en-US" sz="3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humanism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91264" cy="4752752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Emphasis </a:t>
            </a:r>
            <a:r>
              <a:rPr lang="en-US" b="1" dirty="0" smtClean="0"/>
              <a:t>on: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Knowledge</a:t>
            </a:r>
          </a:p>
          <a:p>
            <a:pPr>
              <a:spcBef>
                <a:spcPts val="168"/>
              </a:spcBef>
              <a:buFontTx/>
              <a:buNone/>
            </a:pPr>
            <a:r>
              <a:rPr lang="en-US" b="1" dirty="0" smtClean="0"/>
              <a:t>Key </a:t>
            </a:r>
            <a:r>
              <a:rPr lang="en-US" b="1" dirty="0"/>
              <a:t>features</a:t>
            </a:r>
            <a:r>
              <a:rPr lang="en-US" b="1" dirty="0" smtClean="0"/>
              <a:t>:</a:t>
            </a:r>
          </a:p>
          <a:p>
            <a:pPr>
              <a:spcBef>
                <a:spcPts val="768"/>
              </a:spcBef>
            </a:pPr>
            <a:r>
              <a:rPr lang="en-US" sz="2800" b="1" i="1" dirty="0" smtClean="0"/>
              <a:t>Academic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Non-vocational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Cultural heritage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High culture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Standards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Competitive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Formal</a:t>
            </a:r>
          </a:p>
          <a:p>
            <a:pPr>
              <a:spcBef>
                <a:spcPts val="168"/>
              </a:spcBef>
            </a:pPr>
            <a:r>
              <a:rPr lang="en-US" sz="2800" b="1" i="1" dirty="0" smtClean="0"/>
              <a:t>Intrinsic worthwhileness</a:t>
            </a:r>
          </a:p>
          <a:p>
            <a:pPr>
              <a:buFontTx/>
              <a:buNone/>
            </a:pPr>
            <a:endParaRPr lang="en-US" sz="2800" i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1500</TotalTime>
  <Words>469</Words>
  <Application>Microsoft Macintosh PowerPoint</Application>
  <PresentationFormat>On-screen Show (4:3)</PresentationFormat>
  <Paragraphs>88</Paragraphs>
  <Slides>16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3_Warwick rebranded template 2015</vt:lpstr>
      <vt:lpstr>1_Warwick rebranded template 2015</vt:lpstr>
      <vt:lpstr>Bitmap Image</vt:lpstr>
      <vt:lpstr>MA in Educational Leadership (Teach First)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Educational philosophies fall broadly into four categories  1) Cultural transmission code (Classical humanism) 2) Pupil-centred code (Progressivism) 3) Social reconstruction code (Reconstructionism) 4) GNP code (Instrumentalism)  Alternative typology from Morrison and Ridley in Preedy (1989) </vt:lpstr>
      <vt:lpstr> Philosophy: Cultural Transmission Code (CTC)   Knowledge is:    Part of cultural heritage Teaching is:     Transmission of knowledge/culture           and values Students are:    Passive imbibers of knowledge                  (and graded as such) Assessment is:    Precise, quantitative, by examination Management style:  Hierarchical, elitist</vt:lpstr>
      <vt:lpstr>Cultural Transmission Code / Classical humanism</vt:lpstr>
      <vt:lpstr>Philosophy: Pupil Centred Code (PCC)   Knowledge is:    Acquired experientially,                  interest-based Teaching is:     Open-ended, exploratory, facilitative Students are:    Active, involved, create/construct                        their own reality Assessment is:    Qualitative, subjective Management style:  Democratic</vt:lpstr>
      <vt:lpstr>Pupil-Centred Code / Progressivism</vt:lpstr>
      <vt:lpstr>Philosophy: Social Reconstruction Code (SRC)   Knowledge is:   Solving social issues in need of                                                       resolution Teaching is:    Problem-solving, dynamic, fusion of                                 expert teacher and developing student Students are:   Active, critical, interactive Assessment is:   Qualitative, multi-dimensional Management style: Mixture of guidance and democracy </vt:lpstr>
      <vt:lpstr>Social Reconstruction Code / Reconstructionism</vt:lpstr>
      <vt:lpstr>Philosophy: GNP Code (GNP)   Knowledge is:    Requisite for economic well-being Teaching is:     Training, vocational, accountable Students are:    Recipients, though initiative        encouraged if it fits with vocational                                                                  goals Assessment is:    By objective criteria, mostly         quantitative but some qualitative (for                initiatives) Management style:  Hierarchical, accountability a strong           feature </vt:lpstr>
      <vt:lpstr>GNP Code / Instrumentalism</vt:lpstr>
      <vt:lpstr>Answer the questions as if you are:  1) The Director General of UNESCO 2) Prof Maryam Mirzakhani 3) The Director General of the CBI 4) Sir Michael Wilshaw 5) The Princess Royal  Your tutor will assign your identity!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189</cp:revision>
  <cp:lastPrinted>2001-12-07T16:14:49Z</cp:lastPrinted>
  <dcterms:created xsi:type="dcterms:W3CDTF">2010-08-18T15:32:43Z</dcterms:created>
  <dcterms:modified xsi:type="dcterms:W3CDTF">2016-01-18T06:59:27Z</dcterms:modified>
</cp:coreProperties>
</file>