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5" r:id="rId6"/>
    <p:sldMasterId id="2147483737" r:id="rId7"/>
    <p:sldMasterId id="2147483749" r:id="rId8"/>
    <p:sldMasterId id="2147483761" r:id="rId9"/>
  </p:sldMasterIdLst>
  <p:notesMasterIdLst>
    <p:notesMasterId r:id="rId34"/>
  </p:notesMasterIdLst>
  <p:handoutMasterIdLst>
    <p:handoutMasterId r:id="rId35"/>
  </p:handoutMasterIdLst>
  <p:sldIdLst>
    <p:sldId id="434" r:id="rId10"/>
    <p:sldId id="438" r:id="rId11"/>
    <p:sldId id="435" r:id="rId12"/>
    <p:sldId id="436" r:id="rId13"/>
    <p:sldId id="437" r:id="rId14"/>
    <p:sldId id="390" r:id="rId15"/>
    <p:sldId id="391" r:id="rId16"/>
    <p:sldId id="432" r:id="rId17"/>
    <p:sldId id="394" r:id="rId18"/>
    <p:sldId id="395" r:id="rId19"/>
    <p:sldId id="397" r:id="rId20"/>
    <p:sldId id="398" r:id="rId21"/>
    <p:sldId id="420" r:id="rId22"/>
    <p:sldId id="402" r:id="rId23"/>
    <p:sldId id="406" r:id="rId24"/>
    <p:sldId id="407" r:id="rId25"/>
    <p:sldId id="408" r:id="rId26"/>
    <p:sldId id="410" r:id="rId27"/>
    <p:sldId id="423" r:id="rId28"/>
    <p:sldId id="424" r:id="rId29"/>
    <p:sldId id="425" r:id="rId30"/>
    <p:sldId id="427" r:id="rId31"/>
    <p:sldId id="426" r:id="rId32"/>
    <p:sldId id="433" r:id="rId33"/>
  </p:sldIdLst>
  <p:sldSz cx="9144000" cy="6858000" type="screen4x3"/>
  <p:notesSz cx="6888163" cy="100203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57">
          <p15:clr>
            <a:srgbClr val="A4A3A4"/>
          </p15:clr>
        </p15:guide>
        <p15:guide id="2" pos="217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92" autoAdjust="0"/>
    <p:restoredTop sz="66139" autoAdjust="0"/>
  </p:normalViewPr>
  <p:slideViewPr>
    <p:cSldViewPr>
      <p:cViewPr varScale="1">
        <p:scale>
          <a:sx n="56" d="100"/>
          <a:sy n="56" d="100"/>
        </p:scale>
        <p:origin x="-18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4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952" y="-114"/>
      </p:cViewPr>
      <p:guideLst>
        <p:guide orient="horz" pos="3157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4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84549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3615" y="2"/>
            <a:ext cx="2984548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519286"/>
            <a:ext cx="2984549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3615" y="9519286"/>
            <a:ext cx="2984548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322540-E421-40D4-B6E4-3FC2585CE43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056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84549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903615" y="2"/>
            <a:ext cx="2984548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16388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2475"/>
            <a:ext cx="5008563" cy="3756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9069" y="4759642"/>
            <a:ext cx="5050030" cy="450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519286"/>
            <a:ext cx="2984549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3615" y="9519286"/>
            <a:ext cx="2984548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0" tIns="46319" rIns="92640" bIns="4631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BA0828-FDCD-4646-AB9B-C845E27B7B5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7824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A0828-FDCD-4646-AB9B-C845E27B7B52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4163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41EA9-48BE-4CDE-A320-80BD2FE2ECEA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9663" y="877888"/>
            <a:ext cx="4670425" cy="350202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424" y="4776552"/>
            <a:ext cx="5051319" cy="4170497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1675" tIns="45033" rIns="91675" bIns="45033"/>
          <a:lstStyle/>
          <a:p>
            <a:r>
              <a:rPr lang="en-US" dirty="0" smtClean="0"/>
              <a:t>Large differences</a:t>
            </a:r>
            <a:r>
              <a:rPr lang="en-US" baseline="0" dirty="0" smtClean="0"/>
              <a:t> in academic effectiveness between schools and substantial variations between different departments in the same school. </a:t>
            </a:r>
          </a:p>
        </p:txBody>
      </p:sp>
      <p:sp>
        <p:nvSpPr>
          <p:cNvPr id="297988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44370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D9D006-61D1-4903-8388-10A8E787DFF8}" type="slidenum">
              <a:rPr lang="en-GB"/>
              <a:pPr/>
              <a:t>11</a:t>
            </a:fld>
            <a:endParaRPr lang="en-GB" dirty="0"/>
          </a:p>
        </p:txBody>
      </p:sp>
      <p:sp>
        <p:nvSpPr>
          <p:cNvPr id="1423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0138" y="858838"/>
            <a:ext cx="4673600" cy="35052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424" y="4775303"/>
            <a:ext cx="5051319" cy="44569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882257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D9D006-61D1-4903-8388-10A8E787DFF8}" type="slidenum">
              <a:rPr lang="en-GB"/>
              <a:pPr/>
              <a:t>12</a:t>
            </a:fld>
            <a:endParaRPr lang="en-GB" dirty="0"/>
          </a:p>
        </p:txBody>
      </p:sp>
      <p:sp>
        <p:nvSpPr>
          <p:cNvPr id="1423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0138" y="858838"/>
            <a:ext cx="4673600" cy="35052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424" y="4775303"/>
            <a:ext cx="5051319" cy="445694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1400" dirty="0" smtClean="0"/>
              <a:t>We can get double-value</a:t>
            </a:r>
            <a:r>
              <a:rPr lang="en-GB" sz="1400" baseline="0" dirty="0" smtClean="0"/>
              <a:t> out of this activity if we </a:t>
            </a:r>
            <a:r>
              <a:rPr lang="en-GB" sz="1400" dirty="0" smtClean="0"/>
              <a:t>get students to think about the methodologies used in the studies, and the</a:t>
            </a:r>
            <a:r>
              <a:rPr lang="en-GB" sz="1400" baseline="0" dirty="0" smtClean="0"/>
              <a:t> assumptions which these methodologies make.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160433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F08339-CBEA-4623-8CEB-7A7DBF1388DC}" type="slidenum">
              <a:rPr lang="en-GB"/>
              <a:pPr/>
              <a:t>13</a:t>
            </a:fld>
            <a:endParaRPr lang="en-GB" dirty="0"/>
          </a:p>
        </p:txBody>
      </p:sp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46788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797091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F08339-CBEA-4623-8CEB-7A7DBF1388DC}" type="slidenum">
              <a:rPr lang="en-GB"/>
              <a:pPr/>
              <a:t>14</a:t>
            </a:fld>
            <a:endParaRPr lang="en-GB" dirty="0"/>
          </a:p>
        </p:txBody>
      </p:sp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r>
              <a:rPr lang="en-US" dirty="0" smtClean="0"/>
              <a:t>The</a:t>
            </a:r>
            <a:r>
              <a:rPr lang="en-US" baseline="0" dirty="0" smtClean="0"/>
              <a:t> Hoskins/Barker lectures are also likely to have relevance to the first paragraph on this slide!</a:t>
            </a:r>
            <a:endParaRPr lang="en-US" dirty="0"/>
          </a:p>
        </p:txBody>
      </p:sp>
      <p:sp>
        <p:nvSpPr>
          <p:cNvPr id="246788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86644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C50A85-5C49-43E0-8C98-A75E70F781F1}" type="slidenum">
              <a:rPr lang="en-GB"/>
              <a:pPr/>
              <a:t>15</a:t>
            </a:fld>
            <a:endParaRPr lang="en-GB" dirty="0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79556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507766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C50A85-5C49-43E0-8C98-A75E70F781F1}" type="slidenum">
              <a:rPr lang="en-GB"/>
              <a:pPr/>
              <a:t>16</a:t>
            </a:fld>
            <a:endParaRPr lang="en-GB" dirty="0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79556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38414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C50A85-5C49-43E0-8C98-A75E70F781F1}" type="slidenum">
              <a:rPr lang="en-GB"/>
              <a:pPr/>
              <a:t>17</a:t>
            </a:fld>
            <a:endParaRPr lang="en-GB" dirty="0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79556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293186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A0828-FDCD-4646-AB9B-C845E27B7B52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923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This was one of the pre-readings.</a:t>
            </a:r>
            <a:r>
              <a:rPr lang="en-GB" baseline="0" dirty="0" smtClean="0"/>
              <a:t> Hopefully at least some students will have read it, some may even have brought along electronic copy (as recommended in advance)!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A0828-FDCD-4646-AB9B-C845E27B7B52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073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D09F3B-D93C-C242-A42F-5B3D7821D97C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B70E55-84FB-4A0B-85A6-DE978B306BB7}" type="slidenum">
              <a:rPr lang="en-GB" smtClean="0"/>
              <a:pPr/>
              <a:t>21</a:t>
            </a:fld>
            <a:endParaRPr lang="en-GB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77888"/>
            <a:ext cx="4672013" cy="3503612"/>
          </a:xfrm>
          <a:ln w="12700" cap="flat">
            <a:solidFill>
              <a:schemeClr val="tx1"/>
            </a:solidFill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069" y="4777307"/>
            <a:ext cx="5050030" cy="4170307"/>
          </a:xfrm>
          <a:noFill/>
          <a:ln/>
        </p:spPr>
        <p:txBody>
          <a:bodyPr lIns="91675" tIns="45033" rIns="91675" bIns="45033"/>
          <a:lstStyle/>
          <a:p>
            <a:pPr marL="752695" indent="-752695">
              <a:defRPr/>
            </a:pPr>
            <a:endParaRPr lang="en-GB" dirty="0" smtClean="0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1067409" y="4770885"/>
            <a:ext cx="4906527" cy="24344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675" tIns="45033" rIns="91675" bIns="45033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Focused - helps with controlling data collection &amp; organisation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Systematic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Beyond - contributes to the debate / identifies the gap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A basis for analysis</a:t>
            </a:r>
          </a:p>
          <a:p>
            <a:pPr>
              <a:spcBef>
                <a:spcPct val="50000"/>
              </a:spcBef>
            </a:pPr>
            <a:endParaRPr lang="en-GB" sz="1200" dirty="0"/>
          </a:p>
          <a:p>
            <a:pPr>
              <a:spcBef>
                <a:spcPct val="50000"/>
              </a:spcBef>
            </a:pPr>
            <a:r>
              <a:rPr lang="en-GB" sz="1200" dirty="0"/>
              <a:t>Think of one or more of your assignments so far.</a:t>
            </a:r>
          </a:p>
          <a:p>
            <a:pPr>
              <a:spcBef>
                <a:spcPct val="50000"/>
              </a:spcBef>
            </a:pPr>
            <a:r>
              <a:rPr lang="en-GB" sz="1200" dirty="0"/>
              <a:t>How do they measure up to this definition?</a:t>
            </a:r>
          </a:p>
          <a:p>
            <a:pPr>
              <a:spcBef>
                <a:spcPct val="50000"/>
              </a:spcBef>
            </a:pPr>
            <a:r>
              <a:rPr lang="en-GB" sz="1200" dirty="0"/>
              <a:t>What alterations would you now make in order for them to meet the definition?</a:t>
            </a:r>
          </a:p>
        </p:txBody>
      </p:sp>
    </p:spTree>
    <p:extLst>
      <p:ext uri="{BB962C8B-B14F-4D97-AF65-F5344CB8AC3E}">
        <p14:creationId xmlns:p14="http://schemas.microsoft.com/office/powerpoint/2010/main" val="23179824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B70E55-84FB-4A0B-85A6-DE978B306BB7}" type="slidenum">
              <a:rPr lang="en-GB" smtClean="0"/>
              <a:pPr/>
              <a:t>22</a:t>
            </a:fld>
            <a:endParaRPr lang="en-GB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77888"/>
            <a:ext cx="4672013" cy="3503612"/>
          </a:xfrm>
          <a:ln w="12700" cap="flat">
            <a:solidFill>
              <a:schemeClr val="tx1"/>
            </a:solidFill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069" y="4777307"/>
            <a:ext cx="5050030" cy="4170307"/>
          </a:xfrm>
          <a:noFill/>
          <a:ln/>
        </p:spPr>
        <p:txBody>
          <a:bodyPr lIns="91675" tIns="45033" rIns="91675" bIns="45033"/>
          <a:lstStyle/>
          <a:p>
            <a:pPr>
              <a:buFontTx/>
              <a:buChar char="-"/>
            </a:pPr>
            <a:r>
              <a:rPr lang="en-GB" dirty="0" smtClean="0"/>
              <a:t>Quantitative analysis shows positive pupil outcomes in Teach First schools compared to comparator schools; </a:t>
            </a:r>
            <a:r>
              <a:rPr lang="en-GB" b="1" dirty="0" smtClean="0">
                <a:solidFill>
                  <a:srgbClr val="FF0000"/>
                </a:solidFill>
              </a:rPr>
              <a:t>BUT this could be because strong leaders are employing Teach  First participants AND doing other things to improve results. The presence of A and B does not prove that A caused B, or B caused A. Perhaps C (another factor) caused both A and B. </a:t>
            </a:r>
          </a:p>
          <a:p>
            <a:pPr>
              <a:buFontTx/>
              <a:buChar char="-"/>
            </a:pPr>
            <a:endParaRPr lang="en-GB" b="1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GB" dirty="0" smtClean="0">
                <a:solidFill>
                  <a:srgbClr val="FF0000"/>
                </a:solidFill>
              </a:rPr>
              <a:t>The report states “It has to be pointed out here that correlational evidence doesn’t in itself show a causal link. Other factors, such as changes in school leadership, may explain the relationship.” </a:t>
            </a:r>
            <a:r>
              <a:rPr lang="en-GB" b="1" dirty="0" smtClean="0">
                <a:solidFill>
                  <a:srgbClr val="FF0000"/>
                </a:solidFill>
              </a:rPr>
              <a:t>This is why other measures are also needed. </a:t>
            </a:r>
          </a:p>
          <a:p>
            <a:r>
              <a:rPr lang="en-GB" dirty="0" smtClean="0"/>
              <a:t> </a:t>
            </a:r>
          </a:p>
          <a:p>
            <a:pPr>
              <a:buFontTx/>
              <a:buChar char="-"/>
            </a:pPr>
            <a:r>
              <a:rPr lang="en-GB" dirty="0" smtClean="0"/>
              <a:t>Quantitative analysis shows that having a larger number of Teach First teachers in the school is related to more positive outcomes;</a:t>
            </a:r>
          </a:p>
          <a:p>
            <a:pPr>
              <a:buFontTx/>
              <a:buChar char="-"/>
            </a:pPr>
            <a:endParaRPr lang="en-GB" dirty="0" smtClean="0"/>
          </a:p>
          <a:p>
            <a:r>
              <a:rPr lang="en-GB" dirty="0" smtClean="0"/>
              <a:t>- Classroom observation data show that Teach First teachers are effective classroom</a:t>
            </a:r>
          </a:p>
          <a:p>
            <a:r>
              <a:rPr lang="en-GB" dirty="0" smtClean="0"/>
              <a:t>practitioners;</a:t>
            </a:r>
          </a:p>
          <a:p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Survey data show that Teach First teachers believe that they can make a difference to pupils, and head teacher surveys support this; </a:t>
            </a:r>
            <a:r>
              <a:rPr lang="en-GB" b="1" dirty="0" smtClean="0"/>
              <a:t>Note how the study did not rely just on teacher self-report but used triangulation to corroborate the findings. </a:t>
            </a:r>
            <a:endParaRPr lang="en-GB" dirty="0" smtClean="0"/>
          </a:p>
          <a:p>
            <a:pPr>
              <a:buFontTx/>
              <a:buChar char="-"/>
            </a:pPr>
            <a:endParaRPr lang="en-GB" dirty="0" smtClean="0"/>
          </a:p>
          <a:p>
            <a:r>
              <a:rPr lang="en-GB" dirty="0" smtClean="0"/>
              <a:t>- Survey data indicate that Teach First teachers are leaders in and outside their</a:t>
            </a:r>
          </a:p>
          <a:p>
            <a:r>
              <a:rPr lang="en-GB" dirty="0" smtClean="0"/>
              <a:t>classrooms;</a:t>
            </a:r>
          </a:p>
          <a:p>
            <a:endParaRPr lang="en-GB" dirty="0" smtClean="0"/>
          </a:p>
          <a:p>
            <a:r>
              <a:rPr lang="en-GB" dirty="0" smtClean="0"/>
              <a:t>- Interview data confirm that Teach First teachers are seen as leaders in their schools and as effective practitioners by their second year in the school.</a:t>
            </a:r>
            <a:r>
              <a:rPr lang="en-GB" b="1" dirty="0" smtClean="0"/>
              <a:t> Again note how the study did not rely just on teacher self-report but used triangulation to corroborate the findings. 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1067409" y="4770885"/>
            <a:ext cx="4906527" cy="24344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675" tIns="45033" rIns="91675" bIns="45033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Focused - helps with controlling data collection &amp; organisation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Systematic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Beyond - contributes to the debate / identifies the gap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A basis for analysis</a:t>
            </a:r>
          </a:p>
          <a:p>
            <a:pPr>
              <a:spcBef>
                <a:spcPct val="50000"/>
              </a:spcBef>
            </a:pPr>
            <a:endParaRPr lang="en-GB" sz="1200" dirty="0"/>
          </a:p>
          <a:p>
            <a:pPr>
              <a:spcBef>
                <a:spcPct val="50000"/>
              </a:spcBef>
            </a:pPr>
            <a:r>
              <a:rPr lang="en-GB" sz="1200" dirty="0"/>
              <a:t>Think of one or more of your assignments so far.</a:t>
            </a:r>
          </a:p>
          <a:p>
            <a:pPr>
              <a:spcBef>
                <a:spcPct val="50000"/>
              </a:spcBef>
            </a:pPr>
            <a:r>
              <a:rPr lang="en-GB" sz="1200" dirty="0"/>
              <a:t>How do they measure up to this definition?</a:t>
            </a:r>
          </a:p>
          <a:p>
            <a:pPr>
              <a:spcBef>
                <a:spcPct val="50000"/>
              </a:spcBef>
            </a:pPr>
            <a:r>
              <a:rPr lang="en-GB" sz="1200" dirty="0"/>
              <a:t>What alterations would you now make in order for them to meet the definition?</a:t>
            </a:r>
          </a:p>
        </p:txBody>
      </p:sp>
    </p:spTree>
    <p:extLst>
      <p:ext uri="{BB962C8B-B14F-4D97-AF65-F5344CB8AC3E}">
        <p14:creationId xmlns:p14="http://schemas.microsoft.com/office/powerpoint/2010/main" val="34786722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B70E55-84FB-4A0B-85A6-DE978B306BB7}" type="slidenum">
              <a:rPr lang="en-GB" smtClean="0"/>
              <a:pPr/>
              <a:t>23</a:t>
            </a:fld>
            <a:endParaRPr lang="en-GB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77888"/>
            <a:ext cx="4672013" cy="3503612"/>
          </a:xfrm>
          <a:ln w="12700" cap="flat">
            <a:solidFill>
              <a:schemeClr val="tx1"/>
            </a:solidFill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069" y="4777307"/>
            <a:ext cx="5050030" cy="4170307"/>
          </a:xfrm>
          <a:noFill/>
          <a:ln/>
        </p:spPr>
        <p:txBody>
          <a:bodyPr lIns="91675" tIns="45033" rIns="91675" bIns="45033"/>
          <a:lstStyle/>
          <a:p>
            <a:r>
              <a:rPr lang="en-GB" dirty="0" smtClean="0"/>
              <a:t>Deliberately very</a:t>
            </a:r>
            <a:r>
              <a:rPr lang="en-GB" baseline="0" dirty="0" smtClean="0"/>
              <a:t> extensive and multi-faceted.  But would it meet Robert Coe’s requirements?  I have popped his statement onto the next slide so you can quickiy shift to it again if you want to use it.</a:t>
            </a:r>
            <a:endParaRPr lang="en-GB" dirty="0" smtClean="0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1067409" y="4770885"/>
            <a:ext cx="4906527" cy="24344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675" tIns="45033" rIns="91675" bIns="45033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Focused - helps with controlling data collection &amp; organisation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Systematic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Beyond - contributes to the debate / identifies the gap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200" dirty="0"/>
              <a:t>A basis for analysis</a:t>
            </a:r>
          </a:p>
          <a:p>
            <a:pPr>
              <a:spcBef>
                <a:spcPct val="50000"/>
              </a:spcBef>
            </a:pPr>
            <a:endParaRPr lang="en-GB" sz="1200" dirty="0"/>
          </a:p>
          <a:p>
            <a:pPr>
              <a:spcBef>
                <a:spcPct val="50000"/>
              </a:spcBef>
            </a:pPr>
            <a:r>
              <a:rPr lang="en-GB" sz="1200" dirty="0"/>
              <a:t>Think of one or more of your assignments so far.</a:t>
            </a:r>
          </a:p>
          <a:p>
            <a:pPr>
              <a:spcBef>
                <a:spcPct val="50000"/>
              </a:spcBef>
            </a:pPr>
            <a:r>
              <a:rPr lang="en-GB" sz="1200" dirty="0"/>
              <a:t>How do they measure up to this definition?</a:t>
            </a:r>
          </a:p>
          <a:p>
            <a:pPr>
              <a:spcBef>
                <a:spcPct val="50000"/>
              </a:spcBef>
            </a:pPr>
            <a:r>
              <a:rPr lang="en-GB" sz="1200" dirty="0"/>
              <a:t>What alterations would you now make in order for them to meet the definition?</a:t>
            </a:r>
          </a:p>
        </p:txBody>
      </p:sp>
    </p:spTree>
    <p:extLst>
      <p:ext uri="{BB962C8B-B14F-4D97-AF65-F5344CB8AC3E}">
        <p14:creationId xmlns:p14="http://schemas.microsoft.com/office/powerpoint/2010/main" val="4293348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3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11737" cy="3757612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56809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4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11737" cy="3757612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2801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5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11737" cy="3757612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6902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41EA9-48BE-4CDE-A320-80BD2FE2ECEA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9663" y="877888"/>
            <a:ext cx="4670425" cy="350202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424" y="4776552"/>
            <a:ext cx="5051319" cy="4170497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97988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30916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41EA9-48BE-4CDE-A320-80BD2FE2ECEA}" type="slidenum">
              <a:rPr lang="en-GB"/>
              <a:pPr/>
              <a:t>7</a:t>
            </a:fld>
            <a:endParaRPr lang="en-GB" dirty="0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9663" y="877888"/>
            <a:ext cx="4670425" cy="350202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424" y="4776552"/>
            <a:ext cx="5051319" cy="4170497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97988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38760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B3D7C8-0921-432A-A6FE-5909CC6BBAA3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877888"/>
            <a:ext cx="4670425" cy="3502025"/>
          </a:xfrm>
          <a:ln w="12700" cap="flat">
            <a:solidFill>
              <a:schemeClr val="tx1"/>
            </a:solidFill>
          </a:ln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24" y="4776552"/>
            <a:ext cx="5051319" cy="4170497"/>
          </a:xfrm>
          <a:noFill/>
          <a:ln/>
        </p:spPr>
        <p:txBody>
          <a:bodyPr lIns="91675" tIns="45033" rIns="91675" bIns="45033"/>
          <a:lstStyle/>
          <a:p>
            <a:r>
              <a:rPr lang="en-US" dirty="0" smtClean="0"/>
              <a:t>This</a:t>
            </a:r>
            <a:r>
              <a:rPr lang="en-US" baseline="0" dirty="0" smtClean="0"/>
              <a:t> question harks back to earlier discussions and educational philosophy/purposes.</a:t>
            </a:r>
          </a:p>
          <a:p>
            <a:endParaRPr lang="en-US" dirty="0"/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2753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41EA9-48BE-4CDE-A320-80BD2FE2ECEA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9663" y="877888"/>
            <a:ext cx="4670425" cy="350202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8424" y="4776552"/>
            <a:ext cx="5051319" cy="4170497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1675" tIns="45033" rIns="91675" bIns="45033"/>
          <a:lstStyle/>
          <a:p>
            <a:endParaRPr lang="en-US" dirty="0"/>
          </a:p>
        </p:txBody>
      </p:sp>
      <p:sp>
        <p:nvSpPr>
          <p:cNvPr id="297988" name="Text Box 4"/>
          <p:cNvSpPr txBox="1">
            <a:spLocks noChangeArrowheads="1"/>
          </p:cNvSpPr>
          <p:nvPr/>
        </p:nvSpPr>
        <p:spPr bwMode="auto">
          <a:xfrm>
            <a:off x="1148028" y="4765116"/>
            <a:ext cx="4285968" cy="1313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640" tIns="46319" rIns="92640" bIns="463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dirty="0"/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dirty="0"/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58257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jp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eg"/><Relationship Id="rId3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jpe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jp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7.jpe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7.jpeg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65830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28795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9019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11423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189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8" descr="intro_banner.jpg                                               00056021WIP                            B59E31D9: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8437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391915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DDECA7-105F-48CF-9679-78AD907A643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69398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4770F2-B53C-4234-BD9E-9F0FB8FAF4B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7991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9D0B29-5D51-4D85-81DE-4730E1CA01D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53607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1186AF-5912-47C1-857D-66CF88054AE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1521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3D1F02-0750-4995-B9A6-7F3B607F0C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8531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D51861-9553-445B-96F8-CA396ECBB8F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20448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77476E-6452-4492-BE79-CD6F05D24C0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58575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761DA3-13D8-4B6B-99AE-C08F4BDD03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9839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F0FB50-5717-4EEC-99D5-80955D4BCE2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7089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C61B4C-6353-4984-A9F0-B94903FA776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933285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8040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5342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3170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42157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8772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1486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07623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05910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7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2228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10394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9042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78203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21391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46644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55720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43910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08925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729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48568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61737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85644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97303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84914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90724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73872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30880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68161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509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65987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02911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10531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02106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38293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57335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6902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86057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56511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79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0.xml"/><Relationship Id="rId13" Type="http://schemas.openxmlformats.org/officeDocument/2006/relationships/theme" Target="../theme/theme5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1.xml"/><Relationship Id="rId12" Type="http://schemas.openxmlformats.org/officeDocument/2006/relationships/theme" Target="../theme/theme6.xml"/><Relationship Id="rId13" Type="http://schemas.openxmlformats.org/officeDocument/2006/relationships/image" Target="../media/image7.jpeg"/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8.xml"/><Relationship Id="rId9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2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72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3.xml"/><Relationship Id="rId12" Type="http://schemas.openxmlformats.org/officeDocument/2006/relationships/theme" Target="../theme/theme8.xml"/><Relationship Id="rId13" Type="http://schemas.openxmlformats.org/officeDocument/2006/relationships/image" Target="../media/image7.jpeg"/><Relationship Id="rId1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4.xml"/><Relationship Id="rId3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7.xml"/><Relationship Id="rId6" Type="http://schemas.openxmlformats.org/officeDocument/2006/relationships/slideLayout" Target="../slideLayouts/slideLayout88.xml"/><Relationship Id="rId7" Type="http://schemas.openxmlformats.org/officeDocument/2006/relationships/slideLayout" Target="../slideLayouts/slideLayout89.xml"/><Relationship Id="rId8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4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94.xml"/><Relationship Id="rId2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8.xml"/><Relationship Id="rId6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0.xml"/><Relationship Id="rId8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16CAEA6E-15D6-4927-A16E-B1BE1BA7B7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87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73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62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5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23/12/15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963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4"/>
          <p:cNvSpPr>
            <a:spLocks noGrp="1" noChangeArrowheads="1"/>
          </p:cNvSpPr>
          <p:nvPr>
            <p:ph type="ctrTitle"/>
          </p:nvPr>
        </p:nvSpPr>
        <p:spPr>
          <a:xfrm>
            <a:off x="107504" y="2420888"/>
            <a:ext cx="7056784" cy="1296144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GB" noProof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n-ea"/>
                <a:cs typeface="+mn-cs"/>
              </a:rPr>
              <a:t>MA in Educational Leadership (Teach First)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07504" y="5085184"/>
            <a:ext cx="6768752" cy="1327299"/>
          </a:xfrm>
        </p:spPr>
        <p:txBody>
          <a:bodyPr/>
          <a:lstStyle/>
          <a:p>
            <a:r>
              <a:rPr lang="en-US" sz="2800" b="1" dirty="0" smtClean="0"/>
              <a:t>School Effectiveness &amp; School Improvement</a:t>
            </a:r>
          </a:p>
          <a:p>
            <a:r>
              <a:rPr lang="en-US" sz="2800" b="1" dirty="0"/>
              <a:t>January/February </a:t>
            </a:r>
            <a:r>
              <a:rPr lang="en-US" sz="2800" b="1" dirty="0" smtClean="0"/>
              <a:t>2016</a:t>
            </a:r>
            <a:endParaRPr lang="en-US" sz="2800" b="1" dirty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38300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319868" cy="864096"/>
          </a:xfrm>
          <a:noFill/>
          <a:ln/>
        </p:spPr>
        <p:txBody>
          <a:bodyPr lIns="90488" tIns="44450" rIns="90488" bIns="44450"/>
          <a:lstStyle/>
          <a:p>
            <a:r>
              <a:rPr lang="en-US" sz="3600" dirty="0" smtClean="0">
                <a:solidFill>
                  <a:schemeClr val="tx1"/>
                </a:solidFill>
                <a:latin typeface="Calibri"/>
                <a:cs typeface="Calibri"/>
              </a:rPr>
              <a:t>Later studies were more positive</a:t>
            </a:r>
            <a:endParaRPr lang="en-US" sz="3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29696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96752"/>
            <a:ext cx="7704856" cy="4875454"/>
          </a:xfrm>
          <a:noFill/>
          <a:ln/>
        </p:spPr>
        <p:txBody>
          <a:bodyPr lIns="90488" tIns="44450" rIns="90488" bIns="44450"/>
          <a:lstStyle/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r>
              <a:rPr lang="en-US" sz="2800" dirty="0" smtClean="0">
                <a:latin typeface="Calibri"/>
                <a:cs typeface="Calibri"/>
              </a:rPr>
              <a:t>Later  studies (late 1970s /early 1980s) emphasized the significance of the school as one important variable in student outcomes. 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r>
              <a:rPr lang="en-US" sz="2800" dirty="0" smtClean="0">
                <a:latin typeface="Calibri"/>
                <a:cs typeface="Calibri"/>
              </a:rPr>
              <a:t>A variety of studies in different settings, different countries and with different age groups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smtClean="0">
                <a:latin typeface="Calibri"/>
                <a:cs typeface="Calibri"/>
              </a:rPr>
              <a:t>showed some school impact.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r>
              <a:rPr lang="en-US" sz="2800" dirty="0" smtClean="0">
                <a:latin typeface="Calibri"/>
                <a:cs typeface="Calibri"/>
              </a:rPr>
              <a:t>UK examples include Reynolds </a:t>
            </a:r>
            <a:r>
              <a:rPr lang="en-US" sz="2800" i="1" dirty="0" smtClean="0">
                <a:latin typeface="Calibri"/>
                <a:cs typeface="Calibri"/>
              </a:rPr>
              <a:t>et al</a:t>
            </a:r>
            <a:r>
              <a:rPr lang="en-US" sz="2800" dirty="0" smtClean="0">
                <a:latin typeface="Calibri"/>
                <a:cs typeface="Calibri"/>
              </a:rPr>
              <a:t>. (1976) in South Wales; Rutter </a:t>
            </a:r>
            <a:r>
              <a:rPr lang="en-US" sz="2800" i="1" dirty="0" smtClean="0">
                <a:latin typeface="Calibri"/>
                <a:cs typeface="Calibri"/>
              </a:rPr>
              <a:t>et al</a:t>
            </a:r>
            <a:r>
              <a:rPr lang="en-US" sz="2800" dirty="0" smtClean="0">
                <a:latin typeface="Calibri"/>
                <a:cs typeface="Calibri"/>
              </a:rPr>
              <a:t>. (1979) in London schools; Mortimore </a:t>
            </a:r>
            <a:r>
              <a:rPr lang="en-US" sz="2800" i="1" dirty="0" smtClean="0">
                <a:latin typeface="Calibri"/>
                <a:cs typeface="Calibri"/>
              </a:rPr>
              <a:t>et al</a:t>
            </a:r>
            <a:r>
              <a:rPr lang="en-US" sz="2800" dirty="0" smtClean="0">
                <a:latin typeface="Calibri"/>
                <a:cs typeface="Calibri"/>
              </a:rPr>
              <a:t>. (1988) in London primary schools; Smith and Tomlinson (1989) in multi-racial comprehensives</a:t>
            </a:r>
            <a:r>
              <a:rPr lang="en-US" sz="2800" dirty="0">
                <a:latin typeface="Calibri"/>
                <a:cs typeface="Calibri"/>
              </a:rPr>
              <a:t>.</a:t>
            </a:r>
            <a:endParaRPr lang="en-US" sz="2800" dirty="0" smtClean="0">
              <a:latin typeface="Calibri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9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10600" cy="1000108"/>
          </a:xfrm>
        </p:spPr>
        <p:txBody>
          <a:bodyPr/>
          <a:lstStyle/>
          <a:p>
            <a:r>
              <a:rPr lang="en-GB" sz="3600" dirty="0">
                <a:solidFill>
                  <a:schemeClr val="tx1"/>
                </a:solidFill>
                <a:latin typeface="Calibri"/>
                <a:cs typeface="Calibri"/>
              </a:rPr>
              <a:t>Characteristics of effective schools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268760"/>
            <a:ext cx="8606760" cy="4104456"/>
          </a:xfrm>
        </p:spPr>
        <p:txBody>
          <a:bodyPr numCol="2"/>
          <a:lstStyle/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800" dirty="0">
                <a:latin typeface="Calibri"/>
                <a:cs typeface="Calibri"/>
              </a:rPr>
              <a:t>Professional </a:t>
            </a:r>
            <a:r>
              <a:rPr lang="en-GB" sz="2800" dirty="0" smtClean="0">
                <a:latin typeface="Calibri"/>
                <a:cs typeface="Calibri"/>
              </a:rPr>
              <a:t>leadership </a:t>
            </a:r>
            <a:endParaRPr lang="en-GB" sz="2800" dirty="0">
              <a:latin typeface="Calibri"/>
              <a:cs typeface="Calibri"/>
            </a:endParaRP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800" dirty="0">
                <a:latin typeface="Calibri"/>
                <a:cs typeface="Calibri"/>
              </a:rPr>
              <a:t>Shared vision and goals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800" dirty="0">
                <a:latin typeface="Calibri"/>
                <a:cs typeface="Calibri"/>
              </a:rPr>
              <a:t>A learning environment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800" dirty="0">
                <a:latin typeface="Calibri"/>
                <a:cs typeface="Calibri"/>
              </a:rPr>
              <a:t>Concentration on teaching &amp; </a:t>
            </a:r>
            <a:r>
              <a:rPr lang="en-GB" sz="2800" dirty="0" smtClean="0">
                <a:latin typeface="Calibri"/>
                <a:cs typeface="Calibri"/>
              </a:rPr>
              <a:t>learning</a:t>
            </a:r>
            <a:endParaRPr lang="en-GB" sz="2800" dirty="0">
              <a:latin typeface="Calibri"/>
              <a:cs typeface="Calibri"/>
            </a:endParaRP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800" dirty="0">
                <a:latin typeface="Calibri"/>
                <a:cs typeface="Calibri"/>
              </a:rPr>
              <a:t>High expectations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800" dirty="0">
                <a:latin typeface="Calibri"/>
                <a:cs typeface="Calibri"/>
              </a:rPr>
              <a:t>Positive </a:t>
            </a:r>
            <a:r>
              <a:rPr lang="en-GB" sz="2800" dirty="0" smtClean="0">
                <a:latin typeface="Calibri"/>
                <a:cs typeface="Calibri"/>
              </a:rPr>
              <a:t>reinforcement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800" dirty="0" smtClean="0">
                <a:latin typeface="Calibri"/>
                <a:cs typeface="Calibri"/>
              </a:rPr>
              <a:t>Monitoring progress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800" dirty="0" smtClean="0">
                <a:latin typeface="Calibri"/>
                <a:cs typeface="Calibri"/>
              </a:rPr>
              <a:t>Pupil rights and responsibilities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800" dirty="0" smtClean="0">
                <a:latin typeface="Calibri"/>
                <a:cs typeface="Calibri"/>
              </a:rPr>
              <a:t>Purposeful teaching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800" dirty="0" smtClean="0">
                <a:latin typeface="Calibri"/>
                <a:cs typeface="Calibri"/>
              </a:rPr>
              <a:t>A learning organisation</a:t>
            </a:r>
          </a:p>
          <a:p>
            <a:pPr marL="460375" indent="-460375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2800" dirty="0" smtClean="0">
                <a:latin typeface="Calibri"/>
                <a:cs typeface="Calibri"/>
              </a:rPr>
              <a:t>Home-school partnership        </a:t>
            </a:r>
          </a:p>
          <a:p>
            <a:pPr marL="0" indent="0" algn="r">
              <a:buClr>
                <a:schemeClr val="tx1"/>
              </a:buClr>
              <a:buNone/>
            </a:pPr>
            <a:r>
              <a:rPr lang="en-GB" sz="2800" dirty="0" smtClean="0">
                <a:latin typeface="Calibri"/>
                <a:cs typeface="Calibri"/>
              </a:rPr>
              <a:t>(Sammons </a:t>
            </a:r>
            <a:r>
              <a:rPr lang="en-GB" sz="2800" i="1" dirty="0" smtClean="0">
                <a:latin typeface="Calibri"/>
                <a:cs typeface="Calibri"/>
              </a:rPr>
              <a:t>et al</a:t>
            </a:r>
            <a:r>
              <a:rPr lang="en-GB" sz="2800" dirty="0" smtClean="0">
                <a:latin typeface="Calibri"/>
                <a:cs typeface="Calibri"/>
              </a:rPr>
              <a:t>, 1995: 8)</a:t>
            </a:r>
            <a:endParaRPr lang="en-GB" sz="2800" dirty="0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700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700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700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700"/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700"/>
                                        <p:tgtEl>
                                          <p:spTgt spid="141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700"/>
                                        <p:tgtEl>
                                          <p:spTgt spid="141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700"/>
                                        <p:tgtEl>
                                          <p:spTgt spid="141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9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700"/>
                                        <p:tgtEl>
                                          <p:spTgt spid="141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700"/>
                                        <p:tgtEl>
                                          <p:spTgt spid="141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30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700"/>
                                        <p:tgtEl>
                                          <p:spTgt spid="141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700"/>
                                        <p:tgtEl>
                                          <p:spTgt spid="141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700"/>
                            </p:stCondLst>
                            <p:childTnLst>
                              <p:par>
                                <p:cTn id="4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700"/>
                                        <p:tgtEl>
                                          <p:spTgt spid="141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447856" cy="1000108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  <a:latin typeface="Calibri"/>
                <a:cs typeface="Calibri"/>
              </a:rPr>
              <a:t>Activity 2</a:t>
            </a:r>
            <a:endParaRPr lang="en-GB" sz="3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8280920" cy="4320480"/>
          </a:xfrm>
        </p:spPr>
        <p:txBody>
          <a:bodyPr/>
          <a:lstStyle/>
          <a:p>
            <a:pPr marL="514350" indent="-514350">
              <a:buClr>
                <a:schemeClr val="tx1"/>
              </a:buClr>
              <a:buAutoNum type="alphaLcParenR"/>
            </a:pPr>
            <a:r>
              <a:rPr lang="en-GB" sz="2800" dirty="0" smtClean="0">
                <a:latin typeface="Calibri"/>
                <a:cs typeface="Calibri"/>
              </a:rPr>
              <a:t>Looking at your own lists of ‘effectiveness’ characteristics, how close is your match to Sammons </a:t>
            </a:r>
            <a:r>
              <a:rPr lang="en-GB" sz="2800" i="1" dirty="0" smtClean="0">
                <a:latin typeface="Calibri"/>
                <a:cs typeface="Calibri"/>
              </a:rPr>
              <a:t>et al.</a:t>
            </a:r>
            <a:r>
              <a:rPr lang="en-GB" sz="2800" dirty="0" smtClean="0">
                <a:latin typeface="Calibri"/>
                <a:cs typeface="Calibri"/>
              </a:rPr>
              <a:t>’s?</a:t>
            </a:r>
          </a:p>
          <a:p>
            <a:pPr marL="514350" indent="-514350">
              <a:buClr>
                <a:schemeClr val="tx1"/>
              </a:buClr>
              <a:buAutoNum type="alphaLcParenR"/>
            </a:pPr>
            <a:r>
              <a:rPr lang="en-GB" sz="2800" dirty="0" smtClean="0">
                <a:latin typeface="Calibri"/>
                <a:cs typeface="Calibri"/>
              </a:rPr>
              <a:t>Is it possible for teachers and/or school leaders to control (all) the characteristics on Sammons </a:t>
            </a:r>
            <a:r>
              <a:rPr lang="en-GB" sz="2800" i="1" dirty="0" smtClean="0">
                <a:latin typeface="Calibri"/>
                <a:cs typeface="Calibri"/>
              </a:rPr>
              <a:t>et al</a:t>
            </a:r>
            <a:r>
              <a:rPr lang="en-GB" sz="2800" dirty="0" smtClean="0">
                <a:latin typeface="Calibri"/>
                <a:cs typeface="Calibri"/>
              </a:rPr>
              <a:t>.’s list? Is </a:t>
            </a:r>
            <a:r>
              <a:rPr lang="en-GB" sz="2800" u="sng" dirty="0" smtClean="0">
                <a:latin typeface="Calibri"/>
                <a:cs typeface="Calibri"/>
              </a:rPr>
              <a:t>your</a:t>
            </a:r>
            <a:r>
              <a:rPr lang="en-GB" sz="2800" dirty="0" smtClean="0">
                <a:latin typeface="Calibri"/>
                <a:cs typeface="Calibri"/>
              </a:rPr>
              <a:t> school/college/academy/trust achieving this?</a:t>
            </a:r>
          </a:p>
          <a:p>
            <a:pPr marL="514350" indent="-514350">
              <a:buClr>
                <a:schemeClr val="tx1"/>
              </a:buClr>
              <a:buAutoNum type="alphaLcParenR"/>
            </a:pPr>
            <a:r>
              <a:rPr lang="en-GB" sz="2800" dirty="0" smtClean="0">
                <a:latin typeface="Calibri"/>
                <a:cs typeface="Calibri"/>
              </a:rPr>
              <a:t>Studies which try to develop these kinds of lists</a:t>
            </a:r>
            <a:r>
              <a:rPr lang="en-GB" sz="2800" dirty="0">
                <a:latin typeface="Calibri"/>
                <a:cs typeface="Calibri"/>
              </a:rPr>
              <a:t> </a:t>
            </a:r>
            <a:r>
              <a:rPr lang="en-GB" sz="2800" dirty="0" smtClean="0">
                <a:latin typeface="Calibri"/>
                <a:cs typeface="Calibri"/>
              </a:rPr>
              <a:t>are problematic. Why?</a:t>
            </a:r>
          </a:p>
          <a:p>
            <a:pPr marL="514350" indent="-514350">
              <a:buClr>
                <a:schemeClr val="tx1"/>
              </a:buClr>
              <a:buNone/>
            </a:pPr>
            <a:r>
              <a:rPr lang="en-GB" sz="2800" b="1" dirty="0" smtClean="0"/>
              <a:t/>
            </a:r>
            <a:br>
              <a:rPr lang="en-GB" sz="2800" b="1" dirty="0" smtClean="0"/>
            </a:br>
            <a:endParaRPr lang="en-GB" sz="28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820472" cy="1143000"/>
          </a:xfrm>
          <a:noFill/>
          <a:ln/>
        </p:spPr>
        <p:txBody>
          <a:bodyPr lIns="90488" tIns="44450" rIns="90488" bIns="44450"/>
          <a:lstStyle/>
          <a:p>
            <a:r>
              <a:rPr lang="en-US" sz="3600" dirty="0" smtClean="0">
                <a:solidFill>
                  <a:schemeClr val="tx1"/>
                </a:solidFill>
                <a:latin typeface="Calibri"/>
                <a:cs typeface="Calibri"/>
              </a:rPr>
              <a:t>School Effectiveness Research – </a:t>
            </a:r>
            <a:r>
              <a:rPr lang="en-US" sz="3600" dirty="0">
                <a:solidFill>
                  <a:schemeClr val="tx1"/>
                </a:solidFill>
                <a:latin typeface="Calibri"/>
                <a:cs typeface="Calibri"/>
              </a:rPr>
              <a:t>a critique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90600"/>
            <a:ext cx="8568952" cy="5653110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Calibri"/>
                <a:cs typeface="Calibri"/>
              </a:rPr>
              <a:t>Under-theorised - too much emphasis on vague and imprecise concepts </a:t>
            </a:r>
            <a:r>
              <a:rPr lang="en-US" sz="2800" dirty="0" smtClean="0">
                <a:latin typeface="Calibri"/>
                <a:cs typeface="Calibri"/>
              </a:rPr>
              <a:t>e.g. ‘leadership’,’</a:t>
            </a:r>
            <a:r>
              <a:rPr lang="en-US" sz="2800" dirty="0">
                <a:latin typeface="Calibri"/>
                <a:cs typeface="Calibri"/>
              </a:rPr>
              <a:t>ethos’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Calibri"/>
                <a:cs typeface="Calibri"/>
              </a:rPr>
              <a:t>Ignores context – history, policy, politics, culture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Calibri"/>
                <a:cs typeface="Calibri"/>
              </a:rPr>
              <a:t>Ignores student context – class, race, gender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Calibri"/>
                <a:cs typeface="Calibri"/>
              </a:rPr>
              <a:t>Says little about </a:t>
            </a:r>
            <a:r>
              <a:rPr lang="en-US" sz="2800" dirty="0">
                <a:latin typeface="Calibri"/>
                <a:cs typeface="Calibri"/>
              </a:rPr>
              <a:t>curriculum content and pedagogy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Calibri"/>
                <a:cs typeface="Calibri"/>
              </a:rPr>
              <a:t>Creates a blame climate - ‘discourse of derision’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Calibri"/>
                <a:cs typeface="Calibri"/>
              </a:rPr>
              <a:t>Narrow definition of ‘effective’ or ‘good’ – </a:t>
            </a:r>
            <a:r>
              <a:rPr lang="en-US" sz="2800" dirty="0" smtClean="0">
                <a:latin typeface="Calibri"/>
                <a:cs typeface="Calibri"/>
              </a:rPr>
              <a:t>leaves no </a:t>
            </a:r>
            <a:r>
              <a:rPr lang="en-US" sz="2800" dirty="0">
                <a:latin typeface="Calibri"/>
                <a:cs typeface="Calibri"/>
              </a:rPr>
              <a:t>room for dissent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Calibri"/>
                <a:cs typeface="Calibri"/>
              </a:rPr>
              <a:t>Emphasis on what is measureable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Calibri"/>
                <a:cs typeface="Calibri"/>
                <a:sym typeface="Wingdings 3" pitchFamily="18" charset="2"/>
              </a:rPr>
              <a:t>Emphasis on ‘quick-fix’ solutions – schools are too complex </a:t>
            </a:r>
            <a:r>
              <a:rPr lang="en-US" sz="2800" dirty="0" smtClean="0">
                <a:latin typeface="Calibri"/>
                <a:cs typeface="Calibri"/>
                <a:sym typeface="Wingdings 3" pitchFamily="18" charset="2"/>
              </a:rPr>
              <a:t>for this approach.</a:t>
            </a:r>
            <a:endParaRPr lang="en-US" sz="2800" dirty="0">
              <a:latin typeface="Calibri"/>
              <a:cs typeface="Calibri"/>
              <a:sym typeface="Wingdings 3" pitchFamily="18" charset="2"/>
            </a:endParaRPr>
          </a:p>
          <a:p>
            <a:pPr>
              <a:lnSpc>
                <a:spcPct val="90000"/>
              </a:lnSpc>
            </a:pPr>
            <a:endParaRPr lang="en-US" sz="3400" dirty="0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45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8460432" cy="739460"/>
          </a:xfrm>
          <a:noFill/>
          <a:ln/>
        </p:spPr>
        <p:txBody>
          <a:bodyPr lIns="90488" tIns="44450" rIns="90488" bIns="44450"/>
          <a:lstStyle/>
          <a:p>
            <a:r>
              <a:rPr lang="en-US" sz="3200" dirty="0" smtClean="0">
                <a:solidFill>
                  <a:schemeClr val="tx1"/>
                </a:solidFill>
                <a:latin typeface="Calibri"/>
                <a:cs typeface="Calibri"/>
              </a:rPr>
              <a:t>School Effectiveness Research – </a:t>
            </a:r>
            <a:r>
              <a:rPr lang="en-US" sz="3200" dirty="0">
                <a:solidFill>
                  <a:schemeClr val="tx1"/>
                </a:solidFill>
                <a:latin typeface="Calibri"/>
                <a:cs typeface="Calibri"/>
              </a:rPr>
              <a:t>a critique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196752"/>
            <a:ext cx="8501122" cy="5446958"/>
          </a:xfrm>
          <a:noFill/>
          <a:ln/>
        </p:spPr>
        <p:txBody>
          <a:bodyPr lIns="90488" tIns="44450" rIns="90488" bIns="44450"/>
          <a:lstStyle/>
          <a:p>
            <a:pPr indent="0">
              <a:lnSpc>
                <a:spcPct val="90000"/>
              </a:lnSpc>
              <a:spcBef>
                <a:spcPts val="672"/>
              </a:spcBef>
              <a:spcAft>
                <a:spcPts val="600"/>
              </a:spcAft>
              <a:buNone/>
            </a:pPr>
            <a:r>
              <a:rPr lang="en-US" sz="2800" dirty="0" smtClean="0">
                <a:latin typeface="Calibri"/>
                <a:cs typeface="Calibri"/>
              </a:rPr>
              <a:t>The general consensus is that schools usually account for about 10 to 15% of the variation in pupils’ performance  (Scheerens 1989; Gray </a:t>
            </a:r>
            <a:r>
              <a:rPr lang="en-US" sz="2800" i="1" dirty="0" smtClean="0">
                <a:latin typeface="Calibri"/>
                <a:cs typeface="Calibri"/>
              </a:rPr>
              <a:t>et al</a:t>
            </a:r>
            <a:r>
              <a:rPr lang="en-US" sz="2800" dirty="0" smtClean="0">
                <a:latin typeface="Calibri"/>
                <a:cs typeface="Calibri"/>
              </a:rPr>
              <a:t>.1990).</a:t>
            </a:r>
          </a:p>
          <a:p>
            <a:pPr indent="0">
              <a:lnSpc>
                <a:spcPct val="90000"/>
              </a:lnSpc>
              <a:spcBef>
                <a:spcPts val="672"/>
              </a:spcBef>
              <a:spcAft>
                <a:spcPts val="600"/>
              </a:spcAft>
              <a:buNone/>
            </a:pPr>
            <a:r>
              <a:rPr lang="en-US" sz="2800" dirty="0" smtClean="0">
                <a:latin typeface="Calibri"/>
                <a:cs typeface="Calibri"/>
              </a:rPr>
              <a:t>So why do politicians and researchers concentrate on this 10 </a:t>
            </a:r>
            <a:r>
              <a:rPr lang="en-US" sz="2800" dirty="0">
                <a:latin typeface="Calibri"/>
                <a:cs typeface="Calibri"/>
              </a:rPr>
              <a:t>-</a:t>
            </a:r>
            <a:r>
              <a:rPr lang="en-US" sz="2800" dirty="0" smtClean="0">
                <a:latin typeface="Calibri"/>
                <a:cs typeface="Calibri"/>
              </a:rPr>
              <a:t> 15% and not the other 85% </a:t>
            </a:r>
            <a:r>
              <a:rPr lang="en-US" sz="2800" dirty="0">
                <a:latin typeface="Calibri"/>
                <a:cs typeface="Calibri"/>
              </a:rPr>
              <a:t>-</a:t>
            </a:r>
            <a:r>
              <a:rPr lang="en-US" sz="2800" dirty="0" smtClean="0">
                <a:latin typeface="Calibri"/>
                <a:cs typeface="Calibri"/>
              </a:rPr>
              <a:t> 90%?</a:t>
            </a:r>
          </a:p>
          <a:p>
            <a:pPr indent="0">
              <a:lnSpc>
                <a:spcPct val="90000"/>
              </a:lnSpc>
              <a:spcBef>
                <a:spcPts val="672"/>
              </a:spcBef>
              <a:spcAft>
                <a:spcPts val="600"/>
              </a:spcAft>
              <a:buNone/>
            </a:pPr>
            <a:endParaRPr lang="en-US" sz="2800" dirty="0" smtClean="0">
              <a:latin typeface="Calibri"/>
              <a:cs typeface="Calibri"/>
            </a:endParaRPr>
          </a:p>
          <a:p>
            <a:pPr indent="0">
              <a:lnSpc>
                <a:spcPct val="90000"/>
              </a:lnSpc>
              <a:spcBef>
                <a:spcPts val="672"/>
              </a:spcBef>
              <a:spcAft>
                <a:spcPts val="600"/>
              </a:spcAft>
              <a:buNone/>
            </a:pPr>
            <a:r>
              <a:rPr lang="en-US" sz="2800" dirty="0" smtClean="0">
                <a:latin typeface="Calibri"/>
                <a:cs typeface="Calibri"/>
              </a:rPr>
              <a:t>To address some of the problems of School Effectiveness Research, School Improvement Research was developed. </a:t>
            </a:r>
          </a:p>
          <a:p>
            <a:pPr>
              <a:lnSpc>
                <a:spcPct val="90000"/>
              </a:lnSpc>
              <a:buNone/>
            </a:pPr>
            <a:endParaRPr lang="en-GB" sz="2800" dirty="0" smtClean="0"/>
          </a:p>
          <a:p>
            <a:pPr>
              <a:lnSpc>
                <a:spcPct val="90000"/>
              </a:lnSpc>
              <a:buNone/>
            </a:pPr>
            <a:endParaRPr lang="en-US" sz="3400" dirty="0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643998" cy="785818"/>
          </a:xfrm>
          <a:noFill/>
          <a:ln/>
        </p:spPr>
        <p:txBody>
          <a:bodyPr lIns="90488" tIns="44450" rIns="90488" bIns="44450"/>
          <a:lstStyle/>
          <a:p>
            <a:r>
              <a:rPr lang="en-US" sz="3600" dirty="0" smtClean="0">
                <a:solidFill>
                  <a:schemeClr val="tx1"/>
                </a:solidFill>
                <a:latin typeface="Calibri"/>
                <a:cs typeface="Calibri"/>
              </a:rPr>
              <a:t>School improvement is …</a:t>
            </a:r>
            <a:endParaRPr lang="en-US" sz="3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278531" name="Rectangle 1027"/>
          <p:cNvSpPr>
            <a:spLocks noGrp="1" noChangeArrowheads="1"/>
          </p:cNvSpPr>
          <p:nvPr>
            <p:ph idx="1"/>
          </p:nvPr>
        </p:nvSpPr>
        <p:spPr>
          <a:xfrm>
            <a:off x="1115616" y="1214422"/>
            <a:ext cx="6768752" cy="5000660"/>
          </a:xfrm>
          <a:noFill/>
          <a:ln/>
        </p:spPr>
        <p:txBody>
          <a:bodyPr lIns="90488" tIns="44450" rIns="90488" bIns="44450"/>
          <a:lstStyle/>
          <a:p>
            <a:pPr indent="0" algn="just"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… an approach to educational change that is concerned with process as well as outcomes. School improvement is about  raising student achievement through enhancing the teaching-learning process and the conditions which support it. It is about strategies for improving the school’s capacity for providing quality education (Hopkins 1994: 75).</a:t>
            </a:r>
            <a:endParaRPr lang="en-US" sz="28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643998" cy="785818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Comparing School Effectiveness and School Improvement (Bush and Coleman 2000:53)</a:t>
            </a:r>
            <a:endParaRPr lang="en-US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278531" name="Rectangle 1027"/>
          <p:cNvSpPr>
            <a:spLocks noGrp="1" noChangeArrowheads="1"/>
          </p:cNvSpPr>
          <p:nvPr>
            <p:ph idx="1"/>
          </p:nvPr>
        </p:nvSpPr>
        <p:spPr>
          <a:xfrm>
            <a:off x="214282" y="1214422"/>
            <a:ext cx="8929718" cy="5000660"/>
          </a:xfrm>
          <a:noFill/>
          <a:ln/>
        </p:spPr>
        <p:txBody>
          <a:bodyPr lIns="90488" tIns="44450" rIns="90488" bIns="44450"/>
          <a:lstStyle/>
          <a:p>
            <a:pPr>
              <a:spcAft>
                <a:spcPts val="1200"/>
              </a:spcAft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Calibri"/>
                <a:cs typeface="Calibri"/>
              </a:rPr>
              <a:t>School effectiveness</a:t>
            </a:r>
            <a:r>
              <a:rPr lang="en-US" sz="2800" b="1" dirty="0" smtClean="0">
                <a:latin typeface="Calibri"/>
                <a:cs typeface="Calibri"/>
              </a:rPr>
              <a:t>		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Calibri"/>
              </a:rPr>
              <a:t>School improvement</a:t>
            </a:r>
          </a:p>
          <a:p>
            <a:pPr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Focus on schools			Focus on individual teachers 					or groups of teachers</a:t>
            </a:r>
          </a:p>
          <a:p>
            <a:pPr>
              <a:spcBef>
                <a:spcPts val="72"/>
              </a:spcBef>
              <a:spcAft>
                <a:spcPts val="1200"/>
              </a:spcAft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Focus on school organisation	Focus on school process 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Data-driven –			Often not empirical –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focus on outcomes			Rare evaluation of effects </a:t>
            </a:r>
          </a:p>
          <a:p>
            <a:pPr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						of change</a:t>
            </a:r>
          </a:p>
          <a:p>
            <a:pPr>
              <a:spcBef>
                <a:spcPts val="72"/>
              </a:spcBef>
              <a:spcAft>
                <a:spcPts val="600"/>
              </a:spcAft>
              <a:buNone/>
            </a:pPr>
            <a:r>
              <a:rPr lang="en-US" sz="2800" dirty="0" smtClean="0">
                <a:latin typeface="Calibri"/>
                <a:cs typeface="Calibri"/>
              </a:rPr>
              <a:t>Quantitative				Qualitative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800" b="1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1" name="Rectangle 1027"/>
          <p:cNvSpPr>
            <a:spLocks noGrp="1" noChangeArrowheads="1"/>
          </p:cNvSpPr>
          <p:nvPr>
            <p:ph idx="1"/>
          </p:nvPr>
        </p:nvSpPr>
        <p:spPr>
          <a:xfrm>
            <a:off x="251520" y="332656"/>
            <a:ext cx="8892480" cy="5616624"/>
          </a:xfrm>
          <a:noFill/>
          <a:ln/>
        </p:spPr>
        <p:txBody>
          <a:bodyPr lIns="90488" tIns="44450" rIns="90488" bIns="44450"/>
          <a:lstStyle/>
          <a:p>
            <a:pPr>
              <a:spcBef>
                <a:spcPts val="0"/>
              </a:spcBef>
              <a:spcAft>
                <a:spcPts val="1800"/>
              </a:spcAft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Calibri"/>
                <a:cs typeface="Calibri"/>
              </a:rPr>
              <a:t>School effectiveness		School improvement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Lack of knowledge about		Concerned exclusively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Implementing change 		with change</a:t>
            </a:r>
          </a:p>
          <a:p>
            <a:pPr>
              <a:spcBef>
                <a:spcPts val="0"/>
              </a:spcBef>
              <a:spcAft>
                <a:spcPts val="1800"/>
              </a:spcAft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strategies		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Concerned with pupil		Concerned with process /</a:t>
            </a:r>
          </a:p>
          <a:p>
            <a:pPr>
              <a:spcBef>
                <a:spcPts val="0"/>
              </a:spcBef>
              <a:spcAft>
                <a:spcPts val="1800"/>
              </a:spcAft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outcomes				improvement  / progress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Focus on specific points		Concerned with change</a:t>
            </a:r>
          </a:p>
          <a:p>
            <a:pPr>
              <a:spcBef>
                <a:spcPts val="0"/>
              </a:spcBef>
              <a:spcAft>
                <a:spcPts val="1800"/>
              </a:spcAft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in time				over time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Based on researcher		Based on practitioner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2800" dirty="0" smtClean="0">
                <a:latin typeface="Calibri"/>
                <a:cs typeface="Calibri"/>
              </a:rPr>
              <a:t>knowledge				knowledge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800" dirty="0" smtClean="0"/>
          </a:p>
          <a:p>
            <a:pPr>
              <a:buFontTx/>
              <a:buNone/>
            </a:pPr>
            <a:endParaRPr lang="en-US" sz="2800" b="1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72400" cy="1071570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  <a:latin typeface="Calibri"/>
                <a:cs typeface="Calibri"/>
              </a:rPr>
              <a:t>SI may be an improvement on SER, but issues remain (Coe, 2009)</a:t>
            </a:r>
          </a:p>
        </p:txBody>
      </p:sp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683568" y="1571612"/>
            <a:ext cx="78889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GB" sz="2800" b="1" dirty="0" smtClean="0">
                <a:latin typeface="+mn-lt"/>
              </a:rPr>
              <a:t> </a:t>
            </a:r>
            <a:r>
              <a:rPr lang="en-GB" sz="2800" dirty="0" smtClean="0">
                <a:latin typeface="Calibri"/>
                <a:cs typeface="Calibri"/>
              </a:rPr>
              <a:t>Overall </a:t>
            </a:r>
            <a:r>
              <a:rPr lang="en-GB" sz="2800" dirty="0">
                <a:latin typeface="Calibri"/>
                <a:cs typeface="Calibri"/>
              </a:rPr>
              <a:t>achievement in </a:t>
            </a:r>
            <a:r>
              <a:rPr lang="en-GB" sz="2800" dirty="0" smtClean="0">
                <a:latin typeface="Calibri"/>
                <a:cs typeface="Calibri"/>
              </a:rPr>
              <a:t>USA or England has not improved significantly in thirty </a:t>
            </a:r>
            <a:r>
              <a:rPr lang="en-GB" sz="2800" dirty="0">
                <a:latin typeface="Calibri"/>
                <a:cs typeface="Calibri"/>
              </a:rPr>
              <a:t>years</a:t>
            </a:r>
            <a:r>
              <a:rPr lang="en-GB" sz="2800" dirty="0" smtClean="0">
                <a:latin typeface="Calibri"/>
                <a:cs typeface="Calibri"/>
              </a:rPr>
              <a:t>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800" dirty="0" smtClean="0">
                <a:latin typeface="Calibri"/>
                <a:cs typeface="Calibri"/>
              </a:rPr>
              <a:t> Evaluations of SI </a:t>
            </a:r>
            <a:r>
              <a:rPr lang="en-GB" sz="2800" dirty="0">
                <a:latin typeface="Calibri"/>
                <a:cs typeface="Calibri"/>
              </a:rPr>
              <a:t>programmes </a:t>
            </a:r>
            <a:r>
              <a:rPr lang="en-GB" sz="2800" dirty="0" smtClean="0">
                <a:latin typeface="Calibri"/>
                <a:cs typeface="Calibri"/>
              </a:rPr>
              <a:t>usually rely on self-report which is skewed by dissonance reduction.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800" dirty="0" smtClean="0">
                <a:latin typeface="Calibri"/>
                <a:cs typeface="Calibri"/>
              </a:rPr>
              <a:t> Studies very rarely investigate impact on student achievement.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800" dirty="0" smtClean="0">
                <a:latin typeface="Calibri"/>
                <a:cs typeface="Calibri"/>
              </a:rPr>
              <a:t> Schools might have improved anyway – schools that were comparable with London Challenge schools improved just as much.</a:t>
            </a:r>
            <a:endParaRPr lang="en-GB" sz="2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91681" y="620688"/>
            <a:ext cx="6336703" cy="5262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GB" sz="2800" dirty="0" smtClean="0">
                <a:latin typeface="Calibri"/>
                <a:cs typeface="Calibri"/>
              </a:rPr>
              <a:t>My </a:t>
            </a:r>
            <a:r>
              <a:rPr lang="en-GB" sz="2800" dirty="0">
                <a:latin typeface="Calibri"/>
                <a:cs typeface="Calibri"/>
              </a:rPr>
              <a:t>argument so far has been that much of what is claimed as SI is actually not real, or if it is, we don’t really know why it occurred. I have argued that wider and better use of more rigorous evaluation designs would help us to distinguish real from </a:t>
            </a:r>
            <a:r>
              <a:rPr lang="en-GB" sz="2800" dirty="0" smtClean="0">
                <a:latin typeface="Calibri"/>
                <a:cs typeface="Calibri"/>
              </a:rPr>
              <a:t>illusory improvement </a:t>
            </a:r>
            <a:r>
              <a:rPr lang="en-GB" sz="2800" dirty="0">
                <a:latin typeface="Calibri"/>
                <a:cs typeface="Calibri"/>
              </a:rPr>
              <a:t>and to understand the strategies and conditions under which real improvement can confidently be predicted to occur as a result of </a:t>
            </a:r>
            <a:r>
              <a:rPr lang="en-GB" sz="2800" dirty="0" smtClean="0">
                <a:latin typeface="Calibri"/>
                <a:cs typeface="Calibri"/>
              </a:rPr>
              <a:t>any particular actions (Coe, 2009: 371).</a:t>
            </a:r>
            <a:endParaRPr lang="en-GB" sz="2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229600" cy="1368425"/>
          </a:xfrm>
        </p:spPr>
        <p:txBody>
          <a:bodyPr/>
          <a:lstStyle/>
          <a:p>
            <a:pPr algn="ctr" eaLnBrk="1" hangingPunct="1"/>
            <a:r>
              <a:rPr lang="en-GB" sz="3600" dirty="0">
                <a:latin typeface="Calibri" charset="0"/>
              </a:rPr>
              <a:t>Session Aims: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07375" cy="4463826"/>
          </a:xfrm>
        </p:spPr>
        <p:txBody>
          <a:bodyPr/>
          <a:lstStyle/>
          <a:p>
            <a:pPr>
              <a:lnSpc>
                <a:spcPct val="90000"/>
              </a:lnSpc>
              <a:buFont typeface="Arial"/>
              <a:buChar char="•"/>
            </a:pPr>
            <a:r>
              <a:rPr lang="en-GB" sz="2800" dirty="0" smtClean="0">
                <a:latin typeface="Calibri" charset="0"/>
                <a:cs typeface="Times New Roman" charset="0"/>
              </a:rPr>
              <a:t>Understand the complexities of defining ‘effectiveness’</a:t>
            </a:r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GB" sz="2800" dirty="0" smtClean="0">
                <a:latin typeface="Calibri" charset="0"/>
                <a:cs typeface="Times New Roman" charset="0"/>
              </a:rPr>
              <a:t>Develop a clear perspective about where the </a:t>
            </a:r>
            <a:r>
              <a:rPr lang="en-GB" sz="2800" i="1" dirty="0" smtClean="0">
                <a:latin typeface="Calibri" charset="0"/>
                <a:cs typeface="Times New Roman" charset="0"/>
              </a:rPr>
              <a:t>school effectiveness</a:t>
            </a:r>
            <a:r>
              <a:rPr lang="en-GB" sz="2800" dirty="0" smtClean="0">
                <a:latin typeface="Calibri" charset="0"/>
                <a:cs typeface="Times New Roman" charset="0"/>
              </a:rPr>
              <a:t> and </a:t>
            </a:r>
            <a:r>
              <a:rPr lang="en-GB" sz="2800" i="1" dirty="0" smtClean="0">
                <a:latin typeface="Calibri" charset="0"/>
                <a:cs typeface="Times New Roman" charset="0"/>
              </a:rPr>
              <a:t>school improvement </a:t>
            </a:r>
            <a:r>
              <a:rPr lang="en-GB" sz="2800" dirty="0" smtClean="0">
                <a:latin typeface="Calibri" charset="0"/>
                <a:cs typeface="Times New Roman" charset="0"/>
              </a:rPr>
              <a:t>movements came from (and are going)</a:t>
            </a:r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GB" sz="2800" dirty="0" smtClean="0">
                <a:latin typeface="Calibri" charset="0"/>
                <a:cs typeface="Times New Roman" charset="0"/>
              </a:rPr>
              <a:t>Understand the Teach First contribution to the school improvement movement</a:t>
            </a:r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GB" sz="2800" dirty="0" smtClean="0">
                <a:latin typeface="Calibri" charset="0"/>
                <a:cs typeface="Times New Roman" charset="0"/>
              </a:rPr>
              <a:t>Grasp the methodological challenges involved in attempting to explore </a:t>
            </a:r>
            <a:r>
              <a:rPr lang="en-GB" sz="2800" i="1" dirty="0" smtClean="0">
                <a:latin typeface="Calibri" charset="0"/>
                <a:cs typeface="Times New Roman" charset="0"/>
              </a:rPr>
              <a:t>correlation</a:t>
            </a:r>
            <a:r>
              <a:rPr lang="en-GB" sz="2800" dirty="0" smtClean="0">
                <a:latin typeface="Calibri" charset="0"/>
                <a:cs typeface="Times New Roman" charset="0"/>
              </a:rPr>
              <a:t> and </a:t>
            </a:r>
            <a:r>
              <a:rPr lang="en-GB" sz="2800" i="1" dirty="0" smtClean="0">
                <a:latin typeface="Calibri" charset="0"/>
                <a:cs typeface="Times New Roman" charset="0"/>
              </a:rPr>
              <a:t>causality.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3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539552" y="620688"/>
            <a:ext cx="8136904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200" b="1" dirty="0" smtClean="0">
                <a:latin typeface="Calibri"/>
                <a:cs typeface="Calibri"/>
              </a:rPr>
              <a:t>Activity 3: Questions about the Maximum Impact Evaluation into Teach First undertaken by Muijs et al. (2010)</a:t>
            </a:r>
          </a:p>
          <a:p>
            <a:pPr>
              <a:defRPr/>
            </a:pPr>
            <a:endParaRPr lang="en-GB" sz="2800" b="1" dirty="0" smtClean="0">
              <a:latin typeface="+mn-lt"/>
            </a:endParaRPr>
          </a:p>
          <a:p>
            <a:pPr>
              <a:defRPr/>
            </a:pPr>
            <a:endParaRPr lang="en-GB" sz="2800" b="1" dirty="0" smtClean="0">
              <a:latin typeface="+mn-lt"/>
            </a:endParaRPr>
          </a:p>
          <a:p>
            <a:pPr>
              <a:defRPr/>
            </a:pPr>
            <a:r>
              <a:rPr lang="en-GB" sz="2800" b="1" dirty="0" smtClean="0">
                <a:latin typeface="Calibri"/>
                <a:cs typeface="Calibri"/>
              </a:rPr>
              <a:t>1</a:t>
            </a:r>
            <a:r>
              <a:rPr lang="en-GB" sz="2800" dirty="0" smtClean="0">
                <a:latin typeface="Calibri"/>
                <a:cs typeface="Calibri"/>
              </a:rPr>
              <a:t>) What were the main findings? </a:t>
            </a:r>
          </a:p>
          <a:p>
            <a:pPr>
              <a:defRPr/>
            </a:pPr>
            <a:endParaRPr lang="en-GB" sz="2800" dirty="0" smtClean="0">
              <a:latin typeface="Calibri"/>
              <a:cs typeface="Calibri"/>
            </a:endParaRPr>
          </a:p>
          <a:p>
            <a:pPr>
              <a:defRPr/>
            </a:pPr>
            <a:r>
              <a:rPr lang="en-GB" sz="2800" dirty="0" smtClean="0">
                <a:latin typeface="Calibri"/>
                <a:cs typeface="Calibri"/>
              </a:rPr>
              <a:t>2) What was the research design? </a:t>
            </a:r>
          </a:p>
          <a:p>
            <a:pPr>
              <a:defRPr/>
            </a:pPr>
            <a:endParaRPr lang="en-GB" sz="2800" dirty="0" smtClean="0">
              <a:latin typeface="Calibri"/>
              <a:cs typeface="Calibri"/>
            </a:endParaRPr>
          </a:p>
          <a:p>
            <a:pPr>
              <a:defRPr/>
            </a:pPr>
            <a:r>
              <a:rPr lang="en-GB" sz="2800" dirty="0" smtClean="0">
                <a:latin typeface="Calibri"/>
                <a:cs typeface="Calibri"/>
              </a:rPr>
              <a:t>3) Would Coe consider it rigorous? Why or why not?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7915276" cy="1066800"/>
          </a:xfrm>
          <a:noFill/>
        </p:spPr>
        <p:txBody>
          <a:bodyPr lIns="90488" tIns="44450" rIns="90488" bIns="44450"/>
          <a:lstStyle/>
          <a:p>
            <a:r>
              <a:rPr lang="en-GB" sz="3600" dirty="0" smtClean="0">
                <a:solidFill>
                  <a:schemeClr val="tx1"/>
                </a:solidFill>
                <a:latin typeface="Calibri"/>
                <a:cs typeface="Calibri"/>
              </a:rPr>
              <a:t>Main finding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340768"/>
            <a:ext cx="6984776" cy="4731438"/>
          </a:xfrm>
        </p:spPr>
        <p:txBody>
          <a:bodyPr lIns="90488" tIns="44450" rIns="90488" bIns="44450"/>
          <a:lstStyle/>
          <a:p>
            <a:pPr indent="0" algn="just">
              <a:buNone/>
            </a:pPr>
            <a:r>
              <a:rPr lang="en-GB" sz="2800" dirty="0" smtClean="0">
                <a:latin typeface="Calibri"/>
                <a:ea typeface="+mj-ea"/>
                <a:cs typeface="Calibri"/>
              </a:rPr>
              <a:t>Overall, there is converging evidence that Teach First teachers have a positive impact in schools. While none of the elements of this evaluation in and of themselves can demonstrate conclusively that Teach First teachers have a positive impact, taken together the evidence is compelling (Muijs </a:t>
            </a:r>
            <a:r>
              <a:rPr lang="en-GB" sz="2800" i="1" dirty="0" smtClean="0">
                <a:latin typeface="Calibri"/>
                <a:ea typeface="+mj-ea"/>
                <a:cs typeface="Calibri"/>
              </a:rPr>
              <a:t>et al</a:t>
            </a:r>
            <a:r>
              <a:rPr lang="en-GB" sz="2800" dirty="0" smtClean="0">
                <a:latin typeface="Calibri"/>
                <a:ea typeface="+mj-ea"/>
                <a:cs typeface="Calibri"/>
              </a:rPr>
              <a:t>., 2010:3).</a:t>
            </a:r>
          </a:p>
          <a:p>
            <a:pPr marL="742950" indent="0">
              <a:buNone/>
              <a:defRPr/>
            </a:pPr>
            <a:endParaRPr lang="en-GB" sz="2800" b="1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052736"/>
            <a:ext cx="8136904" cy="5019470"/>
          </a:xfrm>
        </p:spPr>
        <p:txBody>
          <a:bodyPr lIns="90488" tIns="44450" rIns="90488" bIns="44450"/>
          <a:lstStyle/>
          <a:p>
            <a:pPr>
              <a:spcBef>
                <a:spcPts val="0"/>
              </a:spcBef>
              <a:buSzPct val="98000"/>
              <a:buFont typeface="Wingdings" charset="2"/>
              <a:buChar char="ü"/>
              <a:defRPr/>
            </a:pPr>
            <a:r>
              <a:rPr lang="en-GB" sz="2800" dirty="0" smtClean="0">
                <a:latin typeface="Calibri"/>
                <a:cs typeface="Calibri"/>
              </a:rPr>
              <a:t>Partnering schools see statistically significant improvement in GCSE results; (BUT note important caveat about correlation v. causality).</a:t>
            </a:r>
          </a:p>
          <a:p>
            <a:pPr>
              <a:spcBef>
                <a:spcPts val="0"/>
              </a:spcBef>
              <a:buSzPct val="98000"/>
              <a:buFont typeface="Wingdings" charset="2"/>
              <a:buChar char="ü"/>
              <a:defRPr/>
            </a:pPr>
            <a:r>
              <a:rPr lang="en-GB" sz="2800" dirty="0" smtClean="0">
                <a:latin typeface="Calibri"/>
                <a:cs typeface="Calibri"/>
              </a:rPr>
              <a:t>“Teach First teachers consistently rated above the midpoint of the scale for the factors observed, indicating overall high levels of teacher effectiveness” (p25); </a:t>
            </a:r>
          </a:p>
          <a:p>
            <a:pPr>
              <a:spcBef>
                <a:spcPts val="0"/>
              </a:spcBef>
              <a:buSzPct val="98000"/>
              <a:buFont typeface="Wingdings" charset="2"/>
              <a:buChar char="ü"/>
              <a:defRPr/>
            </a:pPr>
            <a:r>
              <a:rPr lang="en-GB" sz="2800" dirty="0" smtClean="0">
                <a:latin typeface="Calibri"/>
                <a:cs typeface="Calibri"/>
              </a:rPr>
              <a:t>TF teachers believe they can make a difference and head teacher surveys support this;  </a:t>
            </a:r>
          </a:p>
          <a:p>
            <a:pPr>
              <a:spcBef>
                <a:spcPts val="0"/>
              </a:spcBef>
              <a:buSzPct val="98000"/>
              <a:buFont typeface="Wingdings" charset="2"/>
              <a:buChar char="ü"/>
              <a:defRPr/>
            </a:pPr>
            <a:r>
              <a:rPr lang="en-GB" sz="2800" dirty="0" smtClean="0">
                <a:latin typeface="Calibri"/>
                <a:cs typeface="Calibri"/>
              </a:rPr>
              <a:t> TF teachers see themselves as leaders and so do their colleagues. </a:t>
            </a:r>
            <a:br>
              <a:rPr lang="en-GB" sz="2800" dirty="0" smtClean="0">
                <a:latin typeface="Calibri"/>
                <a:cs typeface="Calibri"/>
              </a:rPr>
            </a:br>
            <a:endParaRPr lang="en-GB" sz="2800" dirty="0" smtClean="0">
              <a:latin typeface="Calibri"/>
              <a:cs typeface="Calibri"/>
            </a:endParaRPr>
          </a:p>
          <a:p>
            <a:pPr marL="742950" indent="-742950">
              <a:defRPr/>
            </a:pPr>
            <a:endParaRPr lang="en-GB" sz="2800" dirty="0" smtClean="0"/>
          </a:p>
          <a:p>
            <a:pPr marL="742950" indent="-742950">
              <a:defRPr/>
            </a:pPr>
            <a:endParaRPr lang="en-GB" sz="28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60648"/>
            <a:ext cx="79928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alibri"/>
                <a:cs typeface="Calibri"/>
              </a:rPr>
              <a:t>Broad evidence</a:t>
            </a:r>
            <a:endParaRPr lang="en-GB" sz="3200" b="1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60648"/>
            <a:ext cx="7915276" cy="792088"/>
          </a:xfrm>
          <a:noFill/>
        </p:spPr>
        <p:txBody>
          <a:bodyPr lIns="90488" tIns="44450" rIns="90488" bIns="44450"/>
          <a:lstStyle/>
          <a:p>
            <a:r>
              <a:rPr lang="en-GB" sz="3600" dirty="0" smtClean="0">
                <a:solidFill>
                  <a:schemeClr val="tx1"/>
                </a:solidFill>
                <a:latin typeface="Calibri"/>
                <a:cs typeface="Calibri"/>
              </a:rPr>
              <a:t>Research Design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340768"/>
            <a:ext cx="8136904" cy="4731438"/>
          </a:xfrm>
        </p:spPr>
        <p:txBody>
          <a:bodyPr lIns="90488" tIns="44450" rIns="90488" bIns="44450"/>
          <a:lstStyle/>
          <a:p>
            <a:pPr>
              <a:buFont typeface="Wingdings" charset="2"/>
              <a:buChar char="Ø"/>
              <a:defRPr/>
            </a:pPr>
            <a:r>
              <a:rPr lang="en-GB" sz="2800" dirty="0" smtClean="0">
                <a:latin typeface="Calibri"/>
                <a:cs typeface="Calibri"/>
              </a:rPr>
              <a:t>Survey questionnaires of participants and heads</a:t>
            </a:r>
          </a:p>
          <a:p>
            <a:pPr>
              <a:buFont typeface="Wingdings" charset="2"/>
              <a:buChar char="Ø"/>
              <a:defRPr/>
            </a:pPr>
            <a:r>
              <a:rPr lang="en-GB" sz="2800" dirty="0" smtClean="0">
                <a:latin typeface="Calibri"/>
                <a:cs typeface="Calibri"/>
              </a:rPr>
              <a:t>Face-to-face interviews with participants, heads, line-managers and colleagues</a:t>
            </a:r>
          </a:p>
          <a:p>
            <a:pPr>
              <a:buFont typeface="Wingdings" charset="2"/>
              <a:buChar char="Ø"/>
              <a:defRPr/>
            </a:pPr>
            <a:r>
              <a:rPr lang="en-GB" sz="2800" dirty="0" smtClean="0">
                <a:latin typeface="Calibri"/>
                <a:cs typeface="Calibri"/>
              </a:rPr>
              <a:t>Video-ed classroom observation</a:t>
            </a:r>
          </a:p>
          <a:p>
            <a:pPr>
              <a:buFont typeface="Wingdings" charset="2"/>
              <a:buChar char="Ø"/>
              <a:defRPr/>
            </a:pPr>
            <a:r>
              <a:rPr lang="en-GB" sz="2800" dirty="0" smtClean="0">
                <a:latin typeface="Calibri"/>
                <a:cs typeface="Calibri"/>
              </a:rPr>
              <a:t>Multi-level statistical modelling of pupil performance data</a:t>
            </a:r>
          </a:p>
          <a:p>
            <a:pPr>
              <a:buFont typeface="Wingdings" charset="2"/>
              <a:buChar char="Ø"/>
              <a:defRPr/>
            </a:pPr>
            <a:r>
              <a:rPr lang="en-GB" sz="2800" dirty="0" smtClean="0">
                <a:latin typeface="Calibri"/>
                <a:cs typeface="Calibri"/>
              </a:rPr>
              <a:t>Content analysis of participants’ learning logs and Personal Achievement Record guides. </a:t>
            </a:r>
          </a:p>
          <a:p>
            <a:pPr marL="0" indent="0">
              <a:buNone/>
              <a:defRPr/>
            </a:pPr>
            <a:r>
              <a:rPr lang="en-GB" sz="2800" b="1" dirty="0" smtClean="0">
                <a:solidFill>
                  <a:srgbClr val="0000FF"/>
                </a:solidFill>
                <a:latin typeface="Calibri"/>
                <a:cs typeface="Calibri"/>
              </a:rPr>
              <a:t>The design appears thorough, but does it fully meet Coe’s (2009) requirements (see final slide)?</a:t>
            </a:r>
            <a:endParaRPr lang="en-GB" sz="28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19672" y="692696"/>
            <a:ext cx="6120680" cy="5262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GB" sz="2800" dirty="0" smtClean="0">
                <a:latin typeface="Calibri"/>
                <a:cs typeface="Calibri"/>
              </a:rPr>
              <a:t>My </a:t>
            </a:r>
            <a:r>
              <a:rPr lang="en-GB" sz="2800" dirty="0">
                <a:latin typeface="Calibri"/>
                <a:cs typeface="Calibri"/>
              </a:rPr>
              <a:t>argument so far has been that much of what is claimed as SI is actually not real, or if it is, we don’t really know why it occurred. I have argued that wider and better use of more rigorous evaluation designs would help us to distinguish real from </a:t>
            </a:r>
            <a:r>
              <a:rPr lang="en-GB" sz="2800" dirty="0" smtClean="0">
                <a:latin typeface="Calibri"/>
                <a:cs typeface="Calibri"/>
              </a:rPr>
              <a:t>illusory improvement </a:t>
            </a:r>
            <a:r>
              <a:rPr lang="en-GB" sz="2800" dirty="0">
                <a:latin typeface="Calibri"/>
                <a:cs typeface="Calibri"/>
              </a:rPr>
              <a:t>and to understand the strategies and conditions under which real improvement can confidently be predicted to occur as a result of </a:t>
            </a:r>
            <a:r>
              <a:rPr lang="en-GB" sz="2800" dirty="0" smtClean="0">
                <a:latin typeface="Calibri"/>
                <a:cs typeface="Calibri"/>
              </a:rPr>
              <a:t>any particular actions (Coe, 2009: 371).</a:t>
            </a:r>
            <a:endParaRPr lang="en-GB" sz="2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369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229600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Activity 1.1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700808"/>
            <a:ext cx="8352928" cy="4464496"/>
          </a:xfrm>
        </p:spPr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sz="2800" dirty="0"/>
              <a:t>On your table, quickly reach an agreed definition of the word </a:t>
            </a:r>
            <a:r>
              <a:rPr lang="en-US" sz="2800" i="1" dirty="0"/>
              <a:t>effective</a:t>
            </a:r>
            <a:r>
              <a:rPr lang="en-US" sz="2800" dirty="0"/>
              <a:t>.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dirty="0"/>
              <a:t>List as many criteria as you can by which you would judge a machine to be </a:t>
            </a:r>
            <a:r>
              <a:rPr lang="en-US" sz="2800" i="1" dirty="0"/>
              <a:t>effective.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endParaRPr lang="en-GB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endParaRPr lang="en-GB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165555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229600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Activity 1.2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12776"/>
            <a:ext cx="8352928" cy="4752528"/>
          </a:xfrm>
        </p:spPr>
        <p:txBody>
          <a:bodyPr/>
          <a:lstStyle/>
          <a:p>
            <a:pPr marL="514350" indent="-514350">
              <a:buFont typeface="+mj-lt"/>
              <a:buAutoNum type="alphaLcParenR" startAt="3"/>
            </a:pPr>
            <a:r>
              <a:rPr lang="en-US" sz="2800" dirty="0"/>
              <a:t>Can you use the same criteria for judging the effectiveness of a school as for judging a machine? What is the main problem with this?</a:t>
            </a:r>
          </a:p>
          <a:p>
            <a:pPr marL="0" indent="0">
              <a:buNone/>
            </a:pPr>
            <a:endParaRPr lang="en-US" sz="2800" dirty="0"/>
          </a:p>
          <a:p>
            <a:pPr marL="514350" indent="-514350">
              <a:buFont typeface="+mj-lt"/>
              <a:buAutoNum type="alphaLcParenR" startAt="3"/>
            </a:pPr>
            <a:r>
              <a:rPr lang="en-US" sz="2800" dirty="0"/>
              <a:t>Create a list of characteristics by which you think you could evaluate whether or not a school is </a:t>
            </a:r>
            <a:r>
              <a:rPr lang="en-US" sz="2800" i="1" dirty="0"/>
              <a:t>effective</a:t>
            </a:r>
            <a:r>
              <a:rPr lang="en-US" sz="2800" dirty="0"/>
              <a:t>. </a:t>
            </a:r>
          </a:p>
          <a:p>
            <a:pPr marL="0" indent="0">
              <a:lnSpc>
                <a:spcPct val="90000"/>
              </a:lnSpc>
              <a:buNone/>
            </a:pPr>
            <a:endParaRPr lang="en-GB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184365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403648" y="2132856"/>
            <a:ext cx="6120680" cy="352839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Compare your definitions and ideas with the literature cited in the next few slides.</a:t>
            </a:r>
          </a:p>
        </p:txBody>
      </p:sp>
    </p:spTree>
    <p:extLst>
      <p:ext uri="{BB962C8B-B14F-4D97-AF65-F5344CB8AC3E}">
        <p14:creationId xmlns:p14="http://schemas.microsoft.com/office/powerpoint/2010/main" val="4135540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04800"/>
            <a:ext cx="8532440" cy="909622"/>
          </a:xfrm>
          <a:noFill/>
          <a:ln/>
        </p:spPr>
        <p:txBody>
          <a:bodyPr lIns="90488" tIns="44450" rIns="90488" bIns="44450"/>
          <a:lstStyle/>
          <a:p>
            <a:r>
              <a:rPr lang="en-US" sz="3600" dirty="0" smtClean="0">
                <a:solidFill>
                  <a:schemeClr val="tx1"/>
                </a:solidFill>
                <a:latin typeface="Calibri"/>
                <a:cs typeface="Calibri"/>
              </a:rPr>
              <a:t>Definition of school effectiveness (1)</a:t>
            </a:r>
            <a:endParaRPr lang="en-US" sz="3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29696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412776"/>
            <a:ext cx="7632848" cy="4802306"/>
          </a:xfrm>
          <a:noFill/>
          <a:ln/>
        </p:spPr>
        <p:txBody>
          <a:bodyPr lIns="90488" tIns="44450" rIns="90488" bIns="44450"/>
          <a:lstStyle/>
          <a:p>
            <a:pPr marL="720000" lvl="1" indent="0" algn="just">
              <a:lnSpc>
                <a:spcPct val="90000"/>
              </a:lnSpc>
              <a:buNone/>
            </a:pPr>
            <a:r>
              <a:rPr lang="en-US" dirty="0" smtClean="0">
                <a:latin typeface="Calibri"/>
                <a:cs typeface="Calibri"/>
              </a:rPr>
              <a:t>School effectiveness refers to all theories and research studies concerning means–ends relationships between educational processes and outcomes, in particular student knowledge and skills … aiming at explanations for differences in student achievement between schools and classrooms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(Creemers and Reezigt 1997: 401).</a:t>
            </a:r>
          </a:p>
          <a:p>
            <a:pPr marL="0" lvl="1">
              <a:lnSpc>
                <a:spcPct val="90000"/>
              </a:lnSpc>
              <a:buNone/>
            </a:pPr>
            <a:r>
              <a:rPr lang="en-US" b="1" dirty="0" smtClean="0">
                <a:latin typeface="Calibri"/>
                <a:cs typeface="Calibri"/>
              </a:rPr>
              <a:t> </a:t>
            </a:r>
            <a:endParaRPr lang="en-US" b="1" dirty="0">
              <a:latin typeface="Calibri"/>
              <a:cs typeface="Calibri"/>
            </a:endParaRPr>
          </a:p>
          <a:p>
            <a:pPr marL="0" lvl="1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0000FF"/>
                </a:solidFill>
                <a:latin typeface="Calibri"/>
                <a:cs typeface="Calibri"/>
              </a:rPr>
              <a:t>How closely does this match your </a:t>
            </a:r>
            <a:r>
              <a:rPr lang="en-US" b="1" dirty="0" smtClean="0">
                <a:solidFill>
                  <a:srgbClr val="0000FF"/>
                </a:solidFill>
                <a:latin typeface="Calibri"/>
                <a:cs typeface="Calibri"/>
              </a:rPr>
              <a:t>definition of</a:t>
            </a:r>
          </a:p>
          <a:p>
            <a:pPr marL="0" lvl="1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0000FF"/>
                </a:solidFill>
                <a:latin typeface="Calibri"/>
                <a:cs typeface="Calibri"/>
              </a:rPr>
              <a:t>school </a:t>
            </a:r>
            <a:r>
              <a:rPr lang="en-US" b="1" i="1" dirty="0" smtClean="0">
                <a:solidFill>
                  <a:srgbClr val="0000FF"/>
                </a:solidFill>
                <a:latin typeface="Calibri"/>
                <a:cs typeface="Calibri"/>
              </a:rPr>
              <a:t>effectiveness</a:t>
            </a:r>
            <a:r>
              <a:rPr lang="en-US" b="1" dirty="0" smtClean="0">
                <a:solidFill>
                  <a:srgbClr val="0000FF"/>
                </a:solidFill>
                <a:latin typeface="Calibri"/>
                <a:cs typeface="Calibri"/>
              </a:rPr>
              <a:t>?</a:t>
            </a:r>
            <a:endParaRPr lang="en-US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9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9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04800"/>
            <a:ext cx="8676456" cy="909622"/>
          </a:xfrm>
          <a:noFill/>
          <a:ln/>
        </p:spPr>
        <p:txBody>
          <a:bodyPr lIns="90488" tIns="44450" rIns="90488" bIns="44450"/>
          <a:lstStyle/>
          <a:p>
            <a:r>
              <a:rPr lang="en-US" sz="3600" dirty="0" smtClean="0">
                <a:solidFill>
                  <a:schemeClr val="tx1"/>
                </a:solidFill>
                <a:latin typeface="Calibri"/>
                <a:cs typeface="Calibri"/>
              </a:rPr>
              <a:t>Definitions of school effectiveness (2)</a:t>
            </a:r>
            <a:endParaRPr lang="en-US" sz="3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29696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124744"/>
            <a:ext cx="8358246" cy="5256584"/>
          </a:xfrm>
          <a:noFill/>
          <a:ln/>
        </p:spPr>
        <p:txBody>
          <a:bodyPr lIns="90488" tIns="44450" rIns="90488" bIns="44450"/>
          <a:lstStyle/>
          <a:p>
            <a:pPr marL="0" lvl="1" indent="0">
              <a:lnSpc>
                <a:spcPct val="90000"/>
              </a:lnSpc>
              <a:buNone/>
            </a:pPr>
            <a:r>
              <a:rPr lang="en-US" dirty="0" smtClean="0">
                <a:latin typeface="Calibri"/>
                <a:cs typeface="Calibri"/>
              </a:rPr>
              <a:t>“We define an effective school as one in which pupils progress further than might be expected from consideration of its intake” (</a:t>
            </a:r>
            <a:r>
              <a:rPr lang="en-GB" dirty="0" smtClean="0">
                <a:latin typeface="Calibri"/>
                <a:cs typeface="Calibri"/>
              </a:rPr>
              <a:t>Stoll and Mortimore 1995:1).</a:t>
            </a:r>
          </a:p>
          <a:p>
            <a:pPr marL="0" lvl="1" indent="0"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0000FF"/>
                </a:solidFill>
                <a:cs typeface="Calibri"/>
              </a:rPr>
              <a:t>How </a:t>
            </a:r>
            <a:r>
              <a:rPr lang="en-US" b="1" dirty="0">
                <a:solidFill>
                  <a:srgbClr val="0000FF"/>
                </a:solidFill>
                <a:cs typeface="Calibri"/>
              </a:rPr>
              <a:t>closely </a:t>
            </a:r>
            <a:r>
              <a:rPr lang="en-US" b="1" dirty="0" smtClean="0">
                <a:solidFill>
                  <a:srgbClr val="0000FF"/>
                </a:solidFill>
                <a:cs typeface="Calibri"/>
              </a:rPr>
              <a:t>does this match </a:t>
            </a:r>
            <a:r>
              <a:rPr lang="en-US" b="1" dirty="0">
                <a:solidFill>
                  <a:srgbClr val="0000FF"/>
                </a:solidFill>
                <a:cs typeface="Calibri"/>
              </a:rPr>
              <a:t>your definition for school </a:t>
            </a:r>
            <a:r>
              <a:rPr lang="en-US" b="1" i="1" dirty="0">
                <a:solidFill>
                  <a:srgbClr val="0000FF"/>
                </a:solidFill>
                <a:cs typeface="Calibri"/>
              </a:rPr>
              <a:t>effectiveness</a:t>
            </a:r>
            <a:r>
              <a:rPr lang="en-US" b="1" dirty="0" smtClean="0">
                <a:solidFill>
                  <a:srgbClr val="0000FF"/>
                </a:solidFill>
                <a:cs typeface="Calibri"/>
              </a:rPr>
              <a:t>?</a:t>
            </a:r>
          </a:p>
          <a:p>
            <a:pPr marL="0" lvl="1" indent="0">
              <a:lnSpc>
                <a:spcPct val="90000"/>
              </a:lnSpc>
              <a:buNone/>
            </a:pPr>
            <a:endParaRPr lang="en-US" b="1" dirty="0">
              <a:solidFill>
                <a:srgbClr val="0000FF"/>
              </a:solidFill>
              <a:cs typeface="Calibri"/>
            </a:endParaRPr>
          </a:p>
          <a:p>
            <a:pPr marL="0" lvl="1" indent="0">
              <a:lnSpc>
                <a:spcPct val="90000"/>
              </a:lnSpc>
              <a:buNone/>
            </a:pP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>
                <a:latin typeface="Calibri"/>
                <a:cs typeface="Calibri"/>
              </a:rPr>
              <a:t>“The search for effective schools is not a value-free activity. The term ‘effective’ is not a neutral term, however much researchers try and invest it with scientific or technical meaning” </a:t>
            </a:r>
            <a:r>
              <a:rPr lang="en-GB" dirty="0">
                <a:latin typeface="Calibri"/>
                <a:cs typeface="Calibri"/>
              </a:rPr>
              <a:t>(</a:t>
            </a:r>
            <a:r>
              <a:rPr lang="en-GB" dirty="0" err="1">
                <a:latin typeface="Calibri"/>
                <a:cs typeface="Calibri"/>
              </a:rPr>
              <a:t>MacBeath</a:t>
            </a:r>
            <a:r>
              <a:rPr lang="en-GB" dirty="0">
                <a:latin typeface="Calibri"/>
                <a:cs typeface="Calibri"/>
              </a:rPr>
              <a:t> 1995:14).</a:t>
            </a:r>
          </a:p>
          <a:p>
            <a:pPr marL="0" lvl="1" indent="0">
              <a:lnSpc>
                <a:spcPct val="90000"/>
              </a:lnSpc>
              <a:spcBef>
                <a:spcPts val="0"/>
              </a:spcBef>
              <a:buNone/>
            </a:pPr>
            <a:endParaRPr lang="en-US" b="1" dirty="0">
              <a:solidFill>
                <a:srgbClr val="0000FF"/>
              </a:solidFill>
              <a:cs typeface="Calibri"/>
            </a:endParaRPr>
          </a:p>
          <a:p>
            <a:pPr marL="0" lvl="1">
              <a:lnSpc>
                <a:spcPct val="90000"/>
              </a:lnSpc>
              <a:buNone/>
            </a:pPr>
            <a:endParaRPr lang="en-GB" b="1" dirty="0" smtClean="0">
              <a:latin typeface="Calibri"/>
              <a:cs typeface="Calibri"/>
            </a:endParaRPr>
          </a:p>
          <a:p>
            <a:pPr marL="0" lvl="1" algn="r">
              <a:lnSpc>
                <a:spcPct val="90000"/>
              </a:lnSpc>
              <a:buNone/>
            </a:pPr>
            <a:endParaRPr lang="en-GB" sz="4000" dirty="0" smtClean="0">
              <a:latin typeface="Arial" charset="0"/>
            </a:endParaRPr>
          </a:p>
          <a:p>
            <a:pPr marL="0" lvl="1">
              <a:lnSpc>
                <a:spcPct val="90000"/>
              </a:lnSpc>
              <a:buNone/>
            </a:pP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9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14290"/>
            <a:ext cx="8496944" cy="6072230"/>
          </a:xfrm>
          <a:noFill/>
          <a:ln/>
        </p:spPr>
        <p:txBody>
          <a:bodyPr lIns="90488" tIns="44450" rIns="90488" bIns="44450"/>
          <a:lstStyle/>
          <a:p>
            <a:pPr marL="0" indent="0">
              <a:buClr>
                <a:srgbClr val="FFFF00"/>
              </a:buClr>
              <a:buNone/>
            </a:pPr>
            <a:endParaRPr lang="en-GB" sz="2800" dirty="0"/>
          </a:p>
          <a:p>
            <a:pPr marL="0" indent="0">
              <a:buClr>
                <a:srgbClr val="FFFF00"/>
              </a:buClr>
              <a:buNone/>
            </a:pPr>
            <a:r>
              <a:rPr lang="en-GB" sz="2800" dirty="0" smtClean="0">
                <a:latin typeface="+mj-lt"/>
                <a:cs typeface="Calibri"/>
              </a:rPr>
              <a:t>Effectiveness will be defined in different ways by different people at different times. Consider: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en-GB" sz="2800" dirty="0" smtClean="0">
                <a:latin typeface="+mj-lt"/>
                <a:cs typeface="Calibri"/>
              </a:rPr>
              <a:t>	Student perspective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en-GB" sz="2800" dirty="0" smtClean="0">
                <a:latin typeface="+mj-lt"/>
                <a:cs typeface="Calibri"/>
              </a:rPr>
              <a:t>	Parent perspective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en-GB" sz="2800" dirty="0" smtClean="0">
                <a:latin typeface="+mj-lt"/>
                <a:cs typeface="Calibri"/>
              </a:rPr>
              <a:t>	Teacher perspective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en-GB" sz="2800" dirty="0" smtClean="0">
                <a:latin typeface="+mj-lt"/>
                <a:cs typeface="Calibri"/>
              </a:rPr>
              <a:t>	School leaders’ perspective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en-GB" sz="2800" dirty="0" smtClean="0">
                <a:latin typeface="+mj-lt"/>
                <a:cs typeface="Calibri"/>
              </a:rPr>
              <a:t>	Government perspective</a:t>
            </a:r>
          </a:p>
          <a:p>
            <a:pPr>
              <a:buFont typeface="Wingdings" charset="2"/>
              <a:buChar char="Ø"/>
            </a:pPr>
            <a:r>
              <a:rPr lang="en-GB" sz="2800" dirty="0" smtClean="0">
                <a:latin typeface="+mj-lt"/>
                <a:cs typeface="Calibri"/>
              </a:rPr>
              <a:t>On what might these groups’ definitions of </a:t>
            </a:r>
            <a:r>
              <a:rPr lang="en-GB" sz="2800" i="1" dirty="0" smtClean="0">
                <a:latin typeface="+mj-lt"/>
                <a:cs typeface="Calibri"/>
              </a:rPr>
              <a:t>effectiveness</a:t>
            </a:r>
            <a:r>
              <a:rPr lang="en-GB" sz="2800" dirty="0" smtClean="0">
                <a:latin typeface="+mj-lt"/>
                <a:cs typeface="Calibri"/>
              </a:rPr>
              <a:t> agree?  </a:t>
            </a:r>
          </a:p>
          <a:p>
            <a:pPr>
              <a:buFont typeface="Wingdings" charset="2"/>
              <a:buChar char="Ø"/>
            </a:pPr>
            <a:r>
              <a:rPr lang="en-GB" sz="2800" dirty="0" smtClean="0">
                <a:latin typeface="+mj-lt"/>
                <a:cs typeface="Calibri"/>
              </a:rPr>
              <a:t>How might their definitions differ?</a:t>
            </a:r>
          </a:p>
          <a:p>
            <a:pPr>
              <a:buFontTx/>
              <a:buNone/>
            </a:pPr>
            <a:endParaRPr lang="en-US" sz="2800" dirty="0" smtClean="0">
              <a:latin typeface="+mj-lt"/>
            </a:endParaRPr>
          </a:p>
          <a:p>
            <a:pPr>
              <a:buFontTx/>
              <a:buNone/>
            </a:pPr>
            <a:endParaRPr lang="en-GB" sz="2800" dirty="0" smtClean="0"/>
          </a:p>
          <a:p>
            <a:pPr algn="r">
              <a:buFontTx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6668471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4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4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4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43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43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43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43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643998" cy="1357298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alibri"/>
                <a:cs typeface="Calibri"/>
              </a:rPr>
              <a:t>Early studies were sceptical about school effects</a:t>
            </a:r>
            <a:endParaRPr lang="en-US" sz="32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296963" name="Rectangle 3"/>
          <p:cNvSpPr>
            <a:spLocks noGrp="1" noChangeArrowheads="1"/>
          </p:cNvSpPr>
          <p:nvPr>
            <p:ph idx="1"/>
          </p:nvPr>
        </p:nvSpPr>
        <p:spPr>
          <a:xfrm>
            <a:off x="1619672" y="1484784"/>
            <a:ext cx="6552728" cy="4587422"/>
          </a:xfrm>
          <a:noFill/>
          <a:ln/>
        </p:spPr>
        <p:txBody>
          <a:bodyPr lIns="90488" tIns="44450" rIns="90488" bIns="44450"/>
          <a:lstStyle/>
          <a:p>
            <a:pPr marL="0" indent="0" algn="just">
              <a:lnSpc>
                <a:spcPct val="90000"/>
              </a:lnSpc>
              <a:buNone/>
            </a:pPr>
            <a:r>
              <a:rPr lang="en-US" sz="2800" dirty="0" smtClean="0">
                <a:latin typeface="Calibri"/>
                <a:cs typeface="Calibri"/>
              </a:rPr>
              <a:t>Early </a:t>
            </a:r>
            <a:r>
              <a:rPr lang="en-US" sz="2800" dirty="0" smtClean="0">
                <a:latin typeface="Calibri"/>
                <a:cs typeface="Calibri"/>
              </a:rPr>
              <a:t>large-scale studies of school effects in general (Coleman </a:t>
            </a:r>
            <a:r>
              <a:rPr lang="en-US" sz="2800" i="1" dirty="0" smtClean="0">
                <a:latin typeface="Calibri"/>
                <a:cs typeface="Calibri"/>
              </a:rPr>
              <a:t>et al</a:t>
            </a:r>
            <a:r>
              <a:rPr lang="en-US" sz="2800" dirty="0" smtClean="0">
                <a:latin typeface="Calibri"/>
                <a:cs typeface="Calibri"/>
              </a:rPr>
              <a:t>., 1966; Jencks </a:t>
            </a:r>
            <a:r>
              <a:rPr lang="en-US" sz="2800" i="1" dirty="0" smtClean="0">
                <a:latin typeface="Calibri"/>
                <a:cs typeface="Calibri"/>
              </a:rPr>
              <a:t>et al</a:t>
            </a:r>
            <a:r>
              <a:rPr lang="en-US" sz="2800" dirty="0" smtClean="0">
                <a:latin typeface="Calibri"/>
                <a:cs typeface="Calibri"/>
              </a:rPr>
              <a:t>., 1972) concluded that achievement is mainly determined by family background, and that pupils’ subsequent careers are little affected by the quality of education they </a:t>
            </a:r>
            <a:r>
              <a:rPr lang="en-US" sz="2800" dirty="0" smtClean="0">
                <a:latin typeface="Calibri"/>
                <a:cs typeface="Calibri"/>
              </a:rPr>
              <a:t>experience </a:t>
            </a:r>
            <a:r>
              <a:rPr lang="en-US" sz="2800" dirty="0" smtClean="0">
                <a:latin typeface="Calibri"/>
                <a:cs typeface="Calibri"/>
              </a:rPr>
              <a:t>(Barker  2007: 24). 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3.xml><?xml version="1.0" encoding="utf-8"?>
<a:theme xmlns:a="http://schemas.openxmlformats.org/drawingml/2006/main" name="4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4.xml><?xml version="1.0" encoding="utf-8"?>
<a:theme xmlns:a="http://schemas.openxmlformats.org/drawingml/2006/main" name="2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5.xml><?xml version="1.0" encoding="utf-8"?>
<a:theme xmlns:a="http://schemas.openxmlformats.org/drawingml/2006/main" name="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Warwick_light_background</Template>
  <TotalTime>2074</TotalTime>
  <Words>2261</Words>
  <Application>Microsoft Macintosh PowerPoint</Application>
  <PresentationFormat>On-screen Show (4:3)</PresentationFormat>
  <Paragraphs>215</Paragraphs>
  <Slides>24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3_Warwick rebranded template 2015</vt:lpstr>
      <vt:lpstr>1_Warwick rebranded template 2015</vt:lpstr>
      <vt:lpstr>4_Warwick rebranded template 2015</vt:lpstr>
      <vt:lpstr>2_Warwick rebranded template 2015</vt:lpstr>
      <vt:lpstr>Warwick</vt:lpstr>
      <vt:lpstr>1_Custom Design</vt:lpstr>
      <vt:lpstr>Custom Design</vt:lpstr>
      <vt:lpstr>2_Custom Design</vt:lpstr>
      <vt:lpstr>3_Custom Design</vt:lpstr>
      <vt:lpstr>MA in Educational Leadership (Teach First)</vt:lpstr>
      <vt:lpstr>Session Aims:</vt:lpstr>
      <vt:lpstr>Activity 1.1</vt:lpstr>
      <vt:lpstr>Activity 1.2</vt:lpstr>
      <vt:lpstr>PowerPoint Presentation</vt:lpstr>
      <vt:lpstr>Definition of school effectiveness (1)</vt:lpstr>
      <vt:lpstr>Definitions of school effectiveness (2)</vt:lpstr>
      <vt:lpstr>PowerPoint Presentation</vt:lpstr>
      <vt:lpstr>Early studies were sceptical about school effects</vt:lpstr>
      <vt:lpstr>Later studies were more positive</vt:lpstr>
      <vt:lpstr>Characteristics of effective schools</vt:lpstr>
      <vt:lpstr>Activity 2</vt:lpstr>
      <vt:lpstr>School Effectiveness Research – a critique</vt:lpstr>
      <vt:lpstr>School Effectiveness Research – a critique</vt:lpstr>
      <vt:lpstr>School improvement is …</vt:lpstr>
      <vt:lpstr>Comparing School Effectiveness and School Improvement (Bush and Coleman 2000:53)</vt:lpstr>
      <vt:lpstr>PowerPoint Presentation</vt:lpstr>
      <vt:lpstr>SI may be an improvement on SER, but issues remain (Coe, 2009)</vt:lpstr>
      <vt:lpstr>PowerPoint Presentation</vt:lpstr>
      <vt:lpstr>PowerPoint Presentation</vt:lpstr>
      <vt:lpstr>Main finding</vt:lpstr>
      <vt:lpstr>PowerPoint Presentation</vt:lpstr>
      <vt:lpstr>Research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Educational Change and Improvement</dc:title>
  <dc:creator>JSG</dc:creator>
  <cp:lastModifiedBy>Janet Harvey</cp:lastModifiedBy>
  <cp:revision>244</cp:revision>
  <cp:lastPrinted>2001-12-07T16:14:49Z</cp:lastPrinted>
  <dcterms:created xsi:type="dcterms:W3CDTF">2010-08-18T15:32:43Z</dcterms:created>
  <dcterms:modified xsi:type="dcterms:W3CDTF">2015-12-23T10:45:36Z</dcterms:modified>
</cp:coreProperties>
</file>