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slideMasters/slideMaster8.xml" ContentType="application/vnd.openxmlformats-officedocument.presentationml.slideMaster+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7.xml" ContentType="application/vnd.openxmlformats-officedocument.presentationml.slide+xml"/>
  <Override PartName="/ppt/slideLayouts/slideLayout87.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notesSlides/notesSlide57.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Masters/slideMaster5.xml" ContentType="application/vnd.openxmlformats-officedocument.presentationml.slideMaster+xml"/>
  <Override PartName="/ppt/slides/slide49.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Masters/slideMaster7.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s/slide29.xml" ContentType="application/vnd.openxmlformats-officedocument.presentationml.slide+xml"/>
  <Override PartName="/ppt/slides/slide76.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s/slide43.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slideLayouts/slideLayout42.xml" ContentType="application/vnd.openxmlformats-officedocument.presentationml.slideLayout+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slides/slide48.xml" ContentType="application/vnd.openxmlformats-officedocument.presentationml.slide+xml"/>
  <Override PartName="/ppt/slideLayouts/slideLayout58.xml" ContentType="application/vnd.openxmlformats-officedocument.presentationml.slideLayout+xml"/>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notesSlides/notesSlide53.xml" ContentType="application/vnd.openxmlformats-officedocument.presentationml.notesSlide+xml"/>
  <Override PartName="/ppt/slides/slide40.xml" ContentType="application/vnd.openxmlformats-officedocument.presentationml.slide+xml"/>
  <Override PartName="/ppt/slideLayouts/slideLayout50.xml" ContentType="application/vnd.openxmlformats-officedocument.presentationml.slideLayout+xml"/>
  <Override PartName="/ppt/notesSlides/notesSlide4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48" r:id="rId1"/>
    <p:sldMasterId id="2147483961" r:id="rId2"/>
    <p:sldMasterId id="2147483973" r:id="rId3"/>
    <p:sldMasterId id="2147483985" r:id="rId4"/>
    <p:sldMasterId id="2147483998" r:id="rId5"/>
    <p:sldMasterId id="2147484011" r:id="rId6"/>
    <p:sldMasterId id="2147484024" r:id="rId7"/>
    <p:sldMasterId id="2147484037" r:id="rId8"/>
  </p:sldMasterIdLst>
  <p:notesMasterIdLst>
    <p:notesMasterId r:id="rId86"/>
  </p:notesMasterIdLst>
  <p:handoutMasterIdLst>
    <p:handoutMasterId r:id="rId87"/>
  </p:handoutMasterIdLst>
  <p:sldIdLst>
    <p:sldId id="374" r:id="rId9"/>
    <p:sldId id="375" r:id="rId10"/>
    <p:sldId id="376" r:id="rId11"/>
    <p:sldId id="377" r:id="rId12"/>
    <p:sldId id="268" r:id="rId13"/>
    <p:sldId id="356" r:id="rId14"/>
    <p:sldId id="282" r:id="rId15"/>
    <p:sldId id="283" r:id="rId16"/>
    <p:sldId id="344" r:id="rId17"/>
    <p:sldId id="359" r:id="rId18"/>
    <p:sldId id="360" r:id="rId19"/>
    <p:sldId id="361" r:id="rId20"/>
    <p:sldId id="362" r:id="rId21"/>
    <p:sldId id="363" r:id="rId22"/>
    <p:sldId id="364" r:id="rId23"/>
    <p:sldId id="365" r:id="rId24"/>
    <p:sldId id="366" r:id="rId25"/>
    <p:sldId id="367" r:id="rId26"/>
    <p:sldId id="368" r:id="rId27"/>
    <p:sldId id="369" r:id="rId28"/>
    <p:sldId id="370" r:id="rId29"/>
    <p:sldId id="371" r:id="rId30"/>
    <p:sldId id="372" r:id="rId31"/>
    <p:sldId id="373" r:id="rId32"/>
    <p:sldId id="286" r:id="rId33"/>
    <p:sldId id="348" r:id="rId34"/>
    <p:sldId id="355" r:id="rId35"/>
    <p:sldId id="287" r:id="rId36"/>
    <p:sldId id="334" r:id="rId37"/>
    <p:sldId id="335" r:id="rId38"/>
    <p:sldId id="346" r:id="rId39"/>
    <p:sldId id="347" r:id="rId40"/>
    <p:sldId id="320" r:id="rId41"/>
    <p:sldId id="322" r:id="rId42"/>
    <p:sldId id="314" r:id="rId43"/>
    <p:sldId id="315" r:id="rId44"/>
    <p:sldId id="316" r:id="rId45"/>
    <p:sldId id="357" r:id="rId46"/>
    <p:sldId id="326" r:id="rId47"/>
    <p:sldId id="323" r:id="rId48"/>
    <p:sldId id="303" r:id="rId49"/>
    <p:sldId id="305" r:id="rId50"/>
    <p:sldId id="304" r:id="rId51"/>
    <p:sldId id="353" r:id="rId52"/>
    <p:sldId id="350" r:id="rId53"/>
    <p:sldId id="352" r:id="rId54"/>
    <p:sldId id="345" r:id="rId55"/>
    <p:sldId id="354" r:id="rId56"/>
    <p:sldId id="378" r:id="rId57"/>
    <p:sldId id="379" r:id="rId58"/>
    <p:sldId id="380" r:id="rId59"/>
    <p:sldId id="381" r:id="rId60"/>
    <p:sldId id="382" r:id="rId61"/>
    <p:sldId id="383" r:id="rId62"/>
    <p:sldId id="384" r:id="rId63"/>
    <p:sldId id="385" r:id="rId64"/>
    <p:sldId id="386" r:id="rId65"/>
    <p:sldId id="387" r:id="rId66"/>
    <p:sldId id="388" r:id="rId67"/>
    <p:sldId id="389" r:id="rId68"/>
    <p:sldId id="390" r:id="rId69"/>
    <p:sldId id="391" r:id="rId70"/>
    <p:sldId id="392" r:id="rId71"/>
    <p:sldId id="393" r:id="rId72"/>
    <p:sldId id="394" r:id="rId73"/>
    <p:sldId id="395" r:id="rId74"/>
    <p:sldId id="396" r:id="rId75"/>
    <p:sldId id="397" r:id="rId76"/>
    <p:sldId id="398" r:id="rId77"/>
    <p:sldId id="399" r:id="rId78"/>
    <p:sldId id="400" r:id="rId79"/>
    <p:sldId id="401" r:id="rId80"/>
    <p:sldId id="402" r:id="rId81"/>
    <p:sldId id="405" r:id="rId82"/>
    <p:sldId id="406" r:id="rId83"/>
    <p:sldId id="403" r:id="rId84"/>
    <p:sldId id="404" r:id="rId85"/>
  </p:sldIdLst>
  <p:sldSz cx="9144000" cy="6858000" type="screen4x3"/>
  <p:notesSz cx="6781800" cy="9906000"/>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24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24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24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2400" kern="1200">
        <a:solidFill>
          <a:schemeClr val="tx1"/>
        </a:solidFill>
        <a:latin typeface="Times New Roman" pitchFamily="18" charset="0"/>
        <a:ea typeface="MS PGothic"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137" autoAdjust="0"/>
  </p:normalViewPr>
  <p:slideViewPr>
    <p:cSldViewPr>
      <p:cViewPr varScale="1">
        <p:scale>
          <a:sx n="58" d="100"/>
          <a:sy n="58" d="100"/>
        </p:scale>
        <p:origin x="-171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slide" Target="slides/slide55.xml"/><Relationship Id="rId68" Type="http://schemas.openxmlformats.org/officeDocument/2006/relationships/slide" Target="slides/slide60.xml"/><Relationship Id="rId76" Type="http://schemas.openxmlformats.org/officeDocument/2006/relationships/slide" Target="slides/slide68.xml"/><Relationship Id="rId84" Type="http://schemas.openxmlformats.org/officeDocument/2006/relationships/slide" Target="slides/slide76.xml"/><Relationship Id="rId89" Type="http://schemas.openxmlformats.org/officeDocument/2006/relationships/viewProps" Target="viewProps.xml"/><Relationship Id="rId7" Type="http://schemas.openxmlformats.org/officeDocument/2006/relationships/slideMaster" Target="slideMasters/slideMaster7.xml"/><Relationship Id="rId71" Type="http://schemas.openxmlformats.org/officeDocument/2006/relationships/slide" Target="slides/slide63.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slide" Target="slides/slide58.xml"/><Relationship Id="rId74" Type="http://schemas.openxmlformats.org/officeDocument/2006/relationships/slide" Target="slides/slide66.xml"/><Relationship Id="rId79" Type="http://schemas.openxmlformats.org/officeDocument/2006/relationships/slide" Target="slides/slide71.xml"/><Relationship Id="rId87" Type="http://schemas.openxmlformats.org/officeDocument/2006/relationships/handoutMaster" Target="handoutMasters/handoutMaster1.xml"/><Relationship Id="rId5" Type="http://schemas.openxmlformats.org/officeDocument/2006/relationships/slideMaster" Target="slideMasters/slideMaster5.xml"/><Relationship Id="rId61" Type="http://schemas.openxmlformats.org/officeDocument/2006/relationships/slide" Target="slides/slide53.xml"/><Relationship Id="rId82" Type="http://schemas.openxmlformats.org/officeDocument/2006/relationships/slide" Target="slides/slide74.xml"/><Relationship Id="rId90" Type="http://schemas.openxmlformats.org/officeDocument/2006/relationships/theme" Target="theme/theme1.xml"/><Relationship Id="rId19" Type="http://schemas.openxmlformats.org/officeDocument/2006/relationships/slide" Target="slides/slide1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slide" Target="slides/slide61.xml"/><Relationship Id="rId77" Type="http://schemas.openxmlformats.org/officeDocument/2006/relationships/slide" Target="slides/slide69.xml"/><Relationship Id="rId8" Type="http://schemas.openxmlformats.org/officeDocument/2006/relationships/slideMaster" Target="slideMasters/slideMaster8.xml"/><Relationship Id="rId51" Type="http://schemas.openxmlformats.org/officeDocument/2006/relationships/slide" Target="slides/slide43.xml"/><Relationship Id="rId72" Type="http://schemas.openxmlformats.org/officeDocument/2006/relationships/slide" Target="slides/slide64.xml"/><Relationship Id="rId80" Type="http://schemas.openxmlformats.org/officeDocument/2006/relationships/slide" Target="slides/slide72.xml"/><Relationship Id="rId85" Type="http://schemas.openxmlformats.org/officeDocument/2006/relationships/slide" Target="slides/slide77.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slide" Target="slides/slide62.xml"/><Relationship Id="rId75" Type="http://schemas.openxmlformats.org/officeDocument/2006/relationships/slide" Target="slides/slide67.xml"/><Relationship Id="rId83" Type="http://schemas.openxmlformats.org/officeDocument/2006/relationships/slide" Target="slides/slide75.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slide" Target="slides/slide65.xml"/><Relationship Id="rId78" Type="http://schemas.openxmlformats.org/officeDocument/2006/relationships/slide" Target="slides/slide70.xml"/><Relationship Id="rId81" Type="http://schemas.openxmlformats.org/officeDocument/2006/relationships/slide" Target="slides/slide73.xml"/><Relationship Id="rId86"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ea typeface="+mn-ea"/>
              </a:defRPr>
            </a:lvl1pPr>
          </a:lstStyle>
          <a:p>
            <a:pPr>
              <a:defRPr/>
            </a:pPr>
            <a:endParaRPr lang="en-GB" dirty="0"/>
          </a:p>
        </p:txBody>
      </p:sp>
      <p:sp>
        <p:nvSpPr>
          <p:cNvPr id="47107" name="Rectangle 3"/>
          <p:cNvSpPr>
            <a:spLocks noGrp="1" noChangeArrowheads="1"/>
          </p:cNvSpPr>
          <p:nvPr>
            <p:ph type="dt" sz="quarter"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ea typeface="+mn-ea"/>
              </a:defRPr>
            </a:lvl1pPr>
          </a:lstStyle>
          <a:p>
            <a:pPr>
              <a:defRPr/>
            </a:pPr>
            <a:endParaRPr lang="en-GB" dirty="0"/>
          </a:p>
        </p:txBody>
      </p:sp>
      <p:sp>
        <p:nvSpPr>
          <p:cNvPr id="47108" name="Rectangle 4"/>
          <p:cNvSpPr>
            <a:spLocks noGrp="1" noChangeArrowheads="1"/>
          </p:cNvSpPr>
          <p:nvPr>
            <p:ph type="ftr" sz="quarter" idx="2"/>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ea typeface="+mn-ea"/>
              </a:defRPr>
            </a:lvl1pPr>
          </a:lstStyle>
          <a:p>
            <a:pPr>
              <a:defRPr/>
            </a:pPr>
            <a:endParaRPr lang="en-GB" dirty="0"/>
          </a:p>
        </p:txBody>
      </p:sp>
      <p:sp>
        <p:nvSpPr>
          <p:cNvPr id="47109" name="Rectangle 5"/>
          <p:cNvSpPr>
            <a:spLocks noGrp="1" noChangeArrowheads="1"/>
          </p:cNvSpPr>
          <p:nvPr>
            <p:ph type="sldNum" sz="quarter" idx="3"/>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E29B8C1-26A0-470E-AE0C-5971FA7B8436}" type="slidenum">
              <a:rPr lang="en-GB"/>
              <a:pPr/>
              <a:t>‹#›</a:t>
            </a:fld>
            <a:endParaRPr lang="en-GB" dirty="0"/>
          </a:p>
        </p:txBody>
      </p:sp>
    </p:spTree>
    <p:extLst>
      <p:ext uri="{BB962C8B-B14F-4D97-AF65-F5344CB8AC3E}">
        <p14:creationId xmlns:p14="http://schemas.microsoft.com/office/powerpoint/2010/main" xmlns="" val="21020431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ea typeface="+mn-ea"/>
              </a:defRPr>
            </a:lvl1pPr>
          </a:lstStyle>
          <a:p>
            <a:pPr>
              <a:defRPr/>
            </a:pPr>
            <a:endParaRPr lang="en-GB" dirty="0"/>
          </a:p>
        </p:txBody>
      </p:sp>
      <p:sp>
        <p:nvSpPr>
          <p:cNvPr id="16387" name="Rectangle 3"/>
          <p:cNvSpPr>
            <a:spLocks noGrp="1" noChangeArrowheads="1"/>
          </p:cNvSpPr>
          <p:nvPr>
            <p:ph type="dt"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ea typeface="+mn-ea"/>
              </a:defRPr>
            </a:lvl1pPr>
          </a:lstStyle>
          <a:p>
            <a:pPr>
              <a:defRPr/>
            </a:pPr>
            <a:endParaRPr lang="en-GB" dirty="0"/>
          </a:p>
        </p:txBody>
      </p:sp>
      <p:sp>
        <p:nvSpPr>
          <p:cNvPr id="14340" name="Rectangle 4"/>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904875" y="4705350"/>
            <a:ext cx="4972050"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6390" name="Rectangle 6"/>
          <p:cNvSpPr>
            <a:spLocks noGrp="1" noChangeArrowheads="1"/>
          </p:cNvSpPr>
          <p:nvPr>
            <p:ph type="ftr" sz="quarter" idx="4"/>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ea typeface="+mn-ea"/>
              </a:defRPr>
            </a:lvl1pPr>
          </a:lstStyle>
          <a:p>
            <a:pPr>
              <a:defRPr/>
            </a:pPr>
            <a:endParaRPr lang="en-GB" dirty="0"/>
          </a:p>
        </p:txBody>
      </p:sp>
      <p:sp>
        <p:nvSpPr>
          <p:cNvPr id="16391" name="Rectangle 7"/>
          <p:cNvSpPr>
            <a:spLocks noGrp="1" noChangeArrowheads="1"/>
          </p:cNvSpPr>
          <p:nvPr>
            <p:ph type="sldNum" sz="quarter" idx="5"/>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5AF4715-BAE4-4999-BF99-F7815734429C}" type="slidenum">
              <a:rPr lang="en-GB"/>
              <a:pPr/>
              <a:t>‹#›</a:t>
            </a:fld>
            <a:endParaRPr lang="en-GB" dirty="0"/>
          </a:p>
        </p:txBody>
      </p:sp>
    </p:spTree>
    <p:extLst>
      <p:ext uri="{BB962C8B-B14F-4D97-AF65-F5344CB8AC3E}">
        <p14:creationId xmlns:p14="http://schemas.microsoft.com/office/powerpoint/2010/main" xmlns="" val="28679738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p:spPr>
        <p:txBody>
          <a:bodyPr/>
          <a:lstStyle/>
          <a:p>
            <a:fld id="{5D0AFF9A-D208-4CF3-9272-DB030139EA79}" type="slidenum">
              <a:rPr lang="en-GB"/>
              <a:pPr/>
              <a:t>5</a:t>
            </a:fld>
            <a:endParaRPr lang="en-GB" dirty="0"/>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xmlns="" val="23957376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GB" dirty="0" smtClean="0">
                <a:latin typeface="Times New Roman" charset="0"/>
                <a:ea typeface="MS PGothic" charset="0"/>
              </a:rPr>
              <a:t>This is</a:t>
            </a:r>
            <a:r>
              <a:rPr lang="en-GB" baseline="0" dirty="0" smtClean="0">
                <a:latin typeface="Times New Roman" charset="0"/>
                <a:ea typeface="MS PGothic" charset="0"/>
              </a:rPr>
              <a:t> an amalgam of many sources – a broad overview. </a:t>
            </a:r>
            <a:r>
              <a:rPr lang="en-GB" baseline="0" dirty="0" err="1" smtClean="0">
                <a:latin typeface="Times New Roman" charset="0"/>
                <a:ea typeface="MS PGothic" charset="0"/>
              </a:rPr>
              <a:t>Bottery</a:t>
            </a:r>
            <a:r>
              <a:rPr lang="en-GB" baseline="0" dirty="0" smtClean="0">
                <a:latin typeface="Times New Roman" charset="0"/>
                <a:ea typeface="MS PGothic" charset="0"/>
              </a:rPr>
              <a:t> (1992) mentions it but the summary is older and impossible to attribute accurately. It’s not literature, therefore, but a thinking tool.</a:t>
            </a:r>
            <a:endParaRPr lang="en-GB" dirty="0">
              <a:latin typeface="Times New Roman" charset="0"/>
              <a:ea typeface="MS PGothic" charset="0"/>
            </a:endParaRPr>
          </a:p>
        </p:txBody>
      </p:sp>
      <p:sp>
        <p:nvSpPr>
          <p:cNvPr id="16387"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New Roman" charset="0"/>
                <a:ea typeface="MS PGothic" charset="0"/>
                <a:cs typeface="MS PGothic" charset="0"/>
              </a:defRPr>
            </a:lvl1pPr>
            <a:lvl2pPr marL="742950" indent="-285750">
              <a:defRPr sz="2400">
                <a:solidFill>
                  <a:schemeClr val="tx1"/>
                </a:solidFill>
                <a:latin typeface="Times New Roman" charset="0"/>
                <a:ea typeface="MS PGothic" charset="0"/>
                <a:cs typeface="MS PGothic" charset="0"/>
              </a:defRPr>
            </a:lvl2pPr>
            <a:lvl3pPr marL="1143000" indent="-228600">
              <a:defRPr sz="2400">
                <a:solidFill>
                  <a:schemeClr val="tx1"/>
                </a:solidFill>
                <a:latin typeface="Times New Roman" charset="0"/>
                <a:ea typeface="MS PGothic" charset="0"/>
                <a:cs typeface="MS PGothic" charset="0"/>
              </a:defRPr>
            </a:lvl3pPr>
            <a:lvl4pPr marL="1600200" indent="-228600">
              <a:defRPr sz="2400">
                <a:solidFill>
                  <a:schemeClr val="tx1"/>
                </a:solidFill>
                <a:latin typeface="Times New Roman" charset="0"/>
                <a:ea typeface="MS PGothic" charset="0"/>
                <a:cs typeface="MS PGothic" charset="0"/>
              </a:defRPr>
            </a:lvl4pPr>
            <a:lvl5pPr marL="2057400" indent="-228600">
              <a:defRPr sz="24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9pPr>
          </a:lstStyle>
          <a:p>
            <a:fld id="{8B749686-2617-9449-8BCC-13B548EF00CE}" type="slidenum">
              <a:rPr lang="en-GB" sz="1200">
                <a:solidFill>
                  <a:srgbClr val="000000"/>
                </a:solidFill>
              </a:rPr>
              <a:pPr/>
              <a:t>15</a:t>
            </a:fld>
            <a:endParaRPr lang="en-GB" sz="1200">
              <a:solidFill>
                <a:srgbClr val="000000"/>
              </a:solidFill>
            </a:endParaRPr>
          </a:p>
        </p:txBody>
      </p:sp>
    </p:spTree>
    <p:extLst>
      <p:ext uri="{BB962C8B-B14F-4D97-AF65-F5344CB8AC3E}">
        <p14:creationId xmlns:p14="http://schemas.microsoft.com/office/powerpoint/2010/main" xmlns="" val="26058349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a:ln/>
        </p:spPr>
      </p:sp>
      <p:sp>
        <p:nvSpPr>
          <p:cNvPr id="1843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dirty="0">
              <a:latin typeface="Times New Roman" charset="0"/>
              <a:ea typeface="MS PGothic" charset="0"/>
            </a:endParaRPr>
          </a:p>
        </p:txBody>
      </p:sp>
      <p:sp>
        <p:nvSpPr>
          <p:cNvPr id="18435"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New Roman" charset="0"/>
                <a:ea typeface="MS PGothic" charset="0"/>
                <a:cs typeface="MS PGothic" charset="0"/>
              </a:defRPr>
            </a:lvl1pPr>
            <a:lvl2pPr marL="742950" indent="-285750">
              <a:defRPr sz="2400">
                <a:solidFill>
                  <a:schemeClr val="tx1"/>
                </a:solidFill>
                <a:latin typeface="Times New Roman" charset="0"/>
                <a:ea typeface="MS PGothic" charset="0"/>
                <a:cs typeface="MS PGothic" charset="0"/>
              </a:defRPr>
            </a:lvl2pPr>
            <a:lvl3pPr marL="1143000" indent="-228600">
              <a:defRPr sz="2400">
                <a:solidFill>
                  <a:schemeClr val="tx1"/>
                </a:solidFill>
                <a:latin typeface="Times New Roman" charset="0"/>
                <a:ea typeface="MS PGothic" charset="0"/>
                <a:cs typeface="MS PGothic" charset="0"/>
              </a:defRPr>
            </a:lvl3pPr>
            <a:lvl4pPr marL="1600200" indent="-228600">
              <a:defRPr sz="2400">
                <a:solidFill>
                  <a:schemeClr val="tx1"/>
                </a:solidFill>
                <a:latin typeface="Times New Roman" charset="0"/>
                <a:ea typeface="MS PGothic" charset="0"/>
                <a:cs typeface="MS PGothic" charset="0"/>
              </a:defRPr>
            </a:lvl4pPr>
            <a:lvl5pPr marL="2057400" indent="-228600">
              <a:defRPr sz="24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9pPr>
          </a:lstStyle>
          <a:p>
            <a:fld id="{34D63356-4145-0048-92B2-F0567C55E3CA}" type="slidenum">
              <a:rPr lang="en-GB" sz="1200">
                <a:solidFill>
                  <a:srgbClr val="000000"/>
                </a:solidFill>
              </a:rPr>
              <a:pPr/>
              <a:t>16</a:t>
            </a:fld>
            <a:endParaRPr lang="en-GB" sz="1200">
              <a:solidFill>
                <a:srgbClr val="000000"/>
              </a:solidFill>
            </a:endParaRPr>
          </a:p>
        </p:txBody>
      </p:sp>
    </p:spTree>
    <p:extLst>
      <p:ext uri="{BB962C8B-B14F-4D97-AF65-F5344CB8AC3E}">
        <p14:creationId xmlns:p14="http://schemas.microsoft.com/office/powerpoint/2010/main" xmlns="" val="38089104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A9B5C8-5D69-40EA-9FC4-F818CBC06E41}" type="slidenum">
              <a:rPr lang="en-GB">
                <a:solidFill>
                  <a:srgbClr val="000000"/>
                </a:solidFill>
              </a:rPr>
              <a:pPr/>
              <a:t>17</a:t>
            </a:fld>
            <a:endParaRPr lang="en-GB">
              <a:solidFill>
                <a:srgbClr val="000000"/>
              </a:solidFill>
            </a:endParaRPr>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xmlns="" val="26853410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a:ln/>
        </p:spPr>
      </p:sp>
      <p:sp>
        <p:nvSpPr>
          <p:cNvPr id="2048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dirty="0">
              <a:latin typeface="Times New Roman" charset="0"/>
              <a:ea typeface="MS PGothic" charset="0"/>
            </a:endParaRPr>
          </a:p>
        </p:txBody>
      </p:sp>
      <p:sp>
        <p:nvSpPr>
          <p:cNvPr id="2048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New Roman" charset="0"/>
                <a:ea typeface="MS PGothic" charset="0"/>
                <a:cs typeface="MS PGothic" charset="0"/>
              </a:defRPr>
            </a:lvl1pPr>
            <a:lvl2pPr marL="742950" indent="-285750">
              <a:defRPr sz="2400">
                <a:solidFill>
                  <a:schemeClr val="tx1"/>
                </a:solidFill>
                <a:latin typeface="Times New Roman" charset="0"/>
                <a:ea typeface="MS PGothic" charset="0"/>
                <a:cs typeface="MS PGothic" charset="0"/>
              </a:defRPr>
            </a:lvl2pPr>
            <a:lvl3pPr marL="1143000" indent="-228600">
              <a:defRPr sz="2400">
                <a:solidFill>
                  <a:schemeClr val="tx1"/>
                </a:solidFill>
                <a:latin typeface="Times New Roman" charset="0"/>
                <a:ea typeface="MS PGothic" charset="0"/>
                <a:cs typeface="MS PGothic" charset="0"/>
              </a:defRPr>
            </a:lvl3pPr>
            <a:lvl4pPr marL="1600200" indent="-228600">
              <a:defRPr sz="2400">
                <a:solidFill>
                  <a:schemeClr val="tx1"/>
                </a:solidFill>
                <a:latin typeface="Times New Roman" charset="0"/>
                <a:ea typeface="MS PGothic" charset="0"/>
                <a:cs typeface="MS PGothic" charset="0"/>
              </a:defRPr>
            </a:lvl4pPr>
            <a:lvl5pPr marL="2057400" indent="-228600">
              <a:defRPr sz="24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9pPr>
          </a:lstStyle>
          <a:p>
            <a:fld id="{A8018F91-304E-DE48-B049-A493F24CE8F7}" type="slidenum">
              <a:rPr lang="en-GB" sz="1200">
                <a:solidFill>
                  <a:srgbClr val="000000"/>
                </a:solidFill>
              </a:rPr>
              <a:pPr/>
              <a:t>18</a:t>
            </a:fld>
            <a:endParaRPr lang="en-GB" sz="1200">
              <a:solidFill>
                <a:srgbClr val="000000"/>
              </a:solidFill>
            </a:endParaRPr>
          </a:p>
        </p:txBody>
      </p:sp>
    </p:spTree>
    <p:extLst>
      <p:ext uri="{BB962C8B-B14F-4D97-AF65-F5344CB8AC3E}">
        <p14:creationId xmlns:p14="http://schemas.microsoft.com/office/powerpoint/2010/main" xmlns="" val="20179883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5041D1-50C3-400A-A071-784D294B27EC}" type="slidenum">
              <a:rPr lang="en-GB">
                <a:solidFill>
                  <a:srgbClr val="000000"/>
                </a:solidFill>
              </a:rPr>
              <a:pPr/>
              <a:t>19</a:t>
            </a:fld>
            <a:endParaRPr lang="en-GB">
              <a:solidFill>
                <a:srgbClr val="000000"/>
              </a:solidFill>
            </a:endParaRPr>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xmlns="" val="31561925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dirty="0">
              <a:latin typeface="Times New Roman" charset="0"/>
              <a:ea typeface="MS PGothic" charset="0"/>
            </a:endParaRPr>
          </a:p>
        </p:txBody>
      </p:sp>
      <p:sp>
        <p:nvSpPr>
          <p:cNvPr id="2253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New Roman" charset="0"/>
                <a:ea typeface="MS PGothic" charset="0"/>
                <a:cs typeface="MS PGothic" charset="0"/>
              </a:defRPr>
            </a:lvl1pPr>
            <a:lvl2pPr marL="742950" indent="-285750">
              <a:defRPr sz="2400">
                <a:solidFill>
                  <a:schemeClr val="tx1"/>
                </a:solidFill>
                <a:latin typeface="Times New Roman" charset="0"/>
                <a:ea typeface="MS PGothic" charset="0"/>
                <a:cs typeface="MS PGothic" charset="0"/>
              </a:defRPr>
            </a:lvl2pPr>
            <a:lvl3pPr marL="1143000" indent="-228600">
              <a:defRPr sz="2400">
                <a:solidFill>
                  <a:schemeClr val="tx1"/>
                </a:solidFill>
                <a:latin typeface="Times New Roman" charset="0"/>
                <a:ea typeface="MS PGothic" charset="0"/>
                <a:cs typeface="MS PGothic" charset="0"/>
              </a:defRPr>
            </a:lvl3pPr>
            <a:lvl4pPr marL="1600200" indent="-228600">
              <a:defRPr sz="2400">
                <a:solidFill>
                  <a:schemeClr val="tx1"/>
                </a:solidFill>
                <a:latin typeface="Times New Roman" charset="0"/>
                <a:ea typeface="MS PGothic" charset="0"/>
                <a:cs typeface="MS PGothic" charset="0"/>
              </a:defRPr>
            </a:lvl4pPr>
            <a:lvl5pPr marL="2057400" indent="-228600">
              <a:defRPr sz="24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9pPr>
          </a:lstStyle>
          <a:p>
            <a:fld id="{E2087C78-9DDA-A74F-B06C-2D2C6C337FBA}" type="slidenum">
              <a:rPr lang="en-GB" sz="1200">
                <a:solidFill>
                  <a:srgbClr val="000000"/>
                </a:solidFill>
              </a:rPr>
              <a:pPr/>
              <a:t>20</a:t>
            </a:fld>
            <a:endParaRPr lang="en-GB" sz="1200">
              <a:solidFill>
                <a:srgbClr val="000000"/>
              </a:solidFill>
            </a:endParaRPr>
          </a:p>
        </p:txBody>
      </p:sp>
    </p:spTree>
    <p:extLst>
      <p:ext uri="{BB962C8B-B14F-4D97-AF65-F5344CB8AC3E}">
        <p14:creationId xmlns:p14="http://schemas.microsoft.com/office/powerpoint/2010/main" xmlns="" val="31046644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8A6182-7760-4404-830A-8C3A5799CD25}" type="slidenum">
              <a:rPr lang="en-GB">
                <a:solidFill>
                  <a:srgbClr val="000000"/>
                </a:solidFill>
              </a:rPr>
              <a:pPr/>
              <a:t>21</a:t>
            </a:fld>
            <a:endParaRPr lang="en-GB">
              <a:solidFill>
                <a:srgbClr val="000000"/>
              </a:solidFill>
            </a:endParaRPr>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xmlns="" val="9961544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dirty="0">
              <a:latin typeface="Times New Roman" charset="0"/>
              <a:ea typeface="MS PGothic" charset="0"/>
            </a:endParaRPr>
          </a:p>
        </p:txBody>
      </p:sp>
      <p:sp>
        <p:nvSpPr>
          <p:cNvPr id="2457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New Roman" charset="0"/>
                <a:ea typeface="MS PGothic" charset="0"/>
                <a:cs typeface="MS PGothic" charset="0"/>
              </a:defRPr>
            </a:lvl1pPr>
            <a:lvl2pPr marL="742950" indent="-285750">
              <a:defRPr sz="2400">
                <a:solidFill>
                  <a:schemeClr val="tx1"/>
                </a:solidFill>
                <a:latin typeface="Times New Roman" charset="0"/>
                <a:ea typeface="MS PGothic" charset="0"/>
                <a:cs typeface="MS PGothic" charset="0"/>
              </a:defRPr>
            </a:lvl2pPr>
            <a:lvl3pPr marL="1143000" indent="-228600">
              <a:defRPr sz="2400">
                <a:solidFill>
                  <a:schemeClr val="tx1"/>
                </a:solidFill>
                <a:latin typeface="Times New Roman" charset="0"/>
                <a:ea typeface="MS PGothic" charset="0"/>
                <a:cs typeface="MS PGothic" charset="0"/>
              </a:defRPr>
            </a:lvl3pPr>
            <a:lvl4pPr marL="1600200" indent="-228600">
              <a:defRPr sz="2400">
                <a:solidFill>
                  <a:schemeClr val="tx1"/>
                </a:solidFill>
                <a:latin typeface="Times New Roman" charset="0"/>
                <a:ea typeface="MS PGothic" charset="0"/>
                <a:cs typeface="MS PGothic" charset="0"/>
              </a:defRPr>
            </a:lvl4pPr>
            <a:lvl5pPr marL="2057400" indent="-228600">
              <a:defRPr sz="24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9pPr>
          </a:lstStyle>
          <a:p>
            <a:fld id="{B6C3F57C-D15A-944B-82F5-63F5DEE59F89}" type="slidenum">
              <a:rPr lang="en-GB" sz="1200">
                <a:solidFill>
                  <a:srgbClr val="000000"/>
                </a:solidFill>
              </a:rPr>
              <a:pPr/>
              <a:t>22</a:t>
            </a:fld>
            <a:endParaRPr lang="en-GB" sz="1200">
              <a:solidFill>
                <a:srgbClr val="000000"/>
              </a:solidFill>
            </a:endParaRPr>
          </a:p>
        </p:txBody>
      </p:sp>
    </p:spTree>
    <p:extLst>
      <p:ext uri="{BB962C8B-B14F-4D97-AF65-F5344CB8AC3E}">
        <p14:creationId xmlns:p14="http://schemas.microsoft.com/office/powerpoint/2010/main" xmlns="" val="36614857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7F0C35-52AA-490F-9067-DD5E347D88D5}" type="slidenum">
              <a:rPr lang="en-GB">
                <a:solidFill>
                  <a:srgbClr val="000000"/>
                </a:solidFill>
              </a:rPr>
              <a:pPr/>
              <a:t>23</a:t>
            </a:fld>
            <a:endParaRPr lang="en-GB">
              <a:solidFill>
                <a:srgbClr val="000000"/>
              </a:solidFill>
            </a:endParaRPr>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xmlns="" val="24588683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a:ln/>
        </p:spPr>
      </p:sp>
      <p:sp>
        <p:nvSpPr>
          <p:cNvPr id="26626"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latin typeface="Times New Roman" charset="0"/>
                <a:ea typeface="MS PGothic" charset="0"/>
              </a:rPr>
              <a:t>Emphasise</a:t>
            </a:r>
            <a:r>
              <a:rPr lang="en-GB" baseline="0" dirty="0" smtClean="0">
                <a:latin typeface="Times New Roman" charset="0"/>
                <a:ea typeface="MS PGothic" charset="0"/>
              </a:rPr>
              <a:t> that each group must </a:t>
            </a:r>
            <a:r>
              <a:rPr lang="en-GB" b="1" i="1" baseline="0" dirty="0" smtClean="0">
                <a:latin typeface="Times New Roman" charset="0"/>
                <a:ea typeface="MS PGothic" charset="0"/>
              </a:rPr>
              <a:t>think in role</a:t>
            </a:r>
            <a:r>
              <a:rPr lang="en-GB" b="0" i="0" baseline="0" dirty="0" smtClean="0">
                <a:latin typeface="Times New Roman" charset="0"/>
                <a:ea typeface="MS PGothic" charset="0"/>
              </a:rPr>
              <a:t>, so it’s worth checking they know as much as they need about each character (see below). A quick Google search via smartphone might also be of benefit, but this is more a game of extrapolation.</a:t>
            </a:r>
            <a:r>
              <a:rPr lang="en-GB" baseline="0" dirty="0" smtClean="0">
                <a:latin typeface="Times New Roman" charset="0"/>
                <a:ea typeface="MS PGothic" charset="0"/>
              </a:rPr>
              <a:t> One member of each group must be willing to stand up and, again in role, state the philosophy(</a:t>
            </a:r>
            <a:r>
              <a:rPr lang="en-GB" baseline="0" dirty="0" err="1" smtClean="0">
                <a:latin typeface="Times New Roman" charset="0"/>
                <a:ea typeface="MS PGothic" charset="0"/>
              </a:rPr>
              <a:t>ies</a:t>
            </a:r>
            <a:r>
              <a:rPr lang="en-GB" baseline="0" dirty="0" smtClean="0">
                <a:latin typeface="Times New Roman" charset="0"/>
                <a:ea typeface="MS PGothic" charset="0"/>
              </a:rPr>
              <a:t>) which the group thinks its character probably holds and briefly outline </a:t>
            </a:r>
            <a:r>
              <a:rPr lang="en-GB" b="1" baseline="0" dirty="0" smtClean="0">
                <a:latin typeface="Times New Roman" charset="0"/>
                <a:ea typeface="MS PGothic" charset="0"/>
              </a:rPr>
              <a:t>why</a:t>
            </a:r>
            <a:r>
              <a:rPr lang="en-GB" baseline="0" dirty="0" smtClean="0">
                <a:latin typeface="Times New Roman" charset="0"/>
                <a:ea typeface="MS PGothic" charset="0"/>
              </a:rPr>
              <a:t> they think this.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latin typeface="Times New Roman" charset="0"/>
              <a:ea typeface="MS PGothic"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latin typeface="Times New Roman" charset="0"/>
                <a:ea typeface="MS PGothic" charset="0"/>
              </a:rPr>
              <a:t>1) Irina </a:t>
            </a:r>
            <a:r>
              <a:rPr lang="en-GB" dirty="0" err="1" smtClean="0">
                <a:latin typeface="Times New Roman" charset="0"/>
                <a:ea typeface="MS PGothic" charset="0"/>
              </a:rPr>
              <a:t>Bokova</a:t>
            </a:r>
            <a:r>
              <a:rPr lang="en-GB" dirty="0" smtClean="0">
                <a:latin typeface="Times New Roman" charset="0"/>
                <a:ea typeface="MS PGothic" charset="0"/>
              </a:rPr>
              <a:t> is a Bulgarian politician and the former Director General of UNESCO - the United Nations Education Scientific and Cultural Organisation</a:t>
            </a: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latin typeface="Times New Roman" charset="0"/>
                <a:ea typeface="MS PGothic" charset="0"/>
              </a:rPr>
              <a:t>2) S</a:t>
            </a:r>
            <a:r>
              <a:rPr lang="en-US" dirty="0" err="1" smtClean="0">
                <a:latin typeface="Times New Roman" charset="0"/>
                <a:ea typeface="MS PGothic" charset="0"/>
              </a:rPr>
              <a:t>unetra</a:t>
            </a:r>
            <a:r>
              <a:rPr lang="en-US" dirty="0" smtClean="0">
                <a:latin typeface="Times New Roman" charset="0"/>
                <a:ea typeface="MS PGothic" charset="0"/>
              </a:rPr>
              <a:t> Gupta is a novelist, and Professor of Theoretical Epidemiology at the University of Oxford </a:t>
            </a: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latin typeface="Times New Roman" charset="0"/>
                <a:ea typeface="MS PGothic" charset="0"/>
              </a:rPr>
              <a:t>3) Paul </a:t>
            </a:r>
            <a:r>
              <a:rPr lang="en-GB" dirty="0" err="1" smtClean="0">
                <a:latin typeface="Times New Roman" charset="0"/>
                <a:ea typeface="MS PGothic" charset="0"/>
              </a:rPr>
              <a:t>Drechsler</a:t>
            </a:r>
            <a:r>
              <a:rPr lang="en-GB" dirty="0" smtClean="0">
                <a:latin typeface="Times New Roman" charset="0"/>
                <a:ea typeface="MS PGothic" charset="0"/>
              </a:rPr>
              <a:t> is the President of the CBI - the Confederation of British Industries. Let’s see if the students know he is also chair of Teach First!</a:t>
            </a: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latin typeface="Times New Roman" charset="0"/>
                <a:ea typeface="MS PGothic" charset="0"/>
              </a:rPr>
              <a:t>4)</a:t>
            </a:r>
            <a:r>
              <a:rPr lang="en-GB" baseline="0" dirty="0" smtClean="0">
                <a:latin typeface="Times New Roman" charset="0"/>
                <a:ea typeface="MS PGothic" charset="0"/>
              </a:rPr>
              <a:t> </a:t>
            </a:r>
            <a:r>
              <a:rPr lang="en-GB" dirty="0" smtClean="0">
                <a:latin typeface="Times New Roman" charset="0"/>
                <a:ea typeface="MS PGothic" charset="0"/>
              </a:rPr>
              <a:t>Amanda </a:t>
            </a:r>
            <a:r>
              <a:rPr lang="en-GB" dirty="0" err="1" smtClean="0">
                <a:latin typeface="Times New Roman" charset="0"/>
                <a:ea typeface="MS PGothic" charset="0"/>
              </a:rPr>
              <a:t>Spielman</a:t>
            </a:r>
            <a:r>
              <a:rPr lang="en-GB" baseline="0" dirty="0" smtClean="0">
                <a:latin typeface="Times New Roman" charset="0"/>
                <a:ea typeface="MS PGothic" charset="0"/>
              </a:rPr>
              <a:t> </a:t>
            </a:r>
            <a:r>
              <a:rPr lang="en-GB" dirty="0" smtClean="0">
                <a:latin typeface="Times New Roman" charset="0"/>
                <a:ea typeface="MS PGothic" charset="0"/>
              </a:rPr>
              <a:t>is Her Majesty’s Chief Inspector</a:t>
            </a:r>
            <a:r>
              <a:rPr lang="en-GB" baseline="0" dirty="0" smtClean="0">
                <a:latin typeface="Times New Roman" charset="0"/>
                <a:ea typeface="MS PGothic" charset="0"/>
              </a:rPr>
              <a:t> of schools,</a:t>
            </a:r>
            <a:r>
              <a:rPr lang="en-GB" dirty="0" smtClean="0">
                <a:latin typeface="Times New Roman" charset="0"/>
                <a:ea typeface="MS PGothic" charset="0"/>
              </a:rPr>
              <a:t> and also former banker, advisor to the academy chain Ark and chair of </a:t>
            </a:r>
            <a:r>
              <a:rPr lang="en-GB" dirty="0" err="1" smtClean="0">
                <a:latin typeface="Times New Roman" charset="0"/>
                <a:ea typeface="MS PGothic" charset="0"/>
              </a:rPr>
              <a:t>Ofqual</a:t>
            </a:r>
            <a:r>
              <a:rPr lang="en-GB" dirty="0" smtClean="0">
                <a:latin typeface="Times New Roman" charset="0"/>
                <a:ea typeface="MS PGothic" charset="0"/>
              </a:rPr>
              <a:t>.</a:t>
            </a:r>
          </a:p>
          <a:p>
            <a:r>
              <a:rPr lang="en-GB" dirty="0" smtClean="0">
                <a:latin typeface="Times New Roman" charset="0"/>
                <a:ea typeface="MS PGothic" charset="0"/>
              </a:rPr>
              <a:t>5) The </a:t>
            </a:r>
            <a:r>
              <a:rPr lang="en-GB" dirty="0">
                <a:latin typeface="Times New Roman" charset="0"/>
                <a:ea typeface="MS PGothic" charset="0"/>
              </a:rPr>
              <a:t>Princess Royal has been President of Save the Children since </a:t>
            </a:r>
            <a:r>
              <a:rPr lang="en-GB" dirty="0" smtClean="0">
                <a:latin typeface="Times New Roman" charset="0"/>
                <a:ea typeface="MS PGothic" charset="0"/>
              </a:rPr>
              <a:t>1970</a:t>
            </a:r>
          </a:p>
          <a:p>
            <a:endParaRPr lang="en-GB" dirty="0" smtClean="0">
              <a:latin typeface="Times New Roman" charset="0"/>
              <a:ea typeface="MS PGothic" charset="0"/>
            </a:endParaRPr>
          </a:p>
          <a:p>
            <a:r>
              <a:rPr lang="en-GB" dirty="0" smtClean="0">
                <a:latin typeface="Times New Roman" charset="0"/>
                <a:ea typeface="MS PGothic" charset="0"/>
              </a:rPr>
              <a:t>Possible extras: </a:t>
            </a:r>
            <a:r>
              <a:rPr lang="en-GB" dirty="0" err="1" smtClean="0">
                <a:latin typeface="Times New Roman" charset="0"/>
                <a:ea typeface="MS PGothic" charset="0"/>
              </a:rPr>
              <a:t>Aicha</a:t>
            </a:r>
            <a:r>
              <a:rPr lang="en-GB" dirty="0" smtClean="0">
                <a:latin typeface="Times New Roman" charset="0"/>
                <a:ea typeface="MS PGothic" charset="0"/>
              </a:rPr>
              <a:t> Bah </a:t>
            </a:r>
            <a:r>
              <a:rPr lang="en-GB" dirty="0" err="1" smtClean="0">
                <a:latin typeface="Times New Roman" charset="0"/>
                <a:ea typeface="MS PGothic" charset="0"/>
              </a:rPr>
              <a:t>Diallo</a:t>
            </a:r>
            <a:r>
              <a:rPr lang="en-GB" dirty="0" smtClean="0">
                <a:latin typeface="Times New Roman" charset="0"/>
                <a:ea typeface="MS PGothic" charset="0"/>
              </a:rPr>
              <a:t>, FAWE Chair. FAWE is the Forum for African Women Educationalists</a:t>
            </a:r>
          </a:p>
          <a:p>
            <a:endParaRPr lang="en-GB" dirty="0">
              <a:latin typeface="Times New Roman" charset="0"/>
              <a:ea typeface="MS PGothic" charset="0"/>
            </a:endParaRPr>
          </a:p>
        </p:txBody>
      </p:sp>
      <p:sp>
        <p:nvSpPr>
          <p:cNvPr id="26627"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New Roman" charset="0"/>
                <a:ea typeface="MS PGothic" charset="0"/>
                <a:cs typeface="MS PGothic" charset="0"/>
              </a:defRPr>
            </a:lvl1pPr>
            <a:lvl2pPr marL="742950" indent="-285750">
              <a:defRPr sz="2400">
                <a:solidFill>
                  <a:schemeClr val="tx1"/>
                </a:solidFill>
                <a:latin typeface="Times New Roman" charset="0"/>
                <a:ea typeface="MS PGothic" charset="0"/>
                <a:cs typeface="MS PGothic" charset="0"/>
              </a:defRPr>
            </a:lvl2pPr>
            <a:lvl3pPr marL="1143000" indent="-228600">
              <a:defRPr sz="2400">
                <a:solidFill>
                  <a:schemeClr val="tx1"/>
                </a:solidFill>
                <a:latin typeface="Times New Roman" charset="0"/>
                <a:ea typeface="MS PGothic" charset="0"/>
                <a:cs typeface="MS PGothic" charset="0"/>
              </a:defRPr>
            </a:lvl3pPr>
            <a:lvl4pPr marL="1600200" indent="-228600">
              <a:defRPr sz="2400">
                <a:solidFill>
                  <a:schemeClr val="tx1"/>
                </a:solidFill>
                <a:latin typeface="Times New Roman" charset="0"/>
                <a:ea typeface="MS PGothic" charset="0"/>
                <a:cs typeface="MS PGothic" charset="0"/>
              </a:defRPr>
            </a:lvl4pPr>
            <a:lvl5pPr marL="2057400" indent="-228600">
              <a:defRPr sz="24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9pPr>
          </a:lstStyle>
          <a:p>
            <a:fld id="{92F4BF16-8204-5844-9FBB-76B1E3F89AC4}" type="slidenum">
              <a:rPr lang="en-GB" sz="1200">
                <a:solidFill>
                  <a:srgbClr val="000000"/>
                </a:solidFill>
              </a:rPr>
              <a:pPr/>
              <a:t>24</a:t>
            </a:fld>
            <a:endParaRPr lang="en-GB" sz="1200">
              <a:solidFill>
                <a:srgbClr val="000000"/>
              </a:solidFill>
            </a:endParaRPr>
          </a:p>
        </p:txBody>
      </p:sp>
    </p:spTree>
    <p:extLst>
      <p:ext uri="{BB962C8B-B14F-4D97-AF65-F5344CB8AC3E}">
        <p14:creationId xmlns:p14="http://schemas.microsoft.com/office/powerpoint/2010/main" xmlns="" val="464562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p:txBody>
          <a:bodyPr/>
          <a:lstStyle/>
          <a:p>
            <a:pPr>
              <a:defRPr/>
            </a:pPr>
            <a:fld id="{9CD09F3B-D93C-C242-A42F-5B3D7821D97C}" type="slidenum">
              <a:rPr lang="en-GB" smtClean="0">
                <a:solidFill>
                  <a:srgbClr val="000000"/>
                </a:solidFill>
              </a:rPr>
              <a:pPr>
                <a:defRPr/>
              </a:pPr>
              <a:t>6</a:t>
            </a:fld>
            <a:endParaRPr lang="en-GB" dirty="0" smtClean="0">
              <a:solidFill>
                <a:srgbClr val="000000"/>
              </a:solidFill>
            </a:endParaRPr>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The main aim of this session is for the participants to understand that a) policy emerges from within a particular context and that to understand any policy properly, you need to understand the context – things are not simply dreamed up on a whim (however much it might seem that way);</a:t>
            </a:r>
            <a:r>
              <a:rPr lang="en-US" baseline="0" dirty="0" smtClean="0"/>
              <a:t> b) policy may therefore be influenced by underlying invisible philosophy/ontology for which there may be some clues, and c</a:t>
            </a:r>
            <a:r>
              <a:rPr lang="en-US" dirty="0" smtClean="0"/>
              <a:t>) policy is a process/discourse not a product/outcome. Educators</a:t>
            </a:r>
            <a:r>
              <a:rPr lang="en-US" baseline="0" dirty="0" smtClean="0"/>
              <a:t> in England</a:t>
            </a:r>
            <a:r>
              <a:rPr lang="en-US" dirty="0" smtClean="0"/>
              <a:t> aren</a:t>
            </a:r>
            <a:r>
              <a:rPr lang="en-US" altLang="en-GB" dirty="0" smtClean="0"/>
              <a:t>’</a:t>
            </a:r>
            <a:r>
              <a:rPr lang="en-US" dirty="0" smtClean="0"/>
              <a:t>t puppets of Justine Greening but there are limits on what individual agency can achieve</a:t>
            </a:r>
            <a:r>
              <a:rPr lang="en-US" baseline="0" dirty="0" smtClean="0"/>
              <a:t> – which make it difficult to shift stubborn problems!</a:t>
            </a:r>
            <a:endParaRPr lang="en-US" dirty="0" smtClean="0"/>
          </a:p>
          <a:p>
            <a:pPr eaLnBrk="1" hangingPunct="1"/>
            <a:endParaRPr lang="en-US" dirty="0">
              <a:latin typeface="Times New Roman" charset="0"/>
            </a:endParaRPr>
          </a:p>
        </p:txBody>
      </p:sp>
    </p:spTree>
    <p:extLst>
      <p:ext uri="{BB962C8B-B14F-4D97-AF65-F5344CB8AC3E}">
        <p14:creationId xmlns:p14="http://schemas.microsoft.com/office/powerpoint/2010/main" xmlns="" val="21049907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p:spPr>
        <p:txBody>
          <a:bodyPr/>
          <a:lstStyle/>
          <a:p>
            <a:fld id="{B17E405B-9F72-4666-8226-A48196EAF0AB}" type="slidenum">
              <a:rPr lang="en-GB"/>
              <a:pPr/>
              <a:t>25</a:t>
            </a:fld>
            <a:endParaRPr lang="en-GB" dirty="0"/>
          </a:p>
        </p:txBody>
      </p:sp>
      <p:sp>
        <p:nvSpPr>
          <p:cNvPr id="28674" name="Rectangle 2"/>
          <p:cNvSpPr>
            <a:spLocks noGrp="1" noRot="1" noChangeAspect="1" noChangeArrowheads="1" noTextEdit="1"/>
          </p:cNvSpPr>
          <p:nvPr>
            <p:ph type="sldImg"/>
          </p:nvPr>
        </p:nvSpPr>
        <p:spPr>
          <a:xfrm>
            <a:off x="1082675" y="862013"/>
            <a:ext cx="4619625" cy="3465512"/>
          </a:xfrm>
          <a:ln/>
        </p:spPr>
      </p:sp>
      <p:sp>
        <p:nvSpPr>
          <p:cNvPr id="28675" name="Rectangle 3"/>
          <p:cNvSpPr>
            <a:spLocks noGrp="1" noChangeArrowheads="1"/>
          </p:cNvSpPr>
          <p:nvPr>
            <p:ph type="body" idx="1"/>
          </p:nvPr>
        </p:nvSpPr>
        <p:spPr>
          <a:xfrm>
            <a:off x="903288" y="4721225"/>
            <a:ext cx="4975225" cy="4406900"/>
          </a:xfrm>
          <a:noFill/>
          <a:ln/>
        </p:spPr>
        <p:txBody>
          <a:bodyPr/>
          <a:lstStyle/>
          <a:p>
            <a:endParaRPr lang="en-US" dirty="0" smtClean="0"/>
          </a:p>
        </p:txBody>
      </p:sp>
    </p:spTree>
    <p:extLst>
      <p:ext uri="{BB962C8B-B14F-4D97-AF65-F5344CB8AC3E}">
        <p14:creationId xmlns:p14="http://schemas.microsoft.com/office/powerpoint/2010/main" xmlns="" val="22497997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ln/>
        </p:spPr>
        <p:txBody>
          <a:bodyPr/>
          <a:lstStyle/>
          <a:p>
            <a:endParaRPr lang="en-US" dirty="0" smtClean="0"/>
          </a:p>
        </p:txBody>
      </p:sp>
      <p:sp>
        <p:nvSpPr>
          <p:cNvPr id="24579" name="Slide Number Placeholder 3"/>
          <p:cNvSpPr>
            <a:spLocks noGrp="1"/>
          </p:cNvSpPr>
          <p:nvPr>
            <p:ph type="sldNum" sz="quarter" idx="5"/>
          </p:nvPr>
        </p:nvSpPr>
        <p:spPr>
          <a:noFill/>
        </p:spPr>
        <p:txBody>
          <a:bodyPr/>
          <a:lstStyle/>
          <a:p>
            <a:fld id="{F55DA2BA-C52D-4EFF-9993-6D2D235A635F}" type="slidenum">
              <a:rPr lang="en-GB"/>
              <a:pPr/>
              <a:t>26</a:t>
            </a:fld>
            <a:endParaRPr lang="en-GB" dirty="0"/>
          </a:p>
        </p:txBody>
      </p:sp>
    </p:spTree>
    <p:extLst>
      <p:ext uri="{BB962C8B-B14F-4D97-AF65-F5344CB8AC3E}">
        <p14:creationId xmlns:p14="http://schemas.microsoft.com/office/powerpoint/2010/main" xmlns="" val="7056264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ln/>
        </p:spPr>
        <p:txBody>
          <a:bodyPr/>
          <a:lstStyle/>
          <a:p>
            <a:endParaRPr lang="en-US" dirty="0" smtClean="0"/>
          </a:p>
        </p:txBody>
      </p:sp>
      <p:sp>
        <p:nvSpPr>
          <p:cNvPr id="24579" name="Slide Number Placeholder 3"/>
          <p:cNvSpPr>
            <a:spLocks noGrp="1"/>
          </p:cNvSpPr>
          <p:nvPr>
            <p:ph type="sldNum" sz="quarter" idx="5"/>
          </p:nvPr>
        </p:nvSpPr>
        <p:spPr>
          <a:noFill/>
        </p:spPr>
        <p:txBody>
          <a:bodyPr/>
          <a:lstStyle/>
          <a:p>
            <a:fld id="{F55DA2BA-C52D-4EFF-9993-6D2D235A635F}" type="slidenum">
              <a:rPr lang="en-GB"/>
              <a:pPr/>
              <a:t>27</a:t>
            </a:fld>
            <a:endParaRPr lang="en-GB" dirty="0"/>
          </a:p>
        </p:txBody>
      </p:sp>
    </p:spTree>
    <p:extLst>
      <p:ext uri="{BB962C8B-B14F-4D97-AF65-F5344CB8AC3E}">
        <p14:creationId xmlns:p14="http://schemas.microsoft.com/office/powerpoint/2010/main" xmlns="" val="7056264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a:noFill/>
        </p:spPr>
        <p:txBody>
          <a:bodyPr/>
          <a:lstStyle/>
          <a:p>
            <a:fld id="{F3EEB3C9-36A5-48F5-87A8-3211AF15E9C8}" type="slidenum">
              <a:rPr lang="en-GB"/>
              <a:pPr/>
              <a:t>28</a:t>
            </a:fld>
            <a:endParaRPr lang="en-GB" dirty="0"/>
          </a:p>
        </p:txBody>
      </p:sp>
      <p:sp>
        <p:nvSpPr>
          <p:cNvPr id="30722" name="Rectangle 2"/>
          <p:cNvSpPr>
            <a:spLocks noGrp="1" noRot="1" noChangeAspect="1" noChangeArrowheads="1" noTextEdit="1"/>
          </p:cNvSpPr>
          <p:nvPr>
            <p:ph type="sldImg"/>
          </p:nvPr>
        </p:nvSpPr>
        <p:spPr>
          <a:xfrm>
            <a:off x="1082675" y="862013"/>
            <a:ext cx="4619625" cy="3465512"/>
          </a:xfrm>
          <a:ln/>
        </p:spPr>
      </p:sp>
      <p:sp>
        <p:nvSpPr>
          <p:cNvPr id="30723" name="Rectangle 3"/>
          <p:cNvSpPr>
            <a:spLocks noGrp="1" noChangeArrowheads="1"/>
          </p:cNvSpPr>
          <p:nvPr>
            <p:ph type="body" idx="1"/>
          </p:nvPr>
        </p:nvSpPr>
        <p:spPr>
          <a:xfrm>
            <a:off x="903288" y="4721225"/>
            <a:ext cx="4975225" cy="4406900"/>
          </a:xfrm>
          <a:noFill/>
          <a:ln/>
        </p:spPr>
        <p:txBody>
          <a:bodyPr/>
          <a:lstStyle/>
          <a:p>
            <a:endParaRPr lang="en-US" dirty="0" smtClean="0"/>
          </a:p>
        </p:txBody>
      </p:sp>
    </p:spTree>
    <p:extLst>
      <p:ext uri="{BB962C8B-B14F-4D97-AF65-F5344CB8AC3E}">
        <p14:creationId xmlns:p14="http://schemas.microsoft.com/office/powerpoint/2010/main" xmlns="" val="22196021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p:spPr>
        <p:txBody>
          <a:bodyPr/>
          <a:lstStyle/>
          <a:p>
            <a:fld id="{E102E627-70EC-47F8-87A9-29FEB915364F}" type="slidenum">
              <a:rPr lang="en-GB"/>
              <a:pPr/>
              <a:t>29</a:t>
            </a:fld>
            <a:endParaRPr lang="en-GB" dirty="0"/>
          </a:p>
        </p:txBody>
      </p:sp>
      <p:sp>
        <p:nvSpPr>
          <p:cNvPr id="32770" name="Rectangle 2"/>
          <p:cNvSpPr>
            <a:spLocks noGrp="1" noRot="1" noChangeAspect="1" noChangeArrowheads="1" noTextEdit="1"/>
          </p:cNvSpPr>
          <p:nvPr>
            <p:ph type="sldImg"/>
          </p:nvPr>
        </p:nvSpPr>
        <p:spPr>
          <a:xfrm>
            <a:off x="1082675" y="862013"/>
            <a:ext cx="4619625" cy="3465512"/>
          </a:xfrm>
          <a:ln/>
        </p:spPr>
      </p:sp>
      <p:sp>
        <p:nvSpPr>
          <p:cNvPr id="32771" name="Rectangle 3"/>
          <p:cNvSpPr>
            <a:spLocks noGrp="1" noChangeArrowheads="1"/>
          </p:cNvSpPr>
          <p:nvPr>
            <p:ph type="body" idx="1"/>
          </p:nvPr>
        </p:nvSpPr>
        <p:spPr>
          <a:xfrm>
            <a:off x="903288" y="4721225"/>
            <a:ext cx="4975225" cy="4406900"/>
          </a:xfrm>
          <a:noFill/>
          <a:ln/>
        </p:spPr>
        <p:txBody>
          <a:bodyPr/>
          <a:lstStyle/>
          <a:p>
            <a:endParaRPr lang="en-US" dirty="0" smtClean="0"/>
          </a:p>
        </p:txBody>
      </p:sp>
    </p:spTree>
    <p:extLst>
      <p:ext uri="{BB962C8B-B14F-4D97-AF65-F5344CB8AC3E}">
        <p14:creationId xmlns:p14="http://schemas.microsoft.com/office/powerpoint/2010/main" xmlns="" val="17309157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a:noFill/>
        </p:spPr>
        <p:txBody>
          <a:bodyPr/>
          <a:lstStyle/>
          <a:p>
            <a:fld id="{3B4D0080-000F-4523-99C9-A33CAB5FB287}" type="slidenum">
              <a:rPr lang="en-GB"/>
              <a:pPr/>
              <a:t>30</a:t>
            </a:fld>
            <a:endParaRPr lang="en-GB" dirty="0"/>
          </a:p>
        </p:txBody>
      </p:sp>
      <p:sp>
        <p:nvSpPr>
          <p:cNvPr id="34818" name="Rectangle 2"/>
          <p:cNvSpPr>
            <a:spLocks noGrp="1" noRot="1" noChangeAspect="1" noChangeArrowheads="1" noTextEdit="1"/>
          </p:cNvSpPr>
          <p:nvPr>
            <p:ph type="sldImg"/>
          </p:nvPr>
        </p:nvSpPr>
        <p:spPr>
          <a:xfrm>
            <a:off x="1082675" y="862013"/>
            <a:ext cx="4619625" cy="3465512"/>
          </a:xfrm>
          <a:ln/>
        </p:spPr>
      </p:sp>
      <p:sp>
        <p:nvSpPr>
          <p:cNvPr id="34819" name="Rectangle 3"/>
          <p:cNvSpPr>
            <a:spLocks noGrp="1" noChangeArrowheads="1"/>
          </p:cNvSpPr>
          <p:nvPr>
            <p:ph type="body" idx="1"/>
          </p:nvPr>
        </p:nvSpPr>
        <p:spPr>
          <a:xfrm>
            <a:off x="903288" y="4721225"/>
            <a:ext cx="4975225" cy="4406900"/>
          </a:xfrm>
          <a:noFill/>
          <a:ln/>
        </p:spPr>
        <p:txBody>
          <a:bodyPr/>
          <a:lstStyle/>
          <a:p>
            <a:endParaRPr lang="en-GB" dirty="0" smtClean="0"/>
          </a:p>
        </p:txBody>
      </p:sp>
    </p:spTree>
    <p:extLst>
      <p:ext uri="{BB962C8B-B14F-4D97-AF65-F5344CB8AC3E}">
        <p14:creationId xmlns:p14="http://schemas.microsoft.com/office/powerpoint/2010/main" xmlns="" val="5819136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a:ln/>
        </p:spPr>
      </p:sp>
      <p:sp>
        <p:nvSpPr>
          <p:cNvPr id="36866" name="Notes Placeholder 2"/>
          <p:cNvSpPr>
            <a:spLocks noGrp="1"/>
          </p:cNvSpPr>
          <p:nvPr>
            <p:ph type="body" idx="1"/>
          </p:nvPr>
        </p:nvSpPr>
        <p:spPr>
          <a:noFill/>
          <a:ln/>
        </p:spPr>
        <p:txBody>
          <a:bodyPr/>
          <a:lstStyle/>
          <a:p>
            <a:r>
              <a:rPr lang="en-GB" dirty="0" smtClean="0"/>
              <a:t>The first photo shows Brett Wigdortz (CEO of Teach First) with Gordon Brown and Ed Balls at Number 10 under the Labour administration. At that time, Teach First recruited about 500 trainee teachers each year out of around 38,000. </a:t>
            </a:r>
          </a:p>
          <a:p>
            <a:endParaRPr lang="en-GB" dirty="0" smtClean="0"/>
          </a:p>
          <a:p>
            <a:r>
              <a:rPr lang="en-GB" dirty="0" smtClean="0"/>
              <a:t>The second picture shows Brett with Michael Gove at the opening of the Teach First office in the North East. This office had 42 trainees in its first year. (What other organization would get the Education Secretary to cut the ribbon of an office for 42 trainees? It</a:t>
            </a:r>
            <a:r>
              <a:rPr lang="ja-JP" altLang="en-GB" dirty="0" smtClean="0"/>
              <a:t>’</a:t>
            </a:r>
            <a:r>
              <a:rPr lang="en-GB" altLang="ja-JP" dirty="0" smtClean="0"/>
              <a:t>s another example of Teach First punching above its weight). The woman is Dame Julia Cleverdon (ex-Chair of the Teach First Board of Trustees) and the younger man is the former Regional Director of the North East office, Matthew Hood.   </a:t>
            </a:r>
            <a:endParaRPr lang="en-GB" dirty="0" smtClean="0"/>
          </a:p>
        </p:txBody>
      </p:sp>
      <p:sp>
        <p:nvSpPr>
          <p:cNvPr id="36867" name="Slide Number Placeholder 3"/>
          <p:cNvSpPr>
            <a:spLocks noGrp="1"/>
          </p:cNvSpPr>
          <p:nvPr>
            <p:ph type="sldNum" sz="quarter" idx="5"/>
          </p:nvPr>
        </p:nvSpPr>
        <p:spPr>
          <a:noFill/>
        </p:spPr>
        <p:txBody>
          <a:bodyPr/>
          <a:lstStyle/>
          <a:p>
            <a:fld id="{C3FE73AC-C16D-4A58-AF77-FC2C4F49EEB3}" type="slidenum">
              <a:rPr lang="en-GB"/>
              <a:pPr/>
              <a:t>31</a:t>
            </a:fld>
            <a:endParaRPr lang="en-GB" dirty="0"/>
          </a:p>
        </p:txBody>
      </p:sp>
    </p:spTree>
    <p:extLst>
      <p:ext uri="{BB962C8B-B14F-4D97-AF65-F5344CB8AC3E}">
        <p14:creationId xmlns:p14="http://schemas.microsoft.com/office/powerpoint/2010/main" xmlns="" val="15088973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a:ln/>
        </p:spPr>
      </p:sp>
      <p:sp>
        <p:nvSpPr>
          <p:cNvPr id="38914" name="Notes Placeholder 2"/>
          <p:cNvSpPr>
            <a:spLocks noGrp="1"/>
          </p:cNvSpPr>
          <p:nvPr>
            <p:ph type="body" idx="1"/>
          </p:nvPr>
        </p:nvSpPr>
        <p:spPr>
          <a:noFill/>
          <a:ln/>
        </p:spPr>
        <p:txBody>
          <a:bodyPr/>
          <a:lstStyle/>
          <a:p>
            <a:r>
              <a:rPr lang="en-GB" dirty="0" smtClean="0"/>
              <a:t>These are the covers of four </a:t>
            </a:r>
            <a:r>
              <a:rPr lang="en-GB" i="1" dirty="0" smtClean="0"/>
              <a:t>Policy First </a:t>
            </a:r>
            <a:r>
              <a:rPr lang="en-GB" dirty="0" smtClean="0"/>
              <a:t>publications. These are produced by Teach First ambassadors and are intended to be read by key policy-makers – they usually have a one-page response from the Education Secretary of the party or parties in power and the Education spokesperson from the party or parties in opposition – this is an incredible coup for a publication that is not based on what we would term rigorous research (though the latest one – the blue one – makes a point of saying that they have talked for longer to ambassadors and to more of them). </a:t>
            </a:r>
          </a:p>
        </p:txBody>
      </p:sp>
      <p:sp>
        <p:nvSpPr>
          <p:cNvPr id="38915" name="Slide Number Placeholder 3"/>
          <p:cNvSpPr>
            <a:spLocks noGrp="1"/>
          </p:cNvSpPr>
          <p:nvPr>
            <p:ph type="sldNum" sz="quarter" idx="5"/>
          </p:nvPr>
        </p:nvSpPr>
        <p:spPr>
          <a:noFill/>
        </p:spPr>
        <p:txBody>
          <a:bodyPr/>
          <a:lstStyle/>
          <a:p>
            <a:fld id="{36A55175-034D-40F1-B9ED-9EBA5B36E459}" type="slidenum">
              <a:rPr lang="en-GB"/>
              <a:pPr/>
              <a:t>32</a:t>
            </a:fld>
            <a:endParaRPr lang="en-GB" dirty="0"/>
          </a:p>
        </p:txBody>
      </p:sp>
    </p:spTree>
    <p:extLst>
      <p:ext uri="{BB962C8B-B14F-4D97-AF65-F5344CB8AC3E}">
        <p14:creationId xmlns:p14="http://schemas.microsoft.com/office/powerpoint/2010/main" xmlns="" val="24961056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bwMode="auto">
          <a:xfrm>
            <a:off x="3843338" y="9410700"/>
            <a:ext cx="2938462" cy="495300"/>
          </a:xfrm>
          <a:prstGeom prst="rect">
            <a:avLst/>
          </a:prstGeom>
          <a:noFill/>
          <a:ln>
            <a:miter lim="800000"/>
            <a:headEnd/>
            <a:tailEnd/>
          </a:ln>
        </p:spPr>
        <p:txBody>
          <a:bodyPr anchor="b"/>
          <a:lstStyle/>
          <a:p>
            <a:pPr algn="r"/>
            <a:fld id="{F42D381D-653C-4738-A4FF-2942B74A22B0}" type="slidenum">
              <a:rPr lang="en-GB" sz="1200" b="1">
                <a:effectLst>
                  <a:outerShdw blurRad="38100" dist="38100" dir="2700000" algn="tl">
                    <a:srgbClr val="C0C0C0"/>
                  </a:outerShdw>
                </a:effectLst>
                <a:latin typeface="Californian FB" pitchFamily="18" charset="0"/>
              </a:rPr>
              <a:pPr algn="r"/>
              <a:t>33</a:t>
            </a:fld>
            <a:endParaRPr lang="en-GB" sz="1200" b="1" dirty="0">
              <a:effectLst>
                <a:outerShdw blurRad="38100" dist="38100" dir="2700000" algn="tl">
                  <a:srgbClr val="C0C0C0"/>
                </a:outerShdw>
              </a:effectLst>
              <a:latin typeface="Californian FB" pitchFamily="18" charset="0"/>
            </a:endParaRPr>
          </a:p>
        </p:txBody>
      </p:sp>
      <p:sp>
        <p:nvSpPr>
          <p:cNvPr id="40962" name="Rectangle 2"/>
          <p:cNvSpPr>
            <a:spLocks noGrp="1" noRot="1" noChangeAspect="1" noChangeArrowheads="1" noTextEdit="1"/>
          </p:cNvSpPr>
          <p:nvPr>
            <p:ph type="sldImg"/>
          </p:nvPr>
        </p:nvSpPr>
        <p:spPr>
          <a:xfrm>
            <a:off x="1082675" y="862013"/>
            <a:ext cx="4619625" cy="3465512"/>
          </a:xfrm>
          <a:ln/>
        </p:spPr>
      </p:sp>
      <p:sp>
        <p:nvSpPr>
          <p:cNvPr id="40963" name="Rectangle 3"/>
          <p:cNvSpPr>
            <a:spLocks noGrp="1" noChangeArrowheads="1"/>
          </p:cNvSpPr>
          <p:nvPr>
            <p:ph type="body" idx="1"/>
          </p:nvPr>
        </p:nvSpPr>
        <p:spPr>
          <a:xfrm>
            <a:off x="903288" y="4721225"/>
            <a:ext cx="4975225" cy="4406900"/>
          </a:xfrm>
          <a:noFill/>
          <a:ln/>
        </p:spPr>
        <p:txBody>
          <a:bodyPr/>
          <a:lstStyle/>
          <a:p>
            <a:endParaRPr lang="en-GB" dirty="0" smtClean="0"/>
          </a:p>
        </p:txBody>
      </p:sp>
    </p:spTree>
    <p:extLst>
      <p:ext uri="{BB962C8B-B14F-4D97-AF65-F5344CB8AC3E}">
        <p14:creationId xmlns:p14="http://schemas.microsoft.com/office/powerpoint/2010/main" xmlns="" val="26822289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a:ln/>
        </p:spPr>
      </p:sp>
      <p:sp>
        <p:nvSpPr>
          <p:cNvPr id="47106" name="Notes Placeholder 2"/>
          <p:cNvSpPr>
            <a:spLocks noGrp="1"/>
          </p:cNvSpPr>
          <p:nvPr>
            <p:ph type="body" idx="1"/>
          </p:nvPr>
        </p:nvSpPr>
        <p:spPr>
          <a:noFill/>
          <a:ln/>
        </p:spPr>
        <p:txBody>
          <a:bodyPr/>
          <a:lstStyle/>
          <a:p>
            <a:pPr>
              <a:lnSpc>
                <a:spcPct val="80000"/>
              </a:lnSpc>
            </a:pPr>
            <a:r>
              <a:rPr lang="en-GB" sz="900" dirty="0" smtClean="0"/>
              <a:t>Context of influence = where public policy is initiated. Role of </a:t>
            </a:r>
            <a:r>
              <a:rPr lang="ja-JP" altLang="en-GB" sz="900" smtClean="0"/>
              <a:t>“</a:t>
            </a:r>
            <a:r>
              <a:rPr lang="en-GB" altLang="ja-JP" sz="900" dirty="0" smtClean="0"/>
              <a:t>think tanks</a:t>
            </a:r>
            <a:r>
              <a:rPr lang="ja-JP" altLang="en-GB" sz="900" smtClean="0"/>
              <a:t>”</a:t>
            </a:r>
            <a:r>
              <a:rPr lang="en-GB" altLang="ja-JP" sz="900" dirty="0" smtClean="0"/>
              <a:t> crucial</a:t>
            </a:r>
          </a:p>
          <a:p>
            <a:pPr>
              <a:lnSpc>
                <a:spcPct val="80000"/>
              </a:lnSpc>
            </a:pPr>
            <a:endParaRPr lang="en-GB" sz="900" dirty="0" smtClean="0"/>
          </a:p>
          <a:p>
            <a:pPr>
              <a:lnSpc>
                <a:spcPct val="80000"/>
              </a:lnSpc>
            </a:pPr>
            <a:r>
              <a:rPr lang="en-GB" sz="900" dirty="0" smtClean="0"/>
              <a:t>Context of policy text production = where policy initiated within a context of influence is </a:t>
            </a:r>
            <a:r>
              <a:rPr lang="ja-JP" altLang="en-GB" sz="900" smtClean="0"/>
              <a:t>“</a:t>
            </a:r>
            <a:r>
              <a:rPr lang="en-GB" altLang="ja-JP" sz="900" dirty="0" smtClean="0"/>
              <a:t>represented</a:t>
            </a:r>
            <a:r>
              <a:rPr lang="ja-JP" altLang="en-GB" sz="900" smtClean="0"/>
              <a:t>”</a:t>
            </a:r>
            <a:r>
              <a:rPr lang="en-GB" altLang="ja-JP" sz="900" dirty="0" smtClean="0"/>
              <a:t> to a wider audience. Legal texts and policy documents</a:t>
            </a:r>
          </a:p>
          <a:p>
            <a:pPr>
              <a:lnSpc>
                <a:spcPct val="80000"/>
              </a:lnSpc>
            </a:pPr>
            <a:endParaRPr lang="en-GB" sz="900" dirty="0" smtClean="0"/>
          </a:p>
          <a:p>
            <a:pPr>
              <a:lnSpc>
                <a:spcPct val="80000"/>
              </a:lnSpc>
            </a:pPr>
            <a:r>
              <a:rPr lang="en-GB" sz="900" dirty="0" smtClean="0"/>
              <a:t>Context of practice = where policy is implemented. </a:t>
            </a:r>
          </a:p>
          <a:p>
            <a:pPr>
              <a:lnSpc>
                <a:spcPct val="80000"/>
              </a:lnSpc>
            </a:pPr>
            <a:endParaRPr lang="en-GB" sz="900" dirty="0" smtClean="0"/>
          </a:p>
          <a:p>
            <a:pPr>
              <a:lnSpc>
                <a:spcPct val="80000"/>
              </a:lnSpc>
            </a:pPr>
            <a:r>
              <a:rPr lang="en-GB" sz="900" dirty="0" smtClean="0"/>
              <a:t>All three points of the policy triangle continually interact. </a:t>
            </a:r>
          </a:p>
          <a:p>
            <a:pPr>
              <a:lnSpc>
                <a:spcPct val="80000"/>
              </a:lnSpc>
            </a:pPr>
            <a:endParaRPr lang="en-GB" sz="900" u="sng" dirty="0" smtClean="0"/>
          </a:p>
          <a:p>
            <a:pPr>
              <a:lnSpc>
                <a:spcPct val="80000"/>
              </a:lnSpc>
            </a:pPr>
            <a:endParaRPr lang="en-GB" sz="900" u="sng" dirty="0" smtClean="0"/>
          </a:p>
          <a:p>
            <a:pPr>
              <a:lnSpc>
                <a:spcPct val="80000"/>
              </a:lnSpc>
            </a:pPr>
            <a:r>
              <a:rPr lang="en-GB" sz="900" u="sng" dirty="0" smtClean="0"/>
              <a:t>More specifically: </a:t>
            </a:r>
          </a:p>
          <a:p>
            <a:pPr>
              <a:lnSpc>
                <a:spcPct val="80000"/>
              </a:lnSpc>
            </a:pPr>
            <a:endParaRPr lang="en-GB" sz="900" u="sng" dirty="0" smtClean="0"/>
          </a:p>
          <a:p>
            <a:pPr>
              <a:lnSpc>
                <a:spcPct val="80000"/>
              </a:lnSpc>
            </a:pPr>
            <a:r>
              <a:rPr lang="en-GB" sz="900" u="sng" dirty="0" smtClean="0"/>
              <a:t>Context of influence</a:t>
            </a:r>
            <a:r>
              <a:rPr lang="en-GB" sz="900" dirty="0" smtClean="0"/>
              <a:t> – this is where public policy is initiated.  Bowe </a:t>
            </a:r>
            <a:r>
              <a:rPr lang="en-GB" sz="900" i="1" dirty="0" smtClean="0"/>
              <a:t>et al</a:t>
            </a:r>
            <a:r>
              <a:rPr lang="en-GB" sz="900" dirty="0" smtClean="0"/>
              <a:t> argue that this is the point at which </a:t>
            </a:r>
            <a:r>
              <a:rPr lang="ja-JP" altLang="en-GB" sz="900" smtClean="0"/>
              <a:t>‘</a:t>
            </a:r>
            <a:r>
              <a:rPr lang="en-GB" altLang="ja-JP" sz="900" dirty="0" smtClean="0"/>
              <a:t>policy discourses are constructed</a:t>
            </a:r>
            <a:r>
              <a:rPr lang="ja-JP" altLang="en-GB" sz="900" smtClean="0"/>
              <a:t>’</a:t>
            </a:r>
            <a:r>
              <a:rPr lang="en-GB" altLang="ja-JP" sz="900" dirty="0" smtClean="0"/>
              <a:t> (p19).  Here social groupings develop discussions and debates, within and between themselves, in which the policy </a:t>
            </a:r>
            <a:r>
              <a:rPr lang="ja-JP" altLang="en-GB" sz="900" smtClean="0"/>
              <a:t>‘</a:t>
            </a:r>
            <a:r>
              <a:rPr lang="en-GB" altLang="ja-JP" sz="900" dirty="0" smtClean="0"/>
              <a:t>problem</a:t>
            </a:r>
            <a:r>
              <a:rPr lang="ja-JP" altLang="en-GB" sz="900" smtClean="0"/>
              <a:t>’</a:t>
            </a:r>
            <a:r>
              <a:rPr lang="en-GB" altLang="ja-JP" sz="900" dirty="0" smtClean="0"/>
              <a:t> is articulated and defined.  A </a:t>
            </a:r>
            <a:r>
              <a:rPr lang="ja-JP" altLang="en-GB" sz="900" smtClean="0"/>
              <a:t>‘</a:t>
            </a:r>
            <a:r>
              <a:rPr lang="en-GB" altLang="ja-JP" sz="900" dirty="0" smtClean="0"/>
              <a:t>common sense</a:t>
            </a:r>
            <a:r>
              <a:rPr lang="ja-JP" altLang="en-GB" sz="900" smtClean="0"/>
              <a:t>’</a:t>
            </a:r>
            <a:r>
              <a:rPr lang="en-GB" altLang="ja-JP" sz="900" dirty="0" smtClean="0"/>
              <a:t> interpretation of the issue begins to emerge, and at this time key policy concepts are established.  Language may shift and change as the lexicon of policy reflects the new understanding of the issues.  At this stage in the process key influences will depend on the level at which policy is being formed.  In terms of national policy, and within a private context, the role of </a:t>
            </a:r>
            <a:r>
              <a:rPr lang="ja-JP" altLang="en-GB" sz="900" smtClean="0"/>
              <a:t>‘</a:t>
            </a:r>
            <a:r>
              <a:rPr lang="en-GB" altLang="ja-JP" sz="900" dirty="0" smtClean="0"/>
              <a:t>think tanks</a:t>
            </a:r>
            <a:r>
              <a:rPr lang="ja-JP" altLang="en-GB" sz="900" smtClean="0"/>
              <a:t>’</a:t>
            </a:r>
            <a:r>
              <a:rPr lang="en-GB" altLang="ja-JP" sz="900" dirty="0" smtClean="0"/>
              <a:t> may be crucial.  In a more public arena the media may have an important role in defining the public</a:t>
            </a:r>
            <a:r>
              <a:rPr lang="ja-JP" altLang="en-GB" sz="900" smtClean="0"/>
              <a:t>’</a:t>
            </a:r>
            <a:r>
              <a:rPr lang="en-GB" altLang="ja-JP" sz="900" dirty="0" smtClean="0"/>
              <a:t>s perception of the issue.</a:t>
            </a:r>
          </a:p>
          <a:p>
            <a:pPr>
              <a:lnSpc>
                <a:spcPct val="80000"/>
              </a:lnSpc>
            </a:pPr>
            <a:r>
              <a:rPr lang="en-GB" sz="900" dirty="0" smtClean="0"/>
              <a:t> </a:t>
            </a:r>
          </a:p>
          <a:p>
            <a:pPr>
              <a:lnSpc>
                <a:spcPct val="80000"/>
              </a:lnSpc>
            </a:pPr>
            <a:r>
              <a:rPr lang="en-GB" sz="900" u="sng" dirty="0" smtClean="0"/>
              <a:t>Context of policy text production</a:t>
            </a:r>
            <a:r>
              <a:rPr lang="en-GB" sz="900" dirty="0" smtClean="0"/>
              <a:t> – Bowe </a:t>
            </a:r>
            <a:r>
              <a:rPr lang="en-GB" sz="900" i="1" dirty="0" smtClean="0"/>
              <a:t>et al</a:t>
            </a:r>
            <a:r>
              <a:rPr lang="en-GB" sz="900" dirty="0" smtClean="0"/>
              <a:t> (1992) argue that this is the context in which policy becomes </a:t>
            </a:r>
            <a:r>
              <a:rPr lang="ja-JP" altLang="en-GB" sz="900" smtClean="0"/>
              <a:t>‘</a:t>
            </a:r>
            <a:r>
              <a:rPr lang="en-GB" altLang="ja-JP" sz="900" dirty="0" smtClean="0"/>
              <a:t>represented</a:t>
            </a:r>
            <a:r>
              <a:rPr lang="ja-JP" altLang="en-GB" sz="900" smtClean="0"/>
              <a:t>’</a:t>
            </a:r>
            <a:r>
              <a:rPr lang="en-GB" altLang="ja-JP" sz="900" dirty="0" smtClean="0"/>
              <a:t> to a wider audience.  At this point the way the policy is framed may shift from being articulated in terms of </a:t>
            </a:r>
            <a:r>
              <a:rPr lang="ja-JP" altLang="en-GB" sz="900" smtClean="0"/>
              <a:t>‘</a:t>
            </a:r>
            <a:r>
              <a:rPr lang="en-GB" altLang="ja-JP" sz="900" dirty="0" smtClean="0"/>
              <a:t>narrow interests and dogmatic ideologies</a:t>
            </a:r>
            <a:r>
              <a:rPr lang="ja-JP" altLang="en-GB" sz="900" smtClean="0"/>
              <a:t>’</a:t>
            </a:r>
            <a:r>
              <a:rPr lang="en-GB" altLang="ja-JP" sz="900" dirty="0" smtClean="0"/>
              <a:t> (p20) to one which more closely reflects perceptions of the wider public good.  In short, the more the policy enters the public domain, the more likely it is to be represented in terms which will seek to gain broad popular support.  The representation of policy in this context may take many forms.  Classically, policy will be represented formally in legal texts and policy documents.  However, policy representation also includes other commentaries, the purpose of which is to communicate and </a:t>
            </a:r>
            <a:r>
              <a:rPr lang="ja-JP" altLang="en-GB" sz="900" smtClean="0"/>
              <a:t>‘</a:t>
            </a:r>
            <a:r>
              <a:rPr lang="en-GB" altLang="ja-JP" sz="900" dirty="0" smtClean="0"/>
              <a:t>make sense</a:t>
            </a:r>
            <a:r>
              <a:rPr lang="ja-JP" altLang="en-GB" sz="900" smtClean="0"/>
              <a:t>’</a:t>
            </a:r>
            <a:r>
              <a:rPr lang="en-GB" altLang="ja-JP" sz="900" dirty="0" smtClean="0"/>
              <a:t> of the policy for its intended audience.  Such representation may include speeches by key figures, but will often include supplementary guidance material for practitioners.  In some cases these guidance materials will be more widely used than the official text, and therefore they will have a significant bearing on how the policy develops in practice.  It is also important to recognise that these commentaries are not restricted to official sources.  For example, trade unions have traditionally issued advice to members on the implementation of policy, whilst other sources including the media and private consultants provide other examples of external influences in this context.</a:t>
            </a:r>
          </a:p>
          <a:p>
            <a:pPr>
              <a:lnSpc>
                <a:spcPct val="80000"/>
              </a:lnSpc>
            </a:pPr>
            <a:r>
              <a:rPr lang="en-GB" sz="900" dirty="0" smtClean="0"/>
              <a:t> </a:t>
            </a:r>
          </a:p>
          <a:p>
            <a:pPr>
              <a:lnSpc>
                <a:spcPct val="80000"/>
              </a:lnSpc>
            </a:pPr>
            <a:r>
              <a:rPr lang="en-GB" sz="900" u="sng" dirty="0" smtClean="0"/>
              <a:t>Context of practice</a:t>
            </a:r>
            <a:r>
              <a:rPr lang="en-GB" sz="900" dirty="0" smtClean="0"/>
              <a:t> – policy texts are implemented, but implementation is a complex part of the process and it is important for any model of the policy process to reflect this complexity.  Bowe </a:t>
            </a:r>
            <a:r>
              <a:rPr lang="en-GB" sz="900" i="1" dirty="0" smtClean="0"/>
              <a:t>et al</a:t>
            </a:r>
            <a:r>
              <a:rPr lang="en-GB" sz="900" dirty="0" smtClean="0"/>
              <a:t> (1992) argue that </a:t>
            </a:r>
            <a:r>
              <a:rPr lang="ja-JP" altLang="en-GB" sz="900" smtClean="0"/>
              <a:t>‘</a:t>
            </a:r>
            <a:r>
              <a:rPr lang="en-GB" altLang="ja-JP" sz="900" dirty="0" smtClean="0"/>
              <a:t>policy is not simply received and implemented within this arena rather it is subject to interpretation and then </a:t>
            </a:r>
            <a:r>
              <a:rPr lang="ja-JP" altLang="en-GB" sz="900" smtClean="0"/>
              <a:t>“</a:t>
            </a:r>
            <a:r>
              <a:rPr lang="en-GB" altLang="ja-JP" sz="900" dirty="0" smtClean="0"/>
              <a:t>recreated</a:t>
            </a:r>
            <a:r>
              <a:rPr lang="ja-JP" altLang="en-GB" sz="900" smtClean="0"/>
              <a:t>”</a:t>
            </a:r>
            <a:r>
              <a:rPr lang="en-GB" altLang="ja-JP" sz="900" dirty="0" smtClean="0"/>
              <a:t>.</a:t>
            </a:r>
            <a:r>
              <a:rPr lang="ja-JP" altLang="en-GB" sz="900" smtClean="0"/>
              <a:t>’</a:t>
            </a:r>
            <a:r>
              <a:rPr lang="en-GB" altLang="ja-JP" sz="900" dirty="0" smtClean="0"/>
              <a:t>(p22).  The practitioner is not therefore an automaton who mechanistically implements that which they have been told to do.  It is more accurate to portray a process whereby the practitioner firsts interprets the policy and then considers its application in their own context.  A multiplicity of factors will shape this experience including the practitioners</a:t>
            </a:r>
            <a:r>
              <a:rPr lang="ja-JP" altLang="en-GB" sz="900" smtClean="0"/>
              <a:t>’</a:t>
            </a:r>
            <a:r>
              <a:rPr lang="en-GB" altLang="ja-JP" sz="900" dirty="0" smtClean="0"/>
              <a:t> own personal experiences and history, their values and their own vested interests.</a:t>
            </a:r>
          </a:p>
          <a:p>
            <a:pPr>
              <a:lnSpc>
                <a:spcPct val="80000"/>
              </a:lnSpc>
            </a:pPr>
            <a:r>
              <a:rPr lang="en-GB" sz="900" dirty="0" smtClean="0"/>
              <a:t> </a:t>
            </a:r>
          </a:p>
        </p:txBody>
      </p:sp>
      <p:sp>
        <p:nvSpPr>
          <p:cNvPr id="47107" name="Slide Number Placeholder 3"/>
          <p:cNvSpPr>
            <a:spLocks noGrp="1"/>
          </p:cNvSpPr>
          <p:nvPr>
            <p:ph type="sldNum" sz="quarter" idx="5"/>
          </p:nvPr>
        </p:nvSpPr>
        <p:spPr>
          <a:noFill/>
        </p:spPr>
        <p:txBody>
          <a:bodyPr/>
          <a:lstStyle/>
          <a:p>
            <a:fld id="{44D8F08E-26D0-442B-9F82-C87C0AE8FF2F}" type="slidenum">
              <a:rPr lang="en-GB"/>
              <a:pPr/>
              <a:t>39</a:t>
            </a:fld>
            <a:endParaRPr lang="en-GB" dirty="0"/>
          </a:p>
        </p:txBody>
      </p:sp>
    </p:spTree>
    <p:extLst>
      <p:ext uri="{BB962C8B-B14F-4D97-AF65-F5344CB8AC3E}">
        <p14:creationId xmlns:p14="http://schemas.microsoft.com/office/powerpoint/2010/main" xmlns="" val="26531520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bwMode="auto">
          <a:xfrm>
            <a:off x="3843338" y="9410700"/>
            <a:ext cx="2938462" cy="495300"/>
          </a:xfrm>
          <a:prstGeom prst="rect">
            <a:avLst/>
          </a:prstGeom>
          <a:noFill/>
          <a:ln>
            <a:miter lim="800000"/>
            <a:headEnd/>
            <a:tailEnd/>
          </a:ln>
        </p:spPr>
        <p:txBody>
          <a:bodyPr anchor="b"/>
          <a:lstStyle/>
          <a:p>
            <a:pPr algn="r"/>
            <a:fld id="{2AA2CF19-9B7A-4AEE-B05D-D3352653B914}" type="slidenum">
              <a:rPr lang="en-GB" sz="1200" b="1">
                <a:effectLst>
                  <a:outerShdw blurRad="38100" dist="38100" dir="2700000" algn="tl">
                    <a:srgbClr val="C0C0C0"/>
                  </a:outerShdw>
                </a:effectLst>
                <a:latin typeface="Californian FB" pitchFamily="18" charset="0"/>
              </a:rPr>
              <a:pPr algn="r"/>
              <a:t>7</a:t>
            </a:fld>
            <a:endParaRPr lang="en-GB" sz="1200" b="1" dirty="0">
              <a:effectLst>
                <a:outerShdw blurRad="38100" dist="38100" dir="2700000" algn="tl">
                  <a:srgbClr val="C0C0C0"/>
                </a:outerShdw>
              </a:effectLst>
              <a:latin typeface="Californian FB" pitchFamily="18" charset="0"/>
            </a:endParaRPr>
          </a:p>
        </p:txBody>
      </p:sp>
      <p:sp>
        <p:nvSpPr>
          <p:cNvPr id="18434" name="Rectangle 2"/>
          <p:cNvSpPr>
            <a:spLocks noGrp="1" noRot="1" noChangeAspect="1" noChangeArrowheads="1" noTextEdit="1"/>
          </p:cNvSpPr>
          <p:nvPr>
            <p:ph type="sldImg"/>
          </p:nvPr>
        </p:nvSpPr>
        <p:spPr>
          <a:xfrm>
            <a:off x="1082675" y="862013"/>
            <a:ext cx="4619625" cy="3465512"/>
          </a:xfrm>
          <a:ln/>
        </p:spPr>
      </p:sp>
      <p:sp>
        <p:nvSpPr>
          <p:cNvPr id="18435" name="Rectangle 3"/>
          <p:cNvSpPr>
            <a:spLocks noGrp="1" noChangeArrowheads="1"/>
          </p:cNvSpPr>
          <p:nvPr>
            <p:ph type="body" idx="1"/>
          </p:nvPr>
        </p:nvSpPr>
        <p:spPr>
          <a:xfrm>
            <a:off x="903288" y="4721225"/>
            <a:ext cx="4975225" cy="4406900"/>
          </a:xfrm>
          <a:noFill/>
          <a:ln/>
        </p:spPr>
        <p:txBody>
          <a:bodyPr/>
          <a:lstStyle/>
          <a:p>
            <a:endParaRPr lang="en-US" dirty="0" smtClean="0"/>
          </a:p>
        </p:txBody>
      </p:sp>
    </p:spTree>
    <p:extLst>
      <p:ext uri="{BB962C8B-B14F-4D97-AF65-F5344CB8AC3E}">
        <p14:creationId xmlns:p14="http://schemas.microsoft.com/office/powerpoint/2010/main" xmlns="" val="7102888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p:spPr>
        <p:txBody>
          <a:bodyPr/>
          <a:lstStyle/>
          <a:p>
            <a:fld id="{4A7275B6-E988-42BB-BE7B-200FAA4D5D7B}" type="slidenum">
              <a:rPr lang="en-GB"/>
              <a:pPr/>
              <a:t>40</a:t>
            </a:fld>
            <a:endParaRPr lang="en-GB" dirty="0"/>
          </a:p>
        </p:txBody>
      </p:sp>
      <p:sp>
        <p:nvSpPr>
          <p:cNvPr id="49154" name="Rectangle 2"/>
          <p:cNvSpPr>
            <a:spLocks noGrp="1" noRot="1" noChangeAspect="1" noChangeArrowheads="1" noTextEdit="1"/>
          </p:cNvSpPr>
          <p:nvPr>
            <p:ph type="sldImg"/>
          </p:nvPr>
        </p:nvSpPr>
        <p:spPr>
          <a:xfrm>
            <a:off x="1082675" y="862013"/>
            <a:ext cx="4619625" cy="3465512"/>
          </a:xfrm>
          <a:ln/>
        </p:spPr>
      </p:sp>
      <p:sp>
        <p:nvSpPr>
          <p:cNvPr id="49155" name="Rectangle 3"/>
          <p:cNvSpPr>
            <a:spLocks noGrp="1" noChangeArrowheads="1"/>
          </p:cNvSpPr>
          <p:nvPr>
            <p:ph type="body" idx="1"/>
          </p:nvPr>
        </p:nvSpPr>
        <p:spPr>
          <a:xfrm>
            <a:off x="903288" y="4721225"/>
            <a:ext cx="4975225" cy="4406900"/>
          </a:xfrm>
          <a:noFill/>
          <a:ln/>
        </p:spPr>
        <p:txBody>
          <a:bodyPr/>
          <a:lstStyle/>
          <a:p>
            <a:endParaRPr lang="en-US" dirty="0" smtClean="0"/>
          </a:p>
        </p:txBody>
      </p:sp>
    </p:spTree>
    <p:extLst>
      <p:ext uri="{BB962C8B-B14F-4D97-AF65-F5344CB8AC3E}">
        <p14:creationId xmlns:p14="http://schemas.microsoft.com/office/powerpoint/2010/main" xmlns="" val="9922667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a:ln/>
        </p:spPr>
      </p:sp>
      <p:sp>
        <p:nvSpPr>
          <p:cNvPr id="51202" name="Notes Placeholder 2"/>
          <p:cNvSpPr>
            <a:spLocks noGrp="1"/>
          </p:cNvSpPr>
          <p:nvPr>
            <p:ph type="body" idx="1"/>
          </p:nvPr>
        </p:nvSpPr>
        <p:spPr>
          <a:noFill/>
          <a:ln/>
        </p:spPr>
        <p:txBody>
          <a:bodyPr/>
          <a:lstStyle/>
          <a:p>
            <a:endParaRPr lang="en-GB" dirty="0" smtClean="0"/>
          </a:p>
        </p:txBody>
      </p:sp>
      <p:sp>
        <p:nvSpPr>
          <p:cNvPr id="51203" name="Slide Number Placeholder 3"/>
          <p:cNvSpPr>
            <a:spLocks noGrp="1"/>
          </p:cNvSpPr>
          <p:nvPr>
            <p:ph type="sldNum" sz="quarter" idx="5"/>
          </p:nvPr>
        </p:nvSpPr>
        <p:spPr>
          <a:noFill/>
        </p:spPr>
        <p:txBody>
          <a:bodyPr/>
          <a:lstStyle/>
          <a:p>
            <a:fld id="{08A30E13-CD5B-405F-A67D-DE87CE5D2B4B}" type="slidenum">
              <a:rPr lang="en-GB"/>
              <a:pPr/>
              <a:t>41</a:t>
            </a:fld>
            <a:endParaRPr lang="en-GB" dirty="0"/>
          </a:p>
        </p:txBody>
      </p:sp>
    </p:spTree>
    <p:extLst>
      <p:ext uri="{BB962C8B-B14F-4D97-AF65-F5344CB8AC3E}">
        <p14:creationId xmlns:p14="http://schemas.microsoft.com/office/powerpoint/2010/main" xmlns="" val="23246712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a:noFill/>
        </p:spPr>
        <p:txBody>
          <a:bodyPr/>
          <a:lstStyle/>
          <a:p>
            <a:fld id="{A1CB6509-1286-445B-BD8F-2DF7FE01F65C}" type="slidenum">
              <a:rPr lang="en-GB"/>
              <a:pPr/>
              <a:t>42</a:t>
            </a:fld>
            <a:endParaRPr lang="en-GB" dirty="0"/>
          </a:p>
        </p:txBody>
      </p:sp>
      <p:sp>
        <p:nvSpPr>
          <p:cNvPr id="53250" name="Rectangle 2"/>
          <p:cNvSpPr>
            <a:spLocks noGrp="1" noRot="1" noChangeAspect="1" noChangeArrowheads="1" noTextEdit="1"/>
          </p:cNvSpPr>
          <p:nvPr>
            <p:ph type="sldImg"/>
          </p:nvPr>
        </p:nvSpPr>
        <p:spPr>
          <a:xfrm>
            <a:off x="1082675" y="862013"/>
            <a:ext cx="4619625" cy="3465512"/>
          </a:xfrm>
          <a:ln/>
        </p:spPr>
      </p:sp>
      <p:sp>
        <p:nvSpPr>
          <p:cNvPr id="53251" name="Rectangle 3"/>
          <p:cNvSpPr>
            <a:spLocks noGrp="1" noChangeArrowheads="1"/>
          </p:cNvSpPr>
          <p:nvPr>
            <p:ph type="body" idx="1"/>
          </p:nvPr>
        </p:nvSpPr>
        <p:spPr>
          <a:xfrm>
            <a:off x="903288" y="4721225"/>
            <a:ext cx="4975225" cy="4406900"/>
          </a:xfrm>
          <a:noFill/>
          <a:ln/>
        </p:spPr>
        <p:txBody>
          <a:bodyPr/>
          <a:lstStyle/>
          <a:p>
            <a:endParaRPr lang="en-US" dirty="0" smtClean="0"/>
          </a:p>
        </p:txBody>
      </p:sp>
    </p:spTree>
    <p:extLst>
      <p:ext uri="{BB962C8B-B14F-4D97-AF65-F5344CB8AC3E}">
        <p14:creationId xmlns:p14="http://schemas.microsoft.com/office/powerpoint/2010/main" xmlns="" val="26806270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p:spPr>
        <p:txBody>
          <a:bodyPr/>
          <a:lstStyle/>
          <a:p>
            <a:fld id="{5967CD2F-1CBB-4604-ACDE-B65CE56DC201}" type="slidenum">
              <a:rPr lang="en-GB"/>
              <a:pPr/>
              <a:t>43</a:t>
            </a:fld>
            <a:endParaRPr lang="en-GB" dirty="0"/>
          </a:p>
        </p:txBody>
      </p:sp>
      <p:sp>
        <p:nvSpPr>
          <p:cNvPr id="55298" name="Rectangle 2"/>
          <p:cNvSpPr>
            <a:spLocks noGrp="1" noRot="1" noChangeAspect="1" noChangeArrowheads="1" noTextEdit="1"/>
          </p:cNvSpPr>
          <p:nvPr>
            <p:ph type="sldImg"/>
          </p:nvPr>
        </p:nvSpPr>
        <p:spPr>
          <a:xfrm>
            <a:off x="1082675" y="862013"/>
            <a:ext cx="4619625" cy="3465512"/>
          </a:xfrm>
          <a:ln/>
        </p:spPr>
      </p:sp>
      <p:sp>
        <p:nvSpPr>
          <p:cNvPr id="55299" name="Rectangle 3"/>
          <p:cNvSpPr>
            <a:spLocks noGrp="1" noChangeArrowheads="1"/>
          </p:cNvSpPr>
          <p:nvPr>
            <p:ph type="body" idx="1"/>
          </p:nvPr>
        </p:nvSpPr>
        <p:spPr>
          <a:xfrm>
            <a:off x="903288" y="4721225"/>
            <a:ext cx="4975225" cy="4406900"/>
          </a:xfrm>
          <a:noFill/>
          <a:ln/>
        </p:spPr>
        <p:txBody>
          <a:bodyPr/>
          <a:lstStyle/>
          <a:p>
            <a:endParaRPr lang="en-GB" dirty="0" smtClean="0"/>
          </a:p>
        </p:txBody>
      </p:sp>
    </p:spTree>
    <p:extLst>
      <p:ext uri="{BB962C8B-B14F-4D97-AF65-F5344CB8AC3E}">
        <p14:creationId xmlns:p14="http://schemas.microsoft.com/office/powerpoint/2010/main" xmlns="" val="23059770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p:spPr>
        <p:txBody>
          <a:bodyPr/>
          <a:lstStyle/>
          <a:p>
            <a:fld id="{5967CD2F-1CBB-4604-ACDE-B65CE56DC201}" type="slidenum">
              <a:rPr lang="en-GB"/>
              <a:pPr/>
              <a:t>44</a:t>
            </a:fld>
            <a:endParaRPr lang="en-GB" dirty="0"/>
          </a:p>
        </p:txBody>
      </p:sp>
      <p:sp>
        <p:nvSpPr>
          <p:cNvPr id="55298" name="Rectangle 2"/>
          <p:cNvSpPr>
            <a:spLocks noGrp="1" noRot="1" noChangeAspect="1" noChangeArrowheads="1" noTextEdit="1"/>
          </p:cNvSpPr>
          <p:nvPr>
            <p:ph type="sldImg"/>
          </p:nvPr>
        </p:nvSpPr>
        <p:spPr>
          <a:xfrm>
            <a:off x="1082675" y="862013"/>
            <a:ext cx="4619625" cy="3465512"/>
          </a:xfrm>
          <a:ln/>
        </p:spPr>
      </p:sp>
      <p:sp>
        <p:nvSpPr>
          <p:cNvPr id="55299" name="Rectangle 3"/>
          <p:cNvSpPr>
            <a:spLocks noGrp="1" noChangeArrowheads="1"/>
          </p:cNvSpPr>
          <p:nvPr>
            <p:ph type="body" idx="1"/>
          </p:nvPr>
        </p:nvSpPr>
        <p:spPr>
          <a:xfrm>
            <a:off x="903288" y="4721225"/>
            <a:ext cx="4975225" cy="4406900"/>
          </a:xfrm>
          <a:noFill/>
          <a:ln/>
        </p:spPr>
        <p:txBody>
          <a:bodyPr/>
          <a:lstStyle/>
          <a:p>
            <a:endParaRPr lang="en-GB" dirty="0" smtClean="0"/>
          </a:p>
        </p:txBody>
      </p:sp>
    </p:spTree>
    <p:extLst>
      <p:ext uri="{BB962C8B-B14F-4D97-AF65-F5344CB8AC3E}">
        <p14:creationId xmlns:p14="http://schemas.microsoft.com/office/powerpoint/2010/main" xmlns="" val="192016171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p:spPr>
        <p:txBody>
          <a:bodyPr/>
          <a:lstStyle/>
          <a:p>
            <a:fld id="{5967CD2F-1CBB-4604-ACDE-B65CE56DC201}" type="slidenum">
              <a:rPr lang="en-GB"/>
              <a:pPr/>
              <a:t>45</a:t>
            </a:fld>
            <a:endParaRPr lang="en-GB" dirty="0"/>
          </a:p>
        </p:txBody>
      </p:sp>
      <p:sp>
        <p:nvSpPr>
          <p:cNvPr id="55298" name="Rectangle 2"/>
          <p:cNvSpPr>
            <a:spLocks noGrp="1" noRot="1" noChangeAspect="1" noChangeArrowheads="1" noTextEdit="1"/>
          </p:cNvSpPr>
          <p:nvPr>
            <p:ph type="sldImg"/>
          </p:nvPr>
        </p:nvSpPr>
        <p:spPr>
          <a:xfrm>
            <a:off x="1082675" y="862013"/>
            <a:ext cx="4619625" cy="3465512"/>
          </a:xfrm>
          <a:ln/>
        </p:spPr>
      </p:sp>
      <p:sp>
        <p:nvSpPr>
          <p:cNvPr id="55299" name="Rectangle 3"/>
          <p:cNvSpPr>
            <a:spLocks noGrp="1" noChangeArrowheads="1"/>
          </p:cNvSpPr>
          <p:nvPr>
            <p:ph type="body" idx="1"/>
          </p:nvPr>
        </p:nvSpPr>
        <p:spPr>
          <a:xfrm>
            <a:off x="903288" y="4721225"/>
            <a:ext cx="4975225" cy="4406900"/>
          </a:xfrm>
          <a:noFill/>
          <a:ln/>
        </p:spPr>
        <p:txBody>
          <a:bodyPr/>
          <a:lstStyle/>
          <a:p>
            <a:endParaRPr lang="en-GB" dirty="0" smtClean="0"/>
          </a:p>
        </p:txBody>
      </p:sp>
    </p:spTree>
    <p:extLst>
      <p:ext uri="{BB962C8B-B14F-4D97-AF65-F5344CB8AC3E}">
        <p14:creationId xmlns:p14="http://schemas.microsoft.com/office/powerpoint/2010/main" xmlns="" val="7163116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p:spPr>
        <p:txBody>
          <a:bodyPr/>
          <a:lstStyle/>
          <a:p>
            <a:fld id="{5967CD2F-1CBB-4604-ACDE-B65CE56DC201}" type="slidenum">
              <a:rPr lang="en-GB"/>
              <a:pPr/>
              <a:t>46</a:t>
            </a:fld>
            <a:endParaRPr lang="en-GB" dirty="0"/>
          </a:p>
        </p:txBody>
      </p:sp>
      <p:sp>
        <p:nvSpPr>
          <p:cNvPr id="55298" name="Rectangle 2"/>
          <p:cNvSpPr>
            <a:spLocks noGrp="1" noRot="1" noChangeAspect="1" noChangeArrowheads="1" noTextEdit="1"/>
          </p:cNvSpPr>
          <p:nvPr>
            <p:ph type="sldImg"/>
          </p:nvPr>
        </p:nvSpPr>
        <p:spPr>
          <a:xfrm>
            <a:off x="1082675" y="862013"/>
            <a:ext cx="4619625" cy="3465512"/>
          </a:xfrm>
          <a:ln/>
        </p:spPr>
      </p:sp>
      <p:sp>
        <p:nvSpPr>
          <p:cNvPr id="55299" name="Rectangle 3"/>
          <p:cNvSpPr>
            <a:spLocks noGrp="1" noChangeArrowheads="1"/>
          </p:cNvSpPr>
          <p:nvPr>
            <p:ph type="body" idx="1"/>
          </p:nvPr>
        </p:nvSpPr>
        <p:spPr>
          <a:xfrm>
            <a:off x="903288" y="4721225"/>
            <a:ext cx="4975225" cy="4406900"/>
          </a:xfrm>
          <a:noFill/>
          <a:ln/>
        </p:spPr>
        <p:txBody>
          <a:bodyPr/>
          <a:lstStyle/>
          <a:p>
            <a:endParaRPr lang="en-GB" dirty="0" smtClean="0"/>
          </a:p>
        </p:txBody>
      </p:sp>
    </p:spTree>
    <p:extLst>
      <p:ext uri="{BB962C8B-B14F-4D97-AF65-F5344CB8AC3E}">
        <p14:creationId xmlns:p14="http://schemas.microsoft.com/office/powerpoint/2010/main" xmlns="" val="24481890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a:spLocks noGrp="1" noChangeArrowheads="1"/>
          </p:cNvSpPr>
          <p:nvPr>
            <p:ph type="sldNum" sz="quarter" idx="5"/>
          </p:nvPr>
        </p:nvSpPr>
        <p:spPr>
          <a:noFill/>
        </p:spPr>
        <p:txBody>
          <a:bodyPr/>
          <a:lstStyle/>
          <a:p>
            <a:fld id="{D1B3B826-6ED6-455C-87B3-A7831545DFB9}" type="slidenum">
              <a:rPr lang="en-GB"/>
              <a:pPr/>
              <a:t>47</a:t>
            </a:fld>
            <a:endParaRPr lang="en-GB" dirty="0"/>
          </a:p>
        </p:txBody>
      </p:sp>
      <p:sp>
        <p:nvSpPr>
          <p:cNvPr id="57346" name="Rectangle 2"/>
          <p:cNvSpPr>
            <a:spLocks noGrp="1" noRot="1" noChangeAspect="1" noChangeArrowheads="1" noTextEdit="1"/>
          </p:cNvSpPr>
          <p:nvPr>
            <p:ph type="sldImg"/>
          </p:nvPr>
        </p:nvSpPr>
        <p:spPr>
          <a:xfrm>
            <a:off x="1082675" y="862013"/>
            <a:ext cx="4619625" cy="3465512"/>
          </a:xfrm>
          <a:ln/>
        </p:spPr>
      </p:sp>
      <p:sp>
        <p:nvSpPr>
          <p:cNvPr id="57347" name="Rectangle 3"/>
          <p:cNvSpPr>
            <a:spLocks noGrp="1" noChangeArrowheads="1"/>
          </p:cNvSpPr>
          <p:nvPr>
            <p:ph type="body" idx="1"/>
          </p:nvPr>
        </p:nvSpPr>
        <p:spPr>
          <a:xfrm>
            <a:off x="903288" y="4721225"/>
            <a:ext cx="4975225" cy="4406900"/>
          </a:xfrm>
          <a:noFill/>
          <a:ln/>
        </p:spPr>
        <p:txBody>
          <a:bodyPr/>
          <a:lstStyle/>
          <a:p>
            <a:endParaRPr lang="en-US" dirty="0" smtClean="0"/>
          </a:p>
        </p:txBody>
      </p:sp>
    </p:spTree>
    <p:extLst>
      <p:ext uri="{BB962C8B-B14F-4D97-AF65-F5344CB8AC3E}">
        <p14:creationId xmlns:p14="http://schemas.microsoft.com/office/powerpoint/2010/main" xmlns="" val="44916104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p:spPr>
        <p:txBody>
          <a:bodyPr/>
          <a:lstStyle/>
          <a:p>
            <a:fld id="{5967CD2F-1CBB-4604-ACDE-B65CE56DC201}" type="slidenum">
              <a:rPr lang="en-GB"/>
              <a:pPr/>
              <a:t>48</a:t>
            </a:fld>
            <a:endParaRPr lang="en-GB" dirty="0"/>
          </a:p>
        </p:txBody>
      </p:sp>
      <p:sp>
        <p:nvSpPr>
          <p:cNvPr id="55298" name="Rectangle 2"/>
          <p:cNvSpPr>
            <a:spLocks noGrp="1" noRot="1" noChangeAspect="1" noChangeArrowheads="1" noTextEdit="1"/>
          </p:cNvSpPr>
          <p:nvPr>
            <p:ph type="sldImg"/>
          </p:nvPr>
        </p:nvSpPr>
        <p:spPr>
          <a:xfrm>
            <a:off x="1082675" y="862013"/>
            <a:ext cx="4619625" cy="3465512"/>
          </a:xfrm>
          <a:ln/>
        </p:spPr>
      </p:sp>
      <p:sp>
        <p:nvSpPr>
          <p:cNvPr id="55299" name="Rectangle 3"/>
          <p:cNvSpPr>
            <a:spLocks noGrp="1" noChangeArrowheads="1"/>
          </p:cNvSpPr>
          <p:nvPr>
            <p:ph type="body" idx="1"/>
          </p:nvPr>
        </p:nvSpPr>
        <p:spPr>
          <a:xfrm>
            <a:off x="903288" y="4721225"/>
            <a:ext cx="4975225" cy="4406900"/>
          </a:xfrm>
          <a:noFill/>
          <a:ln/>
        </p:spPr>
        <p:txBody>
          <a:bodyPr/>
          <a:lstStyle/>
          <a:p>
            <a:endParaRPr lang="en-GB" dirty="0" smtClean="0"/>
          </a:p>
        </p:txBody>
      </p:sp>
    </p:spTree>
    <p:extLst>
      <p:ext uri="{BB962C8B-B14F-4D97-AF65-F5344CB8AC3E}">
        <p14:creationId xmlns:p14="http://schemas.microsoft.com/office/powerpoint/2010/main" xmlns="" val="6042388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solidFill>
                  <a:srgbClr val="000000"/>
                </a:solidFill>
              </a:rPr>
              <a:pPr/>
              <a:t>49</a:t>
            </a:fld>
            <a:endParaRPr lang="en-GB" dirty="0">
              <a:solidFill>
                <a:srgbClr val="000000"/>
              </a:solidFill>
            </a:endParaRPr>
          </a:p>
        </p:txBody>
      </p:sp>
    </p:spTree>
    <p:extLst>
      <p:ext uri="{BB962C8B-B14F-4D97-AF65-F5344CB8AC3E}">
        <p14:creationId xmlns:p14="http://schemas.microsoft.com/office/powerpoint/2010/main" xmlns="" val="20900374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bwMode="auto">
          <a:xfrm>
            <a:off x="3843338" y="9410700"/>
            <a:ext cx="2938462" cy="495300"/>
          </a:xfrm>
          <a:prstGeom prst="rect">
            <a:avLst/>
          </a:prstGeom>
          <a:noFill/>
          <a:ln>
            <a:miter lim="800000"/>
            <a:headEnd/>
            <a:tailEnd/>
          </a:ln>
        </p:spPr>
        <p:txBody>
          <a:bodyPr anchor="b"/>
          <a:lstStyle/>
          <a:p>
            <a:pPr algn="r"/>
            <a:fld id="{748F5569-5969-457F-B46B-B0F6294865E7}" type="slidenum">
              <a:rPr lang="en-GB" sz="1200" b="1">
                <a:effectLst>
                  <a:outerShdw blurRad="38100" dist="38100" dir="2700000" algn="tl">
                    <a:srgbClr val="C0C0C0"/>
                  </a:outerShdw>
                </a:effectLst>
                <a:latin typeface="Californian FB" pitchFamily="18" charset="0"/>
              </a:rPr>
              <a:pPr algn="r"/>
              <a:t>8</a:t>
            </a:fld>
            <a:endParaRPr lang="en-GB" sz="1200" b="1" dirty="0">
              <a:effectLst>
                <a:outerShdw blurRad="38100" dist="38100" dir="2700000" algn="tl">
                  <a:srgbClr val="C0C0C0"/>
                </a:outerShdw>
              </a:effectLst>
              <a:latin typeface="Californian FB" pitchFamily="18" charset="0"/>
            </a:endParaRPr>
          </a:p>
        </p:txBody>
      </p:sp>
      <p:sp>
        <p:nvSpPr>
          <p:cNvPr id="20482" name="Rectangle 2"/>
          <p:cNvSpPr>
            <a:spLocks noGrp="1" noRot="1" noChangeAspect="1" noChangeArrowheads="1" noTextEdit="1"/>
          </p:cNvSpPr>
          <p:nvPr>
            <p:ph type="sldImg"/>
          </p:nvPr>
        </p:nvSpPr>
        <p:spPr>
          <a:xfrm>
            <a:off x="1082675" y="862013"/>
            <a:ext cx="4619625" cy="3465512"/>
          </a:xfrm>
          <a:ln/>
        </p:spPr>
      </p:sp>
      <p:sp>
        <p:nvSpPr>
          <p:cNvPr id="20483" name="Rectangle 3"/>
          <p:cNvSpPr>
            <a:spLocks noGrp="1" noChangeArrowheads="1"/>
          </p:cNvSpPr>
          <p:nvPr>
            <p:ph type="body" idx="1"/>
          </p:nvPr>
        </p:nvSpPr>
        <p:spPr>
          <a:xfrm>
            <a:off x="903288" y="4721225"/>
            <a:ext cx="4975225" cy="4406900"/>
          </a:xfrm>
          <a:noFill/>
          <a:ln/>
        </p:spPr>
        <p:txBody>
          <a:bodyPr/>
          <a:lstStyle/>
          <a:p>
            <a:endParaRPr lang="en-US" dirty="0" smtClean="0"/>
          </a:p>
        </p:txBody>
      </p:sp>
    </p:spTree>
    <p:extLst>
      <p:ext uri="{BB962C8B-B14F-4D97-AF65-F5344CB8AC3E}">
        <p14:creationId xmlns:p14="http://schemas.microsoft.com/office/powerpoint/2010/main" xmlns="" val="16036397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p:txBody>
          <a:bodyPr/>
          <a:lstStyle/>
          <a:p>
            <a:pPr>
              <a:defRPr/>
            </a:pPr>
            <a:fld id="{9CD09F3B-D93C-C242-A42F-5B3D7821D97C}" type="slidenum">
              <a:rPr lang="en-GB" smtClean="0">
                <a:solidFill>
                  <a:srgbClr val="000000"/>
                </a:solidFill>
              </a:rPr>
              <a:pPr>
                <a:defRPr/>
              </a:pPr>
              <a:t>50</a:t>
            </a:fld>
            <a:endParaRPr lang="en-GB" dirty="0" smtClean="0">
              <a:solidFill>
                <a:srgbClr val="000000"/>
              </a:solidFill>
            </a:endParaRPr>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dirty="0">
              <a:latin typeface="Times New Roman" charset="0"/>
            </a:endParaRPr>
          </a:p>
        </p:txBody>
      </p:sp>
    </p:spTree>
    <p:extLst>
      <p:ext uri="{BB962C8B-B14F-4D97-AF65-F5344CB8AC3E}">
        <p14:creationId xmlns:p14="http://schemas.microsoft.com/office/powerpoint/2010/main" xmlns="" val="269380996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9E9D76C8-A115-4146-9CF2-3447CF0728F7}" type="slidenum">
              <a:rPr lang="en-GB" smtClean="0">
                <a:solidFill>
                  <a:srgbClr val="000000"/>
                </a:solidFill>
              </a:rPr>
              <a:pPr/>
              <a:t>51</a:t>
            </a:fld>
            <a:endParaRPr lang="en-GB" dirty="0" smtClean="0">
              <a:solidFill>
                <a:srgbClr val="000000"/>
              </a:solidFill>
            </a:endParaRPr>
          </a:p>
        </p:txBody>
      </p:sp>
      <p:sp>
        <p:nvSpPr>
          <p:cNvPr id="35843" name="Rectangle 2"/>
          <p:cNvSpPr>
            <a:spLocks noGrp="1" noRot="1" noChangeAspect="1" noChangeArrowheads="1" noTextEdit="1"/>
          </p:cNvSpPr>
          <p:nvPr>
            <p:ph type="sldImg"/>
          </p:nvPr>
        </p:nvSpPr>
        <p:spPr>
          <a:xfrm>
            <a:off x="938213" y="750888"/>
            <a:ext cx="5011737" cy="3757612"/>
          </a:xfrm>
          <a:ln/>
        </p:spPr>
      </p:sp>
      <p:sp>
        <p:nvSpPr>
          <p:cNvPr id="35844"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xmlns="" val="265264095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9E9D76C8-A115-4146-9CF2-3447CF0728F7}" type="slidenum">
              <a:rPr lang="en-GB" smtClean="0">
                <a:solidFill>
                  <a:srgbClr val="000000"/>
                </a:solidFill>
              </a:rPr>
              <a:pPr/>
              <a:t>52</a:t>
            </a:fld>
            <a:endParaRPr lang="en-GB" dirty="0" smtClean="0">
              <a:solidFill>
                <a:srgbClr val="000000"/>
              </a:solidFill>
            </a:endParaRPr>
          </a:p>
        </p:txBody>
      </p:sp>
      <p:sp>
        <p:nvSpPr>
          <p:cNvPr id="35843" name="Rectangle 2"/>
          <p:cNvSpPr>
            <a:spLocks noGrp="1" noRot="1" noChangeAspect="1" noChangeArrowheads="1" noTextEdit="1"/>
          </p:cNvSpPr>
          <p:nvPr>
            <p:ph type="sldImg"/>
          </p:nvPr>
        </p:nvSpPr>
        <p:spPr>
          <a:xfrm>
            <a:off x="938213" y="750888"/>
            <a:ext cx="5011737" cy="3757612"/>
          </a:xfrm>
          <a:ln/>
        </p:spPr>
      </p:sp>
      <p:sp>
        <p:nvSpPr>
          <p:cNvPr id="35844"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xmlns="" val="379122905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9E9D76C8-A115-4146-9CF2-3447CF0728F7}" type="slidenum">
              <a:rPr lang="en-GB" smtClean="0">
                <a:solidFill>
                  <a:srgbClr val="000000"/>
                </a:solidFill>
              </a:rPr>
              <a:pPr/>
              <a:t>53</a:t>
            </a:fld>
            <a:endParaRPr lang="en-GB" dirty="0" smtClean="0">
              <a:solidFill>
                <a:srgbClr val="000000"/>
              </a:solidFill>
            </a:endParaRPr>
          </a:p>
        </p:txBody>
      </p:sp>
      <p:sp>
        <p:nvSpPr>
          <p:cNvPr id="35843" name="Rectangle 2"/>
          <p:cNvSpPr>
            <a:spLocks noGrp="1" noRot="1" noChangeAspect="1" noChangeArrowheads="1" noTextEdit="1"/>
          </p:cNvSpPr>
          <p:nvPr>
            <p:ph type="sldImg"/>
          </p:nvPr>
        </p:nvSpPr>
        <p:spPr>
          <a:xfrm>
            <a:off x="938213" y="750888"/>
            <a:ext cx="5011737" cy="3757612"/>
          </a:xfrm>
          <a:ln/>
        </p:spPr>
      </p:sp>
      <p:sp>
        <p:nvSpPr>
          <p:cNvPr id="35844"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xmlns="" val="241712748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AC41EA9-48BE-4CDE-A320-80BD2FE2ECEA}" type="slidenum">
              <a:rPr lang="en-GB">
                <a:solidFill>
                  <a:srgbClr val="000000"/>
                </a:solidFill>
              </a:rPr>
              <a:pPr/>
              <a:t>54</a:t>
            </a:fld>
            <a:endParaRPr lang="en-GB" dirty="0">
              <a:solidFill>
                <a:srgbClr val="000000"/>
              </a:solidFill>
            </a:endParaRPr>
          </a:p>
        </p:txBody>
      </p:sp>
      <p:sp>
        <p:nvSpPr>
          <p:cNvPr id="297986" name="Rectangle 2"/>
          <p:cNvSpPr>
            <a:spLocks noGrp="1" noRot="1" noChangeAspect="1" noChangeArrowheads="1" noTextEdit="1"/>
          </p:cNvSpPr>
          <p:nvPr>
            <p:ph type="sldImg"/>
          </p:nvPr>
        </p:nvSpPr>
        <p:spPr bwMode="auto">
          <a:xfrm>
            <a:off x="1109663" y="877888"/>
            <a:ext cx="4670425" cy="3502025"/>
          </a:xfrm>
          <a:prstGeom prst="rect">
            <a:avLst/>
          </a:prstGeom>
          <a:noFill/>
          <a:ln w="12700" cap="flat">
            <a:solidFill>
              <a:schemeClr val="tx1"/>
            </a:solidFill>
            <a:miter lim="800000"/>
            <a:headEnd/>
            <a:tailEnd/>
          </a:ln>
        </p:spPr>
      </p:sp>
      <p:sp>
        <p:nvSpPr>
          <p:cNvPr id="297987" name="Rectangle 3"/>
          <p:cNvSpPr>
            <a:spLocks noGrp="1" noChangeArrowheads="1"/>
          </p:cNvSpPr>
          <p:nvPr>
            <p:ph type="body" idx="1"/>
          </p:nvPr>
        </p:nvSpPr>
        <p:spPr bwMode="auto">
          <a:xfrm>
            <a:off x="918424" y="4776552"/>
            <a:ext cx="5051319" cy="4170497"/>
          </a:xfrm>
          <a:prstGeom prst="rect">
            <a:avLst/>
          </a:prstGeom>
          <a:noFill/>
          <a:ln w="12700">
            <a:miter lim="800000"/>
            <a:headEnd/>
            <a:tailEnd/>
          </a:ln>
        </p:spPr>
        <p:txBody>
          <a:bodyPr lIns="91675" tIns="45033" rIns="91675" bIns="45033"/>
          <a:lstStyle/>
          <a:p>
            <a:endParaRPr lang="en-US" dirty="0"/>
          </a:p>
        </p:txBody>
      </p:sp>
      <p:sp>
        <p:nvSpPr>
          <p:cNvPr id="297988" name="Text Box 4"/>
          <p:cNvSpPr txBox="1">
            <a:spLocks noChangeArrowheads="1"/>
          </p:cNvSpPr>
          <p:nvPr/>
        </p:nvSpPr>
        <p:spPr bwMode="auto">
          <a:xfrm>
            <a:off x="1148028" y="4765116"/>
            <a:ext cx="4285968" cy="1313388"/>
          </a:xfrm>
          <a:prstGeom prst="rect">
            <a:avLst/>
          </a:prstGeom>
          <a:noFill/>
          <a:ln w="12700">
            <a:noFill/>
            <a:miter lim="800000"/>
            <a:headEnd/>
            <a:tailEnd/>
          </a:ln>
          <a:effectLst/>
        </p:spPr>
        <p:txBody>
          <a:bodyPr lIns="92640" tIns="46319" rIns="92640" bIns="46319">
            <a:spAutoFit/>
          </a:bodyPr>
          <a:lstStyle/>
          <a:p>
            <a:pPr>
              <a:spcBef>
                <a:spcPct val="50000"/>
              </a:spcBef>
            </a:pPr>
            <a:r>
              <a:rPr lang="en-US" sz="1200" dirty="0">
                <a:solidFill>
                  <a:srgbClr val="000000"/>
                </a:solidFill>
                <a:ea typeface="+mn-ea"/>
              </a:rPr>
              <a:t>These are the issues which will form a thread through the topics I have outlined</a:t>
            </a:r>
          </a:p>
          <a:p>
            <a:pPr>
              <a:spcBef>
                <a:spcPct val="50000"/>
              </a:spcBef>
            </a:pPr>
            <a:r>
              <a:rPr lang="en-US" sz="1200" dirty="0">
                <a:solidFill>
                  <a:srgbClr val="000000"/>
                </a:solidFill>
                <a:ea typeface="+mn-ea"/>
              </a:rPr>
              <a:t>Brief discussion of each: why these priorities?</a:t>
            </a:r>
          </a:p>
          <a:p>
            <a:pPr>
              <a:spcBef>
                <a:spcPct val="50000"/>
              </a:spcBef>
            </a:pPr>
            <a:endParaRPr lang="en-US" sz="1200" dirty="0">
              <a:solidFill>
                <a:srgbClr val="000000"/>
              </a:solidFill>
              <a:ea typeface="+mn-ea"/>
            </a:endParaRPr>
          </a:p>
          <a:p>
            <a:pPr>
              <a:spcBef>
                <a:spcPct val="50000"/>
              </a:spcBef>
            </a:pPr>
            <a:endParaRPr lang="en-US" sz="1200" dirty="0">
              <a:solidFill>
                <a:srgbClr val="000000"/>
              </a:solidFill>
              <a:ea typeface="+mn-ea"/>
            </a:endParaRPr>
          </a:p>
        </p:txBody>
      </p:sp>
    </p:spTree>
    <p:extLst>
      <p:ext uri="{BB962C8B-B14F-4D97-AF65-F5344CB8AC3E}">
        <p14:creationId xmlns:p14="http://schemas.microsoft.com/office/powerpoint/2010/main" xmlns="" val="34195492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AC41EA9-48BE-4CDE-A320-80BD2FE2ECEA}" type="slidenum">
              <a:rPr lang="en-GB">
                <a:solidFill>
                  <a:srgbClr val="000000"/>
                </a:solidFill>
              </a:rPr>
              <a:pPr/>
              <a:t>55</a:t>
            </a:fld>
            <a:endParaRPr lang="en-GB" dirty="0">
              <a:solidFill>
                <a:srgbClr val="000000"/>
              </a:solidFill>
            </a:endParaRPr>
          </a:p>
        </p:txBody>
      </p:sp>
      <p:sp>
        <p:nvSpPr>
          <p:cNvPr id="297986" name="Rectangle 2"/>
          <p:cNvSpPr>
            <a:spLocks noGrp="1" noRot="1" noChangeAspect="1" noChangeArrowheads="1" noTextEdit="1"/>
          </p:cNvSpPr>
          <p:nvPr>
            <p:ph type="sldImg"/>
          </p:nvPr>
        </p:nvSpPr>
        <p:spPr bwMode="auto">
          <a:xfrm>
            <a:off x="1109663" y="877888"/>
            <a:ext cx="4670425" cy="3502025"/>
          </a:xfrm>
          <a:prstGeom prst="rect">
            <a:avLst/>
          </a:prstGeom>
          <a:noFill/>
          <a:ln w="12700" cap="flat">
            <a:solidFill>
              <a:schemeClr val="tx1"/>
            </a:solidFill>
            <a:miter lim="800000"/>
            <a:headEnd/>
            <a:tailEnd/>
          </a:ln>
        </p:spPr>
      </p:sp>
      <p:sp>
        <p:nvSpPr>
          <p:cNvPr id="297987" name="Rectangle 3"/>
          <p:cNvSpPr>
            <a:spLocks noGrp="1" noChangeArrowheads="1"/>
          </p:cNvSpPr>
          <p:nvPr>
            <p:ph type="body" idx="1"/>
          </p:nvPr>
        </p:nvSpPr>
        <p:spPr bwMode="auto">
          <a:xfrm>
            <a:off x="918424" y="4776552"/>
            <a:ext cx="5051319" cy="4170497"/>
          </a:xfrm>
          <a:prstGeom prst="rect">
            <a:avLst/>
          </a:prstGeom>
          <a:noFill/>
          <a:ln w="12700">
            <a:miter lim="800000"/>
            <a:headEnd/>
            <a:tailEnd/>
          </a:ln>
        </p:spPr>
        <p:txBody>
          <a:bodyPr lIns="91675" tIns="45033" rIns="91675" bIns="45033"/>
          <a:lstStyle/>
          <a:p>
            <a:endParaRPr lang="en-US" dirty="0"/>
          </a:p>
        </p:txBody>
      </p:sp>
      <p:sp>
        <p:nvSpPr>
          <p:cNvPr id="297988" name="Text Box 4"/>
          <p:cNvSpPr txBox="1">
            <a:spLocks noChangeArrowheads="1"/>
          </p:cNvSpPr>
          <p:nvPr/>
        </p:nvSpPr>
        <p:spPr bwMode="auto">
          <a:xfrm>
            <a:off x="1148028" y="4765116"/>
            <a:ext cx="4285968" cy="1313388"/>
          </a:xfrm>
          <a:prstGeom prst="rect">
            <a:avLst/>
          </a:prstGeom>
          <a:noFill/>
          <a:ln w="12700">
            <a:noFill/>
            <a:miter lim="800000"/>
            <a:headEnd/>
            <a:tailEnd/>
          </a:ln>
          <a:effectLst/>
        </p:spPr>
        <p:txBody>
          <a:bodyPr lIns="92640" tIns="46319" rIns="92640" bIns="46319">
            <a:spAutoFit/>
          </a:bodyPr>
          <a:lstStyle/>
          <a:p>
            <a:pPr>
              <a:spcBef>
                <a:spcPct val="50000"/>
              </a:spcBef>
            </a:pPr>
            <a:r>
              <a:rPr lang="en-US" sz="1200" dirty="0">
                <a:solidFill>
                  <a:srgbClr val="000000"/>
                </a:solidFill>
                <a:ea typeface="+mn-ea"/>
              </a:rPr>
              <a:t>These are the issues which will form a thread through the topics I have outlined</a:t>
            </a:r>
          </a:p>
          <a:p>
            <a:pPr>
              <a:spcBef>
                <a:spcPct val="50000"/>
              </a:spcBef>
            </a:pPr>
            <a:r>
              <a:rPr lang="en-US" sz="1200" dirty="0">
                <a:solidFill>
                  <a:srgbClr val="000000"/>
                </a:solidFill>
                <a:ea typeface="+mn-ea"/>
              </a:rPr>
              <a:t>Brief discussion of each: why these priorities?</a:t>
            </a:r>
          </a:p>
          <a:p>
            <a:pPr>
              <a:spcBef>
                <a:spcPct val="50000"/>
              </a:spcBef>
            </a:pPr>
            <a:endParaRPr lang="en-US" sz="1200" dirty="0">
              <a:solidFill>
                <a:srgbClr val="000000"/>
              </a:solidFill>
              <a:ea typeface="+mn-ea"/>
            </a:endParaRPr>
          </a:p>
          <a:p>
            <a:pPr>
              <a:spcBef>
                <a:spcPct val="50000"/>
              </a:spcBef>
            </a:pPr>
            <a:endParaRPr lang="en-US" sz="1200" dirty="0">
              <a:solidFill>
                <a:srgbClr val="000000"/>
              </a:solidFill>
              <a:ea typeface="+mn-ea"/>
            </a:endParaRPr>
          </a:p>
        </p:txBody>
      </p:sp>
    </p:spTree>
    <p:extLst>
      <p:ext uri="{BB962C8B-B14F-4D97-AF65-F5344CB8AC3E}">
        <p14:creationId xmlns:p14="http://schemas.microsoft.com/office/powerpoint/2010/main" xmlns="" val="113626779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8B3D7C8-0921-432A-A6FE-5909CC6BBAA3}" type="slidenum">
              <a:rPr lang="en-GB">
                <a:solidFill>
                  <a:srgbClr val="000000"/>
                </a:solidFill>
              </a:rPr>
              <a:pPr/>
              <a:t>56</a:t>
            </a:fld>
            <a:endParaRPr lang="en-GB" dirty="0">
              <a:solidFill>
                <a:srgbClr val="000000"/>
              </a:solidFill>
            </a:endParaRPr>
          </a:p>
        </p:txBody>
      </p:sp>
      <p:sp>
        <p:nvSpPr>
          <p:cNvPr id="244738" name="Rectangle 2"/>
          <p:cNvSpPr>
            <a:spLocks noGrp="1" noRot="1" noChangeAspect="1" noChangeArrowheads="1" noTextEdit="1"/>
          </p:cNvSpPr>
          <p:nvPr>
            <p:ph type="sldImg"/>
          </p:nvPr>
        </p:nvSpPr>
        <p:spPr>
          <a:xfrm>
            <a:off x="1109663" y="877888"/>
            <a:ext cx="4670425" cy="3502025"/>
          </a:xfrm>
          <a:ln w="12700" cap="flat">
            <a:solidFill>
              <a:schemeClr val="tx1"/>
            </a:solidFill>
          </a:ln>
        </p:spPr>
      </p:sp>
      <p:sp>
        <p:nvSpPr>
          <p:cNvPr id="244739" name="Rectangle 3"/>
          <p:cNvSpPr>
            <a:spLocks noGrp="1" noChangeArrowheads="1"/>
          </p:cNvSpPr>
          <p:nvPr>
            <p:ph type="body" idx="1"/>
          </p:nvPr>
        </p:nvSpPr>
        <p:spPr>
          <a:xfrm>
            <a:off x="918424" y="4776552"/>
            <a:ext cx="5051319" cy="4170497"/>
          </a:xfrm>
          <a:noFill/>
          <a:ln/>
        </p:spPr>
        <p:txBody>
          <a:bodyPr lIns="91675" tIns="45033" rIns="91675" bIns="45033"/>
          <a:lstStyle/>
          <a:p>
            <a:r>
              <a:rPr lang="en-US" dirty="0" smtClean="0"/>
              <a:t>This</a:t>
            </a:r>
            <a:r>
              <a:rPr lang="en-US" baseline="0" dirty="0" smtClean="0"/>
              <a:t> question harks back to earlier discussions and educational philosophy/purposes.</a:t>
            </a:r>
          </a:p>
          <a:p>
            <a:endParaRPr lang="en-US" dirty="0"/>
          </a:p>
        </p:txBody>
      </p:sp>
      <p:sp>
        <p:nvSpPr>
          <p:cNvPr id="244740" name="Text Box 4"/>
          <p:cNvSpPr txBox="1">
            <a:spLocks noChangeArrowheads="1"/>
          </p:cNvSpPr>
          <p:nvPr/>
        </p:nvSpPr>
        <p:spPr bwMode="auto">
          <a:xfrm>
            <a:off x="1148028" y="4765116"/>
            <a:ext cx="4285968" cy="1313388"/>
          </a:xfrm>
          <a:prstGeom prst="rect">
            <a:avLst/>
          </a:prstGeom>
          <a:noFill/>
          <a:ln w="12700">
            <a:noFill/>
            <a:miter lim="800000"/>
            <a:headEnd/>
            <a:tailEnd/>
          </a:ln>
          <a:effectLst/>
        </p:spPr>
        <p:txBody>
          <a:bodyPr lIns="92640" tIns="46319" rIns="92640" bIns="46319">
            <a:spAutoFit/>
          </a:bodyPr>
          <a:lstStyle/>
          <a:p>
            <a:pPr>
              <a:spcBef>
                <a:spcPct val="50000"/>
              </a:spcBef>
            </a:pPr>
            <a:r>
              <a:rPr lang="en-US" sz="1200" dirty="0">
                <a:solidFill>
                  <a:srgbClr val="000000"/>
                </a:solidFill>
                <a:ea typeface="+mn-ea"/>
              </a:rPr>
              <a:t>These are the issues which will form a thread through the topics I have outlined</a:t>
            </a:r>
          </a:p>
          <a:p>
            <a:pPr>
              <a:spcBef>
                <a:spcPct val="50000"/>
              </a:spcBef>
            </a:pPr>
            <a:r>
              <a:rPr lang="en-US" sz="1200" dirty="0">
                <a:solidFill>
                  <a:srgbClr val="000000"/>
                </a:solidFill>
                <a:ea typeface="+mn-ea"/>
              </a:rPr>
              <a:t>Brief discussion of each: why these priorities?</a:t>
            </a:r>
          </a:p>
          <a:p>
            <a:pPr>
              <a:spcBef>
                <a:spcPct val="50000"/>
              </a:spcBef>
            </a:pPr>
            <a:endParaRPr lang="en-US" sz="1200" dirty="0">
              <a:solidFill>
                <a:srgbClr val="000000"/>
              </a:solidFill>
              <a:ea typeface="+mn-ea"/>
            </a:endParaRPr>
          </a:p>
          <a:p>
            <a:pPr>
              <a:spcBef>
                <a:spcPct val="50000"/>
              </a:spcBef>
            </a:pPr>
            <a:endParaRPr lang="en-US" sz="1200" dirty="0">
              <a:solidFill>
                <a:srgbClr val="000000"/>
              </a:solidFill>
              <a:ea typeface="+mn-ea"/>
            </a:endParaRPr>
          </a:p>
        </p:txBody>
      </p:sp>
    </p:spTree>
    <p:extLst>
      <p:ext uri="{BB962C8B-B14F-4D97-AF65-F5344CB8AC3E}">
        <p14:creationId xmlns:p14="http://schemas.microsoft.com/office/powerpoint/2010/main" xmlns="" val="373766829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AC41EA9-48BE-4CDE-A320-80BD2FE2ECEA}" type="slidenum">
              <a:rPr lang="en-GB">
                <a:solidFill>
                  <a:srgbClr val="000000"/>
                </a:solidFill>
              </a:rPr>
              <a:pPr/>
              <a:t>57</a:t>
            </a:fld>
            <a:endParaRPr lang="en-GB" dirty="0">
              <a:solidFill>
                <a:srgbClr val="000000"/>
              </a:solidFill>
            </a:endParaRPr>
          </a:p>
        </p:txBody>
      </p:sp>
      <p:sp>
        <p:nvSpPr>
          <p:cNvPr id="297986" name="Rectangle 2"/>
          <p:cNvSpPr>
            <a:spLocks noGrp="1" noRot="1" noChangeAspect="1" noChangeArrowheads="1" noTextEdit="1"/>
          </p:cNvSpPr>
          <p:nvPr>
            <p:ph type="sldImg"/>
          </p:nvPr>
        </p:nvSpPr>
        <p:spPr bwMode="auto">
          <a:xfrm>
            <a:off x="1109663" y="877888"/>
            <a:ext cx="4670425" cy="3502025"/>
          </a:xfrm>
          <a:prstGeom prst="rect">
            <a:avLst/>
          </a:prstGeom>
          <a:noFill/>
          <a:ln w="12700" cap="flat">
            <a:solidFill>
              <a:schemeClr val="tx1"/>
            </a:solidFill>
            <a:miter lim="800000"/>
            <a:headEnd/>
            <a:tailEnd/>
          </a:ln>
        </p:spPr>
      </p:sp>
      <p:sp>
        <p:nvSpPr>
          <p:cNvPr id="297987" name="Rectangle 3"/>
          <p:cNvSpPr>
            <a:spLocks noGrp="1" noChangeArrowheads="1"/>
          </p:cNvSpPr>
          <p:nvPr>
            <p:ph type="body" idx="1"/>
          </p:nvPr>
        </p:nvSpPr>
        <p:spPr bwMode="auto">
          <a:xfrm>
            <a:off x="918424" y="4776552"/>
            <a:ext cx="5051319" cy="4170497"/>
          </a:xfrm>
          <a:prstGeom prst="rect">
            <a:avLst/>
          </a:prstGeom>
          <a:noFill/>
          <a:ln w="12700">
            <a:miter lim="800000"/>
            <a:headEnd/>
            <a:tailEnd/>
          </a:ln>
        </p:spPr>
        <p:txBody>
          <a:bodyPr lIns="91675" tIns="45033" rIns="91675" bIns="45033"/>
          <a:lstStyle/>
          <a:p>
            <a:endParaRPr lang="en-US" dirty="0"/>
          </a:p>
        </p:txBody>
      </p:sp>
      <p:sp>
        <p:nvSpPr>
          <p:cNvPr id="297988" name="Text Box 4"/>
          <p:cNvSpPr txBox="1">
            <a:spLocks noChangeArrowheads="1"/>
          </p:cNvSpPr>
          <p:nvPr/>
        </p:nvSpPr>
        <p:spPr bwMode="auto">
          <a:xfrm>
            <a:off x="1148028" y="4765116"/>
            <a:ext cx="4285968" cy="1313388"/>
          </a:xfrm>
          <a:prstGeom prst="rect">
            <a:avLst/>
          </a:prstGeom>
          <a:noFill/>
          <a:ln w="12700">
            <a:noFill/>
            <a:miter lim="800000"/>
            <a:headEnd/>
            <a:tailEnd/>
          </a:ln>
          <a:effectLst/>
        </p:spPr>
        <p:txBody>
          <a:bodyPr lIns="92640" tIns="46319" rIns="92640" bIns="46319">
            <a:spAutoFit/>
          </a:bodyPr>
          <a:lstStyle/>
          <a:p>
            <a:pPr>
              <a:spcBef>
                <a:spcPct val="50000"/>
              </a:spcBef>
            </a:pPr>
            <a:r>
              <a:rPr lang="en-US" sz="1200" dirty="0">
                <a:solidFill>
                  <a:srgbClr val="000000"/>
                </a:solidFill>
                <a:ea typeface="+mn-ea"/>
              </a:rPr>
              <a:t>These are the issues which will form a thread through the topics I have outlined</a:t>
            </a:r>
          </a:p>
          <a:p>
            <a:pPr>
              <a:spcBef>
                <a:spcPct val="50000"/>
              </a:spcBef>
            </a:pPr>
            <a:r>
              <a:rPr lang="en-US" sz="1200" dirty="0">
                <a:solidFill>
                  <a:srgbClr val="000000"/>
                </a:solidFill>
                <a:ea typeface="+mn-ea"/>
              </a:rPr>
              <a:t>Brief discussion of each: why these priorities?</a:t>
            </a:r>
          </a:p>
          <a:p>
            <a:pPr>
              <a:spcBef>
                <a:spcPct val="50000"/>
              </a:spcBef>
            </a:pPr>
            <a:endParaRPr lang="en-US" sz="1200" dirty="0">
              <a:solidFill>
                <a:srgbClr val="000000"/>
              </a:solidFill>
              <a:ea typeface="+mn-ea"/>
            </a:endParaRPr>
          </a:p>
          <a:p>
            <a:pPr>
              <a:spcBef>
                <a:spcPct val="50000"/>
              </a:spcBef>
            </a:pPr>
            <a:endParaRPr lang="en-US" sz="1200" dirty="0">
              <a:solidFill>
                <a:srgbClr val="000000"/>
              </a:solidFill>
              <a:ea typeface="+mn-ea"/>
            </a:endParaRPr>
          </a:p>
        </p:txBody>
      </p:sp>
    </p:spTree>
    <p:extLst>
      <p:ext uri="{BB962C8B-B14F-4D97-AF65-F5344CB8AC3E}">
        <p14:creationId xmlns:p14="http://schemas.microsoft.com/office/powerpoint/2010/main" xmlns="" val="136116162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AC41EA9-48BE-4CDE-A320-80BD2FE2ECEA}" type="slidenum">
              <a:rPr lang="en-GB">
                <a:solidFill>
                  <a:srgbClr val="000000"/>
                </a:solidFill>
              </a:rPr>
              <a:pPr/>
              <a:t>58</a:t>
            </a:fld>
            <a:endParaRPr lang="en-GB" dirty="0">
              <a:solidFill>
                <a:srgbClr val="000000"/>
              </a:solidFill>
            </a:endParaRPr>
          </a:p>
        </p:txBody>
      </p:sp>
      <p:sp>
        <p:nvSpPr>
          <p:cNvPr id="297986" name="Rectangle 2"/>
          <p:cNvSpPr>
            <a:spLocks noGrp="1" noRot="1" noChangeAspect="1" noChangeArrowheads="1" noTextEdit="1"/>
          </p:cNvSpPr>
          <p:nvPr>
            <p:ph type="sldImg"/>
          </p:nvPr>
        </p:nvSpPr>
        <p:spPr bwMode="auto">
          <a:xfrm>
            <a:off x="1109663" y="877888"/>
            <a:ext cx="4670425" cy="3502025"/>
          </a:xfrm>
          <a:prstGeom prst="rect">
            <a:avLst/>
          </a:prstGeom>
          <a:noFill/>
          <a:ln w="12700" cap="flat">
            <a:solidFill>
              <a:schemeClr val="tx1"/>
            </a:solidFill>
            <a:miter lim="800000"/>
            <a:headEnd/>
            <a:tailEnd/>
          </a:ln>
        </p:spPr>
      </p:sp>
      <p:sp>
        <p:nvSpPr>
          <p:cNvPr id="297987" name="Rectangle 3"/>
          <p:cNvSpPr>
            <a:spLocks noGrp="1" noChangeArrowheads="1"/>
          </p:cNvSpPr>
          <p:nvPr>
            <p:ph type="body" idx="1"/>
          </p:nvPr>
        </p:nvSpPr>
        <p:spPr bwMode="auto">
          <a:xfrm>
            <a:off x="918424" y="4776552"/>
            <a:ext cx="5051319" cy="4170497"/>
          </a:xfrm>
          <a:prstGeom prst="rect">
            <a:avLst/>
          </a:prstGeom>
          <a:noFill/>
          <a:ln w="12700">
            <a:miter lim="800000"/>
            <a:headEnd/>
            <a:tailEnd/>
          </a:ln>
        </p:spPr>
        <p:txBody>
          <a:bodyPr lIns="91675" tIns="45033" rIns="91675" bIns="45033"/>
          <a:lstStyle/>
          <a:p>
            <a:r>
              <a:rPr lang="en-US" dirty="0" smtClean="0"/>
              <a:t>Large differences</a:t>
            </a:r>
            <a:r>
              <a:rPr lang="en-US" baseline="0" dirty="0" smtClean="0"/>
              <a:t> in academic effectiveness between schools and substantial variations between different departments in the same school. </a:t>
            </a:r>
          </a:p>
        </p:txBody>
      </p:sp>
      <p:sp>
        <p:nvSpPr>
          <p:cNvPr id="297988" name="Text Box 4"/>
          <p:cNvSpPr txBox="1">
            <a:spLocks noChangeArrowheads="1"/>
          </p:cNvSpPr>
          <p:nvPr/>
        </p:nvSpPr>
        <p:spPr bwMode="auto">
          <a:xfrm>
            <a:off x="1148028" y="4765116"/>
            <a:ext cx="4285968" cy="1313388"/>
          </a:xfrm>
          <a:prstGeom prst="rect">
            <a:avLst/>
          </a:prstGeom>
          <a:noFill/>
          <a:ln w="12700">
            <a:noFill/>
            <a:miter lim="800000"/>
            <a:headEnd/>
            <a:tailEnd/>
          </a:ln>
          <a:effectLst/>
        </p:spPr>
        <p:txBody>
          <a:bodyPr lIns="92640" tIns="46319" rIns="92640" bIns="46319">
            <a:spAutoFit/>
          </a:bodyPr>
          <a:lstStyle/>
          <a:p>
            <a:pPr>
              <a:spcBef>
                <a:spcPct val="50000"/>
              </a:spcBef>
            </a:pPr>
            <a:r>
              <a:rPr lang="en-US" sz="1200" dirty="0">
                <a:solidFill>
                  <a:srgbClr val="000000"/>
                </a:solidFill>
                <a:ea typeface="+mn-ea"/>
              </a:rPr>
              <a:t>These are the issues which will form a thread through the topics I have outlined</a:t>
            </a:r>
          </a:p>
          <a:p>
            <a:pPr>
              <a:spcBef>
                <a:spcPct val="50000"/>
              </a:spcBef>
            </a:pPr>
            <a:r>
              <a:rPr lang="en-US" sz="1200" dirty="0">
                <a:solidFill>
                  <a:srgbClr val="000000"/>
                </a:solidFill>
                <a:ea typeface="+mn-ea"/>
              </a:rPr>
              <a:t>Brief discussion of each: why these priorities?</a:t>
            </a:r>
          </a:p>
          <a:p>
            <a:pPr>
              <a:spcBef>
                <a:spcPct val="50000"/>
              </a:spcBef>
            </a:pPr>
            <a:endParaRPr lang="en-US" sz="1200" dirty="0">
              <a:solidFill>
                <a:srgbClr val="000000"/>
              </a:solidFill>
              <a:ea typeface="+mn-ea"/>
            </a:endParaRPr>
          </a:p>
          <a:p>
            <a:pPr>
              <a:spcBef>
                <a:spcPct val="50000"/>
              </a:spcBef>
            </a:pPr>
            <a:endParaRPr lang="en-US" sz="1200" dirty="0">
              <a:solidFill>
                <a:srgbClr val="000000"/>
              </a:solidFill>
              <a:ea typeface="+mn-ea"/>
            </a:endParaRPr>
          </a:p>
        </p:txBody>
      </p:sp>
    </p:spTree>
    <p:extLst>
      <p:ext uri="{BB962C8B-B14F-4D97-AF65-F5344CB8AC3E}">
        <p14:creationId xmlns:p14="http://schemas.microsoft.com/office/powerpoint/2010/main" xmlns="" val="73739633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D9D006-61D1-4903-8388-10A8E787DFF8}" type="slidenum">
              <a:rPr lang="en-GB">
                <a:solidFill>
                  <a:srgbClr val="000000"/>
                </a:solidFill>
              </a:rPr>
              <a:pPr/>
              <a:t>59</a:t>
            </a:fld>
            <a:endParaRPr lang="en-GB" dirty="0">
              <a:solidFill>
                <a:srgbClr val="000000"/>
              </a:solidFill>
            </a:endParaRPr>
          </a:p>
        </p:txBody>
      </p:sp>
      <p:sp>
        <p:nvSpPr>
          <p:cNvPr id="142338" name="Rectangle 2"/>
          <p:cNvSpPr>
            <a:spLocks noGrp="1" noRot="1" noChangeAspect="1" noChangeArrowheads="1"/>
          </p:cNvSpPr>
          <p:nvPr>
            <p:ph type="sldImg"/>
          </p:nvPr>
        </p:nvSpPr>
        <p:spPr bwMode="auto">
          <a:xfrm>
            <a:off x="1100138" y="858838"/>
            <a:ext cx="4673600" cy="3505200"/>
          </a:xfrm>
          <a:prstGeom prst="rect">
            <a:avLst/>
          </a:prstGeom>
          <a:solidFill>
            <a:srgbClr val="FFFFFF"/>
          </a:solidFill>
          <a:ln>
            <a:solidFill>
              <a:srgbClr val="000000"/>
            </a:solidFill>
            <a:miter lim="800000"/>
            <a:headEnd/>
            <a:tailEnd/>
          </a:ln>
        </p:spPr>
      </p:sp>
      <p:sp>
        <p:nvSpPr>
          <p:cNvPr id="142339" name="Rectangle 3"/>
          <p:cNvSpPr>
            <a:spLocks noGrp="1" noChangeArrowheads="1"/>
          </p:cNvSpPr>
          <p:nvPr>
            <p:ph type="body" idx="1"/>
          </p:nvPr>
        </p:nvSpPr>
        <p:spPr bwMode="auto">
          <a:xfrm>
            <a:off x="918424" y="4775303"/>
            <a:ext cx="5051319" cy="4456945"/>
          </a:xfrm>
          <a:prstGeom prst="rect">
            <a:avLst/>
          </a:prstGeom>
          <a:solidFill>
            <a:srgbClr val="FFFFFF"/>
          </a:solidFill>
          <a:ln>
            <a:solidFill>
              <a:srgbClr val="000000"/>
            </a:solidFill>
            <a:miter lim="800000"/>
            <a:headEnd/>
            <a:tailEnd/>
          </a:ln>
        </p:spPr>
        <p:txBody>
          <a:bodyPr/>
          <a:lstStyle/>
          <a:p>
            <a:endParaRPr lang="en-GB" sz="1400" dirty="0"/>
          </a:p>
        </p:txBody>
      </p:sp>
    </p:spTree>
    <p:extLst>
      <p:ext uri="{BB962C8B-B14F-4D97-AF65-F5344CB8AC3E}">
        <p14:creationId xmlns:p14="http://schemas.microsoft.com/office/powerpoint/2010/main" xmlns="" val="28922396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noFill/>
          <a:ln/>
        </p:spPr>
        <p:txBody>
          <a:bodyPr/>
          <a:lstStyle/>
          <a:p>
            <a:endParaRPr lang="en-US" dirty="0" smtClean="0"/>
          </a:p>
        </p:txBody>
      </p:sp>
      <p:sp>
        <p:nvSpPr>
          <p:cNvPr id="22531" name="Slide Number Placeholder 3"/>
          <p:cNvSpPr>
            <a:spLocks noGrp="1"/>
          </p:cNvSpPr>
          <p:nvPr>
            <p:ph type="sldNum" sz="quarter" idx="5"/>
          </p:nvPr>
        </p:nvSpPr>
        <p:spPr>
          <a:noFill/>
        </p:spPr>
        <p:txBody>
          <a:bodyPr/>
          <a:lstStyle/>
          <a:p>
            <a:fld id="{62D5AFFA-8D8A-4D34-B73A-8F55C282A788}" type="slidenum">
              <a:rPr lang="en-GB"/>
              <a:pPr/>
              <a:t>9</a:t>
            </a:fld>
            <a:endParaRPr lang="en-GB" dirty="0"/>
          </a:p>
        </p:txBody>
      </p:sp>
    </p:spTree>
    <p:extLst>
      <p:ext uri="{BB962C8B-B14F-4D97-AF65-F5344CB8AC3E}">
        <p14:creationId xmlns:p14="http://schemas.microsoft.com/office/powerpoint/2010/main" xmlns="" val="340324992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D9D006-61D1-4903-8388-10A8E787DFF8}" type="slidenum">
              <a:rPr lang="en-GB">
                <a:solidFill>
                  <a:srgbClr val="000000"/>
                </a:solidFill>
              </a:rPr>
              <a:pPr/>
              <a:t>60</a:t>
            </a:fld>
            <a:endParaRPr lang="en-GB" dirty="0">
              <a:solidFill>
                <a:srgbClr val="000000"/>
              </a:solidFill>
            </a:endParaRPr>
          </a:p>
        </p:txBody>
      </p:sp>
      <p:sp>
        <p:nvSpPr>
          <p:cNvPr id="142338" name="Rectangle 2"/>
          <p:cNvSpPr>
            <a:spLocks noGrp="1" noRot="1" noChangeAspect="1" noChangeArrowheads="1"/>
          </p:cNvSpPr>
          <p:nvPr>
            <p:ph type="sldImg"/>
          </p:nvPr>
        </p:nvSpPr>
        <p:spPr bwMode="auto">
          <a:xfrm>
            <a:off x="1100138" y="858838"/>
            <a:ext cx="4673600" cy="3505200"/>
          </a:xfrm>
          <a:prstGeom prst="rect">
            <a:avLst/>
          </a:prstGeom>
          <a:solidFill>
            <a:srgbClr val="FFFFFF"/>
          </a:solidFill>
          <a:ln>
            <a:solidFill>
              <a:srgbClr val="000000"/>
            </a:solidFill>
            <a:miter lim="800000"/>
            <a:headEnd/>
            <a:tailEnd/>
          </a:ln>
        </p:spPr>
      </p:sp>
      <p:sp>
        <p:nvSpPr>
          <p:cNvPr id="142339" name="Rectangle 3"/>
          <p:cNvSpPr>
            <a:spLocks noGrp="1" noChangeArrowheads="1"/>
          </p:cNvSpPr>
          <p:nvPr>
            <p:ph type="body" idx="1"/>
          </p:nvPr>
        </p:nvSpPr>
        <p:spPr bwMode="auto">
          <a:xfrm>
            <a:off x="918424" y="4775303"/>
            <a:ext cx="5051319" cy="4456945"/>
          </a:xfrm>
          <a:prstGeom prst="rect">
            <a:avLst/>
          </a:prstGeom>
          <a:solidFill>
            <a:srgbClr val="FFFFFF"/>
          </a:solidFill>
          <a:ln>
            <a:solidFill>
              <a:srgbClr val="000000"/>
            </a:solidFill>
            <a:miter lim="800000"/>
            <a:headEnd/>
            <a:tailEnd/>
          </a:ln>
        </p:spPr>
        <p:txBody>
          <a:bodyPr/>
          <a:lstStyle/>
          <a:p>
            <a:r>
              <a:rPr lang="en-GB" sz="1400" dirty="0" smtClean="0"/>
              <a:t>We can get double-value</a:t>
            </a:r>
            <a:r>
              <a:rPr lang="en-GB" sz="1400" baseline="0" dirty="0" smtClean="0"/>
              <a:t> out of this activity if we </a:t>
            </a:r>
            <a:r>
              <a:rPr lang="en-GB" sz="1400" dirty="0" smtClean="0"/>
              <a:t>get students to think about the methodologies used in the studies, and the</a:t>
            </a:r>
            <a:r>
              <a:rPr lang="en-GB" sz="1400" baseline="0" dirty="0" smtClean="0"/>
              <a:t> assumptions which these methodologies make.</a:t>
            </a:r>
            <a:endParaRPr lang="en-GB" sz="1400" dirty="0"/>
          </a:p>
        </p:txBody>
      </p:sp>
    </p:spTree>
    <p:extLst>
      <p:ext uri="{BB962C8B-B14F-4D97-AF65-F5344CB8AC3E}">
        <p14:creationId xmlns:p14="http://schemas.microsoft.com/office/powerpoint/2010/main" xmlns="" val="398805114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F5F08339-CBEA-4623-8CEB-7A7DBF1388DC}" type="slidenum">
              <a:rPr lang="en-GB">
                <a:solidFill>
                  <a:srgbClr val="000000"/>
                </a:solidFill>
              </a:rPr>
              <a:pPr/>
              <a:t>61</a:t>
            </a:fld>
            <a:endParaRPr lang="en-GB" dirty="0">
              <a:solidFill>
                <a:srgbClr val="000000"/>
              </a:solidFill>
            </a:endParaRPr>
          </a:p>
        </p:txBody>
      </p:sp>
      <p:sp>
        <p:nvSpPr>
          <p:cNvPr id="246786" name="Rectangle 2"/>
          <p:cNvSpPr>
            <a:spLocks noGrp="1" noRot="1" noChangeAspect="1" noChangeArrowheads="1" noTextEdit="1"/>
          </p:cNvSpPr>
          <p:nvPr>
            <p:ph type="sldImg"/>
          </p:nvPr>
        </p:nvSpPr>
        <p:spPr>
          <a:xfrm>
            <a:off x="1109663" y="877888"/>
            <a:ext cx="4670425" cy="3502025"/>
          </a:xfrm>
          <a:ln w="12700" cap="flat">
            <a:solidFill>
              <a:schemeClr val="tx1"/>
            </a:solidFill>
          </a:ln>
        </p:spPr>
      </p:sp>
      <p:sp>
        <p:nvSpPr>
          <p:cNvPr id="246787" name="Rectangle 3"/>
          <p:cNvSpPr>
            <a:spLocks noGrp="1" noChangeArrowheads="1"/>
          </p:cNvSpPr>
          <p:nvPr>
            <p:ph type="body" idx="1"/>
          </p:nvPr>
        </p:nvSpPr>
        <p:spPr>
          <a:xfrm>
            <a:off x="918424" y="4776552"/>
            <a:ext cx="5051319" cy="4170497"/>
          </a:xfrm>
          <a:noFill/>
          <a:ln/>
        </p:spPr>
        <p:txBody>
          <a:bodyPr lIns="91675" tIns="45033" rIns="91675" bIns="45033"/>
          <a:lstStyle/>
          <a:p>
            <a:endParaRPr lang="en-US" dirty="0"/>
          </a:p>
        </p:txBody>
      </p:sp>
      <p:sp>
        <p:nvSpPr>
          <p:cNvPr id="246788" name="Text Box 4"/>
          <p:cNvSpPr txBox="1">
            <a:spLocks noChangeArrowheads="1"/>
          </p:cNvSpPr>
          <p:nvPr/>
        </p:nvSpPr>
        <p:spPr bwMode="auto">
          <a:xfrm>
            <a:off x="1148028" y="4765116"/>
            <a:ext cx="4285968" cy="1313388"/>
          </a:xfrm>
          <a:prstGeom prst="rect">
            <a:avLst/>
          </a:prstGeom>
          <a:noFill/>
          <a:ln w="12700">
            <a:noFill/>
            <a:miter lim="800000"/>
            <a:headEnd/>
            <a:tailEnd/>
          </a:ln>
          <a:effectLst/>
        </p:spPr>
        <p:txBody>
          <a:bodyPr lIns="92640" tIns="46319" rIns="92640" bIns="46319">
            <a:spAutoFit/>
          </a:bodyPr>
          <a:lstStyle/>
          <a:p>
            <a:pPr>
              <a:spcBef>
                <a:spcPct val="50000"/>
              </a:spcBef>
            </a:pPr>
            <a:r>
              <a:rPr lang="en-US" sz="1200" dirty="0">
                <a:solidFill>
                  <a:srgbClr val="000000"/>
                </a:solidFill>
                <a:ea typeface="+mn-ea"/>
              </a:rPr>
              <a:t>These are the issues which will form a thread through the topics I have outlined</a:t>
            </a:r>
          </a:p>
          <a:p>
            <a:pPr>
              <a:spcBef>
                <a:spcPct val="50000"/>
              </a:spcBef>
            </a:pPr>
            <a:r>
              <a:rPr lang="en-US" sz="1200" dirty="0">
                <a:solidFill>
                  <a:srgbClr val="000000"/>
                </a:solidFill>
                <a:ea typeface="+mn-ea"/>
              </a:rPr>
              <a:t>Brief discussion of each: why these priorities?</a:t>
            </a:r>
          </a:p>
          <a:p>
            <a:pPr>
              <a:spcBef>
                <a:spcPct val="50000"/>
              </a:spcBef>
            </a:pPr>
            <a:endParaRPr lang="en-US" sz="1200" dirty="0">
              <a:solidFill>
                <a:srgbClr val="000000"/>
              </a:solidFill>
              <a:ea typeface="+mn-ea"/>
            </a:endParaRPr>
          </a:p>
          <a:p>
            <a:pPr>
              <a:spcBef>
                <a:spcPct val="50000"/>
              </a:spcBef>
            </a:pPr>
            <a:endParaRPr lang="en-US" sz="1200" dirty="0">
              <a:solidFill>
                <a:srgbClr val="000000"/>
              </a:solidFill>
              <a:ea typeface="+mn-ea"/>
            </a:endParaRPr>
          </a:p>
        </p:txBody>
      </p:sp>
    </p:spTree>
    <p:extLst>
      <p:ext uri="{BB962C8B-B14F-4D97-AF65-F5344CB8AC3E}">
        <p14:creationId xmlns:p14="http://schemas.microsoft.com/office/powerpoint/2010/main" xmlns="" val="92153307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F5F08339-CBEA-4623-8CEB-7A7DBF1388DC}" type="slidenum">
              <a:rPr lang="en-GB">
                <a:solidFill>
                  <a:srgbClr val="000000"/>
                </a:solidFill>
              </a:rPr>
              <a:pPr/>
              <a:t>62</a:t>
            </a:fld>
            <a:endParaRPr lang="en-GB" dirty="0">
              <a:solidFill>
                <a:srgbClr val="000000"/>
              </a:solidFill>
            </a:endParaRPr>
          </a:p>
        </p:txBody>
      </p:sp>
      <p:sp>
        <p:nvSpPr>
          <p:cNvPr id="246786" name="Rectangle 2"/>
          <p:cNvSpPr>
            <a:spLocks noGrp="1" noRot="1" noChangeAspect="1" noChangeArrowheads="1" noTextEdit="1"/>
          </p:cNvSpPr>
          <p:nvPr>
            <p:ph type="sldImg"/>
          </p:nvPr>
        </p:nvSpPr>
        <p:spPr>
          <a:xfrm>
            <a:off x="1109663" y="877888"/>
            <a:ext cx="4670425" cy="3502025"/>
          </a:xfrm>
          <a:ln w="12700" cap="flat">
            <a:solidFill>
              <a:schemeClr val="tx1"/>
            </a:solidFill>
          </a:ln>
        </p:spPr>
      </p:sp>
      <p:sp>
        <p:nvSpPr>
          <p:cNvPr id="246787" name="Rectangle 3"/>
          <p:cNvSpPr>
            <a:spLocks noGrp="1" noChangeArrowheads="1"/>
          </p:cNvSpPr>
          <p:nvPr>
            <p:ph type="body" idx="1"/>
          </p:nvPr>
        </p:nvSpPr>
        <p:spPr>
          <a:xfrm>
            <a:off x="918424" y="4776552"/>
            <a:ext cx="5051319" cy="4170497"/>
          </a:xfrm>
          <a:noFill/>
          <a:ln/>
        </p:spPr>
        <p:txBody>
          <a:bodyPr lIns="91675" tIns="45033" rIns="91675" bIns="45033"/>
          <a:lstStyle/>
          <a:p>
            <a:r>
              <a:rPr lang="en-US" dirty="0" smtClean="0"/>
              <a:t>The</a:t>
            </a:r>
            <a:r>
              <a:rPr lang="en-US" baseline="0" dirty="0" smtClean="0"/>
              <a:t> Hoskins/Barker lectures are also likely to have relevance to the first paragraph on this slide!</a:t>
            </a:r>
            <a:endParaRPr lang="en-US" dirty="0"/>
          </a:p>
        </p:txBody>
      </p:sp>
      <p:sp>
        <p:nvSpPr>
          <p:cNvPr id="246788" name="Text Box 4"/>
          <p:cNvSpPr txBox="1">
            <a:spLocks noChangeArrowheads="1"/>
          </p:cNvSpPr>
          <p:nvPr/>
        </p:nvSpPr>
        <p:spPr bwMode="auto">
          <a:xfrm>
            <a:off x="1148028" y="4765116"/>
            <a:ext cx="4285968" cy="1313388"/>
          </a:xfrm>
          <a:prstGeom prst="rect">
            <a:avLst/>
          </a:prstGeom>
          <a:noFill/>
          <a:ln w="12700">
            <a:noFill/>
            <a:miter lim="800000"/>
            <a:headEnd/>
            <a:tailEnd/>
          </a:ln>
          <a:effectLst/>
        </p:spPr>
        <p:txBody>
          <a:bodyPr lIns="92640" tIns="46319" rIns="92640" bIns="46319">
            <a:spAutoFit/>
          </a:bodyPr>
          <a:lstStyle/>
          <a:p>
            <a:pPr>
              <a:spcBef>
                <a:spcPct val="50000"/>
              </a:spcBef>
            </a:pPr>
            <a:r>
              <a:rPr lang="en-US" sz="1200" dirty="0">
                <a:solidFill>
                  <a:srgbClr val="000000"/>
                </a:solidFill>
                <a:ea typeface="+mn-ea"/>
              </a:rPr>
              <a:t>These are the issues which will form a thread through the topics I have outlined</a:t>
            </a:r>
          </a:p>
          <a:p>
            <a:pPr>
              <a:spcBef>
                <a:spcPct val="50000"/>
              </a:spcBef>
            </a:pPr>
            <a:r>
              <a:rPr lang="en-US" sz="1200" dirty="0">
                <a:solidFill>
                  <a:srgbClr val="000000"/>
                </a:solidFill>
                <a:ea typeface="+mn-ea"/>
              </a:rPr>
              <a:t>Brief discussion of each: why these priorities?</a:t>
            </a:r>
          </a:p>
          <a:p>
            <a:pPr>
              <a:spcBef>
                <a:spcPct val="50000"/>
              </a:spcBef>
            </a:pPr>
            <a:endParaRPr lang="en-US" sz="1200" dirty="0">
              <a:solidFill>
                <a:srgbClr val="000000"/>
              </a:solidFill>
              <a:ea typeface="+mn-ea"/>
            </a:endParaRPr>
          </a:p>
          <a:p>
            <a:pPr>
              <a:spcBef>
                <a:spcPct val="50000"/>
              </a:spcBef>
            </a:pPr>
            <a:endParaRPr lang="en-US" sz="1200" dirty="0">
              <a:solidFill>
                <a:srgbClr val="000000"/>
              </a:solidFill>
              <a:ea typeface="+mn-ea"/>
            </a:endParaRPr>
          </a:p>
        </p:txBody>
      </p:sp>
    </p:spTree>
    <p:extLst>
      <p:ext uri="{BB962C8B-B14F-4D97-AF65-F5344CB8AC3E}">
        <p14:creationId xmlns:p14="http://schemas.microsoft.com/office/powerpoint/2010/main" xmlns="" val="273232194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77C50A85-5C49-43E0-8C98-A75E70F781F1}" type="slidenum">
              <a:rPr lang="en-GB">
                <a:solidFill>
                  <a:srgbClr val="000000"/>
                </a:solidFill>
              </a:rPr>
              <a:pPr/>
              <a:t>63</a:t>
            </a:fld>
            <a:endParaRPr lang="en-GB" dirty="0">
              <a:solidFill>
                <a:srgbClr val="000000"/>
              </a:solidFill>
            </a:endParaRPr>
          </a:p>
        </p:txBody>
      </p:sp>
      <p:sp>
        <p:nvSpPr>
          <p:cNvPr id="279554" name="Rectangle 2"/>
          <p:cNvSpPr>
            <a:spLocks noGrp="1" noRot="1" noChangeAspect="1" noChangeArrowheads="1" noTextEdit="1"/>
          </p:cNvSpPr>
          <p:nvPr>
            <p:ph type="sldImg"/>
          </p:nvPr>
        </p:nvSpPr>
        <p:spPr>
          <a:xfrm>
            <a:off x="1109663" y="877888"/>
            <a:ext cx="4670425" cy="3502025"/>
          </a:xfrm>
          <a:ln w="12700" cap="flat">
            <a:solidFill>
              <a:schemeClr val="tx1"/>
            </a:solidFill>
          </a:ln>
        </p:spPr>
      </p:sp>
      <p:sp>
        <p:nvSpPr>
          <p:cNvPr id="279555" name="Rectangle 3"/>
          <p:cNvSpPr>
            <a:spLocks noGrp="1" noChangeArrowheads="1"/>
          </p:cNvSpPr>
          <p:nvPr>
            <p:ph type="body" idx="1"/>
          </p:nvPr>
        </p:nvSpPr>
        <p:spPr>
          <a:xfrm>
            <a:off x="918424" y="4776552"/>
            <a:ext cx="5051319" cy="4170497"/>
          </a:xfrm>
          <a:noFill/>
          <a:ln/>
        </p:spPr>
        <p:txBody>
          <a:bodyPr lIns="91675" tIns="45033" rIns="91675" bIns="45033"/>
          <a:lstStyle/>
          <a:p>
            <a:endParaRPr lang="en-US" dirty="0"/>
          </a:p>
        </p:txBody>
      </p:sp>
      <p:sp>
        <p:nvSpPr>
          <p:cNvPr id="279556" name="Text Box 4"/>
          <p:cNvSpPr txBox="1">
            <a:spLocks noChangeArrowheads="1"/>
          </p:cNvSpPr>
          <p:nvPr/>
        </p:nvSpPr>
        <p:spPr bwMode="auto">
          <a:xfrm>
            <a:off x="1148028" y="4765116"/>
            <a:ext cx="4285968" cy="1313388"/>
          </a:xfrm>
          <a:prstGeom prst="rect">
            <a:avLst/>
          </a:prstGeom>
          <a:noFill/>
          <a:ln w="12700">
            <a:noFill/>
            <a:miter lim="800000"/>
            <a:headEnd/>
            <a:tailEnd/>
          </a:ln>
          <a:effectLst/>
        </p:spPr>
        <p:txBody>
          <a:bodyPr lIns="92640" tIns="46319" rIns="92640" bIns="46319">
            <a:spAutoFit/>
          </a:bodyPr>
          <a:lstStyle/>
          <a:p>
            <a:pPr>
              <a:spcBef>
                <a:spcPct val="50000"/>
              </a:spcBef>
            </a:pPr>
            <a:r>
              <a:rPr lang="en-US" sz="1200" dirty="0">
                <a:solidFill>
                  <a:srgbClr val="000000"/>
                </a:solidFill>
                <a:ea typeface="+mn-ea"/>
              </a:rPr>
              <a:t>These are the issues which will form a thread through the topics I have outlined</a:t>
            </a:r>
          </a:p>
          <a:p>
            <a:pPr>
              <a:spcBef>
                <a:spcPct val="50000"/>
              </a:spcBef>
            </a:pPr>
            <a:r>
              <a:rPr lang="en-US" sz="1200" dirty="0">
                <a:solidFill>
                  <a:srgbClr val="000000"/>
                </a:solidFill>
                <a:ea typeface="+mn-ea"/>
              </a:rPr>
              <a:t>Brief discussion of each: why these priorities?</a:t>
            </a:r>
          </a:p>
          <a:p>
            <a:pPr>
              <a:spcBef>
                <a:spcPct val="50000"/>
              </a:spcBef>
            </a:pPr>
            <a:endParaRPr lang="en-US" sz="1200" dirty="0">
              <a:solidFill>
                <a:srgbClr val="000000"/>
              </a:solidFill>
              <a:ea typeface="+mn-ea"/>
            </a:endParaRPr>
          </a:p>
          <a:p>
            <a:pPr>
              <a:spcBef>
                <a:spcPct val="50000"/>
              </a:spcBef>
            </a:pPr>
            <a:endParaRPr lang="en-US" sz="1200" dirty="0">
              <a:solidFill>
                <a:srgbClr val="000000"/>
              </a:solidFill>
              <a:ea typeface="+mn-ea"/>
            </a:endParaRPr>
          </a:p>
        </p:txBody>
      </p:sp>
    </p:spTree>
    <p:extLst>
      <p:ext uri="{BB962C8B-B14F-4D97-AF65-F5344CB8AC3E}">
        <p14:creationId xmlns:p14="http://schemas.microsoft.com/office/powerpoint/2010/main" xmlns="" val="364742043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77C50A85-5C49-43E0-8C98-A75E70F781F1}" type="slidenum">
              <a:rPr lang="en-GB">
                <a:solidFill>
                  <a:srgbClr val="000000"/>
                </a:solidFill>
              </a:rPr>
              <a:pPr/>
              <a:t>64</a:t>
            </a:fld>
            <a:endParaRPr lang="en-GB" dirty="0">
              <a:solidFill>
                <a:srgbClr val="000000"/>
              </a:solidFill>
            </a:endParaRPr>
          </a:p>
        </p:txBody>
      </p:sp>
      <p:sp>
        <p:nvSpPr>
          <p:cNvPr id="279554" name="Rectangle 2"/>
          <p:cNvSpPr>
            <a:spLocks noGrp="1" noRot="1" noChangeAspect="1" noChangeArrowheads="1" noTextEdit="1"/>
          </p:cNvSpPr>
          <p:nvPr>
            <p:ph type="sldImg"/>
          </p:nvPr>
        </p:nvSpPr>
        <p:spPr>
          <a:xfrm>
            <a:off x="1109663" y="877888"/>
            <a:ext cx="4670425" cy="3502025"/>
          </a:xfrm>
          <a:ln w="12700" cap="flat">
            <a:solidFill>
              <a:schemeClr val="tx1"/>
            </a:solidFill>
          </a:ln>
        </p:spPr>
      </p:sp>
      <p:sp>
        <p:nvSpPr>
          <p:cNvPr id="279555" name="Rectangle 3"/>
          <p:cNvSpPr>
            <a:spLocks noGrp="1" noChangeArrowheads="1"/>
          </p:cNvSpPr>
          <p:nvPr>
            <p:ph type="body" idx="1"/>
          </p:nvPr>
        </p:nvSpPr>
        <p:spPr>
          <a:xfrm>
            <a:off x="918424" y="4776552"/>
            <a:ext cx="5051319" cy="4170497"/>
          </a:xfrm>
          <a:noFill/>
          <a:ln/>
        </p:spPr>
        <p:txBody>
          <a:bodyPr lIns="91675" tIns="45033" rIns="91675" bIns="45033"/>
          <a:lstStyle/>
          <a:p>
            <a:endParaRPr lang="en-US" dirty="0"/>
          </a:p>
        </p:txBody>
      </p:sp>
      <p:sp>
        <p:nvSpPr>
          <p:cNvPr id="279556" name="Text Box 4"/>
          <p:cNvSpPr txBox="1">
            <a:spLocks noChangeArrowheads="1"/>
          </p:cNvSpPr>
          <p:nvPr/>
        </p:nvSpPr>
        <p:spPr bwMode="auto">
          <a:xfrm>
            <a:off x="1148028" y="4765116"/>
            <a:ext cx="4285968" cy="1313388"/>
          </a:xfrm>
          <a:prstGeom prst="rect">
            <a:avLst/>
          </a:prstGeom>
          <a:noFill/>
          <a:ln w="12700">
            <a:noFill/>
            <a:miter lim="800000"/>
            <a:headEnd/>
            <a:tailEnd/>
          </a:ln>
          <a:effectLst/>
        </p:spPr>
        <p:txBody>
          <a:bodyPr lIns="92640" tIns="46319" rIns="92640" bIns="46319">
            <a:spAutoFit/>
          </a:bodyPr>
          <a:lstStyle/>
          <a:p>
            <a:pPr>
              <a:spcBef>
                <a:spcPct val="50000"/>
              </a:spcBef>
            </a:pPr>
            <a:r>
              <a:rPr lang="en-US" sz="1200" dirty="0">
                <a:solidFill>
                  <a:srgbClr val="000000"/>
                </a:solidFill>
                <a:ea typeface="+mn-ea"/>
              </a:rPr>
              <a:t>These are the issues which will form a thread through the topics I have outlined</a:t>
            </a:r>
          </a:p>
          <a:p>
            <a:pPr>
              <a:spcBef>
                <a:spcPct val="50000"/>
              </a:spcBef>
            </a:pPr>
            <a:r>
              <a:rPr lang="en-US" sz="1200" dirty="0">
                <a:solidFill>
                  <a:srgbClr val="000000"/>
                </a:solidFill>
                <a:ea typeface="+mn-ea"/>
              </a:rPr>
              <a:t>Brief discussion of each: why these priorities?</a:t>
            </a:r>
          </a:p>
          <a:p>
            <a:pPr>
              <a:spcBef>
                <a:spcPct val="50000"/>
              </a:spcBef>
            </a:pPr>
            <a:endParaRPr lang="en-US" sz="1200" dirty="0">
              <a:solidFill>
                <a:srgbClr val="000000"/>
              </a:solidFill>
              <a:ea typeface="+mn-ea"/>
            </a:endParaRPr>
          </a:p>
          <a:p>
            <a:pPr>
              <a:spcBef>
                <a:spcPct val="50000"/>
              </a:spcBef>
            </a:pPr>
            <a:endParaRPr lang="en-US" sz="1200" dirty="0">
              <a:solidFill>
                <a:srgbClr val="000000"/>
              </a:solidFill>
              <a:ea typeface="+mn-ea"/>
            </a:endParaRPr>
          </a:p>
        </p:txBody>
      </p:sp>
    </p:spTree>
    <p:extLst>
      <p:ext uri="{BB962C8B-B14F-4D97-AF65-F5344CB8AC3E}">
        <p14:creationId xmlns:p14="http://schemas.microsoft.com/office/powerpoint/2010/main" xmlns="" val="417681508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77C50A85-5C49-43E0-8C98-A75E70F781F1}" type="slidenum">
              <a:rPr lang="en-GB">
                <a:solidFill>
                  <a:srgbClr val="000000"/>
                </a:solidFill>
              </a:rPr>
              <a:pPr/>
              <a:t>65</a:t>
            </a:fld>
            <a:endParaRPr lang="en-GB" dirty="0">
              <a:solidFill>
                <a:srgbClr val="000000"/>
              </a:solidFill>
            </a:endParaRPr>
          </a:p>
        </p:txBody>
      </p:sp>
      <p:sp>
        <p:nvSpPr>
          <p:cNvPr id="279554" name="Rectangle 2"/>
          <p:cNvSpPr>
            <a:spLocks noGrp="1" noRot="1" noChangeAspect="1" noChangeArrowheads="1" noTextEdit="1"/>
          </p:cNvSpPr>
          <p:nvPr>
            <p:ph type="sldImg"/>
          </p:nvPr>
        </p:nvSpPr>
        <p:spPr>
          <a:xfrm>
            <a:off x="1109663" y="877888"/>
            <a:ext cx="4670425" cy="3502025"/>
          </a:xfrm>
          <a:ln w="12700" cap="flat">
            <a:solidFill>
              <a:schemeClr val="tx1"/>
            </a:solidFill>
          </a:ln>
        </p:spPr>
      </p:sp>
      <p:sp>
        <p:nvSpPr>
          <p:cNvPr id="279555" name="Rectangle 3"/>
          <p:cNvSpPr>
            <a:spLocks noGrp="1" noChangeArrowheads="1"/>
          </p:cNvSpPr>
          <p:nvPr>
            <p:ph type="body" idx="1"/>
          </p:nvPr>
        </p:nvSpPr>
        <p:spPr>
          <a:xfrm>
            <a:off x="918424" y="4776552"/>
            <a:ext cx="5051319" cy="4170497"/>
          </a:xfrm>
          <a:noFill/>
          <a:ln/>
        </p:spPr>
        <p:txBody>
          <a:bodyPr lIns="91675" tIns="45033" rIns="91675" bIns="45033"/>
          <a:lstStyle/>
          <a:p>
            <a:endParaRPr lang="en-US" dirty="0"/>
          </a:p>
        </p:txBody>
      </p:sp>
      <p:sp>
        <p:nvSpPr>
          <p:cNvPr id="279556" name="Text Box 4"/>
          <p:cNvSpPr txBox="1">
            <a:spLocks noChangeArrowheads="1"/>
          </p:cNvSpPr>
          <p:nvPr/>
        </p:nvSpPr>
        <p:spPr bwMode="auto">
          <a:xfrm>
            <a:off x="1148028" y="4765116"/>
            <a:ext cx="4285968" cy="1313388"/>
          </a:xfrm>
          <a:prstGeom prst="rect">
            <a:avLst/>
          </a:prstGeom>
          <a:noFill/>
          <a:ln w="12700">
            <a:noFill/>
            <a:miter lim="800000"/>
            <a:headEnd/>
            <a:tailEnd/>
          </a:ln>
          <a:effectLst/>
        </p:spPr>
        <p:txBody>
          <a:bodyPr lIns="92640" tIns="46319" rIns="92640" bIns="46319">
            <a:spAutoFit/>
          </a:bodyPr>
          <a:lstStyle/>
          <a:p>
            <a:pPr>
              <a:spcBef>
                <a:spcPct val="50000"/>
              </a:spcBef>
            </a:pPr>
            <a:r>
              <a:rPr lang="en-US" sz="1200" dirty="0">
                <a:solidFill>
                  <a:srgbClr val="000000"/>
                </a:solidFill>
                <a:ea typeface="+mn-ea"/>
              </a:rPr>
              <a:t>These are the issues which will form a thread through the topics I have outlined</a:t>
            </a:r>
          </a:p>
          <a:p>
            <a:pPr>
              <a:spcBef>
                <a:spcPct val="50000"/>
              </a:spcBef>
            </a:pPr>
            <a:r>
              <a:rPr lang="en-US" sz="1200" dirty="0">
                <a:solidFill>
                  <a:srgbClr val="000000"/>
                </a:solidFill>
                <a:ea typeface="+mn-ea"/>
              </a:rPr>
              <a:t>Brief discussion of each: why these priorities?</a:t>
            </a:r>
          </a:p>
          <a:p>
            <a:pPr>
              <a:spcBef>
                <a:spcPct val="50000"/>
              </a:spcBef>
            </a:pPr>
            <a:endParaRPr lang="en-US" sz="1200" dirty="0">
              <a:solidFill>
                <a:srgbClr val="000000"/>
              </a:solidFill>
              <a:ea typeface="+mn-ea"/>
            </a:endParaRPr>
          </a:p>
          <a:p>
            <a:pPr>
              <a:spcBef>
                <a:spcPct val="50000"/>
              </a:spcBef>
            </a:pPr>
            <a:endParaRPr lang="en-US" sz="1200" dirty="0">
              <a:solidFill>
                <a:srgbClr val="000000"/>
              </a:solidFill>
              <a:ea typeface="+mn-ea"/>
            </a:endParaRPr>
          </a:p>
        </p:txBody>
      </p:sp>
    </p:spTree>
    <p:extLst>
      <p:ext uri="{BB962C8B-B14F-4D97-AF65-F5344CB8AC3E}">
        <p14:creationId xmlns:p14="http://schemas.microsoft.com/office/powerpoint/2010/main" xmlns="" val="274852527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solidFill>
                  <a:srgbClr val="000000"/>
                </a:solidFill>
              </a:rPr>
              <a:pPr/>
              <a:t>66</a:t>
            </a:fld>
            <a:endParaRPr lang="en-GB" dirty="0">
              <a:solidFill>
                <a:srgbClr val="000000"/>
              </a:solidFill>
            </a:endParaRPr>
          </a:p>
        </p:txBody>
      </p:sp>
    </p:spTree>
    <p:extLst>
      <p:ext uri="{BB962C8B-B14F-4D97-AF65-F5344CB8AC3E}">
        <p14:creationId xmlns:p14="http://schemas.microsoft.com/office/powerpoint/2010/main" xmlns="" val="301342583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was one of the pre-readings.</a:t>
            </a:r>
            <a:r>
              <a:rPr lang="en-GB" baseline="0" dirty="0" smtClean="0"/>
              <a:t> Hopefully at least some students will have read it, some may even have brought along electronic copy (as recommended in advance)!</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solidFill>
                  <a:srgbClr val="000000"/>
                </a:solidFill>
              </a:rPr>
              <a:pPr/>
              <a:t>68</a:t>
            </a:fld>
            <a:endParaRPr lang="en-GB" dirty="0">
              <a:solidFill>
                <a:srgbClr val="000000"/>
              </a:solidFill>
            </a:endParaRPr>
          </a:p>
        </p:txBody>
      </p:sp>
    </p:spTree>
    <p:extLst>
      <p:ext uri="{BB962C8B-B14F-4D97-AF65-F5344CB8AC3E}">
        <p14:creationId xmlns:p14="http://schemas.microsoft.com/office/powerpoint/2010/main" xmlns="" val="117012673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5AB70E55-84FB-4A0B-85A6-DE978B306BB7}" type="slidenum">
              <a:rPr lang="en-GB" smtClean="0">
                <a:solidFill>
                  <a:srgbClr val="000000"/>
                </a:solidFill>
              </a:rPr>
              <a:pPr/>
              <a:t>69</a:t>
            </a:fld>
            <a:endParaRPr lang="en-GB" dirty="0" smtClean="0">
              <a:solidFill>
                <a:srgbClr val="000000"/>
              </a:solidFill>
            </a:endParaRPr>
          </a:p>
        </p:txBody>
      </p:sp>
      <p:sp>
        <p:nvSpPr>
          <p:cNvPr id="23555" name="Rectangle 2"/>
          <p:cNvSpPr>
            <a:spLocks noGrp="1" noRot="1" noChangeAspect="1" noChangeArrowheads="1" noTextEdit="1"/>
          </p:cNvSpPr>
          <p:nvPr>
            <p:ph type="sldImg"/>
          </p:nvPr>
        </p:nvSpPr>
        <p:spPr>
          <a:xfrm>
            <a:off x="1108075" y="877888"/>
            <a:ext cx="4672013" cy="3503612"/>
          </a:xfrm>
          <a:ln w="12700" cap="flat">
            <a:solidFill>
              <a:schemeClr val="tx1"/>
            </a:solidFill>
          </a:ln>
        </p:spPr>
      </p:sp>
      <p:sp>
        <p:nvSpPr>
          <p:cNvPr id="23556" name="Rectangle 3"/>
          <p:cNvSpPr>
            <a:spLocks noGrp="1" noChangeArrowheads="1"/>
          </p:cNvSpPr>
          <p:nvPr>
            <p:ph type="body" idx="1"/>
          </p:nvPr>
        </p:nvSpPr>
        <p:spPr>
          <a:xfrm>
            <a:off x="919069" y="4777307"/>
            <a:ext cx="5050030" cy="4170307"/>
          </a:xfrm>
          <a:noFill/>
          <a:ln/>
        </p:spPr>
        <p:txBody>
          <a:bodyPr lIns="91675" tIns="45033" rIns="91675" bIns="45033"/>
          <a:lstStyle/>
          <a:p>
            <a:pPr marL="752695" indent="-752695">
              <a:defRPr/>
            </a:pPr>
            <a:endParaRPr lang="en-GB" dirty="0" smtClean="0"/>
          </a:p>
        </p:txBody>
      </p:sp>
      <p:sp>
        <p:nvSpPr>
          <p:cNvPr id="23557" name="Rectangle 4"/>
          <p:cNvSpPr>
            <a:spLocks noChangeArrowheads="1"/>
          </p:cNvSpPr>
          <p:nvPr/>
        </p:nvSpPr>
        <p:spPr bwMode="auto">
          <a:xfrm>
            <a:off x="1067409" y="4770885"/>
            <a:ext cx="4906527" cy="2434419"/>
          </a:xfrm>
          <a:prstGeom prst="rect">
            <a:avLst/>
          </a:prstGeom>
          <a:noFill/>
          <a:ln w="12700">
            <a:noFill/>
            <a:miter lim="800000"/>
            <a:headEnd/>
            <a:tailEnd/>
          </a:ln>
        </p:spPr>
        <p:txBody>
          <a:bodyPr lIns="91675" tIns="45033" rIns="91675" bIns="45033">
            <a:spAutoFit/>
          </a:bodyPr>
          <a:lstStyle/>
          <a:p>
            <a:pPr>
              <a:spcBef>
                <a:spcPct val="50000"/>
              </a:spcBef>
              <a:buFontTx/>
              <a:buChar char="•"/>
            </a:pPr>
            <a:r>
              <a:rPr lang="en-GB" sz="1200" dirty="0">
                <a:solidFill>
                  <a:srgbClr val="000000"/>
                </a:solidFill>
                <a:ea typeface="+mn-ea"/>
              </a:rPr>
              <a:t>Focused - helps with controlling data collection &amp; organisation</a:t>
            </a:r>
          </a:p>
          <a:p>
            <a:pPr>
              <a:spcBef>
                <a:spcPct val="50000"/>
              </a:spcBef>
              <a:buFontTx/>
              <a:buChar char="•"/>
            </a:pPr>
            <a:r>
              <a:rPr lang="en-GB" sz="1200" dirty="0">
                <a:solidFill>
                  <a:srgbClr val="000000"/>
                </a:solidFill>
                <a:ea typeface="+mn-ea"/>
              </a:rPr>
              <a:t>Systematic</a:t>
            </a:r>
          </a:p>
          <a:p>
            <a:pPr>
              <a:spcBef>
                <a:spcPct val="50000"/>
              </a:spcBef>
              <a:buFontTx/>
              <a:buChar char="•"/>
            </a:pPr>
            <a:r>
              <a:rPr lang="en-GB" sz="1200" dirty="0">
                <a:solidFill>
                  <a:srgbClr val="000000"/>
                </a:solidFill>
                <a:ea typeface="+mn-ea"/>
              </a:rPr>
              <a:t>Beyond - contributes to the debate / identifies the gap</a:t>
            </a:r>
          </a:p>
          <a:p>
            <a:pPr>
              <a:spcBef>
                <a:spcPct val="50000"/>
              </a:spcBef>
              <a:buFontTx/>
              <a:buChar char="•"/>
            </a:pPr>
            <a:r>
              <a:rPr lang="en-GB" sz="1200" dirty="0">
                <a:solidFill>
                  <a:srgbClr val="000000"/>
                </a:solidFill>
                <a:ea typeface="+mn-ea"/>
              </a:rPr>
              <a:t>A basis for analysis</a:t>
            </a:r>
          </a:p>
          <a:p>
            <a:pPr>
              <a:spcBef>
                <a:spcPct val="50000"/>
              </a:spcBef>
            </a:pPr>
            <a:endParaRPr lang="en-GB" sz="1200" dirty="0">
              <a:solidFill>
                <a:srgbClr val="000000"/>
              </a:solidFill>
              <a:ea typeface="+mn-ea"/>
            </a:endParaRPr>
          </a:p>
          <a:p>
            <a:pPr>
              <a:spcBef>
                <a:spcPct val="50000"/>
              </a:spcBef>
            </a:pPr>
            <a:r>
              <a:rPr lang="en-GB" sz="1200" dirty="0">
                <a:solidFill>
                  <a:srgbClr val="000000"/>
                </a:solidFill>
                <a:ea typeface="+mn-ea"/>
              </a:rPr>
              <a:t>Think of one or more of your assignments so far.</a:t>
            </a:r>
          </a:p>
          <a:p>
            <a:pPr>
              <a:spcBef>
                <a:spcPct val="50000"/>
              </a:spcBef>
            </a:pPr>
            <a:r>
              <a:rPr lang="en-GB" sz="1200" dirty="0">
                <a:solidFill>
                  <a:srgbClr val="000000"/>
                </a:solidFill>
                <a:ea typeface="+mn-ea"/>
              </a:rPr>
              <a:t>How do they measure up to this definition?</a:t>
            </a:r>
          </a:p>
          <a:p>
            <a:pPr>
              <a:spcBef>
                <a:spcPct val="50000"/>
              </a:spcBef>
            </a:pPr>
            <a:r>
              <a:rPr lang="en-GB" sz="1200" dirty="0">
                <a:solidFill>
                  <a:srgbClr val="000000"/>
                </a:solidFill>
                <a:ea typeface="+mn-ea"/>
              </a:rPr>
              <a:t>What alterations would you now make in order for them to meet the definition?</a:t>
            </a:r>
          </a:p>
        </p:txBody>
      </p:sp>
    </p:spTree>
    <p:extLst>
      <p:ext uri="{BB962C8B-B14F-4D97-AF65-F5344CB8AC3E}">
        <p14:creationId xmlns:p14="http://schemas.microsoft.com/office/powerpoint/2010/main" xmlns="" val="74201736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5AB70E55-84FB-4A0B-85A6-DE978B306BB7}" type="slidenum">
              <a:rPr lang="en-GB" smtClean="0">
                <a:solidFill>
                  <a:srgbClr val="000000"/>
                </a:solidFill>
              </a:rPr>
              <a:pPr/>
              <a:t>70</a:t>
            </a:fld>
            <a:endParaRPr lang="en-GB" dirty="0" smtClean="0">
              <a:solidFill>
                <a:srgbClr val="000000"/>
              </a:solidFill>
            </a:endParaRPr>
          </a:p>
        </p:txBody>
      </p:sp>
      <p:sp>
        <p:nvSpPr>
          <p:cNvPr id="23555" name="Rectangle 2"/>
          <p:cNvSpPr>
            <a:spLocks noGrp="1" noRot="1" noChangeAspect="1" noChangeArrowheads="1" noTextEdit="1"/>
          </p:cNvSpPr>
          <p:nvPr>
            <p:ph type="sldImg"/>
          </p:nvPr>
        </p:nvSpPr>
        <p:spPr>
          <a:xfrm>
            <a:off x="1108075" y="877888"/>
            <a:ext cx="4672013" cy="3503612"/>
          </a:xfrm>
          <a:ln w="12700" cap="flat">
            <a:solidFill>
              <a:schemeClr val="tx1"/>
            </a:solidFill>
          </a:ln>
        </p:spPr>
      </p:sp>
      <p:sp>
        <p:nvSpPr>
          <p:cNvPr id="23556" name="Rectangle 3"/>
          <p:cNvSpPr>
            <a:spLocks noGrp="1" noChangeArrowheads="1"/>
          </p:cNvSpPr>
          <p:nvPr>
            <p:ph type="body" idx="1"/>
          </p:nvPr>
        </p:nvSpPr>
        <p:spPr>
          <a:xfrm>
            <a:off x="919069" y="4777307"/>
            <a:ext cx="5050030" cy="4170307"/>
          </a:xfrm>
          <a:noFill/>
          <a:ln/>
        </p:spPr>
        <p:txBody>
          <a:bodyPr lIns="91675" tIns="45033" rIns="91675" bIns="45033"/>
          <a:lstStyle/>
          <a:p>
            <a:pPr>
              <a:buFontTx/>
              <a:buChar char="-"/>
            </a:pPr>
            <a:r>
              <a:rPr lang="en-GB" dirty="0" smtClean="0"/>
              <a:t>Quantitative analysis shows positive pupil outcomes in Teach First schools compared to comparator schools; </a:t>
            </a:r>
            <a:r>
              <a:rPr lang="en-GB" b="1" dirty="0" smtClean="0">
                <a:solidFill>
                  <a:srgbClr val="FF0000"/>
                </a:solidFill>
              </a:rPr>
              <a:t>BUT this could be because strong leaders are employing Teach  First participants AND doing other things to improve results. The presence of A and B does not prove that A caused B, or B caused A. Perhaps C (another factor) caused both A and B. </a:t>
            </a:r>
          </a:p>
          <a:p>
            <a:pPr>
              <a:buFontTx/>
              <a:buChar char="-"/>
            </a:pPr>
            <a:endParaRPr lang="en-GB" b="1" dirty="0" smtClean="0">
              <a:solidFill>
                <a:srgbClr val="FF0000"/>
              </a:solidFill>
            </a:endParaRPr>
          </a:p>
          <a:p>
            <a:pPr>
              <a:buFontTx/>
              <a:buNone/>
            </a:pPr>
            <a:r>
              <a:rPr lang="en-GB" dirty="0" smtClean="0">
                <a:solidFill>
                  <a:srgbClr val="FF0000"/>
                </a:solidFill>
              </a:rPr>
              <a:t>The report states “It has to be pointed out here that correlational evidence doesn’t in itself show a causal link. Other factors, such as changes in school leadership, may explain the relationship.” </a:t>
            </a:r>
            <a:r>
              <a:rPr lang="en-GB" b="1" dirty="0" smtClean="0">
                <a:solidFill>
                  <a:srgbClr val="FF0000"/>
                </a:solidFill>
              </a:rPr>
              <a:t>This is why other measures are also needed. </a:t>
            </a:r>
          </a:p>
          <a:p>
            <a:r>
              <a:rPr lang="en-GB" dirty="0" smtClean="0"/>
              <a:t> </a:t>
            </a:r>
          </a:p>
          <a:p>
            <a:pPr>
              <a:buFontTx/>
              <a:buChar char="-"/>
            </a:pPr>
            <a:r>
              <a:rPr lang="en-GB" dirty="0" smtClean="0"/>
              <a:t>Quantitative analysis shows that having a larger number of Teach First teachers in the school is related to more positive outcomes;</a:t>
            </a:r>
          </a:p>
          <a:p>
            <a:pPr>
              <a:buFontTx/>
              <a:buChar char="-"/>
            </a:pPr>
            <a:endParaRPr lang="en-GB" dirty="0" smtClean="0"/>
          </a:p>
          <a:p>
            <a:r>
              <a:rPr lang="en-GB" dirty="0" smtClean="0"/>
              <a:t>- Classroom observation data show that Teach First teachers are effective classroom</a:t>
            </a:r>
          </a:p>
          <a:p>
            <a:r>
              <a:rPr lang="en-GB" dirty="0" smtClean="0"/>
              <a:t>practitioners;</a:t>
            </a:r>
          </a:p>
          <a:p>
            <a:endParaRPr lang="en-GB" dirty="0" smtClean="0"/>
          </a:p>
          <a:p>
            <a:pPr>
              <a:buFontTx/>
              <a:buChar char="-"/>
            </a:pPr>
            <a:r>
              <a:rPr lang="en-GB" dirty="0" smtClean="0"/>
              <a:t>Survey data show that Teach First teachers believe that they can make a difference to pupils, and head teacher surveys support this; </a:t>
            </a:r>
            <a:r>
              <a:rPr lang="en-GB" b="1" dirty="0" smtClean="0"/>
              <a:t>Note how the study did not rely just on teacher self-report but used triangulation to corroborate the findings. </a:t>
            </a:r>
            <a:endParaRPr lang="en-GB" dirty="0" smtClean="0"/>
          </a:p>
          <a:p>
            <a:pPr>
              <a:buFontTx/>
              <a:buChar char="-"/>
            </a:pPr>
            <a:endParaRPr lang="en-GB" dirty="0" smtClean="0"/>
          </a:p>
          <a:p>
            <a:r>
              <a:rPr lang="en-GB" dirty="0" smtClean="0"/>
              <a:t>- Survey data indicate that Teach First teachers are leaders in and outside their</a:t>
            </a:r>
          </a:p>
          <a:p>
            <a:r>
              <a:rPr lang="en-GB" dirty="0" smtClean="0"/>
              <a:t>classrooms;</a:t>
            </a:r>
          </a:p>
          <a:p>
            <a:endParaRPr lang="en-GB" dirty="0" smtClean="0"/>
          </a:p>
          <a:p>
            <a:r>
              <a:rPr lang="en-GB" dirty="0" smtClean="0"/>
              <a:t>- Interview data confirm that Teach First teachers are seen as leaders in their schools and as effective practitioners by their second year in the school.</a:t>
            </a:r>
            <a:r>
              <a:rPr lang="en-GB" b="1" dirty="0" smtClean="0"/>
              <a:t> Again note how the study did not rely just on teacher self-report but used triangulation to corroborate the findings. </a:t>
            </a:r>
            <a:endParaRPr lang="en-GB" dirty="0" smtClean="0"/>
          </a:p>
          <a:p>
            <a:endParaRPr lang="en-GB" dirty="0" smtClean="0"/>
          </a:p>
        </p:txBody>
      </p:sp>
      <p:sp>
        <p:nvSpPr>
          <p:cNvPr id="23557" name="Rectangle 4"/>
          <p:cNvSpPr>
            <a:spLocks noChangeArrowheads="1"/>
          </p:cNvSpPr>
          <p:nvPr/>
        </p:nvSpPr>
        <p:spPr bwMode="auto">
          <a:xfrm>
            <a:off x="1067409" y="4770885"/>
            <a:ext cx="4906527" cy="2434419"/>
          </a:xfrm>
          <a:prstGeom prst="rect">
            <a:avLst/>
          </a:prstGeom>
          <a:noFill/>
          <a:ln w="12700">
            <a:noFill/>
            <a:miter lim="800000"/>
            <a:headEnd/>
            <a:tailEnd/>
          </a:ln>
        </p:spPr>
        <p:txBody>
          <a:bodyPr lIns="91675" tIns="45033" rIns="91675" bIns="45033">
            <a:spAutoFit/>
          </a:bodyPr>
          <a:lstStyle/>
          <a:p>
            <a:pPr>
              <a:spcBef>
                <a:spcPct val="50000"/>
              </a:spcBef>
              <a:buFontTx/>
              <a:buChar char="•"/>
            </a:pPr>
            <a:r>
              <a:rPr lang="en-GB" sz="1200" dirty="0">
                <a:solidFill>
                  <a:srgbClr val="000000"/>
                </a:solidFill>
                <a:ea typeface="+mn-ea"/>
              </a:rPr>
              <a:t>Focused - helps with controlling data collection &amp; organisation</a:t>
            </a:r>
          </a:p>
          <a:p>
            <a:pPr>
              <a:spcBef>
                <a:spcPct val="50000"/>
              </a:spcBef>
              <a:buFontTx/>
              <a:buChar char="•"/>
            </a:pPr>
            <a:r>
              <a:rPr lang="en-GB" sz="1200" dirty="0">
                <a:solidFill>
                  <a:srgbClr val="000000"/>
                </a:solidFill>
                <a:ea typeface="+mn-ea"/>
              </a:rPr>
              <a:t>Systematic</a:t>
            </a:r>
          </a:p>
          <a:p>
            <a:pPr>
              <a:spcBef>
                <a:spcPct val="50000"/>
              </a:spcBef>
              <a:buFontTx/>
              <a:buChar char="•"/>
            </a:pPr>
            <a:r>
              <a:rPr lang="en-GB" sz="1200" dirty="0">
                <a:solidFill>
                  <a:srgbClr val="000000"/>
                </a:solidFill>
                <a:ea typeface="+mn-ea"/>
              </a:rPr>
              <a:t>Beyond - contributes to the debate / identifies the gap</a:t>
            </a:r>
          </a:p>
          <a:p>
            <a:pPr>
              <a:spcBef>
                <a:spcPct val="50000"/>
              </a:spcBef>
              <a:buFontTx/>
              <a:buChar char="•"/>
            </a:pPr>
            <a:r>
              <a:rPr lang="en-GB" sz="1200" dirty="0">
                <a:solidFill>
                  <a:srgbClr val="000000"/>
                </a:solidFill>
                <a:ea typeface="+mn-ea"/>
              </a:rPr>
              <a:t>A basis for analysis</a:t>
            </a:r>
          </a:p>
          <a:p>
            <a:pPr>
              <a:spcBef>
                <a:spcPct val="50000"/>
              </a:spcBef>
            </a:pPr>
            <a:endParaRPr lang="en-GB" sz="1200" dirty="0">
              <a:solidFill>
                <a:srgbClr val="000000"/>
              </a:solidFill>
              <a:ea typeface="+mn-ea"/>
            </a:endParaRPr>
          </a:p>
          <a:p>
            <a:pPr>
              <a:spcBef>
                <a:spcPct val="50000"/>
              </a:spcBef>
            </a:pPr>
            <a:r>
              <a:rPr lang="en-GB" sz="1200" dirty="0">
                <a:solidFill>
                  <a:srgbClr val="000000"/>
                </a:solidFill>
                <a:ea typeface="+mn-ea"/>
              </a:rPr>
              <a:t>Think of one or more of your assignments so far.</a:t>
            </a:r>
          </a:p>
          <a:p>
            <a:pPr>
              <a:spcBef>
                <a:spcPct val="50000"/>
              </a:spcBef>
            </a:pPr>
            <a:r>
              <a:rPr lang="en-GB" sz="1200" dirty="0">
                <a:solidFill>
                  <a:srgbClr val="000000"/>
                </a:solidFill>
                <a:ea typeface="+mn-ea"/>
              </a:rPr>
              <a:t>How do they measure up to this definition?</a:t>
            </a:r>
          </a:p>
          <a:p>
            <a:pPr>
              <a:spcBef>
                <a:spcPct val="50000"/>
              </a:spcBef>
            </a:pPr>
            <a:r>
              <a:rPr lang="en-GB" sz="1200" dirty="0">
                <a:solidFill>
                  <a:srgbClr val="000000"/>
                </a:solidFill>
                <a:ea typeface="+mn-ea"/>
              </a:rPr>
              <a:t>What alterations would you now make in order for them to meet the definition?</a:t>
            </a:r>
          </a:p>
        </p:txBody>
      </p:sp>
    </p:spTree>
    <p:extLst>
      <p:ext uri="{BB962C8B-B14F-4D97-AF65-F5344CB8AC3E}">
        <p14:creationId xmlns:p14="http://schemas.microsoft.com/office/powerpoint/2010/main" xmlns="" val="36648005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3003F3-83FC-404C-BAE8-C89E5C2D00D6}" type="slidenum">
              <a:rPr lang="en-GB">
                <a:solidFill>
                  <a:srgbClr val="000000"/>
                </a:solidFill>
              </a:rPr>
              <a:pPr/>
              <a:t>10</a:t>
            </a:fld>
            <a:endParaRPr lang="en-GB">
              <a:solidFill>
                <a:srgbClr val="000000"/>
              </a:solidFill>
            </a:endParaRPr>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r>
              <a:rPr lang="en-US" dirty="0" smtClean="0"/>
              <a:t>The</a:t>
            </a:r>
            <a:r>
              <a:rPr lang="en-US" baseline="0" dirty="0" smtClean="0"/>
              <a:t> first of 5 photos to promote thinking about educational values and how they change over time. Students might explore time/location/who’s leading the learning?</a:t>
            </a:r>
            <a:endParaRPr lang="en-US" dirty="0"/>
          </a:p>
        </p:txBody>
      </p:sp>
    </p:spTree>
    <p:extLst>
      <p:ext uri="{BB962C8B-B14F-4D97-AF65-F5344CB8AC3E}">
        <p14:creationId xmlns:p14="http://schemas.microsoft.com/office/powerpoint/2010/main" xmlns="" val="38694927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5AB70E55-84FB-4A0B-85A6-DE978B306BB7}" type="slidenum">
              <a:rPr lang="en-GB" smtClean="0">
                <a:solidFill>
                  <a:srgbClr val="000000"/>
                </a:solidFill>
              </a:rPr>
              <a:pPr/>
              <a:t>71</a:t>
            </a:fld>
            <a:endParaRPr lang="en-GB" dirty="0" smtClean="0">
              <a:solidFill>
                <a:srgbClr val="000000"/>
              </a:solidFill>
            </a:endParaRPr>
          </a:p>
        </p:txBody>
      </p:sp>
      <p:sp>
        <p:nvSpPr>
          <p:cNvPr id="23555" name="Rectangle 2"/>
          <p:cNvSpPr>
            <a:spLocks noGrp="1" noRot="1" noChangeAspect="1" noChangeArrowheads="1" noTextEdit="1"/>
          </p:cNvSpPr>
          <p:nvPr>
            <p:ph type="sldImg"/>
          </p:nvPr>
        </p:nvSpPr>
        <p:spPr>
          <a:xfrm>
            <a:off x="1108075" y="877888"/>
            <a:ext cx="4672013" cy="3503612"/>
          </a:xfrm>
          <a:ln w="12700" cap="flat">
            <a:solidFill>
              <a:schemeClr val="tx1"/>
            </a:solidFill>
          </a:ln>
        </p:spPr>
      </p:sp>
      <p:sp>
        <p:nvSpPr>
          <p:cNvPr id="23556" name="Rectangle 3"/>
          <p:cNvSpPr>
            <a:spLocks noGrp="1" noChangeArrowheads="1"/>
          </p:cNvSpPr>
          <p:nvPr>
            <p:ph type="body" idx="1"/>
          </p:nvPr>
        </p:nvSpPr>
        <p:spPr>
          <a:xfrm>
            <a:off x="919069" y="4777307"/>
            <a:ext cx="5050030" cy="4170307"/>
          </a:xfrm>
          <a:noFill/>
          <a:ln/>
        </p:spPr>
        <p:txBody>
          <a:bodyPr lIns="91675" tIns="45033" rIns="91675" bIns="45033"/>
          <a:lstStyle/>
          <a:p>
            <a:r>
              <a:rPr lang="en-GB" dirty="0" smtClean="0"/>
              <a:t>Deliberately very</a:t>
            </a:r>
            <a:r>
              <a:rPr lang="en-GB" baseline="0" dirty="0" smtClean="0"/>
              <a:t> extensive and multi-faceted.  But would it meet Robert Coe’s requirements?  I have popped his statement onto the next slide so you can quickiy shift to it again if you want to use it.</a:t>
            </a:r>
            <a:endParaRPr lang="en-GB" dirty="0" smtClean="0"/>
          </a:p>
        </p:txBody>
      </p:sp>
      <p:sp>
        <p:nvSpPr>
          <p:cNvPr id="23557" name="Rectangle 4"/>
          <p:cNvSpPr>
            <a:spLocks noChangeArrowheads="1"/>
          </p:cNvSpPr>
          <p:nvPr/>
        </p:nvSpPr>
        <p:spPr bwMode="auto">
          <a:xfrm>
            <a:off x="1067409" y="4770885"/>
            <a:ext cx="4906527" cy="2434419"/>
          </a:xfrm>
          <a:prstGeom prst="rect">
            <a:avLst/>
          </a:prstGeom>
          <a:noFill/>
          <a:ln w="12700">
            <a:noFill/>
            <a:miter lim="800000"/>
            <a:headEnd/>
            <a:tailEnd/>
          </a:ln>
        </p:spPr>
        <p:txBody>
          <a:bodyPr lIns="91675" tIns="45033" rIns="91675" bIns="45033">
            <a:spAutoFit/>
          </a:bodyPr>
          <a:lstStyle/>
          <a:p>
            <a:pPr>
              <a:spcBef>
                <a:spcPct val="50000"/>
              </a:spcBef>
              <a:buFontTx/>
              <a:buChar char="•"/>
            </a:pPr>
            <a:r>
              <a:rPr lang="en-GB" sz="1200" dirty="0">
                <a:solidFill>
                  <a:srgbClr val="000000"/>
                </a:solidFill>
                <a:ea typeface="+mn-ea"/>
              </a:rPr>
              <a:t>Focused - helps with controlling data collection &amp; organisation</a:t>
            </a:r>
          </a:p>
          <a:p>
            <a:pPr>
              <a:spcBef>
                <a:spcPct val="50000"/>
              </a:spcBef>
              <a:buFontTx/>
              <a:buChar char="•"/>
            </a:pPr>
            <a:r>
              <a:rPr lang="en-GB" sz="1200" dirty="0">
                <a:solidFill>
                  <a:srgbClr val="000000"/>
                </a:solidFill>
                <a:ea typeface="+mn-ea"/>
              </a:rPr>
              <a:t>Systematic</a:t>
            </a:r>
          </a:p>
          <a:p>
            <a:pPr>
              <a:spcBef>
                <a:spcPct val="50000"/>
              </a:spcBef>
              <a:buFontTx/>
              <a:buChar char="•"/>
            </a:pPr>
            <a:r>
              <a:rPr lang="en-GB" sz="1200" dirty="0">
                <a:solidFill>
                  <a:srgbClr val="000000"/>
                </a:solidFill>
                <a:ea typeface="+mn-ea"/>
              </a:rPr>
              <a:t>Beyond - contributes to the debate / identifies the gap</a:t>
            </a:r>
          </a:p>
          <a:p>
            <a:pPr>
              <a:spcBef>
                <a:spcPct val="50000"/>
              </a:spcBef>
              <a:buFontTx/>
              <a:buChar char="•"/>
            </a:pPr>
            <a:r>
              <a:rPr lang="en-GB" sz="1200" dirty="0">
                <a:solidFill>
                  <a:srgbClr val="000000"/>
                </a:solidFill>
                <a:ea typeface="+mn-ea"/>
              </a:rPr>
              <a:t>A basis for analysis</a:t>
            </a:r>
          </a:p>
          <a:p>
            <a:pPr>
              <a:spcBef>
                <a:spcPct val="50000"/>
              </a:spcBef>
            </a:pPr>
            <a:endParaRPr lang="en-GB" sz="1200" dirty="0">
              <a:solidFill>
                <a:srgbClr val="000000"/>
              </a:solidFill>
              <a:ea typeface="+mn-ea"/>
            </a:endParaRPr>
          </a:p>
          <a:p>
            <a:pPr>
              <a:spcBef>
                <a:spcPct val="50000"/>
              </a:spcBef>
            </a:pPr>
            <a:r>
              <a:rPr lang="en-GB" sz="1200" dirty="0">
                <a:solidFill>
                  <a:srgbClr val="000000"/>
                </a:solidFill>
                <a:ea typeface="+mn-ea"/>
              </a:rPr>
              <a:t>Think of one or more of your assignments so far.</a:t>
            </a:r>
          </a:p>
          <a:p>
            <a:pPr>
              <a:spcBef>
                <a:spcPct val="50000"/>
              </a:spcBef>
            </a:pPr>
            <a:r>
              <a:rPr lang="en-GB" sz="1200" dirty="0">
                <a:solidFill>
                  <a:srgbClr val="000000"/>
                </a:solidFill>
                <a:ea typeface="+mn-ea"/>
              </a:rPr>
              <a:t>How do they measure up to this definition?</a:t>
            </a:r>
          </a:p>
          <a:p>
            <a:pPr>
              <a:spcBef>
                <a:spcPct val="50000"/>
              </a:spcBef>
            </a:pPr>
            <a:r>
              <a:rPr lang="en-GB" sz="1200" dirty="0">
                <a:solidFill>
                  <a:srgbClr val="000000"/>
                </a:solidFill>
                <a:ea typeface="+mn-ea"/>
              </a:rPr>
              <a:t>What alterations would you now make in order for them to meet the definition?</a:t>
            </a:r>
          </a:p>
        </p:txBody>
      </p:sp>
    </p:spTree>
    <p:extLst>
      <p:ext uri="{BB962C8B-B14F-4D97-AF65-F5344CB8AC3E}">
        <p14:creationId xmlns:p14="http://schemas.microsoft.com/office/powerpoint/2010/main" xmlns="" val="429116993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9E9D76C8-A115-4146-9CF2-3447CF0728F7}" type="slidenum">
              <a:rPr lang="en-GB" smtClean="0">
                <a:solidFill>
                  <a:srgbClr val="000000"/>
                </a:solidFill>
              </a:rPr>
              <a:pPr/>
              <a:t>76</a:t>
            </a:fld>
            <a:endParaRPr lang="en-GB" dirty="0" smtClean="0">
              <a:solidFill>
                <a:srgbClr val="000000"/>
              </a:solidFill>
            </a:endParaRPr>
          </a:p>
        </p:txBody>
      </p:sp>
      <p:sp>
        <p:nvSpPr>
          <p:cNvPr id="35843" name="Rectangle 2"/>
          <p:cNvSpPr>
            <a:spLocks noGrp="1" noRot="1" noChangeAspect="1" noChangeArrowheads="1" noTextEdit="1"/>
          </p:cNvSpPr>
          <p:nvPr>
            <p:ph type="sldImg"/>
          </p:nvPr>
        </p:nvSpPr>
        <p:spPr>
          <a:xfrm>
            <a:off x="914400" y="742950"/>
            <a:ext cx="4953000" cy="3714750"/>
          </a:xfrm>
          <a:ln/>
        </p:spPr>
      </p:sp>
      <p:sp>
        <p:nvSpPr>
          <p:cNvPr id="35844"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xmlns="" val="273011005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9E9D76C8-A115-4146-9CF2-3447CF0728F7}" type="slidenum">
              <a:rPr lang="en-GB" smtClean="0">
                <a:solidFill>
                  <a:srgbClr val="000000"/>
                </a:solidFill>
              </a:rPr>
              <a:pPr/>
              <a:t>77</a:t>
            </a:fld>
            <a:endParaRPr lang="en-GB" dirty="0" smtClean="0">
              <a:solidFill>
                <a:srgbClr val="000000"/>
              </a:solidFill>
            </a:endParaRPr>
          </a:p>
        </p:txBody>
      </p:sp>
      <p:sp>
        <p:nvSpPr>
          <p:cNvPr id="35843" name="Rectangle 2"/>
          <p:cNvSpPr>
            <a:spLocks noGrp="1" noRot="1" noChangeAspect="1" noChangeArrowheads="1" noTextEdit="1"/>
          </p:cNvSpPr>
          <p:nvPr>
            <p:ph type="sldImg"/>
          </p:nvPr>
        </p:nvSpPr>
        <p:spPr>
          <a:xfrm>
            <a:off x="914400" y="742950"/>
            <a:ext cx="4953000" cy="3714750"/>
          </a:xfrm>
          <a:ln/>
        </p:spPr>
      </p:sp>
      <p:sp>
        <p:nvSpPr>
          <p:cNvPr id="35844"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xmlns="" val="16090736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F6B9F3-CB2F-4628-8E65-D36DADA69799}" type="slidenum">
              <a:rPr lang="en-GB">
                <a:solidFill>
                  <a:srgbClr val="000000"/>
                </a:solidFill>
              </a:rPr>
              <a:pPr/>
              <a:t>11</a:t>
            </a:fld>
            <a:endParaRPr lang="en-GB">
              <a:solidFill>
                <a:srgbClr val="000000"/>
              </a:solidFill>
            </a:endParaRPr>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r>
              <a:rPr lang="en-US" dirty="0" smtClean="0"/>
              <a:t>This is</a:t>
            </a:r>
            <a:r>
              <a:rPr lang="en-US" baseline="0" dirty="0" smtClean="0"/>
              <a:t> actually </a:t>
            </a:r>
            <a:r>
              <a:rPr lang="en-US" dirty="0" smtClean="0"/>
              <a:t>a contemporary classroom – but where?</a:t>
            </a:r>
            <a:endParaRPr lang="en-US" dirty="0"/>
          </a:p>
        </p:txBody>
      </p:sp>
    </p:spTree>
    <p:extLst>
      <p:ext uri="{BB962C8B-B14F-4D97-AF65-F5344CB8AC3E}">
        <p14:creationId xmlns:p14="http://schemas.microsoft.com/office/powerpoint/2010/main" xmlns="" val="3255944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8344DF-088A-4E91-8700-518D2349F501}" type="slidenum">
              <a:rPr lang="en-GB">
                <a:solidFill>
                  <a:srgbClr val="000000"/>
                </a:solidFill>
              </a:rPr>
              <a:pPr/>
              <a:t>12</a:t>
            </a:fld>
            <a:endParaRPr lang="en-GB">
              <a:solidFill>
                <a:srgbClr val="000000"/>
              </a:solidFill>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xmlns="" val="24821273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12FC7D-C952-41BE-A14B-8AD7EC8C317F}" type="slidenum">
              <a:rPr lang="en-GB">
                <a:solidFill>
                  <a:srgbClr val="000000"/>
                </a:solidFill>
              </a:rPr>
              <a:pPr/>
              <a:t>14</a:t>
            </a:fld>
            <a:endParaRPr lang="en-GB">
              <a:solidFill>
                <a:srgbClr val="000000"/>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xmlns="" val="37889594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xmlns=""/>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xmlns="" val="1158649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D8F64E64-19A1-4DF9-8B6C-428F83CFAC7D}" type="slidenum">
              <a:rPr lang="en-GB" smtClean="0"/>
              <a:pPr/>
              <a:t>‹#›</a:t>
            </a:fld>
            <a:endParaRPr lang="en-GB" dirty="0"/>
          </a:p>
        </p:txBody>
      </p:sp>
    </p:spTree>
    <p:extLst>
      <p:ext uri="{BB962C8B-B14F-4D97-AF65-F5344CB8AC3E}">
        <p14:creationId xmlns:p14="http://schemas.microsoft.com/office/powerpoint/2010/main" xmlns="" val="7582915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1C0EFC27-F80F-4DFE-A05C-5B8BC4D92D6C}" type="slidenum">
              <a:rPr lang="en-GB" smtClean="0"/>
              <a:pPr/>
              <a:t>‹#›</a:t>
            </a:fld>
            <a:endParaRPr lang="en-GB" dirty="0"/>
          </a:p>
        </p:txBody>
      </p:sp>
    </p:spTree>
    <p:extLst>
      <p:ext uri="{BB962C8B-B14F-4D97-AF65-F5344CB8AC3E}">
        <p14:creationId xmlns:p14="http://schemas.microsoft.com/office/powerpoint/2010/main" xmlns="" val="25557380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77BD06FF-04FD-4436-8676-9EEC280B7FDC}" type="slidenum">
              <a:rPr lang="en-GB" smtClean="0"/>
              <a:pPr/>
              <a:t>‹#›</a:t>
            </a:fld>
            <a:endParaRPr lang="en-GB" dirty="0"/>
          </a:p>
        </p:txBody>
      </p:sp>
    </p:spTree>
    <p:extLst>
      <p:ext uri="{BB962C8B-B14F-4D97-AF65-F5344CB8AC3E}">
        <p14:creationId xmlns:p14="http://schemas.microsoft.com/office/powerpoint/2010/main" xmlns="" val="7703490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19/02/2018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xmlns="" val="527443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19/02/2018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xmlns="" val="22593526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pPr/>
              <a:t>19/02/2018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xmlns="" val="35224480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pPr/>
              <a:t>19/02/2018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xmlns="" val="38884551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pPr/>
              <a:t>19/02/2018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xmlns="" val="2952898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pPr/>
              <a:t>19/02/2018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xmlns="" val="37258261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pPr/>
              <a:t>19/02/2018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xmlns="" val="11685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xmlns=""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xmlns="" val="4157021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pPr/>
              <a:t>19/02/2018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xmlns="" val="4036140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pPr/>
              <a:t>19/02/2018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xmlns="" val="15477126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19/02/2018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xmlns="" val="27570804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19/02/2018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xmlns="" val="33310750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19/02/2018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xmlns="" val="25527300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19/02/2018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xmlns="" val="21865138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19/02/2018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p:nvPicPr>
        <p:blipFill>
          <a:blip r:embed="rId2" cstate="screen">
            <a:extLst>
              <a:ext uri="{28A0092B-C50C-407E-A947-70E740481C1C}">
                <a14:useLocalDpi xmlns:a14="http://schemas.microsoft.com/office/drawing/2010/main" xmlns=""/>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xmlns="" val="7632233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19/02/2018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xmlns="" val="9206885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19/02/2018</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xmlns="" val="18728165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19/02/2018</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xmlns="" val="4153874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6B94BCAA-FCA5-43C1-9BF8-CB98413A389A}" type="slidenum">
              <a:rPr lang="en-GB" smtClean="0"/>
              <a:pPr/>
              <a:t>‹#›</a:t>
            </a:fld>
            <a:endParaRPr lang="en-GB" dirty="0"/>
          </a:p>
        </p:txBody>
      </p:sp>
    </p:spTree>
    <p:extLst>
      <p:ext uri="{BB962C8B-B14F-4D97-AF65-F5344CB8AC3E}">
        <p14:creationId xmlns:p14="http://schemas.microsoft.com/office/powerpoint/2010/main" xmlns="" val="905446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19/02/2018</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xmlns="" val="25102740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19/02/2018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xmlns="" val="12371594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19/02/2018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xmlns="" val="6397287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19/02/2018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xmlns="" val="336445891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19/02/2018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xmlns="" val="126215514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xmlns=""/>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xmlns="" val="16190754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xmlns=""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xmlns="" val="14402962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4F9BC074-C516-4086-B29F-6E45DF8EC919}"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12692449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GB" dirty="0" smtClean="0">
              <a:solidFill>
                <a:srgbClr val="000000"/>
              </a:solidFill>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xmlns=""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45820DB1-C848-4CE8-A102-326DB6EDD3E2}"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183728800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503C13A3-AAA9-4972-905C-87AAED965FDE}"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1145798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xmlns=""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66C36638-35FB-4109-BE45-9C31234045F3}" type="slidenum">
              <a:rPr lang="en-GB" smtClean="0"/>
              <a:pPr/>
              <a:t>‹#›</a:t>
            </a:fld>
            <a:endParaRPr lang="en-GB" dirty="0"/>
          </a:p>
        </p:txBody>
      </p:sp>
    </p:spTree>
    <p:extLst>
      <p:ext uri="{BB962C8B-B14F-4D97-AF65-F5344CB8AC3E}">
        <p14:creationId xmlns:p14="http://schemas.microsoft.com/office/powerpoint/2010/main" xmlns="" val="22525777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4227382D-32DF-41C8-947A-CBB10D2BD9D5}"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49107373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63C8E2B4-9B5F-4B8A-9B25-33145C9D07BB}"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94785043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73568079-9ACD-49A9-A4CC-D578F6AC440D}"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29930979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18A20629-0195-438E-A422-14E02CAAB4F3}"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26806303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Drag picture to placeholder or click icon to add</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74B8B18-B8FE-4C76-8E40-7A48BA076688}"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209749042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93333D01-A7E5-4840-96D0-2F461C535AC8}"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367988054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C323C7B6-F5CB-4238-B84C-89C987E87789}"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286603245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xmlns=""/>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xmlns="" val="92980981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xmlns=""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xmlns="" val="27805847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4F9BC074-C516-4086-B29F-6E45DF8EC919}"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1670054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4B7F6A27-E07C-43C6-AB71-89A83D58B56D}" type="slidenum">
              <a:rPr lang="en-GB" smtClean="0"/>
              <a:pPr/>
              <a:t>‹#›</a:t>
            </a:fld>
            <a:endParaRPr lang="en-GB" dirty="0"/>
          </a:p>
        </p:txBody>
      </p:sp>
    </p:spTree>
    <p:extLst>
      <p:ext uri="{BB962C8B-B14F-4D97-AF65-F5344CB8AC3E}">
        <p14:creationId xmlns:p14="http://schemas.microsoft.com/office/powerpoint/2010/main" xmlns="" val="217754101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GB" dirty="0" smtClean="0">
              <a:solidFill>
                <a:srgbClr val="000000"/>
              </a:solidFill>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xmlns=""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45820DB1-C848-4CE8-A102-326DB6EDD3E2}"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151368826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503C13A3-AAA9-4972-905C-87AAED965FDE}"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380207090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4227382D-32DF-41C8-947A-CBB10D2BD9D5}"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35214033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63C8E2B4-9B5F-4B8A-9B25-33145C9D07BB}"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365490430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73568079-9ACD-49A9-A4CC-D578F6AC440D}"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148021723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18A20629-0195-438E-A422-14E02CAAB4F3}"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87739780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Drag picture to placeholder or click icon to add</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74B8B18-B8FE-4C76-8E40-7A48BA076688}"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75729078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93333D01-A7E5-4840-96D0-2F461C535AC8}"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179147182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C323C7B6-F5CB-4238-B84C-89C987E87789}"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294908992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xmlns=""/>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pic>
        <p:nvPicPr>
          <p:cNvPr id="5" name="Picture 8" descr="intro_banner.jpg                                               00056021WIP                            B59E31D9:"/>
          <p:cNvPicPr>
            <a:picLocks noChangeAspect="1" noChangeArrowheads="1"/>
          </p:cNvPicPr>
          <p:nvPr userDrawn="1"/>
        </p:nvPicPr>
        <p:blipFill>
          <a:blip r:embed="rId3" cstate="print"/>
          <a:srcRect/>
          <a:stretch>
            <a:fillRect/>
          </a:stretch>
        </p:blipFill>
        <p:spPr bwMode="auto">
          <a:xfrm>
            <a:off x="0" y="4587875"/>
            <a:ext cx="9144000" cy="2270125"/>
          </a:xfrm>
          <a:prstGeom prst="rect">
            <a:avLst/>
          </a:prstGeom>
          <a:noFill/>
        </p:spPr>
      </p:pic>
    </p:spTree>
    <p:extLst>
      <p:ext uri="{BB962C8B-B14F-4D97-AF65-F5344CB8AC3E}">
        <p14:creationId xmlns:p14="http://schemas.microsoft.com/office/powerpoint/2010/main" xmlns="" val="2826117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fld id="{1C45745B-C5D0-42CA-874C-8A5294F52341}" type="slidenum">
              <a:rPr lang="en-GB" smtClean="0"/>
              <a:pPr/>
              <a:t>‹#›</a:t>
            </a:fld>
            <a:endParaRPr lang="en-GB" dirty="0"/>
          </a:p>
        </p:txBody>
      </p:sp>
    </p:spTree>
    <p:extLst>
      <p:ext uri="{BB962C8B-B14F-4D97-AF65-F5344CB8AC3E}">
        <p14:creationId xmlns:p14="http://schemas.microsoft.com/office/powerpoint/2010/main" xmlns="" val="372515030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xmlns=""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xmlns="" val="2934544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D1DDECA7-105F-48CF-9679-78AD907A643F}" type="slidenum">
              <a:rPr lang="en-GB" smtClean="0">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xmlns="" val="280864047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GB" smtClean="0">
              <a:solidFill>
                <a:srgbClr val="000000"/>
              </a:solidFill>
              <a:ea typeface="+mn-ea"/>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dirty="0">
              <a:solidFill>
                <a:srgbClr val="000000"/>
              </a:solidFill>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xmlns=""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BE4770F2-B53C-4234-BD9E-9F0FB8FAF4BB}" type="slidenum">
              <a:rPr lang="en-GB" smtClean="0">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xmlns="" val="169112727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4C9D0B29-5D51-4D85-81DE-4730E1CA01D4}" type="slidenum">
              <a:rPr lang="en-GB" smtClean="0">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xmlns="" val="125428282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endParaRPr lang="en-GB"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endParaRPr lang="en-GB"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4E1186AF-5912-47C1-857D-66CF88054AEB}" type="slidenum">
              <a:rPr lang="en-GB" smtClean="0">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xmlns="" val="267231674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endParaRPr lang="en-GB"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endParaRPr lang="en-GB"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183D1F02-0750-4995-B9A6-7F3B607F0C3D}" type="slidenum">
              <a:rPr lang="en-GB" smtClean="0">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xmlns="" val="204297071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GB"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endParaRPr lang="en-GB"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70D51861-9553-445B-96F8-CA396ECBB8F4}" type="slidenum">
              <a:rPr lang="en-GB" smtClean="0">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xmlns="" val="140117442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2577476E-6452-4492-BE79-CD6F05D24C0D}" type="slidenum">
              <a:rPr lang="en-GB" smtClean="0">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xmlns="" val="186231509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58761DA3-13D8-4B6B-99AE-C08F4BDD0321}" type="slidenum">
              <a:rPr lang="en-GB" smtClean="0">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xmlns="" val="215032913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74F0FB50-5717-4EEC-99D5-80955D4BCE28}" type="slidenum">
              <a:rPr lang="en-GB" smtClean="0">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xmlns="" val="1956093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fld id="{6A905C9C-5F5B-45AB-877E-135DDFAFE038}" type="slidenum">
              <a:rPr lang="en-GB" smtClean="0"/>
              <a:pPr/>
              <a:t>‹#›</a:t>
            </a:fld>
            <a:endParaRPr lang="en-GB" dirty="0"/>
          </a:p>
        </p:txBody>
      </p:sp>
    </p:spTree>
    <p:extLst>
      <p:ext uri="{BB962C8B-B14F-4D97-AF65-F5344CB8AC3E}">
        <p14:creationId xmlns:p14="http://schemas.microsoft.com/office/powerpoint/2010/main" xmlns="" val="178838167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FAC61B4C-6353-4984-A9F0-B94903FA7764}" type="slidenum">
              <a:rPr lang="en-GB" smtClean="0">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xmlns="" val="47540244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xmlns=""/>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xmlns="" val="6638191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xmlns=""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xmlns="" val="35017633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4F9BC074-C516-4086-B29F-6E45DF8EC919}"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341640457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GB" dirty="0" smtClean="0">
              <a:solidFill>
                <a:srgbClr val="000000"/>
              </a:solidFill>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xmlns=""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45820DB1-C848-4CE8-A102-326DB6EDD3E2}"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8817596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503C13A3-AAA9-4972-905C-87AAED965FDE}"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294705029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4227382D-32DF-41C8-947A-CBB10D2BD9D5}"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52474612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63C8E2B4-9B5F-4B8A-9B25-33145C9D07BB}"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45197637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73568079-9ACD-49A9-A4CC-D578F6AC440D}"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98097690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18A20629-0195-438E-A422-14E02CAAB4F3}"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18733597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fld id="{D0FA09B4-3DA9-4F0D-ACE5-D569DABD7D45}" type="slidenum">
              <a:rPr lang="en-GB" smtClean="0"/>
              <a:pPr/>
              <a:t>‹#›</a:t>
            </a:fld>
            <a:endParaRPr lang="en-GB" dirty="0"/>
          </a:p>
        </p:txBody>
      </p:sp>
    </p:spTree>
    <p:extLst>
      <p:ext uri="{BB962C8B-B14F-4D97-AF65-F5344CB8AC3E}">
        <p14:creationId xmlns:p14="http://schemas.microsoft.com/office/powerpoint/2010/main" xmlns="" val="282900363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Drag picture to placeholder or click icon to add</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74B8B18-B8FE-4C76-8E40-7A48BA076688}"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3156459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93333D01-A7E5-4840-96D0-2F461C535AC8}"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119016802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C323C7B6-F5CB-4238-B84C-89C987E87789}"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66152326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xmlns=""/>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xmlns="" val="319077157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xmlns=""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xmlns="" val="229378653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4F9BC074-C516-4086-B29F-6E45DF8EC919}"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294288037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GB" dirty="0" smtClean="0">
              <a:solidFill>
                <a:srgbClr val="000000"/>
              </a:solidFill>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xmlns=""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45820DB1-C848-4CE8-A102-326DB6EDD3E2}"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175377893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503C13A3-AAA9-4972-905C-87AAED965FDE}"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367403467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4227382D-32DF-41C8-947A-CBB10D2BD9D5}"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366740560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63C8E2B4-9B5F-4B8A-9B25-33145C9D07BB}"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783550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B9DC7224-8E63-4837-AF26-BA6598B99581}" type="slidenum">
              <a:rPr lang="en-GB" smtClean="0"/>
              <a:pPr/>
              <a:t>‹#›</a:t>
            </a:fld>
            <a:endParaRPr lang="en-GB" dirty="0"/>
          </a:p>
        </p:txBody>
      </p:sp>
    </p:spTree>
    <p:extLst>
      <p:ext uri="{BB962C8B-B14F-4D97-AF65-F5344CB8AC3E}">
        <p14:creationId xmlns:p14="http://schemas.microsoft.com/office/powerpoint/2010/main" xmlns="" val="5344113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73568079-9ACD-49A9-A4CC-D578F6AC440D}"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327091287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18A20629-0195-438E-A422-14E02CAAB4F3}"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253022958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Drag picture to placeholder or click icon to add</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74B8B18-B8FE-4C76-8E40-7A48BA076688}"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64137733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93333D01-A7E5-4840-96D0-2F461C535AC8}"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104600293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C323C7B6-F5CB-4238-B84C-89C987E87789}"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3201318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4.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image" Target="../media/image2.png"/><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1.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theme" Target="../theme/theme5.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5" Type="http://schemas.openxmlformats.org/officeDocument/2006/relationships/image" Target="../media/image2.png"/><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image" Target="../media/image1.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theme" Target="../theme/theme6.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5" Type="http://schemas.openxmlformats.org/officeDocument/2006/relationships/image" Target="../media/image2.png"/><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image" Target="../media/image1.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theme" Target="../theme/theme7.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image" Target="../media/image2.png"/><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image" Target="../media/image1.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theme" Target="../theme/theme8.xml"/><Relationship Id="rId3" Type="http://schemas.openxmlformats.org/officeDocument/2006/relationships/slideLayout" Target="../slideLayouts/slideLayout85.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2" Type="http://schemas.openxmlformats.org/officeDocument/2006/relationships/slideLayout" Target="../slideLayouts/slideLayout8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5" Type="http://schemas.openxmlformats.org/officeDocument/2006/relationships/slideLayout" Target="../slideLayouts/slideLayout87.xml"/><Relationship Id="rId15" Type="http://schemas.openxmlformats.org/officeDocument/2006/relationships/image" Target="../media/image2.png"/><Relationship Id="rId10" Type="http://schemas.openxmlformats.org/officeDocument/2006/relationships/slideLayout" Target="../slideLayouts/slideLayout92.xml"/><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xmlns=""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dirty="0"/>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dirty="0"/>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6BDCC572-BD51-4478-84C3-2866D57B25E2}" type="slidenum">
              <a:rPr lang="en-GB" smtClean="0"/>
              <a:pPr/>
              <a:t>‹#›</a:t>
            </a:fld>
            <a:endParaRPr lang="en-GB" dirty="0"/>
          </a:p>
        </p:txBody>
      </p:sp>
    </p:spTree>
    <p:extLst>
      <p:ext uri="{BB962C8B-B14F-4D97-AF65-F5344CB8AC3E}">
        <p14:creationId xmlns:p14="http://schemas.microsoft.com/office/powerpoint/2010/main" xmlns="" val="920820860"/>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 id="2147483960"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pPr/>
              <a:t>19/02/2018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pPr/>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xmlns=""/>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xmlns="" val="3655615200"/>
      </p:ext>
    </p:extLst>
  </p:cSld>
  <p:clrMap bg1="lt1" tx1="dk1" bg2="lt2" tx2="dk2" accent1="accent1" accent2="accent2" accent3="accent3" accent4="accent4" accent5="accent5" accent6="accent6" hlink="hlink" folHlink="folHlink"/>
  <p:sldLayoutIdLst>
    <p:sldLayoutId id="2147483962" r:id="rId1"/>
    <p:sldLayoutId id="2147483963" r:id="rId2"/>
    <p:sldLayoutId id="2147483964" r:id="rId3"/>
    <p:sldLayoutId id="2147483965" r:id="rId4"/>
    <p:sldLayoutId id="2147483966" r:id="rId5"/>
    <p:sldLayoutId id="2147483967" r:id="rId6"/>
    <p:sldLayoutId id="2147483968" r:id="rId7"/>
    <p:sldLayoutId id="2147483969" r:id="rId8"/>
    <p:sldLayoutId id="2147483970" r:id="rId9"/>
    <p:sldLayoutId id="2147483971" r:id="rId10"/>
    <p:sldLayoutId id="21474839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19/02/2018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xmlns="" val="3577586702"/>
      </p:ext>
    </p:extLst>
  </p:cSld>
  <p:clrMap bg1="lt1" tx1="dk1" bg2="lt2" tx2="dk2" accent1="accent1" accent2="accent2" accent3="accent3" accent4="accent4" accent5="accent5" accent6="accent6" hlink="hlink" folHlink="folHlink"/>
  <p:sldLayoutIdLst>
    <p:sldLayoutId id="2147483974" r:id="rId1"/>
    <p:sldLayoutId id="2147483975" r:id="rId2"/>
    <p:sldLayoutId id="2147483976" r:id="rId3"/>
    <p:sldLayoutId id="2147483977" r:id="rId4"/>
    <p:sldLayoutId id="2147483978" r:id="rId5"/>
    <p:sldLayoutId id="2147483979" r:id="rId6"/>
    <p:sldLayoutId id="2147483980" r:id="rId7"/>
    <p:sldLayoutId id="2147483981" r:id="rId8"/>
    <p:sldLayoutId id="2147483982" r:id="rId9"/>
    <p:sldLayoutId id="2147483983" r:id="rId10"/>
    <p:sldLayoutId id="2147483984"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xmlns=""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dirty="0">
              <a:solidFill>
                <a:srgbClr val="000000"/>
              </a:solidFill>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dirty="0">
              <a:solidFill>
                <a:srgbClr val="000000"/>
              </a:solidFill>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7381D6-23CC-4084-BD7D-0EFCBE13269F}"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3171817680"/>
      </p:ext>
    </p:extLst>
  </p:cSld>
  <p:clrMap bg1="lt1" tx1="dk1" bg2="lt2" tx2="dk2" accent1="accent1" accent2="accent2" accent3="accent3" accent4="accent4" accent5="accent5" accent6="accent6" hlink="hlink" folHlink="folHlink"/>
  <p:sldLayoutIdLst>
    <p:sldLayoutId id="2147483986" r:id="rId1"/>
    <p:sldLayoutId id="2147483987" r:id="rId2"/>
    <p:sldLayoutId id="2147483988" r:id="rId3"/>
    <p:sldLayoutId id="2147483989" r:id="rId4"/>
    <p:sldLayoutId id="2147483990" r:id="rId5"/>
    <p:sldLayoutId id="2147483991" r:id="rId6"/>
    <p:sldLayoutId id="2147483992" r:id="rId7"/>
    <p:sldLayoutId id="2147483993" r:id="rId8"/>
    <p:sldLayoutId id="2147483994" r:id="rId9"/>
    <p:sldLayoutId id="2147483995" r:id="rId10"/>
    <p:sldLayoutId id="2147483996" r:id="rId11"/>
    <p:sldLayoutId id="2147483997"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xmlns=""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dirty="0">
              <a:solidFill>
                <a:srgbClr val="000000"/>
              </a:solidFill>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dirty="0">
              <a:solidFill>
                <a:srgbClr val="000000"/>
              </a:solidFill>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7381D6-23CC-4084-BD7D-0EFCBE13269F}"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2647524352"/>
      </p:ext>
    </p:extLst>
  </p:cSld>
  <p:clrMap bg1="lt1" tx1="dk1" bg2="lt2" tx2="dk2" accent1="accent1" accent2="accent2" accent3="accent3" accent4="accent4" accent5="accent5" accent6="accent6" hlink="hlink" folHlink="folHlink"/>
  <p:sldLayoutIdLst>
    <p:sldLayoutId id="2147483999" r:id="rId1"/>
    <p:sldLayoutId id="2147484000" r:id="rId2"/>
    <p:sldLayoutId id="2147484001" r:id="rId3"/>
    <p:sldLayoutId id="2147484002" r:id="rId4"/>
    <p:sldLayoutId id="2147484003" r:id="rId5"/>
    <p:sldLayoutId id="2147484004" r:id="rId6"/>
    <p:sldLayoutId id="2147484005" r:id="rId7"/>
    <p:sldLayoutId id="2147484006" r:id="rId8"/>
    <p:sldLayoutId id="2147484007" r:id="rId9"/>
    <p:sldLayoutId id="2147484008" r:id="rId10"/>
    <p:sldLayoutId id="2147484009" r:id="rId11"/>
    <p:sldLayoutId id="2147484010"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xmlns=""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endParaRPr lang="en-GB" dirty="0">
              <a:solidFill>
                <a:srgbClr val="000000"/>
              </a:solidFill>
              <a:ea typeface="+mn-ea"/>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dirty="0">
              <a:solidFill>
                <a:srgbClr val="000000"/>
              </a:solidFill>
              <a:ea typeface="+mn-ea"/>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16CAEA6E-15D6-4927-A16E-B1BE1BA7B7CC}" type="slidenum">
              <a:rPr lang="en-GB" smtClean="0">
                <a:solidFill>
                  <a:srgbClr val="000000"/>
                </a:solidFill>
                <a:ea typeface="+mn-ea"/>
              </a:rPr>
              <a:pPr/>
              <a:t>‹#›</a:t>
            </a:fld>
            <a:endParaRPr lang="en-GB" dirty="0">
              <a:solidFill>
                <a:srgbClr val="000000"/>
              </a:solidFill>
              <a:ea typeface="+mn-ea"/>
            </a:endParaRPr>
          </a:p>
        </p:txBody>
      </p:sp>
    </p:spTree>
    <p:extLst>
      <p:ext uri="{BB962C8B-B14F-4D97-AF65-F5344CB8AC3E}">
        <p14:creationId xmlns:p14="http://schemas.microsoft.com/office/powerpoint/2010/main" xmlns="" val="1550798262"/>
      </p:ext>
    </p:extLst>
  </p:cSld>
  <p:clrMap bg1="lt1" tx1="dk1" bg2="lt2" tx2="dk2" accent1="accent1" accent2="accent2" accent3="accent3" accent4="accent4" accent5="accent5" accent6="accent6" hlink="hlink" folHlink="folHlink"/>
  <p:sldLayoutIdLst>
    <p:sldLayoutId id="2147484012" r:id="rId1"/>
    <p:sldLayoutId id="2147484013" r:id="rId2"/>
    <p:sldLayoutId id="2147484014" r:id="rId3"/>
    <p:sldLayoutId id="2147484015" r:id="rId4"/>
    <p:sldLayoutId id="2147484016" r:id="rId5"/>
    <p:sldLayoutId id="2147484017" r:id="rId6"/>
    <p:sldLayoutId id="2147484018" r:id="rId7"/>
    <p:sldLayoutId id="2147484019" r:id="rId8"/>
    <p:sldLayoutId id="2147484020" r:id="rId9"/>
    <p:sldLayoutId id="2147484021" r:id="rId10"/>
    <p:sldLayoutId id="2147484022" r:id="rId11"/>
    <p:sldLayoutId id="2147484023"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xmlns="" val="0"/>
              </a:ext>
            </a:extLst>
          </a:blip>
          <a:srcRect l="912"/>
          <a:stretch/>
        </p:blipFill>
        <p:spPr bwMode="auto">
          <a:xfrm>
            <a:off x="0" y="5517233"/>
            <a:ext cx="9150350" cy="13407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dirty="0">
              <a:solidFill>
                <a:srgbClr val="000000"/>
              </a:solidFill>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dirty="0">
              <a:solidFill>
                <a:srgbClr val="000000"/>
              </a:solidFill>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7381D6-23CC-4084-BD7D-0EFCBE13269F}"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2428127804"/>
      </p:ext>
    </p:extLst>
  </p:cSld>
  <p:clrMap bg1="lt1" tx1="dk1" bg2="lt2" tx2="dk2" accent1="accent1" accent2="accent2" accent3="accent3" accent4="accent4" accent5="accent5" accent6="accent6" hlink="hlink" folHlink="folHlink"/>
  <p:sldLayoutIdLst>
    <p:sldLayoutId id="2147484025" r:id="rId1"/>
    <p:sldLayoutId id="2147484026" r:id="rId2"/>
    <p:sldLayoutId id="2147484027" r:id="rId3"/>
    <p:sldLayoutId id="2147484028" r:id="rId4"/>
    <p:sldLayoutId id="2147484029" r:id="rId5"/>
    <p:sldLayoutId id="2147484030" r:id="rId6"/>
    <p:sldLayoutId id="2147484031" r:id="rId7"/>
    <p:sldLayoutId id="2147484032" r:id="rId8"/>
    <p:sldLayoutId id="2147484033" r:id="rId9"/>
    <p:sldLayoutId id="2147484034" r:id="rId10"/>
    <p:sldLayoutId id="2147484035" r:id="rId11"/>
    <p:sldLayoutId id="2147484036"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xmlns="" val="0"/>
              </a:ext>
            </a:extLst>
          </a:blip>
          <a:srcRect l="912"/>
          <a:stretch/>
        </p:blipFill>
        <p:spPr bwMode="auto">
          <a:xfrm>
            <a:off x="0" y="5517233"/>
            <a:ext cx="9150350" cy="13407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dirty="0">
              <a:solidFill>
                <a:srgbClr val="000000"/>
              </a:solidFill>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dirty="0">
              <a:solidFill>
                <a:srgbClr val="000000"/>
              </a:solidFill>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7381D6-23CC-4084-BD7D-0EFCBE13269F}"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xmlns="" val="3114530408"/>
      </p:ext>
    </p:extLst>
  </p:cSld>
  <p:clrMap bg1="lt1" tx1="dk1" bg2="lt2" tx2="dk2" accent1="accent1" accent2="accent2" accent3="accent3" accent4="accent4" accent5="accent5" accent6="accent6" hlink="hlink" folHlink="folHlink"/>
  <p:sldLayoutIdLst>
    <p:sldLayoutId id="2147484038" r:id="rId1"/>
    <p:sldLayoutId id="2147484039" r:id="rId2"/>
    <p:sldLayoutId id="2147484040" r:id="rId3"/>
    <p:sldLayoutId id="2147484041" r:id="rId4"/>
    <p:sldLayoutId id="2147484042" r:id="rId5"/>
    <p:sldLayoutId id="2147484043" r:id="rId6"/>
    <p:sldLayoutId id="2147484044" r:id="rId7"/>
    <p:sldLayoutId id="2147484045" r:id="rId8"/>
    <p:sldLayoutId id="2147484046" r:id="rId9"/>
    <p:sldLayoutId id="2147484047" r:id="rId10"/>
    <p:sldLayoutId id="2147484048" r:id="rId11"/>
    <p:sldLayoutId id="2147484049"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14.jpeg"/></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hyperlink" Target="https://www.warwicksu.com/sslc/issues/"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6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65.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6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85.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8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19" y="4581128"/>
            <a:ext cx="7056784" cy="1296144"/>
          </a:xfrm>
        </p:spPr>
        <p:txBody>
          <a:bodyPr/>
          <a:lstStyle/>
          <a:p>
            <a:r>
              <a:rPr lang="en-GB" dirty="0" smtClean="0"/>
              <a:t>MA Educational Leadership </a:t>
            </a:r>
            <a:br>
              <a:rPr lang="en-GB" dirty="0" smtClean="0"/>
            </a:br>
            <a:r>
              <a:rPr lang="en-GB" dirty="0" smtClean="0"/>
              <a:t>(Teach First)</a:t>
            </a:r>
            <a:endParaRPr lang="en-GB" dirty="0"/>
          </a:p>
        </p:txBody>
      </p:sp>
      <p:sp>
        <p:nvSpPr>
          <p:cNvPr id="3" name="Subtitle 2"/>
          <p:cNvSpPr>
            <a:spLocks noGrp="1"/>
          </p:cNvSpPr>
          <p:nvPr>
            <p:ph type="subTitle" idx="1"/>
          </p:nvPr>
        </p:nvSpPr>
        <p:spPr>
          <a:xfrm>
            <a:off x="5191" y="5877272"/>
            <a:ext cx="6400800" cy="971143"/>
          </a:xfrm>
        </p:spPr>
        <p:txBody>
          <a:bodyPr/>
          <a:lstStyle/>
          <a:p>
            <a:r>
              <a:rPr lang="en-GB" dirty="0" smtClean="0"/>
              <a:t>Teaching Day 3</a:t>
            </a:r>
            <a:endParaRPr lang="en-GB" dirty="0"/>
          </a:p>
        </p:txBody>
      </p:sp>
    </p:spTree>
    <p:extLst>
      <p:ext uri="{BB962C8B-B14F-4D97-AF65-F5344CB8AC3E}">
        <p14:creationId xmlns:p14="http://schemas.microsoft.com/office/powerpoint/2010/main" xmlns="" val="24211849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10D9DC4D-6C79-4ECE-8482-424E740CB048}" type="slidenum">
              <a:rPr lang="en-GB">
                <a:solidFill>
                  <a:srgbClr val="000000"/>
                </a:solidFill>
              </a:rPr>
              <a:pPr/>
              <a:t>10</a:t>
            </a:fld>
            <a:endParaRPr lang="en-GB">
              <a:solidFill>
                <a:srgbClr val="000000"/>
              </a:solidFill>
            </a:endParaRPr>
          </a:p>
        </p:txBody>
      </p:sp>
      <p:sp>
        <p:nvSpPr>
          <p:cNvPr id="14338" name="Rectangle 2"/>
          <p:cNvSpPr>
            <a:spLocks noGrp="1" noChangeArrowheads="1"/>
          </p:cNvSpPr>
          <p:nvPr>
            <p:ph type="title"/>
          </p:nvPr>
        </p:nvSpPr>
        <p:spPr/>
        <p:txBody>
          <a:bodyPr/>
          <a:lstStyle/>
          <a:p>
            <a:endParaRPr lang="en-US"/>
          </a:p>
        </p:txBody>
      </p:sp>
      <p:sp>
        <p:nvSpPr>
          <p:cNvPr id="14339" name="Rectangle 3"/>
          <p:cNvSpPr>
            <a:spLocks noGrp="1" noChangeArrowheads="1"/>
          </p:cNvSpPr>
          <p:nvPr>
            <p:ph type="body" idx="1"/>
          </p:nvPr>
        </p:nvSpPr>
        <p:spPr/>
        <p:txBody>
          <a:bodyPr/>
          <a:lstStyle/>
          <a:p>
            <a:endParaRPr lang="en-US"/>
          </a:p>
        </p:txBody>
      </p:sp>
      <p:pic>
        <p:nvPicPr>
          <p:cNvPr id="14340"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a:effectLst/>
        </p:spPr>
      </p:pic>
    </p:spTree>
    <p:extLst>
      <p:ext uri="{BB962C8B-B14F-4D97-AF65-F5344CB8AC3E}">
        <p14:creationId xmlns:p14="http://schemas.microsoft.com/office/powerpoint/2010/main" xmlns="" val="336449219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6B8B36BE-D107-4669-B224-5CF400A1E1F9}" type="slidenum">
              <a:rPr lang="en-GB">
                <a:solidFill>
                  <a:srgbClr val="000000"/>
                </a:solidFill>
              </a:rPr>
              <a:pPr/>
              <a:t>11</a:t>
            </a:fld>
            <a:endParaRPr lang="en-GB">
              <a:solidFill>
                <a:srgbClr val="000000"/>
              </a:solidFill>
            </a:endParaRPr>
          </a:p>
        </p:txBody>
      </p:sp>
      <p:sp>
        <p:nvSpPr>
          <p:cNvPr id="23554" name="Rectangle 2"/>
          <p:cNvSpPr>
            <a:spLocks noGrp="1" noChangeArrowheads="1"/>
          </p:cNvSpPr>
          <p:nvPr>
            <p:ph type="title"/>
          </p:nvPr>
        </p:nvSpPr>
        <p:spPr/>
        <p:txBody>
          <a:bodyPr/>
          <a:lstStyle/>
          <a:p>
            <a:endParaRPr lang="en-US"/>
          </a:p>
        </p:txBody>
      </p:sp>
      <p:sp>
        <p:nvSpPr>
          <p:cNvPr id="23555" name="Rectangle 3"/>
          <p:cNvSpPr>
            <a:spLocks noGrp="1" noChangeArrowheads="1"/>
          </p:cNvSpPr>
          <p:nvPr>
            <p:ph type="body" idx="1"/>
          </p:nvPr>
        </p:nvSpPr>
        <p:spPr/>
        <p:txBody>
          <a:bodyPr/>
          <a:lstStyle/>
          <a:p>
            <a:endParaRPr lang="en-US"/>
          </a:p>
        </p:txBody>
      </p:sp>
      <p:pic>
        <p:nvPicPr>
          <p:cNvPr id="23556" name="Picture 4"/>
          <p:cNvPicPr>
            <a:picLocks noChangeAspect="1" noChangeArrowheads="1"/>
          </p:cNvPicPr>
          <p:nvPr/>
        </p:nvPicPr>
        <p:blipFill>
          <a:blip r:embed="rId3" cstate="print"/>
          <a:srcRect/>
          <a:stretch>
            <a:fillRect/>
          </a:stretch>
        </p:blipFill>
        <p:spPr bwMode="auto">
          <a:xfrm>
            <a:off x="-1198563" y="-898525"/>
            <a:ext cx="11541126" cy="8656638"/>
          </a:xfrm>
          <a:prstGeom prst="rect">
            <a:avLst/>
          </a:prstGeom>
          <a:noFill/>
          <a:ln w="9525">
            <a:noFill/>
            <a:miter lim="800000"/>
            <a:headEnd/>
            <a:tailEnd/>
          </a:ln>
          <a:effectLst/>
        </p:spPr>
      </p:pic>
    </p:spTree>
    <p:extLst>
      <p:ext uri="{BB962C8B-B14F-4D97-AF65-F5344CB8AC3E}">
        <p14:creationId xmlns:p14="http://schemas.microsoft.com/office/powerpoint/2010/main" xmlns="" val="172023160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p:txBody>
          <a:bodyPr/>
          <a:lstStyle/>
          <a:p>
            <a:fld id="{F2A6E003-2A17-4982-9750-2718EE525C46}" type="slidenum">
              <a:rPr lang="en-GB">
                <a:solidFill>
                  <a:srgbClr val="000000"/>
                </a:solidFill>
              </a:rPr>
              <a:pPr/>
              <a:t>12</a:t>
            </a:fld>
            <a:endParaRPr lang="en-GB">
              <a:solidFill>
                <a:srgbClr val="000000"/>
              </a:solidFill>
            </a:endParaRPr>
          </a:p>
        </p:txBody>
      </p:sp>
      <p:graphicFrame>
        <p:nvGraphicFramePr>
          <p:cNvPr id="16386" name="Object 2"/>
          <p:cNvGraphicFramePr>
            <a:graphicFrameLocks noChangeAspect="1"/>
          </p:cNvGraphicFramePr>
          <p:nvPr/>
        </p:nvGraphicFramePr>
        <p:xfrm>
          <a:off x="611188" y="333375"/>
          <a:ext cx="7921625" cy="6191250"/>
        </p:xfrm>
        <a:graphic>
          <a:graphicData uri="http://schemas.openxmlformats.org/presentationml/2006/ole">
            <p:oleObj spid="_x0000_s1033" name="Bitmap Image" r:id="rId4" imgW="2952381" imgH="3858164" progId="PBrush">
              <p:embed/>
            </p:oleObj>
          </a:graphicData>
        </a:graphic>
      </p:graphicFrame>
    </p:spTree>
    <p:extLst>
      <p:ext uri="{BB962C8B-B14F-4D97-AF65-F5344CB8AC3E}">
        <p14:creationId xmlns:p14="http://schemas.microsoft.com/office/powerpoint/2010/main" xmlns="" val="3284358334"/>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p:txBody>
          <a:bodyPr/>
          <a:lstStyle/>
          <a:p>
            <a:fld id="{64FB4611-F32D-4497-8329-1DC7D726B7A7}" type="slidenum">
              <a:rPr lang="en-GB">
                <a:solidFill>
                  <a:srgbClr val="000000"/>
                </a:solidFill>
              </a:rPr>
              <a:pPr/>
              <a:t>13</a:t>
            </a:fld>
            <a:endParaRPr lang="en-GB">
              <a:solidFill>
                <a:srgbClr val="000000"/>
              </a:solidFill>
            </a:endParaRPr>
          </a:p>
        </p:txBody>
      </p:sp>
      <p:pic>
        <p:nvPicPr>
          <p:cNvPr id="18434" name="Picture 2" descr="about-1%20large"/>
          <p:cNvPicPr>
            <a:picLocks noChangeAspect="1" noChangeArrowheads="1"/>
          </p:cNvPicPr>
          <p:nvPr/>
        </p:nvPicPr>
        <p:blipFill>
          <a:blip r:embed="rId2" cstate="print"/>
          <a:srcRect/>
          <a:stretch>
            <a:fillRect/>
          </a:stretch>
        </p:blipFill>
        <p:spPr bwMode="auto">
          <a:xfrm>
            <a:off x="2314575" y="709613"/>
            <a:ext cx="4514850" cy="5438775"/>
          </a:xfrm>
          <a:prstGeom prst="rect">
            <a:avLst/>
          </a:prstGeom>
          <a:noFill/>
        </p:spPr>
      </p:pic>
    </p:spTree>
    <p:extLst>
      <p:ext uri="{BB962C8B-B14F-4D97-AF65-F5344CB8AC3E}">
        <p14:creationId xmlns:p14="http://schemas.microsoft.com/office/powerpoint/2010/main" xmlns="" val="340306330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p:txBody>
          <a:bodyPr/>
          <a:lstStyle/>
          <a:p>
            <a:fld id="{1D55F6E0-8F4F-4065-A660-F219B6A3F449}" type="slidenum">
              <a:rPr lang="en-GB">
                <a:solidFill>
                  <a:srgbClr val="000000"/>
                </a:solidFill>
              </a:rPr>
              <a:pPr/>
              <a:t>14</a:t>
            </a:fld>
            <a:endParaRPr lang="en-GB">
              <a:solidFill>
                <a:srgbClr val="000000"/>
              </a:solidFill>
            </a:endParaRPr>
          </a:p>
        </p:txBody>
      </p:sp>
      <p:graphicFrame>
        <p:nvGraphicFramePr>
          <p:cNvPr id="21506" name="Object 2"/>
          <p:cNvGraphicFramePr>
            <a:graphicFrameLocks noChangeAspect="1"/>
          </p:cNvGraphicFramePr>
          <p:nvPr/>
        </p:nvGraphicFramePr>
        <p:xfrm>
          <a:off x="468313" y="260350"/>
          <a:ext cx="8280400" cy="6192838"/>
        </p:xfrm>
        <a:graphic>
          <a:graphicData uri="http://schemas.openxmlformats.org/presentationml/2006/ole">
            <p:oleObj spid="_x0000_s2057" name="Bitmap Image" r:id="rId4" imgW="3619048" imgH="4723810" progId="PBrush">
              <p:embed/>
            </p:oleObj>
          </a:graphicData>
        </a:graphic>
      </p:graphicFrame>
    </p:spTree>
    <p:extLst>
      <p:ext uri="{BB962C8B-B14F-4D97-AF65-F5344CB8AC3E}">
        <p14:creationId xmlns:p14="http://schemas.microsoft.com/office/powerpoint/2010/main" xmlns="" val="338965049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214282" y="571480"/>
            <a:ext cx="8929718" cy="5450378"/>
          </a:xfrm>
        </p:spPr>
        <p:txBody>
          <a:bodyPr/>
          <a:lstStyle/>
          <a:p>
            <a:r>
              <a:rPr lang="en-US" sz="3200" dirty="0" smtClean="0">
                <a:latin typeface="Calibri" charset="0"/>
                <a:ea typeface="MS PGothic" charset="0"/>
              </a:rPr>
              <a:t>Educational philosophies fall broadly into four categories</a:t>
            </a:r>
            <a:br>
              <a:rPr lang="en-US" sz="3200" dirty="0" smtClean="0">
                <a:latin typeface="Calibri" charset="0"/>
                <a:ea typeface="MS PGothic" charset="0"/>
              </a:rPr>
            </a:br>
            <a:r>
              <a:rPr lang="en-US" sz="3200" dirty="0">
                <a:latin typeface="Calibri" charset="0"/>
                <a:ea typeface="MS PGothic" charset="0"/>
              </a:rPr>
              <a:t/>
            </a:r>
            <a:br>
              <a:rPr lang="en-US" sz="3200" dirty="0">
                <a:latin typeface="Calibri" charset="0"/>
                <a:ea typeface="MS PGothic" charset="0"/>
              </a:rPr>
            </a:br>
            <a:r>
              <a:rPr lang="en-US" sz="3200" dirty="0" smtClean="0">
                <a:latin typeface="Calibri" charset="0"/>
                <a:ea typeface="MS PGothic" charset="0"/>
              </a:rPr>
              <a:t>1</a:t>
            </a:r>
            <a:r>
              <a:rPr lang="en-US" sz="3200" dirty="0">
                <a:latin typeface="Calibri" charset="0"/>
                <a:ea typeface="MS PGothic" charset="0"/>
              </a:rPr>
              <a:t>) Cultural transmission </a:t>
            </a:r>
            <a:r>
              <a:rPr lang="en-US" sz="3200" dirty="0" smtClean="0">
                <a:latin typeface="Calibri" charset="0"/>
                <a:ea typeface="MS PGothic" charset="0"/>
              </a:rPr>
              <a:t>code (Classical humanism)</a:t>
            </a:r>
            <a:r>
              <a:rPr lang="en-US" sz="3200" dirty="0">
                <a:latin typeface="Calibri" charset="0"/>
                <a:ea typeface="MS PGothic" charset="0"/>
              </a:rPr>
              <a:t/>
            </a:r>
            <a:br>
              <a:rPr lang="en-US" sz="3200" dirty="0">
                <a:latin typeface="Calibri" charset="0"/>
                <a:ea typeface="MS PGothic" charset="0"/>
              </a:rPr>
            </a:br>
            <a:r>
              <a:rPr lang="en-US" sz="3200" dirty="0">
                <a:latin typeface="Calibri" charset="0"/>
                <a:ea typeface="MS PGothic" charset="0"/>
              </a:rPr>
              <a:t>2) Pupil-</a:t>
            </a:r>
            <a:r>
              <a:rPr lang="en-US" sz="3200" dirty="0" err="1">
                <a:latin typeface="Calibri" charset="0"/>
                <a:ea typeface="MS PGothic" charset="0"/>
              </a:rPr>
              <a:t>centred</a:t>
            </a:r>
            <a:r>
              <a:rPr lang="en-US" sz="3200" dirty="0">
                <a:latin typeface="Calibri" charset="0"/>
                <a:ea typeface="MS PGothic" charset="0"/>
              </a:rPr>
              <a:t> </a:t>
            </a:r>
            <a:r>
              <a:rPr lang="en-US" sz="3200" dirty="0" smtClean="0">
                <a:latin typeface="Calibri" charset="0"/>
                <a:ea typeface="MS PGothic" charset="0"/>
              </a:rPr>
              <a:t>code (Progressivism)</a:t>
            </a:r>
            <a:r>
              <a:rPr lang="en-US" sz="3200" dirty="0">
                <a:latin typeface="Calibri" charset="0"/>
                <a:ea typeface="MS PGothic" charset="0"/>
              </a:rPr>
              <a:t/>
            </a:r>
            <a:br>
              <a:rPr lang="en-US" sz="3200" dirty="0">
                <a:latin typeface="Calibri" charset="0"/>
                <a:ea typeface="MS PGothic" charset="0"/>
              </a:rPr>
            </a:br>
            <a:r>
              <a:rPr lang="en-US" sz="3200" dirty="0">
                <a:latin typeface="Calibri" charset="0"/>
                <a:ea typeface="MS PGothic" charset="0"/>
              </a:rPr>
              <a:t>3) Social reconstruction code </a:t>
            </a:r>
            <a:r>
              <a:rPr lang="en-US" sz="3200" dirty="0" smtClean="0">
                <a:latin typeface="Calibri" charset="0"/>
                <a:ea typeface="MS PGothic" charset="0"/>
              </a:rPr>
              <a:t>(</a:t>
            </a:r>
            <a:r>
              <a:rPr lang="en-US" sz="3200" dirty="0" err="1" smtClean="0">
                <a:latin typeface="Calibri" charset="0"/>
                <a:ea typeface="MS PGothic" charset="0"/>
              </a:rPr>
              <a:t>Reconstructionism</a:t>
            </a:r>
            <a:r>
              <a:rPr lang="en-US" sz="3200" dirty="0" smtClean="0">
                <a:latin typeface="Calibri" charset="0"/>
                <a:ea typeface="MS PGothic" charset="0"/>
              </a:rPr>
              <a:t>)</a:t>
            </a:r>
            <a:r>
              <a:rPr lang="en-US" sz="3200" dirty="0">
                <a:latin typeface="Calibri" charset="0"/>
                <a:ea typeface="MS PGothic" charset="0"/>
              </a:rPr>
              <a:t/>
            </a:r>
            <a:br>
              <a:rPr lang="en-US" sz="3200" dirty="0">
                <a:latin typeface="Calibri" charset="0"/>
                <a:ea typeface="MS PGothic" charset="0"/>
              </a:rPr>
            </a:br>
            <a:r>
              <a:rPr lang="en-US" sz="3200" dirty="0">
                <a:latin typeface="Calibri" charset="0"/>
                <a:ea typeface="MS PGothic" charset="0"/>
              </a:rPr>
              <a:t>4) GNP </a:t>
            </a:r>
            <a:r>
              <a:rPr lang="en-US" sz="3200" dirty="0" smtClean="0">
                <a:latin typeface="Calibri" charset="0"/>
                <a:ea typeface="MS PGothic" charset="0"/>
              </a:rPr>
              <a:t>code (Instrumentalism)</a:t>
            </a:r>
            <a:br>
              <a:rPr lang="en-US" sz="3200" dirty="0" smtClean="0">
                <a:latin typeface="Calibri" charset="0"/>
                <a:ea typeface="MS PGothic" charset="0"/>
              </a:rPr>
            </a:br>
            <a:r>
              <a:rPr lang="en-US" sz="3200" dirty="0" smtClean="0">
                <a:latin typeface="Calibri" charset="0"/>
                <a:ea typeface="MS PGothic" charset="0"/>
              </a:rPr>
              <a:t/>
            </a:r>
            <a:br>
              <a:rPr lang="en-US" sz="3200" dirty="0" smtClean="0">
                <a:latin typeface="Calibri" charset="0"/>
                <a:ea typeface="MS PGothic" charset="0"/>
              </a:rPr>
            </a:br>
            <a:r>
              <a:rPr lang="en-US" sz="2400" dirty="0" smtClean="0">
                <a:latin typeface="Calibri" charset="0"/>
                <a:ea typeface="MS PGothic" charset="0"/>
              </a:rPr>
              <a:t>Alternative typology from Morrison and Ridley in </a:t>
            </a:r>
            <a:r>
              <a:rPr lang="en-US" sz="2400" dirty="0" err="1" smtClean="0">
                <a:latin typeface="Calibri" charset="0"/>
                <a:ea typeface="MS PGothic" charset="0"/>
              </a:rPr>
              <a:t>Preedy</a:t>
            </a:r>
            <a:r>
              <a:rPr lang="en-US" sz="2400" dirty="0" smtClean="0">
                <a:latin typeface="Calibri" charset="0"/>
                <a:ea typeface="MS PGothic" charset="0"/>
              </a:rPr>
              <a:t> (1989)</a:t>
            </a:r>
            <a:r>
              <a:rPr lang="en-US" sz="3200" dirty="0" smtClean="0">
                <a:latin typeface="Calibri" charset="0"/>
                <a:ea typeface="MS PGothic" charset="0"/>
              </a:rPr>
              <a:t/>
            </a:r>
            <a:br>
              <a:rPr lang="en-US" sz="3200" dirty="0" smtClean="0">
                <a:latin typeface="Calibri" charset="0"/>
                <a:ea typeface="MS PGothic" charset="0"/>
              </a:rPr>
            </a:br>
            <a:endParaRPr lang="en-US" b="0" dirty="0">
              <a:latin typeface="Calibri" charset="0"/>
              <a:ea typeface="MS PGothic" charset="0"/>
            </a:endParaRPr>
          </a:p>
        </p:txBody>
      </p:sp>
    </p:spTree>
    <p:extLst>
      <p:ext uri="{BB962C8B-B14F-4D97-AF65-F5344CB8AC3E}">
        <p14:creationId xmlns:p14="http://schemas.microsoft.com/office/powerpoint/2010/main" xmlns="" val="2796566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15361"/>
                                        </p:tgtEl>
                                        <p:attrNameLst>
                                          <p:attrName>style.visibility</p:attrName>
                                        </p:attrNameLst>
                                      </p:cBhvr>
                                      <p:to>
                                        <p:strVal val="visible"/>
                                      </p:to>
                                    </p:set>
                                    <p:animEffect transition="in" filter="checkerboard(across)">
                                      <p:cBhvr>
                                        <p:cTn id="7" dur="500"/>
                                        <p:tgtEl>
                                          <p:spTgt spid="153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323528" y="620689"/>
            <a:ext cx="8820472" cy="5400700"/>
          </a:xfrm>
        </p:spPr>
        <p:txBody>
          <a:bodyPr/>
          <a:lstStyle/>
          <a:p>
            <a:r>
              <a:rPr lang="en-GB" sz="3200" dirty="0">
                <a:latin typeface="Calibri" charset="0"/>
                <a:ea typeface="MS PGothic" charset="0"/>
              </a:rPr>
              <a:t> </a:t>
            </a:r>
            <a:r>
              <a:rPr lang="en-GB" sz="3200" i="1" u="sng" dirty="0">
                <a:latin typeface="Calibri" charset="0"/>
                <a:ea typeface="MS PGothic" charset="0"/>
              </a:rPr>
              <a:t>Philosophy: Cultural Transmission Code (CTC)</a:t>
            </a:r>
            <a:r>
              <a:rPr lang="en-GB" sz="3200" dirty="0">
                <a:latin typeface="Calibri" charset="0"/>
                <a:ea typeface="MS PGothic" charset="0"/>
              </a:rPr>
              <a:t/>
            </a:r>
            <a:br>
              <a:rPr lang="en-GB" sz="3200" dirty="0">
                <a:latin typeface="Calibri" charset="0"/>
                <a:ea typeface="MS PGothic" charset="0"/>
              </a:rPr>
            </a:br>
            <a:r>
              <a:rPr lang="en-GB" sz="2800" dirty="0">
                <a:latin typeface="Calibri" charset="0"/>
                <a:ea typeface="MS PGothic" charset="0"/>
              </a:rPr>
              <a:t> </a:t>
            </a:r>
            <a:br>
              <a:rPr lang="en-GB" sz="2800" dirty="0">
                <a:latin typeface="Calibri" charset="0"/>
                <a:ea typeface="MS PGothic" charset="0"/>
              </a:rPr>
            </a:br>
            <a:r>
              <a:rPr lang="en-GB" sz="2800" dirty="0">
                <a:latin typeface="Calibri" charset="0"/>
                <a:ea typeface="MS PGothic" charset="0"/>
              </a:rPr>
              <a:t>Knowledge is:	   Part of cultural heritage</a:t>
            </a:r>
            <a:br>
              <a:rPr lang="en-GB" sz="2800" dirty="0">
                <a:latin typeface="Calibri" charset="0"/>
                <a:ea typeface="MS PGothic" charset="0"/>
              </a:rPr>
            </a:br>
            <a:r>
              <a:rPr lang="en-GB" sz="2800" dirty="0">
                <a:latin typeface="Calibri" charset="0"/>
                <a:ea typeface="MS PGothic" charset="0"/>
              </a:rPr>
              <a:t>Teaching is:		   Transmission of knowledge</a:t>
            </a:r>
            <a:r>
              <a:rPr lang="en-GB" sz="2800" dirty="0" smtClean="0">
                <a:latin typeface="Calibri" charset="0"/>
                <a:ea typeface="MS PGothic" charset="0"/>
              </a:rPr>
              <a:t>/culture 							   and </a:t>
            </a:r>
            <a:r>
              <a:rPr lang="en-GB" sz="2800" dirty="0">
                <a:latin typeface="Calibri" charset="0"/>
                <a:ea typeface="MS PGothic" charset="0"/>
              </a:rPr>
              <a:t>values</a:t>
            </a:r>
            <a:br>
              <a:rPr lang="en-GB" sz="2800" dirty="0">
                <a:latin typeface="Calibri" charset="0"/>
                <a:ea typeface="MS PGothic" charset="0"/>
              </a:rPr>
            </a:br>
            <a:r>
              <a:rPr lang="en-GB" sz="2800" dirty="0">
                <a:latin typeface="Calibri" charset="0"/>
                <a:ea typeface="MS PGothic" charset="0"/>
              </a:rPr>
              <a:t>Students are:	   Passive imbibers of knowledge 			</a:t>
            </a:r>
            <a:r>
              <a:rPr lang="en-GB" sz="2800" dirty="0" smtClean="0">
                <a:latin typeface="Calibri" charset="0"/>
                <a:ea typeface="MS PGothic" charset="0"/>
              </a:rPr>
              <a:t>   			        (and </a:t>
            </a:r>
            <a:r>
              <a:rPr lang="en-GB" sz="2800" dirty="0">
                <a:latin typeface="Calibri" charset="0"/>
                <a:ea typeface="MS PGothic" charset="0"/>
              </a:rPr>
              <a:t>graded as such)</a:t>
            </a:r>
            <a:br>
              <a:rPr lang="en-GB" sz="2800" dirty="0">
                <a:latin typeface="Calibri" charset="0"/>
                <a:ea typeface="MS PGothic" charset="0"/>
              </a:rPr>
            </a:br>
            <a:r>
              <a:rPr lang="en-GB" sz="2800" dirty="0">
                <a:latin typeface="Calibri" charset="0"/>
                <a:ea typeface="MS PGothic" charset="0"/>
              </a:rPr>
              <a:t>Assessment is:	   Precise, quantitative, </a:t>
            </a:r>
            <a:r>
              <a:rPr lang="en-GB" sz="2800" dirty="0" smtClean="0">
                <a:latin typeface="Calibri" charset="0"/>
                <a:ea typeface="MS PGothic" charset="0"/>
              </a:rPr>
              <a:t>by</a:t>
            </a:r>
            <a:r>
              <a:rPr lang="en-GB" sz="2800" dirty="0">
                <a:latin typeface="Calibri" charset="0"/>
                <a:ea typeface="MS PGothic" charset="0"/>
              </a:rPr>
              <a:t> </a:t>
            </a:r>
            <a:r>
              <a:rPr lang="en-GB" sz="2800" dirty="0" smtClean="0">
                <a:latin typeface="Calibri" charset="0"/>
                <a:ea typeface="MS PGothic" charset="0"/>
              </a:rPr>
              <a:t>examination</a:t>
            </a:r>
            <a:r>
              <a:rPr lang="en-GB" sz="2800" dirty="0">
                <a:latin typeface="Calibri" charset="0"/>
                <a:ea typeface="MS PGothic" charset="0"/>
              </a:rPr>
              <a:t/>
            </a:r>
            <a:br>
              <a:rPr lang="en-GB" sz="2800" dirty="0">
                <a:latin typeface="Calibri" charset="0"/>
                <a:ea typeface="MS PGothic" charset="0"/>
              </a:rPr>
            </a:br>
            <a:r>
              <a:rPr lang="en-GB" sz="2800" dirty="0">
                <a:latin typeface="Calibri" charset="0"/>
                <a:ea typeface="MS PGothic" charset="0"/>
              </a:rPr>
              <a:t>Management style: </a:t>
            </a:r>
            <a:r>
              <a:rPr lang="en-GB" sz="2800" dirty="0" smtClean="0">
                <a:latin typeface="Calibri" charset="0"/>
                <a:ea typeface="MS PGothic" charset="0"/>
              </a:rPr>
              <a:t> Hierarchical</a:t>
            </a:r>
            <a:r>
              <a:rPr lang="en-GB" sz="2800" dirty="0">
                <a:latin typeface="Calibri" charset="0"/>
                <a:ea typeface="MS PGothic" charset="0"/>
              </a:rPr>
              <a:t>, elitist</a:t>
            </a:r>
          </a:p>
        </p:txBody>
      </p:sp>
    </p:spTree>
    <p:extLst>
      <p:ext uri="{BB962C8B-B14F-4D97-AF65-F5344CB8AC3E}">
        <p14:creationId xmlns:p14="http://schemas.microsoft.com/office/powerpoint/2010/main" xmlns="" val="9080591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617FB44-52A4-429D-B35C-DB0C57D6639B}" type="slidenum">
              <a:rPr lang="en-GB">
                <a:solidFill>
                  <a:srgbClr val="000000"/>
                </a:solidFill>
              </a:rPr>
              <a:pPr/>
              <a:t>17</a:t>
            </a:fld>
            <a:endParaRPr lang="en-GB">
              <a:solidFill>
                <a:srgbClr val="000000"/>
              </a:solidFill>
            </a:endParaRPr>
          </a:p>
        </p:txBody>
      </p:sp>
      <p:sp>
        <p:nvSpPr>
          <p:cNvPr id="35842" name="Rectangle 2"/>
          <p:cNvSpPr>
            <a:spLocks noGrp="1" noChangeArrowheads="1"/>
          </p:cNvSpPr>
          <p:nvPr>
            <p:ph type="title"/>
          </p:nvPr>
        </p:nvSpPr>
        <p:spPr>
          <a:xfrm>
            <a:off x="285720" y="274638"/>
            <a:ext cx="8572560" cy="939784"/>
          </a:xfrm>
        </p:spPr>
        <p:txBody>
          <a:bodyPr/>
          <a:lstStyle/>
          <a:p>
            <a:r>
              <a:rPr lang="en-US" sz="3200" dirty="0" smtClean="0">
                <a:solidFill>
                  <a:schemeClr val="tx1"/>
                </a:solidFill>
                <a:latin typeface="+mn-lt"/>
                <a:ea typeface="+mn-ea"/>
                <a:cs typeface="+mn-cs"/>
              </a:rPr>
              <a:t>Cultural Transmission Code / Classical </a:t>
            </a:r>
            <a:r>
              <a:rPr lang="en-US" sz="3200" dirty="0">
                <a:solidFill>
                  <a:schemeClr val="tx1"/>
                </a:solidFill>
                <a:latin typeface="+mn-lt"/>
                <a:ea typeface="+mn-ea"/>
                <a:cs typeface="+mn-cs"/>
              </a:rPr>
              <a:t>humanism</a:t>
            </a:r>
          </a:p>
        </p:txBody>
      </p:sp>
      <p:sp>
        <p:nvSpPr>
          <p:cNvPr id="35843" name="Rectangle 3"/>
          <p:cNvSpPr>
            <a:spLocks noGrp="1" noChangeArrowheads="1"/>
          </p:cNvSpPr>
          <p:nvPr>
            <p:ph type="body" idx="1"/>
          </p:nvPr>
        </p:nvSpPr>
        <p:spPr>
          <a:xfrm>
            <a:off x="395536" y="1052736"/>
            <a:ext cx="8291264" cy="4752752"/>
          </a:xfrm>
        </p:spPr>
        <p:txBody>
          <a:bodyPr/>
          <a:lstStyle/>
          <a:p>
            <a:pPr>
              <a:buFontTx/>
              <a:buNone/>
            </a:pPr>
            <a:r>
              <a:rPr lang="en-US" b="1" dirty="0"/>
              <a:t>Emphasis </a:t>
            </a:r>
            <a:r>
              <a:rPr lang="en-US" b="1" dirty="0" smtClean="0"/>
              <a:t>on: </a:t>
            </a:r>
            <a:r>
              <a:rPr lang="en-US" b="1" dirty="0" smtClean="0">
                <a:solidFill>
                  <a:schemeClr val="accent2">
                    <a:lumMod val="75000"/>
                  </a:schemeClr>
                </a:solidFill>
              </a:rPr>
              <a:t>Knowledge</a:t>
            </a:r>
          </a:p>
          <a:p>
            <a:pPr>
              <a:spcBef>
                <a:spcPts val="168"/>
              </a:spcBef>
              <a:buFontTx/>
              <a:buNone/>
            </a:pPr>
            <a:r>
              <a:rPr lang="en-US" b="1" dirty="0" smtClean="0"/>
              <a:t>Key </a:t>
            </a:r>
            <a:r>
              <a:rPr lang="en-US" b="1" dirty="0"/>
              <a:t>features</a:t>
            </a:r>
            <a:r>
              <a:rPr lang="en-US" b="1" dirty="0" smtClean="0"/>
              <a:t>:</a:t>
            </a:r>
          </a:p>
          <a:p>
            <a:pPr>
              <a:spcBef>
                <a:spcPts val="768"/>
              </a:spcBef>
            </a:pPr>
            <a:r>
              <a:rPr lang="en-US" sz="2800" b="1" i="1" dirty="0" smtClean="0"/>
              <a:t>Academic</a:t>
            </a:r>
          </a:p>
          <a:p>
            <a:pPr>
              <a:spcBef>
                <a:spcPts val="168"/>
              </a:spcBef>
            </a:pPr>
            <a:r>
              <a:rPr lang="en-US" sz="2800" b="1" i="1" dirty="0" smtClean="0"/>
              <a:t>Non-vocational</a:t>
            </a:r>
          </a:p>
          <a:p>
            <a:pPr>
              <a:spcBef>
                <a:spcPts val="168"/>
              </a:spcBef>
            </a:pPr>
            <a:r>
              <a:rPr lang="en-US" sz="2800" b="1" i="1" dirty="0" smtClean="0"/>
              <a:t>Cultural heritage</a:t>
            </a:r>
          </a:p>
          <a:p>
            <a:pPr>
              <a:spcBef>
                <a:spcPts val="168"/>
              </a:spcBef>
            </a:pPr>
            <a:r>
              <a:rPr lang="en-US" sz="2800" b="1" i="1" dirty="0" smtClean="0"/>
              <a:t>High culture</a:t>
            </a:r>
          </a:p>
          <a:p>
            <a:pPr>
              <a:spcBef>
                <a:spcPts val="168"/>
              </a:spcBef>
            </a:pPr>
            <a:r>
              <a:rPr lang="en-US" sz="2800" b="1" i="1" dirty="0" smtClean="0"/>
              <a:t>Standards</a:t>
            </a:r>
          </a:p>
          <a:p>
            <a:pPr>
              <a:spcBef>
                <a:spcPts val="168"/>
              </a:spcBef>
            </a:pPr>
            <a:r>
              <a:rPr lang="en-US" sz="2800" b="1" i="1" dirty="0" smtClean="0"/>
              <a:t>Competitive</a:t>
            </a:r>
          </a:p>
          <a:p>
            <a:pPr>
              <a:spcBef>
                <a:spcPts val="168"/>
              </a:spcBef>
            </a:pPr>
            <a:r>
              <a:rPr lang="en-US" sz="2800" b="1" i="1" dirty="0" smtClean="0"/>
              <a:t>Formal</a:t>
            </a:r>
          </a:p>
          <a:p>
            <a:pPr>
              <a:spcBef>
                <a:spcPts val="168"/>
              </a:spcBef>
            </a:pPr>
            <a:r>
              <a:rPr lang="en-US" sz="2800" b="1" i="1" dirty="0" smtClean="0"/>
              <a:t>Intrinsic worthwhileness</a:t>
            </a:r>
          </a:p>
          <a:p>
            <a:pPr>
              <a:buFontTx/>
              <a:buNone/>
            </a:pPr>
            <a:endParaRPr lang="en-US" sz="2800" i="1" dirty="0"/>
          </a:p>
        </p:txBody>
      </p:sp>
    </p:spTree>
    <p:extLst>
      <p:ext uri="{BB962C8B-B14F-4D97-AF65-F5344CB8AC3E}">
        <p14:creationId xmlns:p14="http://schemas.microsoft.com/office/powerpoint/2010/main" xmlns="" val="2686831505"/>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323528" y="765175"/>
            <a:ext cx="8820471" cy="5256213"/>
          </a:xfrm>
        </p:spPr>
        <p:txBody>
          <a:bodyPr/>
          <a:lstStyle/>
          <a:p>
            <a:r>
              <a:rPr lang="en-GB" sz="3200" i="1" u="sng" dirty="0">
                <a:latin typeface="Calibri" charset="0"/>
                <a:ea typeface="MS PGothic" charset="0"/>
              </a:rPr>
              <a:t>Philosophy: Pupil Centred Code (PCC)</a:t>
            </a:r>
            <a:r>
              <a:rPr lang="en-GB" sz="3200" dirty="0">
                <a:latin typeface="Calibri" charset="0"/>
                <a:ea typeface="MS PGothic" charset="0"/>
              </a:rPr>
              <a:t/>
            </a:r>
            <a:br>
              <a:rPr lang="en-GB" sz="3200" dirty="0">
                <a:latin typeface="Calibri" charset="0"/>
                <a:ea typeface="MS PGothic" charset="0"/>
              </a:rPr>
            </a:br>
            <a:r>
              <a:rPr lang="en-GB" sz="3200" i="1" dirty="0">
                <a:latin typeface="Calibri" charset="0"/>
                <a:ea typeface="MS PGothic" charset="0"/>
              </a:rPr>
              <a:t> </a:t>
            </a:r>
            <a:r>
              <a:rPr lang="en-GB" sz="3200" dirty="0">
                <a:latin typeface="Calibri" charset="0"/>
                <a:ea typeface="MS PGothic" charset="0"/>
              </a:rPr>
              <a:t/>
            </a:r>
            <a:br>
              <a:rPr lang="en-GB" sz="3200" dirty="0">
                <a:latin typeface="Calibri" charset="0"/>
                <a:ea typeface="MS PGothic" charset="0"/>
              </a:rPr>
            </a:br>
            <a:r>
              <a:rPr lang="en-GB" sz="2800" dirty="0">
                <a:latin typeface="Calibri" charset="0"/>
                <a:ea typeface="MS PGothic" charset="0"/>
              </a:rPr>
              <a:t>Knowledge is:	   Acquired experientially, </a:t>
            </a:r>
            <a:br>
              <a:rPr lang="en-GB" sz="2800" dirty="0">
                <a:latin typeface="Calibri" charset="0"/>
                <a:ea typeface="MS PGothic" charset="0"/>
              </a:rPr>
            </a:br>
            <a:r>
              <a:rPr lang="en-GB" sz="2800" dirty="0">
                <a:latin typeface="Calibri" charset="0"/>
                <a:ea typeface="MS PGothic" charset="0"/>
              </a:rPr>
              <a:t>	</a:t>
            </a:r>
            <a:r>
              <a:rPr lang="en-GB" sz="2800" dirty="0" smtClean="0">
                <a:latin typeface="Calibri" charset="0"/>
                <a:ea typeface="MS PGothic" charset="0"/>
              </a:rPr>
              <a:t>					          interest</a:t>
            </a:r>
            <a:r>
              <a:rPr lang="en-GB" sz="2800" dirty="0">
                <a:latin typeface="Calibri" charset="0"/>
                <a:ea typeface="MS PGothic" charset="0"/>
              </a:rPr>
              <a:t>-based</a:t>
            </a:r>
            <a:br>
              <a:rPr lang="en-GB" sz="2800" dirty="0">
                <a:latin typeface="Calibri" charset="0"/>
                <a:ea typeface="MS PGothic" charset="0"/>
              </a:rPr>
            </a:br>
            <a:r>
              <a:rPr lang="en-GB" sz="2800" dirty="0">
                <a:latin typeface="Calibri" charset="0"/>
                <a:ea typeface="MS PGothic" charset="0"/>
              </a:rPr>
              <a:t>Teaching is:		   Open-ended, exploratory</a:t>
            </a:r>
            <a:r>
              <a:rPr lang="en-GB" sz="2800" dirty="0" smtClean="0">
                <a:latin typeface="Calibri" charset="0"/>
                <a:ea typeface="MS PGothic" charset="0"/>
              </a:rPr>
              <a:t>, facilitative</a:t>
            </a:r>
            <a:r>
              <a:rPr lang="en-GB" sz="2800" dirty="0">
                <a:latin typeface="Calibri" charset="0"/>
                <a:ea typeface="MS PGothic" charset="0"/>
              </a:rPr>
              <a:t/>
            </a:r>
            <a:br>
              <a:rPr lang="en-GB" sz="2800" dirty="0">
                <a:latin typeface="Calibri" charset="0"/>
                <a:ea typeface="MS PGothic" charset="0"/>
              </a:rPr>
            </a:br>
            <a:r>
              <a:rPr lang="en-GB" sz="2800" dirty="0">
                <a:latin typeface="Calibri" charset="0"/>
                <a:ea typeface="MS PGothic" charset="0"/>
              </a:rPr>
              <a:t>Students are:	   Active, involved, create</a:t>
            </a:r>
            <a:r>
              <a:rPr lang="en-GB" sz="2800" dirty="0" smtClean="0">
                <a:latin typeface="Calibri" charset="0"/>
                <a:ea typeface="MS PGothic" charset="0"/>
              </a:rPr>
              <a:t>/construct 						                 their </a:t>
            </a:r>
            <a:r>
              <a:rPr lang="en-GB" sz="2800" dirty="0">
                <a:latin typeface="Calibri" charset="0"/>
                <a:ea typeface="MS PGothic" charset="0"/>
              </a:rPr>
              <a:t>own reality</a:t>
            </a:r>
            <a:br>
              <a:rPr lang="en-GB" sz="2800" dirty="0">
                <a:latin typeface="Calibri" charset="0"/>
                <a:ea typeface="MS PGothic" charset="0"/>
              </a:rPr>
            </a:br>
            <a:r>
              <a:rPr lang="en-GB" sz="2800" dirty="0">
                <a:latin typeface="Calibri" charset="0"/>
                <a:ea typeface="MS PGothic" charset="0"/>
              </a:rPr>
              <a:t>Assessment is:	   Qualitative, subjective</a:t>
            </a:r>
            <a:br>
              <a:rPr lang="en-GB" sz="2800" dirty="0">
                <a:latin typeface="Calibri" charset="0"/>
                <a:ea typeface="MS PGothic" charset="0"/>
              </a:rPr>
            </a:br>
            <a:r>
              <a:rPr lang="en-GB" sz="2800" dirty="0">
                <a:latin typeface="Calibri" charset="0"/>
                <a:ea typeface="MS PGothic" charset="0"/>
              </a:rPr>
              <a:t>Management style:  Democratic</a:t>
            </a:r>
          </a:p>
        </p:txBody>
      </p:sp>
    </p:spTree>
    <p:extLst>
      <p:ext uri="{BB962C8B-B14F-4D97-AF65-F5344CB8AC3E}">
        <p14:creationId xmlns:p14="http://schemas.microsoft.com/office/powerpoint/2010/main" xmlns="" val="8428025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1A87707-2488-4A5C-8FA2-8BE621A7BE73}" type="slidenum">
              <a:rPr lang="en-GB">
                <a:solidFill>
                  <a:srgbClr val="000000"/>
                </a:solidFill>
              </a:rPr>
              <a:pPr/>
              <a:t>19</a:t>
            </a:fld>
            <a:endParaRPr lang="en-GB">
              <a:solidFill>
                <a:srgbClr val="000000"/>
              </a:solidFill>
            </a:endParaRPr>
          </a:p>
        </p:txBody>
      </p:sp>
      <p:sp>
        <p:nvSpPr>
          <p:cNvPr id="33794" name="Rectangle 2"/>
          <p:cNvSpPr>
            <a:spLocks noGrp="1" noChangeArrowheads="1"/>
          </p:cNvSpPr>
          <p:nvPr>
            <p:ph type="title"/>
          </p:nvPr>
        </p:nvSpPr>
        <p:spPr>
          <a:xfrm>
            <a:off x="357158" y="274638"/>
            <a:ext cx="8501122" cy="939784"/>
          </a:xfrm>
        </p:spPr>
        <p:txBody>
          <a:bodyPr/>
          <a:lstStyle/>
          <a:p>
            <a:pPr>
              <a:spcBef>
                <a:spcPct val="20000"/>
              </a:spcBef>
            </a:pPr>
            <a:r>
              <a:rPr lang="en-US" sz="3200" i="1" dirty="0" smtClean="0">
                <a:solidFill>
                  <a:schemeClr val="tx1"/>
                </a:solidFill>
                <a:latin typeface="+mn-lt"/>
                <a:ea typeface="+mn-ea"/>
                <a:cs typeface="+mn-cs"/>
              </a:rPr>
              <a:t>Pupil-</a:t>
            </a:r>
            <a:r>
              <a:rPr lang="en-US" sz="3200" i="1" dirty="0" err="1" smtClean="0">
                <a:solidFill>
                  <a:schemeClr val="tx1"/>
                </a:solidFill>
                <a:latin typeface="+mn-lt"/>
                <a:ea typeface="+mn-ea"/>
                <a:cs typeface="+mn-cs"/>
              </a:rPr>
              <a:t>Centred</a:t>
            </a:r>
            <a:r>
              <a:rPr lang="en-US" sz="3200" i="1" dirty="0" smtClean="0">
                <a:solidFill>
                  <a:schemeClr val="tx1"/>
                </a:solidFill>
                <a:latin typeface="+mn-lt"/>
                <a:ea typeface="+mn-ea"/>
                <a:cs typeface="+mn-cs"/>
              </a:rPr>
              <a:t> Code / Progressivism</a:t>
            </a:r>
            <a:endParaRPr lang="en-US" sz="3200" i="1" dirty="0">
              <a:solidFill>
                <a:schemeClr val="tx1"/>
              </a:solidFill>
              <a:latin typeface="+mn-lt"/>
              <a:ea typeface="+mn-ea"/>
              <a:cs typeface="+mn-cs"/>
            </a:endParaRPr>
          </a:p>
        </p:txBody>
      </p:sp>
      <p:sp>
        <p:nvSpPr>
          <p:cNvPr id="33795" name="Rectangle 3"/>
          <p:cNvSpPr>
            <a:spLocks noGrp="1" noChangeArrowheads="1"/>
          </p:cNvSpPr>
          <p:nvPr>
            <p:ph type="body" idx="1"/>
          </p:nvPr>
        </p:nvSpPr>
        <p:spPr>
          <a:xfrm>
            <a:off x="533400" y="980728"/>
            <a:ext cx="8153400" cy="4886672"/>
          </a:xfrm>
        </p:spPr>
        <p:txBody>
          <a:bodyPr/>
          <a:lstStyle/>
          <a:p>
            <a:pPr>
              <a:buFontTx/>
              <a:buNone/>
            </a:pPr>
            <a:r>
              <a:rPr lang="en-US" sz="2800" b="1" dirty="0"/>
              <a:t>Emphasis on: </a:t>
            </a:r>
            <a:r>
              <a:rPr lang="en-US" sz="2800" b="1" dirty="0">
                <a:solidFill>
                  <a:srgbClr val="262699"/>
                </a:solidFill>
              </a:rPr>
              <a:t>Individual child</a:t>
            </a:r>
          </a:p>
          <a:p>
            <a:pPr>
              <a:buFontTx/>
              <a:buNone/>
            </a:pPr>
            <a:r>
              <a:rPr lang="en-US" sz="2800" b="1" dirty="0"/>
              <a:t>Key features:</a:t>
            </a:r>
          </a:p>
          <a:p>
            <a:r>
              <a:rPr lang="en-US" sz="2800" b="1" i="1" dirty="0"/>
              <a:t>Subjects are a vehicle for learning</a:t>
            </a:r>
          </a:p>
          <a:p>
            <a:pPr>
              <a:spcBef>
                <a:spcPts val="72"/>
              </a:spcBef>
            </a:pPr>
            <a:r>
              <a:rPr lang="en-US" sz="2800" b="1" i="1" dirty="0"/>
              <a:t>Process orientated/integrated approach</a:t>
            </a:r>
          </a:p>
          <a:p>
            <a:pPr>
              <a:spcBef>
                <a:spcPts val="72"/>
              </a:spcBef>
            </a:pPr>
            <a:r>
              <a:rPr lang="en-US" sz="2800" b="1" i="1" dirty="0"/>
              <a:t>First hand experience</a:t>
            </a:r>
          </a:p>
          <a:p>
            <a:pPr>
              <a:spcBef>
                <a:spcPts val="72"/>
              </a:spcBef>
            </a:pPr>
            <a:r>
              <a:rPr lang="en-US" sz="2800" b="1" i="1" dirty="0"/>
              <a:t>Discovery learning</a:t>
            </a:r>
          </a:p>
          <a:p>
            <a:pPr>
              <a:spcBef>
                <a:spcPts val="72"/>
              </a:spcBef>
            </a:pPr>
            <a:r>
              <a:rPr lang="en-US" sz="2800" b="1" i="1" dirty="0"/>
              <a:t>D</a:t>
            </a:r>
            <a:r>
              <a:rPr lang="en-US" sz="2800" b="1" i="1" dirty="0" smtClean="0"/>
              <a:t>eveloping </a:t>
            </a:r>
            <a:r>
              <a:rPr lang="en-US" sz="2800" b="1" i="1" dirty="0"/>
              <a:t>individual potential</a:t>
            </a:r>
          </a:p>
          <a:p>
            <a:pPr>
              <a:spcBef>
                <a:spcPts val="72"/>
              </a:spcBef>
            </a:pPr>
            <a:r>
              <a:rPr lang="en-US" sz="2800" b="1" i="1" dirty="0" smtClean="0"/>
              <a:t>Teacher as facilitator</a:t>
            </a:r>
          </a:p>
          <a:p>
            <a:pPr>
              <a:spcBef>
                <a:spcPts val="72"/>
              </a:spcBef>
            </a:pPr>
            <a:r>
              <a:rPr lang="en-US" sz="2800" b="1" i="1" dirty="0" smtClean="0"/>
              <a:t>Creativity</a:t>
            </a:r>
            <a:endParaRPr lang="en-US" sz="2800" b="1" i="1" dirty="0"/>
          </a:p>
          <a:p>
            <a:pPr>
              <a:spcBef>
                <a:spcPts val="72"/>
              </a:spcBef>
            </a:pPr>
            <a:r>
              <a:rPr lang="en-US" sz="2800" b="1" i="1" dirty="0"/>
              <a:t>Equality of opportunity</a:t>
            </a:r>
          </a:p>
          <a:p>
            <a:pPr>
              <a:spcBef>
                <a:spcPts val="72"/>
              </a:spcBef>
            </a:pPr>
            <a:r>
              <a:rPr lang="en-US" sz="2800" b="1" i="1" dirty="0"/>
              <a:t>Questioning of society</a:t>
            </a:r>
          </a:p>
          <a:p>
            <a:pPr>
              <a:buFontTx/>
              <a:buNone/>
            </a:pPr>
            <a:endParaRPr lang="en-US" sz="2400" i="1" dirty="0"/>
          </a:p>
          <a:p>
            <a:endParaRPr lang="en-US" sz="2400" dirty="0"/>
          </a:p>
        </p:txBody>
      </p:sp>
    </p:spTree>
    <p:extLst>
      <p:ext uri="{BB962C8B-B14F-4D97-AF65-F5344CB8AC3E}">
        <p14:creationId xmlns:p14="http://schemas.microsoft.com/office/powerpoint/2010/main" xmlns="" val="108960921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332656"/>
            <a:ext cx="7056784" cy="1296144"/>
          </a:xfrm>
        </p:spPr>
        <p:txBody>
          <a:bodyPr/>
          <a:lstStyle/>
          <a:p>
            <a:r>
              <a:rPr lang="en-GB" dirty="0" smtClean="0">
                <a:solidFill>
                  <a:srgbClr val="FFFFCC"/>
                </a:solidFill>
              </a:rPr>
              <a:t>Today’s Timetable:</a:t>
            </a:r>
            <a:endParaRPr lang="en-GB" dirty="0">
              <a:solidFill>
                <a:srgbClr val="FFFFCC"/>
              </a:solidFill>
            </a:endParaRPr>
          </a:p>
        </p:txBody>
      </p:sp>
      <p:sp>
        <p:nvSpPr>
          <p:cNvPr id="3" name="Subtitle 2"/>
          <p:cNvSpPr>
            <a:spLocks noGrp="1"/>
          </p:cNvSpPr>
          <p:nvPr>
            <p:ph type="subTitle" idx="1"/>
          </p:nvPr>
        </p:nvSpPr>
        <p:spPr>
          <a:xfrm>
            <a:off x="251520" y="2132856"/>
            <a:ext cx="8639031" cy="4608512"/>
          </a:xfrm>
        </p:spPr>
        <p:txBody>
          <a:bodyPr/>
          <a:lstStyle/>
          <a:p>
            <a:r>
              <a:rPr lang="en-GB" dirty="0" smtClean="0"/>
              <a:t>10.00 Opening and SSLC matters</a:t>
            </a:r>
          </a:p>
          <a:p>
            <a:r>
              <a:rPr lang="en-GB" dirty="0" smtClean="0"/>
              <a:t>10.15 Guest Lecture – Dr Kate Hoskins</a:t>
            </a:r>
          </a:p>
          <a:p>
            <a:r>
              <a:rPr lang="en-GB" dirty="0" smtClean="0"/>
              <a:t>10.30 Education Policy &amp; Social Mobility (seminar)</a:t>
            </a:r>
          </a:p>
          <a:p>
            <a:r>
              <a:rPr lang="en-GB" dirty="0" smtClean="0"/>
              <a:t>12.45 Lunch</a:t>
            </a:r>
          </a:p>
          <a:p>
            <a:r>
              <a:rPr lang="en-GB" dirty="0"/>
              <a:t>13.30 Education Policy &amp; Social Mobility </a:t>
            </a:r>
            <a:r>
              <a:rPr lang="en-GB" dirty="0" smtClean="0"/>
              <a:t>cont.</a:t>
            </a:r>
          </a:p>
          <a:p>
            <a:r>
              <a:rPr lang="en-GB" dirty="0" smtClean="0"/>
              <a:t>14.00 School Effectiveness &amp; School Improvement</a:t>
            </a:r>
          </a:p>
          <a:p>
            <a:r>
              <a:rPr lang="en-GB" dirty="0"/>
              <a:t>15.25 Assignment Research </a:t>
            </a:r>
            <a:r>
              <a:rPr lang="en-GB" dirty="0" smtClean="0"/>
              <a:t>Issues</a:t>
            </a:r>
          </a:p>
          <a:p>
            <a:r>
              <a:rPr lang="en-GB" dirty="0" smtClean="0"/>
              <a:t>16.00 END</a:t>
            </a:r>
          </a:p>
          <a:p>
            <a:endParaRPr lang="en-GB" dirty="0" smtClean="0"/>
          </a:p>
          <a:p>
            <a:endParaRPr lang="en-GB" dirty="0" smtClean="0"/>
          </a:p>
          <a:p>
            <a:endParaRPr lang="en-GB" dirty="0"/>
          </a:p>
        </p:txBody>
      </p:sp>
    </p:spTree>
    <p:extLst>
      <p:ext uri="{BB962C8B-B14F-4D97-AF65-F5344CB8AC3E}">
        <p14:creationId xmlns:p14="http://schemas.microsoft.com/office/powerpoint/2010/main" xmlns="" val="15698716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179512" y="404665"/>
            <a:ext cx="8964488" cy="5616724"/>
          </a:xfrm>
        </p:spPr>
        <p:txBody>
          <a:bodyPr/>
          <a:lstStyle/>
          <a:p>
            <a:r>
              <a:rPr lang="en-GB" sz="3200" i="1" u="sng" dirty="0">
                <a:latin typeface="Calibri" charset="0"/>
                <a:ea typeface="MS PGothic" charset="0"/>
              </a:rPr>
              <a:t>Philosophy: Social Reconstruction Code (SRC)</a:t>
            </a:r>
            <a:r>
              <a:rPr lang="en-GB" sz="3200" dirty="0">
                <a:latin typeface="Calibri" charset="0"/>
                <a:ea typeface="MS PGothic" charset="0"/>
              </a:rPr>
              <a:t/>
            </a:r>
            <a:br>
              <a:rPr lang="en-GB" sz="3200" dirty="0">
                <a:latin typeface="Calibri" charset="0"/>
                <a:ea typeface="MS PGothic" charset="0"/>
              </a:rPr>
            </a:br>
            <a:r>
              <a:rPr lang="en-GB" sz="3200" i="1" dirty="0">
                <a:latin typeface="Calibri" charset="0"/>
                <a:ea typeface="MS PGothic" charset="0"/>
              </a:rPr>
              <a:t> </a:t>
            </a:r>
            <a:r>
              <a:rPr lang="en-GB" sz="3200" dirty="0">
                <a:latin typeface="Calibri" charset="0"/>
                <a:ea typeface="MS PGothic" charset="0"/>
              </a:rPr>
              <a:t/>
            </a:r>
            <a:br>
              <a:rPr lang="en-GB" sz="3200" dirty="0">
                <a:latin typeface="Calibri" charset="0"/>
                <a:ea typeface="MS PGothic" charset="0"/>
              </a:rPr>
            </a:br>
            <a:r>
              <a:rPr lang="en-GB" sz="2800" dirty="0">
                <a:latin typeface="Calibri" charset="0"/>
                <a:ea typeface="MS PGothic" charset="0"/>
              </a:rPr>
              <a:t>Knowledge is:	</a:t>
            </a:r>
            <a:r>
              <a:rPr lang="en-GB" sz="2800" dirty="0" smtClean="0">
                <a:latin typeface="Calibri" charset="0"/>
                <a:ea typeface="MS PGothic" charset="0"/>
              </a:rPr>
              <a:t>  Solving </a:t>
            </a:r>
            <a:r>
              <a:rPr lang="en-GB" sz="2800" dirty="0">
                <a:latin typeface="Calibri" charset="0"/>
                <a:ea typeface="MS PGothic" charset="0"/>
              </a:rPr>
              <a:t>social issues in need of 				</a:t>
            </a:r>
            <a:r>
              <a:rPr lang="en-GB" sz="2800" dirty="0" smtClean="0">
                <a:latin typeface="Calibri" charset="0"/>
                <a:ea typeface="MS PGothic" charset="0"/>
              </a:rPr>
              <a:t>                                                  resolution</a:t>
            </a:r>
            <a:r>
              <a:rPr lang="en-GB" sz="2800" dirty="0">
                <a:latin typeface="Calibri" charset="0"/>
                <a:ea typeface="MS PGothic" charset="0"/>
              </a:rPr>
              <a:t/>
            </a:r>
            <a:br>
              <a:rPr lang="en-GB" sz="2800" dirty="0">
                <a:latin typeface="Calibri" charset="0"/>
                <a:ea typeface="MS PGothic" charset="0"/>
              </a:rPr>
            </a:br>
            <a:r>
              <a:rPr lang="en-GB" sz="2800" dirty="0">
                <a:latin typeface="Calibri" charset="0"/>
                <a:ea typeface="MS PGothic" charset="0"/>
              </a:rPr>
              <a:t>Teaching is:		</a:t>
            </a:r>
            <a:r>
              <a:rPr lang="en-GB" sz="2800" dirty="0" smtClean="0">
                <a:latin typeface="Calibri" charset="0"/>
                <a:ea typeface="MS PGothic" charset="0"/>
              </a:rPr>
              <a:t>  Problem</a:t>
            </a:r>
            <a:r>
              <a:rPr lang="en-GB" sz="2800" dirty="0">
                <a:latin typeface="Calibri" charset="0"/>
                <a:ea typeface="MS PGothic" charset="0"/>
              </a:rPr>
              <a:t>-solving, dynamic, fusion </a:t>
            </a:r>
            <a:r>
              <a:rPr lang="en-GB" sz="2800" dirty="0" smtClean="0">
                <a:latin typeface="Calibri" charset="0"/>
                <a:ea typeface="MS PGothic" charset="0"/>
              </a:rPr>
              <a:t>of       	                         expert </a:t>
            </a:r>
            <a:r>
              <a:rPr lang="en-GB" sz="2800" dirty="0">
                <a:latin typeface="Calibri" charset="0"/>
                <a:ea typeface="MS PGothic" charset="0"/>
              </a:rPr>
              <a:t>teacher </a:t>
            </a:r>
            <a:r>
              <a:rPr lang="en-GB" sz="2800" dirty="0" smtClean="0">
                <a:latin typeface="Calibri" charset="0"/>
                <a:ea typeface="MS PGothic" charset="0"/>
              </a:rPr>
              <a:t>and</a:t>
            </a:r>
            <a:r>
              <a:rPr lang="en-GB" sz="2800" dirty="0">
                <a:latin typeface="Calibri" charset="0"/>
                <a:ea typeface="MS PGothic" charset="0"/>
              </a:rPr>
              <a:t> </a:t>
            </a:r>
            <a:r>
              <a:rPr lang="en-GB" sz="2800" dirty="0" smtClean="0">
                <a:latin typeface="Calibri" charset="0"/>
                <a:ea typeface="MS PGothic" charset="0"/>
              </a:rPr>
              <a:t>developing </a:t>
            </a:r>
            <a:r>
              <a:rPr lang="en-GB" sz="2800" dirty="0">
                <a:latin typeface="Calibri" charset="0"/>
                <a:ea typeface="MS PGothic" charset="0"/>
              </a:rPr>
              <a:t>student</a:t>
            </a:r>
            <a:br>
              <a:rPr lang="en-GB" sz="2800" dirty="0">
                <a:latin typeface="Calibri" charset="0"/>
                <a:ea typeface="MS PGothic" charset="0"/>
              </a:rPr>
            </a:br>
            <a:r>
              <a:rPr lang="en-GB" sz="2800" dirty="0">
                <a:latin typeface="Calibri" charset="0"/>
                <a:ea typeface="MS PGothic" charset="0"/>
              </a:rPr>
              <a:t>Students are:	  </a:t>
            </a:r>
            <a:r>
              <a:rPr lang="en-GB" sz="2800" dirty="0" smtClean="0">
                <a:latin typeface="Calibri" charset="0"/>
                <a:ea typeface="MS PGothic" charset="0"/>
              </a:rPr>
              <a:t>Active</a:t>
            </a:r>
            <a:r>
              <a:rPr lang="en-GB" sz="2800" dirty="0">
                <a:latin typeface="Calibri" charset="0"/>
                <a:ea typeface="MS PGothic" charset="0"/>
              </a:rPr>
              <a:t>, critical, interactive</a:t>
            </a:r>
            <a:br>
              <a:rPr lang="en-GB" sz="2800" dirty="0">
                <a:latin typeface="Calibri" charset="0"/>
                <a:ea typeface="MS PGothic" charset="0"/>
              </a:rPr>
            </a:br>
            <a:r>
              <a:rPr lang="en-GB" sz="2800" dirty="0">
                <a:latin typeface="Calibri" charset="0"/>
                <a:ea typeface="MS PGothic" charset="0"/>
              </a:rPr>
              <a:t>Assessment is:	  </a:t>
            </a:r>
            <a:r>
              <a:rPr lang="en-GB" sz="2800" dirty="0" smtClean="0">
                <a:latin typeface="Calibri" charset="0"/>
                <a:ea typeface="MS PGothic" charset="0"/>
              </a:rPr>
              <a:t>Qualitative</a:t>
            </a:r>
            <a:r>
              <a:rPr lang="en-GB" sz="2800" dirty="0">
                <a:latin typeface="Calibri" charset="0"/>
                <a:ea typeface="MS PGothic" charset="0"/>
              </a:rPr>
              <a:t>, multi-dimensional</a:t>
            </a:r>
            <a:br>
              <a:rPr lang="en-GB" sz="2800" dirty="0">
                <a:latin typeface="Calibri" charset="0"/>
                <a:ea typeface="MS PGothic" charset="0"/>
              </a:rPr>
            </a:br>
            <a:r>
              <a:rPr lang="en-GB" sz="2800" dirty="0">
                <a:latin typeface="Calibri" charset="0"/>
                <a:ea typeface="MS PGothic" charset="0"/>
              </a:rPr>
              <a:t>Management style: </a:t>
            </a:r>
            <a:r>
              <a:rPr lang="en-GB" sz="2800" dirty="0" smtClean="0">
                <a:latin typeface="Calibri" charset="0"/>
                <a:ea typeface="MS PGothic" charset="0"/>
              </a:rPr>
              <a:t>Mixture </a:t>
            </a:r>
            <a:r>
              <a:rPr lang="en-GB" sz="2800" dirty="0">
                <a:latin typeface="Calibri" charset="0"/>
                <a:ea typeface="MS PGothic" charset="0"/>
              </a:rPr>
              <a:t>of guidance and </a:t>
            </a:r>
            <a:r>
              <a:rPr lang="en-GB" sz="2800" dirty="0" smtClean="0">
                <a:latin typeface="Calibri" charset="0"/>
                <a:ea typeface="MS PGothic" charset="0"/>
              </a:rPr>
              <a:t>democracy </a:t>
            </a:r>
            <a:endParaRPr lang="en-US" sz="2800" b="0" dirty="0">
              <a:latin typeface="Calibri" charset="0"/>
              <a:ea typeface="MS PGothic" charset="0"/>
            </a:endParaRPr>
          </a:p>
        </p:txBody>
      </p:sp>
    </p:spTree>
    <p:extLst>
      <p:ext uri="{BB962C8B-B14F-4D97-AF65-F5344CB8AC3E}">
        <p14:creationId xmlns:p14="http://schemas.microsoft.com/office/powerpoint/2010/main" xmlns="" val="17049516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05AF3BA-1677-4798-ACCE-4E81F022461A}" type="slidenum">
              <a:rPr lang="en-GB">
                <a:solidFill>
                  <a:srgbClr val="000000"/>
                </a:solidFill>
              </a:rPr>
              <a:pPr/>
              <a:t>21</a:t>
            </a:fld>
            <a:endParaRPr lang="en-GB">
              <a:solidFill>
                <a:srgbClr val="000000"/>
              </a:solidFill>
            </a:endParaRPr>
          </a:p>
        </p:txBody>
      </p:sp>
      <p:sp>
        <p:nvSpPr>
          <p:cNvPr id="37890" name="Rectangle 2"/>
          <p:cNvSpPr>
            <a:spLocks noGrp="1" noChangeArrowheads="1"/>
          </p:cNvSpPr>
          <p:nvPr>
            <p:ph type="title"/>
          </p:nvPr>
        </p:nvSpPr>
        <p:spPr>
          <a:xfrm>
            <a:off x="457200" y="274638"/>
            <a:ext cx="8363272" cy="795337"/>
          </a:xfrm>
        </p:spPr>
        <p:txBody>
          <a:bodyPr/>
          <a:lstStyle/>
          <a:p>
            <a:r>
              <a:rPr lang="en-US" sz="3200" dirty="0" smtClean="0">
                <a:solidFill>
                  <a:schemeClr val="tx1"/>
                </a:solidFill>
                <a:latin typeface="+mn-lt"/>
                <a:ea typeface="+mn-ea"/>
                <a:cs typeface="+mn-cs"/>
              </a:rPr>
              <a:t>Social Reconstruction Code / </a:t>
            </a:r>
            <a:r>
              <a:rPr lang="en-US" sz="3200" dirty="0" err="1" smtClean="0">
                <a:solidFill>
                  <a:schemeClr val="tx1"/>
                </a:solidFill>
                <a:latin typeface="+mn-lt"/>
                <a:ea typeface="+mn-ea"/>
                <a:cs typeface="+mn-cs"/>
              </a:rPr>
              <a:t>Reconstructionism</a:t>
            </a:r>
            <a:endParaRPr lang="en-US" sz="3200" dirty="0">
              <a:solidFill>
                <a:schemeClr val="tx1"/>
              </a:solidFill>
              <a:latin typeface="+mn-lt"/>
              <a:ea typeface="+mn-ea"/>
              <a:cs typeface="+mn-cs"/>
            </a:endParaRPr>
          </a:p>
        </p:txBody>
      </p:sp>
      <p:sp>
        <p:nvSpPr>
          <p:cNvPr id="37891" name="Rectangle 3"/>
          <p:cNvSpPr>
            <a:spLocks noGrp="1" noChangeArrowheads="1"/>
          </p:cNvSpPr>
          <p:nvPr>
            <p:ph type="body" idx="1"/>
          </p:nvPr>
        </p:nvSpPr>
        <p:spPr>
          <a:xfrm>
            <a:off x="533400" y="1268413"/>
            <a:ext cx="8153400" cy="4598987"/>
          </a:xfrm>
        </p:spPr>
        <p:txBody>
          <a:bodyPr/>
          <a:lstStyle/>
          <a:p>
            <a:pPr>
              <a:buFontTx/>
              <a:buNone/>
            </a:pPr>
            <a:r>
              <a:rPr lang="en-US" sz="2800" b="1" dirty="0"/>
              <a:t>Emphasis on: </a:t>
            </a:r>
            <a:r>
              <a:rPr lang="en-US" sz="2800" b="1" dirty="0" smtClean="0">
                <a:solidFill>
                  <a:srgbClr val="262699"/>
                </a:solidFill>
              </a:rPr>
              <a:t>Transforming Society </a:t>
            </a:r>
            <a:endParaRPr lang="en-US" sz="2800" b="1" dirty="0">
              <a:solidFill>
                <a:srgbClr val="262699"/>
              </a:solidFill>
            </a:endParaRPr>
          </a:p>
          <a:p>
            <a:pPr>
              <a:buFontTx/>
              <a:buNone/>
            </a:pPr>
            <a:r>
              <a:rPr lang="en-US" sz="2800" b="1" dirty="0"/>
              <a:t>Key features:</a:t>
            </a:r>
          </a:p>
          <a:p>
            <a:r>
              <a:rPr lang="en-US" sz="2800" b="1" i="1" dirty="0" smtClean="0"/>
              <a:t>Socially relevant</a:t>
            </a:r>
          </a:p>
          <a:p>
            <a:r>
              <a:rPr lang="en-US" sz="2800" b="1" i="1" dirty="0" smtClean="0"/>
              <a:t>Problem solving</a:t>
            </a:r>
          </a:p>
          <a:p>
            <a:r>
              <a:rPr lang="en-US" sz="2800" b="1" i="1" dirty="0" smtClean="0"/>
              <a:t>Vocational</a:t>
            </a:r>
          </a:p>
          <a:p>
            <a:r>
              <a:rPr lang="en-US" sz="2800" b="1" i="1" dirty="0" smtClean="0"/>
              <a:t>Practical</a:t>
            </a:r>
          </a:p>
          <a:p>
            <a:r>
              <a:rPr lang="en-US" sz="2800" b="1" i="1" dirty="0" smtClean="0"/>
              <a:t>Catalyst of social change</a:t>
            </a:r>
          </a:p>
          <a:p>
            <a:r>
              <a:rPr lang="en-US" sz="2800" b="1" i="1" dirty="0" smtClean="0"/>
              <a:t>Flexible</a:t>
            </a:r>
          </a:p>
          <a:p>
            <a:r>
              <a:rPr lang="en-US" sz="2800" b="1" i="1" dirty="0" smtClean="0"/>
              <a:t>Extrinsic worthwhileness</a:t>
            </a:r>
            <a:endParaRPr lang="en-US" sz="2800" i="1" dirty="0"/>
          </a:p>
        </p:txBody>
      </p:sp>
    </p:spTree>
    <p:extLst>
      <p:ext uri="{BB962C8B-B14F-4D97-AF65-F5344CB8AC3E}">
        <p14:creationId xmlns:p14="http://schemas.microsoft.com/office/powerpoint/2010/main" xmlns="" val="2487910724"/>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251520" y="476673"/>
            <a:ext cx="8892480" cy="5544716"/>
          </a:xfrm>
        </p:spPr>
        <p:txBody>
          <a:bodyPr/>
          <a:lstStyle/>
          <a:p>
            <a:r>
              <a:rPr lang="en-GB" sz="3200" i="1" u="sng" dirty="0">
                <a:latin typeface="Calibri" charset="0"/>
                <a:ea typeface="MS PGothic" charset="0"/>
              </a:rPr>
              <a:t>Philosophy: GNP Code (GNP)</a:t>
            </a:r>
            <a:r>
              <a:rPr lang="en-GB" sz="3200" dirty="0">
                <a:latin typeface="Calibri" charset="0"/>
                <a:ea typeface="MS PGothic" charset="0"/>
              </a:rPr>
              <a:t/>
            </a:r>
            <a:br>
              <a:rPr lang="en-GB" sz="3200" dirty="0">
                <a:latin typeface="Calibri" charset="0"/>
                <a:ea typeface="MS PGothic" charset="0"/>
              </a:rPr>
            </a:br>
            <a:r>
              <a:rPr lang="en-GB" sz="3200" i="1" dirty="0">
                <a:latin typeface="Calibri" charset="0"/>
                <a:ea typeface="MS PGothic" charset="0"/>
              </a:rPr>
              <a:t> </a:t>
            </a:r>
            <a:r>
              <a:rPr lang="en-GB" sz="3200" dirty="0">
                <a:latin typeface="Calibri" charset="0"/>
                <a:ea typeface="MS PGothic" charset="0"/>
              </a:rPr>
              <a:t/>
            </a:r>
            <a:br>
              <a:rPr lang="en-GB" sz="3200" dirty="0">
                <a:latin typeface="Calibri" charset="0"/>
                <a:ea typeface="MS PGothic" charset="0"/>
              </a:rPr>
            </a:br>
            <a:r>
              <a:rPr lang="en-GB" sz="2800" dirty="0">
                <a:latin typeface="Calibri" charset="0"/>
                <a:ea typeface="MS PGothic" charset="0"/>
              </a:rPr>
              <a:t>Knowledge is:	   </a:t>
            </a:r>
            <a:r>
              <a:rPr lang="en-GB" sz="2800" dirty="0" smtClean="0">
                <a:latin typeface="Calibri" charset="0"/>
                <a:ea typeface="MS PGothic" charset="0"/>
              </a:rPr>
              <a:t>Requisite </a:t>
            </a:r>
            <a:r>
              <a:rPr lang="en-GB" sz="2800" dirty="0">
                <a:latin typeface="Calibri" charset="0"/>
                <a:ea typeface="MS PGothic" charset="0"/>
              </a:rPr>
              <a:t>for economic well-being</a:t>
            </a:r>
            <a:br>
              <a:rPr lang="en-GB" sz="2800" dirty="0">
                <a:latin typeface="Calibri" charset="0"/>
                <a:ea typeface="MS PGothic" charset="0"/>
              </a:rPr>
            </a:br>
            <a:r>
              <a:rPr lang="en-GB" sz="2800" dirty="0">
                <a:latin typeface="Calibri" charset="0"/>
                <a:ea typeface="MS PGothic" charset="0"/>
              </a:rPr>
              <a:t>Teaching is:		   </a:t>
            </a:r>
            <a:r>
              <a:rPr lang="en-GB" sz="2800" dirty="0" smtClean="0">
                <a:latin typeface="Calibri" charset="0"/>
                <a:ea typeface="MS PGothic" charset="0"/>
              </a:rPr>
              <a:t>Training</a:t>
            </a:r>
            <a:r>
              <a:rPr lang="en-GB" sz="2800" dirty="0">
                <a:latin typeface="Calibri" charset="0"/>
                <a:ea typeface="MS PGothic" charset="0"/>
              </a:rPr>
              <a:t>, vocational, accountable</a:t>
            </a:r>
            <a:br>
              <a:rPr lang="en-GB" sz="2800" dirty="0">
                <a:latin typeface="Calibri" charset="0"/>
                <a:ea typeface="MS PGothic" charset="0"/>
              </a:rPr>
            </a:br>
            <a:r>
              <a:rPr lang="en-GB" sz="2800" dirty="0">
                <a:latin typeface="Calibri" charset="0"/>
                <a:ea typeface="MS PGothic" charset="0"/>
              </a:rPr>
              <a:t>Students are:	  </a:t>
            </a:r>
            <a:r>
              <a:rPr lang="en-GB" sz="2800" dirty="0" smtClean="0">
                <a:latin typeface="Calibri" charset="0"/>
                <a:ea typeface="MS PGothic" charset="0"/>
              </a:rPr>
              <a:t> Recipients</a:t>
            </a:r>
            <a:r>
              <a:rPr lang="en-GB" sz="2800" dirty="0">
                <a:latin typeface="Calibri" charset="0"/>
                <a:ea typeface="MS PGothic" charset="0"/>
              </a:rPr>
              <a:t>, though initiative </a:t>
            </a:r>
            <a:br>
              <a:rPr lang="en-GB" sz="2800" dirty="0">
                <a:latin typeface="Calibri" charset="0"/>
                <a:ea typeface="MS PGothic" charset="0"/>
              </a:rPr>
            </a:br>
            <a:r>
              <a:rPr lang="en-GB" sz="2800" dirty="0">
                <a:latin typeface="Calibri" charset="0"/>
                <a:ea typeface="MS PGothic" charset="0"/>
              </a:rPr>
              <a:t>			   </a:t>
            </a:r>
            <a:r>
              <a:rPr lang="en-GB" sz="2800" dirty="0" smtClean="0">
                <a:latin typeface="Calibri" charset="0"/>
                <a:ea typeface="MS PGothic" charset="0"/>
              </a:rPr>
              <a:t>encouraged </a:t>
            </a:r>
            <a:r>
              <a:rPr lang="en-GB" sz="2800" dirty="0">
                <a:latin typeface="Calibri" charset="0"/>
                <a:ea typeface="MS PGothic" charset="0"/>
              </a:rPr>
              <a:t>if it fits with </a:t>
            </a:r>
            <a:r>
              <a:rPr lang="en-GB" sz="2800" dirty="0" smtClean="0">
                <a:latin typeface="Calibri" charset="0"/>
                <a:ea typeface="MS PGothic" charset="0"/>
              </a:rPr>
              <a:t>vocational 			                                                              goals</a:t>
            </a:r>
            <a:r>
              <a:rPr lang="en-GB" sz="2800" dirty="0">
                <a:latin typeface="Calibri" charset="0"/>
                <a:ea typeface="MS PGothic" charset="0"/>
              </a:rPr>
              <a:t/>
            </a:r>
            <a:br>
              <a:rPr lang="en-GB" sz="2800" dirty="0">
                <a:latin typeface="Calibri" charset="0"/>
                <a:ea typeface="MS PGothic" charset="0"/>
              </a:rPr>
            </a:br>
            <a:r>
              <a:rPr lang="en-GB" sz="2800" dirty="0">
                <a:latin typeface="Calibri" charset="0"/>
                <a:ea typeface="MS PGothic" charset="0"/>
              </a:rPr>
              <a:t>Assessment is:	   By objective criteria, mostly 					</a:t>
            </a:r>
            <a:r>
              <a:rPr lang="en-GB" sz="2800" dirty="0" smtClean="0">
                <a:latin typeface="Calibri" charset="0"/>
                <a:ea typeface="MS PGothic" charset="0"/>
              </a:rPr>
              <a:t>   quantitative </a:t>
            </a:r>
            <a:r>
              <a:rPr lang="en-GB" sz="2800" dirty="0">
                <a:latin typeface="Calibri" charset="0"/>
                <a:ea typeface="MS PGothic" charset="0"/>
              </a:rPr>
              <a:t>but some </a:t>
            </a:r>
            <a:r>
              <a:rPr lang="en-GB" sz="2800" dirty="0" smtClean="0">
                <a:latin typeface="Calibri" charset="0"/>
                <a:ea typeface="MS PGothic" charset="0"/>
              </a:rPr>
              <a:t>qualitative </a:t>
            </a:r>
            <a:r>
              <a:rPr lang="en-GB" sz="2800" dirty="0">
                <a:latin typeface="Calibri" charset="0"/>
                <a:ea typeface="MS PGothic" charset="0"/>
              </a:rPr>
              <a:t>(for </a:t>
            </a:r>
            <a:r>
              <a:rPr lang="en-GB" sz="2800" dirty="0" smtClean="0">
                <a:latin typeface="Calibri" charset="0"/>
                <a:ea typeface="MS PGothic" charset="0"/>
              </a:rPr>
              <a:t>							        initiatives</a:t>
            </a:r>
            <a:r>
              <a:rPr lang="en-GB" sz="2800" dirty="0">
                <a:latin typeface="Calibri" charset="0"/>
                <a:ea typeface="MS PGothic" charset="0"/>
              </a:rPr>
              <a:t>)</a:t>
            </a:r>
            <a:br>
              <a:rPr lang="en-GB" sz="2800" dirty="0">
                <a:latin typeface="Calibri" charset="0"/>
                <a:ea typeface="MS PGothic" charset="0"/>
              </a:rPr>
            </a:br>
            <a:r>
              <a:rPr lang="en-GB" sz="2800" dirty="0">
                <a:latin typeface="Calibri" charset="0"/>
                <a:ea typeface="MS PGothic" charset="0"/>
              </a:rPr>
              <a:t>Management style:  </a:t>
            </a:r>
            <a:r>
              <a:rPr lang="en-GB" sz="2800" dirty="0" smtClean="0">
                <a:latin typeface="Calibri" charset="0"/>
                <a:ea typeface="MS PGothic" charset="0"/>
              </a:rPr>
              <a:t>Hierarchical</a:t>
            </a:r>
            <a:r>
              <a:rPr lang="en-GB" sz="2800" dirty="0">
                <a:latin typeface="Calibri" charset="0"/>
                <a:ea typeface="MS PGothic" charset="0"/>
              </a:rPr>
              <a:t>, accountability a </a:t>
            </a:r>
            <a:r>
              <a:rPr lang="en-GB" sz="2800" dirty="0" smtClean="0">
                <a:latin typeface="Calibri" charset="0"/>
                <a:ea typeface="MS PGothic" charset="0"/>
              </a:rPr>
              <a:t>strong 								  feature </a:t>
            </a:r>
            <a:endParaRPr lang="en-US" sz="2800" b="0" dirty="0">
              <a:latin typeface="Calibri" charset="0"/>
              <a:ea typeface="MS PGothic" charset="0"/>
            </a:endParaRPr>
          </a:p>
        </p:txBody>
      </p:sp>
    </p:spTree>
    <p:extLst>
      <p:ext uri="{BB962C8B-B14F-4D97-AF65-F5344CB8AC3E}">
        <p14:creationId xmlns:p14="http://schemas.microsoft.com/office/powerpoint/2010/main" xmlns="" val="31824046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9BAC3B3-686A-49CE-8463-79EAA4779A43}" type="slidenum">
              <a:rPr lang="en-GB">
                <a:solidFill>
                  <a:srgbClr val="000000"/>
                </a:solidFill>
              </a:rPr>
              <a:pPr/>
              <a:t>23</a:t>
            </a:fld>
            <a:endParaRPr lang="en-GB">
              <a:solidFill>
                <a:srgbClr val="000000"/>
              </a:solidFill>
            </a:endParaRPr>
          </a:p>
        </p:txBody>
      </p:sp>
      <p:sp>
        <p:nvSpPr>
          <p:cNvPr id="39938" name="Rectangle 2"/>
          <p:cNvSpPr>
            <a:spLocks noGrp="1" noChangeArrowheads="1"/>
          </p:cNvSpPr>
          <p:nvPr>
            <p:ph type="title"/>
          </p:nvPr>
        </p:nvSpPr>
        <p:spPr>
          <a:xfrm>
            <a:off x="457200" y="274638"/>
            <a:ext cx="8229600" cy="723900"/>
          </a:xfrm>
        </p:spPr>
        <p:txBody>
          <a:bodyPr/>
          <a:lstStyle/>
          <a:p>
            <a:r>
              <a:rPr lang="en-US" sz="3200" dirty="0" smtClean="0">
                <a:solidFill>
                  <a:schemeClr val="tx1"/>
                </a:solidFill>
                <a:latin typeface="+mn-lt"/>
                <a:ea typeface="+mn-ea"/>
                <a:cs typeface="+mn-cs"/>
              </a:rPr>
              <a:t>GNP Code / Instrumentalism</a:t>
            </a:r>
            <a:endParaRPr lang="en-US" sz="3200" dirty="0">
              <a:solidFill>
                <a:schemeClr val="tx1"/>
              </a:solidFill>
              <a:latin typeface="+mn-lt"/>
              <a:ea typeface="+mn-ea"/>
              <a:cs typeface="+mn-cs"/>
            </a:endParaRPr>
          </a:p>
        </p:txBody>
      </p:sp>
      <p:sp>
        <p:nvSpPr>
          <p:cNvPr id="39939" name="Rectangle 3"/>
          <p:cNvSpPr>
            <a:spLocks noGrp="1" noChangeArrowheads="1"/>
          </p:cNvSpPr>
          <p:nvPr>
            <p:ph type="body" idx="1"/>
          </p:nvPr>
        </p:nvSpPr>
        <p:spPr>
          <a:xfrm>
            <a:off x="533400" y="1268413"/>
            <a:ext cx="8153400" cy="4598987"/>
          </a:xfrm>
        </p:spPr>
        <p:txBody>
          <a:bodyPr/>
          <a:lstStyle/>
          <a:p>
            <a:pPr>
              <a:buFontTx/>
              <a:buNone/>
            </a:pPr>
            <a:r>
              <a:rPr lang="en-US" sz="2800" b="1" dirty="0"/>
              <a:t>Main focus: </a:t>
            </a:r>
            <a:r>
              <a:rPr lang="en-US" sz="2800" b="1" dirty="0" smtClean="0">
                <a:solidFill>
                  <a:srgbClr val="262699"/>
                </a:solidFill>
              </a:rPr>
              <a:t>Skills acquisition </a:t>
            </a:r>
            <a:endParaRPr lang="en-US" sz="2800" b="1" dirty="0">
              <a:solidFill>
                <a:srgbClr val="262699"/>
              </a:solidFill>
            </a:endParaRPr>
          </a:p>
          <a:p>
            <a:pPr>
              <a:buFontTx/>
              <a:buNone/>
            </a:pPr>
            <a:r>
              <a:rPr lang="en-US" sz="2800" b="1" dirty="0"/>
              <a:t>Key features</a:t>
            </a:r>
            <a:r>
              <a:rPr lang="en-US" sz="2800" b="1" dirty="0" smtClean="0"/>
              <a:t>:</a:t>
            </a:r>
            <a:endParaRPr lang="en-US" sz="2800" b="1" dirty="0"/>
          </a:p>
          <a:p>
            <a:pPr>
              <a:spcBef>
                <a:spcPts val="672"/>
              </a:spcBef>
            </a:pPr>
            <a:r>
              <a:rPr lang="en-US" sz="2800" b="1" i="1" dirty="0" smtClean="0"/>
              <a:t>Utilitarian</a:t>
            </a:r>
          </a:p>
          <a:p>
            <a:r>
              <a:rPr lang="en-US" sz="2800" b="1" i="1" dirty="0" smtClean="0"/>
              <a:t>Technological</a:t>
            </a:r>
          </a:p>
          <a:p>
            <a:r>
              <a:rPr lang="en-US" sz="2800" b="1" i="1" dirty="0" smtClean="0"/>
              <a:t>Training </a:t>
            </a:r>
          </a:p>
          <a:p>
            <a:r>
              <a:rPr lang="en-US" sz="2800" b="1" i="1" dirty="0" smtClean="0"/>
              <a:t>Practical</a:t>
            </a:r>
          </a:p>
          <a:p>
            <a:r>
              <a:rPr lang="en-US" sz="2800" b="1" i="1" dirty="0" smtClean="0"/>
              <a:t>Relevant to economic good</a:t>
            </a:r>
          </a:p>
          <a:p>
            <a:r>
              <a:rPr lang="en-US" sz="2800" b="1" i="1" dirty="0" smtClean="0"/>
              <a:t>Extrinsic worthwhileness</a:t>
            </a:r>
            <a:endParaRPr lang="en-US" sz="2800" i="1" dirty="0"/>
          </a:p>
        </p:txBody>
      </p:sp>
    </p:spTree>
    <p:extLst>
      <p:ext uri="{BB962C8B-B14F-4D97-AF65-F5344CB8AC3E}">
        <p14:creationId xmlns:p14="http://schemas.microsoft.com/office/powerpoint/2010/main" xmlns="" val="505323897"/>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467544" y="476672"/>
            <a:ext cx="7958137" cy="5616624"/>
          </a:xfrm>
        </p:spPr>
        <p:txBody>
          <a:bodyPr/>
          <a:lstStyle/>
          <a:p>
            <a:r>
              <a:rPr lang="en-US" sz="2800" dirty="0" smtClean="0">
                <a:latin typeface="Calibri" charset="0"/>
                <a:ea typeface="MS PGothic" charset="0"/>
              </a:rPr>
              <a:t>Respond to the statements on the sheet as </a:t>
            </a:r>
            <a:r>
              <a:rPr lang="en-US" sz="2800" dirty="0">
                <a:latin typeface="Calibri" charset="0"/>
                <a:ea typeface="MS PGothic" charset="0"/>
              </a:rPr>
              <a:t>if you </a:t>
            </a:r>
            <a:r>
              <a:rPr lang="en-US" sz="2800" dirty="0" smtClean="0">
                <a:latin typeface="Calibri" charset="0"/>
                <a:ea typeface="MS PGothic" charset="0"/>
              </a:rPr>
              <a:t>were:</a:t>
            </a:r>
            <a:br>
              <a:rPr lang="en-US" sz="2800" dirty="0" smtClean="0">
                <a:latin typeface="Calibri" charset="0"/>
                <a:ea typeface="MS PGothic" charset="0"/>
              </a:rPr>
            </a:br>
            <a:r>
              <a:rPr lang="en-US" sz="2800" dirty="0" smtClean="0">
                <a:latin typeface="Calibri" charset="0"/>
                <a:ea typeface="MS PGothic" charset="0"/>
              </a:rPr>
              <a:t>1</a:t>
            </a:r>
            <a:r>
              <a:rPr lang="en-US" sz="2800" dirty="0">
                <a:latin typeface="Calibri" charset="0"/>
                <a:ea typeface="MS PGothic" charset="0"/>
              </a:rPr>
              <a:t>) </a:t>
            </a:r>
            <a:r>
              <a:rPr lang="en-US" sz="2800" dirty="0" smtClean="0">
                <a:latin typeface="Calibri" charset="0"/>
                <a:ea typeface="MS PGothic" charset="0"/>
              </a:rPr>
              <a:t>Irina </a:t>
            </a:r>
            <a:r>
              <a:rPr lang="en-US" sz="2800" dirty="0" err="1" smtClean="0">
                <a:latin typeface="Calibri" charset="0"/>
                <a:ea typeface="MS PGothic" charset="0"/>
              </a:rPr>
              <a:t>Bokova</a:t>
            </a:r>
            <a:r>
              <a:rPr lang="en-US" sz="2800" dirty="0" smtClean="0">
                <a:latin typeface="Calibri" charset="0"/>
                <a:ea typeface="MS PGothic" charset="0"/>
              </a:rPr>
              <a:t/>
            </a:r>
            <a:br>
              <a:rPr lang="en-US" sz="2800" dirty="0" smtClean="0">
                <a:latin typeface="Calibri" charset="0"/>
                <a:ea typeface="MS PGothic" charset="0"/>
              </a:rPr>
            </a:br>
            <a:r>
              <a:rPr lang="en-US" sz="2800" dirty="0" smtClean="0">
                <a:latin typeface="Calibri" charset="0"/>
                <a:ea typeface="MS PGothic" charset="0"/>
              </a:rPr>
              <a:t>2</a:t>
            </a:r>
            <a:r>
              <a:rPr lang="en-US" sz="2800" dirty="0">
                <a:latin typeface="Calibri" charset="0"/>
                <a:ea typeface="MS PGothic" charset="0"/>
              </a:rPr>
              <a:t>) </a:t>
            </a:r>
            <a:r>
              <a:rPr lang="en-US" sz="2800" dirty="0" smtClean="0">
                <a:latin typeface="Calibri" charset="0"/>
                <a:ea typeface="MS PGothic" charset="0"/>
              </a:rPr>
              <a:t>Prof </a:t>
            </a:r>
            <a:r>
              <a:rPr lang="en-US" sz="2800" dirty="0" err="1" smtClean="0">
                <a:latin typeface="Calibri" charset="0"/>
                <a:ea typeface="MS PGothic" charset="0"/>
              </a:rPr>
              <a:t>Sunetra</a:t>
            </a:r>
            <a:r>
              <a:rPr lang="en-US" sz="2800" dirty="0" smtClean="0">
                <a:latin typeface="Calibri" charset="0"/>
                <a:ea typeface="MS PGothic" charset="0"/>
              </a:rPr>
              <a:t> Gupta</a:t>
            </a:r>
            <a:r>
              <a:rPr lang="en-US" sz="2800" dirty="0">
                <a:latin typeface="Calibri" charset="0"/>
                <a:ea typeface="MS PGothic" charset="0"/>
              </a:rPr>
              <a:t/>
            </a:r>
            <a:br>
              <a:rPr lang="en-US" sz="2800" dirty="0">
                <a:latin typeface="Calibri" charset="0"/>
                <a:ea typeface="MS PGothic" charset="0"/>
              </a:rPr>
            </a:br>
            <a:r>
              <a:rPr lang="en-US" sz="2800" dirty="0" smtClean="0">
                <a:latin typeface="Calibri" charset="0"/>
                <a:ea typeface="MS PGothic" charset="0"/>
              </a:rPr>
              <a:t>3) Paul </a:t>
            </a:r>
            <a:r>
              <a:rPr lang="en-US" sz="2800" dirty="0" err="1" smtClean="0">
                <a:latin typeface="Calibri" charset="0"/>
                <a:ea typeface="MS PGothic" charset="0"/>
              </a:rPr>
              <a:t>Drechsler</a:t>
            </a:r>
            <a:r>
              <a:rPr lang="en-US" sz="2800" dirty="0">
                <a:latin typeface="Calibri" charset="0"/>
                <a:ea typeface="MS PGothic" charset="0"/>
              </a:rPr>
              <a:t/>
            </a:r>
            <a:br>
              <a:rPr lang="en-US" sz="2800" dirty="0">
                <a:latin typeface="Calibri" charset="0"/>
                <a:ea typeface="MS PGothic" charset="0"/>
              </a:rPr>
            </a:br>
            <a:r>
              <a:rPr lang="en-US" sz="2800" dirty="0" smtClean="0">
                <a:latin typeface="Calibri" charset="0"/>
                <a:ea typeface="MS PGothic" charset="0"/>
              </a:rPr>
              <a:t>4) Amanda </a:t>
            </a:r>
            <a:r>
              <a:rPr lang="en-US" sz="2800" dirty="0" err="1" smtClean="0">
                <a:latin typeface="Calibri" charset="0"/>
                <a:ea typeface="MS PGothic" charset="0"/>
              </a:rPr>
              <a:t>Spielman</a:t>
            </a:r>
            <a:r>
              <a:rPr lang="en-US" sz="2800" dirty="0">
                <a:latin typeface="Calibri" charset="0"/>
                <a:ea typeface="MS PGothic" charset="0"/>
              </a:rPr>
              <a:t/>
            </a:r>
            <a:br>
              <a:rPr lang="en-US" sz="2800" dirty="0">
                <a:latin typeface="Calibri" charset="0"/>
                <a:ea typeface="MS PGothic" charset="0"/>
              </a:rPr>
            </a:br>
            <a:r>
              <a:rPr lang="en-US" sz="2800" dirty="0" smtClean="0">
                <a:latin typeface="Calibri" charset="0"/>
                <a:ea typeface="MS PGothic" charset="0"/>
              </a:rPr>
              <a:t>5) </a:t>
            </a:r>
            <a:r>
              <a:rPr lang="en-US" sz="2800" dirty="0">
                <a:latin typeface="Calibri" charset="0"/>
                <a:ea typeface="MS PGothic" charset="0"/>
              </a:rPr>
              <a:t>The Princess </a:t>
            </a:r>
            <a:r>
              <a:rPr lang="en-US" sz="2800" dirty="0" smtClean="0">
                <a:latin typeface="Calibri" charset="0"/>
                <a:ea typeface="MS PGothic" charset="0"/>
              </a:rPr>
              <a:t>Royal</a:t>
            </a:r>
            <a:br>
              <a:rPr lang="en-US" sz="2800" dirty="0" smtClean="0">
                <a:latin typeface="Calibri" charset="0"/>
                <a:ea typeface="MS PGothic" charset="0"/>
              </a:rPr>
            </a:br>
            <a:r>
              <a:rPr lang="en-US" sz="2800" dirty="0">
                <a:latin typeface="Calibri" charset="0"/>
                <a:ea typeface="MS PGothic" charset="0"/>
              </a:rPr>
              <a:t/>
            </a:r>
            <a:br>
              <a:rPr lang="en-US" sz="2800" dirty="0">
                <a:latin typeface="Calibri" charset="0"/>
                <a:ea typeface="MS PGothic" charset="0"/>
              </a:rPr>
            </a:br>
            <a:r>
              <a:rPr lang="en-US" sz="2800" dirty="0" smtClean="0">
                <a:latin typeface="Calibri" charset="0"/>
                <a:ea typeface="MS PGothic" charset="0"/>
              </a:rPr>
              <a:t>Your tutor will assign your identity!</a:t>
            </a:r>
            <a:br>
              <a:rPr lang="en-US" sz="2800" dirty="0" smtClean="0">
                <a:latin typeface="Calibri" charset="0"/>
                <a:ea typeface="MS PGothic" charset="0"/>
              </a:rPr>
            </a:br>
            <a:r>
              <a:rPr lang="en-US" sz="2800" dirty="0" smtClean="0">
                <a:latin typeface="Calibri" charset="0"/>
                <a:ea typeface="MS PGothic" charset="0"/>
              </a:rPr>
              <a:t/>
            </a:r>
            <a:br>
              <a:rPr lang="en-US" sz="2800" dirty="0" smtClean="0">
                <a:latin typeface="Calibri" charset="0"/>
                <a:ea typeface="MS PGothic" charset="0"/>
              </a:rPr>
            </a:br>
            <a:r>
              <a:rPr lang="en-US" sz="2800" dirty="0" smtClean="0">
                <a:latin typeface="Calibri" charset="0"/>
                <a:ea typeface="MS PGothic" charset="0"/>
              </a:rPr>
              <a:t>What philosophies underpin these statements and where do the philosophies of your character lie?</a:t>
            </a:r>
            <a:endParaRPr lang="en-US" sz="2800" dirty="0">
              <a:latin typeface="Calibri" charset="0"/>
              <a:ea typeface="MS PGothic" charset="0"/>
            </a:endParaRPr>
          </a:p>
        </p:txBody>
      </p:sp>
    </p:spTree>
    <p:extLst>
      <p:ext uri="{BB962C8B-B14F-4D97-AF65-F5344CB8AC3E}">
        <p14:creationId xmlns:p14="http://schemas.microsoft.com/office/powerpoint/2010/main" xmlns="" val="8784023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3074"/>
          <p:cNvSpPr>
            <a:spLocks noGrp="1" noChangeArrowheads="1"/>
          </p:cNvSpPr>
          <p:nvPr>
            <p:ph type="title"/>
          </p:nvPr>
        </p:nvSpPr>
        <p:spPr>
          <a:xfrm>
            <a:off x="395536" y="214313"/>
            <a:ext cx="8748464" cy="914400"/>
          </a:xfrm>
        </p:spPr>
        <p:txBody>
          <a:bodyPr/>
          <a:lstStyle/>
          <a:p>
            <a:r>
              <a:rPr lang="en-GB" sz="3600" dirty="0" smtClean="0">
                <a:solidFill>
                  <a:schemeClr val="tx1"/>
                </a:solidFill>
              </a:rPr>
              <a:t>Importance of education policy</a:t>
            </a:r>
          </a:p>
        </p:txBody>
      </p:sp>
      <p:sp>
        <p:nvSpPr>
          <p:cNvPr id="27650" name="Rectangle 3075"/>
          <p:cNvSpPr>
            <a:spLocks noGrp="1" noChangeArrowheads="1"/>
          </p:cNvSpPr>
          <p:nvPr>
            <p:ph idx="1"/>
          </p:nvPr>
        </p:nvSpPr>
        <p:spPr>
          <a:xfrm>
            <a:off x="467544" y="1143000"/>
            <a:ext cx="8143056" cy="5486400"/>
          </a:xfrm>
        </p:spPr>
        <p:txBody>
          <a:bodyPr/>
          <a:lstStyle/>
          <a:p>
            <a:pPr>
              <a:lnSpc>
                <a:spcPct val="90000"/>
              </a:lnSpc>
            </a:pPr>
            <a:r>
              <a:rPr lang="en-GB" sz="2800" dirty="0" smtClean="0"/>
              <a:t>Policy is often used as the basis for action. </a:t>
            </a:r>
          </a:p>
          <a:p>
            <a:pPr>
              <a:lnSpc>
                <a:spcPct val="90000"/>
              </a:lnSpc>
            </a:pPr>
            <a:r>
              <a:rPr lang="en-GB" sz="2800" dirty="0" smtClean="0"/>
              <a:t>Education policy is both shaped by and shapes our sense of citizenship.</a:t>
            </a:r>
          </a:p>
          <a:p>
            <a:pPr>
              <a:lnSpc>
                <a:spcPct val="90000"/>
              </a:lnSpc>
            </a:pPr>
            <a:r>
              <a:rPr lang="en-GB" sz="2800" dirty="0" smtClean="0"/>
              <a:t>Economic growth and development is underpinned by education policy.</a:t>
            </a:r>
          </a:p>
          <a:p>
            <a:pPr>
              <a:lnSpc>
                <a:spcPct val="90000"/>
              </a:lnSpc>
            </a:pPr>
            <a:r>
              <a:rPr lang="en-GB" sz="2800" dirty="0" smtClean="0"/>
              <a:t>Educational leaders have to decide how to interpret and implement external policy.</a:t>
            </a:r>
          </a:p>
          <a:p>
            <a:pPr>
              <a:lnSpc>
                <a:spcPct val="90000"/>
              </a:lnSpc>
            </a:pPr>
            <a:r>
              <a:rPr lang="ja-JP" altLang="en-GB" sz="2800" dirty="0" smtClean="0"/>
              <a:t>“</a:t>
            </a:r>
            <a:r>
              <a:rPr lang="en-GB" altLang="ja-JP" sz="2800" dirty="0" smtClean="0"/>
              <a:t>Understanding and anticipating policy therefore becomes a key feature of leadership” </a:t>
            </a:r>
            <a:r>
              <a:rPr lang="en-GB" sz="2800" dirty="0" smtClean="0"/>
              <a:t>(Bell and Stevenson, 2006: 8).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7650">
                                            <p:txEl>
                                              <p:pRg st="0" end="0"/>
                                            </p:txEl>
                                          </p:spTgt>
                                        </p:tgtEl>
                                        <p:attrNameLst>
                                          <p:attrName>style.visibility</p:attrName>
                                        </p:attrNameLst>
                                      </p:cBhvr>
                                      <p:to>
                                        <p:strVal val="visible"/>
                                      </p:to>
                                    </p:set>
                                    <p:animEffect transition="in" filter="checkerboard(across)">
                                      <p:cBhvr>
                                        <p:cTn id="7" dur="500"/>
                                        <p:tgtEl>
                                          <p:spTgt spid="27650">
                                            <p:txEl>
                                              <p:pRg st="0" end="0"/>
                                            </p:txEl>
                                          </p:spTgt>
                                        </p:tgtEl>
                                      </p:cBhvr>
                                    </p:animEffect>
                                  </p:childTnLst>
                                </p:cTn>
                              </p:par>
                              <p:par>
                                <p:cTn id="8" presetID="5" presetClass="entr" presetSubtype="10" fill="hold" nodeType="withEffect">
                                  <p:stCondLst>
                                    <p:cond delay="2000"/>
                                  </p:stCondLst>
                                  <p:childTnLst>
                                    <p:set>
                                      <p:cBhvr>
                                        <p:cTn id="9" dur="1" fill="hold">
                                          <p:stCondLst>
                                            <p:cond delay="0"/>
                                          </p:stCondLst>
                                        </p:cTn>
                                        <p:tgtEl>
                                          <p:spTgt spid="27650">
                                            <p:txEl>
                                              <p:pRg st="1" end="1"/>
                                            </p:txEl>
                                          </p:spTgt>
                                        </p:tgtEl>
                                        <p:attrNameLst>
                                          <p:attrName>style.visibility</p:attrName>
                                        </p:attrNameLst>
                                      </p:cBhvr>
                                      <p:to>
                                        <p:strVal val="visible"/>
                                      </p:to>
                                    </p:set>
                                    <p:animEffect transition="in" filter="checkerboard(across)">
                                      <p:cBhvr>
                                        <p:cTn id="10" dur="500"/>
                                        <p:tgtEl>
                                          <p:spTgt spid="27650">
                                            <p:txEl>
                                              <p:pRg st="1" end="1"/>
                                            </p:txEl>
                                          </p:spTgt>
                                        </p:tgtEl>
                                      </p:cBhvr>
                                    </p:animEffect>
                                  </p:childTnLst>
                                </p:cTn>
                              </p:par>
                            </p:childTnLst>
                          </p:cTn>
                        </p:par>
                        <p:par>
                          <p:cTn id="11" fill="hold">
                            <p:stCondLst>
                              <p:cond delay="2500"/>
                            </p:stCondLst>
                            <p:childTnLst>
                              <p:par>
                                <p:cTn id="12" presetID="5" presetClass="entr" presetSubtype="10" fill="hold" nodeType="afterEffect">
                                  <p:stCondLst>
                                    <p:cond delay="2000"/>
                                  </p:stCondLst>
                                  <p:childTnLst>
                                    <p:set>
                                      <p:cBhvr>
                                        <p:cTn id="13" dur="1" fill="hold">
                                          <p:stCondLst>
                                            <p:cond delay="0"/>
                                          </p:stCondLst>
                                        </p:cTn>
                                        <p:tgtEl>
                                          <p:spTgt spid="27650">
                                            <p:txEl>
                                              <p:pRg st="2" end="2"/>
                                            </p:txEl>
                                          </p:spTgt>
                                        </p:tgtEl>
                                        <p:attrNameLst>
                                          <p:attrName>style.visibility</p:attrName>
                                        </p:attrNameLst>
                                      </p:cBhvr>
                                      <p:to>
                                        <p:strVal val="visible"/>
                                      </p:to>
                                    </p:set>
                                    <p:animEffect transition="in" filter="checkerboard(across)">
                                      <p:cBhvr>
                                        <p:cTn id="14" dur="500"/>
                                        <p:tgtEl>
                                          <p:spTgt spid="27650">
                                            <p:txEl>
                                              <p:pRg st="2" end="2"/>
                                            </p:txEl>
                                          </p:spTgt>
                                        </p:tgtEl>
                                      </p:cBhvr>
                                    </p:animEffect>
                                  </p:childTnLst>
                                </p:cTn>
                              </p:par>
                            </p:childTnLst>
                          </p:cTn>
                        </p:par>
                        <p:par>
                          <p:cTn id="15" fill="hold">
                            <p:stCondLst>
                              <p:cond delay="5000"/>
                            </p:stCondLst>
                            <p:childTnLst>
                              <p:par>
                                <p:cTn id="16" presetID="5" presetClass="entr" presetSubtype="10" fill="hold" nodeType="afterEffect">
                                  <p:stCondLst>
                                    <p:cond delay="2000"/>
                                  </p:stCondLst>
                                  <p:childTnLst>
                                    <p:set>
                                      <p:cBhvr>
                                        <p:cTn id="17" dur="1" fill="hold">
                                          <p:stCondLst>
                                            <p:cond delay="0"/>
                                          </p:stCondLst>
                                        </p:cTn>
                                        <p:tgtEl>
                                          <p:spTgt spid="27650">
                                            <p:txEl>
                                              <p:pRg st="3" end="3"/>
                                            </p:txEl>
                                          </p:spTgt>
                                        </p:tgtEl>
                                        <p:attrNameLst>
                                          <p:attrName>style.visibility</p:attrName>
                                        </p:attrNameLst>
                                      </p:cBhvr>
                                      <p:to>
                                        <p:strVal val="visible"/>
                                      </p:to>
                                    </p:set>
                                    <p:animEffect transition="in" filter="checkerboard(across)">
                                      <p:cBhvr>
                                        <p:cTn id="18" dur="500"/>
                                        <p:tgtEl>
                                          <p:spTgt spid="27650">
                                            <p:txEl>
                                              <p:pRg st="3" end="3"/>
                                            </p:txEl>
                                          </p:spTgt>
                                        </p:tgtEl>
                                      </p:cBhvr>
                                    </p:animEffect>
                                  </p:childTnLst>
                                </p:cTn>
                              </p:par>
                            </p:childTnLst>
                          </p:cTn>
                        </p:par>
                        <p:par>
                          <p:cTn id="19" fill="hold">
                            <p:stCondLst>
                              <p:cond delay="7500"/>
                            </p:stCondLst>
                            <p:childTnLst>
                              <p:par>
                                <p:cTn id="20" presetID="5" presetClass="entr" presetSubtype="10" fill="hold" nodeType="afterEffect">
                                  <p:stCondLst>
                                    <p:cond delay="2000"/>
                                  </p:stCondLst>
                                  <p:childTnLst>
                                    <p:set>
                                      <p:cBhvr>
                                        <p:cTn id="21" dur="1" fill="hold">
                                          <p:stCondLst>
                                            <p:cond delay="0"/>
                                          </p:stCondLst>
                                        </p:cTn>
                                        <p:tgtEl>
                                          <p:spTgt spid="27650">
                                            <p:txEl>
                                              <p:pRg st="4" end="4"/>
                                            </p:txEl>
                                          </p:spTgt>
                                        </p:tgtEl>
                                        <p:attrNameLst>
                                          <p:attrName>style.visibility</p:attrName>
                                        </p:attrNameLst>
                                      </p:cBhvr>
                                      <p:to>
                                        <p:strVal val="visible"/>
                                      </p:to>
                                    </p:set>
                                    <p:animEffect transition="in" filter="checkerboard(across)">
                                      <p:cBhvr>
                                        <p:cTn id="22" dur="500"/>
                                        <p:tgtEl>
                                          <p:spTgt spid="2765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250825" y="620688"/>
            <a:ext cx="7772400" cy="936104"/>
          </a:xfrm>
        </p:spPr>
        <p:txBody>
          <a:bodyPr/>
          <a:lstStyle/>
          <a:p>
            <a:r>
              <a:rPr lang="en-GB" sz="3600" dirty="0" smtClean="0"/>
              <a:t>   Stevenson</a:t>
            </a:r>
            <a:r>
              <a:rPr lang="en-GB" altLang="en-GB" sz="3600" dirty="0" smtClean="0"/>
              <a:t>’</a:t>
            </a:r>
            <a:r>
              <a:rPr lang="en-GB" sz="3600" dirty="0" smtClean="0"/>
              <a:t>s view</a:t>
            </a:r>
          </a:p>
        </p:txBody>
      </p:sp>
      <p:sp>
        <p:nvSpPr>
          <p:cNvPr id="20483" name="Content Placeholder 2"/>
          <p:cNvSpPr>
            <a:spLocks noGrp="1"/>
          </p:cNvSpPr>
          <p:nvPr>
            <p:ph idx="1"/>
          </p:nvPr>
        </p:nvSpPr>
        <p:spPr>
          <a:xfrm>
            <a:off x="611560" y="1700808"/>
            <a:ext cx="7632848" cy="4299942"/>
          </a:xfrm>
        </p:spPr>
        <p:txBody>
          <a:bodyPr/>
          <a:lstStyle/>
          <a:p>
            <a:pPr marL="0" indent="0">
              <a:buFontTx/>
              <a:buNone/>
            </a:pPr>
            <a:r>
              <a:rPr lang="en-GB" sz="2800" dirty="0" smtClean="0"/>
              <a:t>Stevenson (2011) presents a polemical account of the historical and cultural elements perceived to underpin Coalition education policy (2010 – 15), the legacy of which we are currently experiencing . </a:t>
            </a:r>
          </a:p>
          <a:p>
            <a:pPr marL="0" indent="0">
              <a:buFontTx/>
              <a:buNone/>
            </a:pPr>
            <a:endParaRPr lang="en-GB" sz="2800" dirty="0"/>
          </a:p>
          <a:p>
            <a:pPr marL="0" indent="0">
              <a:buFontTx/>
              <a:buNone/>
            </a:pPr>
            <a:r>
              <a:rPr lang="en-US" sz="2800" dirty="0" smtClean="0"/>
              <a:t>Stevenson (2011) claimed that Coalition policy was designed to achieve five objectives</a:t>
            </a:r>
            <a:r>
              <a:rPr lang="en-US" sz="2800" dirty="0"/>
              <a:t> </a:t>
            </a:r>
            <a:r>
              <a:rPr lang="en-US" sz="2800" dirty="0" smtClean="0"/>
              <a:t>(see next slide).</a:t>
            </a:r>
            <a:endParaRPr lang="en-GB"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checkerboard(across)">
                                      <p:cBhvr>
                                        <p:cTn id="7" dur="500"/>
                                        <p:tgtEl>
                                          <p:spTgt spid="2048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3000"/>
                                  </p:stCondLst>
                                  <p:childTnLst>
                                    <p:set>
                                      <p:cBhvr>
                                        <p:cTn id="10" dur="1" fill="hold">
                                          <p:stCondLst>
                                            <p:cond delay="0"/>
                                          </p:stCondLst>
                                        </p:cTn>
                                        <p:tgtEl>
                                          <p:spTgt spid="20483">
                                            <p:txEl>
                                              <p:pRg st="2" end="2"/>
                                            </p:txEl>
                                          </p:spTgt>
                                        </p:tgtEl>
                                        <p:attrNameLst>
                                          <p:attrName>style.visibility</p:attrName>
                                        </p:attrNameLst>
                                      </p:cBhvr>
                                      <p:to>
                                        <p:strVal val="visible"/>
                                      </p:to>
                                    </p:set>
                                    <p:animEffect transition="in" filter="checkerboard(across)">
                                      <p:cBhvr>
                                        <p:cTn id="11" dur="500"/>
                                        <p:tgtEl>
                                          <p:spTgt spid="204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250825" y="260350"/>
            <a:ext cx="7772400" cy="752475"/>
          </a:xfrm>
        </p:spPr>
        <p:txBody>
          <a:bodyPr/>
          <a:lstStyle/>
          <a:p>
            <a:r>
              <a:rPr lang="en-GB" sz="3600" dirty="0" smtClean="0"/>
              <a:t>Stevenson claims</a:t>
            </a:r>
          </a:p>
        </p:txBody>
      </p:sp>
      <p:sp>
        <p:nvSpPr>
          <p:cNvPr id="20483" name="Content Placeholder 2"/>
          <p:cNvSpPr>
            <a:spLocks noGrp="1"/>
          </p:cNvSpPr>
          <p:nvPr>
            <p:ph idx="1"/>
          </p:nvPr>
        </p:nvSpPr>
        <p:spPr>
          <a:xfrm>
            <a:off x="467544" y="1196975"/>
            <a:ext cx="8676456" cy="4803775"/>
          </a:xfrm>
        </p:spPr>
        <p:txBody>
          <a:bodyPr/>
          <a:lstStyle/>
          <a:p>
            <a:pPr marL="0" indent="0">
              <a:buFontTx/>
              <a:buNone/>
            </a:pPr>
            <a:r>
              <a:rPr lang="en-US" sz="2800" dirty="0" smtClean="0"/>
              <a:t>… that Coalition policy was designed to achieve the following five objectives:  </a:t>
            </a:r>
            <a:endParaRPr lang="en-GB" sz="2800" dirty="0" smtClean="0"/>
          </a:p>
          <a:p>
            <a:pPr marL="0" indent="0"/>
            <a:r>
              <a:rPr lang="en-US" sz="2800" dirty="0" smtClean="0"/>
              <a:t>A hierarchy of schools; </a:t>
            </a:r>
            <a:endParaRPr lang="en-GB" sz="2800" dirty="0" smtClean="0"/>
          </a:p>
          <a:p>
            <a:pPr marL="0" indent="0">
              <a:spcBef>
                <a:spcPts val="0"/>
              </a:spcBef>
            </a:pPr>
            <a:r>
              <a:rPr lang="en-US" sz="2800" dirty="0" smtClean="0"/>
              <a:t>A return to traditionalism (in terms of curriculum);  </a:t>
            </a:r>
            <a:endParaRPr lang="en-GB" sz="2800" dirty="0" smtClean="0"/>
          </a:p>
          <a:p>
            <a:pPr marL="0" indent="0">
              <a:spcBef>
                <a:spcPts val="0"/>
              </a:spcBef>
            </a:pPr>
            <a:r>
              <a:rPr lang="en-US" sz="2800" dirty="0" smtClean="0"/>
              <a:t>Structural privatization; </a:t>
            </a:r>
            <a:endParaRPr lang="en-GB" sz="2800" dirty="0" smtClean="0"/>
          </a:p>
          <a:p>
            <a:pPr marL="0" indent="0">
              <a:spcBef>
                <a:spcPts val="0"/>
              </a:spcBef>
            </a:pPr>
            <a:r>
              <a:rPr lang="en-US" sz="2800" dirty="0" smtClean="0"/>
              <a:t>Educational Choice as a Consumer</a:t>
            </a:r>
            <a:r>
              <a:rPr lang="en-US" altLang="en-GB" sz="2800" dirty="0" smtClean="0"/>
              <a:t>’</a:t>
            </a:r>
            <a:r>
              <a:rPr lang="en-US" sz="2800" dirty="0" smtClean="0"/>
              <a:t>s Transaction; </a:t>
            </a:r>
            <a:endParaRPr lang="en-GB" sz="2800" dirty="0" smtClean="0"/>
          </a:p>
          <a:p>
            <a:pPr marL="0" indent="0">
              <a:spcBef>
                <a:spcPts val="0"/>
              </a:spcBef>
            </a:pPr>
            <a:r>
              <a:rPr lang="en-US" sz="2800" dirty="0" smtClean="0"/>
              <a:t>Reculturing the Teaching Profession. </a:t>
            </a:r>
          </a:p>
          <a:p>
            <a:pPr marL="0" indent="0">
              <a:spcBef>
                <a:spcPts val="0"/>
              </a:spcBef>
            </a:pPr>
            <a:endParaRPr lang="en-US" sz="2800" dirty="0" smtClean="0"/>
          </a:p>
          <a:p>
            <a:pPr marL="0" indent="0">
              <a:spcBef>
                <a:spcPts val="0"/>
              </a:spcBef>
              <a:buNone/>
            </a:pPr>
            <a:r>
              <a:rPr lang="en-US" sz="2800" b="1" dirty="0" smtClean="0">
                <a:solidFill>
                  <a:srgbClr val="0000FF"/>
                </a:solidFill>
              </a:rPr>
              <a:t>Does this fit with your experience/perspective? Does anything happening in your school fit with this?</a:t>
            </a:r>
            <a:endParaRPr lang="en-GB" sz="2800" b="1" dirty="0" smtClean="0">
              <a:solidFill>
                <a:srgbClr val="0000FF"/>
              </a:solidFill>
            </a:endParaRPr>
          </a:p>
        </p:txBody>
      </p:sp>
    </p:spTree>
    <p:extLst>
      <p:ext uri="{BB962C8B-B14F-4D97-AF65-F5344CB8AC3E}">
        <p14:creationId xmlns:p14="http://schemas.microsoft.com/office/powerpoint/2010/main" xmlns="" val="1875996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checkerboard(across)">
                                      <p:cBhvr>
                                        <p:cTn id="7" dur="500"/>
                                        <p:tgtEl>
                                          <p:spTgt spid="2048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1000"/>
                                  </p:stCondLst>
                                  <p:childTnLst>
                                    <p:set>
                                      <p:cBhvr>
                                        <p:cTn id="10" dur="1" fill="hold">
                                          <p:stCondLst>
                                            <p:cond delay="0"/>
                                          </p:stCondLst>
                                        </p:cTn>
                                        <p:tgtEl>
                                          <p:spTgt spid="20483">
                                            <p:txEl>
                                              <p:pRg st="1" end="1"/>
                                            </p:txEl>
                                          </p:spTgt>
                                        </p:tgtEl>
                                        <p:attrNameLst>
                                          <p:attrName>style.visibility</p:attrName>
                                        </p:attrNameLst>
                                      </p:cBhvr>
                                      <p:to>
                                        <p:strVal val="visible"/>
                                      </p:to>
                                    </p:set>
                                    <p:animEffect transition="in" filter="checkerboard(across)">
                                      <p:cBhvr>
                                        <p:cTn id="11" dur="500"/>
                                        <p:tgtEl>
                                          <p:spTgt spid="20483">
                                            <p:txEl>
                                              <p:pRg st="1" end="1"/>
                                            </p:txEl>
                                          </p:spTgt>
                                        </p:tgtEl>
                                      </p:cBhvr>
                                    </p:animEffect>
                                  </p:childTnLst>
                                </p:cTn>
                              </p:par>
                            </p:childTnLst>
                          </p:cTn>
                        </p:par>
                        <p:par>
                          <p:cTn id="12" fill="hold">
                            <p:stCondLst>
                              <p:cond delay="2000"/>
                            </p:stCondLst>
                            <p:childTnLst>
                              <p:par>
                                <p:cTn id="13" presetID="5" presetClass="entr" presetSubtype="10" fill="hold" nodeType="afterEffect">
                                  <p:stCondLst>
                                    <p:cond delay="2000"/>
                                  </p:stCondLst>
                                  <p:childTnLst>
                                    <p:set>
                                      <p:cBhvr>
                                        <p:cTn id="14" dur="1" fill="hold">
                                          <p:stCondLst>
                                            <p:cond delay="0"/>
                                          </p:stCondLst>
                                        </p:cTn>
                                        <p:tgtEl>
                                          <p:spTgt spid="20483">
                                            <p:txEl>
                                              <p:pRg st="2" end="2"/>
                                            </p:txEl>
                                          </p:spTgt>
                                        </p:tgtEl>
                                        <p:attrNameLst>
                                          <p:attrName>style.visibility</p:attrName>
                                        </p:attrNameLst>
                                      </p:cBhvr>
                                      <p:to>
                                        <p:strVal val="visible"/>
                                      </p:to>
                                    </p:set>
                                    <p:animEffect transition="in" filter="checkerboard(across)">
                                      <p:cBhvr>
                                        <p:cTn id="15" dur="500"/>
                                        <p:tgtEl>
                                          <p:spTgt spid="20483">
                                            <p:txEl>
                                              <p:pRg st="2" end="2"/>
                                            </p:txEl>
                                          </p:spTgt>
                                        </p:tgtEl>
                                      </p:cBhvr>
                                    </p:animEffect>
                                  </p:childTnLst>
                                </p:cTn>
                              </p:par>
                            </p:childTnLst>
                          </p:cTn>
                        </p:par>
                        <p:par>
                          <p:cTn id="16" fill="hold">
                            <p:stCondLst>
                              <p:cond delay="4500"/>
                            </p:stCondLst>
                            <p:childTnLst>
                              <p:par>
                                <p:cTn id="17" presetID="5" presetClass="entr" presetSubtype="10" fill="hold" nodeType="afterEffect">
                                  <p:stCondLst>
                                    <p:cond delay="2000"/>
                                  </p:stCondLst>
                                  <p:childTnLst>
                                    <p:set>
                                      <p:cBhvr>
                                        <p:cTn id="18" dur="1" fill="hold">
                                          <p:stCondLst>
                                            <p:cond delay="0"/>
                                          </p:stCondLst>
                                        </p:cTn>
                                        <p:tgtEl>
                                          <p:spTgt spid="20483">
                                            <p:txEl>
                                              <p:pRg st="3" end="3"/>
                                            </p:txEl>
                                          </p:spTgt>
                                        </p:tgtEl>
                                        <p:attrNameLst>
                                          <p:attrName>style.visibility</p:attrName>
                                        </p:attrNameLst>
                                      </p:cBhvr>
                                      <p:to>
                                        <p:strVal val="visible"/>
                                      </p:to>
                                    </p:set>
                                    <p:animEffect transition="in" filter="checkerboard(across)">
                                      <p:cBhvr>
                                        <p:cTn id="19" dur="500"/>
                                        <p:tgtEl>
                                          <p:spTgt spid="20483">
                                            <p:txEl>
                                              <p:pRg st="3" end="3"/>
                                            </p:txEl>
                                          </p:spTgt>
                                        </p:tgtEl>
                                      </p:cBhvr>
                                    </p:animEffect>
                                  </p:childTnLst>
                                </p:cTn>
                              </p:par>
                            </p:childTnLst>
                          </p:cTn>
                        </p:par>
                        <p:par>
                          <p:cTn id="20" fill="hold">
                            <p:stCondLst>
                              <p:cond delay="7000"/>
                            </p:stCondLst>
                            <p:childTnLst>
                              <p:par>
                                <p:cTn id="21" presetID="5" presetClass="entr" presetSubtype="10" fill="hold" nodeType="afterEffect">
                                  <p:stCondLst>
                                    <p:cond delay="2000"/>
                                  </p:stCondLst>
                                  <p:childTnLst>
                                    <p:set>
                                      <p:cBhvr>
                                        <p:cTn id="22" dur="1" fill="hold">
                                          <p:stCondLst>
                                            <p:cond delay="0"/>
                                          </p:stCondLst>
                                        </p:cTn>
                                        <p:tgtEl>
                                          <p:spTgt spid="20483">
                                            <p:txEl>
                                              <p:pRg st="4" end="4"/>
                                            </p:txEl>
                                          </p:spTgt>
                                        </p:tgtEl>
                                        <p:attrNameLst>
                                          <p:attrName>style.visibility</p:attrName>
                                        </p:attrNameLst>
                                      </p:cBhvr>
                                      <p:to>
                                        <p:strVal val="visible"/>
                                      </p:to>
                                    </p:set>
                                    <p:animEffect transition="in" filter="checkerboard(across)">
                                      <p:cBhvr>
                                        <p:cTn id="23" dur="500"/>
                                        <p:tgtEl>
                                          <p:spTgt spid="20483">
                                            <p:txEl>
                                              <p:pRg st="4" end="4"/>
                                            </p:txEl>
                                          </p:spTgt>
                                        </p:tgtEl>
                                      </p:cBhvr>
                                    </p:animEffect>
                                  </p:childTnLst>
                                </p:cTn>
                              </p:par>
                            </p:childTnLst>
                          </p:cTn>
                        </p:par>
                        <p:par>
                          <p:cTn id="24" fill="hold">
                            <p:stCondLst>
                              <p:cond delay="9500"/>
                            </p:stCondLst>
                            <p:childTnLst>
                              <p:par>
                                <p:cTn id="25" presetID="5" presetClass="entr" presetSubtype="10" fill="hold" nodeType="afterEffect">
                                  <p:stCondLst>
                                    <p:cond delay="2000"/>
                                  </p:stCondLst>
                                  <p:childTnLst>
                                    <p:set>
                                      <p:cBhvr>
                                        <p:cTn id="26" dur="1" fill="hold">
                                          <p:stCondLst>
                                            <p:cond delay="0"/>
                                          </p:stCondLst>
                                        </p:cTn>
                                        <p:tgtEl>
                                          <p:spTgt spid="20483">
                                            <p:txEl>
                                              <p:pRg st="5" end="5"/>
                                            </p:txEl>
                                          </p:spTgt>
                                        </p:tgtEl>
                                        <p:attrNameLst>
                                          <p:attrName>style.visibility</p:attrName>
                                        </p:attrNameLst>
                                      </p:cBhvr>
                                      <p:to>
                                        <p:strVal val="visible"/>
                                      </p:to>
                                    </p:set>
                                    <p:animEffect transition="in" filter="checkerboard(across)">
                                      <p:cBhvr>
                                        <p:cTn id="27" dur="500"/>
                                        <p:tgtEl>
                                          <p:spTgt spid="20483">
                                            <p:txEl>
                                              <p:pRg st="5" end="5"/>
                                            </p:txEl>
                                          </p:spTgt>
                                        </p:tgtEl>
                                      </p:cBhvr>
                                    </p:animEffect>
                                  </p:childTnLst>
                                </p:cTn>
                              </p:par>
                            </p:childTnLst>
                          </p:cTn>
                        </p:par>
                        <p:par>
                          <p:cTn id="28" fill="hold">
                            <p:stCondLst>
                              <p:cond delay="12000"/>
                            </p:stCondLst>
                            <p:childTnLst>
                              <p:par>
                                <p:cTn id="29" presetID="5" presetClass="entr" presetSubtype="10" fill="hold" nodeType="afterEffect">
                                  <p:stCondLst>
                                    <p:cond delay="4000"/>
                                  </p:stCondLst>
                                  <p:childTnLst>
                                    <p:set>
                                      <p:cBhvr>
                                        <p:cTn id="30" dur="1" fill="hold">
                                          <p:stCondLst>
                                            <p:cond delay="0"/>
                                          </p:stCondLst>
                                        </p:cTn>
                                        <p:tgtEl>
                                          <p:spTgt spid="20483">
                                            <p:txEl>
                                              <p:pRg st="7" end="7"/>
                                            </p:txEl>
                                          </p:spTgt>
                                        </p:tgtEl>
                                        <p:attrNameLst>
                                          <p:attrName>style.visibility</p:attrName>
                                        </p:attrNameLst>
                                      </p:cBhvr>
                                      <p:to>
                                        <p:strVal val="visible"/>
                                      </p:to>
                                    </p:set>
                                    <p:animEffect transition="in" filter="checkerboard(across)">
                                      <p:cBhvr>
                                        <p:cTn id="31" dur="500"/>
                                        <p:tgtEl>
                                          <p:spTgt spid="2048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026"/>
          <p:cNvSpPr>
            <a:spLocks noGrp="1" noChangeArrowheads="1"/>
          </p:cNvSpPr>
          <p:nvPr>
            <p:ph type="title"/>
          </p:nvPr>
        </p:nvSpPr>
        <p:spPr>
          <a:xfrm>
            <a:off x="395536" y="142875"/>
            <a:ext cx="8748464" cy="857250"/>
          </a:xfrm>
        </p:spPr>
        <p:txBody>
          <a:bodyPr/>
          <a:lstStyle/>
          <a:p>
            <a:r>
              <a:rPr lang="en-GB" sz="3600" dirty="0" smtClean="0">
                <a:solidFill>
                  <a:schemeClr val="tx1"/>
                </a:solidFill>
              </a:rPr>
              <a:t>Different levels of policy development</a:t>
            </a:r>
          </a:p>
        </p:txBody>
      </p:sp>
      <p:sp>
        <p:nvSpPr>
          <p:cNvPr id="29698" name="Rectangle 1027"/>
          <p:cNvSpPr>
            <a:spLocks noGrp="1" noChangeArrowheads="1"/>
          </p:cNvSpPr>
          <p:nvPr>
            <p:ph idx="1"/>
          </p:nvPr>
        </p:nvSpPr>
        <p:spPr>
          <a:xfrm>
            <a:off x="395536" y="1196751"/>
            <a:ext cx="8352928" cy="4946873"/>
          </a:xfrm>
        </p:spPr>
        <p:txBody>
          <a:bodyPr/>
          <a:lstStyle/>
          <a:p>
            <a:pPr>
              <a:buFont typeface="Wingdings" charset="2"/>
              <a:buChar char="Ø"/>
            </a:pPr>
            <a:r>
              <a:rPr lang="en-GB" sz="2800" dirty="0" smtClean="0"/>
              <a:t>Macro = nation state, or supra-nation / global institutions e.g.. European Union, World Bank.  </a:t>
            </a:r>
            <a:r>
              <a:rPr lang="ja-JP" altLang="en-GB" sz="2800" dirty="0" smtClean="0"/>
              <a:t>‘</a:t>
            </a:r>
            <a:r>
              <a:rPr lang="en-GB" altLang="ja-JP" sz="2800" dirty="0" smtClean="0"/>
              <a:t>Grand</a:t>
            </a:r>
            <a:r>
              <a:rPr lang="ja-JP" altLang="en-GB" sz="2800" dirty="0" smtClean="0"/>
              <a:t>’</a:t>
            </a:r>
            <a:r>
              <a:rPr lang="en-GB" altLang="ja-JP" sz="2800" dirty="0" smtClean="0"/>
              <a:t>policy is found in government publications, party manifestos and the speeches of politicians. [Discussed by Stevenson (2011).]</a:t>
            </a:r>
          </a:p>
          <a:p>
            <a:pPr>
              <a:buFont typeface="Wingdings" charset="2"/>
              <a:buChar char="Ø"/>
            </a:pPr>
            <a:r>
              <a:rPr lang="en-GB" sz="2800" dirty="0" smtClean="0"/>
              <a:t>Micro = individual institution</a:t>
            </a:r>
          </a:p>
          <a:p>
            <a:pPr>
              <a:buFont typeface="Wingdings" charset="2"/>
              <a:buChar char="Ø"/>
            </a:pPr>
            <a:r>
              <a:rPr lang="en-GB" sz="2800" dirty="0" smtClean="0"/>
              <a:t>Meso = local or regional government; could apply to academy chains or school federations	</a:t>
            </a:r>
          </a:p>
          <a:p>
            <a:pPr>
              <a:spcBef>
                <a:spcPts val="1272"/>
              </a:spcBef>
              <a:buFont typeface="Wingdings" pitchFamily="2" charset="2"/>
              <a:buNone/>
            </a:pPr>
            <a:r>
              <a:rPr lang="en-GB" sz="2800" dirty="0" smtClean="0"/>
              <a:t>These levels overlap.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2000"/>
                                  </p:stCondLst>
                                  <p:childTnLst>
                                    <p:set>
                                      <p:cBhvr>
                                        <p:cTn id="6" dur="1" fill="hold">
                                          <p:stCondLst>
                                            <p:cond delay="0"/>
                                          </p:stCondLst>
                                        </p:cTn>
                                        <p:tgtEl>
                                          <p:spTgt spid="29698">
                                            <p:txEl>
                                              <p:pRg st="0" end="0"/>
                                            </p:txEl>
                                          </p:spTgt>
                                        </p:tgtEl>
                                        <p:attrNameLst>
                                          <p:attrName>style.visibility</p:attrName>
                                        </p:attrNameLst>
                                      </p:cBhvr>
                                      <p:to>
                                        <p:strVal val="visible"/>
                                      </p:to>
                                    </p:set>
                                    <p:animEffect transition="in" filter="checkerboard(across)">
                                      <p:cBhvr>
                                        <p:cTn id="7" dur="500"/>
                                        <p:tgtEl>
                                          <p:spTgt spid="29698">
                                            <p:txEl>
                                              <p:pRg st="0" end="0"/>
                                            </p:txEl>
                                          </p:spTgt>
                                        </p:tgtEl>
                                      </p:cBhvr>
                                    </p:animEffect>
                                  </p:childTnLst>
                                </p:cTn>
                              </p:par>
                            </p:childTnLst>
                          </p:cTn>
                        </p:par>
                        <p:par>
                          <p:cTn id="8" fill="hold">
                            <p:stCondLst>
                              <p:cond delay="2500"/>
                            </p:stCondLst>
                            <p:childTnLst>
                              <p:par>
                                <p:cTn id="9" presetID="5" presetClass="entr" presetSubtype="10" fill="hold" nodeType="afterEffect">
                                  <p:stCondLst>
                                    <p:cond delay="3000"/>
                                  </p:stCondLst>
                                  <p:childTnLst>
                                    <p:set>
                                      <p:cBhvr>
                                        <p:cTn id="10" dur="1" fill="hold">
                                          <p:stCondLst>
                                            <p:cond delay="0"/>
                                          </p:stCondLst>
                                        </p:cTn>
                                        <p:tgtEl>
                                          <p:spTgt spid="29698">
                                            <p:txEl>
                                              <p:pRg st="1" end="1"/>
                                            </p:txEl>
                                          </p:spTgt>
                                        </p:tgtEl>
                                        <p:attrNameLst>
                                          <p:attrName>style.visibility</p:attrName>
                                        </p:attrNameLst>
                                      </p:cBhvr>
                                      <p:to>
                                        <p:strVal val="visible"/>
                                      </p:to>
                                    </p:set>
                                    <p:animEffect transition="in" filter="checkerboard(across)">
                                      <p:cBhvr>
                                        <p:cTn id="11" dur="500"/>
                                        <p:tgtEl>
                                          <p:spTgt spid="29698">
                                            <p:txEl>
                                              <p:pRg st="1" end="1"/>
                                            </p:txEl>
                                          </p:spTgt>
                                        </p:tgtEl>
                                      </p:cBhvr>
                                    </p:animEffect>
                                  </p:childTnLst>
                                </p:cTn>
                              </p:par>
                            </p:childTnLst>
                          </p:cTn>
                        </p:par>
                        <p:par>
                          <p:cTn id="12" fill="hold">
                            <p:stCondLst>
                              <p:cond delay="6000"/>
                            </p:stCondLst>
                            <p:childTnLst>
                              <p:par>
                                <p:cTn id="13" presetID="5" presetClass="entr" presetSubtype="10" fill="hold" nodeType="afterEffect">
                                  <p:stCondLst>
                                    <p:cond delay="2000"/>
                                  </p:stCondLst>
                                  <p:childTnLst>
                                    <p:set>
                                      <p:cBhvr>
                                        <p:cTn id="14" dur="1" fill="hold">
                                          <p:stCondLst>
                                            <p:cond delay="0"/>
                                          </p:stCondLst>
                                        </p:cTn>
                                        <p:tgtEl>
                                          <p:spTgt spid="29698">
                                            <p:txEl>
                                              <p:pRg st="2" end="2"/>
                                            </p:txEl>
                                          </p:spTgt>
                                        </p:tgtEl>
                                        <p:attrNameLst>
                                          <p:attrName>style.visibility</p:attrName>
                                        </p:attrNameLst>
                                      </p:cBhvr>
                                      <p:to>
                                        <p:strVal val="visible"/>
                                      </p:to>
                                    </p:set>
                                    <p:animEffect transition="in" filter="checkerboard(across)">
                                      <p:cBhvr>
                                        <p:cTn id="15" dur="500"/>
                                        <p:tgtEl>
                                          <p:spTgt spid="29698">
                                            <p:txEl>
                                              <p:pRg st="2" end="2"/>
                                            </p:txEl>
                                          </p:spTgt>
                                        </p:tgtEl>
                                      </p:cBhvr>
                                    </p:animEffect>
                                  </p:childTnLst>
                                </p:cTn>
                              </p:par>
                            </p:childTnLst>
                          </p:cTn>
                        </p:par>
                        <p:par>
                          <p:cTn id="16" fill="hold">
                            <p:stCondLst>
                              <p:cond delay="8500"/>
                            </p:stCondLst>
                            <p:childTnLst>
                              <p:par>
                                <p:cTn id="17" presetID="5" presetClass="entr" presetSubtype="10" fill="hold" nodeType="afterEffect">
                                  <p:stCondLst>
                                    <p:cond delay="3000"/>
                                  </p:stCondLst>
                                  <p:childTnLst>
                                    <p:set>
                                      <p:cBhvr>
                                        <p:cTn id="18" dur="1" fill="hold">
                                          <p:stCondLst>
                                            <p:cond delay="0"/>
                                          </p:stCondLst>
                                        </p:cTn>
                                        <p:tgtEl>
                                          <p:spTgt spid="29698">
                                            <p:txEl>
                                              <p:pRg st="3" end="3"/>
                                            </p:txEl>
                                          </p:spTgt>
                                        </p:tgtEl>
                                        <p:attrNameLst>
                                          <p:attrName>style.visibility</p:attrName>
                                        </p:attrNameLst>
                                      </p:cBhvr>
                                      <p:to>
                                        <p:strVal val="visible"/>
                                      </p:to>
                                    </p:set>
                                    <p:animEffect transition="in" filter="checkerboard(across)">
                                      <p:cBhvr>
                                        <p:cTn id="19" dur="500"/>
                                        <p:tgtEl>
                                          <p:spTgt spid="2969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a:xfrm>
            <a:off x="228600" y="228600"/>
            <a:ext cx="8610600" cy="1143000"/>
          </a:xfrm>
        </p:spPr>
        <p:txBody>
          <a:bodyPr/>
          <a:lstStyle/>
          <a:p>
            <a:r>
              <a:rPr lang="en-GB" sz="3600" dirty="0" smtClean="0">
                <a:solidFill>
                  <a:schemeClr val="tx1"/>
                </a:solidFill>
              </a:rPr>
              <a:t>Leaders influence policy at the micro-level</a:t>
            </a:r>
          </a:p>
        </p:txBody>
      </p:sp>
      <p:sp>
        <p:nvSpPr>
          <p:cNvPr id="840707" name="Rectangle 3"/>
          <p:cNvSpPr>
            <a:spLocks noGrp="1" noChangeArrowheads="1"/>
          </p:cNvSpPr>
          <p:nvPr>
            <p:ph idx="1"/>
          </p:nvPr>
        </p:nvSpPr>
        <p:spPr>
          <a:xfrm>
            <a:off x="1259632" y="1643063"/>
            <a:ext cx="6696744" cy="4224337"/>
          </a:xfrm>
        </p:spPr>
        <p:txBody>
          <a:bodyPr/>
          <a:lstStyle/>
          <a:p>
            <a:pPr marL="0" indent="0" algn="just">
              <a:buFont typeface="Wingdings" pitchFamily="2" charset="2"/>
              <a:buNone/>
            </a:pPr>
            <a:r>
              <a:rPr lang="en-US" sz="2800" dirty="0" smtClean="0"/>
              <a:t>Schools and colleges are constantly engaging in developing their own policies as they seek to both pursue their own internal objectives and respond to the external policy environment (Bell and Stevenson, 2006: 9). </a:t>
            </a:r>
            <a:endParaRPr lang="en-GB"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840707">
                                            <p:txEl>
                                              <p:pRg st="0" end="0"/>
                                            </p:txEl>
                                          </p:spTgt>
                                        </p:tgtEl>
                                        <p:attrNameLst>
                                          <p:attrName>style.visibility</p:attrName>
                                        </p:attrNameLst>
                                      </p:cBhvr>
                                      <p:to>
                                        <p:strVal val="visible"/>
                                      </p:to>
                                    </p:set>
                                    <p:animEffect transition="in" filter="checkerboard(across)">
                                      <p:cBhvr>
                                        <p:cTn id="7" dur="500"/>
                                        <p:tgtEl>
                                          <p:spTgt spid="84070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737" y="2060848"/>
            <a:ext cx="7056784" cy="1296144"/>
          </a:xfrm>
        </p:spPr>
        <p:txBody>
          <a:bodyPr/>
          <a:lstStyle/>
          <a:p>
            <a:r>
              <a:rPr lang="en-GB" dirty="0" smtClean="0"/>
              <a:t>Student-Staff Liaison Committee</a:t>
            </a:r>
            <a:endParaRPr lang="en-GB" dirty="0"/>
          </a:p>
        </p:txBody>
      </p:sp>
      <p:sp>
        <p:nvSpPr>
          <p:cNvPr id="3" name="Subtitle 2"/>
          <p:cNvSpPr>
            <a:spLocks noGrp="1"/>
          </p:cNvSpPr>
          <p:nvPr>
            <p:ph type="subTitle" idx="1"/>
          </p:nvPr>
        </p:nvSpPr>
        <p:spPr>
          <a:xfrm>
            <a:off x="251520" y="3140968"/>
            <a:ext cx="8633048" cy="3096344"/>
          </a:xfrm>
        </p:spPr>
        <p:txBody>
          <a:bodyPr/>
          <a:lstStyle/>
          <a:p>
            <a:pPr marL="457200" indent="-457200">
              <a:buFont typeface="Arial" panose="020B0604020202020204" pitchFamily="34" charset="0"/>
              <a:buChar char="•"/>
            </a:pPr>
            <a:r>
              <a:rPr lang="en-GB" sz="2800" dirty="0" smtClean="0"/>
              <a:t>Student-led.</a:t>
            </a:r>
          </a:p>
          <a:p>
            <a:pPr marL="457200" indent="-457200">
              <a:buFont typeface="Arial" panose="020B0604020202020204" pitchFamily="34" charset="0"/>
              <a:buChar char="•"/>
            </a:pPr>
            <a:r>
              <a:rPr lang="en-GB" sz="2800" dirty="0" smtClean="0"/>
              <a:t>An opportunity for students to ask questions and for staff to respond.</a:t>
            </a:r>
          </a:p>
          <a:p>
            <a:pPr marL="457200" indent="-457200">
              <a:buFont typeface="Arial" panose="020B0604020202020204" pitchFamily="34" charset="0"/>
              <a:buChar char="•"/>
            </a:pPr>
            <a:r>
              <a:rPr lang="en-GB" sz="2800" dirty="0" smtClean="0"/>
              <a:t>A mechanism to recognise areas of the course that are going well and identify areas for improvement</a:t>
            </a:r>
          </a:p>
          <a:p>
            <a:pPr marL="457200" indent="-457200">
              <a:buFont typeface="Arial" panose="020B0604020202020204" pitchFamily="34" charset="0"/>
              <a:buChar char="•"/>
            </a:pPr>
            <a:r>
              <a:rPr lang="en-GB" sz="2800" dirty="0" smtClean="0"/>
              <a:t>Reports lodged with central university and published on the course website.</a:t>
            </a:r>
            <a:endParaRPr lang="en-GB" sz="2800" dirty="0"/>
          </a:p>
        </p:txBody>
      </p:sp>
    </p:spTree>
    <p:extLst>
      <p:ext uri="{BB962C8B-B14F-4D97-AF65-F5344CB8AC3E}">
        <p14:creationId xmlns:p14="http://schemas.microsoft.com/office/powerpoint/2010/main" xmlns="" val="42897288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a:xfrm>
            <a:off x="323528" y="228600"/>
            <a:ext cx="8820472" cy="1219200"/>
          </a:xfrm>
        </p:spPr>
        <p:txBody>
          <a:bodyPr/>
          <a:lstStyle/>
          <a:p>
            <a:r>
              <a:rPr lang="en-GB" sz="3600" dirty="0" smtClean="0">
                <a:solidFill>
                  <a:schemeClr val="tx1"/>
                </a:solidFill>
              </a:rPr>
              <a:t>Leaders can also influence policy at the meso- and macro-levels</a:t>
            </a:r>
          </a:p>
        </p:txBody>
      </p:sp>
      <p:sp>
        <p:nvSpPr>
          <p:cNvPr id="33794" name="Rectangle 3"/>
          <p:cNvSpPr>
            <a:spLocks noGrp="1" noChangeArrowheads="1"/>
          </p:cNvSpPr>
          <p:nvPr>
            <p:ph idx="1"/>
          </p:nvPr>
        </p:nvSpPr>
        <p:spPr>
          <a:xfrm>
            <a:off x="1475656" y="1484784"/>
            <a:ext cx="6408712" cy="3960440"/>
          </a:xfrm>
        </p:spPr>
        <p:txBody>
          <a:bodyPr/>
          <a:lstStyle/>
          <a:p>
            <a:pPr marL="0" indent="0" algn="just">
              <a:buFontTx/>
              <a:buNone/>
            </a:pPr>
            <a:r>
              <a:rPr lang="en-US" sz="2800" dirty="0" smtClean="0"/>
              <a:t>Key practitioners in schools and college, rather than being passive implementers of policies determined and decided elsewhere, are able to shape national policy at an early stage, perhaps through their involvement in interest groups, professional associations or their favoured position in government policy forums and think-tanks (Bell and Stevenson, 2006: 8).</a:t>
            </a:r>
          </a:p>
        </p:txBody>
      </p:sp>
      <p:sp>
        <p:nvSpPr>
          <p:cNvPr id="2" name="TextBox 1"/>
          <p:cNvSpPr txBox="1"/>
          <p:nvPr/>
        </p:nvSpPr>
        <p:spPr>
          <a:xfrm>
            <a:off x="395536" y="5445224"/>
            <a:ext cx="8352928" cy="523220"/>
          </a:xfrm>
          <a:prstGeom prst="rect">
            <a:avLst/>
          </a:prstGeom>
          <a:noFill/>
        </p:spPr>
        <p:txBody>
          <a:bodyPr wrap="square" rtlCol="0">
            <a:spAutoFit/>
          </a:bodyPr>
          <a:lstStyle/>
          <a:p>
            <a:r>
              <a:rPr lang="en-GB" sz="2800" b="1" dirty="0" smtClean="0">
                <a:solidFill>
                  <a:srgbClr val="0000FF"/>
                </a:solidFill>
                <a:latin typeface="+mn-lt"/>
              </a:rPr>
              <a:t>Can you think of any examples of this?</a:t>
            </a:r>
            <a:endParaRPr lang="en-GB" sz="2800" b="1" dirty="0">
              <a:solidFill>
                <a:srgbClr val="0000FF"/>
              </a:solidFill>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2000"/>
                                  </p:stCondLst>
                                  <p:childTnLst>
                                    <p:set>
                                      <p:cBhvr>
                                        <p:cTn id="6" dur="1" fill="hold">
                                          <p:stCondLst>
                                            <p:cond delay="0"/>
                                          </p:stCondLst>
                                        </p:cTn>
                                        <p:tgtEl>
                                          <p:spTgt spid="33794">
                                            <p:txEl>
                                              <p:pRg st="0" end="0"/>
                                            </p:txEl>
                                          </p:spTgt>
                                        </p:tgtEl>
                                        <p:attrNameLst>
                                          <p:attrName>style.visibility</p:attrName>
                                        </p:attrNameLst>
                                      </p:cBhvr>
                                      <p:to>
                                        <p:strVal val="visible"/>
                                      </p:to>
                                    </p:set>
                                    <p:animEffect transition="in" filter="checkerboard(across)">
                                      <p:cBhvr>
                                        <p:cTn id="7" dur="500"/>
                                        <p:tgtEl>
                                          <p:spTgt spid="33794">
                                            <p:txEl>
                                              <p:pRg st="0" end="0"/>
                                            </p:txEl>
                                          </p:spTgt>
                                        </p:tgtEl>
                                      </p:cBhvr>
                                    </p:animEffect>
                                  </p:childTnLst>
                                </p:cTn>
                              </p:par>
                            </p:childTnLst>
                          </p:cTn>
                        </p:par>
                        <p:par>
                          <p:cTn id="8" fill="hold">
                            <p:stCondLst>
                              <p:cond delay="2500"/>
                            </p:stCondLst>
                            <p:childTnLst>
                              <p:par>
                                <p:cTn id="9" presetID="5" presetClass="entr" presetSubtype="10" fill="hold" nodeType="afterEffect">
                                  <p:stCondLst>
                                    <p:cond delay="400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checkerboard(across)">
                                      <p:cBhvr>
                                        <p:cTn id="11"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Content Placeholder 3" descr="Brett Wigdortz with Gordon Brown.jpg"/>
          <p:cNvPicPr>
            <a:picLocks noGrp="1" noChangeAspect="1"/>
          </p:cNvPicPr>
          <p:nvPr>
            <p:ph idx="1"/>
          </p:nvPr>
        </p:nvPicPr>
        <p:blipFill>
          <a:blip r:embed="rId3" cstate="print"/>
          <a:srcRect/>
          <a:stretch>
            <a:fillRect/>
          </a:stretch>
        </p:blipFill>
        <p:spPr>
          <a:xfrm>
            <a:off x="285750" y="357188"/>
            <a:ext cx="5260975" cy="3500437"/>
          </a:xfrm>
        </p:spPr>
      </p:pic>
      <p:pic>
        <p:nvPicPr>
          <p:cNvPr id="35842" name="Picture 4" descr="Brett Wigortz and Michael Gove.jpg"/>
          <p:cNvPicPr>
            <a:picLocks noChangeAspect="1"/>
          </p:cNvPicPr>
          <p:nvPr/>
        </p:nvPicPr>
        <p:blipFill>
          <a:blip r:embed="rId4" cstate="print"/>
          <a:srcRect/>
          <a:stretch>
            <a:fillRect/>
          </a:stretch>
        </p:blipFill>
        <p:spPr bwMode="auto">
          <a:xfrm>
            <a:off x="4286250" y="3071813"/>
            <a:ext cx="4408488" cy="3429000"/>
          </a:xfrm>
          <a:prstGeom prst="rect">
            <a:avLst/>
          </a:prstGeom>
          <a:noFill/>
          <a:ln w="9525">
            <a:noFill/>
            <a:miter lim="800000"/>
            <a:headEnd/>
            <a:tailEnd/>
          </a:ln>
        </p:spPr>
      </p:pic>
      <p:sp>
        <p:nvSpPr>
          <p:cNvPr id="2" name="TextBox 1"/>
          <p:cNvSpPr txBox="1"/>
          <p:nvPr/>
        </p:nvSpPr>
        <p:spPr>
          <a:xfrm>
            <a:off x="179512" y="4365104"/>
            <a:ext cx="3888432" cy="1384995"/>
          </a:xfrm>
          <a:prstGeom prst="rect">
            <a:avLst/>
          </a:prstGeom>
          <a:noFill/>
        </p:spPr>
        <p:txBody>
          <a:bodyPr wrap="square" rtlCol="0">
            <a:spAutoFit/>
          </a:bodyPr>
          <a:lstStyle/>
          <a:p>
            <a:r>
              <a:rPr lang="en-GB" sz="2800" dirty="0" smtClean="0">
                <a:latin typeface="+mn-lt"/>
              </a:rPr>
              <a:t>Brett Wigdortz has used Teach First to influence policy!</a:t>
            </a:r>
            <a:endParaRPr lang="en-GB" sz="2800" dirty="0">
              <a:latin typeface="+mn-l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Content Placeholder 3" descr="th_TFPolicyFirst2009Cover14441_2266.jpg.png"/>
          <p:cNvPicPr>
            <a:picLocks noGrp="1" noChangeAspect="1"/>
          </p:cNvPicPr>
          <p:nvPr>
            <p:ph idx="1"/>
          </p:nvPr>
        </p:nvPicPr>
        <p:blipFill>
          <a:blip r:embed="rId3" cstate="print"/>
          <a:stretch>
            <a:fillRect/>
          </a:stretch>
        </p:blipFill>
        <p:spPr>
          <a:xfrm>
            <a:off x="3857625" y="2405062"/>
            <a:ext cx="1428750" cy="2047875"/>
          </a:xfrm>
        </p:spPr>
      </p:pic>
      <p:pic>
        <p:nvPicPr>
          <p:cNvPr id="37890" name="Picture 4" descr="PolicyFirst2007Cover14370_2245.jpg.png"/>
          <p:cNvPicPr>
            <a:picLocks noChangeAspect="1"/>
          </p:cNvPicPr>
          <p:nvPr/>
        </p:nvPicPr>
        <p:blipFill>
          <a:blip r:embed="rId4" cstate="print"/>
          <a:srcRect/>
          <a:stretch>
            <a:fillRect/>
          </a:stretch>
        </p:blipFill>
        <p:spPr bwMode="auto">
          <a:xfrm>
            <a:off x="6929438" y="3714750"/>
            <a:ext cx="2071687" cy="2927350"/>
          </a:xfrm>
          <a:prstGeom prst="rect">
            <a:avLst/>
          </a:prstGeom>
          <a:noFill/>
          <a:ln w="9525">
            <a:noFill/>
            <a:miter lim="800000"/>
            <a:headEnd/>
            <a:tailEnd/>
          </a:ln>
        </p:spPr>
      </p:pic>
      <p:pic>
        <p:nvPicPr>
          <p:cNvPr id="37891" name="Picture 5" descr="th_breaking-down-barriers36014_7959.png"/>
          <p:cNvPicPr>
            <a:picLocks noChangeAspect="1"/>
          </p:cNvPicPr>
          <p:nvPr/>
        </p:nvPicPr>
        <p:blipFill>
          <a:blip r:embed="rId5" cstate="print"/>
          <a:srcRect/>
          <a:stretch>
            <a:fillRect/>
          </a:stretch>
        </p:blipFill>
        <p:spPr bwMode="auto">
          <a:xfrm>
            <a:off x="285750" y="357188"/>
            <a:ext cx="1870075" cy="2643187"/>
          </a:xfrm>
          <a:prstGeom prst="rect">
            <a:avLst/>
          </a:prstGeom>
          <a:noFill/>
          <a:ln w="9525">
            <a:noFill/>
            <a:miter lim="800000"/>
            <a:headEnd/>
            <a:tailEnd/>
          </a:ln>
        </p:spPr>
      </p:pic>
      <p:pic>
        <p:nvPicPr>
          <p:cNvPr id="37892" name="Picture 6" descr="th_PolicyFirst2010Cover16130_2957.png"/>
          <p:cNvPicPr>
            <a:picLocks noChangeAspect="1"/>
          </p:cNvPicPr>
          <p:nvPr/>
        </p:nvPicPr>
        <p:blipFill>
          <a:blip r:embed="rId6" cstate="print"/>
          <a:srcRect/>
          <a:stretch>
            <a:fillRect/>
          </a:stretch>
        </p:blipFill>
        <p:spPr bwMode="auto">
          <a:xfrm>
            <a:off x="2286000" y="1428750"/>
            <a:ext cx="1928813" cy="2765425"/>
          </a:xfrm>
          <a:prstGeom prst="rect">
            <a:avLst/>
          </a:prstGeom>
          <a:noFill/>
          <a:ln w="9525">
            <a:noFill/>
            <a:miter lim="800000"/>
            <a:headEnd/>
            <a:tailEnd/>
          </a:ln>
        </p:spPr>
      </p:pic>
      <p:sp>
        <p:nvSpPr>
          <p:cNvPr id="2" name="TextBox 1"/>
          <p:cNvSpPr txBox="1"/>
          <p:nvPr/>
        </p:nvSpPr>
        <p:spPr>
          <a:xfrm>
            <a:off x="395536" y="4365104"/>
            <a:ext cx="4824536" cy="1384995"/>
          </a:xfrm>
          <a:prstGeom prst="rect">
            <a:avLst/>
          </a:prstGeom>
          <a:noFill/>
        </p:spPr>
        <p:txBody>
          <a:bodyPr wrap="square">
            <a:spAutoFit/>
          </a:bodyPr>
          <a:lstStyle/>
          <a:p>
            <a:pPr>
              <a:defRPr/>
            </a:pPr>
            <a:r>
              <a:rPr lang="en-GB" sz="2800" dirty="0">
                <a:latin typeface="+mn-lt"/>
                <a:ea typeface="ＭＳ Ｐゴシック" charset="0"/>
              </a:rPr>
              <a:t>Four publications by </a:t>
            </a:r>
            <a:r>
              <a:rPr lang="en-GB" sz="2800" dirty="0" smtClean="0">
                <a:latin typeface="+mn-lt"/>
                <a:ea typeface="ＭＳ Ｐゴシック" charset="0"/>
              </a:rPr>
              <a:t>Teach First </a:t>
            </a:r>
            <a:r>
              <a:rPr lang="en-GB" sz="2800" dirty="0">
                <a:latin typeface="+mn-lt"/>
                <a:ea typeface="ＭＳ Ｐゴシック" charset="0"/>
              </a:rPr>
              <a:t>Ambassadors intended for policy makers.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idx="4294967295"/>
          </p:nvPr>
        </p:nvSpPr>
        <p:spPr>
          <a:xfrm>
            <a:off x="685800" y="214313"/>
            <a:ext cx="8458200" cy="1128712"/>
          </a:xfrm>
        </p:spPr>
        <p:txBody>
          <a:bodyPr/>
          <a:lstStyle/>
          <a:p>
            <a:r>
              <a:rPr lang="en-GB" sz="3600" dirty="0" smtClean="0">
                <a:solidFill>
                  <a:schemeClr val="tx1"/>
                </a:solidFill>
              </a:rPr>
              <a:t>Models of policy development</a:t>
            </a:r>
          </a:p>
        </p:txBody>
      </p:sp>
      <p:sp>
        <p:nvSpPr>
          <p:cNvPr id="39938" name="Rectangle 3"/>
          <p:cNvSpPr>
            <a:spLocks noGrp="1" noChangeArrowheads="1"/>
          </p:cNvSpPr>
          <p:nvPr>
            <p:ph type="body" idx="4294967295"/>
          </p:nvPr>
        </p:nvSpPr>
        <p:spPr>
          <a:xfrm>
            <a:off x="899592" y="1340767"/>
            <a:ext cx="7416824" cy="5288633"/>
          </a:xfrm>
        </p:spPr>
        <p:txBody>
          <a:bodyPr/>
          <a:lstStyle/>
          <a:p>
            <a:pPr>
              <a:buFontTx/>
              <a:buNone/>
            </a:pPr>
            <a:r>
              <a:rPr lang="en-GB" sz="2800" dirty="0" smtClean="0"/>
              <a:t>The traditional linear model </a:t>
            </a:r>
          </a:p>
          <a:p>
            <a:pPr marL="0" indent="0">
              <a:buNone/>
            </a:pPr>
            <a:r>
              <a:rPr lang="en-GB" sz="2800" b="1" dirty="0" smtClean="0">
                <a:cs typeface="Times New Roman" pitchFamily="18" charset="0"/>
              </a:rPr>
              <a:t> Initiation</a:t>
            </a:r>
          </a:p>
          <a:p>
            <a:pPr>
              <a:buFont typeface="Calibri" pitchFamily="34" charset="0"/>
              <a:buChar char="↓"/>
            </a:pPr>
            <a:r>
              <a:rPr lang="en-GB" sz="2800" dirty="0" smtClean="0">
                <a:cs typeface="Times New Roman" pitchFamily="18" charset="0"/>
              </a:rPr>
              <a:t>Reformulation of opinion </a:t>
            </a:r>
          </a:p>
          <a:p>
            <a:pPr>
              <a:buFont typeface="Calibri" pitchFamily="34" charset="0"/>
              <a:buChar char="↓"/>
            </a:pPr>
            <a:r>
              <a:rPr lang="en-GB" sz="2800" dirty="0" smtClean="0">
                <a:cs typeface="Times New Roman" pitchFamily="18" charset="0"/>
              </a:rPr>
              <a:t>Emergence of alternatives</a:t>
            </a:r>
          </a:p>
          <a:p>
            <a:pPr>
              <a:buFont typeface="Calibri" pitchFamily="34" charset="0"/>
              <a:buChar char="↓"/>
            </a:pPr>
            <a:r>
              <a:rPr lang="en-GB" sz="2800" dirty="0" smtClean="0">
                <a:cs typeface="Times New Roman" pitchFamily="18" charset="0"/>
              </a:rPr>
              <a:t>Discussion and debate</a:t>
            </a:r>
          </a:p>
          <a:p>
            <a:pPr>
              <a:buFont typeface="Calibri" pitchFamily="34" charset="0"/>
              <a:buChar char="↓"/>
            </a:pPr>
            <a:r>
              <a:rPr lang="en-GB" sz="2800" dirty="0" smtClean="0">
                <a:cs typeface="Times New Roman" pitchFamily="18" charset="0"/>
              </a:rPr>
              <a:t>Legitimization</a:t>
            </a:r>
          </a:p>
          <a:p>
            <a:pPr marL="0" indent="0">
              <a:buNone/>
            </a:pPr>
            <a:r>
              <a:rPr lang="en-GB" sz="2800" b="1" dirty="0" smtClean="0">
                <a:cs typeface="Times New Roman" pitchFamily="18" charset="0"/>
              </a:rPr>
              <a:t>  Implementation </a:t>
            </a:r>
          </a:p>
          <a:p>
            <a:pPr marL="0" indent="0">
              <a:buNone/>
            </a:pPr>
            <a:endParaRPr lang="en-GB" sz="2800" b="1" dirty="0" smtClean="0">
              <a:cs typeface="Times New Roman" pitchFamily="18" charset="0"/>
            </a:endParaRPr>
          </a:p>
          <a:p>
            <a:pPr marL="0" indent="0" algn="r">
              <a:buNone/>
            </a:pPr>
            <a:r>
              <a:rPr lang="en-GB" sz="2800" dirty="0" smtClean="0">
                <a:cs typeface="Times New Roman" pitchFamily="18" charset="0"/>
              </a:rPr>
              <a:t>(Bell and Stevenson, 2006: 16)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nodeType="afterEffect">
                                  <p:stCondLst>
                                    <p:cond delay="0"/>
                                  </p:stCondLst>
                                  <p:childTnLst>
                                    <p:set>
                                      <p:cBhvr>
                                        <p:cTn id="6" dur="1" fill="hold">
                                          <p:stCondLst>
                                            <p:cond delay="0"/>
                                          </p:stCondLst>
                                        </p:cTn>
                                        <p:tgtEl>
                                          <p:spTgt spid="39938">
                                            <p:txEl>
                                              <p:pRg st="0" end="0"/>
                                            </p:txEl>
                                          </p:spTgt>
                                        </p:tgtEl>
                                        <p:attrNameLst>
                                          <p:attrName>style.visibility</p:attrName>
                                        </p:attrNameLst>
                                      </p:cBhvr>
                                      <p:to>
                                        <p:strVal val="visible"/>
                                      </p:to>
                                    </p:set>
                                    <p:animEffect transition="in" filter="checkerboard(down)">
                                      <p:cBhvr>
                                        <p:cTn id="7" dur="1000"/>
                                        <p:tgtEl>
                                          <p:spTgt spid="39938">
                                            <p:txEl>
                                              <p:pRg st="0" end="0"/>
                                            </p:txEl>
                                          </p:spTgt>
                                        </p:tgtEl>
                                      </p:cBhvr>
                                    </p:animEffect>
                                  </p:childTnLst>
                                </p:cTn>
                              </p:par>
                            </p:childTnLst>
                          </p:cTn>
                        </p:par>
                        <p:par>
                          <p:cTn id="8" fill="hold">
                            <p:stCondLst>
                              <p:cond delay="1000"/>
                            </p:stCondLst>
                            <p:childTnLst>
                              <p:par>
                                <p:cTn id="9" presetID="5" presetClass="entr" presetSubtype="5" fill="hold" nodeType="afterEffect">
                                  <p:stCondLst>
                                    <p:cond delay="0"/>
                                  </p:stCondLst>
                                  <p:childTnLst>
                                    <p:set>
                                      <p:cBhvr>
                                        <p:cTn id="10" dur="1" fill="hold">
                                          <p:stCondLst>
                                            <p:cond delay="0"/>
                                          </p:stCondLst>
                                        </p:cTn>
                                        <p:tgtEl>
                                          <p:spTgt spid="39938">
                                            <p:txEl>
                                              <p:pRg st="1" end="1"/>
                                            </p:txEl>
                                          </p:spTgt>
                                        </p:tgtEl>
                                        <p:attrNameLst>
                                          <p:attrName>style.visibility</p:attrName>
                                        </p:attrNameLst>
                                      </p:cBhvr>
                                      <p:to>
                                        <p:strVal val="visible"/>
                                      </p:to>
                                    </p:set>
                                    <p:animEffect transition="in" filter="checkerboard(down)">
                                      <p:cBhvr>
                                        <p:cTn id="11" dur="1000"/>
                                        <p:tgtEl>
                                          <p:spTgt spid="39938">
                                            <p:txEl>
                                              <p:pRg st="1" end="1"/>
                                            </p:txEl>
                                          </p:spTgt>
                                        </p:tgtEl>
                                      </p:cBhvr>
                                    </p:animEffect>
                                  </p:childTnLst>
                                </p:cTn>
                              </p:par>
                            </p:childTnLst>
                          </p:cTn>
                        </p:par>
                        <p:par>
                          <p:cTn id="12" fill="hold">
                            <p:stCondLst>
                              <p:cond delay="2000"/>
                            </p:stCondLst>
                            <p:childTnLst>
                              <p:par>
                                <p:cTn id="13" presetID="5" presetClass="entr" presetSubtype="5" fill="hold" nodeType="afterEffect">
                                  <p:stCondLst>
                                    <p:cond delay="0"/>
                                  </p:stCondLst>
                                  <p:childTnLst>
                                    <p:set>
                                      <p:cBhvr>
                                        <p:cTn id="14" dur="1" fill="hold">
                                          <p:stCondLst>
                                            <p:cond delay="0"/>
                                          </p:stCondLst>
                                        </p:cTn>
                                        <p:tgtEl>
                                          <p:spTgt spid="39938">
                                            <p:txEl>
                                              <p:pRg st="2" end="2"/>
                                            </p:txEl>
                                          </p:spTgt>
                                        </p:tgtEl>
                                        <p:attrNameLst>
                                          <p:attrName>style.visibility</p:attrName>
                                        </p:attrNameLst>
                                      </p:cBhvr>
                                      <p:to>
                                        <p:strVal val="visible"/>
                                      </p:to>
                                    </p:set>
                                    <p:animEffect transition="in" filter="checkerboard(down)">
                                      <p:cBhvr>
                                        <p:cTn id="15" dur="1000"/>
                                        <p:tgtEl>
                                          <p:spTgt spid="39938">
                                            <p:txEl>
                                              <p:pRg st="2" end="2"/>
                                            </p:txEl>
                                          </p:spTgt>
                                        </p:tgtEl>
                                      </p:cBhvr>
                                    </p:animEffect>
                                  </p:childTnLst>
                                </p:cTn>
                              </p:par>
                            </p:childTnLst>
                          </p:cTn>
                        </p:par>
                        <p:par>
                          <p:cTn id="16" fill="hold">
                            <p:stCondLst>
                              <p:cond delay="3000"/>
                            </p:stCondLst>
                            <p:childTnLst>
                              <p:par>
                                <p:cTn id="17" presetID="5" presetClass="entr" presetSubtype="5" fill="hold" nodeType="afterEffect">
                                  <p:stCondLst>
                                    <p:cond delay="0"/>
                                  </p:stCondLst>
                                  <p:childTnLst>
                                    <p:set>
                                      <p:cBhvr>
                                        <p:cTn id="18" dur="1" fill="hold">
                                          <p:stCondLst>
                                            <p:cond delay="0"/>
                                          </p:stCondLst>
                                        </p:cTn>
                                        <p:tgtEl>
                                          <p:spTgt spid="39938">
                                            <p:txEl>
                                              <p:pRg st="3" end="3"/>
                                            </p:txEl>
                                          </p:spTgt>
                                        </p:tgtEl>
                                        <p:attrNameLst>
                                          <p:attrName>style.visibility</p:attrName>
                                        </p:attrNameLst>
                                      </p:cBhvr>
                                      <p:to>
                                        <p:strVal val="visible"/>
                                      </p:to>
                                    </p:set>
                                    <p:animEffect transition="in" filter="checkerboard(down)">
                                      <p:cBhvr>
                                        <p:cTn id="19" dur="1000"/>
                                        <p:tgtEl>
                                          <p:spTgt spid="39938">
                                            <p:txEl>
                                              <p:pRg st="3" end="3"/>
                                            </p:txEl>
                                          </p:spTgt>
                                        </p:tgtEl>
                                      </p:cBhvr>
                                    </p:animEffect>
                                  </p:childTnLst>
                                </p:cTn>
                              </p:par>
                            </p:childTnLst>
                          </p:cTn>
                        </p:par>
                        <p:par>
                          <p:cTn id="20" fill="hold">
                            <p:stCondLst>
                              <p:cond delay="4000"/>
                            </p:stCondLst>
                            <p:childTnLst>
                              <p:par>
                                <p:cTn id="21" presetID="5" presetClass="entr" presetSubtype="5" fill="hold" nodeType="afterEffect">
                                  <p:stCondLst>
                                    <p:cond delay="0"/>
                                  </p:stCondLst>
                                  <p:childTnLst>
                                    <p:set>
                                      <p:cBhvr>
                                        <p:cTn id="22" dur="1" fill="hold">
                                          <p:stCondLst>
                                            <p:cond delay="0"/>
                                          </p:stCondLst>
                                        </p:cTn>
                                        <p:tgtEl>
                                          <p:spTgt spid="39938">
                                            <p:txEl>
                                              <p:pRg st="4" end="4"/>
                                            </p:txEl>
                                          </p:spTgt>
                                        </p:tgtEl>
                                        <p:attrNameLst>
                                          <p:attrName>style.visibility</p:attrName>
                                        </p:attrNameLst>
                                      </p:cBhvr>
                                      <p:to>
                                        <p:strVal val="visible"/>
                                      </p:to>
                                    </p:set>
                                    <p:animEffect transition="in" filter="checkerboard(down)">
                                      <p:cBhvr>
                                        <p:cTn id="23" dur="1000"/>
                                        <p:tgtEl>
                                          <p:spTgt spid="39938">
                                            <p:txEl>
                                              <p:pRg st="4" end="4"/>
                                            </p:txEl>
                                          </p:spTgt>
                                        </p:tgtEl>
                                      </p:cBhvr>
                                    </p:animEffect>
                                  </p:childTnLst>
                                </p:cTn>
                              </p:par>
                            </p:childTnLst>
                          </p:cTn>
                        </p:par>
                        <p:par>
                          <p:cTn id="24" fill="hold">
                            <p:stCondLst>
                              <p:cond delay="5000"/>
                            </p:stCondLst>
                            <p:childTnLst>
                              <p:par>
                                <p:cTn id="25" presetID="5" presetClass="entr" presetSubtype="5" fill="hold" nodeType="afterEffect">
                                  <p:stCondLst>
                                    <p:cond delay="0"/>
                                  </p:stCondLst>
                                  <p:childTnLst>
                                    <p:set>
                                      <p:cBhvr>
                                        <p:cTn id="26" dur="1" fill="hold">
                                          <p:stCondLst>
                                            <p:cond delay="0"/>
                                          </p:stCondLst>
                                        </p:cTn>
                                        <p:tgtEl>
                                          <p:spTgt spid="39938">
                                            <p:txEl>
                                              <p:pRg st="5" end="5"/>
                                            </p:txEl>
                                          </p:spTgt>
                                        </p:tgtEl>
                                        <p:attrNameLst>
                                          <p:attrName>style.visibility</p:attrName>
                                        </p:attrNameLst>
                                      </p:cBhvr>
                                      <p:to>
                                        <p:strVal val="visible"/>
                                      </p:to>
                                    </p:set>
                                    <p:animEffect transition="in" filter="checkerboard(down)">
                                      <p:cBhvr>
                                        <p:cTn id="27" dur="1000"/>
                                        <p:tgtEl>
                                          <p:spTgt spid="39938">
                                            <p:txEl>
                                              <p:pRg st="5" end="5"/>
                                            </p:txEl>
                                          </p:spTgt>
                                        </p:tgtEl>
                                      </p:cBhvr>
                                    </p:animEffect>
                                  </p:childTnLst>
                                </p:cTn>
                              </p:par>
                            </p:childTnLst>
                          </p:cTn>
                        </p:par>
                        <p:par>
                          <p:cTn id="28" fill="hold">
                            <p:stCondLst>
                              <p:cond delay="6000"/>
                            </p:stCondLst>
                            <p:childTnLst>
                              <p:par>
                                <p:cTn id="29" presetID="5" presetClass="entr" presetSubtype="5" fill="hold" nodeType="afterEffect">
                                  <p:stCondLst>
                                    <p:cond delay="0"/>
                                  </p:stCondLst>
                                  <p:childTnLst>
                                    <p:set>
                                      <p:cBhvr>
                                        <p:cTn id="30" dur="1" fill="hold">
                                          <p:stCondLst>
                                            <p:cond delay="0"/>
                                          </p:stCondLst>
                                        </p:cTn>
                                        <p:tgtEl>
                                          <p:spTgt spid="39938">
                                            <p:txEl>
                                              <p:pRg st="6" end="6"/>
                                            </p:txEl>
                                          </p:spTgt>
                                        </p:tgtEl>
                                        <p:attrNameLst>
                                          <p:attrName>style.visibility</p:attrName>
                                        </p:attrNameLst>
                                      </p:cBhvr>
                                      <p:to>
                                        <p:strVal val="visible"/>
                                      </p:to>
                                    </p:set>
                                    <p:animEffect transition="in" filter="checkerboard(down)">
                                      <p:cBhvr>
                                        <p:cTn id="31" dur="1000"/>
                                        <p:tgtEl>
                                          <p:spTgt spid="3993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Rectangle 4"/>
          <p:cNvSpPr>
            <a:spLocks noChangeArrowheads="1"/>
          </p:cNvSpPr>
          <p:nvPr/>
        </p:nvSpPr>
        <p:spPr bwMode="auto">
          <a:xfrm>
            <a:off x="467543" y="228600"/>
            <a:ext cx="8247831" cy="1143000"/>
          </a:xfrm>
          <a:prstGeom prst="rect">
            <a:avLst/>
          </a:prstGeom>
          <a:noFill/>
          <a:ln w="9525">
            <a:noFill/>
            <a:miter lim="800000"/>
            <a:headEnd/>
            <a:tailEnd/>
          </a:ln>
          <a:effectLst/>
        </p:spPr>
        <p:txBody>
          <a:bodyPr anchor="ctr"/>
          <a:lstStyle/>
          <a:p>
            <a:pPr>
              <a:defRPr/>
            </a:pPr>
            <a:r>
              <a:rPr lang="en-GB" sz="3600" b="1" dirty="0">
                <a:latin typeface="+mj-lt"/>
                <a:ea typeface="+mj-ea"/>
                <a:cs typeface="+mj-cs"/>
              </a:rPr>
              <a:t>A critique of the traditional approach</a:t>
            </a:r>
          </a:p>
        </p:txBody>
      </p:sp>
      <p:sp>
        <p:nvSpPr>
          <p:cNvPr id="41986" name="Rectangle 5"/>
          <p:cNvSpPr>
            <a:spLocks noChangeArrowheads="1"/>
          </p:cNvSpPr>
          <p:nvPr/>
        </p:nvSpPr>
        <p:spPr bwMode="auto">
          <a:xfrm>
            <a:off x="539552" y="1772816"/>
            <a:ext cx="7920880" cy="4170784"/>
          </a:xfrm>
          <a:prstGeom prst="rect">
            <a:avLst/>
          </a:prstGeom>
          <a:noFill/>
          <a:ln w="9525">
            <a:noFill/>
            <a:miter lim="800000"/>
            <a:headEnd/>
            <a:tailEnd/>
          </a:ln>
        </p:spPr>
        <p:txBody>
          <a:bodyPr/>
          <a:lstStyle/>
          <a:p>
            <a:pPr>
              <a:spcBef>
                <a:spcPct val="20000"/>
              </a:spcBef>
              <a:buClr>
                <a:schemeClr val="accent2"/>
              </a:buClr>
            </a:pPr>
            <a:r>
              <a:rPr lang="en-GB" sz="2800" dirty="0">
                <a:latin typeface="+mn-lt"/>
              </a:rPr>
              <a:t>Linear approaches to policy making </a:t>
            </a:r>
            <a:r>
              <a:rPr lang="en-GB" sz="2800" dirty="0" smtClean="0">
                <a:latin typeface="+mn-lt"/>
              </a:rPr>
              <a:t>“</a:t>
            </a:r>
            <a:r>
              <a:rPr lang="en-GB" altLang="ja-JP" sz="2800" dirty="0" smtClean="0">
                <a:latin typeface="+mn-lt"/>
              </a:rPr>
              <a:t>portray </a:t>
            </a:r>
            <a:r>
              <a:rPr lang="en-GB" altLang="ja-JP" sz="2800" dirty="0">
                <a:latin typeface="+mn-lt"/>
              </a:rPr>
              <a:t>policy generation as remote and detached from implementation. Policy then </a:t>
            </a:r>
            <a:r>
              <a:rPr lang="ja-JP" altLang="en-GB" sz="2800" dirty="0">
                <a:latin typeface="+mn-lt"/>
              </a:rPr>
              <a:t>‘</a:t>
            </a:r>
            <a:r>
              <a:rPr lang="en-GB" altLang="ja-JP" sz="2800" dirty="0">
                <a:latin typeface="+mn-lt"/>
              </a:rPr>
              <a:t>gets done</a:t>
            </a:r>
            <a:r>
              <a:rPr lang="ja-JP" altLang="en-GB" sz="2800" dirty="0">
                <a:latin typeface="+mn-lt"/>
              </a:rPr>
              <a:t>’</a:t>
            </a:r>
            <a:r>
              <a:rPr lang="en-GB" altLang="ja-JP" sz="2800" dirty="0">
                <a:latin typeface="+mn-lt"/>
              </a:rPr>
              <a:t> to people by a chain of </a:t>
            </a:r>
            <a:r>
              <a:rPr lang="en-GB" altLang="ja-JP" sz="2800" dirty="0" smtClean="0">
                <a:latin typeface="+mn-lt"/>
              </a:rPr>
              <a:t>implementers” </a:t>
            </a:r>
            <a:r>
              <a:rPr lang="en-GB" sz="2800" dirty="0" smtClean="0">
                <a:latin typeface="+mn-lt"/>
              </a:rPr>
              <a:t>(</a:t>
            </a:r>
            <a:r>
              <a:rPr lang="en-GB" sz="2800" dirty="0">
                <a:latin typeface="+mn-lt"/>
              </a:rPr>
              <a:t>Bowe </a:t>
            </a:r>
            <a:r>
              <a:rPr lang="en-GB" sz="2800" i="1" dirty="0">
                <a:latin typeface="+mn-lt"/>
              </a:rPr>
              <a:t>et al</a:t>
            </a:r>
            <a:r>
              <a:rPr lang="en-GB" sz="2800" dirty="0" smtClean="0">
                <a:latin typeface="+mn-lt"/>
              </a:rPr>
              <a:t>., </a:t>
            </a:r>
            <a:r>
              <a:rPr lang="en-GB" sz="2800" dirty="0">
                <a:latin typeface="+mn-lt"/>
              </a:rPr>
              <a:t>1992</a:t>
            </a:r>
            <a:r>
              <a:rPr lang="en-GB" sz="2800" dirty="0" smtClean="0">
                <a:latin typeface="+mn-lt"/>
              </a:rPr>
              <a:t>: 7).</a:t>
            </a:r>
          </a:p>
          <a:p>
            <a:pPr>
              <a:spcBef>
                <a:spcPct val="20000"/>
              </a:spcBef>
              <a:buClr>
                <a:schemeClr val="accent2"/>
              </a:buClr>
            </a:pPr>
            <a:endParaRPr lang="en-GB" sz="2800" dirty="0">
              <a:latin typeface="+mn-lt"/>
            </a:endParaRPr>
          </a:p>
          <a:p>
            <a:pPr>
              <a:spcBef>
                <a:spcPct val="20000"/>
              </a:spcBef>
              <a:buClr>
                <a:schemeClr val="accent2"/>
              </a:buClr>
            </a:pPr>
            <a:r>
              <a:rPr lang="en-GB" sz="2800" dirty="0" smtClean="0">
                <a:latin typeface="+mn-lt"/>
              </a:rPr>
              <a:t>However, Bowe </a:t>
            </a:r>
            <a:r>
              <a:rPr lang="en-GB" sz="2800" i="1" dirty="0" smtClean="0">
                <a:latin typeface="+mn-lt"/>
              </a:rPr>
              <a:t>et al.</a:t>
            </a:r>
            <a:r>
              <a:rPr lang="en-GB" sz="2800" dirty="0" smtClean="0">
                <a:latin typeface="+mn-lt"/>
              </a:rPr>
              <a:t> (</a:t>
            </a:r>
            <a:r>
              <a:rPr lang="en-GB" sz="2800" i="1" dirty="0" smtClean="0">
                <a:latin typeface="+mn-lt"/>
              </a:rPr>
              <a:t>ibid</a:t>
            </a:r>
            <a:r>
              <a:rPr lang="en-GB" sz="2800" dirty="0" smtClean="0">
                <a:latin typeface="+mn-lt"/>
              </a:rPr>
              <a:t>) challenge this view...</a:t>
            </a:r>
          </a:p>
          <a:p>
            <a:pPr>
              <a:spcBef>
                <a:spcPct val="20000"/>
              </a:spcBef>
              <a:buClr>
                <a:schemeClr val="accent2"/>
              </a:buClr>
            </a:pPr>
            <a:endParaRPr lang="en-GB" sz="2800"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1986">
                                            <p:txEl>
                                              <p:pRg st="0" end="0"/>
                                            </p:txEl>
                                          </p:spTgt>
                                        </p:tgtEl>
                                        <p:attrNameLst>
                                          <p:attrName>style.visibility</p:attrName>
                                        </p:attrNameLst>
                                      </p:cBhvr>
                                      <p:to>
                                        <p:strVal val="visible"/>
                                      </p:to>
                                    </p:set>
                                    <p:animEffect transition="in" filter="checkerboard(across)">
                                      <p:cBhvr>
                                        <p:cTn id="7" dur="500"/>
                                        <p:tgtEl>
                                          <p:spTgt spid="41986">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2000"/>
                                  </p:stCondLst>
                                  <p:childTnLst>
                                    <p:set>
                                      <p:cBhvr>
                                        <p:cTn id="10" dur="1" fill="hold">
                                          <p:stCondLst>
                                            <p:cond delay="0"/>
                                          </p:stCondLst>
                                        </p:cTn>
                                        <p:tgtEl>
                                          <p:spTgt spid="41986">
                                            <p:txEl>
                                              <p:pRg st="2" end="2"/>
                                            </p:txEl>
                                          </p:spTgt>
                                        </p:tgtEl>
                                        <p:attrNameLst>
                                          <p:attrName>style.visibility</p:attrName>
                                        </p:attrNameLst>
                                      </p:cBhvr>
                                      <p:to>
                                        <p:strVal val="visible"/>
                                      </p:to>
                                    </p:set>
                                    <p:animEffect transition="in" filter="checkerboard(across)">
                                      <p:cBhvr>
                                        <p:cTn id="11" dur="500"/>
                                        <p:tgtEl>
                                          <p:spTgt spid="4198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a:xfrm>
            <a:off x="381000" y="381000"/>
            <a:ext cx="8229600" cy="1143000"/>
          </a:xfrm>
        </p:spPr>
        <p:txBody>
          <a:bodyPr/>
          <a:lstStyle/>
          <a:p>
            <a:r>
              <a:rPr lang="en-GB" sz="3200" dirty="0" smtClean="0">
                <a:solidFill>
                  <a:schemeClr val="tx1"/>
                </a:solidFill>
              </a:rPr>
              <a:t>Policy: product and process </a:t>
            </a:r>
            <a:br>
              <a:rPr lang="en-GB" sz="3200" dirty="0" smtClean="0">
                <a:solidFill>
                  <a:schemeClr val="tx1"/>
                </a:solidFill>
              </a:rPr>
            </a:br>
            <a:endParaRPr lang="en-GB" sz="3200" dirty="0" smtClean="0">
              <a:solidFill>
                <a:schemeClr val="tx1"/>
              </a:solidFill>
            </a:endParaRPr>
          </a:p>
        </p:txBody>
      </p:sp>
      <p:sp>
        <p:nvSpPr>
          <p:cNvPr id="43010" name="Rectangle 3"/>
          <p:cNvSpPr>
            <a:spLocks noGrp="1" noChangeArrowheads="1"/>
          </p:cNvSpPr>
          <p:nvPr>
            <p:ph idx="1"/>
          </p:nvPr>
        </p:nvSpPr>
        <p:spPr>
          <a:xfrm>
            <a:off x="395536" y="1268761"/>
            <a:ext cx="8496944" cy="4803428"/>
          </a:xfrm>
        </p:spPr>
        <p:txBody>
          <a:bodyPr/>
          <a:lstStyle/>
          <a:p>
            <a:pPr marL="0" indent="0">
              <a:spcAft>
                <a:spcPts val="1200"/>
              </a:spcAft>
              <a:buNone/>
            </a:pPr>
            <a:r>
              <a:rPr lang="en-US" sz="2800" dirty="0" smtClean="0"/>
              <a:t>Bowe </a:t>
            </a:r>
            <a:r>
              <a:rPr lang="en-US" sz="2800" i="1" dirty="0" smtClean="0"/>
              <a:t>et al. </a:t>
            </a:r>
            <a:r>
              <a:rPr lang="en-US" sz="2800" dirty="0" smtClean="0"/>
              <a:t>(1992) suggest that policy is interpreted and re-interpreted at every stage of the development process. </a:t>
            </a:r>
            <a:r>
              <a:rPr lang="en-GB" sz="2800" dirty="0" smtClean="0"/>
              <a:t>Enactment is </a:t>
            </a:r>
            <a:r>
              <a:rPr lang="en-GB" sz="2800" dirty="0"/>
              <a:t>a continual process, in which policy is still being made, and re-made, as it is being </a:t>
            </a:r>
            <a:r>
              <a:rPr lang="en-GB" sz="2800" dirty="0" smtClean="0"/>
              <a:t>implemented.</a:t>
            </a:r>
          </a:p>
          <a:p>
            <a:pPr marL="0" indent="0">
              <a:spcAft>
                <a:spcPts val="1200"/>
              </a:spcAft>
              <a:buFontTx/>
              <a:buNone/>
            </a:pPr>
            <a:r>
              <a:rPr lang="en-US" sz="2800" dirty="0" smtClean="0"/>
              <a:t>Policies shift and change their meaning in the political arena when ministers or committee chairs or other influential individuals change.</a:t>
            </a:r>
            <a:endParaRPr lang="en-GB" sz="2800" dirty="0" smtClean="0"/>
          </a:p>
          <a:p>
            <a:pPr marL="0" indent="0">
              <a:buFontTx/>
              <a:buNone/>
            </a:pPr>
            <a:r>
              <a:rPr lang="en-GB" sz="2800" dirty="0" smtClean="0"/>
              <a:t>See Ball (1994)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3010">
                                            <p:txEl>
                                              <p:pRg st="0" end="0"/>
                                            </p:txEl>
                                          </p:spTgt>
                                        </p:tgtEl>
                                        <p:attrNameLst>
                                          <p:attrName>style.visibility</p:attrName>
                                        </p:attrNameLst>
                                      </p:cBhvr>
                                      <p:to>
                                        <p:strVal val="visible"/>
                                      </p:to>
                                    </p:set>
                                    <p:animEffect transition="in" filter="checkerboard(across)">
                                      <p:cBhvr>
                                        <p:cTn id="7" dur="500"/>
                                        <p:tgtEl>
                                          <p:spTgt spid="43010">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4000"/>
                                  </p:stCondLst>
                                  <p:childTnLst>
                                    <p:set>
                                      <p:cBhvr>
                                        <p:cTn id="10" dur="1" fill="hold">
                                          <p:stCondLst>
                                            <p:cond delay="0"/>
                                          </p:stCondLst>
                                        </p:cTn>
                                        <p:tgtEl>
                                          <p:spTgt spid="43010">
                                            <p:txEl>
                                              <p:pRg st="1" end="1"/>
                                            </p:txEl>
                                          </p:spTgt>
                                        </p:tgtEl>
                                        <p:attrNameLst>
                                          <p:attrName>style.visibility</p:attrName>
                                        </p:attrNameLst>
                                      </p:cBhvr>
                                      <p:to>
                                        <p:strVal val="visible"/>
                                      </p:to>
                                    </p:set>
                                    <p:animEffect transition="in" filter="checkerboard(across)">
                                      <p:cBhvr>
                                        <p:cTn id="11" dur="500"/>
                                        <p:tgtEl>
                                          <p:spTgt spid="43010">
                                            <p:txEl>
                                              <p:pRg st="1" end="1"/>
                                            </p:txEl>
                                          </p:spTgt>
                                        </p:tgtEl>
                                      </p:cBhvr>
                                    </p:animEffect>
                                  </p:childTnLst>
                                </p:cTn>
                              </p:par>
                            </p:childTnLst>
                          </p:cTn>
                        </p:par>
                        <p:par>
                          <p:cTn id="12" fill="hold">
                            <p:stCondLst>
                              <p:cond delay="5000"/>
                            </p:stCondLst>
                            <p:childTnLst>
                              <p:par>
                                <p:cTn id="13" presetID="5" presetClass="entr" presetSubtype="10" fill="hold" nodeType="afterEffect">
                                  <p:stCondLst>
                                    <p:cond delay="1000"/>
                                  </p:stCondLst>
                                  <p:childTnLst>
                                    <p:set>
                                      <p:cBhvr>
                                        <p:cTn id="14" dur="1" fill="hold">
                                          <p:stCondLst>
                                            <p:cond delay="0"/>
                                          </p:stCondLst>
                                        </p:cTn>
                                        <p:tgtEl>
                                          <p:spTgt spid="43010">
                                            <p:txEl>
                                              <p:pRg st="2" end="2"/>
                                            </p:txEl>
                                          </p:spTgt>
                                        </p:tgtEl>
                                        <p:attrNameLst>
                                          <p:attrName>style.visibility</p:attrName>
                                        </p:attrNameLst>
                                      </p:cBhvr>
                                      <p:to>
                                        <p:strVal val="visible"/>
                                      </p:to>
                                    </p:set>
                                    <p:animEffect transition="in" filter="checkerboard(across)">
                                      <p:cBhvr>
                                        <p:cTn id="15" dur="500"/>
                                        <p:tgtEl>
                                          <p:spTgt spid="430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a:xfrm>
            <a:off x="357188" y="228600"/>
            <a:ext cx="7643812" cy="1219200"/>
          </a:xfrm>
        </p:spPr>
        <p:txBody>
          <a:bodyPr/>
          <a:lstStyle/>
          <a:p>
            <a:r>
              <a:rPr lang="en-GB" sz="3600" dirty="0" smtClean="0">
                <a:solidFill>
                  <a:schemeClr val="tx1"/>
                </a:solidFill>
              </a:rPr>
              <a:t>Policy as Text</a:t>
            </a:r>
          </a:p>
        </p:txBody>
      </p:sp>
      <p:sp>
        <p:nvSpPr>
          <p:cNvPr id="44034" name="Rectangle 3"/>
          <p:cNvSpPr>
            <a:spLocks noGrp="1" noChangeArrowheads="1"/>
          </p:cNvSpPr>
          <p:nvPr>
            <p:ph idx="1"/>
          </p:nvPr>
        </p:nvSpPr>
        <p:spPr>
          <a:xfrm>
            <a:off x="1187624" y="1371600"/>
            <a:ext cx="6696744" cy="4414838"/>
          </a:xfrm>
        </p:spPr>
        <p:txBody>
          <a:bodyPr/>
          <a:lstStyle/>
          <a:p>
            <a:pPr marL="0" indent="0" algn="just">
              <a:lnSpc>
                <a:spcPct val="80000"/>
              </a:lnSpc>
              <a:buFontTx/>
              <a:buNone/>
            </a:pPr>
            <a:r>
              <a:rPr lang="en-US" sz="2800" dirty="0" smtClean="0"/>
              <a:t>The policies themselves, as texts, are not necessarily clear or closed or complete. The texts are the product of compromises at  various stages (at points of initial influence, in the micropolitics of legislative formulation, in the parliamentary process and in the politics and micropolitics of interest group articulation). They are typically the cannibalised products of multiple (but circumscribed) influences and agendas. There is ad hocery, negotiation and serendipity within the state, within the policy formation process</a:t>
            </a:r>
            <a:r>
              <a:rPr lang="en-US" sz="2800" dirty="0"/>
              <a:t> </a:t>
            </a:r>
            <a:r>
              <a:rPr lang="en-GB" sz="2800" dirty="0" smtClean="0"/>
              <a:t>(Ball, 1994: 16).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4034">
                                            <p:txEl>
                                              <p:pRg st="0" end="0"/>
                                            </p:txEl>
                                          </p:spTgt>
                                        </p:tgtEl>
                                        <p:attrNameLst>
                                          <p:attrName>style.visibility</p:attrName>
                                        </p:attrNameLst>
                                      </p:cBhvr>
                                      <p:to>
                                        <p:strVal val="visible"/>
                                      </p:to>
                                    </p:set>
                                    <p:animEffect transition="in" filter="checkerboard(across)">
                                      <p:cBhvr>
                                        <p:cTn id="7" dur="500"/>
                                        <p:tgtEl>
                                          <p:spTgt spid="440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a:xfrm>
            <a:off x="357188" y="228600"/>
            <a:ext cx="8101012" cy="771525"/>
          </a:xfrm>
        </p:spPr>
        <p:txBody>
          <a:bodyPr/>
          <a:lstStyle/>
          <a:p>
            <a:r>
              <a:rPr lang="en-GB" sz="3200" dirty="0" smtClean="0">
                <a:solidFill>
                  <a:schemeClr val="tx1"/>
                </a:solidFill>
              </a:rPr>
              <a:t>Policy as Discourse (1)</a:t>
            </a:r>
          </a:p>
        </p:txBody>
      </p:sp>
      <p:sp>
        <p:nvSpPr>
          <p:cNvPr id="45058" name="Rectangle 3"/>
          <p:cNvSpPr>
            <a:spLocks noGrp="1" noChangeArrowheads="1"/>
          </p:cNvSpPr>
          <p:nvPr>
            <p:ph idx="1"/>
          </p:nvPr>
        </p:nvSpPr>
        <p:spPr>
          <a:xfrm>
            <a:off x="323528" y="1484784"/>
            <a:ext cx="8534152" cy="4519811"/>
          </a:xfrm>
        </p:spPr>
        <p:txBody>
          <a:bodyPr/>
          <a:lstStyle/>
          <a:p>
            <a:pPr marL="0" indent="0">
              <a:lnSpc>
                <a:spcPct val="80000"/>
              </a:lnSpc>
              <a:spcBef>
                <a:spcPts val="0"/>
              </a:spcBef>
              <a:buFontTx/>
              <a:buNone/>
            </a:pPr>
            <a:r>
              <a:rPr lang="en-US" altLang="en-GB" sz="2800" dirty="0" smtClean="0"/>
              <a:t>“</a:t>
            </a:r>
            <a:r>
              <a:rPr lang="en-US" sz="2800" dirty="0" smtClean="0"/>
              <a:t>Discourses provide a parameter within which notions of truth and knowledge are formed. However, the factors that shape such discourses are not value neutral, but reflect the structural balance of power in society</a:t>
            </a:r>
            <a:r>
              <a:rPr lang="en-US" altLang="en-GB" sz="2800" dirty="0" smtClean="0"/>
              <a:t>”</a:t>
            </a:r>
            <a:r>
              <a:rPr lang="en-US" sz="2800" dirty="0" smtClean="0"/>
              <a:t> (Bell and Stevenson, 2006: 17).</a:t>
            </a:r>
          </a:p>
          <a:p>
            <a:pPr marL="0" indent="0">
              <a:lnSpc>
                <a:spcPct val="80000"/>
              </a:lnSpc>
              <a:spcBef>
                <a:spcPts val="0"/>
              </a:spcBef>
              <a:buFontTx/>
              <a:buNone/>
            </a:pPr>
            <a:endParaRPr lang="en-US" sz="2800" dirty="0" smtClean="0"/>
          </a:p>
          <a:p>
            <a:pPr marL="0" indent="0">
              <a:lnSpc>
                <a:spcPct val="80000"/>
              </a:lnSpc>
              <a:spcBef>
                <a:spcPts val="0"/>
              </a:spcBef>
              <a:buFontTx/>
              <a:buNone/>
            </a:pPr>
            <a:r>
              <a:rPr lang="en-US" altLang="en-GB" sz="2800" dirty="0" smtClean="0"/>
              <a:t>“</a:t>
            </a:r>
            <a:r>
              <a:rPr lang="en-US" sz="2800" dirty="0" smtClean="0"/>
              <a:t>Discourses are about what can be said, and thought, but also about who can speak, when, where and with what authority</a:t>
            </a:r>
            <a:r>
              <a:rPr lang="en-US" altLang="en-GB" sz="2800" dirty="0" smtClean="0"/>
              <a:t>”</a:t>
            </a:r>
            <a:r>
              <a:rPr lang="en-US" sz="2800" dirty="0" smtClean="0"/>
              <a:t> (Ball, 1994: 21).</a:t>
            </a:r>
          </a:p>
          <a:p>
            <a:pPr marL="0" indent="0">
              <a:lnSpc>
                <a:spcPct val="80000"/>
              </a:lnSpc>
              <a:spcBef>
                <a:spcPts val="0"/>
              </a:spcBef>
              <a:buFontTx/>
              <a:buNone/>
            </a:pPr>
            <a:endParaRPr lang="en-U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5058">
                                            <p:txEl>
                                              <p:pRg st="0" end="0"/>
                                            </p:txEl>
                                          </p:spTgt>
                                        </p:tgtEl>
                                        <p:attrNameLst>
                                          <p:attrName>style.visibility</p:attrName>
                                        </p:attrNameLst>
                                      </p:cBhvr>
                                      <p:to>
                                        <p:strVal val="visible"/>
                                      </p:to>
                                    </p:set>
                                    <p:animEffect transition="in" filter="checkerboard(across)">
                                      <p:cBhvr>
                                        <p:cTn id="7" dur="500"/>
                                        <p:tgtEl>
                                          <p:spTgt spid="45058">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3000"/>
                                  </p:stCondLst>
                                  <p:childTnLst>
                                    <p:set>
                                      <p:cBhvr>
                                        <p:cTn id="10" dur="1" fill="hold">
                                          <p:stCondLst>
                                            <p:cond delay="0"/>
                                          </p:stCondLst>
                                        </p:cTn>
                                        <p:tgtEl>
                                          <p:spTgt spid="45058">
                                            <p:txEl>
                                              <p:pRg st="2" end="2"/>
                                            </p:txEl>
                                          </p:spTgt>
                                        </p:tgtEl>
                                        <p:attrNameLst>
                                          <p:attrName>style.visibility</p:attrName>
                                        </p:attrNameLst>
                                      </p:cBhvr>
                                      <p:to>
                                        <p:strVal val="visible"/>
                                      </p:to>
                                    </p:set>
                                    <p:animEffect transition="in" filter="checkerboard(across)">
                                      <p:cBhvr>
                                        <p:cTn id="11" dur="500"/>
                                        <p:tgtEl>
                                          <p:spTgt spid="4505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a:xfrm>
            <a:off x="357188" y="228600"/>
            <a:ext cx="8101012" cy="771525"/>
          </a:xfrm>
        </p:spPr>
        <p:txBody>
          <a:bodyPr/>
          <a:lstStyle/>
          <a:p>
            <a:r>
              <a:rPr lang="en-GB" sz="3200" dirty="0" smtClean="0">
                <a:solidFill>
                  <a:schemeClr val="tx1"/>
                </a:solidFill>
              </a:rPr>
              <a:t>Policy as Discourse (2)</a:t>
            </a:r>
          </a:p>
        </p:txBody>
      </p:sp>
      <p:sp>
        <p:nvSpPr>
          <p:cNvPr id="45058" name="Rectangle 3"/>
          <p:cNvSpPr>
            <a:spLocks noGrp="1" noChangeArrowheads="1"/>
          </p:cNvSpPr>
          <p:nvPr>
            <p:ph idx="1"/>
          </p:nvPr>
        </p:nvSpPr>
        <p:spPr>
          <a:xfrm>
            <a:off x="323528" y="1412776"/>
            <a:ext cx="8496944" cy="4591819"/>
          </a:xfrm>
        </p:spPr>
        <p:txBody>
          <a:bodyPr/>
          <a:lstStyle/>
          <a:p>
            <a:pPr marL="0" indent="0">
              <a:lnSpc>
                <a:spcPct val="80000"/>
              </a:lnSpc>
              <a:spcBef>
                <a:spcPts val="0"/>
              </a:spcBef>
              <a:buFontTx/>
              <a:buNone/>
            </a:pPr>
            <a:r>
              <a:rPr lang="en-US" altLang="en-GB" sz="2800" dirty="0" smtClean="0"/>
              <a:t>Following the arguments on the previous slide, it follows that </a:t>
            </a:r>
            <a:r>
              <a:rPr lang="en-US" sz="2800" dirty="0" smtClean="0"/>
              <a:t>there are struggles over the interpretation and enactment of policy but the scope and content of these struggles is constrained by the dominant discourses at any given time. </a:t>
            </a:r>
          </a:p>
          <a:p>
            <a:pPr marL="0" indent="0">
              <a:lnSpc>
                <a:spcPct val="80000"/>
              </a:lnSpc>
              <a:spcBef>
                <a:spcPts val="0"/>
              </a:spcBef>
              <a:buFontTx/>
              <a:buNone/>
            </a:pPr>
            <a:endParaRPr lang="en-US" sz="2800" dirty="0" smtClean="0"/>
          </a:p>
          <a:p>
            <a:pPr marL="0" indent="0">
              <a:lnSpc>
                <a:spcPct val="80000"/>
              </a:lnSpc>
              <a:spcBef>
                <a:spcPts val="0"/>
              </a:spcBef>
              <a:buFontTx/>
              <a:buNone/>
            </a:pPr>
            <a:endParaRPr lang="en-US" sz="2800" dirty="0"/>
          </a:p>
          <a:p>
            <a:pPr marL="0" indent="0">
              <a:lnSpc>
                <a:spcPct val="80000"/>
              </a:lnSpc>
              <a:spcBef>
                <a:spcPts val="0"/>
              </a:spcBef>
              <a:buNone/>
            </a:pPr>
            <a:r>
              <a:rPr lang="en-US" sz="2800" b="1" dirty="0" smtClean="0">
                <a:solidFill>
                  <a:srgbClr val="0000FF"/>
                </a:solidFill>
              </a:rPr>
              <a:t>Does anything </a:t>
            </a:r>
            <a:r>
              <a:rPr lang="en-US" sz="2800" b="1" dirty="0">
                <a:solidFill>
                  <a:srgbClr val="0000FF"/>
                </a:solidFill>
              </a:rPr>
              <a:t>happening in your school </a:t>
            </a:r>
            <a:r>
              <a:rPr lang="en-US" sz="2800" b="1" dirty="0" smtClean="0">
                <a:solidFill>
                  <a:srgbClr val="0000FF"/>
                </a:solidFill>
              </a:rPr>
              <a:t>resonate </a:t>
            </a:r>
            <a:r>
              <a:rPr lang="en-US" sz="2800" b="1" dirty="0">
                <a:solidFill>
                  <a:srgbClr val="0000FF"/>
                </a:solidFill>
              </a:rPr>
              <a:t>with </a:t>
            </a:r>
            <a:r>
              <a:rPr lang="en-US" sz="2800" b="1" dirty="0" smtClean="0">
                <a:solidFill>
                  <a:srgbClr val="0000FF"/>
                </a:solidFill>
              </a:rPr>
              <a:t>these arguments?</a:t>
            </a:r>
            <a:endParaRPr lang="en-GB" sz="2800" b="1" dirty="0">
              <a:solidFill>
                <a:srgbClr val="0000FF"/>
              </a:solidFill>
            </a:endParaRPr>
          </a:p>
          <a:p>
            <a:pPr marL="0" indent="0">
              <a:lnSpc>
                <a:spcPct val="80000"/>
              </a:lnSpc>
              <a:spcBef>
                <a:spcPts val="0"/>
              </a:spcBef>
              <a:buFontTx/>
              <a:buNone/>
            </a:pPr>
            <a:endParaRPr lang="en-GB" sz="2800" dirty="0" smtClean="0"/>
          </a:p>
        </p:txBody>
      </p:sp>
    </p:spTree>
    <p:extLst>
      <p:ext uri="{BB962C8B-B14F-4D97-AF65-F5344CB8AC3E}">
        <p14:creationId xmlns:p14="http://schemas.microsoft.com/office/powerpoint/2010/main" xmlns="" val="3891820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5058">
                                            <p:txEl>
                                              <p:pRg st="0" end="0"/>
                                            </p:txEl>
                                          </p:spTgt>
                                        </p:tgtEl>
                                        <p:attrNameLst>
                                          <p:attrName>style.visibility</p:attrName>
                                        </p:attrNameLst>
                                      </p:cBhvr>
                                      <p:to>
                                        <p:strVal val="visible"/>
                                      </p:to>
                                    </p:set>
                                    <p:animEffect transition="in" filter="checkerboard(across)">
                                      <p:cBhvr>
                                        <p:cTn id="7" dur="500"/>
                                        <p:tgtEl>
                                          <p:spTgt spid="45058">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3000"/>
                                  </p:stCondLst>
                                  <p:childTnLst>
                                    <p:set>
                                      <p:cBhvr>
                                        <p:cTn id="10" dur="1" fill="hold">
                                          <p:stCondLst>
                                            <p:cond delay="0"/>
                                          </p:stCondLst>
                                        </p:cTn>
                                        <p:tgtEl>
                                          <p:spTgt spid="45058">
                                            <p:txEl>
                                              <p:pRg st="3" end="3"/>
                                            </p:txEl>
                                          </p:spTgt>
                                        </p:tgtEl>
                                        <p:attrNameLst>
                                          <p:attrName>style.visibility</p:attrName>
                                        </p:attrNameLst>
                                      </p:cBhvr>
                                      <p:to>
                                        <p:strVal val="visible"/>
                                      </p:to>
                                    </p:set>
                                    <p:animEffect transition="in" filter="checkerboard(across)">
                                      <p:cBhvr>
                                        <p:cTn id="11" dur="500"/>
                                        <p:tgtEl>
                                          <p:spTgt spid="4505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4"/>
          <p:cNvSpPr>
            <a:spLocks noChangeArrowheads="1"/>
          </p:cNvSpPr>
          <p:nvPr/>
        </p:nvSpPr>
        <p:spPr bwMode="auto">
          <a:xfrm>
            <a:off x="357188" y="228600"/>
            <a:ext cx="6643687" cy="1143000"/>
          </a:xfrm>
          <a:prstGeom prst="rect">
            <a:avLst/>
          </a:prstGeom>
          <a:noFill/>
          <a:ln w="9525">
            <a:noFill/>
            <a:miter lim="800000"/>
            <a:headEnd/>
            <a:tailEnd/>
          </a:ln>
        </p:spPr>
        <p:txBody>
          <a:bodyPr anchor="ctr"/>
          <a:lstStyle/>
          <a:p>
            <a:r>
              <a:rPr lang="en-GB" sz="3200" b="1" dirty="0">
                <a:solidFill>
                  <a:schemeClr val="tx2"/>
                </a:solidFill>
                <a:latin typeface="Calibri" pitchFamily="34" charset="0"/>
              </a:rPr>
              <a:t>Bowe </a:t>
            </a:r>
            <a:r>
              <a:rPr lang="en-GB" sz="3200" b="1" i="1" dirty="0">
                <a:solidFill>
                  <a:schemeClr val="tx2"/>
                </a:solidFill>
                <a:latin typeface="Calibri" pitchFamily="34" charset="0"/>
              </a:rPr>
              <a:t>et al</a:t>
            </a:r>
            <a:r>
              <a:rPr lang="en-GB" sz="3200" b="1" dirty="0">
                <a:solidFill>
                  <a:schemeClr val="tx2"/>
                </a:solidFill>
                <a:latin typeface="Calibri" pitchFamily="34" charset="0"/>
              </a:rPr>
              <a:t>. (1992)</a:t>
            </a:r>
            <a:r>
              <a:rPr lang="ja-JP" altLang="en-GB" sz="3200" b="1" dirty="0">
                <a:solidFill>
                  <a:schemeClr val="tx2"/>
                </a:solidFill>
                <a:latin typeface="Calibri" pitchFamily="34" charset="0"/>
              </a:rPr>
              <a:t>’</a:t>
            </a:r>
            <a:r>
              <a:rPr lang="en-GB" altLang="ja-JP" sz="3200" b="1" dirty="0">
                <a:solidFill>
                  <a:schemeClr val="tx2"/>
                </a:solidFill>
                <a:latin typeface="Calibri" pitchFamily="34" charset="0"/>
              </a:rPr>
              <a:t>s </a:t>
            </a:r>
            <a:r>
              <a:rPr lang="en-GB" altLang="ja-JP" sz="3200" b="1" dirty="0" smtClean="0">
                <a:solidFill>
                  <a:schemeClr val="tx2"/>
                </a:solidFill>
                <a:latin typeface="Calibri" pitchFamily="34" charset="0"/>
              </a:rPr>
              <a:t>cyclical model</a:t>
            </a:r>
            <a:endParaRPr lang="en-GB" sz="3200" b="1" dirty="0">
              <a:solidFill>
                <a:schemeClr val="tx2"/>
              </a:solidFill>
              <a:latin typeface="Calibri" pitchFamily="34" charset="0"/>
            </a:endParaRPr>
          </a:p>
        </p:txBody>
      </p:sp>
      <p:sp>
        <p:nvSpPr>
          <p:cNvPr id="32771" name="Rectangle 5"/>
          <p:cNvSpPr>
            <a:spLocks noChangeArrowheads="1"/>
          </p:cNvSpPr>
          <p:nvPr/>
        </p:nvSpPr>
        <p:spPr bwMode="auto">
          <a:xfrm>
            <a:off x="304800" y="1752600"/>
            <a:ext cx="8458200" cy="3890963"/>
          </a:xfrm>
          <a:prstGeom prst="rect">
            <a:avLst/>
          </a:prstGeom>
          <a:noFill/>
          <a:ln w="9525">
            <a:noFill/>
            <a:miter lim="800000"/>
            <a:headEnd/>
            <a:tailEnd/>
          </a:ln>
        </p:spPr>
        <p:txBody>
          <a:bodyPr/>
          <a:lstStyle/>
          <a:p>
            <a:pPr marL="342900" indent="-342900">
              <a:spcBef>
                <a:spcPct val="20000"/>
              </a:spcBef>
              <a:buClr>
                <a:schemeClr val="accent2"/>
              </a:buClr>
              <a:defRPr/>
            </a:pPr>
            <a:r>
              <a:rPr lang="en-GB" sz="3200" dirty="0">
                <a:ea typeface="+mn-ea"/>
              </a:rPr>
              <a:t>			     </a:t>
            </a:r>
            <a:r>
              <a:rPr lang="en-GB" sz="3200" b="1" dirty="0">
                <a:latin typeface="+mn-lt"/>
                <a:ea typeface="+mn-ea"/>
              </a:rPr>
              <a:t>Context of influence</a:t>
            </a:r>
          </a:p>
          <a:p>
            <a:pPr marL="342900" indent="-342900">
              <a:spcBef>
                <a:spcPct val="20000"/>
              </a:spcBef>
              <a:buClr>
                <a:schemeClr val="accent2"/>
              </a:buClr>
              <a:defRPr/>
            </a:pPr>
            <a:endParaRPr lang="en-GB" sz="3200" b="1" dirty="0">
              <a:latin typeface="+mn-lt"/>
              <a:ea typeface="+mn-ea"/>
            </a:endParaRPr>
          </a:p>
          <a:p>
            <a:pPr marL="342900" indent="-342900">
              <a:spcBef>
                <a:spcPct val="20000"/>
              </a:spcBef>
              <a:buClr>
                <a:schemeClr val="accent2"/>
              </a:buClr>
              <a:defRPr/>
            </a:pPr>
            <a:endParaRPr lang="en-GB" sz="3200" b="1" dirty="0">
              <a:latin typeface="+mn-lt"/>
              <a:ea typeface="+mn-ea"/>
            </a:endParaRPr>
          </a:p>
          <a:p>
            <a:pPr marL="342900" indent="-342900">
              <a:spcBef>
                <a:spcPct val="20000"/>
              </a:spcBef>
              <a:buClr>
                <a:schemeClr val="accent2"/>
              </a:buClr>
              <a:defRPr/>
            </a:pPr>
            <a:endParaRPr lang="en-GB" sz="3200" b="1" dirty="0">
              <a:latin typeface="+mn-lt"/>
              <a:ea typeface="+mn-ea"/>
            </a:endParaRPr>
          </a:p>
          <a:p>
            <a:pPr marL="342900" indent="-342900">
              <a:spcBef>
                <a:spcPct val="20000"/>
              </a:spcBef>
              <a:buClr>
                <a:schemeClr val="accent2"/>
              </a:buClr>
              <a:defRPr/>
            </a:pPr>
            <a:r>
              <a:rPr lang="en-GB" sz="3200" b="1" dirty="0">
                <a:latin typeface="+mn-lt"/>
                <a:ea typeface="+mn-ea"/>
              </a:rPr>
              <a:t>Context of policy 		Context of practice</a:t>
            </a:r>
          </a:p>
          <a:p>
            <a:pPr marL="342900" indent="-342900">
              <a:spcBef>
                <a:spcPct val="20000"/>
              </a:spcBef>
              <a:buClr>
                <a:schemeClr val="accent2"/>
              </a:buClr>
              <a:defRPr/>
            </a:pPr>
            <a:r>
              <a:rPr lang="en-GB" sz="3200" b="1" dirty="0">
                <a:latin typeface="+mn-lt"/>
                <a:ea typeface="+mn-ea"/>
              </a:rPr>
              <a:t>text production</a:t>
            </a:r>
          </a:p>
        </p:txBody>
      </p:sp>
      <p:sp>
        <p:nvSpPr>
          <p:cNvPr id="46083" name="Line 6"/>
          <p:cNvSpPr>
            <a:spLocks noChangeShapeType="1"/>
          </p:cNvSpPr>
          <p:nvPr/>
        </p:nvSpPr>
        <p:spPr bwMode="auto">
          <a:xfrm flipV="1">
            <a:off x="2411413" y="2420938"/>
            <a:ext cx="1655762" cy="1655762"/>
          </a:xfrm>
          <a:prstGeom prst="line">
            <a:avLst/>
          </a:prstGeom>
          <a:noFill/>
          <a:ln w="9525">
            <a:solidFill>
              <a:schemeClr val="tx1"/>
            </a:solidFill>
            <a:round/>
            <a:headEnd type="triangle" w="med" len="med"/>
            <a:tailEnd type="triangle" w="med" len="med"/>
          </a:ln>
        </p:spPr>
        <p:txBody>
          <a:bodyPr/>
          <a:lstStyle/>
          <a:p>
            <a:endParaRPr lang="en-GB" dirty="0"/>
          </a:p>
        </p:txBody>
      </p:sp>
      <p:sp>
        <p:nvSpPr>
          <p:cNvPr id="46084" name="Line 7"/>
          <p:cNvSpPr>
            <a:spLocks noChangeShapeType="1"/>
          </p:cNvSpPr>
          <p:nvPr/>
        </p:nvSpPr>
        <p:spPr bwMode="auto">
          <a:xfrm flipH="1" flipV="1">
            <a:off x="4859338" y="2420938"/>
            <a:ext cx="1657350" cy="1655762"/>
          </a:xfrm>
          <a:prstGeom prst="line">
            <a:avLst/>
          </a:prstGeom>
          <a:noFill/>
          <a:ln w="9525">
            <a:solidFill>
              <a:schemeClr val="tx1"/>
            </a:solidFill>
            <a:round/>
            <a:headEnd type="triangle" w="med" len="med"/>
            <a:tailEnd type="triangle" w="med" len="med"/>
          </a:ln>
        </p:spPr>
        <p:txBody>
          <a:bodyPr/>
          <a:lstStyle/>
          <a:p>
            <a:endParaRPr lang="en-GB" dirty="0"/>
          </a:p>
        </p:txBody>
      </p:sp>
      <p:sp>
        <p:nvSpPr>
          <p:cNvPr id="46085" name="Line 8"/>
          <p:cNvSpPr>
            <a:spLocks noChangeShapeType="1"/>
          </p:cNvSpPr>
          <p:nvPr/>
        </p:nvSpPr>
        <p:spPr bwMode="auto">
          <a:xfrm>
            <a:off x="3059113" y="4076700"/>
            <a:ext cx="2952750" cy="0"/>
          </a:xfrm>
          <a:prstGeom prst="line">
            <a:avLst/>
          </a:prstGeom>
          <a:noFill/>
          <a:ln w="9525">
            <a:solidFill>
              <a:schemeClr val="tx1"/>
            </a:solidFill>
            <a:round/>
            <a:headEnd type="triangle" w="med" len="med"/>
            <a:tailEnd type="triangle" w="med" len="med"/>
          </a:ln>
        </p:spPr>
        <p:txBody>
          <a:bodyPr/>
          <a:lstStyle/>
          <a:p>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647" y="2060848"/>
            <a:ext cx="7056784" cy="1296144"/>
          </a:xfrm>
        </p:spPr>
        <p:txBody>
          <a:bodyPr/>
          <a:lstStyle/>
          <a:p>
            <a:r>
              <a:rPr lang="en-GB" dirty="0" smtClean="0"/>
              <a:t>SSLC &amp; distance learning:</a:t>
            </a:r>
            <a:endParaRPr lang="en-GB" dirty="0"/>
          </a:p>
        </p:txBody>
      </p:sp>
      <p:sp>
        <p:nvSpPr>
          <p:cNvPr id="3" name="Subtitle 2"/>
          <p:cNvSpPr>
            <a:spLocks noGrp="1"/>
          </p:cNvSpPr>
          <p:nvPr>
            <p:ph type="subTitle" idx="1"/>
          </p:nvPr>
        </p:nvSpPr>
        <p:spPr>
          <a:xfrm>
            <a:off x="-866" y="3140968"/>
            <a:ext cx="9144866" cy="3456384"/>
          </a:xfrm>
        </p:spPr>
        <p:txBody>
          <a:bodyPr/>
          <a:lstStyle/>
          <a:p>
            <a:pPr marL="457200" indent="-457200">
              <a:buFont typeface="Arial" panose="020B0604020202020204" pitchFamily="34" charset="0"/>
              <a:buChar char="•"/>
            </a:pPr>
            <a:r>
              <a:rPr lang="en-GB" sz="2800" dirty="0">
                <a:hlinkClick r:id="rId2"/>
              </a:rPr>
              <a:t>https://www.warwicksu.com/sslc/issues/</a:t>
            </a:r>
            <a:endParaRPr lang="en-GB" sz="2800" dirty="0"/>
          </a:p>
          <a:p>
            <a:pPr marL="457200" indent="-457200">
              <a:buFont typeface="Arial" panose="020B0604020202020204" pitchFamily="34" charset="0"/>
              <a:buChar char="•"/>
            </a:pPr>
            <a:r>
              <a:rPr lang="en-GB" sz="2800" dirty="0" smtClean="0"/>
              <a:t>Discuss your impressions of the course so far with a group of peers over lunch.</a:t>
            </a:r>
          </a:p>
          <a:p>
            <a:pPr marL="457200" indent="-457200">
              <a:buFont typeface="Arial" panose="020B0604020202020204" pitchFamily="34" charset="0"/>
              <a:buChar char="•"/>
            </a:pPr>
            <a:r>
              <a:rPr lang="en-GB" sz="2800" dirty="0" smtClean="0"/>
              <a:t>Nominate one person in your group to submit your views.</a:t>
            </a:r>
          </a:p>
          <a:p>
            <a:pPr marL="457200" indent="-457200">
              <a:buFont typeface="Arial" panose="020B0604020202020204" pitchFamily="34" charset="0"/>
              <a:buChar char="•"/>
            </a:pPr>
            <a:r>
              <a:rPr lang="en-GB" sz="2800" dirty="0" smtClean="0"/>
              <a:t>Use the additional space on the day feedback form to share these views. </a:t>
            </a:r>
          </a:p>
          <a:p>
            <a:pPr marL="457200" indent="-457200">
              <a:buFont typeface="Arial" panose="020B0604020202020204" pitchFamily="34" charset="0"/>
              <a:buChar char="•"/>
            </a:pPr>
            <a:r>
              <a:rPr lang="en-GB" sz="2800" dirty="0" smtClean="0"/>
              <a:t>The team will respond to these within a month.</a:t>
            </a:r>
            <a:endParaRPr lang="en-GB" sz="2800" dirty="0"/>
          </a:p>
        </p:txBody>
      </p:sp>
    </p:spTree>
    <p:extLst>
      <p:ext uri="{BB962C8B-B14F-4D97-AF65-F5344CB8AC3E}">
        <p14:creationId xmlns:p14="http://schemas.microsoft.com/office/powerpoint/2010/main" xmlns="" val="27841995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a:xfrm>
            <a:off x="467544" y="228600"/>
            <a:ext cx="8676456" cy="1200150"/>
          </a:xfrm>
        </p:spPr>
        <p:txBody>
          <a:bodyPr/>
          <a:lstStyle/>
          <a:p>
            <a:r>
              <a:rPr lang="en-GB" sz="3200" dirty="0" smtClean="0">
                <a:solidFill>
                  <a:schemeClr val="tx1"/>
                </a:solidFill>
              </a:rPr>
              <a:t>A cyclical model of policy development</a:t>
            </a:r>
          </a:p>
        </p:txBody>
      </p:sp>
      <p:sp>
        <p:nvSpPr>
          <p:cNvPr id="850947" name="Rectangle 3"/>
          <p:cNvSpPr>
            <a:spLocks noGrp="1" noChangeArrowheads="1"/>
          </p:cNvSpPr>
          <p:nvPr>
            <p:ph idx="1"/>
          </p:nvPr>
        </p:nvSpPr>
        <p:spPr>
          <a:xfrm>
            <a:off x="467544" y="1428750"/>
            <a:ext cx="8136904" cy="4667250"/>
          </a:xfrm>
        </p:spPr>
        <p:txBody>
          <a:bodyPr/>
          <a:lstStyle/>
          <a:p>
            <a:pPr marL="0" indent="0">
              <a:lnSpc>
                <a:spcPct val="80000"/>
              </a:lnSpc>
              <a:buFontTx/>
              <a:buNone/>
            </a:pPr>
            <a:r>
              <a:rPr lang="en-US" altLang="en-GB" sz="2800" dirty="0" smtClean="0"/>
              <a:t>“</a:t>
            </a:r>
            <a:r>
              <a:rPr lang="en-US" sz="2800" dirty="0" smtClean="0"/>
              <a:t>In a very real sense, generation and implementation are continuous features of the policy process, with generation of policy … still taking place after the legislation has been effected; both within the central state and within the LEAs and the schools</a:t>
            </a:r>
            <a:r>
              <a:rPr lang="en-US" altLang="en-GB" sz="2800" dirty="0" smtClean="0"/>
              <a:t>”</a:t>
            </a:r>
            <a:r>
              <a:rPr lang="en-US" sz="2800" dirty="0" smtClean="0"/>
              <a:t> (Bowe </a:t>
            </a:r>
            <a:r>
              <a:rPr lang="en-US" sz="2800" i="1" dirty="0" smtClean="0"/>
              <a:t>et al</a:t>
            </a:r>
            <a:r>
              <a:rPr lang="en-US" sz="2800" dirty="0" smtClean="0"/>
              <a:t>. 1992: 14).</a:t>
            </a:r>
          </a:p>
          <a:p>
            <a:pPr marL="0" indent="0">
              <a:lnSpc>
                <a:spcPct val="80000"/>
              </a:lnSpc>
              <a:buFontTx/>
              <a:buNone/>
            </a:pPr>
            <a:endParaRPr lang="en-US" sz="2800" dirty="0" smtClean="0"/>
          </a:p>
          <a:p>
            <a:pPr marL="0" indent="0">
              <a:lnSpc>
                <a:spcPct val="80000"/>
              </a:lnSpc>
              <a:buFontTx/>
              <a:buNone/>
            </a:pPr>
            <a:r>
              <a:rPr lang="en-US" altLang="en-GB" sz="2800" dirty="0" smtClean="0"/>
              <a:t>“</a:t>
            </a:r>
            <a:r>
              <a:rPr lang="en-US" sz="2800" dirty="0" smtClean="0"/>
              <a:t>Sharp distinctions between policy generation and implementation can be unhelpful as they fail to account for the way in which policy is formed and reformed as it is being </a:t>
            </a:r>
            <a:r>
              <a:rPr lang="en-US" altLang="en-GB" sz="2800" dirty="0" smtClean="0"/>
              <a:t>‘</a:t>
            </a:r>
            <a:r>
              <a:rPr lang="en-US" sz="2800" dirty="0" smtClean="0"/>
              <a:t>implemented</a:t>
            </a:r>
            <a:r>
              <a:rPr lang="en-US" altLang="en-GB" sz="2800" dirty="0" smtClean="0"/>
              <a:t>’</a:t>
            </a:r>
            <a:r>
              <a:rPr lang="en-US" altLang="en-GB" sz="2800" dirty="0"/>
              <a:t> </a:t>
            </a:r>
            <a:r>
              <a:rPr lang="en-US" altLang="en-GB" sz="2800" dirty="0" smtClean="0"/>
              <a:t>”</a:t>
            </a:r>
            <a:r>
              <a:rPr lang="en-US" sz="2800" dirty="0" smtClean="0"/>
              <a:t> (Bell and Stevenson, 2006: 9).</a:t>
            </a:r>
          </a:p>
          <a:p>
            <a:pPr>
              <a:lnSpc>
                <a:spcPct val="80000"/>
              </a:lnSpc>
              <a:buFontTx/>
              <a:buNone/>
            </a:pPr>
            <a:r>
              <a:rPr lang="en-US" sz="2400" b="1" dirty="0" smtClean="0">
                <a:effectLst>
                  <a:outerShdw blurRad="38100" dist="38100" dir="2700000" algn="tl">
                    <a:srgbClr val="C0C0C0"/>
                  </a:outerShdw>
                </a:effectLst>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850947">
                                            <p:txEl>
                                              <p:pRg st="0" end="0"/>
                                            </p:txEl>
                                          </p:spTgt>
                                        </p:tgtEl>
                                        <p:attrNameLst>
                                          <p:attrName>style.visibility</p:attrName>
                                        </p:attrNameLst>
                                      </p:cBhvr>
                                      <p:to>
                                        <p:strVal val="visible"/>
                                      </p:to>
                                    </p:set>
                                    <p:animEffect transition="in" filter="checkerboard(across)">
                                      <p:cBhvr>
                                        <p:cTn id="7" dur="500"/>
                                        <p:tgtEl>
                                          <p:spTgt spid="850947">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4000"/>
                                  </p:stCondLst>
                                  <p:childTnLst>
                                    <p:set>
                                      <p:cBhvr>
                                        <p:cTn id="10" dur="1" fill="hold">
                                          <p:stCondLst>
                                            <p:cond delay="0"/>
                                          </p:stCondLst>
                                        </p:cTn>
                                        <p:tgtEl>
                                          <p:spTgt spid="850947">
                                            <p:txEl>
                                              <p:pRg st="2" end="2"/>
                                            </p:txEl>
                                          </p:spTgt>
                                        </p:tgtEl>
                                        <p:attrNameLst>
                                          <p:attrName>style.visibility</p:attrName>
                                        </p:attrNameLst>
                                      </p:cBhvr>
                                      <p:to>
                                        <p:strVal val="visible"/>
                                      </p:to>
                                    </p:set>
                                    <p:animEffect transition="in" filter="checkerboard(across)">
                                      <p:cBhvr>
                                        <p:cTn id="11" dur="500"/>
                                        <p:tgtEl>
                                          <p:spTgt spid="8509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050"/>
          <p:cNvSpPr>
            <a:spLocks noGrp="1" noChangeArrowheads="1"/>
          </p:cNvSpPr>
          <p:nvPr>
            <p:ph type="title"/>
          </p:nvPr>
        </p:nvSpPr>
        <p:spPr>
          <a:xfrm>
            <a:off x="395536" y="304800"/>
            <a:ext cx="8367464" cy="762000"/>
          </a:xfrm>
          <a:noFill/>
        </p:spPr>
        <p:txBody>
          <a:bodyPr lIns="90488" tIns="44450" rIns="90488" bIns="44450"/>
          <a:lstStyle/>
          <a:p>
            <a:r>
              <a:rPr lang="en-US" sz="3200" dirty="0" smtClean="0">
                <a:solidFill>
                  <a:schemeClr val="tx1"/>
                </a:solidFill>
              </a:rPr>
              <a:t>Power, authority and influence</a:t>
            </a:r>
          </a:p>
        </p:txBody>
      </p:sp>
      <p:sp>
        <p:nvSpPr>
          <p:cNvPr id="50178" name="Rectangle 2052"/>
          <p:cNvSpPr>
            <a:spLocks noGrp="1" noChangeArrowheads="1"/>
          </p:cNvSpPr>
          <p:nvPr>
            <p:ph sz="half" idx="1"/>
          </p:nvPr>
        </p:nvSpPr>
        <p:spPr>
          <a:xfrm>
            <a:off x="381000" y="1124744"/>
            <a:ext cx="8382000" cy="4947444"/>
          </a:xfrm>
        </p:spPr>
        <p:txBody>
          <a:bodyPr lIns="90488" tIns="44450" rIns="90488" bIns="44450"/>
          <a:lstStyle/>
          <a:p>
            <a:pPr marL="0" indent="0">
              <a:buFontTx/>
              <a:buNone/>
            </a:pPr>
            <a:r>
              <a:rPr lang="en-US" altLang="en-GB" dirty="0" smtClean="0"/>
              <a:t>“</a:t>
            </a:r>
            <a:r>
              <a:rPr lang="en-US" dirty="0" smtClean="0"/>
              <a:t>Policy is political; it is about the power to determine what gets done</a:t>
            </a:r>
            <a:r>
              <a:rPr lang="en-US" altLang="en-GB" dirty="0" smtClean="0"/>
              <a:t>”</a:t>
            </a:r>
            <a:r>
              <a:rPr lang="en-US" dirty="0" smtClean="0"/>
              <a:t> (Bell and Stevenson, 2006: 9).</a:t>
            </a:r>
          </a:p>
          <a:p>
            <a:pPr marL="0" indent="0">
              <a:buFontTx/>
              <a:buNone/>
            </a:pPr>
            <a:r>
              <a:rPr lang="en-US" dirty="0" smtClean="0"/>
              <a:t>Authority = Power that comes from one</a:t>
            </a:r>
            <a:r>
              <a:rPr lang="en-US" altLang="en-GB" dirty="0" smtClean="0"/>
              <a:t>’</a:t>
            </a:r>
            <a:r>
              <a:rPr lang="en-US" dirty="0" smtClean="0"/>
              <a:t>s position within a hierarchy. Always flows downwards.</a:t>
            </a:r>
          </a:p>
          <a:p>
            <a:pPr marL="0" indent="0">
              <a:buFontTx/>
              <a:buNone/>
            </a:pPr>
            <a:r>
              <a:rPr lang="en-US" dirty="0" smtClean="0"/>
              <a:t>Influence = More fluid and multi-directional than Authority; power that comes from personal characteristics, expertise (possession of specialized knowledge) and opportunity (being in the right place at the right time). </a:t>
            </a:r>
          </a:p>
          <a:p>
            <a:pPr marL="0" indent="0">
              <a:buFontTx/>
              <a:buNone/>
            </a:pPr>
            <a:r>
              <a:rPr lang="en-US" dirty="0" smtClean="0"/>
              <a:t>See Busher (2006) on power.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50178">
                                            <p:txEl>
                                              <p:pRg st="0" end="0"/>
                                            </p:txEl>
                                          </p:spTgt>
                                        </p:tgtEl>
                                        <p:attrNameLst>
                                          <p:attrName>style.visibility</p:attrName>
                                        </p:attrNameLst>
                                      </p:cBhvr>
                                      <p:to>
                                        <p:strVal val="visible"/>
                                      </p:to>
                                    </p:set>
                                    <p:animEffect transition="in" filter="checkerboard(across)">
                                      <p:cBhvr>
                                        <p:cTn id="7" dur="500"/>
                                        <p:tgtEl>
                                          <p:spTgt spid="50178">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2000"/>
                                  </p:stCondLst>
                                  <p:childTnLst>
                                    <p:set>
                                      <p:cBhvr>
                                        <p:cTn id="10" dur="1" fill="hold">
                                          <p:stCondLst>
                                            <p:cond delay="0"/>
                                          </p:stCondLst>
                                        </p:cTn>
                                        <p:tgtEl>
                                          <p:spTgt spid="50178">
                                            <p:txEl>
                                              <p:pRg st="1" end="1"/>
                                            </p:txEl>
                                          </p:spTgt>
                                        </p:tgtEl>
                                        <p:attrNameLst>
                                          <p:attrName>style.visibility</p:attrName>
                                        </p:attrNameLst>
                                      </p:cBhvr>
                                      <p:to>
                                        <p:strVal val="visible"/>
                                      </p:to>
                                    </p:set>
                                    <p:animEffect transition="in" filter="checkerboard(across)">
                                      <p:cBhvr>
                                        <p:cTn id="11" dur="500"/>
                                        <p:tgtEl>
                                          <p:spTgt spid="50178">
                                            <p:txEl>
                                              <p:pRg st="1" end="1"/>
                                            </p:txEl>
                                          </p:spTgt>
                                        </p:tgtEl>
                                      </p:cBhvr>
                                    </p:animEffect>
                                  </p:childTnLst>
                                </p:cTn>
                              </p:par>
                            </p:childTnLst>
                          </p:cTn>
                        </p:par>
                        <p:par>
                          <p:cTn id="12" fill="hold">
                            <p:stCondLst>
                              <p:cond delay="3000"/>
                            </p:stCondLst>
                            <p:childTnLst>
                              <p:par>
                                <p:cTn id="13" presetID="5" presetClass="entr" presetSubtype="10" fill="hold" nodeType="afterEffect">
                                  <p:stCondLst>
                                    <p:cond delay="2000"/>
                                  </p:stCondLst>
                                  <p:childTnLst>
                                    <p:set>
                                      <p:cBhvr>
                                        <p:cTn id="14" dur="1" fill="hold">
                                          <p:stCondLst>
                                            <p:cond delay="0"/>
                                          </p:stCondLst>
                                        </p:cTn>
                                        <p:tgtEl>
                                          <p:spTgt spid="50178">
                                            <p:txEl>
                                              <p:pRg st="2" end="2"/>
                                            </p:txEl>
                                          </p:spTgt>
                                        </p:tgtEl>
                                        <p:attrNameLst>
                                          <p:attrName>style.visibility</p:attrName>
                                        </p:attrNameLst>
                                      </p:cBhvr>
                                      <p:to>
                                        <p:strVal val="visible"/>
                                      </p:to>
                                    </p:set>
                                    <p:animEffect transition="in" filter="checkerboard(across)">
                                      <p:cBhvr>
                                        <p:cTn id="15" dur="500"/>
                                        <p:tgtEl>
                                          <p:spTgt spid="50178">
                                            <p:txEl>
                                              <p:pRg st="2" end="2"/>
                                            </p:txEl>
                                          </p:spTgt>
                                        </p:tgtEl>
                                      </p:cBhvr>
                                    </p:animEffect>
                                  </p:childTnLst>
                                </p:cTn>
                              </p:par>
                            </p:childTnLst>
                          </p:cTn>
                        </p:par>
                        <p:par>
                          <p:cTn id="16" fill="hold">
                            <p:stCondLst>
                              <p:cond delay="5500"/>
                            </p:stCondLst>
                            <p:childTnLst>
                              <p:par>
                                <p:cTn id="17" presetID="5" presetClass="entr" presetSubtype="10" fill="hold" nodeType="afterEffect">
                                  <p:stCondLst>
                                    <p:cond delay="4000"/>
                                  </p:stCondLst>
                                  <p:childTnLst>
                                    <p:set>
                                      <p:cBhvr>
                                        <p:cTn id="18" dur="1" fill="hold">
                                          <p:stCondLst>
                                            <p:cond delay="0"/>
                                          </p:stCondLst>
                                        </p:cTn>
                                        <p:tgtEl>
                                          <p:spTgt spid="50178">
                                            <p:txEl>
                                              <p:pRg st="3" end="3"/>
                                            </p:txEl>
                                          </p:spTgt>
                                        </p:tgtEl>
                                        <p:attrNameLst>
                                          <p:attrName>style.visibility</p:attrName>
                                        </p:attrNameLst>
                                      </p:cBhvr>
                                      <p:to>
                                        <p:strVal val="visible"/>
                                      </p:to>
                                    </p:set>
                                    <p:animEffect transition="in" filter="checkerboard(across)">
                                      <p:cBhvr>
                                        <p:cTn id="19" dur="500"/>
                                        <p:tgtEl>
                                          <p:spTgt spid="5017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p:nvPr>
        </p:nvSpPr>
        <p:spPr>
          <a:xfrm>
            <a:off x="428625" y="228600"/>
            <a:ext cx="8715375" cy="914400"/>
          </a:xfrm>
        </p:spPr>
        <p:txBody>
          <a:bodyPr/>
          <a:lstStyle/>
          <a:p>
            <a:r>
              <a:rPr lang="en-GB" sz="3200" dirty="0" smtClean="0">
                <a:solidFill>
                  <a:schemeClr val="tx1"/>
                </a:solidFill>
              </a:rPr>
              <a:t>Silent voices</a:t>
            </a:r>
          </a:p>
        </p:txBody>
      </p:sp>
      <p:sp>
        <p:nvSpPr>
          <p:cNvPr id="52226" name="Rectangle 3"/>
          <p:cNvSpPr>
            <a:spLocks noGrp="1" noChangeArrowheads="1"/>
          </p:cNvSpPr>
          <p:nvPr>
            <p:ph idx="1"/>
          </p:nvPr>
        </p:nvSpPr>
        <p:spPr>
          <a:xfrm>
            <a:off x="395536" y="1219200"/>
            <a:ext cx="8462714" cy="4924425"/>
          </a:xfrm>
        </p:spPr>
        <p:txBody>
          <a:bodyPr/>
          <a:lstStyle/>
          <a:p>
            <a:pPr marL="0" indent="0">
              <a:spcBef>
                <a:spcPts val="0"/>
              </a:spcBef>
              <a:buNone/>
            </a:pPr>
            <a:r>
              <a:rPr lang="en-US" sz="2800" dirty="0" smtClean="0"/>
              <a:t>Those with power are often able to shape the way the </a:t>
            </a:r>
            <a:r>
              <a:rPr lang="en-US" altLang="en-GB" sz="2800" dirty="0" smtClean="0"/>
              <a:t>‘</a:t>
            </a:r>
            <a:r>
              <a:rPr lang="en-US" sz="2800" dirty="0" smtClean="0"/>
              <a:t>real world</a:t>
            </a:r>
            <a:r>
              <a:rPr lang="en-US" altLang="en-GB" sz="2800" dirty="0" smtClean="0"/>
              <a:t>’</a:t>
            </a:r>
            <a:r>
              <a:rPr lang="en-US" sz="2800" dirty="0" smtClean="0"/>
              <a:t> is perceived – to define the problem, to set the limits within which solutions might be acceptable and even to select and impose specific solutions (Bell and Stevenson 2006: 22).</a:t>
            </a:r>
          </a:p>
          <a:p>
            <a:pPr marL="0" indent="0">
              <a:spcBef>
                <a:spcPts val="0"/>
              </a:spcBef>
              <a:buNone/>
            </a:pPr>
            <a:endParaRPr lang="en-US" sz="2800" dirty="0"/>
          </a:p>
          <a:p>
            <a:pPr marL="0" indent="0">
              <a:spcBef>
                <a:spcPts val="0"/>
              </a:spcBef>
              <a:buNone/>
            </a:pPr>
            <a:r>
              <a:rPr lang="en-US" sz="2800" dirty="0" smtClean="0"/>
              <a:t>But that means some (many?) voices are not heard.</a:t>
            </a:r>
          </a:p>
          <a:p>
            <a:pPr marL="0" indent="0">
              <a:spcBef>
                <a:spcPts val="0"/>
              </a:spcBef>
              <a:buNone/>
            </a:pPr>
            <a:endParaRPr lang="en-US" sz="2800" dirty="0"/>
          </a:p>
          <a:p>
            <a:pPr marL="0" indent="0">
              <a:spcBef>
                <a:spcPts val="0"/>
              </a:spcBef>
              <a:buNone/>
            </a:pPr>
            <a:r>
              <a:rPr lang="en-US" sz="2800" dirty="0" smtClean="0"/>
              <a:t>And this brings us to the </a:t>
            </a:r>
            <a:r>
              <a:rPr lang="en-US" sz="2800" b="1" dirty="0" smtClean="0"/>
              <a:t>impact</a:t>
            </a:r>
            <a:r>
              <a:rPr lang="en-US" sz="2800" dirty="0" smtClean="0"/>
              <a:t> of policy: can policies always produce their intended consequences?</a:t>
            </a:r>
          </a:p>
          <a:p>
            <a:pPr marL="457200" indent="-457200">
              <a:buFontTx/>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52226">
                                            <p:txEl>
                                              <p:pRg st="0" end="0"/>
                                            </p:txEl>
                                          </p:spTgt>
                                        </p:tgtEl>
                                        <p:attrNameLst>
                                          <p:attrName>style.visibility</p:attrName>
                                        </p:attrNameLst>
                                      </p:cBhvr>
                                      <p:to>
                                        <p:strVal val="visible"/>
                                      </p:to>
                                    </p:set>
                                    <p:animEffect transition="in" filter="checkerboard(across)">
                                      <p:cBhvr>
                                        <p:cTn id="7" dur="500"/>
                                        <p:tgtEl>
                                          <p:spTgt spid="52226">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3000"/>
                                  </p:stCondLst>
                                  <p:childTnLst>
                                    <p:set>
                                      <p:cBhvr>
                                        <p:cTn id="10" dur="1" fill="hold">
                                          <p:stCondLst>
                                            <p:cond delay="0"/>
                                          </p:stCondLst>
                                        </p:cTn>
                                        <p:tgtEl>
                                          <p:spTgt spid="52226">
                                            <p:txEl>
                                              <p:pRg st="2" end="2"/>
                                            </p:txEl>
                                          </p:spTgt>
                                        </p:tgtEl>
                                        <p:attrNameLst>
                                          <p:attrName>style.visibility</p:attrName>
                                        </p:attrNameLst>
                                      </p:cBhvr>
                                      <p:to>
                                        <p:strVal val="visible"/>
                                      </p:to>
                                    </p:set>
                                    <p:animEffect transition="in" filter="checkerboard(across)">
                                      <p:cBhvr>
                                        <p:cTn id="11" dur="500"/>
                                        <p:tgtEl>
                                          <p:spTgt spid="52226">
                                            <p:txEl>
                                              <p:pRg st="2" end="2"/>
                                            </p:txEl>
                                          </p:spTgt>
                                        </p:tgtEl>
                                      </p:cBhvr>
                                    </p:animEffect>
                                  </p:childTnLst>
                                </p:cTn>
                              </p:par>
                            </p:childTnLst>
                          </p:cTn>
                        </p:par>
                        <p:par>
                          <p:cTn id="12" fill="hold">
                            <p:stCondLst>
                              <p:cond delay="4000"/>
                            </p:stCondLst>
                            <p:childTnLst>
                              <p:par>
                                <p:cTn id="13" presetID="5" presetClass="entr" presetSubtype="10" fill="hold" nodeType="afterEffect">
                                  <p:stCondLst>
                                    <p:cond delay="2000"/>
                                  </p:stCondLst>
                                  <p:childTnLst>
                                    <p:set>
                                      <p:cBhvr>
                                        <p:cTn id="14" dur="1" fill="hold">
                                          <p:stCondLst>
                                            <p:cond delay="0"/>
                                          </p:stCondLst>
                                        </p:cTn>
                                        <p:tgtEl>
                                          <p:spTgt spid="52226">
                                            <p:txEl>
                                              <p:pRg st="4" end="4"/>
                                            </p:txEl>
                                          </p:spTgt>
                                        </p:tgtEl>
                                        <p:attrNameLst>
                                          <p:attrName>style.visibility</p:attrName>
                                        </p:attrNameLst>
                                      </p:cBhvr>
                                      <p:to>
                                        <p:strVal val="visible"/>
                                      </p:to>
                                    </p:set>
                                    <p:animEffect transition="in" filter="checkerboard(across)">
                                      <p:cBhvr>
                                        <p:cTn id="15" dur="500"/>
                                        <p:tgtEl>
                                          <p:spTgt spid="5222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026"/>
          <p:cNvSpPr>
            <a:spLocks noGrp="1" noChangeArrowheads="1"/>
          </p:cNvSpPr>
          <p:nvPr>
            <p:ph type="title"/>
          </p:nvPr>
        </p:nvSpPr>
        <p:spPr>
          <a:xfrm>
            <a:off x="683568" y="1124744"/>
            <a:ext cx="7772400" cy="1362075"/>
          </a:xfrm>
        </p:spPr>
        <p:txBody>
          <a:bodyPr/>
          <a:lstStyle/>
          <a:p>
            <a:r>
              <a:rPr lang="en-GB" sz="3200" dirty="0" smtClean="0">
                <a:solidFill>
                  <a:schemeClr val="tx1"/>
                </a:solidFill>
              </a:rPr>
              <a:t>Activity 2.1</a:t>
            </a:r>
          </a:p>
        </p:txBody>
      </p:sp>
      <p:sp>
        <p:nvSpPr>
          <p:cNvPr id="54274" name="Rectangle 1027"/>
          <p:cNvSpPr>
            <a:spLocks noGrp="1" noChangeArrowheads="1"/>
          </p:cNvSpPr>
          <p:nvPr>
            <p:ph type="body" idx="1"/>
          </p:nvPr>
        </p:nvSpPr>
        <p:spPr>
          <a:xfrm>
            <a:off x="755576" y="2132856"/>
            <a:ext cx="7772400" cy="1500187"/>
          </a:xfrm>
        </p:spPr>
        <p:txBody>
          <a:bodyPr/>
          <a:lstStyle/>
          <a:p>
            <a:pPr marL="514350" indent="-514350">
              <a:buAutoNum type="alphaLcParenR"/>
            </a:pPr>
            <a:r>
              <a:rPr lang="en-GB" sz="2600" dirty="0" smtClean="0"/>
              <a:t>Each group will take </a:t>
            </a:r>
            <a:r>
              <a:rPr lang="en-GB" sz="2600" b="1" dirty="0" smtClean="0"/>
              <a:t>one</a:t>
            </a:r>
            <a:r>
              <a:rPr lang="en-GB" sz="2600" dirty="0" smtClean="0"/>
              <a:t> of </a:t>
            </a:r>
            <a:r>
              <a:rPr lang="en-GB" sz="2600" dirty="0"/>
              <a:t>each of Hoskins &amp; Barker’s </a:t>
            </a:r>
            <a:r>
              <a:rPr lang="en-GB" sz="2600" dirty="0" smtClean="0"/>
              <a:t>Five Propositions, </a:t>
            </a:r>
            <a:r>
              <a:rPr lang="en-GB" sz="2600" dirty="0"/>
              <a:t>summarise the evidence to support it, and then add alongside any questions, challenges or further enquiries you think the proposition provokes.  There’s a template sheet for your evidence</a:t>
            </a:r>
            <a:r>
              <a:rPr lang="en-GB" sz="2600" dirty="0" smtClean="0"/>
              <a:t>. For this part of the Activity you will need to complete the first two columns.</a:t>
            </a:r>
            <a:endParaRPr lang="en-GB" sz="2800" dirty="0" smtClean="0"/>
          </a:p>
          <a:p>
            <a:pPr marL="0" indent="0" algn="ctr">
              <a:buNone/>
            </a:pPr>
            <a:r>
              <a:rPr lang="en-GB" sz="2400" b="1" dirty="0" smtClean="0">
                <a:solidFill>
                  <a:srgbClr val="0000FF"/>
                </a:solidFill>
              </a:rPr>
              <a:t>N.B. Activity 2 is in two parts. At the end of the whole Activity you will be asked to present your findings to the rest of the groups.</a:t>
            </a:r>
            <a:endParaRPr lang="en-GB" sz="2400" b="1" dirty="0">
              <a:solidFill>
                <a:srgbClr val="0000FF"/>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026"/>
          <p:cNvSpPr>
            <a:spLocks noGrp="1" noChangeArrowheads="1"/>
          </p:cNvSpPr>
          <p:nvPr>
            <p:ph type="title"/>
          </p:nvPr>
        </p:nvSpPr>
        <p:spPr>
          <a:xfrm>
            <a:off x="285750" y="228600"/>
            <a:ext cx="8572500" cy="914400"/>
          </a:xfrm>
        </p:spPr>
        <p:txBody>
          <a:bodyPr/>
          <a:lstStyle/>
          <a:p>
            <a:r>
              <a:rPr lang="en-GB" sz="3200" dirty="0" smtClean="0">
                <a:solidFill>
                  <a:schemeClr val="tx1"/>
                </a:solidFill>
              </a:rPr>
              <a:t>Activity 2.2</a:t>
            </a:r>
          </a:p>
        </p:txBody>
      </p:sp>
      <p:sp>
        <p:nvSpPr>
          <p:cNvPr id="54274" name="Rectangle 1027"/>
          <p:cNvSpPr>
            <a:spLocks noGrp="1" noChangeArrowheads="1"/>
          </p:cNvSpPr>
          <p:nvPr>
            <p:ph idx="1"/>
          </p:nvPr>
        </p:nvSpPr>
        <p:spPr>
          <a:xfrm>
            <a:off x="539552" y="1268761"/>
            <a:ext cx="7992888" cy="4392488"/>
          </a:xfrm>
        </p:spPr>
        <p:txBody>
          <a:bodyPr/>
          <a:lstStyle/>
          <a:p>
            <a:pPr marL="514350" indent="-514350">
              <a:buFont typeface="+mj-lt"/>
              <a:buAutoNum type="alphaLcParenR" startAt="2"/>
            </a:pPr>
            <a:r>
              <a:rPr lang="en-GB" sz="2800" dirty="0" smtClean="0"/>
              <a:t>Looking at the middle column of your worksheet, what evidence would you need to answer your concerns there?</a:t>
            </a:r>
          </a:p>
          <a:p>
            <a:pPr marL="514350" indent="-514350">
              <a:spcAft>
                <a:spcPts val="600"/>
              </a:spcAft>
              <a:buFont typeface="+mj-lt"/>
              <a:buAutoNum type="alphaLcParenR" startAt="2"/>
            </a:pPr>
            <a:r>
              <a:rPr lang="en-GB" sz="2800" dirty="0" smtClean="0"/>
              <a:t>Consider </a:t>
            </a:r>
            <a:r>
              <a:rPr lang="en-GB" sz="2800" dirty="0"/>
              <a:t>your schools. Have any of them recognised </a:t>
            </a:r>
            <a:r>
              <a:rPr lang="en-GB" sz="2800" dirty="0" smtClean="0"/>
              <a:t>your table’s Proposition </a:t>
            </a:r>
            <a:r>
              <a:rPr lang="en-GB" sz="2800" dirty="0"/>
              <a:t>as </a:t>
            </a:r>
            <a:r>
              <a:rPr lang="en-GB" sz="2800" dirty="0" smtClean="0"/>
              <a:t>a barrier </a:t>
            </a:r>
            <a:r>
              <a:rPr lang="en-GB" sz="2800" dirty="0"/>
              <a:t>to student achievement? </a:t>
            </a:r>
            <a:r>
              <a:rPr lang="en-GB" sz="2800" dirty="0" smtClean="0"/>
              <a:t>Do </a:t>
            </a:r>
            <a:r>
              <a:rPr lang="en-GB" sz="2800" b="1" dirty="0" smtClean="0"/>
              <a:t>you</a:t>
            </a:r>
            <a:r>
              <a:rPr lang="en-GB" sz="2800" dirty="0" smtClean="0"/>
              <a:t> </a:t>
            </a:r>
            <a:r>
              <a:rPr lang="en-GB" sz="2800" dirty="0"/>
              <a:t>think </a:t>
            </a:r>
            <a:r>
              <a:rPr lang="en-GB" sz="2800" dirty="0" smtClean="0"/>
              <a:t>it is? </a:t>
            </a:r>
            <a:r>
              <a:rPr lang="en-GB" sz="2800" dirty="0"/>
              <a:t>What evidence might you need to be sure</a:t>
            </a:r>
            <a:r>
              <a:rPr lang="en-GB" sz="2800" dirty="0" smtClean="0"/>
              <a:t>?</a:t>
            </a:r>
          </a:p>
          <a:p>
            <a:pPr marL="0" indent="0">
              <a:buNone/>
            </a:pPr>
            <a:r>
              <a:rPr lang="en-GB" sz="2400" b="1" dirty="0" smtClean="0">
                <a:solidFill>
                  <a:srgbClr val="0000FF"/>
                </a:solidFill>
              </a:rPr>
              <a:t>Remember that Activity 2 is in two parts. At the end of the whole Activity you will be asked to present </a:t>
            </a:r>
            <a:r>
              <a:rPr lang="en-GB" sz="2400" b="1" dirty="0">
                <a:solidFill>
                  <a:srgbClr val="0000FF"/>
                </a:solidFill>
              </a:rPr>
              <a:t>your findings to the rest of the groups.</a:t>
            </a:r>
          </a:p>
          <a:p>
            <a:pPr marL="514350" indent="-514350">
              <a:buFont typeface="+mj-lt"/>
              <a:buAutoNum type="alphaLcParenR" startAt="2"/>
            </a:pPr>
            <a:endParaRPr lang="en-GB" sz="2800" dirty="0"/>
          </a:p>
        </p:txBody>
      </p:sp>
    </p:spTree>
    <p:extLst>
      <p:ext uri="{BB962C8B-B14F-4D97-AF65-F5344CB8AC3E}">
        <p14:creationId xmlns:p14="http://schemas.microsoft.com/office/powerpoint/2010/main" xmlns="" val="53125174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026"/>
          <p:cNvSpPr>
            <a:spLocks noGrp="1" noChangeArrowheads="1"/>
          </p:cNvSpPr>
          <p:nvPr>
            <p:ph type="title"/>
          </p:nvPr>
        </p:nvSpPr>
        <p:spPr>
          <a:xfrm>
            <a:off x="285750" y="228600"/>
            <a:ext cx="8572500" cy="914400"/>
          </a:xfrm>
        </p:spPr>
        <p:txBody>
          <a:bodyPr/>
          <a:lstStyle/>
          <a:p>
            <a:r>
              <a:rPr lang="en-GB" sz="3200" dirty="0" smtClean="0">
                <a:solidFill>
                  <a:schemeClr val="tx1"/>
                </a:solidFill>
              </a:rPr>
              <a:t>  Further reading</a:t>
            </a:r>
          </a:p>
        </p:txBody>
      </p:sp>
      <p:sp>
        <p:nvSpPr>
          <p:cNvPr id="54274" name="Rectangle 1027"/>
          <p:cNvSpPr>
            <a:spLocks noGrp="1" noChangeArrowheads="1"/>
          </p:cNvSpPr>
          <p:nvPr>
            <p:ph idx="1"/>
          </p:nvPr>
        </p:nvSpPr>
        <p:spPr>
          <a:xfrm>
            <a:off x="467544" y="1556792"/>
            <a:ext cx="8136904" cy="4586833"/>
          </a:xfrm>
        </p:spPr>
        <p:txBody>
          <a:bodyPr/>
          <a:lstStyle/>
          <a:p>
            <a:pPr marL="0" indent="0">
              <a:buNone/>
            </a:pPr>
            <a:r>
              <a:rPr lang="en-GB" sz="2800" dirty="0" smtClean="0">
                <a:cs typeface="Times New Roman" pitchFamily="18" charset="0"/>
              </a:rPr>
              <a:t>To explore the law of unintended consequences, read Hoyle &amp; Wallace (2005) on ambiguity.</a:t>
            </a:r>
          </a:p>
        </p:txBody>
      </p:sp>
    </p:spTree>
    <p:extLst>
      <p:ext uri="{BB962C8B-B14F-4D97-AF65-F5344CB8AC3E}">
        <p14:creationId xmlns:p14="http://schemas.microsoft.com/office/powerpoint/2010/main" xmlns="" val="325320046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026"/>
          <p:cNvSpPr>
            <a:spLocks noGrp="1" noChangeArrowheads="1"/>
          </p:cNvSpPr>
          <p:nvPr>
            <p:ph type="title"/>
          </p:nvPr>
        </p:nvSpPr>
        <p:spPr>
          <a:xfrm>
            <a:off x="285750" y="228600"/>
            <a:ext cx="8572500" cy="914400"/>
          </a:xfrm>
        </p:spPr>
        <p:txBody>
          <a:bodyPr/>
          <a:lstStyle/>
          <a:p>
            <a:r>
              <a:rPr lang="en-GB" sz="3200" dirty="0" smtClean="0">
                <a:solidFill>
                  <a:schemeClr val="tx1"/>
                </a:solidFill>
              </a:rPr>
              <a:t>Some thoughts to ponder (policy)</a:t>
            </a:r>
          </a:p>
        </p:txBody>
      </p:sp>
      <p:sp>
        <p:nvSpPr>
          <p:cNvPr id="54274" name="Rectangle 1027"/>
          <p:cNvSpPr>
            <a:spLocks noGrp="1" noChangeArrowheads="1"/>
          </p:cNvSpPr>
          <p:nvPr>
            <p:ph idx="1"/>
          </p:nvPr>
        </p:nvSpPr>
        <p:spPr>
          <a:xfrm>
            <a:off x="228600" y="1214438"/>
            <a:ext cx="8686800" cy="4929187"/>
          </a:xfrm>
        </p:spPr>
        <p:txBody>
          <a:bodyPr/>
          <a:lstStyle/>
          <a:p>
            <a:r>
              <a:rPr lang="en-GB" sz="2800" dirty="0" smtClean="0">
                <a:cs typeface="Times New Roman" pitchFamily="18" charset="0"/>
              </a:rPr>
              <a:t>Who has the most authority in your school? Where does their authority come from? How do you know they have the most authority? </a:t>
            </a:r>
          </a:p>
          <a:p>
            <a:r>
              <a:rPr lang="en-GB" sz="2800" dirty="0" smtClean="0">
                <a:cs typeface="Times New Roman" pitchFamily="18" charset="0"/>
              </a:rPr>
              <a:t>Who has the most influence? Where does their influence come from ? How do you know they have the most influence?</a:t>
            </a:r>
          </a:p>
          <a:p>
            <a:r>
              <a:rPr lang="en-US" sz="2800" dirty="0" smtClean="0"/>
              <a:t>Who is being silenced in your school? </a:t>
            </a:r>
            <a:r>
              <a:rPr lang="en-US" sz="2800" dirty="0"/>
              <a:t>W</a:t>
            </a:r>
            <a:r>
              <a:rPr lang="en-US" sz="2800" dirty="0" smtClean="0"/>
              <a:t>hy? How?</a:t>
            </a:r>
          </a:p>
          <a:p>
            <a:r>
              <a:rPr lang="en-US" sz="2800" dirty="0" smtClean="0"/>
              <a:t>Who is being silenced on a national scale and why? </a:t>
            </a:r>
            <a:endParaRPr lang="en-GB" sz="2800" dirty="0" smtClean="0">
              <a:cs typeface="Times New Roman" pitchFamily="18" charset="0"/>
            </a:endParaRPr>
          </a:p>
        </p:txBody>
      </p:sp>
    </p:spTree>
    <p:extLst>
      <p:ext uri="{BB962C8B-B14F-4D97-AF65-F5344CB8AC3E}">
        <p14:creationId xmlns:p14="http://schemas.microsoft.com/office/powerpoint/2010/main" xmlns="" val="1965035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54274">
                                            <p:txEl>
                                              <p:pRg st="0" end="0"/>
                                            </p:txEl>
                                          </p:spTgt>
                                        </p:tgtEl>
                                        <p:attrNameLst>
                                          <p:attrName>style.visibility</p:attrName>
                                        </p:attrNameLst>
                                      </p:cBhvr>
                                      <p:to>
                                        <p:strVal val="visible"/>
                                      </p:to>
                                    </p:set>
                                    <p:animEffect transition="in" filter="checkerboard(across)">
                                      <p:cBhvr>
                                        <p:cTn id="7" dur="500"/>
                                        <p:tgtEl>
                                          <p:spTgt spid="54274">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2000"/>
                                  </p:stCondLst>
                                  <p:childTnLst>
                                    <p:set>
                                      <p:cBhvr>
                                        <p:cTn id="10" dur="1" fill="hold">
                                          <p:stCondLst>
                                            <p:cond delay="0"/>
                                          </p:stCondLst>
                                        </p:cTn>
                                        <p:tgtEl>
                                          <p:spTgt spid="54274">
                                            <p:txEl>
                                              <p:pRg st="1" end="1"/>
                                            </p:txEl>
                                          </p:spTgt>
                                        </p:tgtEl>
                                        <p:attrNameLst>
                                          <p:attrName>style.visibility</p:attrName>
                                        </p:attrNameLst>
                                      </p:cBhvr>
                                      <p:to>
                                        <p:strVal val="visible"/>
                                      </p:to>
                                    </p:set>
                                    <p:animEffect transition="in" filter="checkerboard(across)">
                                      <p:cBhvr>
                                        <p:cTn id="11" dur="500"/>
                                        <p:tgtEl>
                                          <p:spTgt spid="54274">
                                            <p:txEl>
                                              <p:pRg st="1" end="1"/>
                                            </p:txEl>
                                          </p:spTgt>
                                        </p:tgtEl>
                                      </p:cBhvr>
                                    </p:animEffect>
                                  </p:childTnLst>
                                </p:cTn>
                              </p:par>
                            </p:childTnLst>
                          </p:cTn>
                        </p:par>
                        <p:par>
                          <p:cTn id="12" fill="hold">
                            <p:stCondLst>
                              <p:cond delay="3000"/>
                            </p:stCondLst>
                            <p:childTnLst>
                              <p:par>
                                <p:cTn id="13" presetID="5" presetClass="entr" presetSubtype="10" fill="hold" nodeType="afterEffect">
                                  <p:stCondLst>
                                    <p:cond delay="2000"/>
                                  </p:stCondLst>
                                  <p:childTnLst>
                                    <p:set>
                                      <p:cBhvr>
                                        <p:cTn id="14" dur="1" fill="hold">
                                          <p:stCondLst>
                                            <p:cond delay="0"/>
                                          </p:stCondLst>
                                        </p:cTn>
                                        <p:tgtEl>
                                          <p:spTgt spid="54274">
                                            <p:txEl>
                                              <p:pRg st="2" end="2"/>
                                            </p:txEl>
                                          </p:spTgt>
                                        </p:tgtEl>
                                        <p:attrNameLst>
                                          <p:attrName>style.visibility</p:attrName>
                                        </p:attrNameLst>
                                      </p:cBhvr>
                                      <p:to>
                                        <p:strVal val="visible"/>
                                      </p:to>
                                    </p:set>
                                    <p:animEffect transition="in" filter="checkerboard(across)">
                                      <p:cBhvr>
                                        <p:cTn id="15" dur="500"/>
                                        <p:tgtEl>
                                          <p:spTgt spid="54274">
                                            <p:txEl>
                                              <p:pRg st="2" end="2"/>
                                            </p:txEl>
                                          </p:spTgt>
                                        </p:tgtEl>
                                      </p:cBhvr>
                                    </p:animEffect>
                                  </p:childTnLst>
                                </p:cTn>
                              </p:par>
                            </p:childTnLst>
                          </p:cTn>
                        </p:par>
                        <p:par>
                          <p:cTn id="16" fill="hold">
                            <p:stCondLst>
                              <p:cond delay="5500"/>
                            </p:stCondLst>
                            <p:childTnLst>
                              <p:par>
                                <p:cTn id="17" presetID="5" presetClass="entr" presetSubtype="10" fill="hold" nodeType="afterEffect">
                                  <p:stCondLst>
                                    <p:cond delay="2000"/>
                                  </p:stCondLst>
                                  <p:childTnLst>
                                    <p:set>
                                      <p:cBhvr>
                                        <p:cTn id="18" dur="1" fill="hold">
                                          <p:stCondLst>
                                            <p:cond delay="0"/>
                                          </p:stCondLst>
                                        </p:cTn>
                                        <p:tgtEl>
                                          <p:spTgt spid="54274">
                                            <p:txEl>
                                              <p:pRg st="3" end="3"/>
                                            </p:txEl>
                                          </p:spTgt>
                                        </p:tgtEl>
                                        <p:attrNameLst>
                                          <p:attrName>style.visibility</p:attrName>
                                        </p:attrNameLst>
                                      </p:cBhvr>
                                      <p:to>
                                        <p:strVal val="visible"/>
                                      </p:to>
                                    </p:set>
                                    <p:animEffect transition="in" filter="checkerboard(across)">
                                      <p:cBhvr>
                                        <p:cTn id="19" dur="500"/>
                                        <p:tgtEl>
                                          <p:spTgt spid="5427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075"/>
          <p:cNvSpPr>
            <a:spLocks noGrp="1" noChangeArrowheads="1"/>
          </p:cNvSpPr>
          <p:nvPr>
            <p:ph idx="1"/>
          </p:nvPr>
        </p:nvSpPr>
        <p:spPr>
          <a:xfrm>
            <a:off x="467544" y="548680"/>
            <a:ext cx="8143056" cy="6080720"/>
          </a:xfrm>
        </p:spPr>
        <p:txBody>
          <a:bodyPr/>
          <a:lstStyle/>
          <a:p>
            <a:pPr marL="0" indent="0">
              <a:lnSpc>
                <a:spcPct val="90000"/>
              </a:lnSpc>
              <a:buFontTx/>
              <a:buNone/>
            </a:pPr>
            <a:r>
              <a:rPr lang="en-GB" sz="2800" dirty="0" smtClean="0"/>
              <a:t>Think of a policy recently developed </a:t>
            </a:r>
            <a:r>
              <a:rPr lang="en-GB" sz="2800" dirty="0"/>
              <a:t>/</a:t>
            </a:r>
            <a:r>
              <a:rPr lang="en-GB" sz="2800" dirty="0" smtClean="0"/>
              <a:t> implemented in your work context. </a:t>
            </a:r>
          </a:p>
          <a:p>
            <a:pPr>
              <a:lnSpc>
                <a:spcPct val="90000"/>
              </a:lnSpc>
            </a:pPr>
            <a:r>
              <a:rPr lang="en-GB" sz="2800" dirty="0" smtClean="0"/>
              <a:t>Where did the policy come from? </a:t>
            </a:r>
          </a:p>
          <a:p>
            <a:pPr>
              <a:lnSpc>
                <a:spcPct val="90000"/>
              </a:lnSpc>
            </a:pPr>
            <a:r>
              <a:rPr lang="en-GB" sz="2800" dirty="0" smtClean="0"/>
              <a:t>Was it developed in response to a perceived problem? If so, how was this problem defined and by whom? Was there a consensus about the nature of the problem?</a:t>
            </a:r>
          </a:p>
          <a:p>
            <a:pPr>
              <a:lnSpc>
                <a:spcPct val="90000"/>
              </a:lnSpc>
            </a:pPr>
            <a:r>
              <a:rPr lang="en-GB" sz="2800" dirty="0" smtClean="0"/>
              <a:t>How was the policy developed? </a:t>
            </a:r>
          </a:p>
          <a:p>
            <a:pPr>
              <a:lnSpc>
                <a:spcPct val="90000"/>
              </a:lnSpc>
            </a:pPr>
            <a:r>
              <a:rPr lang="en-GB" sz="2800" dirty="0" smtClean="0"/>
              <a:t>Who was involved/not involved in the process? </a:t>
            </a:r>
          </a:p>
          <a:p>
            <a:pPr>
              <a:lnSpc>
                <a:spcPct val="90000"/>
              </a:lnSpc>
            </a:pPr>
            <a:r>
              <a:rPr lang="en-GB" sz="2800" dirty="0" smtClean="0"/>
              <a:t>Did the policy change as it was being developed? If so, how, and in response to whose intervention(s)?</a:t>
            </a:r>
          </a:p>
          <a:p>
            <a:pPr>
              <a:lnSpc>
                <a:spcPct val="90000"/>
              </a:lnSpc>
              <a:buFontTx/>
              <a:buNone/>
            </a:pPr>
            <a:endParaRPr lang="en-GB"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56322">
                                            <p:txEl>
                                              <p:pRg st="1" end="1"/>
                                            </p:txEl>
                                          </p:spTgt>
                                        </p:tgtEl>
                                        <p:attrNameLst>
                                          <p:attrName>style.visibility</p:attrName>
                                        </p:attrNameLst>
                                      </p:cBhvr>
                                      <p:to>
                                        <p:strVal val="visible"/>
                                      </p:to>
                                    </p:set>
                                    <p:animEffect transition="in" filter="checkerboard(across)">
                                      <p:cBhvr>
                                        <p:cTn id="7" dur="500"/>
                                        <p:tgtEl>
                                          <p:spTgt spid="56322">
                                            <p:txEl>
                                              <p:pRg st="1" end="1"/>
                                            </p:txEl>
                                          </p:spTgt>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56322">
                                            <p:txEl>
                                              <p:pRg st="2" end="2"/>
                                            </p:txEl>
                                          </p:spTgt>
                                        </p:tgtEl>
                                        <p:attrNameLst>
                                          <p:attrName>style.visibility</p:attrName>
                                        </p:attrNameLst>
                                      </p:cBhvr>
                                      <p:to>
                                        <p:strVal val="visible"/>
                                      </p:to>
                                    </p:set>
                                    <p:animEffect transition="in" filter="checkerboard(across)">
                                      <p:cBhvr>
                                        <p:cTn id="11" dur="500"/>
                                        <p:tgtEl>
                                          <p:spTgt spid="56322">
                                            <p:txEl>
                                              <p:pRg st="2" end="2"/>
                                            </p:txEl>
                                          </p:spTgt>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56322">
                                            <p:txEl>
                                              <p:pRg st="3" end="3"/>
                                            </p:txEl>
                                          </p:spTgt>
                                        </p:tgtEl>
                                        <p:attrNameLst>
                                          <p:attrName>style.visibility</p:attrName>
                                        </p:attrNameLst>
                                      </p:cBhvr>
                                      <p:to>
                                        <p:strVal val="visible"/>
                                      </p:to>
                                    </p:set>
                                    <p:animEffect transition="in" filter="checkerboard(across)">
                                      <p:cBhvr>
                                        <p:cTn id="15" dur="500"/>
                                        <p:tgtEl>
                                          <p:spTgt spid="56322">
                                            <p:txEl>
                                              <p:pRg st="3" end="3"/>
                                            </p:txEl>
                                          </p:spTgt>
                                        </p:tgtEl>
                                      </p:cBhvr>
                                    </p:animEffect>
                                  </p:childTnLst>
                                </p:cTn>
                              </p:par>
                            </p:childTnLst>
                          </p:cTn>
                        </p:par>
                        <p:par>
                          <p:cTn id="16" fill="hold">
                            <p:stCondLst>
                              <p:cond delay="1500"/>
                            </p:stCondLst>
                            <p:childTnLst>
                              <p:par>
                                <p:cTn id="17" presetID="5" presetClass="entr" presetSubtype="10" fill="hold" nodeType="afterEffect">
                                  <p:stCondLst>
                                    <p:cond delay="0"/>
                                  </p:stCondLst>
                                  <p:childTnLst>
                                    <p:set>
                                      <p:cBhvr>
                                        <p:cTn id="18" dur="1" fill="hold">
                                          <p:stCondLst>
                                            <p:cond delay="0"/>
                                          </p:stCondLst>
                                        </p:cTn>
                                        <p:tgtEl>
                                          <p:spTgt spid="56322">
                                            <p:txEl>
                                              <p:pRg st="4" end="4"/>
                                            </p:txEl>
                                          </p:spTgt>
                                        </p:tgtEl>
                                        <p:attrNameLst>
                                          <p:attrName>style.visibility</p:attrName>
                                        </p:attrNameLst>
                                      </p:cBhvr>
                                      <p:to>
                                        <p:strVal val="visible"/>
                                      </p:to>
                                    </p:set>
                                    <p:animEffect transition="in" filter="checkerboard(across)">
                                      <p:cBhvr>
                                        <p:cTn id="19" dur="500"/>
                                        <p:tgtEl>
                                          <p:spTgt spid="56322">
                                            <p:txEl>
                                              <p:pRg st="4" end="4"/>
                                            </p:txEl>
                                          </p:spTgt>
                                        </p:tgtEl>
                                      </p:cBhvr>
                                    </p:animEffect>
                                  </p:childTnLst>
                                </p:cTn>
                              </p:par>
                            </p:childTnLst>
                          </p:cTn>
                        </p:par>
                        <p:par>
                          <p:cTn id="20" fill="hold">
                            <p:stCondLst>
                              <p:cond delay="2000"/>
                            </p:stCondLst>
                            <p:childTnLst>
                              <p:par>
                                <p:cTn id="21" presetID="5" presetClass="entr" presetSubtype="10" fill="hold" nodeType="afterEffect">
                                  <p:stCondLst>
                                    <p:cond delay="0"/>
                                  </p:stCondLst>
                                  <p:childTnLst>
                                    <p:set>
                                      <p:cBhvr>
                                        <p:cTn id="22" dur="1" fill="hold">
                                          <p:stCondLst>
                                            <p:cond delay="0"/>
                                          </p:stCondLst>
                                        </p:cTn>
                                        <p:tgtEl>
                                          <p:spTgt spid="56322">
                                            <p:txEl>
                                              <p:pRg st="5" end="5"/>
                                            </p:txEl>
                                          </p:spTgt>
                                        </p:tgtEl>
                                        <p:attrNameLst>
                                          <p:attrName>style.visibility</p:attrName>
                                        </p:attrNameLst>
                                      </p:cBhvr>
                                      <p:to>
                                        <p:strVal val="visible"/>
                                      </p:to>
                                    </p:set>
                                    <p:animEffect transition="in" filter="checkerboard(across)">
                                      <p:cBhvr>
                                        <p:cTn id="23" dur="500"/>
                                        <p:tgtEl>
                                          <p:spTgt spid="5632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026"/>
          <p:cNvSpPr>
            <a:spLocks noGrp="1" noChangeArrowheads="1"/>
          </p:cNvSpPr>
          <p:nvPr>
            <p:ph type="title"/>
          </p:nvPr>
        </p:nvSpPr>
        <p:spPr>
          <a:xfrm>
            <a:off x="285750" y="228600"/>
            <a:ext cx="8572500" cy="914400"/>
          </a:xfrm>
        </p:spPr>
        <p:txBody>
          <a:bodyPr/>
          <a:lstStyle/>
          <a:p>
            <a:r>
              <a:rPr lang="en-GB" sz="3200" dirty="0" smtClean="0">
                <a:solidFill>
                  <a:schemeClr val="tx1"/>
                </a:solidFill>
              </a:rPr>
              <a:t>Some thoughts to ponder (social mobility)</a:t>
            </a:r>
          </a:p>
        </p:txBody>
      </p:sp>
      <p:sp>
        <p:nvSpPr>
          <p:cNvPr id="54274" name="Rectangle 1027"/>
          <p:cNvSpPr>
            <a:spLocks noGrp="1" noChangeArrowheads="1"/>
          </p:cNvSpPr>
          <p:nvPr>
            <p:ph idx="1"/>
          </p:nvPr>
        </p:nvSpPr>
        <p:spPr>
          <a:xfrm>
            <a:off x="467544" y="1556792"/>
            <a:ext cx="7992888" cy="4586833"/>
          </a:xfrm>
        </p:spPr>
        <p:txBody>
          <a:bodyPr/>
          <a:lstStyle/>
          <a:p>
            <a:r>
              <a:rPr lang="en-GB" sz="2800" dirty="0" smtClean="0"/>
              <a:t>lf </a:t>
            </a:r>
            <a:r>
              <a:rPr lang="en-GB" sz="2800" dirty="0"/>
              <a:t>we had to </a:t>
            </a:r>
            <a:r>
              <a:rPr lang="en-GB" sz="2800" b="1" dirty="0"/>
              <a:t>choose</a:t>
            </a:r>
            <a:r>
              <a:rPr lang="en-GB" sz="2800" dirty="0"/>
              <a:t> between more equal distribution of wealth and greater social mobility, which should we choose, and why? </a:t>
            </a:r>
          </a:p>
          <a:p>
            <a:pPr marL="0" indent="0">
              <a:buNone/>
            </a:pPr>
            <a:r>
              <a:rPr lang="en-GB" sz="2800" dirty="0"/>
              <a:t> </a:t>
            </a:r>
          </a:p>
          <a:p>
            <a:r>
              <a:rPr lang="en-GB" sz="2800" dirty="0" smtClean="0"/>
              <a:t>What </a:t>
            </a:r>
            <a:r>
              <a:rPr lang="en-GB" sz="2800" dirty="0"/>
              <a:t>are the policy implications for your </a:t>
            </a:r>
            <a:r>
              <a:rPr lang="en-GB" sz="2800" dirty="0" smtClean="0"/>
              <a:t>school/academy/trust </a:t>
            </a:r>
            <a:r>
              <a:rPr lang="en-GB" sz="2800" dirty="0"/>
              <a:t>if it wished to improve still further the social mobility of its pupils?</a:t>
            </a:r>
          </a:p>
        </p:txBody>
      </p:sp>
    </p:spTree>
    <p:extLst>
      <p:ext uri="{BB962C8B-B14F-4D97-AF65-F5344CB8AC3E}">
        <p14:creationId xmlns:p14="http://schemas.microsoft.com/office/powerpoint/2010/main" xmlns="" val="3234645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54274">
                                            <p:txEl>
                                              <p:pRg st="0" end="0"/>
                                            </p:txEl>
                                          </p:spTgt>
                                        </p:tgtEl>
                                        <p:attrNameLst>
                                          <p:attrName>style.visibility</p:attrName>
                                        </p:attrNameLst>
                                      </p:cBhvr>
                                      <p:to>
                                        <p:strVal val="visible"/>
                                      </p:to>
                                    </p:set>
                                    <p:animEffect transition="in" filter="checkerboard(across)">
                                      <p:cBhvr>
                                        <p:cTn id="7" dur="500"/>
                                        <p:tgtEl>
                                          <p:spTgt spid="54274">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2000"/>
                                  </p:stCondLst>
                                  <p:childTnLst>
                                    <p:set>
                                      <p:cBhvr>
                                        <p:cTn id="10" dur="1" fill="hold">
                                          <p:stCondLst>
                                            <p:cond delay="0"/>
                                          </p:stCondLst>
                                        </p:cTn>
                                        <p:tgtEl>
                                          <p:spTgt spid="54274">
                                            <p:txEl>
                                              <p:pRg st="2" end="2"/>
                                            </p:txEl>
                                          </p:spTgt>
                                        </p:tgtEl>
                                        <p:attrNameLst>
                                          <p:attrName>style.visibility</p:attrName>
                                        </p:attrNameLst>
                                      </p:cBhvr>
                                      <p:to>
                                        <p:strVal val="visible"/>
                                      </p:to>
                                    </p:set>
                                    <p:animEffect transition="in" filter="checkerboard(across)">
                                      <p:cBhvr>
                                        <p:cTn id="11" dur="500"/>
                                        <p:tgtEl>
                                          <p:spTgt spid="5427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34"/>
          <p:cNvSpPr>
            <a:spLocks noGrp="1" noChangeArrowheads="1"/>
          </p:cNvSpPr>
          <p:nvPr>
            <p:ph type="ctrTitle"/>
          </p:nvPr>
        </p:nvSpPr>
        <p:spPr>
          <a:xfrm>
            <a:off x="107504" y="2420888"/>
            <a:ext cx="7056784" cy="1296144"/>
          </a:xfrm>
        </p:spPr>
        <p:txBody>
          <a:bodyPr/>
          <a:lstStyle/>
          <a:p>
            <a:pPr>
              <a:lnSpc>
                <a:spcPct val="120000"/>
              </a:lnSpc>
              <a:buFontTx/>
              <a:buNone/>
              <a:defRPr/>
            </a:pPr>
            <a:r>
              <a:rPr lang="en-GB" noProof="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j-lt"/>
                <a:ea typeface="+mn-ea"/>
                <a:cs typeface="+mn-cs"/>
              </a:rPr>
              <a:t>MA in Educational Leadership (Teach First)</a:t>
            </a:r>
          </a:p>
        </p:txBody>
      </p:sp>
      <p:sp>
        <p:nvSpPr>
          <p:cNvPr id="4099" name="Subtitle 2"/>
          <p:cNvSpPr>
            <a:spLocks noGrp="1"/>
          </p:cNvSpPr>
          <p:nvPr>
            <p:ph type="subTitle" idx="1"/>
          </p:nvPr>
        </p:nvSpPr>
        <p:spPr>
          <a:xfrm>
            <a:off x="107504" y="5085184"/>
            <a:ext cx="6768752" cy="1327299"/>
          </a:xfrm>
        </p:spPr>
        <p:txBody>
          <a:bodyPr/>
          <a:lstStyle/>
          <a:p>
            <a:r>
              <a:rPr lang="en-US" sz="2800" b="1" dirty="0" smtClean="0"/>
              <a:t>School Effectiveness &amp; School Improvement</a:t>
            </a:r>
          </a:p>
          <a:p>
            <a:r>
              <a:rPr lang="en-US" sz="2800" b="1" dirty="0" smtClean="0"/>
              <a:t>January 2018</a:t>
            </a:r>
            <a:endParaRPr lang="en-US" sz="2800" b="1" dirty="0"/>
          </a:p>
          <a:p>
            <a:endParaRPr lang="en-US" sz="2800" b="1" dirty="0"/>
          </a:p>
        </p:txBody>
      </p:sp>
    </p:spTree>
    <p:extLst>
      <p:ext uri="{BB962C8B-B14F-4D97-AF65-F5344CB8AC3E}">
        <p14:creationId xmlns:p14="http://schemas.microsoft.com/office/powerpoint/2010/main" xmlns="" val="38766636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1027"/>
          <p:cNvSpPr txBox="1">
            <a:spLocks noChangeArrowheads="1"/>
          </p:cNvSpPr>
          <p:nvPr/>
        </p:nvSpPr>
        <p:spPr bwMode="auto">
          <a:xfrm>
            <a:off x="762000" y="1981200"/>
            <a:ext cx="7467600" cy="1098550"/>
          </a:xfrm>
          <a:prstGeom prst="rect">
            <a:avLst/>
          </a:prstGeom>
          <a:noFill/>
          <a:ln w="9525">
            <a:noFill/>
            <a:miter lim="800000"/>
            <a:headEnd/>
            <a:tailEnd/>
          </a:ln>
        </p:spPr>
        <p:txBody>
          <a:bodyPr>
            <a:spAutoFit/>
          </a:bodyPr>
          <a:lstStyle/>
          <a:p>
            <a:pPr algn="ctr">
              <a:spcBef>
                <a:spcPct val="50000"/>
              </a:spcBef>
            </a:pPr>
            <a:endParaRPr lang="en-GB" dirty="0">
              <a:latin typeface="Arial Black" pitchFamily="34" charset="0"/>
            </a:endParaRPr>
          </a:p>
          <a:p>
            <a:pPr algn="ctr">
              <a:spcBef>
                <a:spcPct val="50000"/>
              </a:spcBef>
            </a:pPr>
            <a:endParaRPr lang="en-GB" sz="2800" dirty="0">
              <a:latin typeface="Arial Black" pitchFamily="34" charset="0"/>
            </a:endParaRPr>
          </a:p>
        </p:txBody>
      </p:sp>
      <p:sp>
        <p:nvSpPr>
          <p:cNvPr id="15363" name="Rectangle 1034"/>
          <p:cNvSpPr>
            <a:spLocks noGrp="1" noChangeArrowheads="1"/>
          </p:cNvSpPr>
          <p:nvPr>
            <p:ph type="subTitle" idx="1"/>
          </p:nvPr>
        </p:nvSpPr>
        <p:spPr>
          <a:xfrm>
            <a:off x="173831" y="5013176"/>
            <a:ext cx="8643937" cy="1489348"/>
          </a:xfrm>
        </p:spPr>
        <p:txBody>
          <a:bodyPr/>
          <a:lstStyle/>
          <a:p>
            <a:pPr>
              <a:lnSpc>
                <a:spcPct val="120000"/>
              </a:lnSpc>
            </a:pPr>
            <a:r>
              <a:rPr lang="en-US" sz="3600" b="1" dirty="0" smtClean="0"/>
              <a:t>Education policy and social mobility</a:t>
            </a:r>
          </a:p>
          <a:p>
            <a:pPr>
              <a:lnSpc>
                <a:spcPct val="120000"/>
              </a:lnSpc>
            </a:pPr>
            <a:r>
              <a:rPr lang="en-GB" sz="3600" b="1" dirty="0" smtClean="0"/>
              <a:t>January 2018</a:t>
            </a:r>
            <a:endParaRPr lang="en-GB" sz="3600" b="1" dirty="0"/>
          </a:p>
          <a:p>
            <a:pPr>
              <a:lnSpc>
                <a:spcPct val="120000"/>
              </a:lnSpc>
            </a:pPr>
            <a:endParaRPr lang="en-US" sz="3600" b="1" dirty="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a:xfrm>
            <a:off x="250825" y="188913"/>
            <a:ext cx="8229600" cy="1368425"/>
          </a:xfrm>
        </p:spPr>
        <p:txBody>
          <a:bodyPr/>
          <a:lstStyle/>
          <a:p>
            <a:pPr algn="ctr" eaLnBrk="1" hangingPunct="1"/>
            <a:r>
              <a:rPr lang="en-GB" sz="3600" dirty="0">
                <a:latin typeface="Calibri" charset="0"/>
              </a:rPr>
              <a:t>Session Aims:</a:t>
            </a:r>
          </a:p>
        </p:txBody>
      </p:sp>
      <p:sp>
        <p:nvSpPr>
          <p:cNvPr id="24579" name="Rectangle 3"/>
          <p:cNvSpPr>
            <a:spLocks noGrp="1" noChangeArrowheads="1"/>
          </p:cNvSpPr>
          <p:nvPr>
            <p:ph type="body" idx="1"/>
          </p:nvPr>
        </p:nvSpPr>
        <p:spPr>
          <a:xfrm>
            <a:off x="468313" y="1341438"/>
            <a:ext cx="8207375" cy="4463826"/>
          </a:xfrm>
        </p:spPr>
        <p:txBody>
          <a:bodyPr/>
          <a:lstStyle/>
          <a:p>
            <a:pPr>
              <a:lnSpc>
                <a:spcPct val="90000"/>
              </a:lnSpc>
              <a:buFont typeface="Arial"/>
              <a:buChar char="•"/>
            </a:pPr>
            <a:r>
              <a:rPr lang="en-GB" sz="2800" dirty="0" smtClean="0">
                <a:latin typeface="Calibri" charset="0"/>
                <a:cs typeface="Times New Roman" charset="0"/>
              </a:rPr>
              <a:t>Understand the complexities of defining ‘effectiveness’</a:t>
            </a:r>
          </a:p>
          <a:p>
            <a:pPr>
              <a:lnSpc>
                <a:spcPct val="90000"/>
              </a:lnSpc>
              <a:buFont typeface="Arial"/>
              <a:buChar char="•"/>
            </a:pPr>
            <a:r>
              <a:rPr lang="en-GB" sz="2800" dirty="0" smtClean="0">
                <a:latin typeface="Calibri" charset="0"/>
                <a:cs typeface="Times New Roman" charset="0"/>
              </a:rPr>
              <a:t>Develop a clear perspective about where the </a:t>
            </a:r>
            <a:r>
              <a:rPr lang="en-GB" sz="2800" i="1" dirty="0" smtClean="0">
                <a:latin typeface="Calibri" charset="0"/>
                <a:cs typeface="Times New Roman" charset="0"/>
              </a:rPr>
              <a:t>school effectiveness</a:t>
            </a:r>
            <a:r>
              <a:rPr lang="en-GB" sz="2800" dirty="0" smtClean="0">
                <a:latin typeface="Calibri" charset="0"/>
                <a:cs typeface="Times New Roman" charset="0"/>
              </a:rPr>
              <a:t> and </a:t>
            </a:r>
            <a:r>
              <a:rPr lang="en-GB" sz="2800" i="1" dirty="0" smtClean="0">
                <a:latin typeface="Calibri" charset="0"/>
                <a:cs typeface="Times New Roman" charset="0"/>
              </a:rPr>
              <a:t>school improvement </a:t>
            </a:r>
            <a:r>
              <a:rPr lang="en-GB" sz="2800" dirty="0" smtClean="0">
                <a:latin typeface="Calibri" charset="0"/>
                <a:cs typeface="Times New Roman" charset="0"/>
              </a:rPr>
              <a:t>movements came from (and are going)</a:t>
            </a:r>
          </a:p>
          <a:p>
            <a:pPr>
              <a:lnSpc>
                <a:spcPct val="90000"/>
              </a:lnSpc>
              <a:buFont typeface="Arial"/>
              <a:buChar char="•"/>
            </a:pPr>
            <a:r>
              <a:rPr lang="en-GB" sz="2800" dirty="0" smtClean="0">
                <a:latin typeface="Calibri" charset="0"/>
                <a:cs typeface="Times New Roman" charset="0"/>
              </a:rPr>
              <a:t>Understand the Teach First contribution to the school improvement movement</a:t>
            </a:r>
          </a:p>
          <a:p>
            <a:pPr>
              <a:lnSpc>
                <a:spcPct val="90000"/>
              </a:lnSpc>
              <a:buFont typeface="Arial"/>
              <a:buChar char="•"/>
            </a:pPr>
            <a:r>
              <a:rPr lang="en-GB" sz="2800" dirty="0" smtClean="0">
                <a:latin typeface="Calibri" charset="0"/>
                <a:cs typeface="Times New Roman" charset="0"/>
              </a:rPr>
              <a:t>Grasp the methodological challenges involved in attempting to explore </a:t>
            </a:r>
            <a:r>
              <a:rPr lang="en-GB" sz="2800" i="1" dirty="0" smtClean="0">
                <a:latin typeface="Calibri" charset="0"/>
                <a:cs typeface="Times New Roman" charset="0"/>
              </a:rPr>
              <a:t>correlation</a:t>
            </a:r>
            <a:r>
              <a:rPr lang="en-GB" sz="2800" dirty="0" smtClean="0">
                <a:latin typeface="Calibri" charset="0"/>
                <a:cs typeface="Times New Roman" charset="0"/>
              </a:rPr>
              <a:t> and </a:t>
            </a:r>
            <a:r>
              <a:rPr lang="en-GB" sz="2800" i="1" dirty="0" smtClean="0">
                <a:latin typeface="Calibri" charset="0"/>
                <a:cs typeface="Times New Roman" charset="0"/>
              </a:rPr>
              <a:t>causality.</a:t>
            </a:r>
          </a:p>
        </p:txBody>
      </p:sp>
    </p:spTree>
    <p:extLst>
      <p:ext uri="{BB962C8B-B14F-4D97-AF65-F5344CB8AC3E}">
        <p14:creationId xmlns:p14="http://schemas.microsoft.com/office/powerpoint/2010/main" xmlns="" val="29555781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3" presetClass="entr" presetSubtype="5" fill="hold" grpId="0" nodeType="after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linds(vertical)">
                                      <p:cBhvr>
                                        <p:cTn id="7" dur="500"/>
                                        <p:tgtEl>
                                          <p:spTgt spid="24579">
                                            <p:txEl>
                                              <p:pRg st="0" end="0"/>
                                            </p:txEl>
                                          </p:spTgt>
                                        </p:tgtEl>
                                      </p:cBhvr>
                                    </p:animEffect>
                                  </p:childTnLst>
                                </p:cTn>
                              </p:par>
                            </p:childTnLst>
                          </p:cTn>
                        </p:par>
                        <p:par>
                          <p:cTn id="8" fill="hold">
                            <p:stCondLst>
                              <p:cond delay="500"/>
                            </p:stCondLst>
                            <p:childTnLst>
                              <p:par>
                                <p:cTn id="9" presetID="3" presetClass="entr" presetSubtype="5" fill="hold" grpId="0" nodeType="afterEffect">
                                  <p:stCondLst>
                                    <p:cond delay="2000"/>
                                  </p:stCondLst>
                                  <p:childTnLst>
                                    <p:set>
                                      <p:cBhvr>
                                        <p:cTn id="10" dur="1" fill="hold">
                                          <p:stCondLst>
                                            <p:cond delay="0"/>
                                          </p:stCondLst>
                                        </p:cTn>
                                        <p:tgtEl>
                                          <p:spTgt spid="24579">
                                            <p:txEl>
                                              <p:pRg st="1" end="1"/>
                                            </p:txEl>
                                          </p:spTgt>
                                        </p:tgtEl>
                                        <p:attrNameLst>
                                          <p:attrName>style.visibility</p:attrName>
                                        </p:attrNameLst>
                                      </p:cBhvr>
                                      <p:to>
                                        <p:strVal val="visible"/>
                                      </p:to>
                                    </p:set>
                                    <p:animEffect transition="in" filter="blinds(vertical)">
                                      <p:cBhvr>
                                        <p:cTn id="11" dur="500"/>
                                        <p:tgtEl>
                                          <p:spTgt spid="24579">
                                            <p:txEl>
                                              <p:pRg st="1" end="1"/>
                                            </p:txEl>
                                          </p:spTgt>
                                        </p:tgtEl>
                                      </p:cBhvr>
                                    </p:animEffect>
                                  </p:childTnLst>
                                </p:cTn>
                              </p:par>
                            </p:childTnLst>
                          </p:cTn>
                        </p:par>
                        <p:par>
                          <p:cTn id="12" fill="hold">
                            <p:stCondLst>
                              <p:cond delay="3000"/>
                            </p:stCondLst>
                            <p:childTnLst>
                              <p:par>
                                <p:cTn id="13" presetID="3" presetClass="entr" presetSubtype="5" fill="hold" grpId="0" nodeType="afterEffect">
                                  <p:stCondLst>
                                    <p:cond delay="2000"/>
                                  </p:stCondLst>
                                  <p:childTnLst>
                                    <p:set>
                                      <p:cBhvr>
                                        <p:cTn id="14" dur="1" fill="hold">
                                          <p:stCondLst>
                                            <p:cond delay="0"/>
                                          </p:stCondLst>
                                        </p:cTn>
                                        <p:tgtEl>
                                          <p:spTgt spid="24579">
                                            <p:txEl>
                                              <p:pRg st="2" end="2"/>
                                            </p:txEl>
                                          </p:spTgt>
                                        </p:tgtEl>
                                        <p:attrNameLst>
                                          <p:attrName>style.visibility</p:attrName>
                                        </p:attrNameLst>
                                      </p:cBhvr>
                                      <p:to>
                                        <p:strVal val="visible"/>
                                      </p:to>
                                    </p:set>
                                    <p:animEffect transition="in" filter="blinds(vertical)">
                                      <p:cBhvr>
                                        <p:cTn id="15" dur="500"/>
                                        <p:tgtEl>
                                          <p:spTgt spid="24579">
                                            <p:txEl>
                                              <p:pRg st="2" end="2"/>
                                            </p:txEl>
                                          </p:spTgt>
                                        </p:tgtEl>
                                      </p:cBhvr>
                                    </p:animEffect>
                                  </p:childTnLst>
                                </p:cTn>
                              </p:par>
                            </p:childTnLst>
                          </p:cTn>
                        </p:par>
                        <p:par>
                          <p:cTn id="16" fill="hold">
                            <p:stCondLst>
                              <p:cond delay="5500"/>
                            </p:stCondLst>
                            <p:childTnLst>
                              <p:par>
                                <p:cTn id="17" presetID="3" presetClass="entr" presetSubtype="5" fill="hold" grpId="0" nodeType="afterEffect">
                                  <p:stCondLst>
                                    <p:cond delay="2000"/>
                                  </p:stCondLst>
                                  <p:childTnLst>
                                    <p:set>
                                      <p:cBhvr>
                                        <p:cTn id="18" dur="1" fill="hold">
                                          <p:stCondLst>
                                            <p:cond delay="0"/>
                                          </p:stCondLst>
                                        </p:cTn>
                                        <p:tgtEl>
                                          <p:spTgt spid="24579">
                                            <p:txEl>
                                              <p:pRg st="3" end="3"/>
                                            </p:txEl>
                                          </p:spTgt>
                                        </p:tgtEl>
                                        <p:attrNameLst>
                                          <p:attrName>style.visibility</p:attrName>
                                        </p:attrNameLst>
                                      </p:cBhvr>
                                      <p:to>
                                        <p:strVal val="visible"/>
                                      </p:to>
                                    </p:set>
                                    <p:animEffect transition="in" filter="blinds(vertical)">
                                      <p:cBhvr>
                                        <p:cTn id="19" dur="500"/>
                                        <p:tgtEl>
                                          <p:spTgt spid="245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51520" y="404664"/>
            <a:ext cx="8229600" cy="720080"/>
          </a:xfrm>
        </p:spPr>
        <p:txBody>
          <a:bodyPr/>
          <a:lstStyle/>
          <a:p>
            <a:pPr eaLnBrk="1" hangingPunct="1"/>
            <a:r>
              <a:rPr lang="en-GB" sz="3600" dirty="0" smtClean="0"/>
              <a:t>Activity 1.1</a:t>
            </a:r>
          </a:p>
        </p:txBody>
      </p:sp>
      <p:sp>
        <p:nvSpPr>
          <p:cNvPr id="24579" name="Rectangle 3"/>
          <p:cNvSpPr>
            <a:spLocks noGrp="1" noChangeArrowheads="1"/>
          </p:cNvSpPr>
          <p:nvPr>
            <p:ph idx="1"/>
          </p:nvPr>
        </p:nvSpPr>
        <p:spPr>
          <a:xfrm>
            <a:off x="323528" y="1700808"/>
            <a:ext cx="8352928" cy="4464496"/>
          </a:xfrm>
        </p:spPr>
        <p:txBody>
          <a:bodyPr/>
          <a:lstStyle/>
          <a:p>
            <a:pPr marL="514350" indent="-514350">
              <a:buFont typeface="+mj-lt"/>
              <a:buAutoNum type="alphaLcParenR"/>
            </a:pPr>
            <a:r>
              <a:rPr lang="en-US" sz="2800" dirty="0"/>
              <a:t>On your table, quickly reach an agreed definition of the word </a:t>
            </a:r>
            <a:r>
              <a:rPr lang="en-US" sz="2800" i="1" dirty="0"/>
              <a:t>effective</a:t>
            </a:r>
            <a:r>
              <a:rPr lang="en-US" sz="2800" dirty="0"/>
              <a:t>.</a:t>
            </a:r>
          </a:p>
          <a:p>
            <a:pPr marL="514350" indent="-514350">
              <a:buFont typeface="+mj-lt"/>
              <a:buAutoNum type="alphaLcParenR"/>
            </a:pPr>
            <a:r>
              <a:rPr lang="en-US" sz="2800" dirty="0"/>
              <a:t>List as many criteria as you can by which you would judge a machine to be </a:t>
            </a:r>
            <a:r>
              <a:rPr lang="en-US" sz="2800" i="1" dirty="0"/>
              <a:t>effective.</a:t>
            </a:r>
          </a:p>
          <a:p>
            <a:pPr marL="514350" indent="-514350" eaLnBrk="1" hangingPunct="1">
              <a:lnSpc>
                <a:spcPct val="90000"/>
              </a:lnSpc>
              <a:buFont typeface="+mj-lt"/>
              <a:buAutoNum type="arabicPeriod"/>
            </a:pPr>
            <a:endParaRPr lang="en-GB" sz="2800" dirty="0"/>
          </a:p>
          <a:p>
            <a:pPr marL="514350" indent="-514350">
              <a:lnSpc>
                <a:spcPct val="90000"/>
              </a:lnSpc>
              <a:buFont typeface="+mj-lt"/>
              <a:buAutoNum type="arabicPeriod"/>
            </a:pPr>
            <a:endParaRPr lang="en-GB" sz="2800" dirty="0"/>
          </a:p>
          <a:p>
            <a:pPr marL="0" indent="0" eaLnBrk="1" hangingPunct="1">
              <a:lnSpc>
                <a:spcPct val="90000"/>
              </a:lnSpc>
              <a:buNone/>
            </a:pPr>
            <a:endParaRPr lang="en-GB" sz="2800" dirty="0" smtClean="0"/>
          </a:p>
        </p:txBody>
      </p:sp>
    </p:spTree>
    <p:extLst>
      <p:ext uri="{BB962C8B-B14F-4D97-AF65-F5344CB8AC3E}">
        <p14:creationId xmlns:p14="http://schemas.microsoft.com/office/powerpoint/2010/main" xmlns="" val="140308601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51520" y="404664"/>
            <a:ext cx="8229600" cy="720080"/>
          </a:xfrm>
        </p:spPr>
        <p:txBody>
          <a:bodyPr/>
          <a:lstStyle/>
          <a:p>
            <a:pPr eaLnBrk="1" hangingPunct="1"/>
            <a:r>
              <a:rPr lang="en-GB" sz="3600" dirty="0" smtClean="0"/>
              <a:t>Activity 1.2</a:t>
            </a:r>
          </a:p>
        </p:txBody>
      </p:sp>
      <p:sp>
        <p:nvSpPr>
          <p:cNvPr id="24579" name="Rectangle 3"/>
          <p:cNvSpPr>
            <a:spLocks noGrp="1" noChangeArrowheads="1"/>
          </p:cNvSpPr>
          <p:nvPr>
            <p:ph idx="1"/>
          </p:nvPr>
        </p:nvSpPr>
        <p:spPr>
          <a:xfrm>
            <a:off x="323528" y="1412776"/>
            <a:ext cx="8352928" cy="4752528"/>
          </a:xfrm>
        </p:spPr>
        <p:txBody>
          <a:bodyPr/>
          <a:lstStyle/>
          <a:p>
            <a:pPr marL="514350" indent="-514350">
              <a:buFont typeface="+mj-lt"/>
              <a:buAutoNum type="alphaLcParenR" startAt="3"/>
            </a:pPr>
            <a:r>
              <a:rPr lang="en-US" sz="2800" dirty="0"/>
              <a:t>Can you use the same criteria for judging the effectiveness of a school as for judging a machine? What is the main problem with this?</a:t>
            </a:r>
          </a:p>
          <a:p>
            <a:pPr marL="0" indent="0">
              <a:buNone/>
            </a:pPr>
            <a:endParaRPr lang="en-US" sz="2800" dirty="0"/>
          </a:p>
          <a:p>
            <a:pPr marL="514350" indent="-514350">
              <a:buFont typeface="+mj-lt"/>
              <a:buAutoNum type="alphaLcParenR" startAt="3"/>
            </a:pPr>
            <a:r>
              <a:rPr lang="en-US" sz="2800" dirty="0"/>
              <a:t>Create a list of characteristics by which you think you could evaluate whether or not a school is </a:t>
            </a:r>
            <a:r>
              <a:rPr lang="en-US" sz="2800" i="1" dirty="0"/>
              <a:t>effective</a:t>
            </a:r>
            <a:r>
              <a:rPr lang="en-US" sz="2800" dirty="0"/>
              <a:t>. </a:t>
            </a:r>
          </a:p>
          <a:p>
            <a:pPr marL="0" indent="0">
              <a:lnSpc>
                <a:spcPct val="90000"/>
              </a:lnSpc>
              <a:buNone/>
            </a:pPr>
            <a:endParaRPr lang="en-GB" sz="2800" dirty="0"/>
          </a:p>
          <a:p>
            <a:pPr marL="0" indent="0" eaLnBrk="1" hangingPunct="1">
              <a:lnSpc>
                <a:spcPct val="90000"/>
              </a:lnSpc>
              <a:buNone/>
            </a:pPr>
            <a:endParaRPr lang="en-GB" sz="2800" dirty="0" smtClean="0"/>
          </a:p>
        </p:txBody>
      </p:sp>
    </p:spTree>
    <p:extLst>
      <p:ext uri="{BB962C8B-B14F-4D97-AF65-F5344CB8AC3E}">
        <p14:creationId xmlns:p14="http://schemas.microsoft.com/office/powerpoint/2010/main" xmlns="" val="81401460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idx="1"/>
          </p:nvPr>
        </p:nvSpPr>
        <p:spPr>
          <a:xfrm>
            <a:off x="1403648" y="2132856"/>
            <a:ext cx="6120680" cy="3528392"/>
          </a:xfrm>
        </p:spPr>
        <p:txBody>
          <a:bodyPr/>
          <a:lstStyle/>
          <a:p>
            <a:pPr marL="0" indent="0">
              <a:buNone/>
            </a:pPr>
            <a:r>
              <a:rPr lang="en-US" sz="2800" dirty="0"/>
              <a:t>Compare your definitions and ideas with the literature cited in the next few slides.</a:t>
            </a:r>
          </a:p>
        </p:txBody>
      </p:sp>
    </p:spTree>
    <p:extLst>
      <p:ext uri="{BB962C8B-B14F-4D97-AF65-F5344CB8AC3E}">
        <p14:creationId xmlns:p14="http://schemas.microsoft.com/office/powerpoint/2010/main" xmlns="" val="3211146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linds(vertical)">
                                      <p:cBhvr>
                                        <p:cTn id="7" dur="500"/>
                                        <p:tgtEl>
                                          <p:spTgt spid="245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2"/>
          <p:cNvSpPr>
            <a:spLocks noGrp="1" noChangeArrowheads="1"/>
          </p:cNvSpPr>
          <p:nvPr>
            <p:ph type="title"/>
          </p:nvPr>
        </p:nvSpPr>
        <p:spPr>
          <a:xfrm>
            <a:off x="611560" y="304800"/>
            <a:ext cx="8532440" cy="909622"/>
          </a:xfrm>
          <a:noFill/>
          <a:ln/>
        </p:spPr>
        <p:txBody>
          <a:bodyPr lIns="90488" tIns="44450" rIns="90488" bIns="44450"/>
          <a:lstStyle/>
          <a:p>
            <a:r>
              <a:rPr lang="en-US" sz="3600" dirty="0" smtClean="0">
                <a:solidFill>
                  <a:schemeClr val="tx1"/>
                </a:solidFill>
                <a:latin typeface="Calibri"/>
                <a:cs typeface="Calibri"/>
              </a:rPr>
              <a:t>Definition of school effectiveness (1)</a:t>
            </a:r>
            <a:endParaRPr lang="en-US" sz="3600" dirty="0">
              <a:solidFill>
                <a:schemeClr val="tx1"/>
              </a:solidFill>
              <a:latin typeface="Calibri"/>
              <a:cs typeface="Calibri"/>
            </a:endParaRPr>
          </a:p>
        </p:txBody>
      </p:sp>
      <p:sp>
        <p:nvSpPr>
          <p:cNvPr id="296963" name="Rectangle 3"/>
          <p:cNvSpPr>
            <a:spLocks noGrp="1" noChangeArrowheads="1"/>
          </p:cNvSpPr>
          <p:nvPr>
            <p:ph idx="1"/>
          </p:nvPr>
        </p:nvSpPr>
        <p:spPr>
          <a:xfrm>
            <a:off x="539552" y="1412776"/>
            <a:ext cx="7632848" cy="4802306"/>
          </a:xfrm>
          <a:noFill/>
          <a:ln/>
        </p:spPr>
        <p:txBody>
          <a:bodyPr lIns="90488" tIns="44450" rIns="90488" bIns="44450"/>
          <a:lstStyle/>
          <a:p>
            <a:pPr marL="720000" lvl="1" indent="0" algn="just">
              <a:lnSpc>
                <a:spcPct val="90000"/>
              </a:lnSpc>
              <a:buNone/>
            </a:pPr>
            <a:r>
              <a:rPr lang="en-US" dirty="0" smtClean="0">
                <a:latin typeface="Calibri"/>
                <a:cs typeface="Calibri"/>
              </a:rPr>
              <a:t>School effectiveness refers to all theories and research studies concerning means–ends relationships between educational processes and outcomes, in particular student knowledge and skills … aiming at explanations for differences in student achievement between schools and classrooms</a:t>
            </a:r>
            <a:r>
              <a:rPr lang="en-US" dirty="0">
                <a:latin typeface="Calibri"/>
                <a:cs typeface="Calibri"/>
              </a:rPr>
              <a:t> </a:t>
            </a:r>
            <a:r>
              <a:rPr lang="en-US" dirty="0" smtClean="0">
                <a:latin typeface="Calibri"/>
                <a:cs typeface="Calibri"/>
              </a:rPr>
              <a:t>(Creemers and Reezigt 1997: 401).</a:t>
            </a:r>
          </a:p>
          <a:p>
            <a:pPr marL="0" lvl="1">
              <a:lnSpc>
                <a:spcPct val="90000"/>
              </a:lnSpc>
              <a:buNone/>
            </a:pPr>
            <a:r>
              <a:rPr lang="en-US" b="1" dirty="0" smtClean="0">
                <a:latin typeface="Calibri"/>
                <a:cs typeface="Calibri"/>
              </a:rPr>
              <a:t> </a:t>
            </a:r>
            <a:endParaRPr lang="en-US" b="1" dirty="0">
              <a:latin typeface="Calibri"/>
              <a:cs typeface="Calibri"/>
            </a:endParaRPr>
          </a:p>
          <a:p>
            <a:pPr marL="0" lvl="1" indent="0">
              <a:lnSpc>
                <a:spcPct val="90000"/>
              </a:lnSpc>
              <a:spcBef>
                <a:spcPts val="0"/>
              </a:spcBef>
              <a:buNone/>
            </a:pPr>
            <a:r>
              <a:rPr lang="en-US" b="1" dirty="0" smtClean="0">
                <a:solidFill>
                  <a:srgbClr val="0000FF"/>
                </a:solidFill>
                <a:latin typeface="Calibri"/>
                <a:cs typeface="Calibri"/>
              </a:rPr>
              <a:t>How closely does this match your definition of</a:t>
            </a:r>
          </a:p>
          <a:p>
            <a:pPr marL="0" lvl="1" indent="0">
              <a:lnSpc>
                <a:spcPct val="90000"/>
              </a:lnSpc>
              <a:spcBef>
                <a:spcPts val="0"/>
              </a:spcBef>
              <a:buNone/>
            </a:pPr>
            <a:r>
              <a:rPr lang="en-US" b="1" dirty="0" smtClean="0">
                <a:solidFill>
                  <a:srgbClr val="0000FF"/>
                </a:solidFill>
                <a:latin typeface="Calibri"/>
                <a:cs typeface="Calibri"/>
              </a:rPr>
              <a:t>school </a:t>
            </a:r>
            <a:r>
              <a:rPr lang="en-US" b="1" i="1" dirty="0" smtClean="0">
                <a:solidFill>
                  <a:srgbClr val="0000FF"/>
                </a:solidFill>
                <a:latin typeface="Calibri"/>
                <a:cs typeface="Calibri"/>
              </a:rPr>
              <a:t>effectiveness</a:t>
            </a:r>
            <a:r>
              <a:rPr lang="en-US" b="1" dirty="0" smtClean="0">
                <a:solidFill>
                  <a:srgbClr val="0000FF"/>
                </a:solidFill>
                <a:latin typeface="Calibri"/>
                <a:cs typeface="Calibri"/>
              </a:rPr>
              <a:t>?</a:t>
            </a:r>
            <a:endParaRPr lang="en-US" b="1" dirty="0">
              <a:solidFill>
                <a:srgbClr val="0000FF"/>
              </a:solidFill>
              <a:latin typeface="Calibri"/>
              <a:cs typeface="Calibri"/>
            </a:endParaRPr>
          </a:p>
        </p:txBody>
      </p:sp>
    </p:spTree>
    <p:extLst>
      <p:ext uri="{BB962C8B-B14F-4D97-AF65-F5344CB8AC3E}">
        <p14:creationId xmlns:p14="http://schemas.microsoft.com/office/powerpoint/2010/main" xmlns="" val="28143666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96963">
                                            <p:txEl>
                                              <p:pRg st="0" end="0"/>
                                            </p:txEl>
                                          </p:spTgt>
                                        </p:tgtEl>
                                        <p:attrNameLst>
                                          <p:attrName>style.visibility</p:attrName>
                                        </p:attrNameLst>
                                      </p:cBhvr>
                                      <p:to>
                                        <p:strVal val="visible"/>
                                      </p:to>
                                    </p:set>
                                    <p:animEffect transition="in" filter="checkerboard(across)">
                                      <p:cBhvr>
                                        <p:cTn id="7" dur="500"/>
                                        <p:tgtEl>
                                          <p:spTgt spid="29696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296963">
                                            <p:txEl>
                                              <p:pRg st="1" end="1"/>
                                            </p:txEl>
                                          </p:spTgt>
                                        </p:tgtEl>
                                        <p:attrNameLst>
                                          <p:attrName>style.visibility</p:attrName>
                                        </p:attrNameLst>
                                      </p:cBhvr>
                                      <p:to>
                                        <p:strVal val="visible"/>
                                      </p:to>
                                    </p:set>
                                    <p:animEffect transition="in" filter="checkerboard(across)">
                                      <p:cBhvr>
                                        <p:cTn id="11" dur="500"/>
                                        <p:tgtEl>
                                          <p:spTgt spid="296963">
                                            <p:txEl>
                                              <p:pRg st="1" end="1"/>
                                            </p:txEl>
                                          </p:spTgt>
                                        </p:tgtEl>
                                      </p:cBhvr>
                                    </p:animEffect>
                                  </p:childTnLst>
                                </p:cTn>
                              </p:par>
                            </p:childTnLst>
                          </p:cTn>
                        </p:par>
                        <p:par>
                          <p:cTn id="12" fill="hold">
                            <p:stCondLst>
                              <p:cond delay="1000"/>
                            </p:stCondLst>
                            <p:childTnLst>
                              <p:par>
                                <p:cTn id="13" presetID="5" presetClass="entr" presetSubtype="10" fill="hold" nodeType="afterEffect">
                                  <p:stCondLst>
                                    <p:cond delay="5000"/>
                                  </p:stCondLst>
                                  <p:childTnLst>
                                    <p:set>
                                      <p:cBhvr>
                                        <p:cTn id="14" dur="1" fill="hold">
                                          <p:stCondLst>
                                            <p:cond delay="0"/>
                                          </p:stCondLst>
                                        </p:cTn>
                                        <p:tgtEl>
                                          <p:spTgt spid="296963">
                                            <p:txEl>
                                              <p:pRg st="2" end="2"/>
                                            </p:txEl>
                                          </p:spTgt>
                                        </p:tgtEl>
                                        <p:attrNameLst>
                                          <p:attrName>style.visibility</p:attrName>
                                        </p:attrNameLst>
                                      </p:cBhvr>
                                      <p:to>
                                        <p:strVal val="visible"/>
                                      </p:to>
                                    </p:set>
                                    <p:animEffect transition="in" filter="checkerboard(across)">
                                      <p:cBhvr>
                                        <p:cTn id="15" dur="500"/>
                                        <p:tgtEl>
                                          <p:spTgt spid="296963">
                                            <p:txEl>
                                              <p:pRg st="2" end="2"/>
                                            </p:txEl>
                                          </p:spTgt>
                                        </p:tgtEl>
                                      </p:cBhvr>
                                    </p:animEffect>
                                  </p:childTnLst>
                                </p:cTn>
                              </p:par>
                            </p:childTnLst>
                          </p:cTn>
                        </p:par>
                        <p:par>
                          <p:cTn id="16" fill="hold">
                            <p:stCondLst>
                              <p:cond delay="6500"/>
                            </p:stCondLst>
                            <p:childTnLst>
                              <p:par>
                                <p:cTn id="17" presetID="5" presetClass="entr" presetSubtype="10" fill="hold" nodeType="afterEffect">
                                  <p:stCondLst>
                                    <p:cond delay="0"/>
                                  </p:stCondLst>
                                  <p:childTnLst>
                                    <p:set>
                                      <p:cBhvr>
                                        <p:cTn id="18" dur="1" fill="hold">
                                          <p:stCondLst>
                                            <p:cond delay="0"/>
                                          </p:stCondLst>
                                        </p:cTn>
                                        <p:tgtEl>
                                          <p:spTgt spid="296963">
                                            <p:txEl>
                                              <p:pRg st="3" end="3"/>
                                            </p:txEl>
                                          </p:spTgt>
                                        </p:tgtEl>
                                        <p:attrNameLst>
                                          <p:attrName>style.visibility</p:attrName>
                                        </p:attrNameLst>
                                      </p:cBhvr>
                                      <p:to>
                                        <p:strVal val="visible"/>
                                      </p:to>
                                    </p:set>
                                    <p:animEffect transition="in" filter="checkerboard(across)">
                                      <p:cBhvr>
                                        <p:cTn id="19" dur="500"/>
                                        <p:tgtEl>
                                          <p:spTgt spid="2969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2"/>
          <p:cNvSpPr>
            <a:spLocks noGrp="1" noChangeArrowheads="1"/>
          </p:cNvSpPr>
          <p:nvPr>
            <p:ph type="title"/>
          </p:nvPr>
        </p:nvSpPr>
        <p:spPr>
          <a:xfrm>
            <a:off x="467544" y="304800"/>
            <a:ext cx="8676456" cy="909622"/>
          </a:xfrm>
          <a:noFill/>
          <a:ln/>
        </p:spPr>
        <p:txBody>
          <a:bodyPr lIns="90488" tIns="44450" rIns="90488" bIns="44450"/>
          <a:lstStyle/>
          <a:p>
            <a:r>
              <a:rPr lang="en-US" sz="3600" dirty="0" smtClean="0">
                <a:solidFill>
                  <a:schemeClr val="tx1"/>
                </a:solidFill>
                <a:latin typeface="Calibri"/>
                <a:cs typeface="Calibri"/>
              </a:rPr>
              <a:t>Definitions of school effectiveness (2)</a:t>
            </a:r>
            <a:endParaRPr lang="en-US" sz="3600" dirty="0">
              <a:solidFill>
                <a:schemeClr val="tx1"/>
              </a:solidFill>
              <a:latin typeface="Calibri"/>
              <a:cs typeface="Calibri"/>
            </a:endParaRPr>
          </a:p>
        </p:txBody>
      </p:sp>
      <p:sp>
        <p:nvSpPr>
          <p:cNvPr id="296963" name="Rectangle 3"/>
          <p:cNvSpPr>
            <a:spLocks noGrp="1" noChangeArrowheads="1"/>
          </p:cNvSpPr>
          <p:nvPr>
            <p:ph idx="1"/>
          </p:nvPr>
        </p:nvSpPr>
        <p:spPr>
          <a:xfrm>
            <a:off x="428596" y="1124744"/>
            <a:ext cx="8358246" cy="5256584"/>
          </a:xfrm>
          <a:noFill/>
          <a:ln/>
        </p:spPr>
        <p:txBody>
          <a:bodyPr lIns="90488" tIns="44450" rIns="90488" bIns="44450"/>
          <a:lstStyle/>
          <a:p>
            <a:pPr marL="0" lvl="1" indent="0">
              <a:lnSpc>
                <a:spcPct val="90000"/>
              </a:lnSpc>
              <a:buNone/>
            </a:pPr>
            <a:r>
              <a:rPr lang="en-US" dirty="0" smtClean="0">
                <a:latin typeface="Calibri"/>
                <a:cs typeface="Calibri"/>
              </a:rPr>
              <a:t>“We define an effective school as one in which pupils progress further than might be expected from consideration of its intake” (</a:t>
            </a:r>
            <a:r>
              <a:rPr lang="en-GB" dirty="0" smtClean="0">
                <a:latin typeface="Calibri"/>
                <a:cs typeface="Calibri"/>
              </a:rPr>
              <a:t>Stoll and Mortimore 1995:1).</a:t>
            </a:r>
          </a:p>
          <a:p>
            <a:pPr marL="0" lvl="1" indent="0">
              <a:lnSpc>
                <a:spcPct val="90000"/>
              </a:lnSpc>
              <a:buNone/>
            </a:pPr>
            <a:r>
              <a:rPr lang="en-US" b="1" dirty="0" smtClean="0">
                <a:solidFill>
                  <a:srgbClr val="0000FF"/>
                </a:solidFill>
                <a:cs typeface="Calibri"/>
              </a:rPr>
              <a:t>How </a:t>
            </a:r>
            <a:r>
              <a:rPr lang="en-US" b="1" dirty="0">
                <a:solidFill>
                  <a:srgbClr val="0000FF"/>
                </a:solidFill>
                <a:cs typeface="Calibri"/>
              </a:rPr>
              <a:t>closely </a:t>
            </a:r>
            <a:r>
              <a:rPr lang="en-US" b="1" dirty="0" smtClean="0">
                <a:solidFill>
                  <a:srgbClr val="0000FF"/>
                </a:solidFill>
                <a:cs typeface="Calibri"/>
              </a:rPr>
              <a:t>does this match </a:t>
            </a:r>
            <a:r>
              <a:rPr lang="en-US" b="1" dirty="0">
                <a:solidFill>
                  <a:srgbClr val="0000FF"/>
                </a:solidFill>
                <a:cs typeface="Calibri"/>
              </a:rPr>
              <a:t>your definition for school </a:t>
            </a:r>
            <a:r>
              <a:rPr lang="en-US" b="1" i="1" dirty="0">
                <a:solidFill>
                  <a:srgbClr val="0000FF"/>
                </a:solidFill>
                <a:cs typeface="Calibri"/>
              </a:rPr>
              <a:t>effectiveness</a:t>
            </a:r>
            <a:r>
              <a:rPr lang="en-US" b="1" dirty="0" smtClean="0">
                <a:solidFill>
                  <a:srgbClr val="0000FF"/>
                </a:solidFill>
                <a:cs typeface="Calibri"/>
              </a:rPr>
              <a:t>?</a:t>
            </a:r>
          </a:p>
          <a:p>
            <a:pPr marL="0" lvl="1" indent="0">
              <a:lnSpc>
                <a:spcPct val="90000"/>
              </a:lnSpc>
              <a:buNone/>
            </a:pPr>
            <a:endParaRPr lang="en-US" b="1" dirty="0">
              <a:solidFill>
                <a:srgbClr val="0000FF"/>
              </a:solidFill>
              <a:cs typeface="Calibri"/>
            </a:endParaRPr>
          </a:p>
          <a:p>
            <a:pPr marL="0" lvl="1" indent="0">
              <a:lnSpc>
                <a:spcPct val="90000"/>
              </a:lnSpc>
              <a:buNone/>
            </a:pPr>
            <a:r>
              <a:rPr lang="en-US" dirty="0" smtClean="0">
                <a:latin typeface="Calibri"/>
                <a:cs typeface="Calibri"/>
              </a:rPr>
              <a:t> </a:t>
            </a:r>
            <a:r>
              <a:rPr lang="en-US" dirty="0">
                <a:latin typeface="Calibri"/>
                <a:cs typeface="Calibri"/>
              </a:rPr>
              <a:t>“The search for effective schools is not a value-free activity. The term ‘effective’ is not a neutral term, however much researchers try and invest it with scientific or technical meaning” </a:t>
            </a:r>
            <a:r>
              <a:rPr lang="en-GB" dirty="0">
                <a:latin typeface="Calibri"/>
                <a:cs typeface="Calibri"/>
              </a:rPr>
              <a:t>(</a:t>
            </a:r>
            <a:r>
              <a:rPr lang="en-GB" dirty="0" err="1">
                <a:latin typeface="Calibri"/>
                <a:cs typeface="Calibri"/>
              </a:rPr>
              <a:t>MacBeath</a:t>
            </a:r>
            <a:r>
              <a:rPr lang="en-GB" dirty="0">
                <a:latin typeface="Calibri"/>
                <a:cs typeface="Calibri"/>
              </a:rPr>
              <a:t> 1995:14).</a:t>
            </a:r>
          </a:p>
          <a:p>
            <a:pPr marL="0" lvl="1" indent="0">
              <a:lnSpc>
                <a:spcPct val="90000"/>
              </a:lnSpc>
              <a:spcBef>
                <a:spcPts val="0"/>
              </a:spcBef>
              <a:buNone/>
            </a:pPr>
            <a:endParaRPr lang="en-US" b="1" dirty="0">
              <a:solidFill>
                <a:srgbClr val="0000FF"/>
              </a:solidFill>
              <a:cs typeface="Calibri"/>
            </a:endParaRPr>
          </a:p>
          <a:p>
            <a:pPr marL="0" lvl="1">
              <a:lnSpc>
                <a:spcPct val="90000"/>
              </a:lnSpc>
              <a:buNone/>
            </a:pPr>
            <a:endParaRPr lang="en-GB" b="1" dirty="0" smtClean="0">
              <a:latin typeface="Calibri"/>
              <a:cs typeface="Calibri"/>
            </a:endParaRPr>
          </a:p>
          <a:p>
            <a:pPr marL="0" lvl="1" algn="r">
              <a:lnSpc>
                <a:spcPct val="90000"/>
              </a:lnSpc>
              <a:buNone/>
            </a:pPr>
            <a:endParaRPr lang="en-GB" sz="4000" dirty="0" smtClean="0">
              <a:latin typeface="Arial" charset="0"/>
            </a:endParaRPr>
          </a:p>
          <a:p>
            <a:pPr marL="0" lvl="1">
              <a:lnSpc>
                <a:spcPct val="90000"/>
              </a:lnSpc>
              <a:buNone/>
            </a:pPr>
            <a:endParaRPr lang="en-US" sz="30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91673221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96963">
                                            <p:txEl>
                                              <p:pRg st="0" end="0"/>
                                            </p:txEl>
                                          </p:spTgt>
                                        </p:tgtEl>
                                        <p:attrNameLst>
                                          <p:attrName>style.visibility</p:attrName>
                                        </p:attrNameLst>
                                      </p:cBhvr>
                                      <p:to>
                                        <p:strVal val="visible"/>
                                      </p:to>
                                    </p:set>
                                    <p:animEffect transition="in" filter="checkerboard(across)">
                                      <p:cBhvr>
                                        <p:cTn id="7" dur="500"/>
                                        <p:tgtEl>
                                          <p:spTgt spid="29696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3000"/>
                                  </p:stCondLst>
                                  <p:childTnLst>
                                    <p:set>
                                      <p:cBhvr>
                                        <p:cTn id="10" dur="1" fill="hold">
                                          <p:stCondLst>
                                            <p:cond delay="0"/>
                                          </p:stCondLst>
                                        </p:cTn>
                                        <p:tgtEl>
                                          <p:spTgt spid="296963">
                                            <p:txEl>
                                              <p:pRg st="1" end="1"/>
                                            </p:txEl>
                                          </p:spTgt>
                                        </p:tgtEl>
                                        <p:attrNameLst>
                                          <p:attrName>style.visibility</p:attrName>
                                        </p:attrNameLst>
                                      </p:cBhvr>
                                      <p:to>
                                        <p:strVal val="visible"/>
                                      </p:to>
                                    </p:set>
                                    <p:animEffect transition="in" filter="checkerboard(across)">
                                      <p:cBhvr>
                                        <p:cTn id="11" dur="500"/>
                                        <p:tgtEl>
                                          <p:spTgt spid="29696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nodeType="clickEffect">
                                  <p:stCondLst>
                                    <p:cond delay="0"/>
                                  </p:stCondLst>
                                  <p:childTnLst>
                                    <p:set>
                                      <p:cBhvr>
                                        <p:cTn id="15" dur="1" fill="hold">
                                          <p:stCondLst>
                                            <p:cond delay="0"/>
                                          </p:stCondLst>
                                        </p:cTn>
                                        <p:tgtEl>
                                          <p:spTgt spid="296963">
                                            <p:txEl>
                                              <p:pRg st="3" end="3"/>
                                            </p:txEl>
                                          </p:spTgt>
                                        </p:tgtEl>
                                        <p:attrNameLst>
                                          <p:attrName>style.visibility</p:attrName>
                                        </p:attrNameLst>
                                      </p:cBhvr>
                                      <p:to>
                                        <p:strVal val="visible"/>
                                      </p:to>
                                    </p:set>
                                    <p:animEffect transition="in" filter="checkerboard(across)">
                                      <p:cBhvr>
                                        <p:cTn id="16" dur="500"/>
                                        <p:tgtEl>
                                          <p:spTgt spid="2969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3715" name="Rectangle 3"/>
          <p:cNvSpPr>
            <a:spLocks noGrp="1" noChangeArrowheads="1"/>
          </p:cNvSpPr>
          <p:nvPr>
            <p:ph idx="1"/>
          </p:nvPr>
        </p:nvSpPr>
        <p:spPr>
          <a:xfrm>
            <a:off x="395536" y="214290"/>
            <a:ext cx="8496944" cy="6072230"/>
          </a:xfrm>
          <a:noFill/>
          <a:ln/>
        </p:spPr>
        <p:txBody>
          <a:bodyPr lIns="90488" tIns="44450" rIns="90488" bIns="44450"/>
          <a:lstStyle/>
          <a:p>
            <a:pPr marL="0" indent="0">
              <a:buClr>
                <a:srgbClr val="FFFF00"/>
              </a:buClr>
              <a:buNone/>
            </a:pPr>
            <a:endParaRPr lang="en-GB" sz="2800" dirty="0"/>
          </a:p>
          <a:p>
            <a:pPr marL="0" indent="0">
              <a:buClr>
                <a:srgbClr val="FFFF00"/>
              </a:buClr>
              <a:buNone/>
            </a:pPr>
            <a:r>
              <a:rPr lang="en-GB" sz="2800" dirty="0" smtClean="0">
                <a:latin typeface="+mj-lt"/>
                <a:cs typeface="Calibri"/>
              </a:rPr>
              <a:t>Effectiveness will be defined in different ways by different people at different times. Consider:</a:t>
            </a:r>
          </a:p>
          <a:p>
            <a:pPr marL="0" indent="0">
              <a:buClr>
                <a:srgbClr val="FFFF00"/>
              </a:buClr>
              <a:buNone/>
            </a:pPr>
            <a:r>
              <a:rPr lang="en-GB" sz="2800" dirty="0" smtClean="0">
                <a:latin typeface="+mj-lt"/>
                <a:cs typeface="Calibri"/>
              </a:rPr>
              <a:t>	Student perspective</a:t>
            </a:r>
          </a:p>
          <a:p>
            <a:pPr marL="0" indent="0">
              <a:buClr>
                <a:srgbClr val="FFFF00"/>
              </a:buClr>
              <a:buNone/>
            </a:pPr>
            <a:r>
              <a:rPr lang="en-GB" sz="2800" dirty="0" smtClean="0">
                <a:latin typeface="+mj-lt"/>
                <a:cs typeface="Calibri"/>
              </a:rPr>
              <a:t>	Parent perspective</a:t>
            </a:r>
          </a:p>
          <a:p>
            <a:pPr marL="0" indent="0">
              <a:buClr>
                <a:srgbClr val="FFFF00"/>
              </a:buClr>
              <a:buNone/>
            </a:pPr>
            <a:r>
              <a:rPr lang="en-GB" sz="2800" dirty="0" smtClean="0">
                <a:latin typeface="+mj-lt"/>
                <a:cs typeface="Calibri"/>
              </a:rPr>
              <a:t>	Teacher perspective</a:t>
            </a:r>
          </a:p>
          <a:p>
            <a:pPr marL="0" indent="0">
              <a:buClr>
                <a:srgbClr val="FFFF00"/>
              </a:buClr>
              <a:buNone/>
            </a:pPr>
            <a:r>
              <a:rPr lang="en-GB" sz="2800" dirty="0" smtClean="0">
                <a:latin typeface="+mj-lt"/>
                <a:cs typeface="Calibri"/>
              </a:rPr>
              <a:t>	School leaders’ perspective</a:t>
            </a:r>
          </a:p>
          <a:p>
            <a:pPr marL="0" indent="0">
              <a:buClr>
                <a:srgbClr val="FFFF00"/>
              </a:buClr>
              <a:buNone/>
            </a:pPr>
            <a:r>
              <a:rPr lang="en-GB" sz="2800" dirty="0" smtClean="0">
                <a:latin typeface="+mj-lt"/>
                <a:cs typeface="Calibri"/>
              </a:rPr>
              <a:t>	Government perspective</a:t>
            </a:r>
          </a:p>
          <a:p>
            <a:pPr>
              <a:buFont typeface="Wingdings" charset="2"/>
              <a:buChar char="Ø"/>
            </a:pPr>
            <a:r>
              <a:rPr lang="en-GB" sz="2800" dirty="0" smtClean="0">
                <a:latin typeface="+mj-lt"/>
                <a:cs typeface="Calibri"/>
              </a:rPr>
              <a:t>On what might these groups’ definitions of </a:t>
            </a:r>
            <a:r>
              <a:rPr lang="en-GB" sz="2800" i="1" dirty="0" smtClean="0">
                <a:latin typeface="+mj-lt"/>
                <a:cs typeface="Calibri"/>
              </a:rPr>
              <a:t>effectiveness</a:t>
            </a:r>
            <a:r>
              <a:rPr lang="en-GB" sz="2800" dirty="0" smtClean="0">
                <a:latin typeface="+mj-lt"/>
                <a:cs typeface="Calibri"/>
              </a:rPr>
              <a:t> agree?  </a:t>
            </a:r>
          </a:p>
          <a:p>
            <a:pPr>
              <a:buFont typeface="Wingdings" charset="2"/>
              <a:buChar char="Ø"/>
            </a:pPr>
            <a:r>
              <a:rPr lang="en-GB" sz="2800" dirty="0" smtClean="0">
                <a:latin typeface="+mj-lt"/>
                <a:cs typeface="Calibri"/>
              </a:rPr>
              <a:t>How might their definitions differ?</a:t>
            </a:r>
          </a:p>
          <a:p>
            <a:pPr>
              <a:buFontTx/>
              <a:buNone/>
            </a:pPr>
            <a:endParaRPr lang="en-US" sz="2800" dirty="0" smtClean="0">
              <a:latin typeface="+mj-lt"/>
            </a:endParaRPr>
          </a:p>
          <a:p>
            <a:pPr>
              <a:buFontTx/>
              <a:buNone/>
            </a:pPr>
            <a:endParaRPr lang="en-GB" sz="2800" dirty="0" smtClean="0"/>
          </a:p>
          <a:p>
            <a:pPr algn="r">
              <a:buFontTx/>
              <a:buNone/>
            </a:pPr>
            <a:endParaRPr lang="en-US" sz="2800" dirty="0"/>
          </a:p>
        </p:txBody>
      </p:sp>
    </p:spTree>
    <p:extLst>
      <p:ext uri="{BB962C8B-B14F-4D97-AF65-F5344CB8AC3E}">
        <p14:creationId xmlns:p14="http://schemas.microsoft.com/office/powerpoint/2010/main" xmlns="" val="35569403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43715">
                                            <p:txEl>
                                              <p:pRg st="1" end="1"/>
                                            </p:txEl>
                                          </p:spTgt>
                                        </p:tgtEl>
                                        <p:attrNameLst>
                                          <p:attrName>style.visibility</p:attrName>
                                        </p:attrNameLst>
                                      </p:cBhvr>
                                      <p:to>
                                        <p:strVal val="visible"/>
                                      </p:to>
                                    </p:set>
                                    <p:animEffect transition="in" filter="checkerboard(across)">
                                      <p:cBhvr>
                                        <p:cTn id="7" dur="500"/>
                                        <p:tgtEl>
                                          <p:spTgt spid="243715">
                                            <p:txEl>
                                              <p:pRg st="1" end="1"/>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243715">
                                            <p:txEl>
                                              <p:pRg st="2" end="2"/>
                                            </p:txEl>
                                          </p:spTgt>
                                        </p:tgtEl>
                                        <p:attrNameLst>
                                          <p:attrName>style.visibility</p:attrName>
                                        </p:attrNameLst>
                                      </p:cBhvr>
                                      <p:to>
                                        <p:strVal val="visible"/>
                                      </p:to>
                                    </p:set>
                                    <p:animEffect transition="in" filter="checkerboard(across)">
                                      <p:cBhvr>
                                        <p:cTn id="10" dur="500"/>
                                        <p:tgtEl>
                                          <p:spTgt spid="243715">
                                            <p:txEl>
                                              <p:pRg st="2" end="2"/>
                                            </p:txEl>
                                          </p:spTgt>
                                        </p:tgtEl>
                                      </p:cBhvr>
                                    </p:animEffect>
                                  </p:childTnLst>
                                </p:cTn>
                              </p:par>
                            </p:childTnLst>
                          </p:cTn>
                        </p:par>
                        <p:par>
                          <p:cTn id="11" fill="hold">
                            <p:stCondLst>
                              <p:cond delay="500"/>
                            </p:stCondLst>
                            <p:childTnLst>
                              <p:par>
                                <p:cTn id="12" presetID="5" presetClass="entr" presetSubtype="10" fill="hold" nodeType="afterEffect">
                                  <p:stCondLst>
                                    <p:cond delay="0"/>
                                  </p:stCondLst>
                                  <p:childTnLst>
                                    <p:set>
                                      <p:cBhvr>
                                        <p:cTn id="13" dur="1" fill="hold">
                                          <p:stCondLst>
                                            <p:cond delay="0"/>
                                          </p:stCondLst>
                                        </p:cTn>
                                        <p:tgtEl>
                                          <p:spTgt spid="243715">
                                            <p:txEl>
                                              <p:pRg st="3" end="3"/>
                                            </p:txEl>
                                          </p:spTgt>
                                        </p:tgtEl>
                                        <p:attrNameLst>
                                          <p:attrName>style.visibility</p:attrName>
                                        </p:attrNameLst>
                                      </p:cBhvr>
                                      <p:to>
                                        <p:strVal val="visible"/>
                                      </p:to>
                                    </p:set>
                                    <p:animEffect transition="in" filter="checkerboard(across)">
                                      <p:cBhvr>
                                        <p:cTn id="14" dur="500"/>
                                        <p:tgtEl>
                                          <p:spTgt spid="243715">
                                            <p:txEl>
                                              <p:pRg st="3" end="3"/>
                                            </p:txEl>
                                          </p:spTgt>
                                        </p:tgtEl>
                                      </p:cBhvr>
                                    </p:animEffect>
                                  </p:childTnLst>
                                </p:cTn>
                              </p:par>
                            </p:childTnLst>
                          </p:cTn>
                        </p:par>
                        <p:par>
                          <p:cTn id="15" fill="hold">
                            <p:stCondLst>
                              <p:cond delay="1000"/>
                            </p:stCondLst>
                            <p:childTnLst>
                              <p:par>
                                <p:cTn id="16" presetID="5" presetClass="entr" presetSubtype="10" fill="hold" nodeType="afterEffect">
                                  <p:stCondLst>
                                    <p:cond delay="0"/>
                                  </p:stCondLst>
                                  <p:childTnLst>
                                    <p:set>
                                      <p:cBhvr>
                                        <p:cTn id="17" dur="1" fill="hold">
                                          <p:stCondLst>
                                            <p:cond delay="0"/>
                                          </p:stCondLst>
                                        </p:cTn>
                                        <p:tgtEl>
                                          <p:spTgt spid="243715">
                                            <p:txEl>
                                              <p:pRg st="4" end="4"/>
                                            </p:txEl>
                                          </p:spTgt>
                                        </p:tgtEl>
                                        <p:attrNameLst>
                                          <p:attrName>style.visibility</p:attrName>
                                        </p:attrNameLst>
                                      </p:cBhvr>
                                      <p:to>
                                        <p:strVal val="visible"/>
                                      </p:to>
                                    </p:set>
                                    <p:animEffect transition="in" filter="checkerboard(across)">
                                      <p:cBhvr>
                                        <p:cTn id="18" dur="500"/>
                                        <p:tgtEl>
                                          <p:spTgt spid="243715">
                                            <p:txEl>
                                              <p:pRg st="4" end="4"/>
                                            </p:txEl>
                                          </p:spTgt>
                                        </p:tgtEl>
                                      </p:cBhvr>
                                    </p:animEffect>
                                  </p:childTnLst>
                                </p:cTn>
                              </p:par>
                            </p:childTnLst>
                          </p:cTn>
                        </p:par>
                        <p:par>
                          <p:cTn id="19" fill="hold">
                            <p:stCondLst>
                              <p:cond delay="1500"/>
                            </p:stCondLst>
                            <p:childTnLst>
                              <p:par>
                                <p:cTn id="20" presetID="5" presetClass="entr" presetSubtype="10" fill="hold" nodeType="afterEffect">
                                  <p:stCondLst>
                                    <p:cond delay="0"/>
                                  </p:stCondLst>
                                  <p:childTnLst>
                                    <p:set>
                                      <p:cBhvr>
                                        <p:cTn id="21" dur="1" fill="hold">
                                          <p:stCondLst>
                                            <p:cond delay="0"/>
                                          </p:stCondLst>
                                        </p:cTn>
                                        <p:tgtEl>
                                          <p:spTgt spid="243715">
                                            <p:txEl>
                                              <p:pRg st="5" end="5"/>
                                            </p:txEl>
                                          </p:spTgt>
                                        </p:tgtEl>
                                        <p:attrNameLst>
                                          <p:attrName>style.visibility</p:attrName>
                                        </p:attrNameLst>
                                      </p:cBhvr>
                                      <p:to>
                                        <p:strVal val="visible"/>
                                      </p:to>
                                    </p:set>
                                    <p:animEffect transition="in" filter="checkerboard(across)">
                                      <p:cBhvr>
                                        <p:cTn id="22" dur="500"/>
                                        <p:tgtEl>
                                          <p:spTgt spid="243715">
                                            <p:txEl>
                                              <p:pRg st="5" end="5"/>
                                            </p:txEl>
                                          </p:spTgt>
                                        </p:tgtEl>
                                      </p:cBhvr>
                                    </p:animEffect>
                                  </p:childTnLst>
                                </p:cTn>
                              </p:par>
                            </p:childTnLst>
                          </p:cTn>
                        </p:par>
                        <p:par>
                          <p:cTn id="23" fill="hold">
                            <p:stCondLst>
                              <p:cond delay="2000"/>
                            </p:stCondLst>
                            <p:childTnLst>
                              <p:par>
                                <p:cTn id="24" presetID="5" presetClass="entr" presetSubtype="10" fill="hold" nodeType="afterEffect">
                                  <p:stCondLst>
                                    <p:cond delay="0"/>
                                  </p:stCondLst>
                                  <p:childTnLst>
                                    <p:set>
                                      <p:cBhvr>
                                        <p:cTn id="25" dur="1" fill="hold">
                                          <p:stCondLst>
                                            <p:cond delay="0"/>
                                          </p:stCondLst>
                                        </p:cTn>
                                        <p:tgtEl>
                                          <p:spTgt spid="243715">
                                            <p:txEl>
                                              <p:pRg st="6" end="6"/>
                                            </p:txEl>
                                          </p:spTgt>
                                        </p:tgtEl>
                                        <p:attrNameLst>
                                          <p:attrName>style.visibility</p:attrName>
                                        </p:attrNameLst>
                                      </p:cBhvr>
                                      <p:to>
                                        <p:strVal val="visible"/>
                                      </p:to>
                                    </p:set>
                                    <p:animEffect transition="in" filter="checkerboard(across)">
                                      <p:cBhvr>
                                        <p:cTn id="26" dur="500"/>
                                        <p:tgtEl>
                                          <p:spTgt spid="243715">
                                            <p:txEl>
                                              <p:pRg st="6" end="6"/>
                                            </p:txEl>
                                          </p:spTgt>
                                        </p:tgtEl>
                                      </p:cBhvr>
                                    </p:animEffect>
                                  </p:childTnLst>
                                </p:cTn>
                              </p:par>
                            </p:childTnLst>
                          </p:cTn>
                        </p:par>
                        <p:par>
                          <p:cTn id="27" fill="hold">
                            <p:stCondLst>
                              <p:cond delay="2500"/>
                            </p:stCondLst>
                            <p:childTnLst>
                              <p:par>
                                <p:cTn id="28" presetID="5" presetClass="entr" presetSubtype="10" fill="hold" nodeType="afterEffect">
                                  <p:stCondLst>
                                    <p:cond delay="3000"/>
                                  </p:stCondLst>
                                  <p:childTnLst>
                                    <p:set>
                                      <p:cBhvr>
                                        <p:cTn id="29" dur="1" fill="hold">
                                          <p:stCondLst>
                                            <p:cond delay="0"/>
                                          </p:stCondLst>
                                        </p:cTn>
                                        <p:tgtEl>
                                          <p:spTgt spid="243715">
                                            <p:txEl>
                                              <p:pRg st="7" end="7"/>
                                            </p:txEl>
                                          </p:spTgt>
                                        </p:tgtEl>
                                        <p:attrNameLst>
                                          <p:attrName>style.visibility</p:attrName>
                                        </p:attrNameLst>
                                      </p:cBhvr>
                                      <p:to>
                                        <p:strVal val="visible"/>
                                      </p:to>
                                    </p:set>
                                    <p:animEffect transition="in" filter="checkerboard(across)">
                                      <p:cBhvr>
                                        <p:cTn id="30" dur="500"/>
                                        <p:tgtEl>
                                          <p:spTgt spid="243715">
                                            <p:txEl>
                                              <p:pRg st="7" end="7"/>
                                            </p:txEl>
                                          </p:spTgt>
                                        </p:tgtEl>
                                      </p:cBhvr>
                                    </p:animEffect>
                                  </p:childTnLst>
                                </p:cTn>
                              </p:par>
                            </p:childTnLst>
                          </p:cTn>
                        </p:par>
                        <p:par>
                          <p:cTn id="31" fill="hold">
                            <p:stCondLst>
                              <p:cond delay="6000"/>
                            </p:stCondLst>
                            <p:childTnLst>
                              <p:par>
                                <p:cTn id="32" presetID="5" presetClass="entr" presetSubtype="10" fill="hold" nodeType="afterEffect">
                                  <p:stCondLst>
                                    <p:cond delay="1000"/>
                                  </p:stCondLst>
                                  <p:childTnLst>
                                    <p:set>
                                      <p:cBhvr>
                                        <p:cTn id="33" dur="1" fill="hold">
                                          <p:stCondLst>
                                            <p:cond delay="0"/>
                                          </p:stCondLst>
                                        </p:cTn>
                                        <p:tgtEl>
                                          <p:spTgt spid="243715">
                                            <p:txEl>
                                              <p:pRg st="8" end="8"/>
                                            </p:txEl>
                                          </p:spTgt>
                                        </p:tgtEl>
                                        <p:attrNameLst>
                                          <p:attrName>style.visibility</p:attrName>
                                        </p:attrNameLst>
                                      </p:cBhvr>
                                      <p:to>
                                        <p:strVal val="visible"/>
                                      </p:to>
                                    </p:set>
                                    <p:animEffect transition="in" filter="checkerboard(across)">
                                      <p:cBhvr>
                                        <p:cTn id="34" dur="500"/>
                                        <p:tgtEl>
                                          <p:spTgt spid="24371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2"/>
          <p:cNvSpPr>
            <a:spLocks noGrp="1" noChangeArrowheads="1"/>
          </p:cNvSpPr>
          <p:nvPr>
            <p:ph type="title"/>
          </p:nvPr>
        </p:nvSpPr>
        <p:spPr>
          <a:xfrm>
            <a:off x="214282" y="0"/>
            <a:ext cx="8643998" cy="1357298"/>
          </a:xfrm>
          <a:noFill/>
          <a:ln/>
        </p:spPr>
        <p:txBody>
          <a:bodyPr lIns="90488" tIns="44450" rIns="90488" bIns="44450"/>
          <a:lstStyle/>
          <a:p>
            <a:pPr algn="ctr"/>
            <a:r>
              <a:rPr lang="en-US" sz="3200" dirty="0" smtClean="0">
                <a:solidFill>
                  <a:schemeClr val="tx1"/>
                </a:solidFill>
                <a:latin typeface="Calibri"/>
                <a:cs typeface="Calibri"/>
              </a:rPr>
              <a:t>Early studies were sceptical about school effects</a:t>
            </a:r>
            <a:endParaRPr lang="en-US" sz="3200" dirty="0">
              <a:solidFill>
                <a:schemeClr val="tx1"/>
              </a:solidFill>
              <a:latin typeface="Calibri"/>
              <a:cs typeface="Calibri"/>
            </a:endParaRPr>
          </a:p>
        </p:txBody>
      </p:sp>
      <p:sp>
        <p:nvSpPr>
          <p:cNvPr id="296963" name="Rectangle 3"/>
          <p:cNvSpPr>
            <a:spLocks noGrp="1" noChangeArrowheads="1"/>
          </p:cNvSpPr>
          <p:nvPr>
            <p:ph idx="1"/>
          </p:nvPr>
        </p:nvSpPr>
        <p:spPr>
          <a:xfrm>
            <a:off x="1619672" y="1484784"/>
            <a:ext cx="6552728" cy="4587422"/>
          </a:xfrm>
          <a:noFill/>
          <a:ln/>
        </p:spPr>
        <p:txBody>
          <a:bodyPr lIns="90488" tIns="44450" rIns="90488" bIns="44450"/>
          <a:lstStyle/>
          <a:p>
            <a:pPr marL="0" indent="0" algn="just">
              <a:lnSpc>
                <a:spcPct val="90000"/>
              </a:lnSpc>
              <a:buNone/>
            </a:pPr>
            <a:r>
              <a:rPr lang="en-US" sz="2800" dirty="0" smtClean="0">
                <a:latin typeface="Calibri"/>
                <a:cs typeface="Calibri"/>
              </a:rPr>
              <a:t>Early large-scale studies of school effects in general (Coleman </a:t>
            </a:r>
            <a:r>
              <a:rPr lang="en-US" sz="2800" i="1" dirty="0" smtClean="0">
                <a:latin typeface="Calibri"/>
                <a:cs typeface="Calibri"/>
              </a:rPr>
              <a:t>et al</a:t>
            </a:r>
            <a:r>
              <a:rPr lang="en-US" sz="2800" dirty="0" smtClean="0">
                <a:latin typeface="Calibri"/>
                <a:cs typeface="Calibri"/>
              </a:rPr>
              <a:t>., 1966; Jencks </a:t>
            </a:r>
            <a:r>
              <a:rPr lang="en-US" sz="2800" i="1" dirty="0" smtClean="0">
                <a:latin typeface="Calibri"/>
                <a:cs typeface="Calibri"/>
              </a:rPr>
              <a:t>et al</a:t>
            </a:r>
            <a:r>
              <a:rPr lang="en-US" sz="2800" dirty="0" smtClean="0">
                <a:latin typeface="Calibri"/>
                <a:cs typeface="Calibri"/>
              </a:rPr>
              <a:t>., 1972) concluded that achievement is mainly determined by family background, and that pupils’ subsequent careers are little affected by the quality of education they experience (Barker  2007: 24). </a:t>
            </a:r>
          </a:p>
        </p:txBody>
      </p:sp>
    </p:spTree>
    <p:extLst>
      <p:ext uri="{BB962C8B-B14F-4D97-AF65-F5344CB8AC3E}">
        <p14:creationId xmlns:p14="http://schemas.microsoft.com/office/powerpoint/2010/main" xmlns="" val="100736200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96963">
                                            <p:txEl>
                                              <p:pRg st="0" end="0"/>
                                            </p:txEl>
                                          </p:spTgt>
                                        </p:tgtEl>
                                        <p:attrNameLst>
                                          <p:attrName>style.visibility</p:attrName>
                                        </p:attrNameLst>
                                      </p:cBhvr>
                                      <p:to>
                                        <p:strVal val="visible"/>
                                      </p:to>
                                    </p:set>
                                    <p:animEffect transition="in" filter="checkerboard(across)">
                                      <p:cBhvr>
                                        <p:cTn id="7" dur="500"/>
                                        <p:tgtEl>
                                          <p:spTgt spid="2969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2"/>
          <p:cNvSpPr>
            <a:spLocks noGrp="1" noChangeArrowheads="1"/>
          </p:cNvSpPr>
          <p:nvPr>
            <p:ph type="title"/>
          </p:nvPr>
        </p:nvSpPr>
        <p:spPr>
          <a:xfrm>
            <a:off x="395536" y="188640"/>
            <a:ext cx="8319868" cy="864096"/>
          </a:xfrm>
          <a:noFill/>
          <a:ln/>
        </p:spPr>
        <p:txBody>
          <a:bodyPr lIns="90488" tIns="44450" rIns="90488" bIns="44450"/>
          <a:lstStyle/>
          <a:p>
            <a:r>
              <a:rPr lang="en-US" sz="3600" dirty="0" smtClean="0">
                <a:solidFill>
                  <a:schemeClr val="tx1"/>
                </a:solidFill>
                <a:latin typeface="Calibri"/>
                <a:cs typeface="Calibri"/>
              </a:rPr>
              <a:t>Later studies were more positive</a:t>
            </a:r>
            <a:endParaRPr lang="en-US" sz="3600" dirty="0">
              <a:solidFill>
                <a:schemeClr val="tx1"/>
              </a:solidFill>
              <a:latin typeface="Calibri"/>
              <a:cs typeface="Calibri"/>
            </a:endParaRPr>
          </a:p>
        </p:txBody>
      </p:sp>
      <p:sp>
        <p:nvSpPr>
          <p:cNvPr id="296963" name="Rectangle 3"/>
          <p:cNvSpPr>
            <a:spLocks noGrp="1" noChangeArrowheads="1"/>
          </p:cNvSpPr>
          <p:nvPr>
            <p:ph idx="1"/>
          </p:nvPr>
        </p:nvSpPr>
        <p:spPr>
          <a:xfrm>
            <a:off x="467544" y="1196752"/>
            <a:ext cx="7704856" cy="4875454"/>
          </a:xfrm>
          <a:noFill/>
          <a:ln/>
        </p:spPr>
        <p:txBody>
          <a:bodyPr lIns="90488" tIns="44450" rIns="90488" bIns="44450"/>
          <a:lstStyle/>
          <a:p>
            <a:pPr marL="0" indent="0">
              <a:lnSpc>
                <a:spcPct val="90000"/>
              </a:lnSpc>
              <a:spcAft>
                <a:spcPts val="600"/>
              </a:spcAft>
              <a:buNone/>
            </a:pPr>
            <a:r>
              <a:rPr lang="en-US" sz="2800" dirty="0" smtClean="0">
                <a:latin typeface="Calibri"/>
                <a:cs typeface="Calibri"/>
              </a:rPr>
              <a:t>Later  studies (late 1970s /early 1980s) emphasized the significance of the school as one important variable in student outcomes. </a:t>
            </a:r>
          </a:p>
          <a:p>
            <a:pPr marL="0" indent="0">
              <a:lnSpc>
                <a:spcPct val="90000"/>
              </a:lnSpc>
              <a:spcAft>
                <a:spcPts val="600"/>
              </a:spcAft>
              <a:buNone/>
            </a:pPr>
            <a:r>
              <a:rPr lang="en-US" sz="2800" dirty="0" smtClean="0">
                <a:latin typeface="Calibri"/>
                <a:cs typeface="Calibri"/>
              </a:rPr>
              <a:t>A variety of studies in different settings, different countries and with different age groups</a:t>
            </a:r>
            <a:r>
              <a:rPr lang="en-US" sz="2800" dirty="0">
                <a:latin typeface="Calibri"/>
                <a:cs typeface="Calibri"/>
              </a:rPr>
              <a:t> </a:t>
            </a:r>
            <a:r>
              <a:rPr lang="en-US" sz="2800" dirty="0" smtClean="0">
                <a:latin typeface="Calibri"/>
                <a:cs typeface="Calibri"/>
              </a:rPr>
              <a:t>showed some school impact.</a:t>
            </a:r>
          </a:p>
          <a:p>
            <a:pPr marL="0" indent="0">
              <a:lnSpc>
                <a:spcPct val="90000"/>
              </a:lnSpc>
              <a:spcAft>
                <a:spcPts val="600"/>
              </a:spcAft>
              <a:buNone/>
            </a:pPr>
            <a:r>
              <a:rPr lang="en-US" sz="2800" dirty="0" smtClean="0">
                <a:latin typeface="Calibri"/>
                <a:cs typeface="Calibri"/>
              </a:rPr>
              <a:t>UK examples include Reynolds </a:t>
            </a:r>
            <a:r>
              <a:rPr lang="en-US" sz="2800" i="1" dirty="0" smtClean="0">
                <a:latin typeface="Calibri"/>
                <a:cs typeface="Calibri"/>
              </a:rPr>
              <a:t>et al</a:t>
            </a:r>
            <a:r>
              <a:rPr lang="en-US" sz="2800" dirty="0" smtClean="0">
                <a:latin typeface="Calibri"/>
                <a:cs typeface="Calibri"/>
              </a:rPr>
              <a:t>. (1976) in South Wales; Rutter </a:t>
            </a:r>
            <a:r>
              <a:rPr lang="en-US" sz="2800" i="1" dirty="0" smtClean="0">
                <a:latin typeface="Calibri"/>
                <a:cs typeface="Calibri"/>
              </a:rPr>
              <a:t>et al</a:t>
            </a:r>
            <a:r>
              <a:rPr lang="en-US" sz="2800" dirty="0" smtClean="0">
                <a:latin typeface="Calibri"/>
                <a:cs typeface="Calibri"/>
              </a:rPr>
              <a:t>. (1979) in London schools; Mortimore </a:t>
            </a:r>
            <a:r>
              <a:rPr lang="en-US" sz="2800" i="1" dirty="0" smtClean="0">
                <a:latin typeface="Calibri"/>
                <a:cs typeface="Calibri"/>
              </a:rPr>
              <a:t>et al</a:t>
            </a:r>
            <a:r>
              <a:rPr lang="en-US" sz="2800" dirty="0" smtClean="0">
                <a:latin typeface="Calibri"/>
                <a:cs typeface="Calibri"/>
              </a:rPr>
              <a:t>. (1988) in London primary schools; Smith and Tomlinson (1989) in multi-racial comprehensives</a:t>
            </a:r>
            <a:r>
              <a:rPr lang="en-US" sz="2800" dirty="0">
                <a:latin typeface="Calibri"/>
                <a:cs typeface="Calibri"/>
              </a:rPr>
              <a:t>.</a:t>
            </a:r>
            <a:endParaRPr lang="en-US" sz="2800" dirty="0" smtClean="0">
              <a:latin typeface="Calibri"/>
              <a:cs typeface="Calibri"/>
            </a:endParaRPr>
          </a:p>
        </p:txBody>
      </p:sp>
    </p:spTree>
    <p:extLst>
      <p:ext uri="{BB962C8B-B14F-4D97-AF65-F5344CB8AC3E}">
        <p14:creationId xmlns:p14="http://schemas.microsoft.com/office/powerpoint/2010/main" xmlns="" val="285267400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96963">
                                            <p:txEl>
                                              <p:pRg st="0" end="0"/>
                                            </p:txEl>
                                          </p:spTgt>
                                        </p:tgtEl>
                                        <p:attrNameLst>
                                          <p:attrName>style.visibility</p:attrName>
                                        </p:attrNameLst>
                                      </p:cBhvr>
                                      <p:to>
                                        <p:strVal val="visible"/>
                                      </p:to>
                                    </p:set>
                                    <p:animEffect transition="in" filter="checkerboard(across)">
                                      <p:cBhvr>
                                        <p:cTn id="7" dur="500"/>
                                        <p:tgtEl>
                                          <p:spTgt spid="29696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3000"/>
                                  </p:stCondLst>
                                  <p:childTnLst>
                                    <p:set>
                                      <p:cBhvr>
                                        <p:cTn id="10" dur="1" fill="hold">
                                          <p:stCondLst>
                                            <p:cond delay="0"/>
                                          </p:stCondLst>
                                        </p:cTn>
                                        <p:tgtEl>
                                          <p:spTgt spid="296963">
                                            <p:txEl>
                                              <p:pRg st="1" end="1"/>
                                            </p:txEl>
                                          </p:spTgt>
                                        </p:tgtEl>
                                        <p:attrNameLst>
                                          <p:attrName>style.visibility</p:attrName>
                                        </p:attrNameLst>
                                      </p:cBhvr>
                                      <p:to>
                                        <p:strVal val="visible"/>
                                      </p:to>
                                    </p:set>
                                    <p:animEffect transition="in" filter="checkerboard(across)">
                                      <p:cBhvr>
                                        <p:cTn id="11" dur="500"/>
                                        <p:tgtEl>
                                          <p:spTgt spid="296963">
                                            <p:txEl>
                                              <p:pRg st="1" end="1"/>
                                            </p:txEl>
                                          </p:spTgt>
                                        </p:tgtEl>
                                      </p:cBhvr>
                                    </p:animEffect>
                                  </p:childTnLst>
                                </p:cTn>
                              </p:par>
                            </p:childTnLst>
                          </p:cTn>
                        </p:par>
                        <p:par>
                          <p:cTn id="12" fill="hold">
                            <p:stCondLst>
                              <p:cond delay="4000"/>
                            </p:stCondLst>
                            <p:childTnLst>
                              <p:par>
                                <p:cTn id="13" presetID="5" presetClass="entr" presetSubtype="10" fill="hold" nodeType="afterEffect">
                                  <p:stCondLst>
                                    <p:cond delay="3000"/>
                                  </p:stCondLst>
                                  <p:childTnLst>
                                    <p:set>
                                      <p:cBhvr>
                                        <p:cTn id="14" dur="1" fill="hold">
                                          <p:stCondLst>
                                            <p:cond delay="0"/>
                                          </p:stCondLst>
                                        </p:cTn>
                                        <p:tgtEl>
                                          <p:spTgt spid="296963">
                                            <p:txEl>
                                              <p:pRg st="2" end="2"/>
                                            </p:txEl>
                                          </p:spTgt>
                                        </p:tgtEl>
                                        <p:attrNameLst>
                                          <p:attrName>style.visibility</p:attrName>
                                        </p:attrNameLst>
                                      </p:cBhvr>
                                      <p:to>
                                        <p:strVal val="visible"/>
                                      </p:to>
                                    </p:set>
                                    <p:animEffect transition="in" filter="checkerboard(across)">
                                      <p:cBhvr>
                                        <p:cTn id="15" dur="500"/>
                                        <p:tgtEl>
                                          <p:spTgt spid="29696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xfrm>
            <a:off x="304800" y="0"/>
            <a:ext cx="8610600" cy="1000108"/>
          </a:xfrm>
        </p:spPr>
        <p:txBody>
          <a:bodyPr/>
          <a:lstStyle/>
          <a:p>
            <a:r>
              <a:rPr lang="en-GB" sz="3600" dirty="0">
                <a:solidFill>
                  <a:schemeClr val="tx1"/>
                </a:solidFill>
                <a:latin typeface="Calibri"/>
                <a:cs typeface="Calibri"/>
              </a:rPr>
              <a:t>Characteristics of effective schools</a:t>
            </a:r>
          </a:p>
        </p:txBody>
      </p:sp>
      <p:sp>
        <p:nvSpPr>
          <p:cNvPr id="141315" name="Rectangle 3"/>
          <p:cNvSpPr>
            <a:spLocks noGrp="1" noChangeArrowheads="1"/>
          </p:cNvSpPr>
          <p:nvPr>
            <p:ph idx="1"/>
          </p:nvPr>
        </p:nvSpPr>
        <p:spPr>
          <a:xfrm>
            <a:off x="285720" y="1268760"/>
            <a:ext cx="8606760" cy="4104456"/>
          </a:xfrm>
        </p:spPr>
        <p:txBody>
          <a:bodyPr numCol="2"/>
          <a:lstStyle/>
          <a:p>
            <a:pPr marL="460375" indent="-460375">
              <a:buClr>
                <a:schemeClr val="tx1"/>
              </a:buClr>
              <a:buFont typeface="Wingdings" pitchFamily="2" charset="2"/>
              <a:buChar char="ü"/>
            </a:pPr>
            <a:r>
              <a:rPr lang="en-GB" sz="2800" dirty="0">
                <a:latin typeface="Calibri"/>
                <a:cs typeface="Calibri"/>
              </a:rPr>
              <a:t>Professional </a:t>
            </a:r>
            <a:r>
              <a:rPr lang="en-GB" sz="2800" dirty="0" smtClean="0">
                <a:latin typeface="Calibri"/>
                <a:cs typeface="Calibri"/>
              </a:rPr>
              <a:t>leadership </a:t>
            </a:r>
            <a:endParaRPr lang="en-GB" sz="2800" dirty="0">
              <a:latin typeface="Calibri"/>
              <a:cs typeface="Calibri"/>
            </a:endParaRPr>
          </a:p>
          <a:p>
            <a:pPr marL="460375" indent="-460375">
              <a:buClr>
                <a:schemeClr val="tx1"/>
              </a:buClr>
              <a:buFont typeface="Wingdings" pitchFamily="2" charset="2"/>
              <a:buChar char="ü"/>
            </a:pPr>
            <a:r>
              <a:rPr lang="en-GB" sz="2800" dirty="0">
                <a:latin typeface="Calibri"/>
                <a:cs typeface="Calibri"/>
              </a:rPr>
              <a:t>Shared vision and goals</a:t>
            </a:r>
          </a:p>
          <a:p>
            <a:pPr marL="460375" indent="-460375">
              <a:buClr>
                <a:schemeClr val="tx1"/>
              </a:buClr>
              <a:buFont typeface="Wingdings" pitchFamily="2" charset="2"/>
              <a:buChar char="ü"/>
            </a:pPr>
            <a:r>
              <a:rPr lang="en-GB" sz="2800" dirty="0">
                <a:latin typeface="Calibri"/>
                <a:cs typeface="Calibri"/>
              </a:rPr>
              <a:t>A learning environment</a:t>
            </a:r>
          </a:p>
          <a:p>
            <a:pPr marL="460375" indent="-460375">
              <a:buClr>
                <a:schemeClr val="tx1"/>
              </a:buClr>
              <a:buFont typeface="Wingdings" pitchFamily="2" charset="2"/>
              <a:buChar char="ü"/>
            </a:pPr>
            <a:r>
              <a:rPr lang="en-GB" sz="2800" dirty="0">
                <a:latin typeface="Calibri"/>
                <a:cs typeface="Calibri"/>
              </a:rPr>
              <a:t>Concentration on teaching &amp; </a:t>
            </a:r>
            <a:r>
              <a:rPr lang="en-GB" sz="2800" dirty="0" smtClean="0">
                <a:latin typeface="Calibri"/>
                <a:cs typeface="Calibri"/>
              </a:rPr>
              <a:t>learning</a:t>
            </a:r>
            <a:endParaRPr lang="en-GB" sz="2800" dirty="0">
              <a:latin typeface="Calibri"/>
              <a:cs typeface="Calibri"/>
            </a:endParaRPr>
          </a:p>
          <a:p>
            <a:pPr marL="460375" indent="-460375">
              <a:buClr>
                <a:schemeClr val="tx1"/>
              </a:buClr>
              <a:buFont typeface="Wingdings" pitchFamily="2" charset="2"/>
              <a:buChar char="ü"/>
            </a:pPr>
            <a:r>
              <a:rPr lang="en-GB" sz="2800" dirty="0">
                <a:latin typeface="Calibri"/>
                <a:cs typeface="Calibri"/>
              </a:rPr>
              <a:t>High expectations</a:t>
            </a:r>
          </a:p>
          <a:p>
            <a:pPr marL="460375" indent="-460375">
              <a:buClr>
                <a:schemeClr val="tx1"/>
              </a:buClr>
              <a:buFont typeface="Wingdings" pitchFamily="2" charset="2"/>
              <a:buChar char="ü"/>
            </a:pPr>
            <a:r>
              <a:rPr lang="en-GB" sz="2800" dirty="0">
                <a:latin typeface="Calibri"/>
                <a:cs typeface="Calibri"/>
              </a:rPr>
              <a:t>Positive </a:t>
            </a:r>
            <a:r>
              <a:rPr lang="en-GB" sz="2800" dirty="0" smtClean="0">
                <a:latin typeface="Calibri"/>
                <a:cs typeface="Calibri"/>
              </a:rPr>
              <a:t>reinforcement</a:t>
            </a:r>
          </a:p>
          <a:p>
            <a:pPr marL="460375" indent="-460375">
              <a:buClr>
                <a:schemeClr val="tx1"/>
              </a:buClr>
              <a:buFont typeface="Wingdings" pitchFamily="2" charset="2"/>
              <a:buChar char="ü"/>
            </a:pPr>
            <a:r>
              <a:rPr lang="en-GB" sz="2800" dirty="0" smtClean="0">
                <a:latin typeface="Calibri"/>
                <a:cs typeface="Calibri"/>
              </a:rPr>
              <a:t>Monitoring progress</a:t>
            </a:r>
          </a:p>
          <a:p>
            <a:pPr marL="460375" indent="-460375">
              <a:buClr>
                <a:schemeClr val="tx1"/>
              </a:buClr>
              <a:buFont typeface="Wingdings" pitchFamily="2" charset="2"/>
              <a:buChar char="ü"/>
            </a:pPr>
            <a:r>
              <a:rPr lang="en-GB" sz="2800" dirty="0" smtClean="0">
                <a:latin typeface="Calibri"/>
                <a:cs typeface="Calibri"/>
              </a:rPr>
              <a:t>Pupil rights and responsibilities</a:t>
            </a:r>
          </a:p>
          <a:p>
            <a:pPr marL="460375" indent="-460375">
              <a:buClr>
                <a:schemeClr val="tx1"/>
              </a:buClr>
              <a:buFont typeface="Wingdings" pitchFamily="2" charset="2"/>
              <a:buChar char="ü"/>
            </a:pPr>
            <a:r>
              <a:rPr lang="en-GB" sz="2800" dirty="0" smtClean="0">
                <a:latin typeface="Calibri"/>
                <a:cs typeface="Calibri"/>
              </a:rPr>
              <a:t>Purposeful teaching</a:t>
            </a:r>
          </a:p>
          <a:p>
            <a:pPr marL="460375" indent="-460375">
              <a:buClr>
                <a:schemeClr val="tx1"/>
              </a:buClr>
              <a:buFont typeface="Wingdings" pitchFamily="2" charset="2"/>
              <a:buChar char="ü"/>
            </a:pPr>
            <a:r>
              <a:rPr lang="en-GB" sz="2800" dirty="0" smtClean="0">
                <a:latin typeface="Calibri"/>
                <a:cs typeface="Calibri"/>
              </a:rPr>
              <a:t>A learning organisation</a:t>
            </a:r>
          </a:p>
          <a:p>
            <a:pPr marL="460375" indent="-460375">
              <a:buClr>
                <a:schemeClr val="tx1"/>
              </a:buClr>
              <a:buFont typeface="Wingdings" pitchFamily="2" charset="2"/>
              <a:buChar char="ü"/>
            </a:pPr>
            <a:r>
              <a:rPr lang="en-GB" sz="2800" dirty="0" smtClean="0">
                <a:latin typeface="Calibri"/>
                <a:cs typeface="Calibri"/>
              </a:rPr>
              <a:t>Home-school partnership        </a:t>
            </a:r>
          </a:p>
          <a:p>
            <a:pPr marL="0" indent="0" algn="r">
              <a:buClr>
                <a:schemeClr val="tx1"/>
              </a:buClr>
              <a:buNone/>
            </a:pPr>
            <a:r>
              <a:rPr lang="en-GB" sz="2800" dirty="0" smtClean="0">
                <a:latin typeface="Calibri"/>
                <a:cs typeface="Calibri"/>
              </a:rPr>
              <a:t>(Sammons </a:t>
            </a:r>
            <a:r>
              <a:rPr lang="en-GB" sz="2800" i="1" dirty="0" smtClean="0">
                <a:latin typeface="Calibri"/>
                <a:cs typeface="Calibri"/>
              </a:rPr>
              <a:t>et al</a:t>
            </a:r>
            <a:r>
              <a:rPr lang="en-GB" sz="2800" dirty="0" smtClean="0">
                <a:latin typeface="Calibri"/>
                <a:cs typeface="Calibri"/>
              </a:rPr>
              <a:t>, 1995: 8)</a:t>
            </a:r>
            <a:endParaRPr lang="en-GB" sz="2800" dirty="0">
              <a:solidFill>
                <a:srgbClr val="99FF33"/>
              </a:solidFill>
              <a:effectLst>
                <a:outerShdw blurRad="38100" dist="38100" dir="2700000" algn="tl">
                  <a:srgbClr val="000000"/>
                </a:outerShdw>
              </a:effectLst>
              <a:latin typeface="Calibri"/>
              <a:cs typeface="Calibri"/>
            </a:endParaRPr>
          </a:p>
        </p:txBody>
      </p:sp>
    </p:spTree>
    <p:extLst>
      <p:ext uri="{BB962C8B-B14F-4D97-AF65-F5344CB8AC3E}">
        <p14:creationId xmlns:p14="http://schemas.microsoft.com/office/powerpoint/2010/main" xmlns="" val="186798827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41315">
                                            <p:txEl>
                                              <p:pRg st="0" end="0"/>
                                            </p:txEl>
                                          </p:spTgt>
                                        </p:tgtEl>
                                        <p:attrNameLst>
                                          <p:attrName>style.visibility</p:attrName>
                                        </p:attrNameLst>
                                      </p:cBhvr>
                                      <p:to>
                                        <p:strVal val="visible"/>
                                      </p:to>
                                    </p:set>
                                    <p:animEffect transition="in" filter="checkerboard(across)">
                                      <p:cBhvr>
                                        <p:cTn id="7" dur="700"/>
                                        <p:tgtEl>
                                          <p:spTgt spid="141315">
                                            <p:txEl>
                                              <p:pRg st="0" end="0"/>
                                            </p:txEl>
                                          </p:spTgt>
                                        </p:tgtEl>
                                      </p:cBhvr>
                                    </p:animEffect>
                                  </p:childTnLst>
                                </p:cTn>
                              </p:par>
                            </p:childTnLst>
                          </p:cTn>
                        </p:par>
                        <p:par>
                          <p:cTn id="8" fill="hold">
                            <p:stCondLst>
                              <p:cond delay="700"/>
                            </p:stCondLst>
                            <p:childTnLst>
                              <p:par>
                                <p:cTn id="9" presetID="5" presetClass="entr" presetSubtype="10" fill="hold" nodeType="afterEffect">
                                  <p:stCondLst>
                                    <p:cond delay="0"/>
                                  </p:stCondLst>
                                  <p:childTnLst>
                                    <p:set>
                                      <p:cBhvr>
                                        <p:cTn id="10" dur="1" fill="hold">
                                          <p:stCondLst>
                                            <p:cond delay="0"/>
                                          </p:stCondLst>
                                        </p:cTn>
                                        <p:tgtEl>
                                          <p:spTgt spid="141315">
                                            <p:txEl>
                                              <p:pRg st="1" end="1"/>
                                            </p:txEl>
                                          </p:spTgt>
                                        </p:tgtEl>
                                        <p:attrNameLst>
                                          <p:attrName>style.visibility</p:attrName>
                                        </p:attrNameLst>
                                      </p:cBhvr>
                                      <p:to>
                                        <p:strVal val="visible"/>
                                      </p:to>
                                    </p:set>
                                    <p:animEffect transition="in" filter="checkerboard(across)">
                                      <p:cBhvr>
                                        <p:cTn id="11" dur="700"/>
                                        <p:tgtEl>
                                          <p:spTgt spid="141315">
                                            <p:txEl>
                                              <p:pRg st="1" end="1"/>
                                            </p:txEl>
                                          </p:spTgt>
                                        </p:tgtEl>
                                      </p:cBhvr>
                                    </p:animEffect>
                                  </p:childTnLst>
                                </p:cTn>
                              </p:par>
                            </p:childTnLst>
                          </p:cTn>
                        </p:par>
                        <p:par>
                          <p:cTn id="12" fill="hold">
                            <p:stCondLst>
                              <p:cond delay="1400"/>
                            </p:stCondLst>
                            <p:childTnLst>
                              <p:par>
                                <p:cTn id="13" presetID="5" presetClass="entr" presetSubtype="10" fill="hold" nodeType="afterEffect">
                                  <p:stCondLst>
                                    <p:cond delay="0"/>
                                  </p:stCondLst>
                                  <p:childTnLst>
                                    <p:set>
                                      <p:cBhvr>
                                        <p:cTn id="14" dur="1" fill="hold">
                                          <p:stCondLst>
                                            <p:cond delay="0"/>
                                          </p:stCondLst>
                                        </p:cTn>
                                        <p:tgtEl>
                                          <p:spTgt spid="141315">
                                            <p:txEl>
                                              <p:pRg st="2" end="2"/>
                                            </p:txEl>
                                          </p:spTgt>
                                        </p:tgtEl>
                                        <p:attrNameLst>
                                          <p:attrName>style.visibility</p:attrName>
                                        </p:attrNameLst>
                                      </p:cBhvr>
                                      <p:to>
                                        <p:strVal val="visible"/>
                                      </p:to>
                                    </p:set>
                                    <p:animEffect transition="in" filter="checkerboard(across)">
                                      <p:cBhvr>
                                        <p:cTn id="15" dur="700"/>
                                        <p:tgtEl>
                                          <p:spTgt spid="141315">
                                            <p:txEl>
                                              <p:pRg st="2" end="2"/>
                                            </p:txEl>
                                          </p:spTgt>
                                        </p:tgtEl>
                                      </p:cBhvr>
                                    </p:animEffect>
                                  </p:childTnLst>
                                </p:cTn>
                              </p:par>
                            </p:childTnLst>
                          </p:cTn>
                        </p:par>
                        <p:par>
                          <p:cTn id="16" fill="hold">
                            <p:stCondLst>
                              <p:cond delay="2100"/>
                            </p:stCondLst>
                            <p:childTnLst>
                              <p:par>
                                <p:cTn id="17" presetID="5" presetClass="entr" presetSubtype="10" fill="hold" nodeType="afterEffect">
                                  <p:stCondLst>
                                    <p:cond delay="0"/>
                                  </p:stCondLst>
                                  <p:childTnLst>
                                    <p:set>
                                      <p:cBhvr>
                                        <p:cTn id="18" dur="1" fill="hold">
                                          <p:stCondLst>
                                            <p:cond delay="0"/>
                                          </p:stCondLst>
                                        </p:cTn>
                                        <p:tgtEl>
                                          <p:spTgt spid="141315">
                                            <p:txEl>
                                              <p:pRg st="3" end="3"/>
                                            </p:txEl>
                                          </p:spTgt>
                                        </p:tgtEl>
                                        <p:attrNameLst>
                                          <p:attrName>style.visibility</p:attrName>
                                        </p:attrNameLst>
                                      </p:cBhvr>
                                      <p:to>
                                        <p:strVal val="visible"/>
                                      </p:to>
                                    </p:set>
                                    <p:animEffect transition="in" filter="checkerboard(across)">
                                      <p:cBhvr>
                                        <p:cTn id="19" dur="700"/>
                                        <p:tgtEl>
                                          <p:spTgt spid="141315">
                                            <p:txEl>
                                              <p:pRg st="3" end="3"/>
                                            </p:txEl>
                                          </p:spTgt>
                                        </p:tgtEl>
                                      </p:cBhvr>
                                    </p:animEffect>
                                  </p:childTnLst>
                                </p:cTn>
                              </p:par>
                            </p:childTnLst>
                          </p:cTn>
                        </p:par>
                        <p:par>
                          <p:cTn id="20" fill="hold">
                            <p:stCondLst>
                              <p:cond delay="2800"/>
                            </p:stCondLst>
                            <p:childTnLst>
                              <p:par>
                                <p:cTn id="21" presetID="5" presetClass="entr" presetSubtype="10" fill="hold" nodeType="afterEffect">
                                  <p:stCondLst>
                                    <p:cond delay="0"/>
                                  </p:stCondLst>
                                  <p:childTnLst>
                                    <p:set>
                                      <p:cBhvr>
                                        <p:cTn id="22" dur="1" fill="hold">
                                          <p:stCondLst>
                                            <p:cond delay="0"/>
                                          </p:stCondLst>
                                        </p:cTn>
                                        <p:tgtEl>
                                          <p:spTgt spid="141315">
                                            <p:txEl>
                                              <p:pRg st="4" end="4"/>
                                            </p:txEl>
                                          </p:spTgt>
                                        </p:tgtEl>
                                        <p:attrNameLst>
                                          <p:attrName>style.visibility</p:attrName>
                                        </p:attrNameLst>
                                      </p:cBhvr>
                                      <p:to>
                                        <p:strVal val="visible"/>
                                      </p:to>
                                    </p:set>
                                    <p:animEffect transition="in" filter="checkerboard(across)">
                                      <p:cBhvr>
                                        <p:cTn id="23" dur="700"/>
                                        <p:tgtEl>
                                          <p:spTgt spid="141315">
                                            <p:txEl>
                                              <p:pRg st="4" end="4"/>
                                            </p:txEl>
                                          </p:spTgt>
                                        </p:tgtEl>
                                      </p:cBhvr>
                                    </p:animEffect>
                                  </p:childTnLst>
                                </p:cTn>
                              </p:par>
                            </p:childTnLst>
                          </p:cTn>
                        </p:par>
                        <p:par>
                          <p:cTn id="24" fill="hold">
                            <p:stCondLst>
                              <p:cond delay="3500"/>
                            </p:stCondLst>
                            <p:childTnLst>
                              <p:par>
                                <p:cTn id="25" presetID="5" presetClass="entr" presetSubtype="10" fill="hold" nodeType="afterEffect">
                                  <p:stCondLst>
                                    <p:cond delay="0"/>
                                  </p:stCondLst>
                                  <p:childTnLst>
                                    <p:set>
                                      <p:cBhvr>
                                        <p:cTn id="26" dur="1" fill="hold">
                                          <p:stCondLst>
                                            <p:cond delay="0"/>
                                          </p:stCondLst>
                                        </p:cTn>
                                        <p:tgtEl>
                                          <p:spTgt spid="141315">
                                            <p:txEl>
                                              <p:pRg st="5" end="5"/>
                                            </p:txEl>
                                          </p:spTgt>
                                        </p:tgtEl>
                                        <p:attrNameLst>
                                          <p:attrName>style.visibility</p:attrName>
                                        </p:attrNameLst>
                                      </p:cBhvr>
                                      <p:to>
                                        <p:strVal val="visible"/>
                                      </p:to>
                                    </p:set>
                                    <p:animEffect transition="in" filter="checkerboard(across)">
                                      <p:cBhvr>
                                        <p:cTn id="27" dur="700"/>
                                        <p:tgtEl>
                                          <p:spTgt spid="141315">
                                            <p:txEl>
                                              <p:pRg st="5" end="5"/>
                                            </p:txEl>
                                          </p:spTgt>
                                        </p:tgtEl>
                                      </p:cBhvr>
                                    </p:animEffect>
                                  </p:childTnLst>
                                </p:cTn>
                              </p:par>
                            </p:childTnLst>
                          </p:cTn>
                        </p:par>
                        <p:par>
                          <p:cTn id="28" fill="hold">
                            <p:stCondLst>
                              <p:cond delay="4200"/>
                            </p:stCondLst>
                            <p:childTnLst>
                              <p:par>
                                <p:cTn id="29" presetID="5" presetClass="entr" presetSubtype="10" fill="hold" nodeType="afterEffect">
                                  <p:stCondLst>
                                    <p:cond delay="0"/>
                                  </p:stCondLst>
                                  <p:childTnLst>
                                    <p:set>
                                      <p:cBhvr>
                                        <p:cTn id="30" dur="1" fill="hold">
                                          <p:stCondLst>
                                            <p:cond delay="0"/>
                                          </p:stCondLst>
                                        </p:cTn>
                                        <p:tgtEl>
                                          <p:spTgt spid="141315">
                                            <p:txEl>
                                              <p:pRg st="6" end="6"/>
                                            </p:txEl>
                                          </p:spTgt>
                                        </p:tgtEl>
                                        <p:attrNameLst>
                                          <p:attrName>style.visibility</p:attrName>
                                        </p:attrNameLst>
                                      </p:cBhvr>
                                      <p:to>
                                        <p:strVal val="visible"/>
                                      </p:to>
                                    </p:set>
                                    <p:animEffect transition="in" filter="checkerboard(across)">
                                      <p:cBhvr>
                                        <p:cTn id="31" dur="700"/>
                                        <p:tgtEl>
                                          <p:spTgt spid="141315">
                                            <p:txEl>
                                              <p:pRg st="6" end="6"/>
                                            </p:txEl>
                                          </p:spTgt>
                                        </p:tgtEl>
                                      </p:cBhvr>
                                    </p:animEffect>
                                  </p:childTnLst>
                                </p:cTn>
                              </p:par>
                            </p:childTnLst>
                          </p:cTn>
                        </p:par>
                        <p:par>
                          <p:cTn id="32" fill="hold">
                            <p:stCondLst>
                              <p:cond delay="4900"/>
                            </p:stCondLst>
                            <p:childTnLst>
                              <p:par>
                                <p:cTn id="33" presetID="5" presetClass="entr" presetSubtype="10" fill="hold" nodeType="afterEffect">
                                  <p:stCondLst>
                                    <p:cond delay="0"/>
                                  </p:stCondLst>
                                  <p:childTnLst>
                                    <p:set>
                                      <p:cBhvr>
                                        <p:cTn id="34" dur="1" fill="hold">
                                          <p:stCondLst>
                                            <p:cond delay="0"/>
                                          </p:stCondLst>
                                        </p:cTn>
                                        <p:tgtEl>
                                          <p:spTgt spid="141315">
                                            <p:txEl>
                                              <p:pRg st="7" end="7"/>
                                            </p:txEl>
                                          </p:spTgt>
                                        </p:tgtEl>
                                        <p:attrNameLst>
                                          <p:attrName>style.visibility</p:attrName>
                                        </p:attrNameLst>
                                      </p:cBhvr>
                                      <p:to>
                                        <p:strVal val="visible"/>
                                      </p:to>
                                    </p:set>
                                    <p:animEffect transition="in" filter="checkerboard(across)">
                                      <p:cBhvr>
                                        <p:cTn id="35" dur="700"/>
                                        <p:tgtEl>
                                          <p:spTgt spid="141315">
                                            <p:txEl>
                                              <p:pRg st="7" end="7"/>
                                            </p:txEl>
                                          </p:spTgt>
                                        </p:tgtEl>
                                      </p:cBhvr>
                                    </p:animEffect>
                                  </p:childTnLst>
                                </p:cTn>
                              </p:par>
                            </p:childTnLst>
                          </p:cTn>
                        </p:par>
                        <p:par>
                          <p:cTn id="36" fill="hold">
                            <p:stCondLst>
                              <p:cond delay="5600"/>
                            </p:stCondLst>
                            <p:childTnLst>
                              <p:par>
                                <p:cTn id="37" presetID="5" presetClass="entr" presetSubtype="10" fill="hold" nodeType="afterEffect">
                                  <p:stCondLst>
                                    <p:cond delay="0"/>
                                  </p:stCondLst>
                                  <p:childTnLst>
                                    <p:set>
                                      <p:cBhvr>
                                        <p:cTn id="38" dur="1" fill="hold">
                                          <p:stCondLst>
                                            <p:cond delay="0"/>
                                          </p:stCondLst>
                                        </p:cTn>
                                        <p:tgtEl>
                                          <p:spTgt spid="141315">
                                            <p:txEl>
                                              <p:pRg st="8" end="8"/>
                                            </p:txEl>
                                          </p:spTgt>
                                        </p:tgtEl>
                                        <p:attrNameLst>
                                          <p:attrName>style.visibility</p:attrName>
                                        </p:attrNameLst>
                                      </p:cBhvr>
                                      <p:to>
                                        <p:strVal val="visible"/>
                                      </p:to>
                                    </p:set>
                                    <p:animEffect transition="in" filter="checkerboard(across)">
                                      <p:cBhvr>
                                        <p:cTn id="39" dur="700"/>
                                        <p:tgtEl>
                                          <p:spTgt spid="141315">
                                            <p:txEl>
                                              <p:pRg st="8" end="8"/>
                                            </p:txEl>
                                          </p:spTgt>
                                        </p:tgtEl>
                                      </p:cBhvr>
                                    </p:animEffect>
                                  </p:childTnLst>
                                </p:cTn>
                              </p:par>
                            </p:childTnLst>
                          </p:cTn>
                        </p:par>
                        <p:par>
                          <p:cTn id="40" fill="hold">
                            <p:stCondLst>
                              <p:cond delay="6300"/>
                            </p:stCondLst>
                            <p:childTnLst>
                              <p:par>
                                <p:cTn id="41" presetID="5" presetClass="entr" presetSubtype="10" fill="hold" nodeType="afterEffect">
                                  <p:stCondLst>
                                    <p:cond delay="0"/>
                                  </p:stCondLst>
                                  <p:childTnLst>
                                    <p:set>
                                      <p:cBhvr>
                                        <p:cTn id="42" dur="1" fill="hold">
                                          <p:stCondLst>
                                            <p:cond delay="0"/>
                                          </p:stCondLst>
                                        </p:cTn>
                                        <p:tgtEl>
                                          <p:spTgt spid="141315">
                                            <p:txEl>
                                              <p:pRg st="9" end="9"/>
                                            </p:txEl>
                                          </p:spTgt>
                                        </p:tgtEl>
                                        <p:attrNameLst>
                                          <p:attrName>style.visibility</p:attrName>
                                        </p:attrNameLst>
                                      </p:cBhvr>
                                      <p:to>
                                        <p:strVal val="visible"/>
                                      </p:to>
                                    </p:set>
                                    <p:animEffect transition="in" filter="checkerboard(across)">
                                      <p:cBhvr>
                                        <p:cTn id="43" dur="700"/>
                                        <p:tgtEl>
                                          <p:spTgt spid="141315">
                                            <p:txEl>
                                              <p:pRg st="9" end="9"/>
                                            </p:txEl>
                                          </p:spTgt>
                                        </p:tgtEl>
                                      </p:cBhvr>
                                    </p:animEffect>
                                  </p:childTnLst>
                                </p:cTn>
                              </p:par>
                            </p:childTnLst>
                          </p:cTn>
                        </p:par>
                        <p:par>
                          <p:cTn id="44" fill="hold">
                            <p:stCondLst>
                              <p:cond delay="7000"/>
                            </p:stCondLst>
                            <p:childTnLst>
                              <p:par>
                                <p:cTn id="45" presetID="5" presetClass="entr" presetSubtype="10" fill="hold" nodeType="afterEffect">
                                  <p:stCondLst>
                                    <p:cond delay="0"/>
                                  </p:stCondLst>
                                  <p:childTnLst>
                                    <p:set>
                                      <p:cBhvr>
                                        <p:cTn id="46" dur="1" fill="hold">
                                          <p:stCondLst>
                                            <p:cond delay="0"/>
                                          </p:stCondLst>
                                        </p:cTn>
                                        <p:tgtEl>
                                          <p:spTgt spid="141315">
                                            <p:txEl>
                                              <p:pRg st="10" end="10"/>
                                            </p:txEl>
                                          </p:spTgt>
                                        </p:tgtEl>
                                        <p:attrNameLst>
                                          <p:attrName>style.visibility</p:attrName>
                                        </p:attrNameLst>
                                      </p:cBhvr>
                                      <p:to>
                                        <p:strVal val="visible"/>
                                      </p:to>
                                    </p:set>
                                    <p:animEffect transition="in" filter="checkerboard(across)">
                                      <p:cBhvr>
                                        <p:cTn id="47" dur="700"/>
                                        <p:tgtEl>
                                          <p:spTgt spid="141315">
                                            <p:txEl>
                                              <p:pRg st="10" end="10"/>
                                            </p:txEl>
                                          </p:spTgt>
                                        </p:tgtEl>
                                      </p:cBhvr>
                                    </p:animEffect>
                                  </p:childTnLst>
                                </p:cTn>
                              </p:par>
                            </p:childTnLst>
                          </p:cTn>
                        </p:par>
                        <p:par>
                          <p:cTn id="48" fill="hold">
                            <p:stCondLst>
                              <p:cond delay="7700"/>
                            </p:stCondLst>
                            <p:childTnLst>
                              <p:par>
                                <p:cTn id="49" presetID="5" presetClass="entr" presetSubtype="10" fill="hold" nodeType="afterEffect">
                                  <p:stCondLst>
                                    <p:cond delay="0"/>
                                  </p:stCondLst>
                                  <p:childTnLst>
                                    <p:set>
                                      <p:cBhvr>
                                        <p:cTn id="50" dur="1" fill="hold">
                                          <p:stCondLst>
                                            <p:cond delay="0"/>
                                          </p:stCondLst>
                                        </p:cTn>
                                        <p:tgtEl>
                                          <p:spTgt spid="141315">
                                            <p:txEl>
                                              <p:pRg st="11" end="11"/>
                                            </p:txEl>
                                          </p:spTgt>
                                        </p:tgtEl>
                                        <p:attrNameLst>
                                          <p:attrName>style.visibility</p:attrName>
                                        </p:attrNameLst>
                                      </p:cBhvr>
                                      <p:to>
                                        <p:strVal val="visible"/>
                                      </p:to>
                                    </p:set>
                                    <p:animEffect transition="in" filter="checkerboard(across)">
                                      <p:cBhvr>
                                        <p:cTn id="51" dur="700"/>
                                        <p:tgtEl>
                                          <p:spTgt spid="14131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a:xfrm>
            <a:off x="250825" y="188913"/>
            <a:ext cx="8229600" cy="1368425"/>
          </a:xfrm>
        </p:spPr>
        <p:txBody>
          <a:bodyPr/>
          <a:lstStyle/>
          <a:p>
            <a:pPr algn="ctr" eaLnBrk="1" hangingPunct="1"/>
            <a:r>
              <a:rPr lang="en-GB" sz="3600" dirty="0">
                <a:latin typeface="Calibri" charset="0"/>
              </a:rPr>
              <a:t>Session Aims:</a:t>
            </a:r>
          </a:p>
        </p:txBody>
      </p:sp>
      <p:sp>
        <p:nvSpPr>
          <p:cNvPr id="24579" name="Rectangle 3"/>
          <p:cNvSpPr>
            <a:spLocks noGrp="1" noChangeArrowheads="1"/>
          </p:cNvSpPr>
          <p:nvPr>
            <p:ph type="body" idx="1"/>
          </p:nvPr>
        </p:nvSpPr>
        <p:spPr>
          <a:xfrm>
            <a:off x="468313" y="1341438"/>
            <a:ext cx="8207375" cy="4824412"/>
          </a:xfrm>
        </p:spPr>
        <p:txBody>
          <a:bodyPr/>
          <a:lstStyle/>
          <a:p>
            <a:pPr>
              <a:lnSpc>
                <a:spcPct val="90000"/>
              </a:lnSpc>
              <a:buFont typeface="Arial"/>
              <a:buChar char="•"/>
            </a:pPr>
            <a:r>
              <a:rPr lang="en-GB" sz="2800" dirty="0" smtClean="0">
                <a:latin typeface="Calibri" charset="0"/>
                <a:cs typeface="Times New Roman" charset="0"/>
              </a:rPr>
              <a:t>Understand that policy emerges from a particular context. To understand policy, one must also understand the context</a:t>
            </a:r>
          </a:p>
          <a:p>
            <a:pPr>
              <a:lnSpc>
                <a:spcPct val="90000"/>
              </a:lnSpc>
              <a:buFont typeface="Arial"/>
              <a:buChar char="•"/>
            </a:pPr>
            <a:r>
              <a:rPr lang="en-GB" sz="2800" dirty="0" smtClean="0">
                <a:latin typeface="Calibri" charset="0"/>
                <a:cs typeface="Times New Roman" charset="0"/>
              </a:rPr>
              <a:t>Understand that </a:t>
            </a:r>
            <a:r>
              <a:rPr lang="en-US" sz="2800" dirty="0"/>
              <a:t>policy may therefore be influenced by underlying invisible philosophy/ontology for which there may be some </a:t>
            </a:r>
            <a:r>
              <a:rPr lang="en-US" sz="2800" dirty="0" smtClean="0"/>
              <a:t>clues</a:t>
            </a:r>
            <a:endParaRPr lang="en-GB" sz="2800" dirty="0" smtClean="0">
              <a:latin typeface="Calibri" charset="0"/>
              <a:cs typeface="Times New Roman" charset="0"/>
            </a:endParaRPr>
          </a:p>
          <a:p>
            <a:pPr>
              <a:lnSpc>
                <a:spcPct val="90000"/>
              </a:lnSpc>
              <a:buFont typeface="Arial"/>
              <a:buChar char="•"/>
            </a:pPr>
            <a:r>
              <a:rPr lang="en-GB" sz="2800" dirty="0" smtClean="0">
                <a:latin typeface="Calibri" charset="0"/>
                <a:cs typeface="Times New Roman" charset="0"/>
              </a:rPr>
              <a:t>Understand that policy is a process/discourse not a product/outcome</a:t>
            </a:r>
          </a:p>
          <a:p>
            <a:pPr>
              <a:lnSpc>
                <a:spcPct val="90000"/>
              </a:lnSpc>
              <a:buFont typeface="Arial"/>
              <a:buChar char="•"/>
            </a:pPr>
            <a:r>
              <a:rPr lang="en-GB" sz="2800" dirty="0">
                <a:latin typeface="Calibri" charset="0"/>
                <a:cs typeface="Times New Roman" charset="0"/>
              </a:rPr>
              <a:t>Understand that there </a:t>
            </a:r>
            <a:r>
              <a:rPr lang="en-GB" sz="2800" dirty="0" smtClean="0">
                <a:latin typeface="Calibri" charset="0"/>
                <a:cs typeface="Times New Roman" charset="0"/>
              </a:rPr>
              <a:t>are </a:t>
            </a:r>
            <a:r>
              <a:rPr lang="en-US" sz="2800" dirty="0" smtClean="0"/>
              <a:t>are </a:t>
            </a:r>
            <a:r>
              <a:rPr lang="en-US" sz="2800" dirty="0"/>
              <a:t>limits on what individual </a:t>
            </a:r>
            <a:r>
              <a:rPr lang="en-US" sz="2800" dirty="0" smtClean="0"/>
              <a:t>agency (or schools) </a:t>
            </a:r>
            <a:r>
              <a:rPr lang="en-US" sz="2800" dirty="0"/>
              <a:t>can achieve – which make it difficult to shift stubborn problems!</a:t>
            </a:r>
          </a:p>
          <a:p>
            <a:pPr lvl="1" eaLnBrk="1" hangingPunct="1">
              <a:lnSpc>
                <a:spcPct val="90000"/>
              </a:lnSpc>
            </a:pPr>
            <a:endParaRPr lang="en-GB" sz="2000" dirty="0">
              <a:latin typeface="Calibri"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checkerboard(across)">
                                      <p:cBhvr>
                                        <p:cTn id="7" dur="500"/>
                                        <p:tgtEl>
                                          <p:spTgt spid="24579">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2000"/>
                                  </p:stCondLst>
                                  <p:childTnLst>
                                    <p:set>
                                      <p:cBhvr>
                                        <p:cTn id="10" dur="1" fill="hold">
                                          <p:stCondLst>
                                            <p:cond delay="0"/>
                                          </p:stCondLst>
                                        </p:cTn>
                                        <p:tgtEl>
                                          <p:spTgt spid="24579">
                                            <p:txEl>
                                              <p:pRg st="1" end="1"/>
                                            </p:txEl>
                                          </p:spTgt>
                                        </p:tgtEl>
                                        <p:attrNameLst>
                                          <p:attrName>style.visibility</p:attrName>
                                        </p:attrNameLst>
                                      </p:cBhvr>
                                      <p:to>
                                        <p:strVal val="visible"/>
                                      </p:to>
                                    </p:set>
                                    <p:animEffect transition="in" filter="checkerboard(across)">
                                      <p:cBhvr>
                                        <p:cTn id="11" dur="500"/>
                                        <p:tgtEl>
                                          <p:spTgt spid="24579">
                                            <p:txEl>
                                              <p:pRg st="1" end="1"/>
                                            </p:txEl>
                                          </p:spTgt>
                                        </p:tgtEl>
                                      </p:cBhvr>
                                    </p:animEffect>
                                  </p:childTnLst>
                                </p:cTn>
                              </p:par>
                            </p:childTnLst>
                          </p:cTn>
                        </p:par>
                        <p:par>
                          <p:cTn id="12" fill="hold">
                            <p:stCondLst>
                              <p:cond delay="3000"/>
                            </p:stCondLst>
                            <p:childTnLst>
                              <p:par>
                                <p:cTn id="13" presetID="5" presetClass="entr" presetSubtype="10" fill="hold" nodeType="afterEffect">
                                  <p:stCondLst>
                                    <p:cond delay="2000"/>
                                  </p:stCondLst>
                                  <p:childTnLst>
                                    <p:set>
                                      <p:cBhvr>
                                        <p:cTn id="14" dur="1" fill="hold">
                                          <p:stCondLst>
                                            <p:cond delay="0"/>
                                          </p:stCondLst>
                                        </p:cTn>
                                        <p:tgtEl>
                                          <p:spTgt spid="24579">
                                            <p:txEl>
                                              <p:pRg st="2" end="2"/>
                                            </p:txEl>
                                          </p:spTgt>
                                        </p:tgtEl>
                                        <p:attrNameLst>
                                          <p:attrName>style.visibility</p:attrName>
                                        </p:attrNameLst>
                                      </p:cBhvr>
                                      <p:to>
                                        <p:strVal val="visible"/>
                                      </p:to>
                                    </p:set>
                                    <p:animEffect transition="in" filter="checkerboard(across)">
                                      <p:cBhvr>
                                        <p:cTn id="15" dur="500"/>
                                        <p:tgtEl>
                                          <p:spTgt spid="24579">
                                            <p:txEl>
                                              <p:pRg st="2" end="2"/>
                                            </p:txEl>
                                          </p:spTgt>
                                        </p:tgtEl>
                                      </p:cBhvr>
                                    </p:animEffect>
                                  </p:childTnLst>
                                </p:cTn>
                              </p:par>
                            </p:childTnLst>
                          </p:cTn>
                        </p:par>
                        <p:par>
                          <p:cTn id="16" fill="hold">
                            <p:stCondLst>
                              <p:cond delay="5500"/>
                            </p:stCondLst>
                            <p:childTnLst>
                              <p:par>
                                <p:cTn id="17" presetID="5" presetClass="entr" presetSubtype="10" fill="hold" nodeType="afterEffect">
                                  <p:stCondLst>
                                    <p:cond delay="2000"/>
                                  </p:stCondLst>
                                  <p:childTnLst>
                                    <p:set>
                                      <p:cBhvr>
                                        <p:cTn id="18" dur="1" fill="hold">
                                          <p:stCondLst>
                                            <p:cond delay="0"/>
                                          </p:stCondLst>
                                        </p:cTn>
                                        <p:tgtEl>
                                          <p:spTgt spid="24579">
                                            <p:txEl>
                                              <p:pRg st="3" end="3"/>
                                            </p:txEl>
                                          </p:spTgt>
                                        </p:tgtEl>
                                        <p:attrNameLst>
                                          <p:attrName>style.visibility</p:attrName>
                                        </p:attrNameLst>
                                      </p:cBhvr>
                                      <p:to>
                                        <p:strVal val="visible"/>
                                      </p:to>
                                    </p:set>
                                    <p:animEffect transition="in" filter="checkerboard(across)">
                                      <p:cBhvr>
                                        <p:cTn id="19" dur="500"/>
                                        <p:tgtEl>
                                          <p:spTgt spid="245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xfrm>
            <a:off x="467544" y="0"/>
            <a:ext cx="8447856" cy="1000108"/>
          </a:xfrm>
        </p:spPr>
        <p:txBody>
          <a:bodyPr/>
          <a:lstStyle/>
          <a:p>
            <a:r>
              <a:rPr lang="en-GB" sz="3600" dirty="0" smtClean="0">
                <a:solidFill>
                  <a:schemeClr val="tx1"/>
                </a:solidFill>
                <a:latin typeface="Calibri"/>
                <a:cs typeface="Calibri"/>
              </a:rPr>
              <a:t>Activity 2</a:t>
            </a:r>
            <a:endParaRPr lang="en-GB" sz="3600" dirty="0">
              <a:solidFill>
                <a:schemeClr val="tx1"/>
              </a:solidFill>
              <a:latin typeface="Calibri"/>
              <a:cs typeface="Calibri"/>
            </a:endParaRPr>
          </a:p>
        </p:txBody>
      </p:sp>
      <p:sp>
        <p:nvSpPr>
          <p:cNvPr id="141315" name="Rectangle 3"/>
          <p:cNvSpPr>
            <a:spLocks noGrp="1" noChangeArrowheads="1"/>
          </p:cNvSpPr>
          <p:nvPr>
            <p:ph idx="1"/>
          </p:nvPr>
        </p:nvSpPr>
        <p:spPr>
          <a:xfrm>
            <a:off x="395536" y="1412776"/>
            <a:ext cx="8280920" cy="4320480"/>
          </a:xfrm>
        </p:spPr>
        <p:txBody>
          <a:bodyPr/>
          <a:lstStyle/>
          <a:p>
            <a:pPr marL="514350" indent="-514350">
              <a:buClr>
                <a:schemeClr val="tx1"/>
              </a:buClr>
              <a:buAutoNum type="alphaLcParenR"/>
            </a:pPr>
            <a:r>
              <a:rPr lang="en-GB" sz="2800" dirty="0" smtClean="0">
                <a:latin typeface="Calibri"/>
                <a:cs typeface="Calibri"/>
              </a:rPr>
              <a:t>Looking at your own lists of ‘effectiveness’ characteristics, how close is your match to Sammons </a:t>
            </a:r>
            <a:r>
              <a:rPr lang="en-GB" sz="2800" i="1" dirty="0" smtClean="0">
                <a:latin typeface="Calibri"/>
                <a:cs typeface="Calibri"/>
              </a:rPr>
              <a:t>et al.</a:t>
            </a:r>
            <a:r>
              <a:rPr lang="en-GB" sz="2800" dirty="0" smtClean="0">
                <a:latin typeface="Calibri"/>
                <a:cs typeface="Calibri"/>
              </a:rPr>
              <a:t>’s?</a:t>
            </a:r>
          </a:p>
          <a:p>
            <a:pPr marL="514350" indent="-514350">
              <a:buClr>
                <a:schemeClr val="tx1"/>
              </a:buClr>
              <a:buAutoNum type="alphaLcParenR"/>
            </a:pPr>
            <a:r>
              <a:rPr lang="en-GB" sz="2800" dirty="0" smtClean="0">
                <a:latin typeface="Calibri"/>
                <a:cs typeface="Calibri"/>
              </a:rPr>
              <a:t>Is it possible for teachers and/or school leaders to control (all) the characteristics on Sammons </a:t>
            </a:r>
            <a:r>
              <a:rPr lang="en-GB" sz="2800" i="1" dirty="0" smtClean="0">
                <a:latin typeface="Calibri"/>
                <a:cs typeface="Calibri"/>
              </a:rPr>
              <a:t>et al</a:t>
            </a:r>
            <a:r>
              <a:rPr lang="en-GB" sz="2800" dirty="0" smtClean="0">
                <a:latin typeface="Calibri"/>
                <a:cs typeface="Calibri"/>
              </a:rPr>
              <a:t>.’s list? Is </a:t>
            </a:r>
            <a:r>
              <a:rPr lang="en-GB" sz="2800" u="sng" dirty="0" smtClean="0">
                <a:latin typeface="Calibri"/>
                <a:cs typeface="Calibri"/>
              </a:rPr>
              <a:t>your</a:t>
            </a:r>
            <a:r>
              <a:rPr lang="en-GB" sz="2800" dirty="0" smtClean="0">
                <a:latin typeface="Calibri"/>
                <a:cs typeface="Calibri"/>
              </a:rPr>
              <a:t> school/college/academy/trust achieving this?</a:t>
            </a:r>
          </a:p>
          <a:p>
            <a:pPr marL="514350" indent="-514350">
              <a:buClr>
                <a:schemeClr val="tx1"/>
              </a:buClr>
              <a:buAutoNum type="alphaLcParenR"/>
            </a:pPr>
            <a:r>
              <a:rPr lang="en-GB" sz="2800" dirty="0" smtClean="0">
                <a:latin typeface="Calibri"/>
                <a:cs typeface="Calibri"/>
              </a:rPr>
              <a:t>Studies which try to develop these kinds of lists</a:t>
            </a:r>
            <a:r>
              <a:rPr lang="en-GB" sz="2800" dirty="0">
                <a:latin typeface="Calibri"/>
                <a:cs typeface="Calibri"/>
              </a:rPr>
              <a:t> </a:t>
            </a:r>
            <a:r>
              <a:rPr lang="en-GB" sz="2800" dirty="0" smtClean="0">
                <a:latin typeface="Calibri"/>
                <a:cs typeface="Calibri"/>
              </a:rPr>
              <a:t>are problematic. Why?</a:t>
            </a:r>
          </a:p>
          <a:p>
            <a:pPr marL="514350" indent="-514350">
              <a:buClr>
                <a:schemeClr val="tx1"/>
              </a:buClr>
              <a:buNone/>
            </a:pPr>
            <a:r>
              <a:rPr lang="en-GB" sz="2800" b="1" dirty="0" smtClean="0"/>
              <a:t/>
            </a:r>
            <a:br>
              <a:rPr lang="en-GB" sz="2800" b="1" dirty="0" smtClean="0"/>
            </a:br>
            <a:endParaRPr lang="en-GB" sz="2800" b="1" dirty="0"/>
          </a:p>
        </p:txBody>
      </p:sp>
    </p:spTree>
    <p:extLst>
      <p:ext uri="{BB962C8B-B14F-4D97-AF65-F5344CB8AC3E}">
        <p14:creationId xmlns:p14="http://schemas.microsoft.com/office/powerpoint/2010/main" xmlns="" val="48856836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41315">
                                            <p:txEl>
                                              <p:pRg st="0" end="0"/>
                                            </p:txEl>
                                          </p:spTgt>
                                        </p:tgtEl>
                                        <p:attrNameLst>
                                          <p:attrName>style.visibility</p:attrName>
                                        </p:attrNameLst>
                                      </p:cBhvr>
                                      <p:to>
                                        <p:strVal val="visible"/>
                                      </p:to>
                                    </p:set>
                                    <p:animEffect transition="in" filter="checkerboard(across)">
                                      <p:cBhvr>
                                        <p:cTn id="7" dur="500"/>
                                        <p:tgtEl>
                                          <p:spTgt spid="141315">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141315">
                                            <p:txEl>
                                              <p:pRg st="1" end="1"/>
                                            </p:txEl>
                                          </p:spTgt>
                                        </p:tgtEl>
                                        <p:attrNameLst>
                                          <p:attrName>style.visibility</p:attrName>
                                        </p:attrNameLst>
                                      </p:cBhvr>
                                      <p:to>
                                        <p:strVal val="visible"/>
                                      </p:to>
                                    </p:set>
                                    <p:animEffect transition="in" filter="checkerboard(across)">
                                      <p:cBhvr>
                                        <p:cTn id="11" dur="500"/>
                                        <p:tgtEl>
                                          <p:spTgt spid="141315">
                                            <p:txEl>
                                              <p:pRg st="1" end="1"/>
                                            </p:txEl>
                                          </p:spTgt>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141315">
                                            <p:txEl>
                                              <p:pRg st="2" end="2"/>
                                            </p:txEl>
                                          </p:spTgt>
                                        </p:tgtEl>
                                        <p:attrNameLst>
                                          <p:attrName>style.visibility</p:attrName>
                                        </p:attrNameLst>
                                      </p:cBhvr>
                                      <p:to>
                                        <p:strVal val="visible"/>
                                      </p:to>
                                    </p:set>
                                    <p:animEffect transition="in" filter="checkerboard(across)">
                                      <p:cBhvr>
                                        <p:cTn id="15" dur="500"/>
                                        <p:tgtEl>
                                          <p:spTgt spid="1413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62" name="Rectangle 2"/>
          <p:cNvSpPr>
            <a:spLocks noGrp="1" noChangeArrowheads="1"/>
          </p:cNvSpPr>
          <p:nvPr>
            <p:ph type="title"/>
          </p:nvPr>
        </p:nvSpPr>
        <p:spPr>
          <a:xfrm>
            <a:off x="323528" y="0"/>
            <a:ext cx="8820472" cy="1143000"/>
          </a:xfrm>
          <a:noFill/>
          <a:ln/>
        </p:spPr>
        <p:txBody>
          <a:bodyPr lIns="90488" tIns="44450" rIns="90488" bIns="44450"/>
          <a:lstStyle/>
          <a:p>
            <a:r>
              <a:rPr lang="en-US" sz="3600" dirty="0" smtClean="0">
                <a:solidFill>
                  <a:schemeClr val="tx1"/>
                </a:solidFill>
                <a:latin typeface="Calibri"/>
                <a:cs typeface="Calibri"/>
              </a:rPr>
              <a:t>School Effectiveness Research – </a:t>
            </a:r>
            <a:r>
              <a:rPr lang="en-US" sz="3600" dirty="0">
                <a:solidFill>
                  <a:schemeClr val="tx1"/>
                </a:solidFill>
                <a:latin typeface="Calibri"/>
                <a:cs typeface="Calibri"/>
              </a:rPr>
              <a:t>a critique</a:t>
            </a:r>
          </a:p>
        </p:txBody>
      </p:sp>
      <p:sp>
        <p:nvSpPr>
          <p:cNvPr id="245763" name="Rectangle 3"/>
          <p:cNvSpPr>
            <a:spLocks noGrp="1" noChangeArrowheads="1"/>
          </p:cNvSpPr>
          <p:nvPr>
            <p:ph idx="1"/>
          </p:nvPr>
        </p:nvSpPr>
        <p:spPr>
          <a:xfrm>
            <a:off x="323528" y="990600"/>
            <a:ext cx="8568952" cy="5653110"/>
          </a:xfrm>
          <a:noFill/>
          <a:ln/>
        </p:spPr>
        <p:txBody>
          <a:bodyPr lIns="90488" tIns="44450" rIns="90488" bIns="44450"/>
          <a:lstStyle/>
          <a:p>
            <a:pPr>
              <a:lnSpc>
                <a:spcPct val="90000"/>
              </a:lnSpc>
            </a:pPr>
            <a:r>
              <a:rPr lang="en-US" sz="2800" dirty="0">
                <a:latin typeface="Calibri"/>
                <a:cs typeface="Calibri"/>
              </a:rPr>
              <a:t>Under-theorised - too much emphasis on vague and imprecise concepts </a:t>
            </a:r>
            <a:r>
              <a:rPr lang="en-US" sz="2800" dirty="0" smtClean="0">
                <a:latin typeface="Calibri"/>
                <a:cs typeface="Calibri"/>
              </a:rPr>
              <a:t>e.g. ‘leadership’,’</a:t>
            </a:r>
            <a:r>
              <a:rPr lang="en-US" sz="2800" dirty="0">
                <a:latin typeface="Calibri"/>
                <a:cs typeface="Calibri"/>
              </a:rPr>
              <a:t>ethos’</a:t>
            </a:r>
          </a:p>
          <a:p>
            <a:pPr>
              <a:lnSpc>
                <a:spcPct val="90000"/>
              </a:lnSpc>
            </a:pPr>
            <a:r>
              <a:rPr lang="en-US" sz="2800" dirty="0">
                <a:latin typeface="Calibri"/>
                <a:cs typeface="Calibri"/>
              </a:rPr>
              <a:t>Ignores context – history, policy, politics, culture</a:t>
            </a:r>
          </a:p>
          <a:p>
            <a:pPr>
              <a:lnSpc>
                <a:spcPct val="90000"/>
              </a:lnSpc>
            </a:pPr>
            <a:r>
              <a:rPr lang="en-US" sz="2800" dirty="0">
                <a:latin typeface="Calibri"/>
                <a:cs typeface="Calibri"/>
              </a:rPr>
              <a:t>Ignores student context – class, race, gender</a:t>
            </a:r>
          </a:p>
          <a:p>
            <a:pPr>
              <a:lnSpc>
                <a:spcPct val="90000"/>
              </a:lnSpc>
            </a:pPr>
            <a:r>
              <a:rPr lang="en-US" sz="2800" dirty="0" smtClean="0">
                <a:latin typeface="Calibri"/>
                <a:cs typeface="Calibri"/>
              </a:rPr>
              <a:t>Says little about </a:t>
            </a:r>
            <a:r>
              <a:rPr lang="en-US" sz="2800" dirty="0">
                <a:latin typeface="Calibri"/>
                <a:cs typeface="Calibri"/>
              </a:rPr>
              <a:t>curriculum content and pedagogy</a:t>
            </a:r>
          </a:p>
          <a:p>
            <a:pPr>
              <a:lnSpc>
                <a:spcPct val="90000"/>
              </a:lnSpc>
            </a:pPr>
            <a:r>
              <a:rPr lang="en-US" sz="2800" dirty="0">
                <a:latin typeface="Calibri"/>
                <a:cs typeface="Calibri"/>
              </a:rPr>
              <a:t>Creates a blame climate - ‘discourse of derision’</a:t>
            </a:r>
          </a:p>
          <a:p>
            <a:pPr>
              <a:lnSpc>
                <a:spcPct val="90000"/>
              </a:lnSpc>
            </a:pPr>
            <a:r>
              <a:rPr lang="en-US" sz="2800" dirty="0">
                <a:latin typeface="Calibri"/>
                <a:cs typeface="Calibri"/>
              </a:rPr>
              <a:t>Narrow definition of ‘effective’ or ‘good’ – </a:t>
            </a:r>
            <a:r>
              <a:rPr lang="en-US" sz="2800" dirty="0" smtClean="0">
                <a:latin typeface="Calibri"/>
                <a:cs typeface="Calibri"/>
              </a:rPr>
              <a:t>leaves no </a:t>
            </a:r>
            <a:r>
              <a:rPr lang="en-US" sz="2800" dirty="0">
                <a:latin typeface="Calibri"/>
                <a:cs typeface="Calibri"/>
              </a:rPr>
              <a:t>room for dissent</a:t>
            </a:r>
          </a:p>
          <a:p>
            <a:pPr>
              <a:lnSpc>
                <a:spcPct val="90000"/>
              </a:lnSpc>
            </a:pPr>
            <a:r>
              <a:rPr lang="en-US" sz="2800" dirty="0">
                <a:latin typeface="Calibri"/>
                <a:cs typeface="Calibri"/>
              </a:rPr>
              <a:t>Emphasis on what is measureable</a:t>
            </a:r>
          </a:p>
          <a:p>
            <a:pPr>
              <a:lnSpc>
                <a:spcPct val="90000"/>
              </a:lnSpc>
            </a:pPr>
            <a:r>
              <a:rPr lang="en-US" sz="2800" dirty="0">
                <a:latin typeface="Calibri"/>
                <a:cs typeface="Calibri"/>
                <a:sym typeface="Wingdings 3" pitchFamily="18" charset="2"/>
              </a:rPr>
              <a:t>Emphasis on ‘quick-fix’ solutions – schools are too complex </a:t>
            </a:r>
            <a:r>
              <a:rPr lang="en-US" sz="2800" dirty="0" smtClean="0">
                <a:latin typeface="Calibri"/>
                <a:cs typeface="Calibri"/>
                <a:sym typeface="Wingdings 3" pitchFamily="18" charset="2"/>
              </a:rPr>
              <a:t>for this approach.</a:t>
            </a:r>
            <a:endParaRPr lang="en-US" sz="2800" dirty="0">
              <a:latin typeface="Calibri"/>
              <a:cs typeface="Calibri"/>
              <a:sym typeface="Wingdings 3" pitchFamily="18" charset="2"/>
            </a:endParaRPr>
          </a:p>
          <a:p>
            <a:pPr>
              <a:lnSpc>
                <a:spcPct val="90000"/>
              </a:lnSpc>
            </a:pPr>
            <a:endParaRPr lang="en-US" sz="3400" dirty="0">
              <a:solidFill>
                <a:srgbClr val="99FF33"/>
              </a:solidFill>
              <a:effectLst>
                <a:outerShdw blurRad="38100" dist="38100" dir="2700000" algn="tl">
                  <a:srgbClr val="000000"/>
                </a:outerShdw>
              </a:effectLst>
            </a:endParaRPr>
          </a:p>
        </p:txBody>
      </p:sp>
    </p:spTree>
    <p:extLst>
      <p:ext uri="{BB962C8B-B14F-4D97-AF65-F5344CB8AC3E}">
        <p14:creationId xmlns:p14="http://schemas.microsoft.com/office/powerpoint/2010/main" xmlns="" val="190203312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45763">
                                            <p:txEl>
                                              <p:pRg st="0" end="0"/>
                                            </p:txEl>
                                          </p:spTgt>
                                        </p:tgtEl>
                                        <p:attrNameLst>
                                          <p:attrName>style.visibility</p:attrName>
                                        </p:attrNameLst>
                                      </p:cBhvr>
                                      <p:to>
                                        <p:strVal val="visible"/>
                                      </p:to>
                                    </p:set>
                                    <p:animEffect transition="in" filter="checkerboard(across)">
                                      <p:cBhvr>
                                        <p:cTn id="7" dur="500"/>
                                        <p:tgtEl>
                                          <p:spTgt spid="24576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2000"/>
                                  </p:stCondLst>
                                  <p:childTnLst>
                                    <p:set>
                                      <p:cBhvr>
                                        <p:cTn id="10" dur="1" fill="hold">
                                          <p:stCondLst>
                                            <p:cond delay="0"/>
                                          </p:stCondLst>
                                        </p:cTn>
                                        <p:tgtEl>
                                          <p:spTgt spid="245763">
                                            <p:txEl>
                                              <p:pRg st="1" end="1"/>
                                            </p:txEl>
                                          </p:spTgt>
                                        </p:tgtEl>
                                        <p:attrNameLst>
                                          <p:attrName>style.visibility</p:attrName>
                                        </p:attrNameLst>
                                      </p:cBhvr>
                                      <p:to>
                                        <p:strVal val="visible"/>
                                      </p:to>
                                    </p:set>
                                    <p:animEffect transition="in" filter="checkerboard(across)">
                                      <p:cBhvr>
                                        <p:cTn id="11" dur="500"/>
                                        <p:tgtEl>
                                          <p:spTgt spid="245763">
                                            <p:txEl>
                                              <p:pRg st="1" end="1"/>
                                            </p:txEl>
                                          </p:spTgt>
                                        </p:tgtEl>
                                      </p:cBhvr>
                                    </p:animEffect>
                                  </p:childTnLst>
                                </p:cTn>
                              </p:par>
                            </p:childTnLst>
                          </p:cTn>
                        </p:par>
                        <p:par>
                          <p:cTn id="12" fill="hold">
                            <p:stCondLst>
                              <p:cond delay="3000"/>
                            </p:stCondLst>
                            <p:childTnLst>
                              <p:par>
                                <p:cTn id="13" presetID="5" presetClass="entr" presetSubtype="10" fill="hold" nodeType="afterEffect">
                                  <p:stCondLst>
                                    <p:cond delay="2000"/>
                                  </p:stCondLst>
                                  <p:childTnLst>
                                    <p:set>
                                      <p:cBhvr>
                                        <p:cTn id="14" dur="1" fill="hold">
                                          <p:stCondLst>
                                            <p:cond delay="0"/>
                                          </p:stCondLst>
                                        </p:cTn>
                                        <p:tgtEl>
                                          <p:spTgt spid="245763">
                                            <p:txEl>
                                              <p:pRg st="2" end="2"/>
                                            </p:txEl>
                                          </p:spTgt>
                                        </p:tgtEl>
                                        <p:attrNameLst>
                                          <p:attrName>style.visibility</p:attrName>
                                        </p:attrNameLst>
                                      </p:cBhvr>
                                      <p:to>
                                        <p:strVal val="visible"/>
                                      </p:to>
                                    </p:set>
                                    <p:animEffect transition="in" filter="checkerboard(across)">
                                      <p:cBhvr>
                                        <p:cTn id="15" dur="500"/>
                                        <p:tgtEl>
                                          <p:spTgt spid="245763">
                                            <p:txEl>
                                              <p:pRg st="2" end="2"/>
                                            </p:txEl>
                                          </p:spTgt>
                                        </p:tgtEl>
                                      </p:cBhvr>
                                    </p:animEffect>
                                  </p:childTnLst>
                                </p:cTn>
                              </p:par>
                            </p:childTnLst>
                          </p:cTn>
                        </p:par>
                        <p:par>
                          <p:cTn id="16" fill="hold">
                            <p:stCondLst>
                              <p:cond delay="5500"/>
                            </p:stCondLst>
                            <p:childTnLst>
                              <p:par>
                                <p:cTn id="17" presetID="5" presetClass="entr" presetSubtype="10" fill="hold" nodeType="afterEffect">
                                  <p:stCondLst>
                                    <p:cond delay="2000"/>
                                  </p:stCondLst>
                                  <p:childTnLst>
                                    <p:set>
                                      <p:cBhvr>
                                        <p:cTn id="18" dur="1" fill="hold">
                                          <p:stCondLst>
                                            <p:cond delay="0"/>
                                          </p:stCondLst>
                                        </p:cTn>
                                        <p:tgtEl>
                                          <p:spTgt spid="245763">
                                            <p:txEl>
                                              <p:pRg st="3" end="3"/>
                                            </p:txEl>
                                          </p:spTgt>
                                        </p:tgtEl>
                                        <p:attrNameLst>
                                          <p:attrName>style.visibility</p:attrName>
                                        </p:attrNameLst>
                                      </p:cBhvr>
                                      <p:to>
                                        <p:strVal val="visible"/>
                                      </p:to>
                                    </p:set>
                                    <p:animEffect transition="in" filter="checkerboard(across)">
                                      <p:cBhvr>
                                        <p:cTn id="19" dur="500"/>
                                        <p:tgtEl>
                                          <p:spTgt spid="245763">
                                            <p:txEl>
                                              <p:pRg st="3" end="3"/>
                                            </p:txEl>
                                          </p:spTgt>
                                        </p:tgtEl>
                                      </p:cBhvr>
                                    </p:animEffect>
                                  </p:childTnLst>
                                </p:cTn>
                              </p:par>
                            </p:childTnLst>
                          </p:cTn>
                        </p:par>
                        <p:par>
                          <p:cTn id="20" fill="hold">
                            <p:stCondLst>
                              <p:cond delay="8000"/>
                            </p:stCondLst>
                            <p:childTnLst>
                              <p:par>
                                <p:cTn id="21" presetID="5" presetClass="entr" presetSubtype="10" fill="hold" nodeType="afterEffect">
                                  <p:stCondLst>
                                    <p:cond delay="2000"/>
                                  </p:stCondLst>
                                  <p:childTnLst>
                                    <p:set>
                                      <p:cBhvr>
                                        <p:cTn id="22" dur="1" fill="hold">
                                          <p:stCondLst>
                                            <p:cond delay="0"/>
                                          </p:stCondLst>
                                        </p:cTn>
                                        <p:tgtEl>
                                          <p:spTgt spid="245763">
                                            <p:txEl>
                                              <p:pRg st="4" end="4"/>
                                            </p:txEl>
                                          </p:spTgt>
                                        </p:tgtEl>
                                        <p:attrNameLst>
                                          <p:attrName>style.visibility</p:attrName>
                                        </p:attrNameLst>
                                      </p:cBhvr>
                                      <p:to>
                                        <p:strVal val="visible"/>
                                      </p:to>
                                    </p:set>
                                    <p:animEffect transition="in" filter="checkerboard(across)">
                                      <p:cBhvr>
                                        <p:cTn id="23" dur="500"/>
                                        <p:tgtEl>
                                          <p:spTgt spid="245763">
                                            <p:txEl>
                                              <p:pRg st="4" end="4"/>
                                            </p:txEl>
                                          </p:spTgt>
                                        </p:tgtEl>
                                      </p:cBhvr>
                                    </p:animEffect>
                                  </p:childTnLst>
                                </p:cTn>
                              </p:par>
                            </p:childTnLst>
                          </p:cTn>
                        </p:par>
                        <p:par>
                          <p:cTn id="24" fill="hold">
                            <p:stCondLst>
                              <p:cond delay="10500"/>
                            </p:stCondLst>
                            <p:childTnLst>
                              <p:par>
                                <p:cTn id="25" presetID="5" presetClass="entr" presetSubtype="10" fill="hold" nodeType="afterEffect">
                                  <p:stCondLst>
                                    <p:cond delay="2000"/>
                                  </p:stCondLst>
                                  <p:childTnLst>
                                    <p:set>
                                      <p:cBhvr>
                                        <p:cTn id="26" dur="1" fill="hold">
                                          <p:stCondLst>
                                            <p:cond delay="0"/>
                                          </p:stCondLst>
                                        </p:cTn>
                                        <p:tgtEl>
                                          <p:spTgt spid="245763">
                                            <p:txEl>
                                              <p:pRg st="5" end="5"/>
                                            </p:txEl>
                                          </p:spTgt>
                                        </p:tgtEl>
                                        <p:attrNameLst>
                                          <p:attrName>style.visibility</p:attrName>
                                        </p:attrNameLst>
                                      </p:cBhvr>
                                      <p:to>
                                        <p:strVal val="visible"/>
                                      </p:to>
                                    </p:set>
                                    <p:animEffect transition="in" filter="checkerboard(across)">
                                      <p:cBhvr>
                                        <p:cTn id="27" dur="500"/>
                                        <p:tgtEl>
                                          <p:spTgt spid="245763">
                                            <p:txEl>
                                              <p:pRg st="5" end="5"/>
                                            </p:txEl>
                                          </p:spTgt>
                                        </p:tgtEl>
                                      </p:cBhvr>
                                    </p:animEffect>
                                  </p:childTnLst>
                                </p:cTn>
                              </p:par>
                            </p:childTnLst>
                          </p:cTn>
                        </p:par>
                        <p:par>
                          <p:cTn id="28" fill="hold">
                            <p:stCondLst>
                              <p:cond delay="13000"/>
                            </p:stCondLst>
                            <p:childTnLst>
                              <p:par>
                                <p:cTn id="29" presetID="5" presetClass="entr" presetSubtype="10" fill="hold" nodeType="afterEffect">
                                  <p:stCondLst>
                                    <p:cond delay="2000"/>
                                  </p:stCondLst>
                                  <p:childTnLst>
                                    <p:set>
                                      <p:cBhvr>
                                        <p:cTn id="30" dur="1" fill="hold">
                                          <p:stCondLst>
                                            <p:cond delay="0"/>
                                          </p:stCondLst>
                                        </p:cTn>
                                        <p:tgtEl>
                                          <p:spTgt spid="245763">
                                            <p:txEl>
                                              <p:pRg st="6" end="6"/>
                                            </p:txEl>
                                          </p:spTgt>
                                        </p:tgtEl>
                                        <p:attrNameLst>
                                          <p:attrName>style.visibility</p:attrName>
                                        </p:attrNameLst>
                                      </p:cBhvr>
                                      <p:to>
                                        <p:strVal val="visible"/>
                                      </p:to>
                                    </p:set>
                                    <p:animEffect transition="in" filter="checkerboard(across)">
                                      <p:cBhvr>
                                        <p:cTn id="31" dur="500"/>
                                        <p:tgtEl>
                                          <p:spTgt spid="245763">
                                            <p:txEl>
                                              <p:pRg st="6" end="6"/>
                                            </p:txEl>
                                          </p:spTgt>
                                        </p:tgtEl>
                                      </p:cBhvr>
                                    </p:animEffect>
                                  </p:childTnLst>
                                </p:cTn>
                              </p:par>
                            </p:childTnLst>
                          </p:cTn>
                        </p:par>
                        <p:par>
                          <p:cTn id="32" fill="hold">
                            <p:stCondLst>
                              <p:cond delay="15500"/>
                            </p:stCondLst>
                            <p:childTnLst>
                              <p:par>
                                <p:cTn id="33" presetID="5" presetClass="entr" presetSubtype="10" fill="hold" nodeType="afterEffect">
                                  <p:stCondLst>
                                    <p:cond delay="2000"/>
                                  </p:stCondLst>
                                  <p:childTnLst>
                                    <p:set>
                                      <p:cBhvr>
                                        <p:cTn id="34" dur="1" fill="hold">
                                          <p:stCondLst>
                                            <p:cond delay="0"/>
                                          </p:stCondLst>
                                        </p:cTn>
                                        <p:tgtEl>
                                          <p:spTgt spid="245763">
                                            <p:txEl>
                                              <p:pRg st="7" end="7"/>
                                            </p:txEl>
                                          </p:spTgt>
                                        </p:tgtEl>
                                        <p:attrNameLst>
                                          <p:attrName>style.visibility</p:attrName>
                                        </p:attrNameLst>
                                      </p:cBhvr>
                                      <p:to>
                                        <p:strVal val="visible"/>
                                      </p:to>
                                    </p:set>
                                    <p:animEffect transition="in" filter="checkerboard(across)">
                                      <p:cBhvr>
                                        <p:cTn id="35" dur="500"/>
                                        <p:tgtEl>
                                          <p:spTgt spid="24576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62" name="Rectangle 2"/>
          <p:cNvSpPr>
            <a:spLocks noGrp="1" noChangeArrowheads="1"/>
          </p:cNvSpPr>
          <p:nvPr>
            <p:ph type="title"/>
          </p:nvPr>
        </p:nvSpPr>
        <p:spPr>
          <a:xfrm>
            <a:off x="683568" y="260648"/>
            <a:ext cx="8460432" cy="739460"/>
          </a:xfrm>
          <a:noFill/>
          <a:ln/>
        </p:spPr>
        <p:txBody>
          <a:bodyPr lIns="90488" tIns="44450" rIns="90488" bIns="44450"/>
          <a:lstStyle/>
          <a:p>
            <a:r>
              <a:rPr lang="en-US" sz="3200" dirty="0" smtClean="0">
                <a:solidFill>
                  <a:schemeClr val="tx1"/>
                </a:solidFill>
                <a:latin typeface="Calibri"/>
                <a:cs typeface="Calibri"/>
              </a:rPr>
              <a:t>School Effectiveness Research – </a:t>
            </a:r>
            <a:r>
              <a:rPr lang="en-US" sz="3200" dirty="0">
                <a:solidFill>
                  <a:schemeClr val="tx1"/>
                </a:solidFill>
                <a:latin typeface="Calibri"/>
                <a:cs typeface="Calibri"/>
              </a:rPr>
              <a:t>a critique</a:t>
            </a:r>
          </a:p>
        </p:txBody>
      </p:sp>
      <p:sp>
        <p:nvSpPr>
          <p:cNvPr id="245763" name="Rectangle 3"/>
          <p:cNvSpPr>
            <a:spLocks noGrp="1" noChangeArrowheads="1"/>
          </p:cNvSpPr>
          <p:nvPr>
            <p:ph idx="1"/>
          </p:nvPr>
        </p:nvSpPr>
        <p:spPr>
          <a:xfrm>
            <a:off x="214282" y="1196752"/>
            <a:ext cx="8501122" cy="5446958"/>
          </a:xfrm>
          <a:noFill/>
          <a:ln/>
        </p:spPr>
        <p:txBody>
          <a:bodyPr lIns="90488" tIns="44450" rIns="90488" bIns="44450"/>
          <a:lstStyle/>
          <a:p>
            <a:pPr indent="0">
              <a:lnSpc>
                <a:spcPct val="90000"/>
              </a:lnSpc>
              <a:spcBef>
                <a:spcPts val="672"/>
              </a:spcBef>
              <a:spcAft>
                <a:spcPts val="600"/>
              </a:spcAft>
              <a:buNone/>
            </a:pPr>
            <a:r>
              <a:rPr lang="en-US" sz="2800" dirty="0" smtClean="0">
                <a:latin typeface="Calibri"/>
                <a:cs typeface="Calibri"/>
              </a:rPr>
              <a:t>The general consensus is that schools usually account for about 10 to 15% of the variation in pupils’ performance  (Scheerens 1989; Gray </a:t>
            </a:r>
            <a:r>
              <a:rPr lang="en-US" sz="2800" i="1" dirty="0" smtClean="0">
                <a:latin typeface="Calibri"/>
                <a:cs typeface="Calibri"/>
              </a:rPr>
              <a:t>et al</a:t>
            </a:r>
            <a:r>
              <a:rPr lang="en-US" sz="2800" dirty="0" smtClean="0">
                <a:latin typeface="Calibri"/>
                <a:cs typeface="Calibri"/>
              </a:rPr>
              <a:t>.1990).</a:t>
            </a:r>
          </a:p>
          <a:p>
            <a:pPr indent="0">
              <a:lnSpc>
                <a:spcPct val="90000"/>
              </a:lnSpc>
              <a:spcBef>
                <a:spcPts val="672"/>
              </a:spcBef>
              <a:spcAft>
                <a:spcPts val="600"/>
              </a:spcAft>
              <a:buNone/>
            </a:pPr>
            <a:r>
              <a:rPr lang="en-US" sz="2800" dirty="0" smtClean="0">
                <a:latin typeface="Calibri"/>
                <a:cs typeface="Calibri"/>
              </a:rPr>
              <a:t>So why do politicians and researchers concentrate on this 10 </a:t>
            </a:r>
            <a:r>
              <a:rPr lang="en-US" sz="2800" dirty="0">
                <a:latin typeface="Calibri"/>
                <a:cs typeface="Calibri"/>
              </a:rPr>
              <a:t>-</a:t>
            </a:r>
            <a:r>
              <a:rPr lang="en-US" sz="2800" dirty="0" smtClean="0">
                <a:latin typeface="Calibri"/>
                <a:cs typeface="Calibri"/>
              </a:rPr>
              <a:t> 15% and not the other 85% </a:t>
            </a:r>
            <a:r>
              <a:rPr lang="en-US" sz="2800" dirty="0">
                <a:latin typeface="Calibri"/>
                <a:cs typeface="Calibri"/>
              </a:rPr>
              <a:t>-</a:t>
            </a:r>
            <a:r>
              <a:rPr lang="en-US" sz="2800" dirty="0" smtClean="0">
                <a:latin typeface="Calibri"/>
                <a:cs typeface="Calibri"/>
              </a:rPr>
              <a:t> 90%?</a:t>
            </a:r>
          </a:p>
          <a:p>
            <a:pPr indent="0">
              <a:lnSpc>
                <a:spcPct val="90000"/>
              </a:lnSpc>
              <a:spcBef>
                <a:spcPts val="672"/>
              </a:spcBef>
              <a:spcAft>
                <a:spcPts val="600"/>
              </a:spcAft>
              <a:buNone/>
            </a:pPr>
            <a:endParaRPr lang="en-US" sz="2800" dirty="0" smtClean="0">
              <a:latin typeface="Calibri"/>
              <a:cs typeface="Calibri"/>
            </a:endParaRPr>
          </a:p>
          <a:p>
            <a:pPr indent="0">
              <a:lnSpc>
                <a:spcPct val="90000"/>
              </a:lnSpc>
              <a:spcBef>
                <a:spcPts val="672"/>
              </a:spcBef>
              <a:spcAft>
                <a:spcPts val="600"/>
              </a:spcAft>
              <a:buNone/>
            </a:pPr>
            <a:r>
              <a:rPr lang="en-US" sz="2800" dirty="0" smtClean="0">
                <a:latin typeface="Calibri"/>
                <a:cs typeface="Calibri"/>
              </a:rPr>
              <a:t>To address some of the problems of School Effectiveness Research, School Improvement Research was developed. </a:t>
            </a:r>
          </a:p>
          <a:p>
            <a:pPr>
              <a:lnSpc>
                <a:spcPct val="90000"/>
              </a:lnSpc>
              <a:buNone/>
            </a:pPr>
            <a:endParaRPr lang="en-GB" sz="2800" dirty="0" smtClean="0"/>
          </a:p>
          <a:p>
            <a:pPr>
              <a:lnSpc>
                <a:spcPct val="90000"/>
              </a:lnSpc>
              <a:buNone/>
            </a:pPr>
            <a:endParaRPr lang="en-US" sz="3400" dirty="0">
              <a:solidFill>
                <a:srgbClr val="99FF33"/>
              </a:solidFill>
              <a:effectLst>
                <a:outerShdw blurRad="38100" dist="38100" dir="2700000" algn="tl">
                  <a:srgbClr val="000000"/>
                </a:outerShdw>
              </a:effectLst>
            </a:endParaRPr>
          </a:p>
        </p:txBody>
      </p:sp>
    </p:spTree>
    <p:extLst>
      <p:ext uri="{BB962C8B-B14F-4D97-AF65-F5344CB8AC3E}">
        <p14:creationId xmlns:p14="http://schemas.microsoft.com/office/powerpoint/2010/main" xmlns="" val="212211905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4000"/>
                                  </p:stCondLst>
                                  <p:childTnLst>
                                    <p:set>
                                      <p:cBhvr>
                                        <p:cTn id="6" dur="1" fill="hold">
                                          <p:stCondLst>
                                            <p:cond delay="0"/>
                                          </p:stCondLst>
                                        </p:cTn>
                                        <p:tgtEl>
                                          <p:spTgt spid="245763">
                                            <p:txEl>
                                              <p:pRg st="1" end="1"/>
                                            </p:txEl>
                                          </p:spTgt>
                                        </p:tgtEl>
                                        <p:attrNameLst>
                                          <p:attrName>style.visibility</p:attrName>
                                        </p:attrNameLst>
                                      </p:cBhvr>
                                      <p:to>
                                        <p:strVal val="visible"/>
                                      </p:to>
                                    </p:set>
                                    <p:animEffect transition="in" filter="checkerboard(across)">
                                      <p:cBhvr>
                                        <p:cTn id="7" dur="500"/>
                                        <p:tgtEl>
                                          <p:spTgt spid="245763">
                                            <p:txEl>
                                              <p:pRg st="1" end="1"/>
                                            </p:txEl>
                                          </p:spTgt>
                                        </p:tgtEl>
                                      </p:cBhvr>
                                    </p:animEffect>
                                  </p:childTnLst>
                                </p:cTn>
                              </p:par>
                            </p:childTnLst>
                          </p:cTn>
                        </p:par>
                        <p:par>
                          <p:cTn id="8" fill="hold">
                            <p:stCondLst>
                              <p:cond delay="4500"/>
                            </p:stCondLst>
                            <p:childTnLst>
                              <p:par>
                                <p:cTn id="9" presetID="5" presetClass="entr" presetSubtype="10" fill="hold" nodeType="afterEffect">
                                  <p:stCondLst>
                                    <p:cond delay="4000"/>
                                  </p:stCondLst>
                                  <p:childTnLst>
                                    <p:set>
                                      <p:cBhvr>
                                        <p:cTn id="10" dur="1" fill="hold">
                                          <p:stCondLst>
                                            <p:cond delay="0"/>
                                          </p:stCondLst>
                                        </p:cTn>
                                        <p:tgtEl>
                                          <p:spTgt spid="245763">
                                            <p:txEl>
                                              <p:pRg st="3" end="3"/>
                                            </p:txEl>
                                          </p:spTgt>
                                        </p:tgtEl>
                                        <p:attrNameLst>
                                          <p:attrName>style.visibility</p:attrName>
                                        </p:attrNameLst>
                                      </p:cBhvr>
                                      <p:to>
                                        <p:strVal val="visible"/>
                                      </p:to>
                                    </p:set>
                                    <p:animEffect transition="in" filter="checkerboard(across)">
                                      <p:cBhvr>
                                        <p:cTn id="11" dur="500"/>
                                        <p:tgtEl>
                                          <p:spTgt spid="2457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1026"/>
          <p:cNvSpPr>
            <a:spLocks noGrp="1" noChangeArrowheads="1"/>
          </p:cNvSpPr>
          <p:nvPr>
            <p:ph type="title"/>
          </p:nvPr>
        </p:nvSpPr>
        <p:spPr>
          <a:xfrm>
            <a:off x="285720" y="214290"/>
            <a:ext cx="8643998" cy="785818"/>
          </a:xfrm>
          <a:noFill/>
          <a:ln/>
        </p:spPr>
        <p:txBody>
          <a:bodyPr lIns="90488" tIns="44450" rIns="90488" bIns="44450"/>
          <a:lstStyle/>
          <a:p>
            <a:r>
              <a:rPr lang="en-US" sz="3600" dirty="0" smtClean="0">
                <a:solidFill>
                  <a:schemeClr val="tx1"/>
                </a:solidFill>
                <a:latin typeface="Calibri"/>
                <a:cs typeface="Calibri"/>
              </a:rPr>
              <a:t>School improvement is …</a:t>
            </a:r>
            <a:endParaRPr lang="en-US" sz="3600" dirty="0">
              <a:solidFill>
                <a:schemeClr val="tx1"/>
              </a:solidFill>
              <a:latin typeface="Calibri"/>
              <a:cs typeface="Calibri"/>
            </a:endParaRPr>
          </a:p>
        </p:txBody>
      </p:sp>
      <p:sp>
        <p:nvSpPr>
          <p:cNvPr id="278531" name="Rectangle 1027"/>
          <p:cNvSpPr>
            <a:spLocks noGrp="1" noChangeArrowheads="1"/>
          </p:cNvSpPr>
          <p:nvPr>
            <p:ph idx="1"/>
          </p:nvPr>
        </p:nvSpPr>
        <p:spPr>
          <a:xfrm>
            <a:off x="1115616" y="1214422"/>
            <a:ext cx="6768752" cy="5000660"/>
          </a:xfrm>
          <a:noFill/>
          <a:ln/>
        </p:spPr>
        <p:txBody>
          <a:bodyPr lIns="90488" tIns="44450" rIns="90488" bIns="44450"/>
          <a:lstStyle/>
          <a:p>
            <a:pPr indent="0" algn="just">
              <a:buFontTx/>
              <a:buNone/>
            </a:pPr>
            <a:r>
              <a:rPr lang="en-US" sz="2800" dirty="0" smtClean="0">
                <a:latin typeface="Calibri"/>
                <a:cs typeface="Calibri"/>
              </a:rPr>
              <a:t>… an approach to educational change that is concerned with process as well as outcomes. School improvement is about  raising student achievement through enhancing the teaching-learning process and the conditions which support it. It is about strategies for improving the school’s capacity for providing quality education (Hopkins 1994: 75).</a:t>
            </a:r>
            <a:endParaRPr lang="en-US" sz="2800" dirty="0">
              <a:latin typeface="Calibri"/>
              <a:cs typeface="Calibri"/>
            </a:endParaRPr>
          </a:p>
        </p:txBody>
      </p:sp>
    </p:spTree>
    <p:extLst>
      <p:ext uri="{BB962C8B-B14F-4D97-AF65-F5344CB8AC3E}">
        <p14:creationId xmlns:p14="http://schemas.microsoft.com/office/powerpoint/2010/main" xmlns="" val="274840546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78531">
                                            <p:txEl>
                                              <p:pRg st="0" end="0"/>
                                            </p:txEl>
                                          </p:spTgt>
                                        </p:tgtEl>
                                        <p:attrNameLst>
                                          <p:attrName>style.visibility</p:attrName>
                                        </p:attrNameLst>
                                      </p:cBhvr>
                                      <p:to>
                                        <p:strVal val="visible"/>
                                      </p:to>
                                    </p:set>
                                    <p:animEffect transition="in" filter="checkerboard(across)">
                                      <p:cBhvr>
                                        <p:cTn id="7" dur="500"/>
                                        <p:tgtEl>
                                          <p:spTgt spid="2785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1026"/>
          <p:cNvSpPr>
            <a:spLocks noGrp="1" noChangeArrowheads="1"/>
          </p:cNvSpPr>
          <p:nvPr>
            <p:ph type="title"/>
          </p:nvPr>
        </p:nvSpPr>
        <p:spPr>
          <a:xfrm>
            <a:off x="285720" y="214290"/>
            <a:ext cx="8643998" cy="785818"/>
          </a:xfrm>
          <a:noFill/>
          <a:ln/>
        </p:spPr>
        <p:txBody>
          <a:bodyPr lIns="90488" tIns="44450" rIns="90488" bIns="44450"/>
          <a:lstStyle/>
          <a:p>
            <a:pPr algn="ctr"/>
            <a:r>
              <a:rPr lang="en-US" sz="2800" dirty="0" smtClean="0">
                <a:solidFill>
                  <a:schemeClr val="tx1"/>
                </a:solidFill>
                <a:latin typeface="Calibri"/>
                <a:cs typeface="Calibri"/>
              </a:rPr>
              <a:t>Comparing School Effectiveness and School Improvement (Bush and Coleman 2000:53)</a:t>
            </a:r>
            <a:endParaRPr lang="en-US" sz="2800" dirty="0">
              <a:solidFill>
                <a:schemeClr val="tx1"/>
              </a:solidFill>
              <a:latin typeface="Calibri"/>
              <a:cs typeface="Calibri"/>
            </a:endParaRPr>
          </a:p>
        </p:txBody>
      </p:sp>
      <p:sp>
        <p:nvSpPr>
          <p:cNvPr id="278531" name="Rectangle 1027"/>
          <p:cNvSpPr>
            <a:spLocks noGrp="1" noChangeArrowheads="1"/>
          </p:cNvSpPr>
          <p:nvPr>
            <p:ph idx="1"/>
          </p:nvPr>
        </p:nvSpPr>
        <p:spPr>
          <a:xfrm>
            <a:off x="214282" y="1214422"/>
            <a:ext cx="8929718" cy="5000660"/>
          </a:xfrm>
          <a:noFill/>
          <a:ln/>
        </p:spPr>
        <p:txBody>
          <a:bodyPr lIns="90488" tIns="44450" rIns="90488" bIns="44450"/>
          <a:lstStyle/>
          <a:p>
            <a:pPr>
              <a:spcAft>
                <a:spcPts val="1200"/>
              </a:spcAft>
              <a:buFontTx/>
              <a:buNone/>
            </a:pPr>
            <a:r>
              <a:rPr lang="en-US" sz="2800" b="1" dirty="0" smtClean="0">
                <a:solidFill>
                  <a:srgbClr val="FF0000"/>
                </a:solidFill>
                <a:latin typeface="Calibri"/>
                <a:cs typeface="Calibri"/>
              </a:rPr>
              <a:t>School effectiveness</a:t>
            </a:r>
            <a:r>
              <a:rPr lang="en-US" sz="2800" b="1" dirty="0" smtClean="0">
                <a:latin typeface="Calibri"/>
                <a:cs typeface="Calibri"/>
              </a:rPr>
              <a:t>		</a:t>
            </a:r>
            <a:r>
              <a:rPr lang="en-US" sz="2800" b="1" dirty="0" smtClean="0">
                <a:solidFill>
                  <a:srgbClr val="FF0000"/>
                </a:solidFill>
                <a:latin typeface="Calibri"/>
                <a:cs typeface="Calibri"/>
              </a:rPr>
              <a:t>School improvement</a:t>
            </a:r>
          </a:p>
          <a:p>
            <a:pPr>
              <a:spcBef>
                <a:spcPts val="0"/>
              </a:spcBef>
              <a:spcAft>
                <a:spcPts val="1200"/>
              </a:spcAft>
              <a:buFontTx/>
              <a:buNone/>
            </a:pPr>
            <a:r>
              <a:rPr lang="en-US" sz="2800" dirty="0" smtClean="0">
                <a:latin typeface="Calibri"/>
                <a:cs typeface="Calibri"/>
              </a:rPr>
              <a:t>Focus on schools			Focus on individual teachers 					or groups of teachers</a:t>
            </a:r>
          </a:p>
          <a:p>
            <a:pPr>
              <a:spcBef>
                <a:spcPts val="72"/>
              </a:spcBef>
              <a:spcAft>
                <a:spcPts val="1200"/>
              </a:spcAft>
              <a:buFontTx/>
              <a:buNone/>
            </a:pPr>
            <a:r>
              <a:rPr lang="en-US" sz="2800" dirty="0" smtClean="0">
                <a:latin typeface="Calibri"/>
                <a:cs typeface="Calibri"/>
              </a:rPr>
              <a:t>Focus on school organisation	Focus on school process </a:t>
            </a:r>
          </a:p>
          <a:p>
            <a:pPr>
              <a:spcBef>
                <a:spcPts val="0"/>
              </a:spcBef>
              <a:spcAft>
                <a:spcPts val="0"/>
              </a:spcAft>
              <a:buFontTx/>
              <a:buNone/>
            </a:pPr>
            <a:r>
              <a:rPr lang="en-US" sz="2800" dirty="0" smtClean="0">
                <a:latin typeface="Calibri"/>
                <a:cs typeface="Calibri"/>
              </a:rPr>
              <a:t>Data-driven –			Often not empirical –</a:t>
            </a:r>
          </a:p>
          <a:p>
            <a:pPr>
              <a:spcBef>
                <a:spcPts val="0"/>
              </a:spcBef>
              <a:spcAft>
                <a:spcPts val="0"/>
              </a:spcAft>
              <a:buFontTx/>
              <a:buNone/>
            </a:pPr>
            <a:r>
              <a:rPr lang="en-US" sz="2800" dirty="0" smtClean="0">
                <a:latin typeface="Calibri"/>
                <a:cs typeface="Calibri"/>
              </a:rPr>
              <a:t>focus on outcomes			Rare evaluation of effects </a:t>
            </a:r>
          </a:p>
          <a:p>
            <a:pPr>
              <a:spcBef>
                <a:spcPts val="0"/>
              </a:spcBef>
              <a:spcAft>
                <a:spcPts val="1200"/>
              </a:spcAft>
              <a:buFontTx/>
              <a:buNone/>
            </a:pPr>
            <a:r>
              <a:rPr lang="en-US" sz="2800" dirty="0" smtClean="0">
                <a:latin typeface="Calibri"/>
                <a:cs typeface="Calibri"/>
              </a:rPr>
              <a:t>						of change</a:t>
            </a:r>
          </a:p>
          <a:p>
            <a:pPr>
              <a:spcBef>
                <a:spcPts val="72"/>
              </a:spcBef>
              <a:spcAft>
                <a:spcPts val="600"/>
              </a:spcAft>
              <a:buNone/>
            </a:pPr>
            <a:r>
              <a:rPr lang="en-US" sz="2800" dirty="0" smtClean="0">
                <a:latin typeface="Calibri"/>
                <a:cs typeface="Calibri"/>
              </a:rPr>
              <a:t>Quantitative				Qualitative</a:t>
            </a:r>
          </a:p>
          <a:p>
            <a:pPr>
              <a:buFontTx/>
              <a:buNone/>
            </a:pPr>
            <a:endParaRPr lang="en-US" sz="2400" dirty="0" smtClean="0"/>
          </a:p>
          <a:p>
            <a:pPr>
              <a:buFontTx/>
              <a:buNone/>
            </a:pPr>
            <a:endParaRPr lang="en-US" sz="2800" b="1" dirty="0"/>
          </a:p>
        </p:txBody>
      </p:sp>
    </p:spTree>
    <p:extLst>
      <p:ext uri="{BB962C8B-B14F-4D97-AF65-F5344CB8AC3E}">
        <p14:creationId xmlns:p14="http://schemas.microsoft.com/office/powerpoint/2010/main" xmlns="" val="296508487"/>
      </p:ext>
    </p:extLst>
  </p:cSld>
  <p:clrMapOvr>
    <a:masterClrMapping/>
  </p:clrMapOvr>
  <p:transition spd="slow"/>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1027"/>
          <p:cNvSpPr>
            <a:spLocks noGrp="1" noChangeArrowheads="1"/>
          </p:cNvSpPr>
          <p:nvPr>
            <p:ph idx="1"/>
          </p:nvPr>
        </p:nvSpPr>
        <p:spPr>
          <a:xfrm>
            <a:off x="251520" y="332656"/>
            <a:ext cx="8892480" cy="5616624"/>
          </a:xfrm>
          <a:noFill/>
          <a:ln/>
        </p:spPr>
        <p:txBody>
          <a:bodyPr lIns="90488" tIns="44450" rIns="90488" bIns="44450"/>
          <a:lstStyle/>
          <a:p>
            <a:pPr>
              <a:spcBef>
                <a:spcPts val="0"/>
              </a:spcBef>
              <a:spcAft>
                <a:spcPts val="1800"/>
              </a:spcAft>
              <a:buFontTx/>
              <a:buNone/>
            </a:pPr>
            <a:r>
              <a:rPr lang="en-US" sz="2800" b="1" dirty="0" smtClean="0">
                <a:solidFill>
                  <a:srgbClr val="FF0000"/>
                </a:solidFill>
                <a:latin typeface="Calibri"/>
                <a:cs typeface="Calibri"/>
              </a:rPr>
              <a:t>School effectiveness		School improvement</a:t>
            </a:r>
          </a:p>
          <a:p>
            <a:pPr>
              <a:spcBef>
                <a:spcPts val="0"/>
              </a:spcBef>
              <a:buFontTx/>
              <a:buNone/>
            </a:pPr>
            <a:r>
              <a:rPr lang="en-US" sz="2800" dirty="0" smtClean="0">
                <a:latin typeface="Calibri"/>
                <a:cs typeface="Calibri"/>
              </a:rPr>
              <a:t>Lack of knowledge about		Concerned exclusively</a:t>
            </a:r>
          </a:p>
          <a:p>
            <a:pPr>
              <a:spcBef>
                <a:spcPts val="0"/>
              </a:spcBef>
              <a:buFontTx/>
              <a:buNone/>
            </a:pPr>
            <a:r>
              <a:rPr lang="en-US" sz="2800" dirty="0" smtClean="0">
                <a:latin typeface="Calibri"/>
                <a:cs typeface="Calibri"/>
              </a:rPr>
              <a:t>Implementing change 		with change</a:t>
            </a:r>
          </a:p>
          <a:p>
            <a:pPr>
              <a:spcBef>
                <a:spcPts val="0"/>
              </a:spcBef>
              <a:spcAft>
                <a:spcPts val="1800"/>
              </a:spcAft>
              <a:buFontTx/>
              <a:buNone/>
            </a:pPr>
            <a:r>
              <a:rPr lang="en-US" sz="2800" dirty="0" smtClean="0">
                <a:latin typeface="Calibri"/>
                <a:cs typeface="Calibri"/>
              </a:rPr>
              <a:t>strategies		</a:t>
            </a:r>
          </a:p>
          <a:p>
            <a:pPr>
              <a:spcBef>
                <a:spcPts val="0"/>
              </a:spcBef>
              <a:buFontTx/>
              <a:buNone/>
            </a:pPr>
            <a:r>
              <a:rPr lang="en-US" sz="2800" dirty="0" smtClean="0">
                <a:latin typeface="Calibri"/>
                <a:cs typeface="Calibri"/>
              </a:rPr>
              <a:t>Concerned with pupil		Concerned with process /</a:t>
            </a:r>
          </a:p>
          <a:p>
            <a:pPr>
              <a:spcBef>
                <a:spcPts val="0"/>
              </a:spcBef>
              <a:spcAft>
                <a:spcPts val="1800"/>
              </a:spcAft>
              <a:buFontTx/>
              <a:buNone/>
            </a:pPr>
            <a:r>
              <a:rPr lang="en-US" sz="2800" dirty="0" smtClean="0">
                <a:latin typeface="Calibri"/>
                <a:cs typeface="Calibri"/>
              </a:rPr>
              <a:t>outcomes				improvement  / progress</a:t>
            </a:r>
          </a:p>
          <a:p>
            <a:pPr>
              <a:spcBef>
                <a:spcPts val="0"/>
              </a:spcBef>
              <a:buFontTx/>
              <a:buNone/>
            </a:pPr>
            <a:r>
              <a:rPr lang="en-US" sz="2800" dirty="0" smtClean="0">
                <a:latin typeface="Calibri"/>
                <a:cs typeface="Calibri"/>
              </a:rPr>
              <a:t>Focus on specific points		Concerned with change</a:t>
            </a:r>
          </a:p>
          <a:p>
            <a:pPr>
              <a:spcBef>
                <a:spcPts val="0"/>
              </a:spcBef>
              <a:spcAft>
                <a:spcPts val="1800"/>
              </a:spcAft>
              <a:buFontTx/>
              <a:buNone/>
            </a:pPr>
            <a:r>
              <a:rPr lang="en-US" sz="2800" dirty="0" smtClean="0">
                <a:latin typeface="Calibri"/>
                <a:cs typeface="Calibri"/>
              </a:rPr>
              <a:t>in time				over time</a:t>
            </a:r>
          </a:p>
          <a:p>
            <a:pPr>
              <a:spcBef>
                <a:spcPts val="0"/>
              </a:spcBef>
              <a:buFontTx/>
              <a:buNone/>
            </a:pPr>
            <a:r>
              <a:rPr lang="en-US" sz="2800" dirty="0" smtClean="0">
                <a:latin typeface="Calibri"/>
                <a:cs typeface="Calibri"/>
              </a:rPr>
              <a:t>Based on researcher		Based on practitioner</a:t>
            </a:r>
          </a:p>
          <a:p>
            <a:pPr>
              <a:spcBef>
                <a:spcPts val="0"/>
              </a:spcBef>
              <a:buFontTx/>
              <a:buNone/>
            </a:pPr>
            <a:r>
              <a:rPr lang="en-US" sz="2800" dirty="0" smtClean="0">
                <a:latin typeface="Calibri"/>
                <a:cs typeface="Calibri"/>
              </a:rPr>
              <a:t>knowledge				knowledge</a:t>
            </a:r>
          </a:p>
          <a:p>
            <a:pPr>
              <a:buFontTx/>
              <a:buNone/>
            </a:pPr>
            <a:endParaRPr lang="en-US" sz="2400" dirty="0" smtClean="0"/>
          </a:p>
          <a:p>
            <a:pPr>
              <a:buFontTx/>
              <a:buNone/>
            </a:pPr>
            <a:endParaRPr lang="en-US" sz="2400" dirty="0" smtClean="0"/>
          </a:p>
          <a:p>
            <a:pPr>
              <a:buFontTx/>
              <a:buNone/>
            </a:pPr>
            <a:endParaRPr lang="en-US" sz="2800" dirty="0" smtClean="0"/>
          </a:p>
          <a:p>
            <a:pPr>
              <a:buFontTx/>
              <a:buNone/>
            </a:pPr>
            <a:endParaRPr lang="en-US" sz="2800" b="1" dirty="0"/>
          </a:p>
        </p:txBody>
      </p:sp>
    </p:spTree>
    <p:extLst>
      <p:ext uri="{BB962C8B-B14F-4D97-AF65-F5344CB8AC3E}">
        <p14:creationId xmlns:p14="http://schemas.microsoft.com/office/powerpoint/2010/main" xmlns="" val="2534118834"/>
      </p:ext>
    </p:extLst>
  </p:cSld>
  <p:clrMapOvr>
    <a:masterClrMapping/>
  </p:clrMapOvr>
  <p:transition spd="slow"/>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3"/>
          <p:cNvSpPr>
            <a:spLocks noGrp="1"/>
          </p:cNvSpPr>
          <p:nvPr>
            <p:ph type="title"/>
          </p:nvPr>
        </p:nvSpPr>
        <p:spPr>
          <a:xfrm>
            <a:off x="571472" y="285728"/>
            <a:ext cx="7772400" cy="1071570"/>
          </a:xfrm>
        </p:spPr>
        <p:txBody>
          <a:bodyPr/>
          <a:lstStyle/>
          <a:p>
            <a:r>
              <a:rPr lang="en-GB" sz="3600" dirty="0" smtClean="0">
                <a:solidFill>
                  <a:schemeClr val="tx1"/>
                </a:solidFill>
                <a:latin typeface="Calibri"/>
                <a:cs typeface="Calibri"/>
              </a:rPr>
              <a:t>SI may be an improvement on SER, but issues remain (Coe, 2009)</a:t>
            </a:r>
          </a:p>
        </p:txBody>
      </p:sp>
      <p:sp>
        <p:nvSpPr>
          <p:cNvPr id="11267" name="TextBox 5"/>
          <p:cNvSpPr txBox="1">
            <a:spLocks noChangeArrowheads="1"/>
          </p:cNvSpPr>
          <p:nvPr/>
        </p:nvSpPr>
        <p:spPr bwMode="auto">
          <a:xfrm>
            <a:off x="683568" y="1571612"/>
            <a:ext cx="7888960" cy="3970318"/>
          </a:xfrm>
          <a:prstGeom prst="rect">
            <a:avLst/>
          </a:prstGeom>
          <a:noFill/>
          <a:ln w="9525">
            <a:noFill/>
            <a:miter lim="800000"/>
            <a:headEnd/>
            <a:tailEnd/>
          </a:ln>
        </p:spPr>
        <p:txBody>
          <a:bodyPr wrap="square">
            <a:spAutoFit/>
          </a:bodyPr>
          <a:lstStyle/>
          <a:p>
            <a:pPr>
              <a:buFont typeface="Arial" pitchFamily="34" charset="0"/>
              <a:buChar char="•"/>
              <a:defRPr/>
            </a:pPr>
            <a:r>
              <a:rPr lang="en-GB" sz="2800" b="1" dirty="0" smtClean="0">
                <a:solidFill>
                  <a:srgbClr val="000000"/>
                </a:solidFill>
                <a:latin typeface="Calibri"/>
                <a:ea typeface="+mn-ea"/>
              </a:rPr>
              <a:t> </a:t>
            </a:r>
            <a:r>
              <a:rPr lang="en-GB" sz="2800" dirty="0" smtClean="0">
                <a:solidFill>
                  <a:srgbClr val="000000"/>
                </a:solidFill>
                <a:latin typeface="Calibri"/>
                <a:ea typeface="+mn-ea"/>
                <a:cs typeface="Calibri"/>
              </a:rPr>
              <a:t>Overall </a:t>
            </a:r>
            <a:r>
              <a:rPr lang="en-GB" sz="2800" dirty="0">
                <a:solidFill>
                  <a:srgbClr val="000000"/>
                </a:solidFill>
                <a:latin typeface="Calibri"/>
                <a:ea typeface="+mn-ea"/>
                <a:cs typeface="Calibri"/>
              </a:rPr>
              <a:t>achievement in </a:t>
            </a:r>
            <a:r>
              <a:rPr lang="en-GB" sz="2800" dirty="0" smtClean="0">
                <a:solidFill>
                  <a:srgbClr val="000000"/>
                </a:solidFill>
                <a:latin typeface="Calibri"/>
                <a:ea typeface="+mn-ea"/>
                <a:cs typeface="Calibri"/>
              </a:rPr>
              <a:t>USA or England has not improved significantly in thirty </a:t>
            </a:r>
            <a:r>
              <a:rPr lang="en-GB" sz="2800" dirty="0">
                <a:solidFill>
                  <a:srgbClr val="000000"/>
                </a:solidFill>
                <a:latin typeface="Calibri"/>
                <a:ea typeface="+mn-ea"/>
                <a:cs typeface="Calibri"/>
              </a:rPr>
              <a:t>years</a:t>
            </a:r>
            <a:r>
              <a:rPr lang="en-GB" sz="2800" dirty="0" smtClean="0">
                <a:solidFill>
                  <a:srgbClr val="000000"/>
                </a:solidFill>
                <a:latin typeface="Calibri"/>
                <a:ea typeface="+mn-ea"/>
                <a:cs typeface="Calibri"/>
              </a:rPr>
              <a:t>.</a:t>
            </a:r>
          </a:p>
          <a:p>
            <a:pPr>
              <a:buFont typeface="Arial" pitchFamily="34" charset="0"/>
              <a:buChar char="•"/>
              <a:defRPr/>
            </a:pPr>
            <a:r>
              <a:rPr lang="en-GB" sz="2800" dirty="0" smtClean="0">
                <a:solidFill>
                  <a:srgbClr val="000000"/>
                </a:solidFill>
                <a:latin typeface="Calibri"/>
                <a:ea typeface="+mn-ea"/>
                <a:cs typeface="Calibri"/>
              </a:rPr>
              <a:t> Evaluations of SI </a:t>
            </a:r>
            <a:r>
              <a:rPr lang="en-GB" sz="2800" dirty="0">
                <a:solidFill>
                  <a:srgbClr val="000000"/>
                </a:solidFill>
                <a:latin typeface="Calibri"/>
                <a:ea typeface="+mn-ea"/>
                <a:cs typeface="Calibri"/>
              </a:rPr>
              <a:t>programmes </a:t>
            </a:r>
            <a:r>
              <a:rPr lang="en-GB" sz="2800" dirty="0" smtClean="0">
                <a:solidFill>
                  <a:srgbClr val="000000"/>
                </a:solidFill>
                <a:latin typeface="Calibri"/>
                <a:ea typeface="+mn-ea"/>
                <a:cs typeface="Calibri"/>
              </a:rPr>
              <a:t>usually rely on self-report which is skewed by dissonance reduction.</a:t>
            </a:r>
          </a:p>
          <a:p>
            <a:pPr>
              <a:buFont typeface="Arial" pitchFamily="34" charset="0"/>
              <a:buChar char="•"/>
              <a:defRPr/>
            </a:pPr>
            <a:r>
              <a:rPr lang="en-GB" sz="2800" dirty="0" smtClean="0">
                <a:solidFill>
                  <a:srgbClr val="000000"/>
                </a:solidFill>
                <a:latin typeface="Calibri"/>
                <a:ea typeface="+mn-ea"/>
                <a:cs typeface="Calibri"/>
              </a:rPr>
              <a:t> Studies very rarely investigate impact on student achievement. </a:t>
            </a:r>
          </a:p>
          <a:p>
            <a:pPr>
              <a:buFont typeface="Arial" pitchFamily="34" charset="0"/>
              <a:buChar char="•"/>
              <a:defRPr/>
            </a:pPr>
            <a:r>
              <a:rPr lang="en-GB" sz="2800" dirty="0" smtClean="0">
                <a:solidFill>
                  <a:srgbClr val="000000"/>
                </a:solidFill>
                <a:latin typeface="Calibri"/>
                <a:ea typeface="+mn-ea"/>
                <a:cs typeface="Calibri"/>
              </a:rPr>
              <a:t> Schools might have improved anyway – schools that were comparable with London Challenge schools improved just as much.</a:t>
            </a:r>
            <a:endParaRPr lang="en-GB" sz="2800" dirty="0">
              <a:solidFill>
                <a:srgbClr val="000000"/>
              </a:solidFill>
              <a:latin typeface="Calibri"/>
              <a:ea typeface="+mn-ea"/>
              <a:cs typeface="Calibri"/>
            </a:endParaRPr>
          </a:p>
        </p:txBody>
      </p:sp>
    </p:spTree>
    <p:extLst>
      <p:ext uri="{BB962C8B-B14F-4D97-AF65-F5344CB8AC3E}">
        <p14:creationId xmlns:p14="http://schemas.microsoft.com/office/powerpoint/2010/main" xmlns="" val="1246156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checkerboard(across)">
                                      <p:cBhvr>
                                        <p:cTn id="7" dur="500"/>
                                        <p:tgtEl>
                                          <p:spTgt spid="11267">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2000"/>
                                  </p:stCondLst>
                                  <p:childTnLst>
                                    <p:set>
                                      <p:cBhvr>
                                        <p:cTn id="10" dur="1" fill="hold">
                                          <p:stCondLst>
                                            <p:cond delay="0"/>
                                          </p:stCondLst>
                                        </p:cTn>
                                        <p:tgtEl>
                                          <p:spTgt spid="11267">
                                            <p:txEl>
                                              <p:pRg st="1" end="1"/>
                                            </p:txEl>
                                          </p:spTgt>
                                        </p:tgtEl>
                                        <p:attrNameLst>
                                          <p:attrName>style.visibility</p:attrName>
                                        </p:attrNameLst>
                                      </p:cBhvr>
                                      <p:to>
                                        <p:strVal val="visible"/>
                                      </p:to>
                                    </p:set>
                                    <p:animEffect transition="in" filter="checkerboard(across)">
                                      <p:cBhvr>
                                        <p:cTn id="11" dur="500"/>
                                        <p:tgtEl>
                                          <p:spTgt spid="11267">
                                            <p:txEl>
                                              <p:pRg st="1" end="1"/>
                                            </p:txEl>
                                          </p:spTgt>
                                        </p:tgtEl>
                                      </p:cBhvr>
                                    </p:animEffect>
                                  </p:childTnLst>
                                </p:cTn>
                              </p:par>
                            </p:childTnLst>
                          </p:cTn>
                        </p:par>
                        <p:par>
                          <p:cTn id="12" fill="hold">
                            <p:stCondLst>
                              <p:cond delay="3000"/>
                            </p:stCondLst>
                            <p:childTnLst>
                              <p:par>
                                <p:cTn id="13" presetID="5" presetClass="entr" presetSubtype="10" fill="hold" nodeType="afterEffect">
                                  <p:stCondLst>
                                    <p:cond delay="2000"/>
                                  </p:stCondLst>
                                  <p:childTnLst>
                                    <p:set>
                                      <p:cBhvr>
                                        <p:cTn id="14" dur="1" fill="hold">
                                          <p:stCondLst>
                                            <p:cond delay="0"/>
                                          </p:stCondLst>
                                        </p:cTn>
                                        <p:tgtEl>
                                          <p:spTgt spid="11267">
                                            <p:txEl>
                                              <p:pRg st="2" end="2"/>
                                            </p:txEl>
                                          </p:spTgt>
                                        </p:tgtEl>
                                        <p:attrNameLst>
                                          <p:attrName>style.visibility</p:attrName>
                                        </p:attrNameLst>
                                      </p:cBhvr>
                                      <p:to>
                                        <p:strVal val="visible"/>
                                      </p:to>
                                    </p:set>
                                    <p:animEffect transition="in" filter="checkerboard(across)">
                                      <p:cBhvr>
                                        <p:cTn id="15" dur="500"/>
                                        <p:tgtEl>
                                          <p:spTgt spid="11267">
                                            <p:txEl>
                                              <p:pRg st="2" end="2"/>
                                            </p:txEl>
                                          </p:spTgt>
                                        </p:tgtEl>
                                      </p:cBhvr>
                                    </p:animEffect>
                                  </p:childTnLst>
                                </p:cTn>
                              </p:par>
                            </p:childTnLst>
                          </p:cTn>
                        </p:par>
                        <p:par>
                          <p:cTn id="16" fill="hold">
                            <p:stCondLst>
                              <p:cond delay="5500"/>
                            </p:stCondLst>
                            <p:childTnLst>
                              <p:par>
                                <p:cTn id="17" presetID="5" presetClass="entr" presetSubtype="10" fill="hold" nodeType="afterEffect">
                                  <p:stCondLst>
                                    <p:cond delay="2000"/>
                                  </p:stCondLst>
                                  <p:childTnLst>
                                    <p:set>
                                      <p:cBhvr>
                                        <p:cTn id="18" dur="1" fill="hold">
                                          <p:stCondLst>
                                            <p:cond delay="0"/>
                                          </p:stCondLst>
                                        </p:cTn>
                                        <p:tgtEl>
                                          <p:spTgt spid="11267">
                                            <p:txEl>
                                              <p:pRg st="3" end="3"/>
                                            </p:txEl>
                                          </p:spTgt>
                                        </p:tgtEl>
                                        <p:attrNameLst>
                                          <p:attrName>style.visibility</p:attrName>
                                        </p:attrNameLst>
                                      </p:cBhvr>
                                      <p:to>
                                        <p:strVal val="visible"/>
                                      </p:to>
                                    </p:set>
                                    <p:animEffect transition="in" filter="checkerboard(across)">
                                      <p:cBhvr>
                                        <p:cTn id="19" dur="500"/>
                                        <p:tgtEl>
                                          <p:spTgt spid="112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91681" y="620688"/>
            <a:ext cx="6336703" cy="5262980"/>
          </a:xfrm>
          <a:prstGeom prst="rect">
            <a:avLst/>
          </a:prstGeom>
        </p:spPr>
        <p:txBody>
          <a:bodyPr wrap="square">
            <a:spAutoFit/>
          </a:bodyPr>
          <a:lstStyle/>
          <a:p>
            <a:pPr algn="just">
              <a:defRPr/>
            </a:pPr>
            <a:r>
              <a:rPr lang="en-GB" sz="2800" dirty="0" smtClean="0">
                <a:solidFill>
                  <a:srgbClr val="000000"/>
                </a:solidFill>
                <a:latin typeface="Calibri"/>
                <a:ea typeface="+mn-ea"/>
                <a:cs typeface="Calibri"/>
              </a:rPr>
              <a:t>My </a:t>
            </a:r>
            <a:r>
              <a:rPr lang="en-GB" sz="2800" dirty="0">
                <a:solidFill>
                  <a:srgbClr val="000000"/>
                </a:solidFill>
                <a:latin typeface="Calibri"/>
                <a:ea typeface="+mn-ea"/>
                <a:cs typeface="Calibri"/>
              </a:rPr>
              <a:t>argument so far has been that much of what is claimed as SI is actually not real, or if it is, we don’t really know why it occurred. I have argued that wider and better use of more rigorous evaluation designs would help us to distinguish real from </a:t>
            </a:r>
            <a:r>
              <a:rPr lang="en-GB" sz="2800" dirty="0" smtClean="0">
                <a:solidFill>
                  <a:srgbClr val="000000"/>
                </a:solidFill>
                <a:latin typeface="Calibri"/>
                <a:ea typeface="+mn-ea"/>
                <a:cs typeface="Calibri"/>
              </a:rPr>
              <a:t>illusory improvement </a:t>
            </a:r>
            <a:r>
              <a:rPr lang="en-GB" sz="2800" dirty="0">
                <a:solidFill>
                  <a:srgbClr val="000000"/>
                </a:solidFill>
                <a:latin typeface="Calibri"/>
                <a:ea typeface="+mn-ea"/>
                <a:cs typeface="Calibri"/>
              </a:rPr>
              <a:t>and to understand the strategies and conditions under which real improvement can confidently be predicted to occur as a result of </a:t>
            </a:r>
            <a:r>
              <a:rPr lang="en-GB" sz="2800" dirty="0" smtClean="0">
                <a:solidFill>
                  <a:srgbClr val="000000"/>
                </a:solidFill>
                <a:latin typeface="Calibri"/>
                <a:ea typeface="+mn-ea"/>
                <a:cs typeface="Calibri"/>
              </a:rPr>
              <a:t>any particular actions (Coe, 2009: 371).</a:t>
            </a:r>
            <a:endParaRPr lang="en-GB" sz="2800" dirty="0">
              <a:solidFill>
                <a:srgbClr val="000000"/>
              </a:solidFill>
              <a:latin typeface="Calibri"/>
              <a:ea typeface="+mn-ea"/>
              <a:cs typeface="Calibri"/>
            </a:endParaRPr>
          </a:p>
        </p:txBody>
      </p:sp>
    </p:spTree>
    <p:extLst>
      <p:ext uri="{BB962C8B-B14F-4D97-AF65-F5344CB8AC3E}">
        <p14:creationId xmlns:p14="http://schemas.microsoft.com/office/powerpoint/2010/main" xmlns="" val="3631749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Box 4"/>
          <p:cNvSpPr txBox="1">
            <a:spLocks noChangeArrowheads="1"/>
          </p:cNvSpPr>
          <p:nvPr/>
        </p:nvSpPr>
        <p:spPr bwMode="auto">
          <a:xfrm>
            <a:off x="539552" y="620688"/>
            <a:ext cx="8136904" cy="4585871"/>
          </a:xfrm>
          <a:prstGeom prst="rect">
            <a:avLst/>
          </a:prstGeom>
          <a:noFill/>
          <a:ln w="9525">
            <a:noFill/>
            <a:miter lim="800000"/>
            <a:headEnd/>
            <a:tailEnd/>
          </a:ln>
        </p:spPr>
        <p:txBody>
          <a:bodyPr wrap="square">
            <a:spAutoFit/>
          </a:bodyPr>
          <a:lstStyle/>
          <a:p>
            <a:pPr>
              <a:defRPr/>
            </a:pPr>
            <a:r>
              <a:rPr lang="en-GB" sz="3200" b="1" dirty="0" smtClean="0">
                <a:solidFill>
                  <a:srgbClr val="000000"/>
                </a:solidFill>
                <a:latin typeface="Calibri"/>
                <a:ea typeface="+mn-ea"/>
                <a:cs typeface="Calibri"/>
              </a:rPr>
              <a:t>Activity 3: Questions about the Maximum Impact Evaluation into Teach First undertaken by Muijs et al. (2010)</a:t>
            </a:r>
          </a:p>
          <a:p>
            <a:pPr>
              <a:defRPr/>
            </a:pPr>
            <a:endParaRPr lang="en-GB" sz="2800" b="1" dirty="0" smtClean="0">
              <a:solidFill>
                <a:srgbClr val="000000"/>
              </a:solidFill>
              <a:latin typeface="Calibri"/>
              <a:ea typeface="+mn-ea"/>
            </a:endParaRPr>
          </a:p>
          <a:p>
            <a:pPr>
              <a:defRPr/>
            </a:pPr>
            <a:endParaRPr lang="en-GB" sz="2800" b="1" dirty="0" smtClean="0">
              <a:solidFill>
                <a:srgbClr val="000000"/>
              </a:solidFill>
              <a:latin typeface="Calibri"/>
              <a:ea typeface="+mn-ea"/>
            </a:endParaRPr>
          </a:p>
          <a:p>
            <a:pPr>
              <a:defRPr/>
            </a:pPr>
            <a:r>
              <a:rPr lang="en-GB" sz="2800" b="1" dirty="0" smtClean="0">
                <a:solidFill>
                  <a:srgbClr val="000000"/>
                </a:solidFill>
                <a:latin typeface="Calibri"/>
                <a:ea typeface="+mn-ea"/>
                <a:cs typeface="Calibri"/>
              </a:rPr>
              <a:t>1</a:t>
            </a:r>
            <a:r>
              <a:rPr lang="en-GB" sz="2800" dirty="0" smtClean="0">
                <a:solidFill>
                  <a:srgbClr val="000000"/>
                </a:solidFill>
                <a:latin typeface="Calibri"/>
                <a:ea typeface="+mn-ea"/>
                <a:cs typeface="Calibri"/>
              </a:rPr>
              <a:t>) What were the main findings? </a:t>
            </a:r>
          </a:p>
          <a:p>
            <a:pPr>
              <a:defRPr/>
            </a:pPr>
            <a:endParaRPr lang="en-GB" sz="2800" dirty="0" smtClean="0">
              <a:solidFill>
                <a:srgbClr val="000000"/>
              </a:solidFill>
              <a:latin typeface="Calibri"/>
              <a:ea typeface="+mn-ea"/>
              <a:cs typeface="Calibri"/>
            </a:endParaRPr>
          </a:p>
          <a:p>
            <a:pPr>
              <a:defRPr/>
            </a:pPr>
            <a:r>
              <a:rPr lang="en-GB" sz="2800" dirty="0" smtClean="0">
                <a:solidFill>
                  <a:srgbClr val="000000"/>
                </a:solidFill>
                <a:latin typeface="Calibri"/>
                <a:ea typeface="+mn-ea"/>
                <a:cs typeface="Calibri"/>
              </a:rPr>
              <a:t>2) What was the research design? </a:t>
            </a:r>
          </a:p>
          <a:p>
            <a:pPr>
              <a:defRPr/>
            </a:pPr>
            <a:endParaRPr lang="en-GB" sz="2800" dirty="0" smtClean="0">
              <a:solidFill>
                <a:srgbClr val="000000"/>
              </a:solidFill>
              <a:latin typeface="Calibri"/>
              <a:ea typeface="+mn-ea"/>
              <a:cs typeface="Calibri"/>
            </a:endParaRPr>
          </a:p>
          <a:p>
            <a:pPr>
              <a:defRPr/>
            </a:pPr>
            <a:r>
              <a:rPr lang="en-GB" sz="2800" dirty="0" smtClean="0">
                <a:solidFill>
                  <a:srgbClr val="000000"/>
                </a:solidFill>
                <a:latin typeface="Calibri"/>
                <a:ea typeface="+mn-ea"/>
                <a:cs typeface="Calibri"/>
              </a:rPr>
              <a:t>3) Would Coe consider it rigorous? Why or why not? </a:t>
            </a:r>
          </a:p>
        </p:txBody>
      </p:sp>
    </p:spTree>
    <p:extLst>
      <p:ext uri="{BB962C8B-B14F-4D97-AF65-F5344CB8AC3E}">
        <p14:creationId xmlns:p14="http://schemas.microsoft.com/office/powerpoint/2010/main" xmlns="" val="421279047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00034" y="0"/>
            <a:ext cx="7915276" cy="1066800"/>
          </a:xfrm>
          <a:noFill/>
        </p:spPr>
        <p:txBody>
          <a:bodyPr lIns="90488" tIns="44450" rIns="90488" bIns="44450"/>
          <a:lstStyle/>
          <a:p>
            <a:r>
              <a:rPr lang="en-GB" sz="3600" dirty="0" smtClean="0">
                <a:solidFill>
                  <a:schemeClr val="tx1"/>
                </a:solidFill>
                <a:latin typeface="Calibri"/>
                <a:cs typeface="Calibri"/>
              </a:rPr>
              <a:t>Main finding</a:t>
            </a:r>
          </a:p>
        </p:txBody>
      </p:sp>
      <p:sp>
        <p:nvSpPr>
          <p:cNvPr id="76803" name="Rectangle 3"/>
          <p:cNvSpPr>
            <a:spLocks noGrp="1" noChangeArrowheads="1"/>
          </p:cNvSpPr>
          <p:nvPr>
            <p:ph idx="1"/>
          </p:nvPr>
        </p:nvSpPr>
        <p:spPr>
          <a:xfrm>
            <a:off x="1115616" y="1340768"/>
            <a:ext cx="6984776" cy="4731438"/>
          </a:xfrm>
        </p:spPr>
        <p:txBody>
          <a:bodyPr lIns="90488" tIns="44450" rIns="90488" bIns="44450"/>
          <a:lstStyle/>
          <a:p>
            <a:pPr indent="0" algn="just">
              <a:buNone/>
            </a:pPr>
            <a:r>
              <a:rPr lang="en-GB" sz="2800" dirty="0" smtClean="0">
                <a:latin typeface="Calibri"/>
                <a:ea typeface="+mj-ea"/>
                <a:cs typeface="Calibri"/>
              </a:rPr>
              <a:t>Overall, there is converging evidence that Teach First teachers have a positive impact in schools. While none of the elements of this evaluation in and of themselves can demonstrate conclusively that Teach First teachers have a positive impact, taken together the evidence is compelling (Muijs </a:t>
            </a:r>
            <a:r>
              <a:rPr lang="en-GB" sz="2800" i="1" dirty="0" smtClean="0">
                <a:latin typeface="Calibri"/>
                <a:ea typeface="+mj-ea"/>
                <a:cs typeface="Calibri"/>
              </a:rPr>
              <a:t>et al</a:t>
            </a:r>
            <a:r>
              <a:rPr lang="en-GB" sz="2800" dirty="0" smtClean="0">
                <a:latin typeface="Calibri"/>
                <a:ea typeface="+mj-ea"/>
                <a:cs typeface="Calibri"/>
              </a:rPr>
              <a:t>., 2010:3).</a:t>
            </a:r>
          </a:p>
          <a:p>
            <a:pPr marL="742950" indent="0">
              <a:buNone/>
              <a:defRPr/>
            </a:pPr>
            <a:endParaRPr lang="en-GB" sz="2800" b="1" dirty="0" smtClean="0">
              <a:latin typeface="+mj-lt"/>
              <a:ea typeface="+mj-ea"/>
              <a:cs typeface="+mj-cs"/>
            </a:endParaRPr>
          </a:p>
        </p:txBody>
      </p:sp>
    </p:spTree>
    <p:extLst>
      <p:ext uri="{BB962C8B-B14F-4D97-AF65-F5344CB8AC3E}">
        <p14:creationId xmlns:p14="http://schemas.microsoft.com/office/powerpoint/2010/main" xmlns="" val="193493393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Effect transition="in" filter="checkerboard(across)">
                                      <p:cBhvr>
                                        <p:cTn id="7" dur="500"/>
                                        <p:tgtEl>
                                          <p:spTgt spid="7680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idx="4294967295"/>
          </p:nvPr>
        </p:nvSpPr>
        <p:spPr>
          <a:xfrm>
            <a:off x="323528" y="304800"/>
            <a:ext cx="8820472" cy="838200"/>
          </a:xfrm>
        </p:spPr>
        <p:txBody>
          <a:bodyPr/>
          <a:lstStyle/>
          <a:p>
            <a:r>
              <a:rPr lang="en-GB" sz="3600" dirty="0" smtClean="0">
                <a:solidFill>
                  <a:schemeClr val="tx1"/>
                </a:solidFill>
              </a:rPr>
              <a:t>What is policy?</a:t>
            </a:r>
          </a:p>
        </p:txBody>
      </p:sp>
      <p:sp>
        <p:nvSpPr>
          <p:cNvPr id="17410" name="Rectangle 3"/>
          <p:cNvSpPr>
            <a:spLocks noGrp="1" noChangeArrowheads="1"/>
          </p:cNvSpPr>
          <p:nvPr>
            <p:ph type="body" idx="4294967295"/>
          </p:nvPr>
        </p:nvSpPr>
        <p:spPr>
          <a:xfrm>
            <a:off x="683568" y="1341438"/>
            <a:ext cx="7350770" cy="4983162"/>
          </a:xfrm>
        </p:spPr>
        <p:txBody>
          <a:bodyPr/>
          <a:lstStyle/>
          <a:p>
            <a:pPr marL="0" indent="0">
              <a:buNone/>
            </a:pPr>
            <a:r>
              <a:rPr lang="ja-JP" altLang="en-GB" sz="2800" dirty="0" smtClean="0"/>
              <a:t>“</a:t>
            </a:r>
            <a:r>
              <a:rPr lang="en-GB" altLang="ja-JP" sz="2800" dirty="0" smtClean="0"/>
              <a:t>A set of guidelines that determine how one should proceed given a particular set of circumstances” </a:t>
            </a:r>
            <a:r>
              <a:rPr lang="en-GB" sz="2800" dirty="0" smtClean="0"/>
              <a:t>(Bell and Stevenson, 2006:14).</a:t>
            </a:r>
          </a:p>
          <a:p>
            <a:pPr marL="0" indent="0">
              <a:buNone/>
            </a:pPr>
            <a:endParaRPr lang="en-GB" sz="2800" dirty="0" smtClean="0"/>
          </a:p>
          <a:p>
            <a:pPr marL="0" indent="0">
              <a:buNone/>
            </a:pPr>
            <a:r>
              <a:rPr lang="ja-JP" altLang="en-GB" sz="2800" dirty="0" smtClean="0"/>
              <a:t>“</a:t>
            </a:r>
            <a:r>
              <a:rPr lang="en-GB" altLang="ja-JP" sz="2800" dirty="0" smtClean="0"/>
              <a:t>Aims or goals, or statements of what ought to happen</a:t>
            </a:r>
            <a:r>
              <a:rPr lang="ja-JP" altLang="en-GB" sz="2800" dirty="0" smtClean="0"/>
              <a:t>”</a:t>
            </a:r>
            <a:r>
              <a:rPr lang="en-GB" altLang="ja-JP" sz="2800" dirty="0"/>
              <a:t> </a:t>
            </a:r>
            <a:r>
              <a:rPr lang="en-GB" altLang="ja-JP" sz="2800" dirty="0" smtClean="0"/>
              <a:t>(Blakemore, 2003: 10).</a:t>
            </a:r>
            <a:endParaRPr lang="en-GB"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7410">
                                            <p:txEl>
                                              <p:pRg st="0" end="0"/>
                                            </p:txEl>
                                          </p:spTgt>
                                        </p:tgtEl>
                                        <p:attrNameLst>
                                          <p:attrName>style.visibility</p:attrName>
                                        </p:attrNameLst>
                                      </p:cBhvr>
                                      <p:to>
                                        <p:strVal val="visible"/>
                                      </p:to>
                                    </p:set>
                                    <p:animEffect transition="in" filter="checkerboard(across)">
                                      <p:cBhvr>
                                        <p:cTn id="7" dur="500"/>
                                        <p:tgtEl>
                                          <p:spTgt spid="17410">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3000"/>
                                  </p:stCondLst>
                                  <p:childTnLst>
                                    <p:set>
                                      <p:cBhvr>
                                        <p:cTn id="10" dur="1" fill="hold">
                                          <p:stCondLst>
                                            <p:cond delay="0"/>
                                          </p:stCondLst>
                                        </p:cTn>
                                        <p:tgtEl>
                                          <p:spTgt spid="17410">
                                            <p:txEl>
                                              <p:pRg st="2" end="2"/>
                                            </p:txEl>
                                          </p:spTgt>
                                        </p:tgtEl>
                                        <p:attrNameLst>
                                          <p:attrName>style.visibility</p:attrName>
                                        </p:attrNameLst>
                                      </p:cBhvr>
                                      <p:to>
                                        <p:strVal val="visible"/>
                                      </p:to>
                                    </p:set>
                                    <p:animEffect transition="in" filter="checkerboard(across)">
                                      <p:cBhvr>
                                        <p:cTn id="11" dur="500"/>
                                        <p:tgtEl>
                                          <p:spTgt spid="174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p:cNvSpPr>
            <a:spLocks noGrp="1" noChangeArrowheads="1"/>
          </p:cNvSpPr>
          <p:nvPr>
            <p:ph idx="1"/>
          </p:nvPr>
        </p:nvSpPr>
        <p:spPr>
          <a:xfrm>
            <a:off x="539552" y="1052736"/>
            <a:ext cx="8136904" cy="5019470"/>
          </a:xfrm>
        </p:spPr>
        <p:txBody>
          <a:bodyPr lIns="90488" tIns="44450" rIns="90488" bIns="44450"/>
          <a:lstStyle/>
          <a:p>
            <a:pPr>
              <a:spcBef>
                <a:spcPts val="0"/>
              </a:spcBef>
              <a:buSzPct val="98000"/>
              <a:buFont typeface="Wingdings" charset="2"/>
              <a:buChar char="ü"/>
              <a:defRPr/>
            </a:pPr>
            <a:r>
              <a:rPr lang="en-GB" sz="2800" dirty="0" smtClean="0">
                <a:latin typeface="Calibri"/>
                <a:cs typeface="Calibri"/>
              </a:rPr>
              <a:t>Partnering schools see statistically significant improvement in GCSE results; (BUT note important caveat about correlation v. causality).</a:t>
            </a:r>
          </a:p>
          <a:p>
            <a:pPr>
              <a:spcBef>
                <a:spcPts val="0"/>
              </a:spcBef>
              <a:buSzPct val="98000"/>
              <a:buFont typeface="Wingdings" charset="2"/>
              <a:buChar char="ü"/>
              <a:defRPr/>
            </a:pPr>
            <a:r>
              <a:rPr lang="en-GB" sz="2800" dirty="0" smtClean="0">
                <a:latin typeface="Calibri"/>
                <a:cs typeface="Calibri"/>
              </a:rPr>
              <a:t>“Teach First teachers consistently rated above the midpoint of the scale for the factors observed, indicating overall high levels of teacher effectiveness” (p25); </a:t>
            </a:r>
          </a:p>
          <a:p>
            <a:pPr>
              <a:spcBef>
                <a:spcPts val="0"/>
              </a:spcBef>
              <a:buSzPct val="98000"/>
              <a:buFont typeface="Wingdings" charset="2"/>
              <a:buChar char="ü"/>
              <a:defRPr/>
            </a:pPr>
            <a:r>
              <a:rPr lang="en-GB" sz="2800" dirty="0" smtClean="0">
                <a:latin typeface="Calibri"/>
                <a:cs typeface="Calibri"/>
              </a:rPr>
              <a:t>TF teachers believe they can make a difference and head teacher surveys support this;  </a:t>
            </a:r>
          </a:p>
          <a:p>
            <a:pPr>
              <a:spcBef>
                <a:spcPts val="0"/>
              </a:spcBef>
              <a:buSzPct val="98000"/>
              <a:buFont typeface="Wingdings" charset="2"/>
              <a:buChar char="ü"/>
              <a:defRPr/>
            </a:pPr>
            <a:r>
              <a:rPr lang="en-GB" sz="2800" dirty="0" smtClean="0">
                <a:latin typeface="Calibri"/>
                <a:cs typeface="Calibri"/>
              </a:rPr>
              <a:t> TF teachers see themselves as leaders and so do their colleagues. </a:t>
            </a:r>
            <a:br>
              <a:rPr lang="en-GB" sz="2800" dirty="0" smtClean="0">
                <a:latin typeface="Calibri"/>
                <a:cs typeface="Calibri"/>
              </a:rPr>
            </a:br>
            <a:endParaRPr lang="en-GB" sz="2800" dirty="0" smtClean="0">
              <a:latin typeface="Calibri"/>
              <a:cs typeface="Calibri"/>
            </a:endParaRPr>
          </a:p>
          <a:p>
            <a:pPr marL="742950" indent="-742950">
              <a:defRPr/>
            </a:pPr>
            <a:endParaRPr lang="en-GB" sz="2800" dirty="0" smtClean="0"/>
          </a:p>
          <a:p>
            <a:pPr marL="742950" indent="-742950">
              <a:defRPr/>
            </a:pPr>
            <a:endParaRPr lang="en-GB" sz="2800" dirty="0">
              <a:latin typeface="+mj-lt"/>
            </a:endParaRPr>
          </a:p>
        </p:txBody>
      </p:sp>
      <p:sp>
        <p:nvSpPr>
          <p:cNvPr id="3" name="TextBox 2"/>
          <p:cNvSpPr txBox="1"/>
          <p:nvPr/>
        </p:nvSpPr>
        <p:spPr>
          <a:xfrm>
            <a:off x="539552" y="260648"/>
            <a:ext cx="7992888" cy="584776"/>
          </a:xfrm>
          <a:prstGeom prst="rect">
            <a:avLst/>
          </a:prstGeom>
          <a:noFill/>
        </p:spPr>
        <p:txBody>
          <a:bodyPr wrap="square" rtlCol="0">
            <a:spAutoFit/>
          </a:bodyPr>
          <a:lstStyle/>
          <a:p>
            <a:r>
              <a:rPr lang="en-GB" sz="3200" b="1" dirty="0" smtClean="0">
                <a:solidFill>
                  <a:srgbClr val="000000"/>
                </a:solidFill>
                <a:latin typeface="Calibri"/>
                <a:ea typeface="+mn-ea"/>
                <a:cs typeface="Calibri"/>
              </a:rPr>
              <a:t>Broad evidence</a:t>
            </a:r>
            <a:endParaRPr lang="en-GB" sz="3200" b="1" dirty="0">
              <a:solidFill>
                <a:srgbClr val="000000"/>
              </a:solidFill>
              <a:latin typeface="Calibri"/>
              <a:ea typeface="+mn-ea"/>
              <a:cs typeface="Calibri"/>
            </a:endParaRPr>
          </a:p>
        </p:txBody>
      </p:sp>
    </p:spTree>
    <p:extLst>
      <p:ext uri="{BB962C8B-B14F-4D97-AF65-F5344CB8AC3E}">
        <p14:creationId xmlns:p14="http://schemas.microsoft.com/office/powerpoint/2010/main" xmlns="" val="114536310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Effect transition="in" filter="checkerboard(across)">
                                      <p:cBhvr>
                                        <p:cTn id="7" dur="500"/>
                                        <p:tgtEl>
                                          <p:spTgt spid="7680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2000"/>
                                  </p:stCondLst>
                                  <p:childTnLst>
                                    <p:set>
                                      <p:cBhvr>
                                        <p:cTn id="10" dur="1" fill="hold">
                                          <p:stCondLst>
                                            <p:cond delay="0"/>
                                          </p:stCondLst>
                                        </p:cTn>
                                        <p:tgtEl>
                                          <p:spTgt spid="76803">
                                            <p:txEl>
                                              <p:pRg st="1" end="1"/>
                                            </p:txEl>
                                          </p:spTgt>
                                        </p:tgtEl>
                                        <p:attrNameLst>
                                          <p:attrName>style.visibility</p:attrName>
                                        </p:attrNameLst>
                                      </p:cBhvr>
                                      <p:to>
                                        <p:strVal val="visible"/>
                                      </p:to>
                                    </p:set>
                                    <p:animEffect transition="in" filter="checkerboard(across)">
                                      <p:cBhvr>
                                        <p:cTn id="11" dur="500"/>
                                        <p:tgtEl>
                                          <p:spTgt spid="76803">
                                            <p:txEl>
                                              <p:pRg st="1" end="1"/>
                                            </p:txEl>
                                          </p:spTgt>
                                        </p:tgtEl>
                                      </p:cBhvr>
                                    </p:animEffect>
                                  </p:childTnLst>
                                </p:cTn>
                              </p:par>
                            </p:childTnLst>
                          </p:cTn>
                        </p:par>
                        <p:par>
                          <p:cTn id="12" fill="hold">
                            <p:stCondLst>
                              <p:cond delay="3000"/>
                            </p:stCondLst>
                            <p:childTnLst>
                              <p:par>
                                <p:cTn id="13" presetID="5" presetClass="entr" presetSubtype="10" fill="hold" nodeType="afterEffect">
                                  <p:stCondLst>
                                    <p:cond delay="3000"/>
                                  </p:stCondLst>
                                  <p:childTnLst>
                                    <p:set>
                                      <p:cBhvr>
                                        <p:cTn id="14" dur="1" fill="hold">
                                          <p:stCondLst>
                                            <p:cond delay="0"/>
                                          </p:stCondLst>
                                        </p:cTn>
                                        <p:tgtEl>
                                          <p:spTgt spid="76803">
                                            <p:txEl>
                                              <p:pRg st="2" end="2"/>
                                            </p:txEl>
                                          </p:spTgt>
                                        </p:tgtEl>
                                        <p:attrNameLst>
                                          <p:attrName>style.visibility</p:attrName>
                                        </p:attrNameLst>
                                      </p:cBhvr>
                                      <p:to>
                                        <p:strVal val="visible"/>
                                      </p:to>
                                    </p:set>
                                    <p:animEffect transition="in" filter="checkerboard(across)">
                                      <p:cBhvr>
                                        <p:cTn id="15" dur="500"/>
                                        <p:tgtEl>
                                          <p:spTgt spid="76803">
                                            <p:txEl>
                                              <p:pRg st="2" end="2"/>
                                            </p:txEl>
                                          </p:spTgt>
                                        </p:tgtEl>
                                      </p:cBhvr>
                                    </p:animEffect>
                                  </p:childTnLst>
                                </p:cTn>
                              </p:par>
                            </p:childTnLst>
                          </p:cTn>
                        </p:par>
                        <p:par>
                          <p:cTn id="16" fill="hold">
                            <p:stCondLst>
                              <p:cond delay="6500"/>
                            </p:stCondLst>
                            <p:childTnLst>
                              <p:par>
                                <p:cTn id="17" presetID="5" presetClass="entr" presetSubtype="10" fill="hold" nodeType="afterEffect">
                                  <p:stCondLst>
                                    <p:cond delay="2000"/>
                                  </p:stCondLst>
                                  <p:childTnLst>
                                    <p:set>
                                      <p:cBhvr>
                                        <p:cTn id="18" dur="1" fill="hold">
                                          <p:stCondLst>
                                            <p:cond delay="0"/>
                                          </p:stCondLst>
                                        </p:cTn>
                                        <p:tgtEl>
                                          <p:spTgt spid="76803">
                                            <p:txEl>
                                              <p:pRg st="3" end="3"/>
                                            </p:txEl>
                                          </p:spTgt>
                                        </p:tgtEl>
                                        <p:attrNameLst>
                                          <p:attrName>style.visibility</p:attrName>
                                        </p:attrNameLst>
                                      </p:cBhvr>
                                      <p:to>
                                        <p:strVal val="visible"/>
                                      </p:to>
                                    </p:set>
                                    <p:animEffect transition="in" filter="checkerboard(across)">
                                      <p:cBhvr>
                                        <p:cTn id="19" dur="500"/>
                                        <p:tgtEl>
                                          <p:spTgt spid="7680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00034" y="260648"/>
            <a:ext cx="7915276" cy="792088"/>
          </a:xfrm>
          <a:noFill/>
        </p:spPr>
        <p:txBody>
          <a:bodyPr lIns="90488" tIns="44450" rIns="90488" bIns="44450"/>
          <a:lstStyle/>
          <a:p>
            <a:r>
              <a:rPr lang="en-GB" sz="3600" dirty="0" smtClean="0">
                <a:solidFill>
                  <a:schemeClr val="tx1"/>
                </a:solidFill>
                <a:latin typeface="Calibri"/>
                <a:cs typeface="Calibri"/>
              </a:rPr>
              <a:t>Research Design</a:t>
            </a:r>
          </a:p>
        </p:txBody>
      </p:sp>
      <p:sp>
        <p:nvSpPr>
          <p:cNvPr id="76803" name="Rectangle 3"/>
          <p:cNvSpPr>
            <a:spLocks noGrp="1" noChangeArrowheads="1"/>
          </p:cNvSpPr>
          <p:nvPr>
            <p:ph idx="1"/>
          </p:nvPr>
        </p:nvSpPr>
        <p:spPr>
          <a:xfrm>
            <a:off x="539552" y="1340768"/>
            <a:ext cx="8136904" cy="4731438"/>
          </a:xfrm>
        </p:spPr>
        <p:txBody>
          <a:bodyPr lIns="90488" tIns="44450" rIns="90488" bIns="44450"/>
          <a:lstStyle/>
          <a:p>
            <a:pPr>
              <a:buFont typeface="Wingdings" charset="2"/>
              <a:buChar char="Ø"/>
              <a:defRPr/>
            </a:pPr>
            <a:r>
              <a:rPr lang="en-GB" sz="2800" dirty="0" smtClean="0">
                <a:latin typeface="Calibri"/>
                <a:cs typeface="Calibri"/>
              </a:rPr>
              <a:t>Survey questionnaires of participants and heads</a:t>
            </a:r>
          </a:p>
          <a:p>
            <a:pPr>
              <a:buFont typeface="Wingdings" charset="2"/>
              <a:buChar char="Ø"/>
              <a:defRPr/>
            </a:pPr>
            <a:r>
              <a:rPr lang="en-GB" sz="2800" dirty="0" smtClean="0">
                <a:latin typeface="Calibri"/>
                <a:cs typeface="Calibri"/>
              </a:rPr>
              <a:t>Face-to-face interviews with participants, heads, line-managers and colleagues</a:t>
            </a:r>
          </a:p>
          <a:p>
            <a:pPr>
              <a:buFont typeface="Wingdings" charset="2"/>
              <a:buChar char="Ø"/>
              <a:defRPr/>
            </a:pPr>
            <a:r>
              <a:rPr lang="en-GB" sz="2800" dirty="0" smtClean="0">
                <a:latin typeface="Calibri"/>
                <a:cs typeface="Calibri"/>
              </a:rPr>
              <a:t>Videoed classroom observation</a:t>
            </a:r>
          </a:p>
          <a:p>
            <a:pPr>
              <a:buFont typeface="Wingdings" charset="2"/>
              <a:buChar char="Ø"/>
              <a:defRPr/>
            </a:pPr>
            <a:r>
              <a:rPr lang="en-GB" sz="2800" dirty="0" smtClean="0">
                <a:latin typeface="Calibri"/>
                <a:cs typeface="Calibri"/>
              </a:rPr>
              <a:t>Multi-level statistical modelling of pupil performance data</a:t>
            </a:r>
          </a:p>
          <a:p>
            <a:pPr>
              <a:buFont typeface="Wingdings" charset="2"/>
              <a:buChar char="Ø"/>
              <a:defRPr/>
            </a:pPr>
            <a:r>
              <a:rPr lang="en-GB" sz="2800" dirty="0" smtClean="0">
                <a:latin typeface="Calibri"/>
                <a:cs typeface="Calibri"/>
              </a:rPr>
              <a:t>Content analysis of participants’ learning logs and Personal Achievement Record guides. </a:t>
            </a:r>
          </a:p>
          <a:p>
            <a:pPr marL="0" indent="0">
              <a:buNone/>
              <a:defRPr/>
            </a:pPr>
            <a:r>
              <a:rPr lang="en-GB" sz="2800" b="1" dirty="0" smtClean="0">
                <a:solidFill>
                  <a:srgbClr val="0000FF"/>
                </a:solidFill>
                <a:latin typeface="Calibri"/>
                <a:cs typeface="Calibri"/>
              </a:rPr>
              <a:t>The design appears thorough, but does it fully meet Coe’s (2009) requirements (see final slide)?</a:t>
            </a:r>
            <a:endParaRPr lang="en-GB" sz="2800" b="1" dirty="0">
              <a:solidFill>
                <a:srgbClr val="0000FF"/>
              </a:solidFill>
              <a:latin typeface="Calibri"/>
              <a:cs typeface="Calibri"/>
            </a:endParaRPr>
          </a:p>
        </p:txBody>
      </p:sp>
    </p:spTree>
    <p:extLst>
      <p:ext uri="{BB962C8B-B14F-4D97-AF65-F5344CB8AC3E}">
        <p14:creationId xmlns:p14="http://schemas.microsoft.com/office/powerpoint/2010/main" xmlns="" val="228070777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Effect transition="in" filter="checkerboard(across)">
                                      <p:cBhvr>
                                        <p:cTn id="7" dur="500"/>
                                        <p:tgtEl>
                                          <p:spTgt spid="7680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2000"/>
                                  </p:stCondLst>
                                  <p:childTnLst>
                                    <p:set>
                                      <p:cBhvr>
                                        <p:cTn id="10" dur="1" fill="hold">
                                          <p:stCondLst>
                                            <p:cond delay="0"/>
                                          </p:stCondLst>
                                        </p:cTn>
                                        <p:tgtEl>
                                          <p:spTgt spid="76803">
                                            <p:txEl>
                                              <p:pRg st="1" end="1"/>
                                            </p:txEl>
                                          </p:spTgt>
                                        </p:tgtEl>
                                        <p:attrNameLst>
                                          <p:attrName>style.visibility</p:attrName>
                                        </p:attrNameLst>
                                      </p:cBhvr>
                                      <p:to>
                                        <p:strVal val="visible"/>
                                      </p:to>
                                    </p:set>
                                    <p:animEffect transition="in" filter="checkerboard(across)">
                                      <p:cBhvr>
                                        <p:cTn id="11" dur="500"/>
                                        <p:tgtEl>
                                          <p:spTgt spid="76803">
                                            <p:txEl>
                                              <p:pRg st="1" end="1"/>
                                            </p:txEl>
                                          </p:spTgt>
                                        </p:tgtEl>
                                      </p:cBhvr>
                                    </p:animEffect>
                                  </p:childTnLst>
                                </p:cTn>
                              </p:par>
                            </p:childTnLst>
                          </p:cTn>
                        </p:par>
                        <p:par>
                          <p:cTn id="12" fill="hold">
                            <p:stCondLst>
                              <p:cond delay="3000"/>
                            </p:stCondLst>
                            <p:childTnLst>
                              <p:par>
                                <p:cTn id="13" presetID="5" presetClass="entr" presetSubtype="10" fill="hold" nodeType="afterEffect">
                                  <p:stCondLst>
                                    <p:cond delay="2000"/>
                                  </p:stCondLst>
                                  <p:childTnLst>
                                    <p:set>
                                      <p:cBhvr>
                                        <p:cTn id="14" dur="1" fill="hold">
                                          <p:stCondLst>
                                            <p:cond delay="0"/>
                                          </p:stCondLst>
                                        </p:cTn>
                                        <p:tgtEl>
                                          <p:spTgt spid="76803">
                                            <p:txEl>
                                              <p:pRg st="2" end="2"/>
                                            </p:txEl>
                                          </p:spTgt>
                                        </p:tgtEl>
                                        <p:attrNameLst>
                                          <p:attrName>style.visibility</p:attrName>
                                        </p:attrNameLst>
                                      </p:cBhvr>
                                      <p:to>
                                        <p:strVal val="visible"/>
                                      </p:to>
                                    </p:set>
                                    <p:animEffect transition="in" filter="checkerboard(across)">
                                      <p:cBhvr>
                                        <p:cTn id="15" dur="500"/>
                                        <p:tgtEl>
                                          <p:spTgt spid="76803">
                                            <p:txEl>
                                              <p:pRg st="2" end="2"/>
                                            </p:txEl>
                                          </p:spTgt>
                                        </p:tgtEl>
                                      </p:cBhvr>
                                    </p:animEffect>
                                  </p:childTnLst>
                                </p:cTn>
                              </p:par>
                            </p:childTnLst>
                          </p:cTn>
                        </p:par>
                        <p:par>
                          <p:cTn id="16" fill="hold">
                            <p:stCondLst>
                              <p:cond delay="5500"/>
                            </p:stCondLst>
                            <p:childTnLst>
                              <p:par>
                                <p:cTn id="17" presetID="5" presetClass="entr" presetSubtype="10" fill="hold" nodeType="afterEffect">
                                  <p:stCondLst>
                                    <p:cond delay="2000"/>
                                  </p:stCondLst>
                                  <p:childTnLst>
                                    <p:set>
                                      <p:cBhvr>
                                        <p:cTn id="18" dur="1" fill="hold">
                                          <p:stCondLst>
                                            <p:cond delay="0"/>
                                          </p:stCondLst>
                                        </p:cTn>
                                        <p:tgtEl>
                                          <p:spTgt spid="76803">
                                            <p:txEl>
                                              <p:pRg st="3" end="3"/>
                                            </p:txEl>
                                          </p:spTgt>
                                        </p:tgtEl>
                                        <p:attrNameLst>
                                          <p:attrName>style.visibility</p:attrName>
                                        </p:attrNameLst>
                                      </p:cBhvr>
                                      <p:to>
                                        <p:strVal val="visible"/>
                                      </p:to>
                                    </p:set>
                                    <p:animEffect transition="in" filter="checkerboard(across)">
                                      <p:cBhvr>
                                        <p:cTn id="19" dur="500"/>
                                        <p:tgtEl>
                                          <p:spTgt spid="76803">
                                            <p:txEl>
                                              <p:pRg st="3" end="3"/>
                                            </p:txEl>
                                          </p:spTgt>
                                        </p:tgtEl>
                                      </p:cBhvr>
                                    </p:animEffect>
                                  </p:childTnLst>
                                </p:cTn>
                              </p:par>
                            </p:childTnLst>
                          </p:cTn>
                        </p:par>
                        <p:par>
                          <p:cTn id="20" fill="hold">
                            <p:stCondLst>
                              <p:cond delay="8000"/>
                            </p:stCondLst>
                            <p:childTnLst>
                              <p:par>
                                <p:cTn id="21" presetID="5" presetClass="entr" presetSubtype="10" fill="hold" nodeType="afterEffect">
                                  <p:stCondLst>
                                    <p:cond delay="2000"/>
                                  </p:stCondLst>
                                  <p:childTnLst>
                                    <p:set>
                                      <p:cBhvr>
                                        <p:cTn id="22" dur="1" fill="hold">
                                          <p:stCondLst>
                                            <p:cond delay="0"/>
                                          </p:stCondLst>
                                        </p:cTn>
                                        <p:tgtEl>
                                          <p:spTgt spid="76803">
                                            <p:txEl>
                                              <p:pRg st="4" end="4"/>
                                            </p:txEl>
                                          </p:spTgt>
                                        </p:tgtEl>
                                        <p:attrNameLst>
                                          <p:attrName>style.visibility</p:attrName>
                                        </p:attrNameLst>
                                      </p:cBhvr>
                                      <p:to>
                                        <p:strVal val="visible"/>
                                      </p:to>
                                    </p:set>
                                    <p:animEffect transition="in" filter="checkerboard(across)">
                                      <p:cBhvr>
                                        <p:cTn id="23" dur="500"/>
                                        <p:tgtEl>
                                          <p:spTgt spid="7680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76803">
                                            <p:txEl>
                                              <p:pRg st="5" end="5"/>
                                            </p:txEl>
                                          </p:spTgt>
                                        </p:tgtEl>
                                        <p:attrNameLst>
                                          <p:attrName>style.visibility</p:attrName>
                                        </p:attrNameLst>
                                      </p:cBhvr>
                                      <p:to>
                                        <p:strVal val="visible"/>
                                      </p:to>
                                    </p:set>
                                    <p:animEffect transition="in" filter="checkerboard(across)">
                                      <p:cBhvr>
                                        <p:cTn id="28" dur="500"/>
                                        <p:tgtEl>
                                          <p:spTgt spid="7680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19672" y="692696"/>
            <a:ext cx="6120680" cy="5262980"/>
          </a:xfrm>
          <a:prstGeom prst="rect">
            <a:avLst/>
          </a:prstGeom>
        </p:spPr>
        <p:txBody>
          <a:bodyPr wrap="square">
            <a:spAutoFit/>
          </a:bodyPr>
          <a:lstStyle/>
          <a:p>
            <a:pPr algn="just">
              <a:defRPr/>
            </a:pPr>
            <a:r>
              <a:rPr lang="en-GB" sz="2800" dirty="0" smtClean="0">
                <a:solidFill>
                  <a:srgbClr val="000000"/>
                </a:solidFill>
                <a:latin typeface="Calibri"/>
                <a:ea typeface="+mn-ea"/>
                <a:cs typeface="Calibri"/>
              </a:rPr>
              <a:t>My </a:t>
            </a:r>
            <a:r>
              <a:rPr lang="en-GB" sz="2800" dirty="0">
                <a:solidFill>
                  <a:srgbClr val="000000"/>
                </a:solidFill>
                <a:latin typeface="Calibri"/>
                <a:ea typeface="+mn-ea"/>
                <a:cs typeface="Calibri"/>
              </a:rPr>
              <a:t>argument so far has been that much of what is claimed as SI is actually not real, or if it is, we don’t really know why it occurred. I have argued that wider and better use of more rigorous evaluation designs would help us to distinguish real from </a:t>
            </a:r>
            <a:r>
              <a:rPr lang="en-GB" sz="2800" dirty="0" smtClean="0">
                <a:solidFill>
                  <a:srgbClr val="000000"/>
                </a:solidFill>
                <a:latin typeface="Calibri"/>
                <a:ea typeface="+mn-ea"/>
                <a:cs typeface="Calibri"/>
              </a:rPr>
              <a:t>illusory improvement </a:t>
            </a:r>
            <a:r>
              <a:rPr lang="en-GB" sz="2800" dirty="0">
                <a:solidFill>
                  <a:srgbClr val="000000"/>
                </a:solidFill>
                <a:latin typeface="Calibri"/>
                <a:ea typeface="+mn-ea"/>
                <a:cs typeface="Calibri"/>
              </a:rPr>
              <a:t>and to understand the strategies and conditions under which real improvement can confidently be predicted to occur as a result of </a:t>
            </a:r>
            <a:r>
              <a:rPr lang="en-GB" sz="2800" dirty="0" smtClean="0">
                <a:solidFill>
                  <a:srgbClr val="000000"/>
                </a:solidFill>
                <a:latin typeface="Calibri"/>
                <a:ea typeface="+mn-ea"/>
                <a:cs typeface="Calibri"/>
              </a:rPr>
              <a:t>any particular actions (Coe, 2009: 371).</a:t>
            </a:r>
            <a:endParaRPr lang="en-GB" sz="2800" dirty="0">
              <a:solidFill>
                <a:srgbClr val="000000"/>
              </a:solidFill>
              <a:latin typeface="Calibri"/>
              <a:ea typeface="+mn-ea"/>
              <a:cs typeface="Calibri"/>
            </a:endParaRPr>
          </a:p>
        </p:txBody>
      </p:sp>
    </p:spTree>
    <p:extLst>
      <p:ext uri="{BB962C8B-B14F-4D97-AF65-F5344CB8AC3E}">
        <p14:creationId xmlns:p14="http://schemas.microsoft.com/office/powerpoint/2010/main" xmlns="" val="198218440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Subtitle 2"/>
          <p:cNvSpPr>
            <a:spLocks noGrp="1"/>
          </p:cNvSpPr>
          <p:nvPr>
            <p:ph type="subTitle" idx="1"/>
          </p:nvPr>
        </p:nvSpPr>
        <p:spPr>
          <a:xfrm>
            <a:off x="179512" y="5877272"/>
            <a:ext cx="8712968" cy="875038"/>
          </a:xfrm>
        </p:spPr>
        <p:txBody>
          <a:bodyPr/>
          <a:lstStyle/>
          <a:p>
            <a:endParaRPr lang="en-US" sz="2800" b="1" dirty="0" smtClean="0"/>
          </a:p>
        </p:txBody>
      </p:sp>
      <p:sp>
        <p:nvSpPr>
          <p:cNvPr id="4" name="Rectangle 1034"/>
          <p:cNvSpPr>
            <a:spLocks noGrp="1" noChangeArrowheads="1"/>
          </p:cNvSpPr>
          <p:nvPr>
            <p:ph type="ctrTitle"/>
          </p:nvPr>
        </p:nvSpPr>
        <p:spPr>
          <a:xfrm>
            <a:off x="-17082" y="4700826"/>
            <a:ext cx="7056437" cy="1295400"/>
          </a:xfrm>
        </p:spPr>
        <p:txBody>
          <a:bodyPr/>
          <a:lstStyle/>
          <a:p>
            <a:pPr>
              <a:lnSpc>
                <a:spcPct val="120000"/>
              </a:lnSpc>
              <a:buFontTx/>
              <a:buNone/>
              <a:defRPr/>
            </a:pPr>
            <a:r>
              <a:rPr lang="en-GB" noProof="0" dirty="0" smtClean="0">
                <a:ln w="10160">
                  <a:solidFill>
                    <a:schemeClr val="accent5"/>
                  </a:solidFill>
                  <a:prstDash val="solid"/>
                </a:ln>
                <a:solidFill>
                  <a:schemeClr val="tx1"/>
                </a:solidFill>
                <a:ea typeface="+mn-ea"/>
                <a:cs typeface="+mn-cs"/>
              </a:rPr>
              <a:t>4: Assignment Research Issues</a:t>
            </a:r>
          </a:p>
        </p:txBody>
      </p:sp>
    </p:spTree>
    <p:extLst>
      <p:ext uri="{BB962C8B-B14F-4D97-AF65-F5344CB8AC3E}">
        <p14:creationId xmlns:p14="http://schemas.microsoft.com/office/powerpoint/2010/main" xmlns="" val="412647729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Activity </a:t>
            </a:r>
            <a:r>
              <a:rPr lang="en-US" dirty="0"/>
              <a:t>One: Research Speed-dating</a:t>
            </a:r>
            <a:r>
              <a:rPr lang="en-US" dirty="0" smtClean="0"/>
              <a:t>!</a:t>
            </a:r>
            <a:r>
              <a:rPr lang="en-US" dirty="0"/>
              <a:t/>
            </a:r>
            <a:br>
              <a:rPr lang="en-US" dirty="0"/>
            </a:br>
            <a:r>
              <a:rPr lang="en-US" dirty="0"/>
              <a:t/>
            </a:r>
            <a:br>
              <a:rPr lang="en-US" dirty="0"/>
            </a:br>
            <a:endParaRPr lang="en-GB" dirty="0"/>
          </a:p>
        </p:txBody>
      </p:sp>
      <p:sp>
        <p:nvSpPr>
          <p:cNvPr id="3" name="Subtitle 2"/>
          <p:cNvSpPr>
            <a:spLocks noGrp="1"/>
          </p:cNvSpPr>
          <p:nvPr>
            <p:ph type="subTitle" idx="1"/>
          </p:nvPr>
        </p:nvSpPr>
        <p:spPr>
          <a:xfrm>
            <a:off x="251520" y="3573016"/>
            <a:ext cx="6400800" cy="1327299"/>
          </a:xfrm>
        </p:spPr>
        <p:txBody>
          <a:bodyPr/>
          <a:lstStyle/>
          <a:p>
            <a:r>
              <a:rPr lang="en-US" dirty="0"/>
              <a:t>In table-groups (maximum of four) each student in turn has 60 seconds to present a thumb-nail sketch of her/his intended topic and methods, raising any concerns s/he has about ‘next steps’.</a:t>
            </a:r>
            <a:br>
              <a:rPr lang="en-US" dirty="0"/>
            </a:br>
            <a:endParaRPr lang="en-GB" dirty="0"/>
          </a:p>
        </p:txBody>
      </p:sp>
    </p:spTree>
    <p:extLst>
      <p:ext uri="{BB962C8B-B14F-4D97-AF65-F5344CB8AC3E}">
        <p14:creationId xmlns:p14="http://schemas.microsoft.com/office/powerpoint/2010/main" xmlns="" val="328926568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113" y="2420888"/>
            <a:ext cx="7056784" cy="1296144"/>
          </a:xfrm>
        </p:spPr>
        <p:txBody>
          <a:bodyPr/>
          <a:lstStyle/>
          <a:p>
            <a:r>
              <a:rPr lang="en-US" dirty="0"/>
              <a:t>Activity Two: Ask an Expert</a:t>
            </a:r>
            <a:br>
              <a:rPr lang="en-US" dirty="0"/>
            </a:br>
            <a:endParaRPr lang="en-GB" dirty="0"/>
          </a:p>
        </p:txBody>
      </p:sp>
      <p:sp>
        <p:nvSpPr>
          <p:cNvPr id="3" name="Subtitle 2"/>
          <p:cNvSpPr>
            <a:spLocks noGrp="1"/>
          </p:cNvSpPr>
          <p:nvPr>
            <p:ph type="subTitle" idx="1"/>
          </p:nvPr>
        </p:nvSpPr>
        <p:spPr>
          <a:xfrm>
            <a:off x="263113" y="3356992"/>
            <a:ext cx="6400800" cy="1327299"/>
          </a:xfrm>
        </p:spPr>
        <p:txBody>
          <a:bodyPr/>
          <a:lstStyle/>
          <a:p>
            <a:r>
              <a:rPr lang="en-US" dirty="0"/>
              <a:t>Groups to </a:t>
            </a:r>
            <a:r>
              <a:rPr lang="en-US" dirty="0" err="1"/>
              <a:t>summarise</a:t>
            </a:r>
            <a:r>
              <a:rPr lang="en-US" dirty="0"/>
              <a:t> the main concerns </a:t>
            </a:r>
            <a:r>
              <a:rPr lang="en-US" dirty="0" smtClean="0"/>
              <a:t>they </a:t>
            </a:r>
            <a:r>
              <a:rPr lang="en-US" dirty="0"/>
              <a:t>still have about ‘next steps’ and try to produce a list of two or three questions which the group would like to ask an Expert Researcher.</a:t>
            </a:r>
            <a:br>
              <a:rPr lang="en-US" dirty="0"/>
            </a:br>
            <a:endParaRPr lang="en-GB" dirty="0"/>
          </a:p>
        </p:txBody>
      </p:sp>
    </p:spTree>
    <p:extLst>
      <p:ext uri="{BB962C8B-B14F-4D97-AF65-F5344CB8AC3E}">
        <p14:creationId xmlns:p14="http://schemas.microsoft.com/office/powerpoint/2010/main" xmlns="" val="355879767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51520" y="404664"/>
            <a:ext cx="8229600" cy="720080"/>
          </a:xfrm>
        </p:spPr>
        <p:txBody>
          <a:bodyPr/>
          <a:lstStyle/>
          <a:p>
            <a:pPr eaLnBrk="1" hangingPunct="1"/>
            <a:r>
              <a:rPr lang="en-GB" sz="3600" dirty="0" smtClean="0"/>
              <a:t>What to do between now and the next Teaching Day:</a:t>
            </a:r>
          </a:p>
        </p:txBody>
      </p:sp>
      <p:sp>
        <p:nvSpPr>
          <p:cNvPr id="24579" name="Rectangle 3"/>
          <p:cNvSpPr>
            <a:spLocks noGrp="1" noChangeArrowheads="1"/>
          </p:cNvSpPr>
          <p:nvPr>
            <p:ph type="body" idx="1"/>
          </p:nvPr>
        </p:nvSpPr>
        <p:spPr>
          <a:xfrm>
            <a:off x="225688" y="1556792"/>
            <a:ext cx="8568952" cy="4824536"/>
          </a:xfrm>
        </p:spPr>
        <p:txBody>
          <a:bodyPr/>
          <a:lstStyle/>
          <a:p>
            <a:pPr marL="0" indent="0">
              <a:spcAft>
                <a:spcPts val="1200"/>
              </a:spcAft>
              <a:buFont typeface="Arial" pitchFamily="34" charset="0"/>
              <a:buChar char="•"/>
            </a:pPr>
            <a:r>
              <a:rPr lang="en-GB" sz="2800" dirty="0" smtClean="0"/>
              <a:t>Complete and submit assignment IE9D3.  It must be uploaded to Tabula by 23.59 on </a:t>
            </a:r>
            <a:r>
              <a:rPr lang="en-GB" sz="2800" dirty="0"/>
              <a:t>Tue 8th </a:t>
            </a:r>
            <a:r>
              <a:rPr lang="en-GB" sz="2800" dirty="0" smtClean="0"/>
              <a:t>May 2018. Feedback on it will be sent to you within 20 working days.</a:t>
            </a:r>
          </a:p>
          <a:p>
            <a:pPr marL="0" indent="0">
              <a:buFont typeface="Arial" pitchFamily="34" charset="0"/>
              <a:buChar char="•"/>
            </a:pPr>
            <a:r>
              <a:rPr lang="en-GB" sz="2800" dirty="0" smtClean="0"/>
              <a:t>Begin your </a:t>
            </a:r>
            <a:r>
              <a:rPr lang="en-GB" sz="2800" dirty="0"/>
              <a:t>ISS assignment</a:t>
            </a:r>
            <a:r>
              <a:rPr lang="en-GB" sz="2800" dirty="0" smtClean="0"/>
              <a:t>.</a:t>
            </a:r>
          </a:p>
          <a:p>
            <a:pPr marL="0" indent="0" eaLnBrk="1" hangingPunct="1">
              <a:buFont typeface="Arial" pitchFamily="34" charset="0"/>
              <a:buChar char="•"/>
            </a:pPr>
            <a:r>
              <a:rPr lang="en-GB" sz="2800" dirty="0" smtClean="0"/>
              <a:t>Prepare for the next Teaching Day.</a:t>
            </a:r>
            <a:r>
              <a:rPr lang="en-GB" sz="2800" dirty="0"/>
              <a:t/>
            </a:r>
            <a:br>
              <a:rPr lang="en-GB" sz="2800" dirty="0"/>
            </a:br>
            <a:r>
              <a:rPr lang="en-GB" sz="2800" dirty="0" smtClean="0"/>
              <a:t>The next teaching days are:</a:t>
            </a:r>
            <a:br>
              <a:rPr lang="en-GB" sz="2800" dirty="0" smtClean="0"/>
            </a:br>
            <a:r>
              <a:rPr lang="en-GB" sz="2800" dirty="0" smtClean="0"/>
              <a:t>Saturday 23th June at Warwick for W &amp; E Midlands groups</a:t>
            </a:r>
            <a:br>
              <a:rPr lang="en-GB" sz="2800" dirty="0" smtClean="0"/>
            </a:br>
            <a:r>
              <a:rPr lang="en-GB" sz="2800" dirty="0" smtClean="0"/>
              <a:t>Saturday 16th June at Durham for the NE group.</a:t>
            </a:r>
          </a:p>
          <a:p>
            <a:pPr marL="514350" indent="-514350" eaLnBrk="1" hangingPunct="1">
              <a:lnSpc>
                <a:spcPct val="90000"/>
              </a:lnSpc>
              <a:buFont typeface="+mj-lt"/>
              <a:buAutoNum type="arabicPeriod"/>
            </a:pPr>
            <a:endParaRPr lang="en-GB" sz="2800" dirty="0"/>
          </a:p>
          <a:p>
            <a:pPr marL="514350" indent="-514350">
              <a:lnSpc>
                <a:spcPct val="90000"/>
              </a:lnSpc>
              <a:buFont typeface="+mj-lt"/>
              <a:buAutoNum type="arabicPeriod"/>
            </a:pPr>
            <a:endParaRPr lang="en-GB" sz="2800" dirty="0"/>
          </a:p>
          <a:p>
            <a:pPr marL="0" indent="0" eaLnBrk="1" hangingPunct="1">
              <a:lnSpc>
                <a:spcPct val="90000"/>
              </a:lnSpc>
              <a:buNone/>
            </a:pPr>
            <a:endParaRPr lang="en-GB" sz="2800" dirty="0" smtClean="0"/>
          </a:p>
        </p:txBody>
      </p:sp>
    </p:spTree>
    <p:extLst>
      <p:ext uri="{BB962C8B-B14F-4D97-AF65-F5344CB8AC3E}">
        <p14:creationId xmlns:p14="http://schemas.microsoft.com/office/powerpoint/2010/main" xmlns="" val="541703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200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linds(vertical)">
                                      <p:cBhvr>
                                        <p:cTn id="7" dur="500"/>
                                        <p:tgtEl>
                                          <p:spTgt spid="24579">
                                            <p:txEl>
                                              <p:pRg st="0" end="0"/>
                                            </p:txEl>
                                          </p:spTgt>
                                        </p:tgtEl>
                                      </p:cBhvr>
                                    </p:animEffect>
                                  </p:childTnLst>
                                </p:cTn>
                              </p:par>
                            </p:childTnLst>
                          </p:cTn>
                        </p:par>
                        <p:par>
                          <p:cTn id="8" fill="hold">
                            <p:stCondLst>
                              <p:cond delay="2500"/>
                            </p:stCondLst>
                            <p:childTnLst>
                              <p:par>
                                <p:cTn id="9" presetID="3" presetClass="entr" presetSubtype="5" fill="hold" nodeType="afterEffect">
                                  <p:stCondLst>
                                    <p:cond delay="2000"/>
                                  </p:stCondLst>
                                  <p:childTnLst>
                                    <p:set>
                                      <p:cBhvr>
                                        <p:cTn id="10" dur="1" fill="hold">
                                          <p:stCondLst>
                                            <p:cond delay="0"/>
                                          </p:stCondLst>
                                        </p:cTn>
                                        <p:tgtEl>
                                          <p:spTgt spid="24579">
                                            <p:txEl>
                                              <p:pRg st="1" end="1"/>
                                            </p:txEl>
                                          </p:spTgt>
                                        </p:tgtEl>
                                        <p:attrNameLst>
                                          <p:attrName>style.visibility</p:attrName>
                                        </p:attrNameLst>
                                      </p:cBhvr>
                                      <p:to>
                                        <p:strVal val="visible"/>
                                      </p:to>
                                    </p:set>
                                    <p:animEffect transition="in" filter="blinds(vertical)">
                                      <p:cBhvr>
                                        <p:cTn id="11" dur="500"/>
                                        <p:tgtEl>
                                          <p:spTgt spid="24579">
                                            <p:txEl>
                                              <p:pRg st="1" end="1"/>
                                            </p:txEl>
                                          </p:spTgt>
                                        </p:tgtEl>
                                      </p:cBhvr>
                                    </p:animEffect>
                                  </p:childTnLst>
                                </p:cTn>
                              </p:par>
                            </p:childTnLst>
                          </p:cTn>
                        </p:par>
                        <p:par>
                          <p:cTn id="12" fill="hold">
                            <p:stCondLst>
                              <p:cond delay="5000"/>
                            </p:stCondLst>
                            <p:childTnLst>
                              <p:par>
                                <p:cTn id="13" presetID="3" presetClass="entr" presetSubtype="5" fill="hold" nodeType="afterEffect">
                                  <p:stCondLst>
                                    <p:cond delay="2000"/>
                                  </p:stCondLst>
                                  <p:childTnLst>
                                    <p:set>
                                      <p:cBhvr>
                                        <p:cTn id="14" dur="1" fill="hold">
                                          <p:stCondLst>
                                            <p:cond delay="0"/>
                                          </p:stCondLst>
                                        </p:cTn>
                                        <p:tgtEl>
                                          <p:spTgt spid="24579">
                                            <p:txEl>
                                              <p:pRg st="2" end="2"/>
                                            </p:txEl>
                                          </p:spTgt>
                                        </p:tgtEl>
                                        <p:attrNameLst>
                                          <p:attrName>style.visibility</p:attrName>
                                        </p:attrNameLst>
                                      </p:cBhvr>
                                      <p:to>
                                        <p:strVal val="visible"/>
                                      </p:to>
                                    </p:set>
                                    <p:animEffect transition="in" filter="blinds(vertical)">
                                      <p:cBhvr>
                                        <p:cTn id="15" dur="500"/>
                                        <p:tgtEl>
                                          <p:spTgt spid="245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51520" y="188640"/>
            <a:ext cx="8229600" cy="1008112"/>
          </a:xfrm>
        </p:spPr>
        <p:txBody>
          <a:bodyPr/>
          <a:lstStyle/>
          <a:p>
            <a:pPr eaLnBrk="1" hangingPunct="1"/>
            <a:r>
              <a:rPr lang="en-GB" sz="3600" dirty="0" smtClean="0"/>
              <a:t>Feedback</a:t>
            </a:r>
          </a:p>
        </p:txBody>
      </p:sp>
      <p:sp>
        <p:nvSpPr>
          <p:cNvPr id="24579" name="Rectangle 3"/>
          <p:cNvSpPr>
            <a:spLocks noGrp="1" noChangeArrowheads="1"/>
          </p:cNvSpPr>
          <p:nvPr>
            <p:ph type="body" idx="1"/>
          </p:nvPr>
        </p:nvSpPr>
        <p:spPr>
          <a:xfrm>
            <a:off x="323528" y="1124744"/>
            <a:ext cx="8352928" cy="4896544"/>
          </a:xfrm>
        </p:spPr>
        <p:txBody>
          <a:bodyPr/>
          <a:lstStyle/>
          <a:p>
            <a:pPr marL="0" indent="0">
              <a:lnSpc>
                <a:spcPct val="90000"/>
              </a:lnSpc>
              <a:buNone/>
            </a:pPr>
            <a:r>
              <a:rPr lang="en-GB" sz="2800" dirty="0" smtClean="0"/>
              <a:t>Thanks for all your hard work today!</a:t>
            </a:r>
          </a:p>
          <a:p>
            <a:pPr marL="0" indent="0" eaLnBrk="1" hangingPunct="1">
              <a:lnSpc>
                <a:spcPct val="90000"/>
              </a:lnSpc>
              <a:buNone/>
            </a:pPr>
            <a:r>
              <a:rPr lang="en-GB" sz="2800" dirty="0" smtClean="0"/>
              <a:t>You should have received a link to an online feedback form for today and for SSLC feedback. Please respond to it as soon as possible.</a:t>
            </a:r>
          </a:p>
          <a:p>
            <a:pPr marL="0" indent="0" eaLnBrk="1" hangingPunct="1">
              <a:lnSpc>
                <a:spcPct val="90000"/>
              </a:lnSpc>
              <a:buNone/>
            </a:pPr>
            <a:r>
              <a:rPr lang="en-GB" sz="2800" b="1" dirty="0" smtClean="0"/>
              <a:t>Password: </a:t>
            </a:r>
            <a:r>
              <a:rPr lang="en-GB" sz="2800" b="1" dirty="0" smtClean="0">
                <a:solidFill>
                  <a:srgbClr val="FF0000"/>
                </a:solidFill>
              </a:rPr>
              <a:t>January</a:t>
            </a:r>
            <a:endParaRPr lang="en-GB" sz="2800" dirty="0" smtClean="0"/>
          </a:p>
          <a:p>
            <a:pPr marL="0" indent="0" eaLnBrk="1" hangingPunct="1">
              <a:lnSpc>
                <a:spcPct val="90000"/>
              </a:lnSpc>
              <a:spcAft>
                <a:spcPts val="1200"/>
              </a:spcAft>
              <a:buNone/>
            </a:pPr>
            <a:r>
              <a:rPr lang="en-GB" sz="2800" dirty="0" smtClean="0"/>
              <a:t>All feedback is received anonymously. </a:t>
            </a:r>
          </a:p>
          <a:p>
            <a:pPr marL="0" indent="0" eaLnBrk="1" hangingPunct="1">
              <a:lnSpc>
                <a:spcPct val="90000"/>
              </a:lnSpc>
              <a:spcAft>
                <a:spcPts val="1200"/>
              </a:spcAft>
              <a:buNone/>
            </a:pPr>
            <a:endParaRPr lang="en-GB" sz="2800" dirty="0" smtClean="0"/>
          </a:p>
          <a:p>
            <a:pPr marL="0" indent="0" algn="ctr" eaLnBrk="1" hangingPunct="1">
              <a:lnSpc>
                <a:spcPct val="90000"/>
              </a:lnSpc>
              <a:spcAft>
                <a:spcPts val="1200"/>
              </a:spcAft>
              <a:buNone/>
            </a:pPr>
            <a:r>
              <a:rPr lang="en-GB" sz="2800" b="1" dirty="0" smtClean="0"/>
              <a:t>Best of luck with your assignment – do contact your supervisor or the Course Leader if you have any questions.</a:t>
            </a:r>
          </a:p>
        </p:txBody>
      </p:sp>
    </p:spTree>
    <p:extLst>
      <p:ext uri="{BB962C8B-B14F-4D97-AF65-F5344CB8AC3E}">
        <p14:creationId xmlns:p14="http://schemas.microsoft.com/office/powerpoint/2010/main" xmlns="" val="1241406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200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linds(vertical)">
                                      <p:cBhvr>
                                        <p:cTn id="7" dur="500"/>
                                        <p:tgtEl>
                                          <p:spTgt spid="24579">
                                            <p:txEl>
                                              <p:pRg st="0" end="0"/>
                                            </p:txEl>
                                          </p:spTgt>
                                        </p:tgtEl>
                                      </p:cBhvr>
                                    </p:animEffect>
                                  </p:childTnLst>
                                </p:cTn>
                              </p:par>
                            </p:childTnLst>
                          </p:cTn>
                        </p:par>
                        <p:par>
                          <p:cTn id="8" fill="hold">
                            <p:stCondLst>
                              <p:cond delay="2500"/>
                            </p:stCondLst>
                            <p:childTnLst>
                              <p:par>
                                <p:cTn id="9" presetID="3" presetClass="entr" presetSubtype="5" fill="hold" nodeType="afterEffect">
                                  <p:stCondLst>
                                    <p:cond delay="2000"/>
                                  </p:stCondLst>
                                  <p:childTnLst>
                                    <p:set>
                                      <p:cBhvr>
                                        <p:cTn id="10" dur="1" fill="hold">
                                          <p:stCondLst>
                                            <p:cond delay="0"/>
                                          </p:stCondLst>
                                        </p:cTn>
                                        <p:tgtEl>
                                          <p:spTgt spid="24579">
                                            <p:txEl>
                                              <p:pRg st="1" end="1"/>
                                            </p:txEl>
                                          </p:spTgt>
                                        </p:tgtEl>
                                        <p:attrNameLst>
                                          <p:attrName>style.visibility</p:attrName>
                                        </p:attrNameLst>
                                      </p:cBhvr>
                                      <p:to>
                                        <p:strVal val="visible"/>
                                      </p:to>
                                    </p:set>
                                    <p:animEffect transition="in" filter="blinds(vertical)">
                                      <p:cBhvr>
                                        <p:cTn id="11" dur="500"/>
                                        <p:tgtEl>
                                          <p:spTgt spid="24579">
                                            <p:txEl>
                                              <p:pRg st="1" end="1"/>
                                            </p:txEl>
                                          </p:spTgt>
                                        </p:tgtEl>
                                      </p:cBhvr>
                                    </p:animEffect>
                                  </p:childTnLst>
                                </p:cTn>
                              </p:par>
                            </p:childTnLst>
                          </p:cTn>
                        </p:par>
                        <p:par>
                          <p:cTn id="12" fill="hold">
                            <p:stCondLst>
                              <p:cond delay="5000"/>
                            </p:stCondLst>
                            <p:childTnLst>
                              <p:par>
                                <p:cTn id="13" presetID="3" presetClass="entr" presetSubtype="5" fill="hold" nodeType="afterEffect">
                                  <p:stCondLst>
                                    <p:cond delay="2000"/>
                                  </p:stCondLst>
                                  <p:childTnLst>
                                    <p:set>
                                      <p:cBhvr>
                                        <p:cTn id="14" dur="1" fill="hold">
                                          <p:stCondLst>
                                            <p:cond delay="0"/>
                                          </p:stCondLst>
                                        </p:cTn>
                                        <p:tgtEl>
                                          <p:spTgt spid="24579">
                                            <p:txEl>
                                              <p:pRg st="2" end="2"/>
                                            </p:txEl>
                                          </p:spTgt>
                                        </p:tgtEl>
                                        <p:attrNameLst>
                                          <p:attrName>style.visibility</p:attrName>
                                        </p:attrNameLst>
                                      </p:cBhvr>
                                      <p:to>
                                        <p:strVal val="visible"/>
                                      </p:to>
                                    </p:set>
                                    <p:animEffect transition="in" filter="blinds(vertical)">
                                      <p:cBhvr>
                                        <p:cTn id="15" dur="500"/>
                                        <p:tgtEl>
                                          <p:spTgt spid="24579">
                                            <p:txEl>
                                              <p:pRg st="2" end="2"/>
                                            </p:txEl>
                                          </p:spTgt>
                                        </p:tgtEl>
                                      </p:cBhvr>
                                    </p:animEffect>
                                  </p:childTnLst>
                                </p:cTn>
                              </p:par>
                            </p:childTnLst>
                          </p:cTn>
                        </p:par>
                        <p:par>
                          <p:cTn id="16" fill="hold">
                            <p:stCondLst>
                              <p:cond delay="7500"/>
                            </p:stCondLst>
                            <p:childTnLst>
                              <p:par>
                                <p:cTn id="17" presetID="3" presetClass="entr" presetSubtype="5" fill="hold" nodeType="afterEffect">
                                  <p:stCondLst>
                                    <p:cond delay="2000"/>
                                  </p:stCondLst>
                                  <p:childTnLst>
                                    <p:set>
                                      <p:cBhvr>
                                        <p:cTn id="18" dur="1" fill="hold">
                                          <p:stCondLst>
                                            <p:cond delay="0"/>
                                          </p:stCondLst>
                                        </p:cTn>
                                        <p:tgtEl>
                                          <p:spTgt spid="24579">
                                            <p:txEl>
                                              <p:pRg st="3" end="3"/>
                                            </p:txEl>
                                          </p:spTgt>
                                        </p:tgtEl>
                                        <p:attrNameLst>
                                          <p:attrName>style.visibility</p:attrName>
                                        </p:attrNameLst>
                                      </p:cBhvr>
                                      <p:to>
                                        <p:strVal val="visible"/>
                                      </p:to>
                                    </p:set>
                                    <p:animEffect transition="in" filter="blinds(vertical)">
                                      <p:cBhvr>
                                        <p:cTn id="19" dur="500"/>
                                        <p:tgtEl>
                                          <p:spTgt spid="24579">
                                            <p:txEl>
                                              <p:pRg st="3" end="3"/>
                                            </p:txEl>
                                          </p:spTgt>
                                        </p:tgtEl>
                                      </p:cBhvr>
                                    </p:animEffect>
                                  </p:childTnLst>
                                </p:cTn>
                              </p:par>
                            </p:childTnLst>
                          </p:cTn>
                        </p:par>
                        <p:par>
                          <p:cTn id="20" fill="hold">
                            <p:stCondLst>
                              <p:cond delay="10000"/>
                            </p:stCondLst>
                            <p:childTnLst>
                              <p:par>
                                <p:cTn id="21" presetID="3" presetClass="entr" presetSubtype="5" fill="hold" nodeType="afterEffect">
                                  <p:stCondLst>
                                    <p:cond delay="2000"/>
                                  </p:stCondLst>
                                  <p:childTnLst>
                                    <p:set>
                                      <p:cBhvr>
                                        <p:cTn id="22" dur="1" fill="hold">
                                          <p:stCondLst>
                                            <p:cond delay="0"/>
                                          </p:stCondLst>
                                        </p:cTn>
                                        <p:tgtEl>
                                          <p:spTgt spid="24579">
                                            <p:txEl>
                                              <p:pRg st="5" end="5"/>
                                            </p:txEl>
                                          </p:spTgt>
                                        </p:tgtEl>
                                        <p:attrNameLst>
                                          <p:attrName>style.visibility</p:attrName>
                                        </p:attrNameLst>
                                      </p:cBhvr>
                                      <p:to>
                                        <p:strVal val="visible"/>
                                      </p:to>
                                    </p:set>
                                    <p:animEffect transition="in" filter="blinds(vertical)">
                                      <p:cBhvr>
                                        <p:cTn id="23" dur="500"/>
                                        <p:tgtEl>
                                          <p:spTgt spid="2457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idx="4294967295"/>
          </p:nvPr>
        </p:nvSpPr>
        <p:spPr>
          <a:xfrm>
            <a:off x="395536" y="260648"/>
            <a:ext cx="8176964" cy="1296144"/>
          </a:xfrm>
        </p:spPr>
        <p:txBody>
          <a:bodyPr/>
          <a:lstStyle/>
          <a:p>
            <a:r>
              <a:rPr lang="en-US" sz="2800" dirty="0" smtClean="0">
                <a:solidFill>
                  <a:schemeClr val="tx1"/>
                </a:solidFill>
              </a:rPr>
              <a:t>Policies can be both specific plans/programmes of work and more general statements of intent</a:t>
            </a:r>
            <a:endParaRPr lang="en-GB" sz="2800" dirty="0" smtClean="0">
              <a:solidFill>
                <a:schemeClr val="tx1"/>
              </a:solidFill>
            </a:endParaRPr>
          </a:p>
        </p:txBody>
      </p:sp>
      <p:sp>
        <p:nvSpPr>
          <p:cNvPr id="838659" name="Rectangle 3"/>
          <p:cNvSpPr>
            <a:spLocks noGrp="1" noChangeArrowheads="1"/>
          </p:cNvSpPr>
          <p:nvPr>
            <p:ph type="body" idx="4294967295"/>
          </p:nvPr>
        </p:nvSpPr>
        <p:spPr>
          <a:xfrm>
            <a:off x="1331640" y="1556793"/>
            <a:ext cx="6408712" cy="4996408"/>
          </a:xfrm>
        </p:spPr>
        <p:txBody>
          <a:bodyPr/>
          <a:lstStyle/>
          <a:p>
            <a:pPr marL="0" indent="0" algn="just">
              <a:lnSpc>
                <a:spcPct val="90000"/>
              </a:lnSpc>
              <a:buFontTx/>
              <a:buNone/>
            </a:pPr>
            <a:r>
              <a:rPr lang="en-US" sz="2800" dirty="0" smtClean="0"/>
              <a:t>… the implicit or explicit specification of courses of purposive action being followed, or to be followed in dealing with a recognized problem or matter of concern, and directed towards the accomplishment of some intended or desired set of goals. Policy can also be thought of as a position or stance developed in response to a problem or issue of conflict, and directed towards a particular objective </a:t>
            </a:r>
            <a:r>
              <a:rPr lang="en-US" altLang="en-GB" sz="2800" dirty="0" smtClean="0"/>
              <a:t> </a:t>
            </a:r>
            <a:r>
              <a:rPr lang="en-US" sz="2800" dirty="0" smtClean="0"/>
              <a:t>(Harman, 1984: 13).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2000"/>
                                  </p:stCondLst>
                                  <p:childTnLst>
                                    <p:set>
                                      <p:cBhvr>
                                        <p:cTn id="6" dur="1" fill="hold">
                                          <p:stCondLst>
                                            <p:cond delay="0"/>
                                          </p:stCondLst>
                                        </p:cTn>
                                        <p:tgtEl>
                                          <p:spTgt spid="838659">
                                            <p:txEl>
                                              <p:pRg st="0" end="0"/>
                                            </p:txEl>
                                          </p:spTgt>
                                        </p:tgtEl>
                                        <p:attrNameLst>
                                          <p:attrName>style.visibility</p:attrName>
                                        </p:attrNameLst>
                                      </p:cBhvr>
                                      <p:to>
                                        <p:strVal val="visible"/>
                                      </p:to>
                                    </p:set>
                                    <p:animEffect transition="in" filter="checkerboard(across)">
                                      <p:cBhvr>
                                        <p:cTn id="7" dur="500"/>
                                        <p:tgtEl>
                                          <p:spTgt spid="8386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GB" smtClean="0"/>
              <a:t>   Activity 1: Contextual Factors</a:t>
            </a:r>
            <a:endParaRPr lang="en-GB" dirty="0" smtClean="0"/>
          </a:p>
        </p:txBody>
      </p:sp>
      <p:sp>
        <p:nvSpPr>
          <p:cNvPr id="21506" name="Content Placeholder 2"/>
          <p:cNvSpPr>
            <a:spLocks noGrp="1"/>
          </p:cNvSpPr>
          <p:nvPr>
            <p:ph type="body" idx="1"/>
          </p:nvPr>
        </p:nvSpPr>
        <p:spPr>
          <a:xfrm>
            <a:off x="755576" y="2420888"/>
            <a:ext cx="7772400" cy="3762647"/>
          </a:xfrm>
        </p:spPr>
        <p:txBody>
          <a:bodyPr/>
          <a:lstStyle/>
          <a:p>
            <a:r>
              <a:rPr lang="en-US" altLang="en-GB" dirty="0" smtClean="0"/>
              <a:t>“</a:t>
            </a:r>
            <a:r>
              <a:rPr lang="en-US" dirty="0" smtClean="0"/>
              <a:t>Educational leadership does not exist in a vacuum – it is exercised in a policy context, shaped decisively by its historical and cultural location</a:t>
            </a:r>
            <a:r>
              <a:rPr lang="en-US" altLang="en-GB" dirty="0" smtClean="0"/>
              <a:t>”</a:t>
            </a:r>
            <a:r>
              <a:rPr lang="en-US" dirty="0" smtClean="0"/>
              <a:t> (Bell and Stevenson, 2006: 7).</a:t>
            </a:r>
          </a:p>
          <a:p>
            <a:endParaRPr lang="en-US" dirty="0" smtClean="0"/>
          </a:p>
          <a:p>
            <a:r>
              <a:rPr lang="en-US" dirty="0" smtClean="0"/>
              <a:t>Activity 1: how policy context may be shaped by educational philosophy (see worksheets).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Warwick" id="{BEA966FB-829C-4897-B77A-7FEBE5E11F48}" vid="{596ABA0C-2CAA-4CF4-9D8E-60194956FC32}"/>
    </a:ext>
  </a:ext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Warwick rebranded template 2015">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Warwick" id="{BEA966FB-829C-4897-B77A-7FEBE5E11F48}" vid="{596ABA0C-2CAA-4CF4-9D8E-60194956FC32}"/>
    </a:ext>
  </a:extLst>
</a:theme>
</file>

<file path=ppt/theme/theme5.xml><?xml version="1.0" encoding="utf-8"?>
<a:theme xmlns:a="http://schemas.openxmlformats.org/drawingml/2006/main" name="4_Warwick rebranded template 2015">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Warwick" id="{BEA966FB-829C-4897-B77A-7FEBE5E11F48}" vid="{596ABA0C-2CAA-4CF4-9D8E-60194956FC32}"/>
    </a:ext>
  </a:extLst>
</a:theme>
</file>

<file path=ppt/theme/theme6.xml><?xml version="1.0" encoding="utf-8"?>
<a:theme xmlns:a="http://schemas.openxmlformats.org/drawingml/2006/main" name="1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Warwick" id="{BEA966FB-829C-4897-B77A-7FEBE5E11F48}" vid="{596ABA0C-2CAA-4CF4-9D8E-60194956FC32}"/>
    </a:ext>
  </a:extLst>
</a:theme>
</file>

<file path=ppt/theme/theme7.xml><?xml version="1.0" encoding="utf-8"?>
<a:theme xmlns:a="http://schemas.openxmlformats.org/drawingml/2006/main" name="5_Warwick rebranded template 2015">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Warwick" id="{BEA966FB-829C-4897-B77A-7FEBE5E11F48}" vid="{596ABA0C-2CAA-4CF4-9D8E-60194956FC32}"/>
    </a:ext>
  </a:extLst>
</a:theme>
</file>

<file path=ppt/theme/theme8.xml><?xml version="1.0" encoding="utf-8"?>
<a:theme xmlns:a="http://schemas.openxmlformats.org/drawingml/2006/main" name="1_Warwick rebranded template 2015">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Warwick" id="{BEA966FB-829C-4897-B77A-7FEBE5E11F48}" vid="{596ABA0C-2CAA-4CF4-9D8E-60194956FC32}"/>
    </a:ext>
  </a:ext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Warwick</Template>
  <TotalTime>2755</TotalTime>
  <Words>5411</Words>
  <Application>Microsoft Office PowerPoint</Application>
  <PresentationFormat>On-screen Show (4:3)</PresentationFormat>
  <Paragraphs>510</Paragraphs>
  <Slides>77</Slides>
  <Notes>62</Notes>
  <HiddenSlides>0</HiddenSlides>
  <MMClips>0</MMClips>
  <ScaleCrop>false</ScaleCrop>
  <HeadingPairs>
    <vt:vector size="6" baseType="variant">
      <vt:variant>
        <vt:lpstr>Theme</vt:lpstr>
      </vt:variant>
      <vt:variant>
        <vt:i4>8</vt:i4>
      </vt:variant>
      <vt:variant>
        <vt:lpstr>Embedded OLE Servers</vt:lpstr>
      </vt:variant>
      <vt:variant>
        <vt:i4>1</vt:i4>
      </vt:variant>
      <vt:variant>
        <vt:lpstr>Slide Titles</vt:lpstr>
      </vt:variant>
      <vt:variant>
        <vt:i4>77</vt:i4>
      </vt:variant>
    </vt:vector>
  </HeadingPairs>
  <TitlesOfParts>
    <vt:vector size="86" baseType="lpstr">
      <vt:lpstr>Warwick</vt:lpstr>
      <vt:lpstr>1_Custom Design</vt:lpstr>
      <vt:lpstr>Custom Design</vt:lpstr>
      <vt:lpstr>3_Warwick rebranded template 2015</vt:lpstr>
      <vt:lpstr>4_Warwick rebranded template 2015</vt:lpstr>
      <vt:lpstr>1_Warwick</vt:lpstr>
      <vt:lpstr>5_Warwick rebranded template 2015</vt:lpstr>
      <vt:lpstr>1_Warwick rebranded template 2015</vt:lpstr>
      <vt:lpstr>Bitmap Image</vt:lpstr>
      <vt:lpstr>MA Educational Leadership  (Teach First)</vt:lpstr>
      <vt:lpstr>Today’s Timetable:</vt:lpstr>
      <vt:lpstr>Student-Staff Liaison Committee</vt:lpstr>
      <vt:lpstr>SSLC &amp; distance learning:</vt:lpstr>
      <vt:lpstr>Slide 5</vt:lpstr>
      <vt:lpstr>Session Aims:</vt:lpstr>
      <vt:lpstr>What is policy?</vt:lpstr>
      <vt:lpstr>Policies can be both specific plans/programmes of work and more general statements of intent</vt:lpstr>
      <vt:lpstr>   Activity 1: Contextual Factors</vt:lpstr>
      <vt:lpstr>Slide 10</vt:lpstr>
      <vt:lpstr>Slide 11</vt:lpstr>
      <vt:lpstr>Slide 12</vt:lpstr>
      <vt:lpstr>Slide 13</vt:lpstr>
      <vt:lpstr>Slide 14</vt:lpstr>
      <vt:lpstr>Educational philosophies fall broadly into four categories  1) Cultural transmission code (Classical humanism) 2) Pupil-centred code (Progressivism) 3) Social reconstruction code (Reconstructionism) 4) GNP code (Instrumentalism)  Alternative typology from Morrison and Ridley in Preedy (1989) </vt:lpstr>
      <vt:lpstr> Philosophy: Cultural Transmission Code (CTC)   Knowledge is:    Part of cultural heritage Teaching is:     Transmission of knowledge/culture           and values Students are:    Passive imbibers of knowledge                  (and graded as such) Assessment is:    Precise, quantitative, by examination Management style:  Hierarchical, elitist</vt:lpstr>
      <vt:lpstr>Cultural Transmission Code / Classical humanism</vt:lpstr>
      <vt:lpstr>Philosophy: Pupil Centred Code (PCC)   Knowledge is:    Acquired experientially,                  interest-based Teaching is:     Open-ended, exploratory, facilitative Students are:    Active, involved, create/construct                        their own reality Assessment is:    Qualitative, subjective Management style:  Democratic</vt:lpstr>
      <vt:lpstr>Pupil-Centred Code / Progressivism</vt:lpstr>
      <vt:lpstr>Philosophy: Social Reconstruction Code (SRC)   Knowledge is:   Solving social issues in need of                                                       resolution Teaching is:    Problem-solving, dynamic, fusion of                                 expert teacher and developing student Students are:   Active, critical, interactive Assessment is:   Qualitative, multi-dimensional Management style: Mixture of guidance and democracy </vt:lpstr>
      <vt:lpstr>Social Reconstruction Code / Reconstructionism</vt:lpstr>
      <vt:lpstr>Philosophy: GNP Code (GNP)   Knowledge is:    Requisite for economic well-being Teaching is:     Training, vocational, accountable Students are:    Recipients, though initiative        encouraged if it fits with vocational                                                                  goals Assessment is:    By objective criteria, mostly         quantitative but some qualitative (for                initiatives) Management style:  Hierarchical, accountability a strong           feature </vt:lpstr>
      <vt:lpstr>GNP Code / Instrumentalism</vt:lpstr>
      <vt:lpstr>Respond to the statements on the sheet as if you were: 1) Irina Bokova 2) Prof Sunetra Gupta 3) Paul Drechsler 4) Amanda Spielman 5) The Princess Royal  Your tutor will assign your identity!  What philosophies underpin these statements and where do the philosophies of your character lie?</vt:lpstr>
      <vt:lpstr>Importance of education policy</vt:lpstr>
      <vt:lpstr>   Stevenson’s view</vt:lpstr>
      <vt:lpstr>Stevenson claims</vt:lpstr>
      <vt:lpstr>Different levels of policy development</vt:lpstr>
      <vt:lpstr>Leaders influence policy at the micro-level</vt:lpstr>
      <vt:lpstr>Leaders can also influence policy at the meso- and macro-levels</vt:lpstr>
      <vt:lpstr>Slide 31</vt:lpstr>
      <vt:lpstr>Slide 32</vt:lpstr>
      <vt:lpstr>Models of policy development</vt:lpstr>
      <vt:lpstr>Slide 34</vt:lpstr>
      <vt:lpstr>Policy: product and process  </vt:lpstr>
      <vt:lpstr>Policy as Text</vt:lpstr>
      <vt:lpstr>Policy as Discourse (1)</vt:lpstr>
      <vt:lpstr>Policy as Discourse (2)</vt:lpstr>
      <vt:lpstr>Slide 39</vt:lpstr>
      <vt:lpstr>A cyclical model of policy development</vt:lpstr>
      <vt:lpstr>Power, authority and influence</vt:lpstr>
      <vt:lpstr>Silent voices</vt:lpstr>
      <vt:lpstr>Activity 2.1</vt:lpstr>
      <vt:lpstr>Activity 2.2</vt:lpstr>
      <vt:lpstr>  Further reading</vt:lpstr>
      <vt:lpstr>Some thoughts to ponder (policy)</vt:lpstr>
      <vt:lpstr>Slide 47</vt:lpstr>
      <vt:lpstr>Some thoughts to ponder (social mobility)</vt:lpstr>
      <vt:lpstr>MA in Educational Leadership (Teach First)</vt:lpstr>
      <vt:lpstr>Session Aims:</vt:lpstr>
      <vt:lpstr>Activity 1.1</vt:lpstr>
      <vt:lpstr>Activity 1.2</vt:lpstr>
      <vt:lpstr>Slide 53</vt:lpstr>
      <vt:lpstr>Definition of school effectiveness (1)</vt:lpstr>
      <vt:lpstr>Definitions of school effectiveness (2)</vt:lpstr>
      <vt:lpstr>Slide 56</vt:lpstr>
      <vt:lpstr>Early studies were sceptical about school effects</vt:lpstr>
      <vt:lpstr>Later studies were more positive</vt:lpstr>
      <vt:lpstr>Characteristics of effective schools</vt:lpstr>
      <vt:lpstr>Activity 2</vt:lpstr>
      <vt:lpstr>School Effectiveness Research – a critique</vt:lpstr>
      <vt:lpstr>School Effectiveness Research – a critique</vt:lpstr>
      <vt:lpstr>School improvement is …</vt:lpstr>
      <vt:lpstr>Comparing School Effectiveness and School Improvement (Bush and Coleman 2000:53)</vt:lpstr>
      <vt:lpstr>Slide 65</vt:lpstr>
      <vt:lpstr>SI may be an improvement on SER, but issues remain (Coe, 2009)</vt:lpstr>
      <vt:lpstr>Slide 67</vt:lpstr>
      <vt:lpstr>Slide 68</vt:lpstr>
      <vt:lpstr>Main finding</vt:lpstr>
      <vt:lpstr>Slide 70</vt:lpstr>
      <vt:lpstr>Research Design</vt:lpstr>
      <vt:lpstr>Slide 72</vt:lpstr>
      <vt:lpstr>4: Assignment Research Issues</vt:lpstr>
      <vt:lpstr>Activity One: Research Speed-dating!  </vt:lpstr>
      <vt:lpstr>Activity Two: Ask an Expert </vt:lpstr>
      <vt:lpstr>What to do between now and the next Teaching Day:</vt:lpstr>
      <vt:lpstr>Feedback</vt:lpstr>
    </vt:vector>
  </TitlesOfParts>
  <Company>Law Courseware Consortium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creator>John Dale</dc:creator>
  <cp:lastModifiedBy>madeleine findon</cp:lastModifiedBy>
  <cp:revision>161</cp:revision>
  <cp:lastPrinted>2001-12-07T16:14:49Z</cp:lastPrinted>
  <dcterms:created xsi:type="dcterms:W3CDTF">2002-02-27T09:10:39Z</dcterms:created>
  <dcterms:modified xsi:type="dcterms:W3CDTF">2018-02-19T13:45:10Z</dcterms:modified>
</cp:coreProperties>
</file>