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673ACC-D1EB-4321-8FB2-A48961C97100}" type="datetimeFigureOut">
              <a:rPr lang="en-US" smtClean="0"/>
              <a:pPr/>
              <a:t>10/8/2014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4CCAF4-030B-4BB1-B125-EF6EAA67643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smtClean="0"/>
              <a:t>Research Question = “To what extent does each gender feel able to contribute to discussion”?</a:t>
            </a:r>
          </a:p>
          <a:p>
            <a:r>
              <a:rPr lang="en-GB" smtClean="0"/>
              <a:t>Interpretivist</a:t>
            </a:r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1B699A-9125-4F08-AF47-968D9F062647}" type="slidenum">
              <a:rPr lang="en-GB" smtClean="0"/>
              <a:pPr/>
              <a:t>1</a:t>
            </a:fld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dirty="0" smtClean="0"/>
              <a:t>Research Question = “Does one gender interrupt more than the other”? </a:t>
            </a:r>
          </a:p>
          <a:p>
            <a:r>
              <a:rPr lang="en-GB" dirty="0" smtClean="0"/>
              <a:t>Positivist</a:t>
            </a: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961CF2-CD47-4A4B-820F-5C1B693A7545}" type="slidenum">
              <a:rPr lang="en-GB" smtClean="0"/>
              <a:pPr/>
              <a:t>2</a:t>
            </a:fld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dirty="0" smtClean="0"/>
              <a:t>Research Question = “How can we ensure a woman’s voice counts for as much as a mans’?”</a:t>
            </a:r>
          </a:p>
          <a:p>
            <a:r>
              <a:rPr lang="en-GB" dirty="0" smtClean="0"/>
              <a:t>Paradigm = Critical Theory</a:t>
            </a: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31D329-ADAF-4F5D-9F55-88D4C2FC9532}" type="slidenum">
              <a:rPr lang="en-GB" smtClean="0"/>
              <a:pPr/>
              <a:t>3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11193-C525-4B13-8887-4F7D437BB8A2}" type="datetimeFigureOut">
              <a:rPr lang="en-US" smtClean="0"/>
              <a:pPr/>
              <a:t>10/8/2014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820D-9E98-46BE-8DD5-46DEC6E74C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11193-C525-4B13-8887-4F7D437BB8A2}" type="datetimeFigureOut">
              <a:rPr lang="en-US" smtClean="0"/>
              <a:pPr/>
              <a:t>10/8/2014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820D-9E98-46BE-8DD5-46DEC6E74C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11193-C525-4B13-8887-4F7D437BB8A2}" type="datetimeFigureOut">
              <a:rPr lang="en-US" smtClean="0"/>
              <a:pPr/>
              <a:t>10/8/2014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820D-9E98-46BE-8DD5-46DEC6E74C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ct 8"/>
          <p:cNvGraphicFramePr>
            <a:graphicFrameLocks noChangeAspect="1"/>
          </p:cNvGraphicFramePr>
          <p:nvPr/>
        </p:nvGraphicFramePr>
        <p:xfrm>
          <a:off x="6804025" y="404813"/>
          <a:ext cx="2001838" cy="742950"/>
        </p:xfrm>
        <a:graphic>
          <a:graphicData uri="http://schemas.openxmlformats.org/presentationml/2006/ole">
            <p:oleObj spid="_x0000_s1026" name="Photo Editor Photo" r:id="rId4" imgW="4858428" imgH="1800476" progId="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52513"/>
            <a:ext cx="8229600" cy="5329237"/>
          </a:xfrm>
        </p:spPr>
        <p:txBody>
          <a:bodyPr/>
          <a:lstStyle/>
          <a:p>
            <a:pPr lvl="0"/>
            <a:endParaRPr lang="en-GB" noProof="0" dirty="0" smtClean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213ED-5354-4EAF-8884-654339449DA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11193-C525-4B13-8887-4F7D437BB8A2}" type="datetimeFigureOut">
              <a:rPr lang="en-US" smtClean="0"/>
              <a:pPr/>
              <a:t>10/8/2014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820D-9E98-46BE-8DD5-46DEC6E74C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11193-C525-4B13-8887-4F7D437BB8A2}" type="datetimeFigureOut">
              <a:rPr lang="en-US" smtClean="0"/>
              <a:pPr/>
              <a:t>10/8/2014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820D-9E98-46BE-8DD5-46DEC6E74C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11193-C525-4B13-8887-4F7D437BB8A2}" type="datetimeFigureOut">
              <a:rPr lang="en-US" smtClean="0"/>
              <a:pPr/>
              <a:t>10/8/2014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820D-9E98-46BE-8DD5-46DEC6E74C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11193-C525-4B13-8887-4F7D437BB8A2}" type="datetimeFigureOut">
              <a:rPr lang="en-US" smtClean="0"/>
              <a:pPr/>
              <a:t>10/8/2014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820D-9E98-46BE-8DD5-46DEC6E74C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11193-C525-4B13-8887-4F7D437BB8A2}" type="datetimeFigureOut">
              <a:rPr lang="en-US" smtClean="0"/>
              <a:pPr/>
              <a:t>10/8/2014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820D-9E98-46BE-8DD5-46DEC6E74C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11193-C525-4B13-8887-4F7D437BB8A2}" type="datetimeFigureOut">
              <a:rPr lang="en-US" smtClean="0"/>
              <a:pPr/>
              <a:t>10/8/2014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820D-9E98-46BE-8DD5-46DEC6E74C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11193-C525-4B13-8887-4F7D437BB8A2}" type="datetimeFigureOut">
              <a:rPr lang="en-US" smtClean="0"/>
              <a:pPr/>
              <a:t>10/8/2014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820D-9E98-46BE-8DD5-46DEC6E74C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11193-C525-4B13-8887-4F7D437BB8A2}" type="datetimeFigureOut">
              <a:rPr lang="en-US" smtClean="0"/>
              <a:pPr/>
              <a:t>10/8/2014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820D-9E98-46BE-8DD5-46DEC6E74CD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11193-C525-4B13-8887-4F7D437BB8A2}" type="datetimeFigureOut">
              <a:rPr lang="en-US" smtClean="0"/>
              <a:pPr/>
              <a:t>10/8/2014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C6820D-9E98-46BE-8DD5-46DEC6E74CD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214313"/>
            <a:ext cx="8229600" cy="511175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GB" sz="3600" b="1" dirty="0" smtClean="0"/>
              <a:t>Researchers 1 and 2: Personal perceptions</a:t>
            </a:r>
          </a:p>
        </p:txBody>
      </p:sp>
      <p:graphicFrame>
        <p:nvGraphicFramePr>
          <p:cNvPr id="206895" name="Group 47"/>
          <p:cNvGraphicFramePr>
            <a:graphicFrameLocks noGrp="1"/>
          </p:cNvGraphicFramePr>
          <p:nvPr>
            <p:ph type="tbl" idx="1"/>
          </p:nvPr>
        </p:nvGraphicFramePr>
        <p:xfrm>
          <a:off x="428596" y="1214422"/>
          <a:ext cx="8401080" cy="2624328"/>
        </p:xfrm>
        <a:graphic>
          <a:graphicData uri="http://schemas.openxmlformats.org/drawingml/2006/table">
            <a:tbl>
              <a:tblPr/>
              <a:tblGrid>
                <a:gridCol w="2357454"/>
                <a:gridCol w="3092553"/>
                <a:gridCol w="2951073"/>
              </a:tblGrid>
              <a:tr h="106600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FF33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Participant’s gender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FF33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Were you able to contribute as much as you wanted to?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FF33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Why or why not?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70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FF33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Male / female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FF33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1     2     3     4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FF33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70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FF3300"/>
                        </a:buClr>
                        <a:buSzPct val="150000"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Male / female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FF3300"/>
                        </a:buClr>
                        <a:buSzPct val="150000"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1     2     3     4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FF33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70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FF33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Male / female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FF3300"/>
                        </a:buClr>
                        <a:buSzPct val="150000"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1     2     3     4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FF33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57158" y="4357694"/>
            <a:ext cx="8572500" cy="1857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defRPr/>
            </a:pPr>
            <a:r>
              <a:rPr lang="en-GB" sz="2400" b="1" kern="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At the end of the discussion, quickly ask three people if they were able to contribute as much as they wanted to and why or why not. </a:t>
            </a:r>
          </a:p>
          <a:p>
            <a:pPr eaLnBrk="1" hangingPunct="1">
              <a:defRPr/>
            </a:pPr>
            <a:r>
              <a:rPr lang="en-GB" sz="2400" b="1" kern="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1 = Definitely yes and 4 = Definitively no</a:t>
            </a:r>
            <a:endParaRPr lang="en-GB" sz="2400" b="1" kern="0" dirty="0">
              <a:solidFill>
                <a:schemeClr val="tx2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GB" sz="2700" b="1" dirty="0" smtClean="0"/>
              <a:t>Researchers 3 and 4: Direct observation</a:t>
            </a:r>
            <a:r>
              <a:rPr lang="en-GB" sz="2700" dirty="0" smtClean="0"/>
              <a:t/>
            </a:r>
            <a:br>
              <a:rPr lang="en-GB" sz="2700" dirty="0" smtClean="0"/>
            </a:br>
            <a:r>
              <a:rPr lang="en-GB" sz="2700" dirty="0" smtClean="0"/>
              <a:t>Choose a group comprising both men and women. </a:t>
            </a:r>
            <a:br>
              <a:rPr lang="en-GB" sz="2700" dirty="0" smtClean="0"/>
            </a:br>
            <a:r>
              <a:rPr lang="en-GB" sz="2700" dirty="0" smtClean="0"/>
              <a:t>Observe the discussion and note when </a:t>
            </a:r>
            <a:br>
              <a:rPr lang="en-GB" sz="2700" dirty="0" smtClean="0"/>
            </a:br>
            <a:r>
              <a:rPr lang="en-GB" sz="2700" dirty="0" smtClean="0"/>
              <a:t>a man interrupts and when a woman interrupts</a:t>
            </a:r>
            <a:br>
              <a:rPr lang="en-GB" sz="2700" dirty="0" smtClean="0"/>
            </a:br>
            <a:r>
              <a:rPr lang="en-GB" sz="2700" dirty="0" smtClean="0"/>
              <a:t>No. of men =          			No. of women = </a:t>
            </a:r>
          </a:p>
        </p:txBody>
      </p:sp>
      <p:graphicFrame>
        <p:nvGraphicFramePr>
          <p:cNvPr id="206895" name="Group 47"/>
          <p:cNvGraphicFramePr>
            <a:graphicFrameLocks noGrp="1"/>
          </p:cNvGraphicFramePr>
          <p:nvPr>
            <p:ph type="tbl" idx="1"/>
          </p:nvPr>
        </p:nvGraphicFramePr>
        <p:xfrm>
          <a:off x="357158" y="2143116"/>
          <a:ext cx="8572530" cy="3964538"/>
        </p:xfrm>
        <a:graphic>
          <a:graphicData uri="http://schemas.openxmlformats.org/drawingml/2006/table">
            <a:tbl>
              <a:tblPr/>
              <a:tblGrid>
                <a:gridCol w="4234785"/>
                <a:gridCol w="4337745"/>
              </a:tblGrid>
              <a:tr h="7143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FF33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Men interrupting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FF33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Women interrupting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01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FF33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FF33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FF33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FF33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FF33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FF33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FF33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FF33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FF33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FF33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57188" y="4071938"/>
            <a:ext cx="82867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defRPr/>
            </a:pPr>
            <a:endParaRPr lang="en-GB" sz="2800" b="1" kern="0" dirty="0">
              <a:solidFill>
                <a:schemeClr val="tx2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3600" b="1" smtClean="0"/>
              <a:t>Researchers 5 and 6: </a:t>
            </a:r>
            <a:r>
              <a:rPr lang="en-GB" sz="3600" b="1" dirty="0" smtClean="0"/>
              <a:t>Unstructured interview</a:t>
            </a:r>
          </a:p>
        </p:txBody>
      </p:sp>
      <p:graphicFrame>
        <p:nvGraphicFramePr>
          <p:cNvPr id="206895" name="Group 47"/>
          <p:cNvGraphicFramePr>
            <a:graphicFrameLocks noGrp="1"/>
          </p:cNvGraphicFramePr>
          <p:nvPr>
            <p:ph type="tbl" idx="1"/>
          </p:nvPr>
        </p:nvGraphicFramePr>
        <p:xfrm>
          <a:off x="357188" y="1285874"/>
          <a:ext cx="8286808" cy="4143389"/>
        </p:xfrm>
        <a:graphic>
          <a:graphicData uri="http://schemas.openxmlformats.org/drawingml/2006/table">
            <a:tbl>
              <a:tblPr/>
              <a:tblGrid>
                <a:gridCol w="8286808"/>
              </a:tblGrid>
              <a:tr h="10288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FF33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Research indicates that men are three times more likely than women to interrupt. How can we ensure a woman’s voice counts for as much as a man’s?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45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FF33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Response from participant 1: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FF33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FF33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FF33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Response from participant 2: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FF3300"/>
                        </a:buClr>
                        <a:buSzPct val="150000"/>
                        <a:buFont typeface="Arial" charset="0"/>
                        <a:buNone/>
                        <a:tabLst/>
                      </a:pP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14313" y="4357688"/>
            <a:ext cx="8572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defRPr/>
            </a:pPr>
            <a:endParaRPr lang="en-GB" sz="2800" b="1" kern="0" dirty="0">
              <a:solidFill>
                <a:schemeClr val="tx2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8596" y="5429264"/>
            <a:ext cx="828675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GB" b="1" dirty="0" smtClean="0">
                <a:latin typeface="Arial" pitchFamily="34" charset="0"/>
                <a:cs typeface="Arial" pitchFamily="34" charset="0"/>
              </a:rPr>
              <a:t>Whilst the group are working, invite two people to answer the question above. Make a note of their answers. </a:t>
            </a:r>
            <a:endParaRPr lang="en-GB" b="1" kern="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226</Words>
  <Application>Microsoft Office PowerPoint</Application>
  <PresentationFormat>On-screen Show (4:3)</PresentationFormat>
  <Paragraphs>41</Paragraphs>
  <Slides>3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Office Theme</vt:lpstr>
      <vt:lpstr>Photo Editor Photo</vt:lpstr>
      <vt:lpstr>Researchers 1 and 2: Personal perceptions</vt:lpstr>
      <vt:lpstr>Researchers 3 and 4: Direct observation Choose a group comprising both men and women.  Observe the discussion and note when  a man interrupts and when a woman interrupts No. of men =             No. of women = </vt:lpstr>
      <vt:lpstr>Researchers 5 and 6: Unstructured interview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Researcher 1: Direct observation Choose a group comprising both men and women.  Observe the discussion and note when  a man interrupts and when a woman interrupts No. of men =             No. of women = </dc:title>
  <dc:creator>ELM User</dc:creator>
  <cp:lastModifiedBy>Justine Mercer</cp:lastModifiedBy>
  <cp:revision>6</cp:revision>
  <dcterms:created xsi:type="dcterms:W3CDTF">2012-06-15T21:29:46Z</dcterms:created>
  <dcterms:modified xsi:type="dcterms:W3CDTF">2014-10-08T22:47:56Z</dcterms:modified>
</cp:coreProperties>
</file>