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handoutMasterIdLst>
    <p:handoutMasterId r:id="rId30"/>
  </p:handoutMasterIdLst>
  <p:sldIdLst>
    <p:sldId id="362" r:id="rId2"/>
    <p:sldId id="365" r:id="rId3"/>
    <p:sldId id="386" r:id="rId4"/>
    <p:sldId id="388" r:id="rId5"/>
    <p:sldId id="390" r:id="rId6"/>
    <p:sldId id="389" r:id="rId7"/>
    <p:sldId id="395" r:id="rId8"/>
    <p:sldId id="394" r:id="rId9"/>
    <p:sldId id="366" r:id="rId10"/>
    <p:sldId id="367" r:id="rId11"/>
    <p:sldId id="340" r:id="rId12"/>
    <p:sldId id="344" r:id="rId13"/>
    <p:sldId id="345" r:id="rId14"/>
    <p:sldId id="346" r:id="rId15"/>
    <p:sldId id="368" r:id="rId16"/>
    <p:sldId id="369" r:id="rId17"/>
    <p:sldId id="370" r:id="rId18"/>
    <p:sldId id="371" r:id="rId19"/>
    <p:sldId id="373" r:id="rId20"/>
    <p:sldId id="374" r:id="rId21"/>
    <p:sldId id="383" r:id="rId22"/>
    <p:sldId id="376" r:id="rId23"/>
    <p:sldId id="377" r:id="rId24"/>
    <p:sldId id="378" r:id="rId25"/>
    <p:sldId id="338" r:id="rId26"/>
    <p:sldId id="382" r:id="rId27"/>
    <p:sldId id="385" r:id="rId28"/>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1927" autoAdjust="0"/>
    <p:restoredTop sz="73624" autoAdjust="0"/>
  </p:normalViewPr>
  <p:slideViewPr>
    <p:cSldViewPr>
      <p:cViewPr>
        <p:scale>
          <a:sx n="60" d="100"/>
          <a:sy n="60" d="100"/>
        </p:scale>
        <p:origin x="-1236"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2189"/>
    </p:cViewPr>
  </p:sorterViewPr>
  <p:notesViewPr>
    <p:cSldViewPr>
      <p:cViewPr varScale="1">
        <p:scale>
          <a:sx n="49" d="100"/>
          <a:sy n="49" d="100"/>
        </p:scale>
        <p:origin x="-2952" y="-114"/>
      </p:cViewPr>
      <p:guideLst>
        <p:guide orient="horz" pos="3120"/>
        <p:guide pos="21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E322540-E421-40D4-B6E4-3FC2585CE431}" type="slidenum">
              <a:rPr lang="en-GB"/>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16387" name="Rectangle 2051"/>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16388"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6BA0828-FDCD-4646-AB9B-C845E27B7B52}" type="slidenum">
              <a:rPr lang="en-GB"/>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BFE8AEB0-E9AD-412A-A6EA-70365CE69381}"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Slides 5 to</a:t>
            </a:r>
            <a:r>
              <a:rPr lang="en-GB" baseline="0" dirty="0" smtClean="0"/>
              <a:t> 24 DO NOT NEED TO BE COVERED ON THE DAY. They are for reference, if students want more help understanding the differences between description and reflection.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mn-ea"/>
                <a:cs typeface="+mn-cs"/>
              </a:rPr>
              <a:t>So, the authors of this chapter began by drawing on the work of Pollard and Filer (1996) – you should also draw upon the work of previous researchers, no point reinventing the wheel!</a:t>
            </a:r>
          </a:p>
          <a:p>
            <a:r>
              <a:rPr lang="en-GB" sz="1200" kern="1200" dirty="0" smtClean="0">
                <a:solidFill>
                  <a:schemeClr val="tx1"/>
                </a:solidFill>
                <a:latin typeface="Times New Roman" pitchFamily="18" charset="0"/>
                <a:ea typeface="+mn-ea"/>
                <a:cs typeface="+mn-cs"/>
              </a:rPr>
              <a:t> </a:t>
            </a:r>
          </a:p>
          <a:p>
            <a:pPr lvl="0"/>
            <a:r>
              <a:rPr lang="en-GB" sz="1200" kern="1200" dirty="0" smtClean="0">
                <a:solidFill>
                  <a:schemeClr val="tx1"/>
                </a:solidFill>
                <a:latin typeface="Times New Roman" pitchFamily="18" charset="0"/>
                <a:ea typeface="+mn-ea"/>
                <a:cs typeface="+mn-cs"/>
              </a:rPr>
              <a:t>What is being learned (learning content)?</a:t>
            </a:r>
          </a:p>
          <a:p>
            <a:pPr lvl="0"/>
            <a:r>
              <a:rPr lang="en-GB" sz="1200" kern="1200" dirty="0" smtClean="0">
                <a:solidFill>
                  <a:schemeClr val="tx1"/>
                </a:solidFill>
                <a:latin typeface="Times New Roman" pitchFamily="18" charset="0"/>
                <a:ea typeface="+mn-ea"/>
                <a:cs typeface="+mn-cs"/>
              </a:rPr>
              <a:t>When and where does the learning take place (learning context)?</a:t>
            </a:r>
          </a:p>
          <a:p>
            <a:pPr lvl="0"/>
            <a:r>
              <a:rPr lang="en-GB" sz="1200" kern="1200" dirty="0" smtClean="0">
                <a:solidFill>
                  <a:schemeClr val="tx1"/>
                </a:solidFill>
                <a:latin typeface="Times New Roman" pitchFamily="18" charset="0"/>
                <a:ea typeface="+mn-ea"/>
                <a:cs typeface="+mn-cs"/>
              </a:rPr>
              <a:t>Who is learning (learning identity)?</a:t>
            </a:r>
          </a:p>
          <a:p>
            <a:pPr lvl="0"/>
            <a:r>
              <a:rPr lang="en-GB" sz="1200" kern="1200" dirty="0" smtClean="0">
                <a:solidFill>
                  <a:schemeClr val="tx1"/>
                </a:solidFill>
                <a:latin typeface="Times New Roman" pitchFamily="18" charset="0"/>
                <a:ea typeface="+mn-ea"/>
                <a:cs typeface="+mn-cs"/>
              </a:rPr>
              <a:t>What support is available for learning?</a:t>
            </a:r>
          </a:p>
          <a:p>
            <a:pPr lvl="0"/>
            <a:r>
              <a:rPr lang="en-GB" sz="1200" kern="1200" dirty="0" smtClean="0">
                <a:solidFill>
                  <a:schemeClr val="tx1"/>
                </a:solidFill>
                <a:latin typeface="Times New Roman" pitchFamily="18" charset="0"/>
                <a:ea typeface="+mn-ea"/>
                <a:cs typeface="+mn-cs"/>
              </a:rPr>
              <a:t>What are the learning outcomes?</a:t>
            </a:r>
          </a:p>
          <a:p>
            <a:r>
              <a:rPr lang="en-GB" sz="1200" kern="1200" dirty="0" smtClean="0">
                <a:solidFill>
                  <a:schemeClr val="tx1"/>
                </a:solidFill>
                <a:latin typeface="Times New Roman" pitchFamily="18" charset="0"/>
                <a:ea typeface="+mn-ea"/>
                <a:cs typeface="+mn-cs"/>
              </a:rPr>
              <a:t> </a:t>
            </a:r>
          </a:p>
          <a:p>
            <a:r>
              <a:rPr lang="en-GB" sz="1200" kern="1200" dirty="0" smtClean="0">
                <a:solidFill>
                  <a:schemeClr val="tx1"/>
                </a:solidFill>
                <a:latin typeface="Times New Roman" pitchFamily="18" charset="0"/>
                <a:ea typeface="+mn-ea"/>
                <a:cs typeface="+mn-cs"/>
              </a:rPr>
              <a:t>But they added value to this list of questions by tailoring it to the learning generated by homework</a:t>
            </a:r>
          </a:p>
        </p:txBody>
      </p:sp>
      <p:sp>
        <p:nvSpPr>
          <p:cNvPr id="4" name="Slide Number Placeholder 3"/>
          <p:cNvSpPr>
            <a:spLocks noGrp="1"/>
          </p:cNvSpPr>
          <p:nvPr>
            <p:ph type="sldNum" sz="quarter" idx="10"/>
          </p:nvPr>
        </p:nvSpPr>
        <p:spPr/>
        <p:txBody>
          <a:bodyPr/>
          <a:lstStyle/>
          <a:p>
            <a:fld id="{36BA0828-FDCD-4646-AB9B-C845E27B7B52}" type="slidenum">
              <a:rPr lang="en-GB" smtClean="0"/>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mn-ea"/>
                <a:cs typeface="+mn-cs"/>
              </a:rPr>
              <a:t>A conceptual framework is like a sieve through which you pour your raw data in order to extract the “golden nuggets” representing significant/important information. It is often depicted as a diagram.  </a:t>
            </a:r>
          </a:p>
          <a:p>
            <a:r>
              <a:rPr lang="en-GB" sz="1200" kern="1200" dirty="0" smtClean="0">
                <a:solidFill>
                  <a:schemeClr val="tx1"/>
                </a:solidFill>
                <a:latin typeface="Times New Roman" pitchFamily="18" charset="0"/>
                <a:ea typeface="+mn-ea"/>
                <a:cs typeface="+mn-cs"/>
              </a:rPr>
              <a:t> </a:t>
            </a:r>
          </a:p>
          <a:p>
            <a:endParaRPr lang="en-GB" sz="1200" kern="1200" dirty="0" smtClean="0">
              <a:solidFill>
                <a:schemeClr val="tx1"/>
              </a:solidFill>
              <a:latin typeface="Times New Roman" pitchFamily="18" charset="0"/>
              <a:ea typeface="+mn-ea"/>
              <a:cs typeface="+mn-cs"/>
            </a:endParaRPr>
          </a:p>
        </p:txBody>
      </p:sp>
      <p:sp>
        <p:nvSpPr>
          <p:cNvPr id="4" name="Slide Number Placeholder 3"/>
          <p:cNvSpPr>
            <a:spLocks noGrp="1"/>
          </p:cNvSpPr>
          <p:nvPr>
            <p:ph type="sldNum" sz="quarter" idx="10"/>
          </p:nvPr>
        </p:nvSpPr>
        <p:spPr/>
        <p:txBody>
          <a:bodyPr/>
          <a:lstStyle/>
          <a:p>
            <a:fld id="{36BA0828-FDCD-4646-AB9B-C845E27B7B52}" type="slidenum">
              <a:rPr lang="en-GB" smtClean="0"/>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Probably worth drawing</a:t>
            </a:r>
            <a:r>
              <a:rPr lang="en-GB" baseline="0" dirty="0" smtClean="0"/>
              <a:t> attention to the fact that we cite the authors of each chapter in an edited collection, and that if this quote were in their assignment, it would be indented because it’s longer than 40 words, and it wouldn’t then need quotation marks at the beginning and end.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Poulson</a:t>
            </a:r>
            <a:r>
              <a:rPr lang="en-GB" dirty="0" smtClean="0"/>
              <a:t> and Wallace interviewed the students and their parents – you</a:t>
            </a:r>
            <a:r>
              <a:rPr lang="en-GB" baseline="0" dirty="0" smtClean="0"/>
              <a:t> aren’t expected to collect data for this assignment, but you are expected to utilize all the information you have at your disposal.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16</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19</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20</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21</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22</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Depending on how much time Janet Goodall has left for questions,</a:t>
            </a:r>
            <a:r>
              <a:rPr lang="en-GB" baseline="0" dirty="0" smtClean="0"/>
              <a:t> you </a:t>
            </a:r>
            <a:r>
              <a:rPr lang="en-GB" baseline="0" dirty="0" smtClean="0"/>
              <a:t>might </a:t>
            </a:r>
            <a:r>
              <a:rPr lang="en-GB" baseline="0" dirty="0" smtClean="0"/>
              <a:t>want to spend some time getting the students to consider how her presentation applies to her own particular context. </a:t>
            </a:r>
          </a:p>
          <a:p>
            <a:endParaRPr lang="en-GB" baseline="0" dirty="0" smtClean="0"/>
          </a:p>
          <a:p>
            <a:r>
              <a:rPr lang="en-GB" baseline="0" dirty="0" smtClean="0"/>
              <a:t>We have 90 minutes for this session, roughly divided as follows: </a:t>
            </a:r>
          </a:p>
          <a:p>
            <a:r>
              <a:rPr lang="en-GB" baseline="0" dirty="0" smtClean="0"/>
              <a:t>15 </a:t>
            </a:r>
            <a:r>
              <a:rPr lang="en-GB" baseline="0" dirty="0" err="1" smtClean="0"/>
              <a:t>mins</a:t>
            </a:r>
            <a:r>
              <a:rPr lang="en-GB" baseline="0" dirty="0" smtClean="0"/>
              <a:t> – quiz about the assignment rubrics (Slide 2)</a:t>
            </a:r>
          </a:p>
          <a:p>
            <a:r>
              <a:rPr lang="en-GB" baseline="0" dirty="0" smtClean="0"/>
              <a:t>5 </a:t>
            </a:r>
            <a:r>
              <a:rPr lang="en-GB" baseline="0" dirty="0" err="1" smtClean="0"/>
              <a:t>mins</a:t>
            </a:r>
            <a:r>
              <a:rPr lang="en-GB" baseline="0" dirty="0" smtClean="0"/>
              <a:t> – slide 3-5.</a:t>
            </a:r>
          </a:p>
          <a:p>
            <a:r>
              <a:rPr lang="en-GB" baseline="0" dirty="0" smtClean="0"/>
              <a:t>20 </a:t>
            </a:r>
            <a:r>
              <a:rPr lang="en-GB" baseline="0" dirty="0" err="1" smtClean="0"/>
              <a:t>mins</a:t>
            </a:r>
            <a:r>
              <a:rPr lang="en-GB" baseline="0" dirty="0" smtClean="0"/>
              <a:t> – reading the article individually</a:t>
            </a:r>
          </a:p>
          <a:p>
            <a:r>
              <a:rPr lang="en-GB" baseline="0" dirty="0" smtClean="0"/>
              <a:t>10 </a:t>
            </a:r>
            <a:r>
              <a:rPr lang="en-GB" baseline="0" dirty="0" err="1" smtClean="0"/>
              <a:t>mins</a:t>
            </a:r>
            <a:r>
              <a:rPr lang="en-GB" baseline="0" dirty="0" smtClean="0"/>
              <a:t> – working in pairs of people who have read the same article </a:t>
            </a:r>
          </a:p>
          <a:p>
            <a:r>
              <a:rPr lang="en-GB" baseline="0" dirty="0" smtClean="0"/>
              <a:t>20 </a:t>
            </a:r>
            <a:r>
              <a:rPr lang="en-GB" baseline="0" dirty="0" err="1" smtClean="0"/>
              <a:t>mins</a:t>
            </a:r>
            <a:r>
              <a:rPr lang="en-GB" baseline="0" dirty="0" smtClean="0"/>
              <a:t> – working in groups of six, with one person who has read each article</a:t>
            </a:r>
          </a:p>
          <a:p>
            <a:r>
              <a:rPr lang="en-GB" baseline="0" dirty="0" smtClean="0"/>
              <a:t>10 </a:t>
            </a:r>
            <a:r>
              <a:rPr lang="en-GB" baseline="0" dirty="0" err="1" smtClean="0"/>
              <a:t>mins</a:t>
            </a:r>
            <a:r>
              <a:rPr lang="en-GB" baseline="0" dirty="0" smtClean="0"/>
              <a:t> – plenary considering how each group has </a:t>
            </a:r>
            <a:r>
              <a:rPr lang="en-GB" baseline="0" dirty="0" err="1" smtClean="0"/>
              <a:t>rannked</a:t>
            </a:r>
            <a:r>
              <a:rPr lang="en-GB" baseline="0" dirty="0" smtClean="0"/>
              <a:t> the articles in terms of rigour and relevance. </a:t>
            </a:r>
          </a:p>
          <a:p>
            <a:endParaRPr lang="en-GB" baseline="0" dirty="0" smtClean="0"/>
          </a:p>
          <a:p>
            <a:r>
              <a:rPr lang="en-GB" baseline="0" dirty="0" smtClean="0"/>
              <a:t>Slides 9 to 20 don’t need to be covered. The students have already had the Generic rubric.</a:t>
            </a:r>
          </a:p>
          <a:p>
            <a:endParaRPr lang="en-GB" baseline="0" dirty="0" smtClean="0"/>
          </a:p>
          <a:p>
            <a:r>
              <a:rPr lang="en-GB" baseline="0" dirty="0" smtClean="0"/>
              <a:t>The title of the Improving Urban Schools assignment has been changed to Improving Schools in Areas of Socio-economic Disadvantage, or Improving Schools for short, since some Teach First schools are not urban any more.  </a:t>
            </a:r>
          </a:p>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23</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a:t>
            </a:r>
            <a:r>
              <a:rPr lang="en-GB" baseline="0" dirty="0" smtClean="0"/>
              <a:t>wo conclusions might not have been reached if the authors had stuck to the quite superficial analysis offered by the earlier slide – that Adam did the homework well and learnt a lot, whereas Sophie skipped it and didn’t learn anything. This is where a clear and robust conceptual framework really comes into its own – it helps you analyze your data at a deeper level and uncover the “hidden gems”.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24</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mn-ea"/>
                <a:cs typeface="+mn-cs"/>
              </a:rPr>
              <a:t>It’s absolutely</a:t>
            </a:r>
            <a:r>
              <a:rPr lang="en-GB" sz="1200" kern="1200" baseline="0" dirty="0" smtClean="0">
                <a:solidFill>
                  <a:schemeClr val="tx1"/>
                </a:solidFill>
                <a:latin typeface="Times New Roman" pitchFamily="18" charset="0"/>
                <a:ea typeface="+mn-ea"/>
                <a:cs typeface="+mn-cs"/>
              </a:rPr>
              <a:t> vital that students link this kind of classroom-based work to the wider field of educational leadership and/or policy discourse. </a:t>
            </a:r>
            <a:endParaRPr lang="en-GB" sz="1200" kern="1200" dirty="0" smtClean="0">
              <a:solidFill>
                <a:schemeClr val="tx1"/>
              </a:solidFill>
              <a:latin typeface="Times New Roman" pitchFamily="18" charset="0"/>
              <a:ea typeface="+mn-ea"/>
              <a:cs typeface="+mn-cs"/>
            </a:endParaRPr>
          </a:p>
        </p:txBody>
      </p:sp>
      <p:sp>
        <p:nvSpPr>
          <p:cNvPr id="4" name="Slide Number Placeholder 3"/>
          <p:cNvSpPr>
            <a:spLocks noGrp="1"/>
          </p:cNvSpPr>
          <p:nvPr>
            <p:ph type="sldNum" sz="quarter" idx="10"/>
          </p:nvPr>
        </p:nvSpPr>
        <p:spPr/>
        <p:txBody>
          <a:bodyPr/>
          <a:lstStyle/>
          <a:p>
            <a:fld id="{36BA0828-FDCD-4646-AB9B-C845E27B7B52}" type="slidenum">
              <a:rPr lang="en-GB" smtClean="0"/>
              <a:pPr/>
              <a:t>25</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They can read more about </a:t>
            </a:r>
            <a:r>
              <a:rPr lang="en-GB" dirty="0" err="1" smtClean="0"/>
              <a:t>positionality</a:t>
            </a:r>
            <a:r>
              <a:rPr lang="en-GB" dirty="0" smtClean="0"/>
              <a:t> in the Briggs</a:t>
            </a:r>
            <a:r>
              <a:rPr lang="en-GB" baseline="0" dirty="0" smtClean="0"/>
              <a:t> et al. (2011) book.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26</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I’ll photocopy a copy of this for everyone, but not as a jigsaw! It will also be posted on the website. It should be enough to </a:t>
            </a:r>
            <a:r>
              <a:rPr lang="en-GB" sz="1200" smtClean="0"/>
              <a:t>distribute it.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27</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TA = teaching</a:t>
            </a:r>
            <a:r>
              <a:rPr lang="en-GB" baseline="0" dirty="0" smtClean="0"/>
              <a:t> assistant</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Short (5 minute?) discussion in pairs.</a:t>
            </a:r>
          </a:p>
          <a:p>
            <a:endParaRPr lang="en-GB" dirty="0" smtClean="0"/>
          </a:p>
          <a:p>
            <a:r>
              <a:rPr lang="en-GB" dirty="0" smtClean="0"/>
              <a:t>Need to make</a:t>
            </a:r>
            <a:r>
              <a:rPr lang="en-GB" baseline="0" dirty="0" smtClean="0"/>
              <a:t> the point that just because it is available, doesn’t mean they should use it. Need to stick to respectable sources – peer reviewed journal articles, newspaper articles for really recent stuff. Don’t bother quoting conference proceedings more than two years old, because if a conference paper is any good, it gets converted into a journal article shortly afterwards. </a:t>
            </a:r>
          </a:p>
          <a:p>
            <a:endParaRPr lang="en-GB" baseline="0" dirty="0" smtClean="0"/>
          </a:p>
          <a:p>
            <a:r>
              <a:rPr lang="en-GB" baseline="0" dirty="0" smtClean="0"/>
              <a:t>British Educational Research Journal (</a:t>
            </a:r>
            <a:r>
              <a:rPr lang="en-GB" baseline="0" dirty="0" err="1" smtClean="0"/>
              <a:t>BERJ</a:t>
            </a:r>
            <a:r>
              <a:rPr lang="en-GB" baseline="0" dirty="0" smtClean="0"/>
              <a:t>) is the most widely-respected UK-based peer-reviewed journal. </a:t>
            </a:r>
            <a:r>
              <a:rPr lang="en-GB" baseline="0" dirty="0" err="1" smtClean="0"/>
              <a:t>EMAL</a:t>
            </a:r>
            <a:r>
              <a:rPr lang="en-GB" baseline="0" dirty="0" smtClean="0"/>
              <a:t> (Educational Management, Administration and Leadership) is also good, as is SLAM (School Leadership and Management). Practitioner-journals aren’t as rigorously peer-reviewed, but Management in Education is good.  </a:t>
            </a:r>
          </a:p>
          <a:p>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err="1" smtClean="0"/>
              <a:t>Kamler</a:t>
            </a:r>
            <a:r>
              <a:rPr lang="en-GB" dirty="0" smtClean="0"/>
              <a:t> and Thomson (2006) have written a great book aimed at doctoral students, but it is</a:t>
            </a:r>
            <a:r>
              <a:rPr lang="en-GB" baseline="0" dirty="0" smtClean="0"/>
              <a:t> also suitable for M-level. They </a:t>
            </a:r>
            <a:r>
              <a:rPr lang="en-GB" dirty="0" smtClean="0"/>
              <a:t>liken writing a literature review to hosting</a:t>
            </a:r>
            <a:r>
              <a:rPr lang="en-GB" baseline="0" dirty="0" smtClean="0"/>
              <a:t> </a:t>
            </a:r>
            <a:r>
              <a:rPr lang="en-GB" dirty="0" smtClean="0"/>
              <a:t>a dinner party – read on to find out why ...</a:t>
            </a:r>
          </a:p>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Some sources are more recent than others, some are more relevant, some are more credible etc. </a:t>
            </a:r>
          </a:p>
          <a:p>
            <a:endParaRPr lang="en-GB" baseline="0" dirty="0" smtClean="0"/>
          </a:p>
          <a:p>
            <a:r>
              <a:rPr lang="en-GB" baseline="0" dirty="0" smtClean="0"/>
              <a:t>A key additional point is that the evidence-base underpinning a source can be very small or absolutely huge. I give the example of two papers dealing with the deployment of teaching assistants.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mn-ea"/>
                <a:cs typeface="+mn-cs"/>
              </a:rPr>
              <a:t>Kerry, T. 2005. Towards a typology for conceptualising the roles of teaching assistants. </a:t>
            </a:r>
            <a:r>
              <a:rPr lang="en-GB" sz="1200" i="1" kern="1200" dirty="0" smtClean="0">
                <a:solidFill>
                  <a:schemeClr val="tx1"/>
                </a:solidFill>
                <a:latin typeface="Times New Roman" pitchFamily="18" charset="0"/>
                <a:ea typeface="+mn-ea"/>
                <a:cs typeface="+mn-cs"/>
              </a:rPr>
              <a:t>Educational Review</a:t>
            </a:r>
            <a:r>
              <a:rPr lang="en-GB" sz="1200" kern="1200" dirty="0" smtClean="0">
                <a:solidFill>
                  <a:schemeClr val="tx1"/>
                </a:solidFill>
                <a:latin typeface="Times New Roman" pitchFamily="18" charset="0"/>
                <a:ea typeface="+mn-ea"/>
                <a:cs typeface="+mn-cs"/>
              </a:rPr>
              <a:t> 57, no. 3: 373–84. This is based on his own experience over 17</a:t>
            </a:r>
            <a:r>
              <a:rPr lang="en-GB" sz="1200" kern="1200" baseline="0" dirty="0" smtClean="0">
                <a:solidFill>
                  <a:schemeClr val="tx1"/>
                </a:solidFill>
                <a:latin typeface="Times New Roman" pitchFamily="18" charset="0"/>
                <a:ea typeface="+mn-ea"/>
                <a:cs typeface="+mn-cs"/>
              </a:rPr>
              <a:t> years, so he’ll clearly an expert BUT ...</a:t>
            </a:r>
            <a:endParaRPr lang="en-GB" sz="12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mn-ea"/>
                <a:cs typeface="+mn-cs"/>
              </a:rPr>
              <a:t>Blatchford, P., Russell, A., Bassett, P., Brown, P. &amp; Martin, C. (2007b) The role and effects of teaching assistants in English primary schools (Years 4 to 6) 2000–2003, </a:t>
            </a:r>
            <a:r>
              <a:rPr lang="en-GB" sz="1200" i="1" kern="1200" dirty="0" smtClean="0">
                <a:solidFill>
                  <a:schemeClr val="tx1"/>
                </a:solidFill>
                <a:latin typeface="Times New Roman" pitchFamily="18" charset="0"/>
                <a:ea typeface="+mn-ea"/>
                <a:cs typeface="+mn-cs"/>
              </a:rPr>
              <a:t>British Educational Research Journal, </a:t>
            </a:r>
            <a:r>
              <a:rPr lang="en-GB" sz="1200" kern="1200" dirty="0" smtClean="0">
                <a:solidFill>
                  <a:schemeClr val="tx1"/>
                </a:solidFill>
                <a:latin typeface="Times New Roman" pitchFamily="18" charset="0"/>
                <a:ea typeface="+mn-ea"/>
                <a:cs typeface="+mn-cs"/>
              </a:rPr>
              <a:t>33(1), 5–26. This is a 5-year study involving 10,000</a:t>
            </a:r>
            <a:r>
              <a:rPr lang="en-GB" sz="1200" kern="1200" baseline="0" dirty="0" smtClean="0">
                <a:solidFill>
                  <a:schemeClr val="tx1"/>
                </a:solidFill>
                <a:latin typeface="Times New Roman" pitchFamily="18" charset="0"/>
                <a:ea typeface="+mn-ea"/>
                <a:cs typeface="+mn-cs"/>
              </a:rPr>
              <a:t> schools in England and Wales, three phases of data collection, thousands of questionnaire responses, time-logs, observations, interviews, and talking to pupils in 76 schools. These two sources ought not to carry equal weight, though they are both journal articles.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baseline="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Times New Roman" pitchFamily="18" charset="0"/>
                <a:ea typeface="+mn-ea"/>
                <a:cs typeface="+mn-cs"/>
              </a:rPr>
              <a:t>You also need to consider how relevant the original context of the source is to you own. So stuff from England and Wales should be privileged over stuff from elsewhere; stuff from primary over secondary, if you work in primary; stuff from schools in challenging circumstances over schools in the leafy suburbs, if you work in the former, etc. </a:t>
            </a:r>
            <a:endParaRPr lang="en-GB" dirty="0" smtClean="0"/>
          </a:p>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a:t>
            </a:r>
            <a:r>
              <a:rPr lang="en-GB" baseline="0" dirty="0" smtClean="0"/>
              <a:t> six papers are … </a:t>
            </a:r>
          </a:p>
          <a:p>
            <a:endParaRPr lang="en-GB" baseline="0" dirty="0" smtClean="0"/>
          </a:p>
          <a:p>
            <a:r>
              <a:rPr lang="en-GB" sz="1200" kern="1200" baseline="0" dirty="0" smtClean="0">
                <a:solidFill>
                  <a:schemeClr val="tx1"/>
                </a:solidFill>
                <a:latin typeface="Times New Roman" pitchFamily="18" charset="0"/>
                <a:ea typeface="+mn-ea"/>
                <a:cs typeface="+mn-cs"/>
              </a:rPr>
              <a:t>Trevor Kerry (2005): Towards a typology for conceptualizing the roles of teaching assistants, </a:t>
            </a:r>
            <a:r>
              <a:rPr lang="en-GB" sz="1200" i="1" kern="1200" baseline="0" dirty="0" smtClean="0">
                <a:solidFill>
                  <a:schemeClr val="tx1"/>
                </a:solidFill>
                <a:latin typeface="Times New Roman" pitchFamily="18" charset="0"/>
                <a:ea typeface="+mn-ea"/>
                <a:cs typeface="+mn-cs"/>
              </a:rPr>
              <a:t>Educational Review</a:t>
            </a:r>
            <a:r>
              <a:rPr lang="en-GB" sz="1200" kern="1200" baseline="0" dirty="0" smtClean="0">
                <a:solidFill>
                  <a:schemeClr val="tx1"/>
                </a:solidFill>
                <a:latin typeface="Times New Roman" pitchFamily="18" charset="0"/>
                <a:ea typeface="+mn-ea"/>
                <a:cs typeface="+mn-cs"/>
              </a:rPr>
              <a:t>, 57:3, 373-384</a:t>
            </a:r>
          </a:p>
          <a:p>
            <a:endParaRPr lang="en-GB" sz="1200" kern="1200" baseline="0" dirty="0" smtClean="0">
              <a:solidFill>
                <a:schemeClr val="tx1"/>
              </a:solidFill>
              <a:latin typeface="Times New Roman" pitchFamily="18" charset="0"/>
              <a:ea typeface="+mn-ea"/>
              <a:cs typeface="+mn-cs"/>
            </a:endParaRPr>
          </a:p>
          <a:p>
            <a:r>
              <a:rPr lang="en-GB" sz="1200" kern="1200" baseline="0" dirty="0" smtClean="0">
                <a:solidFill>
                  <a:schemeClr val="tx1"/>
                </a:solidFill>
                <a:latin typeface="Times New Roman" pitchFamily="18" charset="0"/>
                <a:ea typeface="+mn-ea"/>
                <a:cs typeface="+mn-cs"/>
              </a:rPr>
              <a:t>Emma </a:t>
            </a:r>
            <a:r>
              <a:rPr lang="en-GB" sz="1200" kern="1200" baseline="0" dirty="0" err="1" smtClean="0">
                <a:solidFill>
                  <a:schemeClr val="tx1"/>
                </a:solidFill>
                <a:latin typeface="Times New Roman" pitchFamily="18" charset="0"/>
                <a:ea typeface="+mn-ea"/>
                <a:cs typeface="+mn-cs"/>
              </a:rPr>
              <a:t>McVittie</a:t>
            </a:r>
            <a:r>
              <a:rPr lang="en-GB" sz="1200" kern="1200" baseline="0" dirty="0" smtClean="0">
                <a:solidFill>
                  <a:schemeClr val="tx1"/>
                </a:solidFill>
                <a:latin typeface="Times New Roman" pitchFamily="18" charset="0"/>
                <a:ea typeface="+mn-ea"/>
                <a:cs typeface="+mn-cs"/>
              </a:rPr>
              <a:t> (2007): The role of the teaching assistant: An investigative study to discover if teaching assistants are being used effectively to support children with special educational needs in mainstream schools, Education 3-13: </a:t>
            </a:r>
            <a:r>
              <a:rPr lang="en-GB" sz="1200" i="1" kern="1200" baseline="0" dirty="0" smtClean="0">
                <a:solidFill>
                  <a:schemeClr val="tx1"/>
                </a:solidFill>
                <a:latin typeface="Times New Roman" pitchFamily="18" charset="0"/>
                <a:ea typeface="+mn-ea"/>
                <a:cs typeface="+mn-cs"/>
              </a:rPr>
              <a:t>International Journal of Primary, Elementary and Early Years Education</a:t>
            </a:r>
            <a:r>
              <a:rPr lang="en-GB" sz="1200" kern="1200" baseline="0" dirty="0" smtClean="0">
                <a:solidFill>
                  <a:schemeClr val="tx1"/>
                </a:solidFill>
                <a:latin typeface="Times New Roman" pitchFamily="18" charset="0"/>
                <a:ea typeface="+mn-ea"/>
                <a:cs typeface="+mn-cs"/>
              </a:rPr>
              <a:t>, 33:3, 26-31</a:t>
            </a:r>
          </a:p>
          <a:p>
            <a:endParaRPr lang="en-GB" sz="1200" kern="1200" baseline="0" dirty="0" smtClean="0">
              <a:solidFill>
                <a:schemeClr val="tx1"/>
              </a:solidFill>
              <a:latin typeface="Times New Roman" pitchFamily="18" charset="0"/>
              <a:ea typeface="+mn-ea"/>
              <a:cs typeface="+mn-cs"/>
            </a:endParaRPr>
          </a:p>
          <a:p>
            <a:r>
              <a:rPr lang="en-GB" sz="1200" kern="1200" baseline="0" dirty="0" smtClean="0">
                <a:solidFill>
                  <a:schemeClr val="tx1"/>
                </a:solidFill>
                <a:latin typeface="Times New Roman" pitchFamily="18" charset="0"/>
                <a:ea typeface="+mn-ea"/>
                <a:cs typeface="+mn-cs"/>
              </a:rPr>
              <a:t>Hilary </a:t>
            </a:r>
            <a:r>
              <a:rPr lang="en-GB" sz="1200" kern="1200" baseline="0" dirty="0" err="1" smtClean="0">
                <a:solidFill>
                  <a:schemeClr val="tx1"/>
                </a:solidFill>
                <a:latin typeface="Times New Roman" pitchFamily="18" charset="0"/>
                <a:ea typeface="+mn-ea"/>
                <a:cs typeface="+mn-cs"/>
              </a:rPr>
              <a:t>Cremin</a:t>
            </a:r>
            <a:r>
              <a:rPr lang="en-GB" sz="1200" kern="1200" baseline="0" dirty="0" smtClean="0">
                <a:solidFill>
                  <a:schemeClr val="tx1"/>
                </a:solidFill>
                <a:latin typeface="Times New Roman" pitchFamily="18" charset="0"/>
                <a:ea typeface="+mn-ea"/>
                <a:cs typeface="+mn-cs"/>
              </a:rPr>
              <a:t>, Gary Thomas &amp; Karen </a:t>
            </a:r>
            <a:r>
              <a:rPr lang="en-GB" sz="1200" kern="1200" baseline="0" dirty="0" err="1" smtClean="0">
                <a:solidFill>
                  <a:schemeClr val="tx1"/>
                </a:solidFill>
                <a:latin typeface="Times New Roman" pitchFamily="18" charset="0"/>
                <a:ea typeface="+mn-ea"/>
                <a:cs typeface="+mn-cs"/>
              </a:rPr>
              <a:t>Vincett</a:t>
            </a:r>
            <a:r>
              <a:rPr lang="en-GB" sz="1200" kern="1200" baseline="0" dirty="0" smtClean="0">
                <a:solidFill>
                  <a:schemeClr val="tx1"/>
                </a:solidFill>
                <a:latin typeface="Times New Roman" pitchFamily="18" charset="0"/>
                <a:ea typeface="+mn-ea"/>
                <a:cs typeface="+mn-cs"/>
              </a:rPr>
              <a:t> (2005): Working with teaching assistants: three models evaluated, </a:t>
            </a:r>
            <a:r>
              <a:rPr lang="en-GB" sz="1200" i="1" kern="1200" baseline="0" dirty="0" smtClean="0">
                <a:solidFill>
                  <a:schemeClr val="tx1"/>
                </a:solidFill>
                <a:latin typeface="Times New Roman" pitchFamily="18" charset="0"/>
                <a:ea typeface="+mn-ea"/>
                <a:cs typeface="+mn-cs"/>
              </a:rPr>
              <a:t>Research Papers in Education</a:t>
            </a:r>
            <a:r>
              <a:rPr lang="en-GB" sz="1200" kern="1200" baseline="0" dirty="0" smtClean="0">
                <a:solidFill>
                  <a:schemeClr val="tx1"/>
                </a:solidFill>
                <a:latin typeface="Times New Roman" pitchFamily="18" charset="0"/>
                <a:ea typeface="+mn-ea"/>
                <a:cs typeface="+mn-cs"/>
              </a:rPr>
              <a:t>, 20:4, 413-432</a:t>
            </a:r>
          </a:p>
          <a:p>
            <a:endParaRPr lang="en-GB" sz="1200" kern="1200" baseline="0" dirty="0" smtClean="0">
              <a:solidFill>
                <a:schemeClr val="tx1"/>
              </a:solidFill>
              <a:latin typeface="Times New Roman" pitchFamily="18" charset="0"/>
              <a:ea typeface="+mn-ea"/>
              <a:cs typeface="+mn-cs"/>
            </a:endParaRPr>
          </a:p>
          <a:p>
            <a:r>
              <a:rPr lang="en-GB" sz="1200" kern="1200" baseline="0" dirty="0" smtClean="0">
                <a:solidFill>
                  <a:schemeClr val="tx1"/>
                </a:solidFill>
                <a:latin typeface="Times New Roman" pitchFamily="18" charset="0"/>
                <a:ea typeface="+mn-ea"/>
                <a:cs typeface="+mn-cs"/>
              </a:rPr>
              <a:t>Peter Blatchford, Paul Bassett, Penelope Brown, Clare Martin, Anthony Russell &amp; Rob Webster (2011): The impact of support staff on pupils’ ‘positive approaches to learning’ and their academic progress, </a:t>
            </a:r>
            <a:r>
              <a:rPr lang="en-GB" sz="1200" i="1" kern="1200" baseline="0" dirty="0" smtClean="0">
                <a:solidFill>
                  <a:schemeClr val="tx1"/>
                </a:solidFill>
                <a:latin typeface="Times New Roman" pitchFamily="18" charset="0"/>
                <a:ea typeface="+mn-ea"/>
                <a:cs typeface="+mn-cs"/>
              </a:rPr>
              <a:t>British Educational Research Journal,</a:t>
            </a:r>
            <a:r>
              <a:rPr lang="en-GB" sz="1200" kern="1200" baseline="0" dirty="0" smtClean="0">
                <a:solidFill>
                  <a:schemeClr val="tx1"/>
                </a:solidFill>
                <a:latin typeface="Times New Roman" pitchFamily="18" charset="0"/>
                <a:ea typeface="+mn-ea"/>
                <a:cs typeface="+mn-cs"/>
              </a:rPr>
              <a:t> 37:3, 443-464</a:t>
            </a:r>
          </a:p>
          <a:p>
            <a:endParaRPr lang="en-GB" sz="1200" kern="1200" baseline="0" dirty="0" smtClean="0">
              <a:solidFill>
                <a:schemeClr val="tx1"/>
              </a:solidFill>
              <a:latin typeface="Times New Roman" pitchFamily="18" charset="0"/>
              <a:ea typeface="+mn-ea"/>
              <a:cs typeface="+mn-cs"/>
            </a:endParaRPr>
          </a:p>
          <a:p>
            <a:r>
              <a:rPr lang="en-GB" sz="1200" kern="1200" baseline="0" dirty="0" smtClean="0">
                <a:solidFill>
                  <a:schemeClr val="tx1"/>
                </a:solidFill>
                <a:latin typeface="Times New Roman" pitchFamily="18" charset="0"/>
                <a:ea typeface="+mn-ea"/>
                <a:cs typeface="+mn-cs"/>
              </a:rPr>
              <a:t>Peter Blatchford, Anthony Russell, Paul Bassett, Penelope Brown &amp; Clare Martin (2007): The role and effects of teaching assistants in English primary schools (Years 4 to 6) 2000–2003. Results from the Class Size and Pupil–Adult Ratios (</a:t>
            </a:r>
            <a:r>
              <a:rPr lang="en-GB" sz="1200" kern="1200" baseline="0" dirty="0" err="1" smtClean="0">
                <a:solidFill>
                  <a:schemeClr val="tx1"/>
                </a:solidFill>
                <a:latin typeface="Times New Roman" pitchFamily="18" charset="0"/>
                <a:ea typeface="+mn-ea"/>
                <a:cs typeface="+mn-cs"/>
              </a:rPr>
              <a:t>CSPAR</a:t>
            </a:r>
            <a:r>
              <a:rPr lang="en-GB" sz="1200" kern="1200" baseline="0" dirty="0" smtClean="0">
                <a:solidFill>
                  <a:schemeClr val="tx1"/>
                </a:solidFill>
                <a:latin typeface="Times New Roman" pitchFamily="18" charset="0"/>
                <a:ea typeface="+mn-ea"/>
                <a:cs typeface="+mn-cs"/>
              </a:rPr>
              <a:t>) </a:t>
            </a:r>
            <a:r>
              <a:rPr lang="en-GB" sz="1200" kern="1200" baseline="0" dirty="0" err="1" smtClean="0">
                <a:solidFill>
                  <a:schemeClr val="tx1"/>
                </a:solidFill>
                <a:latin typeface="Times New Roman" pitchFamily="18" charset="0"/>
                <a:ea typeface="+mn-ea"/>
                <a:cs typeface="+mn-cs"/>
              </a:rPr>
              <a:t>KS2</a:t>
            </a:r>
            <a:r>
              <a:rPr lang="en-GB" sz="1200" kern="1200" baseline="0" dirty="0" smtClean="0">
                <a:solidFill>
                  <a:schemeClr val="tx1"/>
                </a:solidFill>
                <a:latin typeface="Times New Roman" pitchFamily="18" charset="0"/>
                <a:ea typeface="+mn-ea"/>
                <a:cs typeface="+mn-cs"/>
              </a:rPr>
              <a:t> Project, </a:t>
            </a:r>
            <a:r>
              <a:rPr lang="en-GB" sz="1200" i="1" kern="1200" baseline="0" dirty="0" smtClean="0">
                <a:solidFill>
                  <a:schemeClr val="tx1"/>
                </a:solidFill>
                <a:latin typeface="Times New Roman" pitchFamily="18" charset="0"/>
                <a:ea typeface="+mn-ea"/>
                <a:cs typeface="+mn-cs"/>
              </a:rPr>
              <a:t>British Educational Research Journal,</a:t>
            </a:r>
            <a:r>
              <a:rPr lang="en-GB" sz="1200" kern="1200" baseline="0" dirty="0" smtClean="0">
                <a:solidFill>
                  <a:schemeClr val="tx1"/>
                </a:solidFill>
                <a:latin typeface="Times New Roman" pitchFamily="18" charset="0"/>
                <a:ea typeface="+mn-ea"/>
                <a:cs typeface="+mn-cs"/>
              </a:rPr>
              <a:t> 33:1, 5-26</a:t>
            </a:r>
          </a:p>
          <a:p>
            <a:endParaRPr lang="en-GB" sz="1200" kern="1200" baseline="0" dirty="0" smtClean="0">
              <a:solidFill>
                <a:schemeClr val="tx1"/>
              </a:solidFill>
              <a:latin typeface="Times New Roman" pitchFamily="18" charset="0"/>
              <a:ea typeface="+mn-ea"/>
              <a:cs typeface="+mn-cs"/>
            </a:endParaRPr>
          </a:p>
          <a:p>
            <a:r>
              <a:rPr lang="en-GB" sz="1200" kern="1200" baseline="0" dirty="0" smtClean="0">
                <a:solidFill>
                  <a:schemeClr val="tx1"/>
                </a:solidFill>
                <a:latin typeface="Times New Roman" pitchFamily="18" charset="0"/>
                <a:ea typeface="+mn-ea"/>
                <a:cs typeface="+mn-cs"/>
              </a:rPr>
              <a:t>Rob Webster, Peter Blatchford, Paul Bassett, Penelope Brown, Clare Martin &amp; Anthony Russell (2010): Double standards and first principles: framing teaching assistant support for pupils with special educational needs, </a:t>
            </a:r>
            <a:r>
              <a:rPr lang="en-GB" sz="1200" i="1" kern="1200" baseline="0" dirty="0" smtClean="0">
                <a:solidFill>
                  <a:schemeClr val="tx1"/>
                </a:solidFill>
                <a:latin typeface="Times New Roman" pitchFamily="18" charset="0"/>
                <a:ea typeface="+mn-ea"/>
                <a:cs typeface="+mn-cs"/>
              </a:rPr>
              <a:t>European Journal of Special Needs Education,</a:t>
            </a:r>
            <a:r>
              <a:rPr lang="en-GB" sz="1200" kern="1200" baseline="0" dirty="0" smtClean="0">
                <a:solidFill>
                  <a:schemeClr val="tx1"/>
                </a:solidFill>
                <a:latin typeface="Times New Roman" pitchFamily="18" charset="0"/>
                <a:ea typeface="+mn-ea"/>
                <a:cs typeface="+mn-cs"/>
              </a:rPr>
              <a:t> 25:4, 319-336</a:t>
            </a:r>
          </a:p>
          <a:p>
            <a:endParaRPr lang="en-GB" sz="1200" kern="1200" baseline="0" dirty="0" smtClean="0">
              <a:solidFill>
                <a:schemeClr val="tx1"/>
              </a:solidFill>
              <a:latin typeface="Times New Roman" pitchFamily="18" charset="0"/>
              <a:ea typeface="+mn-ea"/>
              <a:cs typeface="+mn-cs"/>
            </a:endParaRPr>
          </a:p>
          <a:p>
            <a:endParaRPr lang="en-GB" sz="1200" kern="1200" baseline="0" dirty="0" smtClean="0">
              <a:solidFill>
                <a:schemeClr val="tx1"/>
              </a:solidFill>
              <a:latin typeface="Times New Roman" pitchFamily="18" charset="0"/>
              <a:ea typeface="+mn-ea"/>
              <a:cs typeface="+mn-cs"/>
            </a:endParaRPr>
          </a:p>
          <a:p>
            <a:r>
              <a:rPr lang="en-GB" sz="1200" b="1" kern="1200" baseline="0" dirty="0" smtClean="0">
                <a:solidFill>
                  <a:schemeClr val="tx1"/>
                </a:solidFill>
                <a:latin typeface="Times New Roman" pitchFamily="18" charset="0"/>
                <a:ea typeface="+mn-ea"/>
                <a:cs typeface="+mn-cs"/>
              </a:rPr>
              <a:t>Extension activity for those that finish early (with thanks to Janet Harvey):</a:t>
            </a:r>
          </a:p>
          <a:p>
            <a:r>
              <a:rPr lang="en-GB" sz="1200" dirty="0" smtClean="0"/>
              <a:t>Create a single written paragraph summarising findings which also demonstrates effective use of academic citation. It needs to include argumentation and skilful use of appropriate connectives (however, on the other hand, moreover, furthermore etc) </a:t>
            </a:r>
            <a:br>
              <a:rPr lang="en-GB" sz="1200" dirty="0" smtClean="0"/>
            </a:br>
            <a:endParaRPr lang="en-GB" sz="1200" dirty="0" smtClean="0"/>
          </a:p>
          <a:p>
            <a:endParaRPr lang="en-GB" sz="1200" kern="1200" baseline="0" dirty="0" smtClean="0">
              <a:solidFill>
                <a:schemeClr val="tx1"/>
              </a:solidFill>
              <a:latin typeface="Times New Roman" pitchFamily="18"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Each group can put its rankings on the board,</a:t>
            </a:r>
            <a:r>
              <a:rPr lang="en-GB" baseline="0" dirty="0" smtClean="0"/>
              <a:t> one column for rigour and one for relevance; then the groups can see if they’ve come to the same conclusions and why. Rigour should be the same for all; relevance might depend on whether there are primary teachers in the audience (in which case the Blatchford article dealing with years 4 to 6, and the </a:t>
            </a:r>
            <a:r>
              <a:rPr lang="en-GB" baseline="0" dirty="0" err="1" smtClean="0"/>
              <a:t>McVittie</a:t>
            </a:r>
            <a:r>
              <a:rPr lang="en-GB" baseline="0" dirty="0" smtClean="0"/>
              <a:t> article about primary schools may be more relevant), and whether they have an interest in </a:t>
            </a:r>
            <a:r>
              <a:rPr lang="en-GB" baseline="0" dirty="0" err="1" smtClean="0"/>
              <a:t>SEN</a:t>
            </a:r>
            <a:r>
              <a:rPr lang="en-GB" baseline="0" dirty="0" smtClean="0"/>
              <a:t> pupils (in which case the Webster article will be higher up the list).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is where “evidence” triumphs over “anecdote”.</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Last year, we didn’t do these slides. </a:t>
            </a:r>
          </a:p>
          <a:p>
            <a:endParaRPr lang="en-GB" baseline="0" dirty="0" smtClean="0"/>
          </a:p>
          <a:p>
            <a:r>
              <a:rPr lang="en-GB" baseline="0" dirty="0" smtClean="0"/>
              <a:t>Discussion in small groups – 5 minutes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9160" name="Picture 8" descr="intro_banner.jpg                                               00056021WIP                            B59E31D9:"/>
          <p:cNvPicPr>
            <a:picLocks noChangeAspect="1" noChangeArrowheads="1"/>
          </p:cNvPicPr>
          <p:nvPr userDrawn="1"/>
        </p:nvPicPr>
        <p:blipFill>
          <a:blip r:embed="rId2" cstate="print"/>
          <a:srcRect/>
          <a:stretch>
            <a:fillRect/>
          </a:stretch>
        </p:blipFill>
        <p:spPr bwMode="auto">
          <a:xfrm>
            <a:off x="0" y="4587875"/>
            <a:ext cx="9144000" cy="2270125"/>
          </a:xfrm>
          <a:prstGeom prst="rect">
            <a:avLst/>
          </a:prstGeom>
          <a:noFill/>
        </p:spPr>
      </p:pic>
      <p:sp>
        <p:nvSpPr>
          <p:cNvPr id="49155" name="Rectangle 3"/>
          <p:cNvSpPr>
            <a:spLocks noGrp="1" noChangeArrowheads="1"/>
          </p:cNvSpPr>
          <p:nvPr>
            <p:ph type="ctrTitle"/>
          </p:nvPr>
        </p:nvSpPr>
        <p:spPr>
          <a:xfrm>
            <a:off x="685800" y="228600"/>
            <a:ext cx="7620000" cy="1143000"/>
          </a:xfrm>
        </p:spPr>
        <p:txBody>
          <a:bodyPr/>
          <a:lstStyle>
            <a:lvl1pPr>
              <a:defRPr/>
            </a:lvl1pPr>
          </a:lstStyle>
          <a:p>
            <a:r>
              <a:rPr lang="en-US" smtClean="0"/>
              <a:t>Click to edit Master title style</a:t>
            </a:r>
            <a:endParaRPr lang="en-GB"/>
          </a:p>
        </p:txBody>
      </p:sp>
      <p:sp>
        <p:nvSpPr>
          <p:cNvPr id="49156" name="Rectangle 4"/>
          <p:cNvSpPr>
            <a:spLocks noGrp="1" noChangeArrowheads="1"/>
          </p:cNvSpPr>
          <p:nvPr>
            <p:ph type="subTitle" idx="1"/>
          </p:nvPr>
        </p:nvSpPr>
        <p:spPr>
          <a:xfrm>
            <a:off x="1295400" y="2133600"/>
            <a:ext cx="6400800" cy="1752600"/>
          </a:xfrm>
        </p:spPr>
        <p:txBody>
          <a:bodyPr/>
          <a:lstStyle>
            <a:lvl1pPr marL="0" indent="0" algn="ctr">
              <a:buFontTx/>
              <a:buNone/>
              <a:defRPr/>
            </a:lvl1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74F0FB50-5717-4EEC-99D5-80955D4BCE28}"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FAC61B4C-6353-4984-A9F0-B94903FA7764}"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fld id="{F2E553C3-916B-4E33-8760-1E4B4FD0777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DDECA7-105F-48CF-9679-78AD907A643F}" type="slidenum">
              <a:rPr lang="en-GB"/>
              <a:pPr/>
              <a:t>‹#›</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BE4770F2-B53C-4234-BD9E-9F0FB8FAF4BB}"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4C9D0B29-5D51-4D85-81DE-4730E1CA01D4}"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4E1186AF-5912-47C1-857D-66CF88054AEB}"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183D1F02-0750-4995-B9A6-7F3B607F0C3D}"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70D51861-9553-445B-96F8-CA396ECBB8F4}"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2577476E-6452-4492-BE79-CD6F05D24C0D}"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58761DA3-13D8-4B6B-99AE-C08F4BDD0321}"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text_banner.jpg                                                00056021WIP                            B59E31D9:"/>
          <p:cNvPicPr>
            <a:picLocks noChangeAspect="1" noChangeArrowheads="1"/>
          </p:cNvPicPr>
          <p:nvPr/>
        </p:nvPicPr>
        <p:blipFill>
          <a:blip r:embed="rId14" cstate="print"/>
          <a:srcRect/>
          <a:stretch>
            <a:fillRect/>
          </a:stretch>
        </p:blipFill>
        <p:spPr bwMode="auto">
          <a:xfrm>
            <a:off x="0" y="6094413"/>
            <a:ext cx="9144000" cy="763587"/>
          </a:xfrm>
          <a:prstGeom prst="rect">
            <a:avLst/>
          </a:prstGeom>
          <a:noFill/>
          <a:ln w="9525">
            <a:noFill/>
            <a:miter lim="800000"/>
            <a:headEnd/>
            <a:tailEnd/>
          </a:ln>
          <a:effectLst/>
        </p:spPr>
      </p:pic>
      <p:sp>
        <p:nvSpPr>
          <p:cNvPr id="1026"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027"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8" name="Rectangle 4"/>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GB"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GB"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6CAEA6E-15D6-4927-A16E-B1BE1BA7B7CC}" type="slidenum">
              <a:rPr lang="en-GB"/>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charset="0"/>
        </a:defRPr>
      </a:lvl2pPr>
      <a:lvl3pPr algn="l" rtl="0" eaLnBrk="1" fontAlgn="base" hangingPunct="1">
        <a:spcBef>
          <a:spcPct val="0"/>
        </a:spcBef>
        <a:spcAft>
          <a:spcPct val="0"/>
        </a:spcAft>
        <a:defRPr sz="4400" b="1">
          <a:solidFill>
            <a:schemeClr val="tx2"/>
          </a:solidFill>
          <a:latin typeface="Arial" charset="0"/>
        </a:defRPr>
      </a:lvl3pPr>
      <a:lvl4pPr algn="l" rtl="0" eaLnBrk="1" fontAlgn="base" hangingPunct="1">
        <a:spcBef>
          <a:spcPct val="0"/>
        </a:spcBef>
        <a:spcAft>
          <a:spcPct val="0"/>
        </a:spcAft>
        <a:defRPr sz="4400" b="1">
          <a:solidFill>
            <a:schemeClr val="tx2"/>
          </a:solidFill>
          <a:latin typeface="Arial" charset="0"/>
        </a:defRPr>
      </a:lvl4pPr>
      <a:lvl5pPr algn="l" rtl="0" eaLnBrk="1" fontAlgn="base" hangingPunct="1">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subTitle" idx="1"/>
          </p:nvPr>
        </p:nvSpPr>
        <p:spPr>
          <a:xfrm>
            <a:off x="357158" y="642918"/>
            <a:ext cx="8429684" cy="4000528"/>
          </a:xfrm>
        </p:spPr>
        <p:txBody>
          <a:bodyPr/>
          <a:lstStyle/>
          <a:p>
            <a:r>
              <a:rPr lang="en-US" sz="4000" b="1" dirty="0" smtClean="0"/>
              <a:t>MA in Educational Leadership (Teach First) </a:t>
            </a:r>
          </a:p>
          <a:p>
            <a:r>
              <a:rPr lang="en-US" sz="4000" b="1" dirty="0" smtClean="0"/>
              <a:t>Induction </a:t>
            </a:r>
            <a:r>
              <a:rPr lang="en-US" sz="4000" b="1" dirty="0" smtClean="0"/>
              <a:t>2014: </a:t>
            </a:r>
            <a:endParaRPr lang="en-US" sz="4000" b="1" dirty="0" smtClean="0"/>
          </a:p>
          <a:p>
            <a:r>
              <a:rPr lang="en-US" sz="4000" b="1" dirty="0" smtClean="0"/>
              <a:t>Session 2: Introducing the two assignments</a:t>
            </a:r>
          </a:p>
          <a:p>
            <a:endParaRPr lang="en-US" sz="4000"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
            </a:r>
            <a:br>
              <a:rPr lang="en-GB" sz="2400" dirty="0" smtClean="0"/>
            </a:br>
            <a:r>
              <a:rPr lang="en-GB" sz="2400" dirty="0" smtClean="0"/>
              <a:t>Imagine that last week you set a piece of homework for a class containing two students called Adam and Sophie (pseudonyms). </a:t>
            </a:r>
            <a:br>
              <a:rPr lang="en-GB" sz="2400" dirty="0" smtClean="0"/>
            </a:br>
            <a:r>
              <a:rPr lang="en-GB" sz="2400" dirty="0" smtClean="0"/>
              <a:t/>
            </a:r>
            <a:br>
              <a:rPr lang="en-GB" sz="2400" dirty="0" smtClean="0"/>
            </a:br>
            <a:r>
              <a:rPr lang="en-GB" sz="2400" dirty="0" smtClean="0"/>
              <a:t>A simple description would be: </a:t>
            </a:r>
            <a:br>
              <a:rPr lang="en-GB" sz="2400" dirty="0" smtClean="0"/>
            </a:br>
            <a:r>
              <a:rPr lang="en-GB" sz="2400" b="0" i="1" dirty="0" smtClean="0"/>
              <a:t>Adam did the homework and seemed to learn something whereas Sophie didn’t do the homework and didn’t seem to learn anything. </a:t>
            </a:r>
            <a:br>
              <a:rPr lang="en-GB" sz="2400" b="0" i="1" dirty="0" smtClean="0"/>
            </a:br>
            <a:r>
              <a:rPr lang="en-GB" sz="2400" b="0" dirty="0" smtClean="0"/>
              <a:t/>
            </a:r>
            <a:br>
              <a:rPr lang="en-GB" sz="2400" b="0" dirty="0" smtClean="0"/>
            </a:br>
            <a:r>
              <a:rPr lang="en-GB" sz="2400" b="0" dirty="0" smtClean="0"/>
              <a:t>But </a:t>
            </a:r>
            <a:r>
              <a:rPr lang="en-GB" sz="2400" dirty="0" smtClean="0"/>
              <a:t>reflection</a:t>
            </a:r>
            <a:r>
              <a:rPr lang="en-GB" sz="2400" b="0" dirty="0" smtClean="0"/>
              <a:t> requires you to probe more deeply and, for this assignment, to use previous scholarship and/or government documentation to place what you have observed in your own classroom in a wider policy context. </a:t>
            </a:r>
            <a:endParaRPr lang="en-GB" sz="2400" b="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357158" y="142852"/>
            <a:ext cx="8358246" cy="1643074"/>
          </a:xfrm>
        </p:spPr>
        <p:txBody>
          <a:bodyPr anchor="ctr"/>
          <a:lstStyle/>
          <a:p>
            <a:pPr eaLnBrk="1" hangingPunct="1"/>
            <a:r>
              <a:rPr lang="en-GB" sz="4000" dirty="0" smtClean="0"/>
              <a:t>Using previous scholarship/literature/research</a:t>
            </a:r>
            <a:endParaRPr lang="en-US" sz="4000" dirty="0" smtClean="0"/>
          </a:p>
        </p:txBody>
      </p:sp>
      <p:sp>
        <p:nvSpPr>
          <p:cNvPr id="37889" name="Rectangle 1"/>
          <p:cNvSpPr>
            <a:spLocks noGrp="1" noChangeArrowheads="1"/>
          </p:cNvSpPr>
          <p:nvPr>
            <p:ph type="body" idx="4294967295"/>
          </p:nvPr>
        </p:nvSpPr>
        <p:spPr bwMode="auto">
          <a:xfrm>
            <a:off x="357158" y="2214554"/>
            <a:ext cx="8372505"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r>
              <a:rPr lang="en-GB" sz="2800" dirty="0" smtClean="0"/>
              <a:t>‘Learning from homework: a case study’ by Martin Hughes and Pamela Greenhough in Louise Poulson and Mike Wallace (2006) (eds.) </a:t>
            </a:r>
            <a:r>
              <a:rPr lang="en-GB" sz="2800" i="1" dirty="0" smtClean="0"/>
              <a:t>Learning to Read Critically in Teaching and Learning, </a:t>
            </a:r>
            <a:r>
              <a:rPr lang="en-GB" sz="2800" dirty="0" smtClean="0"/>
              <a:t>London, Sage. pp.85-109</a:t>
            </a:r>
            <a:r>
              <a:rPr lang="en-GB" sz="2800" b="1" dirty="0"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ChangeArrowheads="1"/>
          </p:cNvSpPr>
          <p:nvPr>
            <p:ph type="body" idx="4294967295"/>
          </p:nvPr>
        </p:nvSpPr>
        <p:spPr bwMode="auto">
          <a:xfrm>
            <a:off x="357158" y="1214422"/>
            <a:ext cx="8372505" cy="10402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endParaRPr lang="en-GB" sz="2800" dirty="0" smtClean="0"/>
          </a:p>
          <a:p>
            <a:pPr marL="514350" indent="-514350">
              <a:buNone/>
            </a:pPr>
            <a:endParaRPr lang="en-GB" sz="2800" dirty="0" smtClean="0"/>
          </a:p>
        </p:txBody>
      </p:sp>
      <p:sp>
        <p:nvSpPr>
          <p:cNvPr id="7" name="Rectangle 2"/>
          <p:cNvSpPr>
            <a:spLocks noGrp="1" noChangeArrowheads="1"/>
          </p:cNvSpPr>
          <p:nvPr>
            <p:ph type="title" idx="4294967295"/>
          </p:nvPr>
        </p:nvSpPr>
        <p:spPr>
          <a:xfrm>
            <a:off x="357158" y="0"/>
            <a:ext cx="8429684" cy="6072206"/>
          </a:xfrm>
        </p:spPr>
        <p:txBody>
          <a:bodyPr anchor="ctr"/>
          <a:lstStyle/>
          <a:p>
            <a:r>
              <a:rPr lang="en-GB" sz="2800" dirty="0" smtClean="0"/>
              <a:t>Hughes and </a:t>
            </a:r>
            <a:r>
              <a:rPr lang="en-GB" sz="2800" dirty="0" err="1" smtClean="0"/>
              <a:t>Greenhough</a:t>
            </a:r>
            <a:r>
              <a:rPr lang="en-GB" sz="2800" dirty="0" smtClean="0"/>
              <a:t> (2006) draw on earlier work by Pollard and Filer (1996) which asks five questions …  </a:t>
            </a:r>
            <a:br>
              <a:rPr lang="en-GB" sz="2800" dirty="0" smtClean="0"/>
            </a:br>
            <a:r>
              <a:rPr lang="en-GB" sz="2400" b="0" dirty="0" smtClean="0"/>
              <a:t>What is being learned (learning content)?</a:t>
            </a:r>
            <a:br>
              <a:rPr lang="en-GB" sz="2400" b="0" dirty="0" smtClean="0"/>
            </a:br>
            <a:r>
              <a:rPr lang="en-GB" sz="2400" b="0" dirty="0" smtClean="0"/>
              <a:t>When and where does the learning take place (learning context)?</a:t>
            </a:r>
            <a:br>
              <a:rPr lang="en-GB" sz="2400" b="0" dirty="0" smtClean="0"/>
            </a:br>
            <a:r>
              <a:rPr lang="en-GB" sz="2400" b="0" dirty="0" smtClean="0"/>
              <a:t>Who is learning (learning identity)?</a:t>
            </a:r>
            <a:br>
              <a:rPr lang="en-GB" sz="2400" b="0" dirty="0" smtClean="0"/>
            </a:br>
            <a:r>
              <a:rPr lang="en-GB" sz="2400" b="0" dirty="0" smtClean="0"/>
              <a:t>What support is available for learning?</a:t>
            </a:r>
            <a:br>
              <a:rPr lang="en-GB" sz="2400" b="0" dirty="0" smtClean="0"/>
            </a:br>
            <a:r>
              <a:rPr lang="en-GB" sz="2400" b="0" dirty="0" smtClean="0"/>
              <a:t>What are the learning outcomes?</a:t>
            </a:r>
            <a:br>
              <a:rPr lang="en-GB" sz="2400" b="0" dirty="0" smtClean="0"/>
            </a:br>
            <a:r>
              <a:rPr lang="en-GB" sz="2800" b="0" dirty="0" smtClean="0"/>
              <a:t/>
            </a:r>
            <a:br>
              <a:rPr lang="en-GB" sz="2800" b="0" dirty="0" smtClean="0"/>
            </a:br>
            <a:r>
              <a:rPr lang="en-GB" sz="2800" dirty="0" smtClean="0"/>
              <a:t>But they then use these five questions to generate a conceptual framework encompassing all the factors that influence the learning generated by homework. What factors do you think the framework contained? </a:t>
            </a:r>
            <a:endParaRPr lang="en-US" sz="2800" b="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357158" y="142852"/>
            <a:ext cx="8429684" cy="668320"/>
          </a:xfrm>
        </p:spPr>
        <p:txBody>
          <a:bodyPr anchor="ctr"/>
          <a:lstStyle/>
          <a:p>
            <a:r>
              <a:rPr lang="en-GB" sz="4000" dirty="0" smtClean="0"/>
              <a:t>Conceptual Framework</a:t>
            </a:r>
            <a:endParaRPr lang="en-US" sz="4000" dirty="0" smtClean="0"/>
          </a:p>
        </p:txBody>
      </p:sp>
      <p:sp>
        <p:nvSpPr>
          <p:cNvPr id="37889" name="Rectangle 1"/>
          <p:cNvSpPr>
            <a:spLocks noGrp="1" noChangeArrowheads="1"/>
          </p:cNvSpPr>
          <p:nvPr>
            <p:ph type="body" idx="4294967295"/>
          </p:nvPr>
        </p:nvSpPr>
        <p:spPr bwMode="auto">
          <a:xfrm>
            <a:off x="357158" y="1214422"/>
            <a:ext cx="8372505" cy="10402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endParaRPr lang="en-GB" sz="2800" dirty="0" smtClean="0"/>
          </a:p>
          <a:p>
            <a:pPr marL="514350" indent="-514350">
              <a:buNone/>
            </a:pPr>
            <a:endParaRPr lang="en-GB" sz="2800" dirty="0" smtClean="0"/>
          </a:p>
        </p:txBody>
      </p:sp>
      <p:sp>
        <p:nvSpPr>
          <p:cNvPr id="7" name="Rectangle 2"/>
          <p:cNvSpPr>
            <a:spLocks noGrp="1" noChangeArrowheads="1"/>
          </p:cNvSpPr>
          <p:nvPr>
            <p:ph type="title" idx="4294967295"/>
          </p:nvPr>
        </p:nvSpPr>
        <p:spPr>
          <a:xfrm>
            <a:off x="500034" y="1142984"/>
            <a:ext cx="8429684" cy="4929222"/>
          </a:xfrm>
        </p:spPr>
        <p:txBody>
          <a:bodyPr anchor="ctr"/>
          <a:lstStyle/>
          <a:p>
            <a:r>
              <a:rPr lang="en-GB" sz="2800" dirty="0" smtClean="0"/>
              <a:t/>
            </a:r>
            <a:br>
              <a:rPr lang="en-GB" sz="2800" dirty="0" smtClean="0"/>
            </a:br>
            <a:r>
              <a:rPr lang="en-GB" sz="2800" dirty="0" smtClean="0"/>
              <a:t> </a:t>
            </a:r>
            <a:br>
              <a:rPr lang="en-GB" sz="2800" dirty="0" smtClean="0"/>
            </a:br>
            <a:endParaRPr lang="en-US" sz="2800" dirty="0" smtClean="0"/>
          </a:p>
        </p:txBody>
      </p:sp>
      <p:pic>
        <p:nvPicPr>
          <p:cNvPr id="5" name="Picture 4" descr="C:\Users\ELM User\Desktop\Work\Warwick Courses to teach\MTL\Learning from homework conceptual framework.jpg"/>
          <p:cNvPicPr/>
          <p:nvPr/>
        </p:nvPicPr>
        <p:blipFill>
          <a:blip r:embed="rId3" cstate="print"/>
          <a:srcRect/>
          <a:stretch>
            <a:fillRect/>
          </a:stretch>
        </p:blipFill>
        <p:spPr bwMode="auto">
          <a:xfrm>
            <a:off x="1706245" y="1311484"/>
            <a:ext cx="5731510" cy="42350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74638"/>
            <a:ext cx="8258204" cy="5011750"/>
          </a:xfrm>
        </p:spPr>
        <p:txBody>
          <a:bodyPr/>
          <a:lstStyle/>
          <a:p>
            <a:r>
              <a:rPr lang="en-GB" sz="2800" b="0" dirty="0" smtClean="0"/>
              <a:t> “The main advantage is that it can represent, in a visual form, what are regarded as the main elements of the research and how these might be related. As we shall see, this representation can help directly with framing the specific research questions of the study, as well as providing a structure for data collection and analysis. The main weakness is that such a framework is inevitably a simplification of what are likely to be quite complex processes.” (Hughes and Greenhough, 2006, 90). </a:t>
            </a:r>
            <a:endParaRPr lang="en-GB" sz="2800" b="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800" dirty="0" smtClean="0"/>
              <a:t>The conceptual framework devised by Hughes and </a:t>
            </a:r>
            <a:r>
              <a:rPr lang="en-GB" sz="2800" dirty="0" err="1" smtClean="0"/>
              <a:t>Greenhough</a:t>
            </a:r>
            <a:r>
              <a:rPr lang="en-GB" sz="2800" dirty="0" smtClean="0"/>
              <a:t> (2006) allows the teacher to analyze what is happening in their classroom with greater depth and clarity.</a:t>
            </a:r>
            <a:br>
              <a:rPr lang="en-GB" sz="2800" dirty="0" smtClean="0"/>
            </a:br>
            <a:r>
              <a:rPr lang="en-GB" sz="2800" dirty="0" smtClean="0"/>
              <a:t> </a:t>
            </a:r>
            <a:br>
              <a:rPr lang="en-GB" sz="2800" dirty="0" smtClean="0"/>
            </a:br>
            <a:r>
              <a:rPr lang="en-GB" sz="2800" b="0" dirty="0" smtClean="0"/>
              <a:t>For each student, you will need to consider: </a:t>
            </a:r>
            <a:br>
              <a:rPr lang="en-GB" sz="2800" b="0" dirty="0" smtClean="0"/>
            </a:br>
            <a:r>
              <a:rPr lang="en-GB" sz="2800" b="0" dirty="0" smtClean="0"/>
              <a:t/>
            </a:r>
            <a:br>
              <a:rPr lang="en-GB" sz="2800" b="0" dirty="0" smtClean="0"/>
            </a:br>
            <a:r>
              <a:rPr lang="en-GB" sz="2800" b="0" dirty="0" smtClean="0"/>
              <a:t>the home context, </a:t>
            </a:r>
            <a:br>
              <a:rPr lang="en-GB" sz="2800" b="0" dirty="0" smtClean="0"/>
            </a:br>
            <a:r>
              <a:rPr lang="en-GB" sz="2800" b="0" dirty="0" smtClean="0"/>
              <a:t/>
            </a:r>
            <a:br>
              <a:rPr lang="en-GB" sz="2800" b="0" dirty="0" smtClean="0"/>
            </a:br>
            <a:r>
              <a:rPr lang="en-GB" sz="2800" b="0" dirty="0" smtClean="0"/>
              <a:t>the student characteristics and </a:t>
            </a:r>
            <a:br>
              <a:rPr lang="en-GB" sz="2800" b="0" dirty="0" smtClean="0"/>
            </a:br>
            <a:r>
              <a:rPr lang="en-GB" sz="2800" b="0" dirty="0" smtClean="0"/>
              <a:t/>
            </a:r>
            <a:br>
              <a:rPr lang="en-GB" sz="2800" b="0" dirty="0" smtClean="0"/>
            </a:br>
            <a:r>
              <a:rPr lang="en-GB" sz="2800" b="0" dirty="0" smtClean="0"/>
              <a:t>the peer group context of each student. </a:t>
            </a:r>
            <a:endParaRPr lang="en-GB"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Adam – </a:t>
            </a:r>
            <a:br>
              <a:rPr lang="en-GB" sz="2400" dirty="0" smtClean="0"/>
            </a:br>
            <a:r>
              <a:rPr lang="en-GB" sz="2400" b="0" dirty="0" smtClean="0"/>
              <a:t>Lived with his mum, stepfather and younger siblings. </a:t>
            </a:r>
            <a:br>
              <a:rPr lang="en-GB" sz="2400" b="0" dirty="0" smtClean="0"/>
            </a:br>
            <a:r>
              <a:rPr lang="en-GB" sz="2400" b="0" dirty="0" smtClean="0"/>
              <a:t>Mother thought homework was “very important”, Father also thought it was useful. </a:t>
            </a:r>
            <a:br>
              <a:rPr lang="en-GB" sz="2400" b="0" dirty="0" smtClean="0"/>
            </a:br>
            <a:r>
              <a:rPr lang="en-GB" sz="2400" b="0" dirty="0" smtClean="0"/>
              <a:t>Adam’s parents said they were proud of him and thought he was mature and reliable. </a:t>
            </a:r>
            <a:br>
              <a:rPr lang="en-GB" sz="2400" b="0" dirty="0" smtClean="0"/>
            </a:br>
            <a:r>
              <a:rPr lang="en-GB" sz="2400" b="0" dirty="0" smtClean="0"/>
              <a:t>He described himself as “quite talented”. </a:t>
            </a:r>
            <a:br>
              <a:rPr lang="en-GB" sz="2400" b="0" dirty="0" smtClean="0"/>
            </a:br>
            <a:r>
              <a:rPr lang="en-GB" sz="2400" b="0" dirty="0" smtClean="0"/>
              <a:t>Thought maths was “quite easy” and wanted to move into a higher set. </a:t>
            </a:r>
            <a:br>
              <a:rPr lang="en-GB" sz="2400" b="0" dirty="0" smtClean="0"/>
            </a:br>
            <a:r>
              <a:rPr lang="en-GB" sz="2400" b="0" dirty="0" smtClean="0"/>
              <a:t>Friends included people he thought put lots of effort into homework and some who didn’t – this latter group he described as “trouble-makers”. He sometimes asked his friends for help with homework but he never copied their  work.</a:t>
            </a:r>
            <a:r>
              <a:rPr lang="en-GB" sz="2800" b="0" dirty="0" smtClean="0"/>
              <a:t> </a:t>
            </a:r>
            <a:r>
              <a:rPr lang="en-GB" sz="2800" dirty="0" smtClean="0"/>
              <a:t/>
            </a:r>
            <a:br>
              <a:rPr lang="en-GB" sz="2800" dirty="0" smtClean="0"/>
            </a:br>
            <a:endParaRPr lang="en-GB"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Sophie – </a:t>
            </a:r>
            <a:br>
              <a:rPr lang="en-GB" sz="2400" dirty="0" smtClean="0"/>
            </a:br>
            <a:r>
              <a:rPr lang="en-GB" sz="2400" b="0" dirty="0" smtClean="0"/>
              <a:t>Lived with her mum and two sisters. </a:t>
            </a:r>
            <a:br>
              <a:rPr lang="en-GB" sz="2400" b="0" dirty="0" smtClean="0"/>
            </a:br>
            <a:r>
              <a:rPr lang="en-GB" sz="2400" b="0" dirty="0" smtClean="0"/>
              <a:t>Her mum thought homework was “quite important” and reminded Sophie to do it. </a:t>
            </a:r>
            <a:br>
              <a:rPr lang="en-GB" sz="2400" b="0" dirty="0" smtClean="0"/>
            </a:br>
            <a:r>
              <a:rPr lang="en-GB" sz="2400" b="0" dirty="0" smtClean="0"/>
              <a:t>She couldn’t help her with maths, but her elder sister could. Her mum said she was quiet. Sophie herself said she was quite shy. </a:t>
            </a:r>
            <a:br>
              <a:rPr lang="en-GB" sz="2400" b="0" dirty="0" smtClean="0"/>
            </a:br>
            <a:r>
              <a:rPr lang="en-GB" sz="2400" b="0" dirty="0" smtClean="0"/>
              <a:t>She considered herself to be hardworking except if she didn’t like the subject or the teacher. </a:t>
            </a:r>
            <a:br>
              <a:rPr lang="en-GB" sz="2400" b="0" dirty="0" smtClean="0"/>
            </a:br>
            <a:r>
              <a:rPr lang="en-GB" sz="2400" b="0" dirty="0" smtClean="0"/>
              <a:t>She didn’t like maths and didn’t think homework helped her learn. </a:t>
            </a:r>
            <a:br>
              <a:rPr lang="en-GB" sz="2400" b="0" dirty="0" smtClean="0"/>
            </a:br>
            <a:r>
              <a:rPr lang="en-GB" sz="2400" b="0" dirty="0" smtClean="0"/>
              <a:t>She knew she could ask the teacher for help but preferred to ask her friends “to save embarrassment”. Sometimes these friends help her out with homework and she thinks they are cleverer than she is.</a:t>
            </a:r>
            <a:endParaRPr lang="en-GB" sz="2400" b="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Homework set:</a:t>
            </a:r>
            <a:br>
              <a:rPr lang="en-GB" sz="2400" dirty="0" smtClean="0"/>
            </a:br>
            <a:r>
              <a:rPr lang="en-GB" sz="2400" dirty="0" smtClean="0"/>
              <a:t> </a:t>
            </a:r>
            <a:br>
              <a:rPr lang="en-GB" sz="2400" dirty="0" smtClean="0"/>
            </a:br>
            <a:r>
              <a:rPr lang="en-GB" sz="2400" b="0" dirty="0" smtClean="0"/>
              <a:t>a) To find 10 circular items around the house and measure the circumference and diameter of each. </a:t>
            </a:r>
            <a:br>
              <a:rPr lang="en-GB" sz="2400" b="0" dirty="0" smtClean="0"/>
            </a:br>
            <a:r>
              <a:rPr lang="en-GB" sz="2400" b="0" dirty="0" smtClean="0"/>
              <a:t/>
            </a:r>
            <a:br>
              <a:rPr lang="en-GB" sz="2400" b="0" dirty="0" smtClean="0"/>
            </a:br>
            <a:r>
              <a:rPr lang="en-GB" sz="2400" b="0" dirty="0" smtClean="0"/>
              <a:t>b) To notice how the diameter and the circumference are linked</a:t>
            </a:r>
            <a:br>
              <a:rPr lang="en-GB" sz="2400" b="0" dirty="0" smtClean="0"/>
            </a:br>
            <a:r>
              <a:rPr lang="en-GB" sz="2400" b="0" dirty="0" smtClean="0"/>
              <a:t/>
            </a:r>
            <a:br>
              <a:rPr lang="en-GB" sz="2400" b="0" dirty="0" smtClean="0"/>
            </a:br>
            <a:r>
              <a:rPr lang="en-GB" sz="2400" b="0" dirty="0" smtClean="0"/>
              <a:t>c) At a fairground, a “big wheel” has a diameter of 60 metres. How long do you think the circumference will be?</a:t>
            </a:r>
            <a:r>
              <a:rPr lang="en-GB" sz="2400" dirty="0" smtClean="0"/>
              <a:t/>
            </a:r>
            <a:br>
              <a:rPr lang="en-GB" sz="2400" dirty="0" smtClean="0"/>
            </a:br>
            <a:r>
              <a:rPr lang="en-GB" sz="2400" dirty="0" smtClean="0"/>
              <a:t> </a:t>
            </a:r>
            <a:br>
              <a:rPr lang="en-GB" sz="2400" dirty="0" smtClean="0"/>
            </a:br>
            <a:endParaRPr lang="en-GB"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b="0" dirty="0" smtClean="0"/>
              <a:t>Adam did this homework straight after school. He found it quite easy, although his stepfather helped him with the last question by drawing a Ferris wheel to help him visualize the problem. </a:t>
            </a:r>
            <a:br>
              <a:rPr lang="en-GB" sz="2400" b="0" dirty="0" smtClean="0"/>
            </a:br>
            <a:r>
              <a:rPr lang="en-GB" sz="2400" b="0" dirty="0" smtClean="0"/>
              <a:t> </a:t>
            </a:r>
            <a:br>
              <a:rPr lang="en-GB" sz="2400" b="0" dirty="0" smtClean="0"/>
            </a:br>
            <a:r>
              <a:rPr lang="en-GB" sz="2400" b="0" dirty="0" smtClean="0"/>
              <a:t>Sophie did not attempt the homework. She said it was because “I lost my planner on that day and then I’d put a sheet into my bag but I couldn’t find it anywhere. I still haven’t found it.” </a:t>
            </a:r>
            <a:endParaRPr lang="en-GB" sz="2400" b="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285720" y="0"/>
            <a:ext cx="8643998" cy="928670"/>
          </a:xfrm>
        </p:spPr>
        <p:txBody>
          <a:bodyPr anchor="ctr"/>
          <a:lstStyle/>
          <a:p>
            <a:pPr eaLnBrk="1" hangingPunct="1"/>
            <a:r>
              <a:rPr lang="en-GB" sz="4000" dirty="0" smtClean="0"/>
              <a:t>Activity: ISS and IS assignments</a:t>
            </a:r>
            <a:endParaRPr lang="en-US" sz="4000" dirty="0" smtClean="0"/>
          </a:p>
        </p:txBody>
      </p:sp>
      <p:sp>
        <p:nvSpPr>
          <p:cNvPr id="35843" name="Rectangle 3"/>
          <p:cNvSpPr>
            <a:spLocks noGrp="1" noChangeArrowheads="1"/>
          </p:cNvSpPr>
          <p:nvPr>
            <p:ph type="body" idx="4294967295"/>
          </p:nvPr>
        </p:nvSpPr>
        <p:spPr>
          <a:xfrm>
            <a:off x="285720" y="857232"/>
            <a:ext cx="8643998" cy="5214974"/>
          </a:xfrm>
        </p:spPr>
        <p:txBody>
          <a:bodyPr/>
          <a:lstStyle/>
          <a:p>
            <a:pPr marL="514350" indent="-514350" eaLnBrk="1" hangingPunct="1">
              <a:buNone/>
            </a:pPr>
            <a:r>
              <a:rPr lang="en-GB" sz="2800" b="1" dirty="0" smtClean="0"/>
              <a:t>Look at the two assignment rubrics you were sent last month (for the Independent Self-study assignment and for the Improving Schools assignment). </a:t>
            </a:r>
          </a:p>
          <a:p>
            <a:pPr marL="514350" indent="-514350" eaLnBrk="1" hangingPunct="1">
              <a:buNone/>
            </a:pPr>
            <a:r>
              <a:rPr lang="en-GB" sz="2800" b="1" dirty="0" smtClean="0"/>
              <a:t>In pairs, write a quiz for another pair about ONE of the two assignments. </a:t>
            </a:r>
          </a:p>
          <a:p>
            <a:pPr marL="514350" indent="-514350" eaLnBrk="1" hangingPunct="1">
              <a:buNone/>
            </a:pPr>
            <a:endParaRPr lang="en-GB" sz="2800" b="1" dirty="0" smtClean="0"/>
          </a:p>
          <a:p>
            <a:pPr marL="514350" indent="-514350" eaLnBrk="1" hangingPunct="1">
              <a:buNone/>
            </a:pPr>
            <a:r>
              <a:rPr lang="en-GB" sz="2800" b="1" dirty="0" smtClean="0"/>
              <a:t>Swap quizzes with another pair. Try to complete it without looking back at the rubric. </a:t>
            </a:r>
          </a:p>
          <a:p>
            <a:pPr marL="514350" indent="-514350" eaLnBrk="1" hangingPunct="1">
              <a:buNone/>
            </a:pPr>
            <a:endParaRPr lang="en-GB" sz="2800" b="1" dirty="0" smtClean="0"/>
          </a:p>
          <a:p>
            <a:pPr marL="514350" indent="-514350" eaLnBrk="1" hangingPunct="1">
              <a:buNone/>
            </a:pPr>
            <a:r>
              <a:rPr lang="en-GB" sz="2800" b="1" dirty="0" smtClean="0"/>
              <a:t>Ask your tutor any questions. </a:t>
            </a:r>
            <a:endParaRPr lang="en-US" sz="40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b="0" dirty="0" smtClean="0"/>
              <a:t>In the follow-up lesson, Adam was able to complete the exercise set by the teacher. Sophie wasn’t, but she gave the impression of being on-task by copying the questions into her book. </a:t>
            </a:r>
            <a:br>
              <a:rPr lang="en-GB" sz="2400" b="0" dirty="0" smtClean="0"/>
            </a:br>
            <a:r>
              <a:rPr lang="en-GB" sz="2400" b="0" dirty="0" smtClean="0"/>
              <a:t/>
            </a:r>
            <a:br>
              <a:rPr lang="en-GB" sz="2400" b="0" dirty="0" smtClean="0"/>
            </a:br>
            <a:r>
              <a:rPr lang="en-GB" sz="2400" b="0" dirty="0" smtClean="0"/>
              <a:t>In terms of the learning outcomes, Adam seemed to have a good understanding of pi and how it could be used to calculate the diameter of a circle if the circumference was known, or vice versa. Sophie did not seem to have learnt much from the homework or the follow-up lesson. </a:t>
            </a:r>
            <a:br>
              <a:rPr lang="en-GB" sz="2400" b="0" dirty="0" smtClean="0"/>
            </a:br>
            <a:endParaRPr lang="en-GB" sz="2400" b="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785794"/>
            <a:ext cx="8501122" cy="4786346"/>
          </a:xfrm>
        </p:spPr>
        <p:txBody>
          <a:bodyPr/>
          <a:lstStyle/>
          <a:p>
            <a:r>
              <a:rPr lang="en-GB" sz="2400" dirty="0" smtClean="0"/>
              <a:t/>
            </a:r>
            <a:br>
              <a:rPr lang="en-GB" sz="2400" dirty="0" smtClean="0"/>
            </a:br>
            <a:r>
              <a:rPr lang="en-GB" sz="2400" dirty="0" smtClean="0"/>
              <a:t>As we saw earlier, a simple description would be: </a:t>
            </a:r>
            <a:br>
              <a:rPr lang="en-GB" sz="2400" dirty="0" smtClean="0"/>
            </a:br>
            <a:r>
              <a:rPr lang="en-GB" sz="2400" b="0" i="1" dirty="0" smtClean="0"/>
              <a:t>Adam did the homework and seemed to learn something whereas Sophie didn’t do the homework and didn’t seem to learn anything</a:t>
            </a:r>
            <a:r>
              <a:rPr lang="en-GB" sz="2400" b="0" dirty="0" smtClean="0"/>
              <a:t>. </a:t>
            </a:r>
            <a:br>
              <a:rPr lang="en-GB" sz="2400" b="0" dirty="0" smtClean="0"/>
            </a:br>
            <a:r>
              <a:rPr lang="en-GB" sz="2400" b="0" dirty="0" smtClean="0"/>
              <a:t/>
            </a:r>
            <a:br>
              <a:rPr lang="en-GB" sz="2400" b="0" dirty="0" smtClean="0"/>
            </a:br>
            <a:r>
              <a:rPr lang="en-GB" sz="2400" b="0" dirty="0" smtClean="0"/>
              <a:t>But </a:t>
            </a:r>
            <a:r>
              <a:rPr lang="en-GB" sz="2400" dirty="0" smtClean="0"/>
              <a:t>reflection </a:t>
            </a:r>
            <a:r>
              <a:rPr lang="en-GB" sz="2400" b="0" dirty="0" smtClean="0"/>
              <a:t>requires you to probe more deeply and, for this assignment, to use previous scholarship and/or government documentation to place what you have observed in your own classroom in a wider policy context. </a:t>
            </a:r>
            <a:br>
              <a:rPr lang="en-GB" sz="2400" b="0" dirty="0" smtClean="0"/>
            </a:br>
            <a:r>
              <a:rPr lang="en-GB" sz="2400" b="0" dirty="0" smtClean="0"/>
              <a:t/>
            </a:r>
            <a:br>
              <a:rPr lang="en-GB" sz="2400" b="0" dirty="0" smtClean="0"/>
            </a:br>
            <a:r>
              <a:rPr lang="en-GB" sz="2400" b="0" dirty="0" smtClean="0"/>
              <a:t>Clearly the two students have different attitudes towards maths, but there were other differences. </a:t>
            </a:r>
            <a:r>
              <a:rPr lang="en-GB" sz="2400" b="0" i="1" dirty="0" smtClean="0"/>
              <a:t>What are they?</a:t>
            </a:r>
            <a:endParaRPr lang="en-GB" sz="2400" b="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
            </a:r>
            <a:br>
              <a:rPr lang="en-GB" sz="2400" dirty="0" smtClean="0"/>
            </a:br>
            <a:r>
              <a:rPr lang="en-GB" sz="2400" dirty="0" smtClean="0"/>
              <a:t>Other differences</a:t>
            </a:r>
            <a:br>
              <a:rPr lang="en-GB" sz="2400" dirty="0" smtClean="0"/>
            </a:br>
            <a:r>
              <a:rPr lang="en-GB" sz="2400" b="0" dirty="0" smtClean="0"/>
              <a:t>a) The amount of support available at home. </a:t>
            </a:r>
            <a:br>
              <a:rPr lang="en-GB" sz="2400" b="0" dirty="0" smtClean="0"/>
            </a:br>
            <a:r>
              <a:rPr lang="en-GB" sz="2400" b="0" dirty="0" smtClean="0"/>
              <a:t>Adam’s dad helped him, whereas Sophie’s family did not. </a:t>
            </a:r>
            <a:br>
              <a:rPr lang="en-GB" sz="2400" b="0" dirty="0" smtClean="0"/>
            </a:br>
            <a:r>
              <a:rPr lang="en-GB" sz="2400" b="0" dirty="0" smtClean="0"/>
              <a:t/>
            </a:r>
            <a:br>
              <a:rPr lang="en-GB" sz="2400" b="0" dirty="0" smtClean="0"/>
            </a:br>
            <a:r>
              <a:rPr lang="en-GB" sz="2400" b="0" dirty="0" smtClean="0"/>
              <a:t>b) Peer group support was also different. </a:t>
            </a:r>
            <a:br>
              <a:rPr lang="en-GB" sz="2400" b="0" dirty="0" smtClean="0"/>
            </a:br>
            <a:r>
              <a:rPr lang="en-GB" sz="2400" b="0" dirty="0" smtClean="0"/>
              <a:t>Sophie sat with a group of students she thought were cleverer than she was and this helped her to hide the fact that she didn’t understand the work.</a:t>
            </a:r>
            <a:br>
              <a:rPr lang="en-GB" sz="2400" b="0" dirty="0" smtClean="0"/>
            </a:br>
            <a:r>
              <a:rPr lang="en-GB" sz="2400" b="0" dirty="0" smtClean="0"/>
              <a:t/>
            </a:r>
            <a:br>
              <a:rPr lang="en-GB" sz="2400" b="0" dirty="0" smtClean="0"/>
            </a:br>
            <a:r>
              <a:rPr lang="en-GB" sz="2400" b="0" dirty="0" smtClean="0"/>
              <a:t>c) Their use of the teacher’s help. </a:t>
            </a:r>
            <a:br>
              <a:rPr lang="en-GB" sz="2400" b="0" dirty="0" smtClean="0"/>
            </a:br>
            <a:r>
              <a:rPr lang="en-GB" sz="2400" b="0" dirty="0" smtClean="0"/>
              <a:t>Adam felt he could ask his teacher for help, although usually he didn’t need it. Sophie, in contrast, needed help but didn’t like to ask for it. </a:t>
            </a:r>
            <a:br>
              <a:rPr lang="en-GB" sz="2400" b="0" dirty="0" smtClean="0"/>
            </a:br>
            <a:r>
              <a:rPr lang="en-GB" sz="2400" b="0" dirty="0" smtClean="0"/>
              <a:t/>
            </a:r>
            <a:br>
              <a:rPr lang="en-GB" sz="2400" b="0" dirty="0" smtClean="0"/>
            </a:br>
            <a:r>
              <a:rPr lang="en-GB" sz="2400" dirty="0" smtClean="0"/>
              <a:t>So, the conceptual framework devised at the beginning helped the researchers analyze the data in more depth</a:t>
            </a:r>
            <a:r>
              <a:rPr lang="en-GB" sz="2400" b="0" dirty="0" smtClean="0"/>
              <a:t>. </a:t>
            </a:r>
            <a:br>
              <a:rPr lang="en-GB" sz="2400" b="0" dirty="0" smtClean="0"/>
            </a:br>
            <a:endParaRPr lang="en-GB" sz="2400" b="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How typical is the case study?</a:t>
            </a:r>
            <a:br>
              <a:rPr lang="en-GB" sz="2400" dirty="0" smtClean="0"/>
            </a:br>
            <a:r>
              <a:rPr lang="en-GB" sz="2400" dirty="0" smtClean="0"/>
              <a:t/>
            </a:r>
            <a:br>
              <a:rPr lang="en-GB" sz="2400" dirty="0" smtClean="0"/>
            </a:br>
            <a:r>
              <a:rPr lang="en-GB" sz="2400" b="0" dirty="0" smtClean="0"/>
              <a:t>The Circles homework task was unusual because it was preparatory work for the next lesson, whereas most other homework tasks were to consolidate the previous lesson. </a:t>
            </a:r>
            <a:br>
              <a:rPr lang="en-GB" sz="2400" b="0" dirty="0" smtClean="0"/>
            </a:br>
            <a:r>
              <a:rPr lang="en-GB" sz="2400" b="0" dirty="0" smtClean="0"/>
              <a:t> </a:t>
            </a:r>
            <a:br>
              <a:rPr lang="en-GB" sz="2400" b="0" dirty="0" smtClean="0"/>
            </a:br>
            <a:r>
              <a:rPr lang="en-GB" sz="2400" b="0" dirty="0" smtClean="0"/>
              <a:t>It was also unusual in explicitly linking schoolwork with the home environment. </a:t>
            </a:r>
            <a:br>
              <a:rPr lang="en-GB" sz="2400" b="0" dirty="0" smtClean="0"/>
            </a:br>
            <a:r>
              <a:rPr lang="en-GB" sz="2400" b="0" dirty="0" smtClean="0"/>
              <a:t> </a:t>
            </a:r>
            <a:br>
              <a:rPr lang="en-GB" sz="2400" b="0" dirty="0" smtClean="0"/>
            </a:br>
            <a:r>
              <a:rPr lang="en-GB" sz="2400" b="0" dirty="0" smtClean="0"/>
              <a:t>No conclusions should be drawn about gender differences on the basis of just two students and one homework task. </a:t>
            </a:r>
            <a:br>
              <a:rPr lang="en-GB" sz="2400" b="0" dirty="0" smtClean="0"/>
            </a:br>
            <a:r>
              <a:rPr lang="en-GB" sz="2400" b="0" dirty="0" smtClean="0"/>
              <a:t/>
            </a:r>
            <a:br>
              <a:rPr lang="en-GB" sz="2400" b="0" dirty="0" smtClean="0"/>
            </a:br>
            <a:r>
              <a:rPr lang="en-GB" sz="2400" dirty="0" smtClean="0"/>
              <a:t>So … you’ll need to think about how typical the examples you have chosen to include are </a:t>
            </a:r>
            <a:endParaRPr lang="en-GB"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Conclusions</a:t>
            </a:r>
            <a:br>
              <a:rPr lang="en-GB" sz="2400" dirty="0" smtClean="0"/>
            </a:br>
            <a:r>
              <a:rPr lang="en-GB" sz="2400" b="0" dirty="0" smtClean="0"/>
              <a:t>1) There is no such thing as “a good homework task” because all students are different.</a:t>
            </a:r>
            <a:br>
              <a:rPr lang="en-GB" sz="2400" b="0" dirty="0" smtClean="0"/>
            </a:br>
            <a:r>
              <a:rPr lang="en-GB" sz="2400" b="0" dirty="0" smtClean="0"/>
              <a:t> </a:t>
            </a:r>
            <a:br>
              <a:rPr lang="en-GB" sz="2400" b="0" dirty="0" smtClean="0"/>
            </a:br>
            <a:r>
              <a:rPr lang="en-GB" sz="2400" b="0" dirty="0" smtClean="0"/>
              <a:t>2) How well students complete homework may depend upon the amount of support they get at home – explicit help, or just the space and time they need. </a:t>
            </a:r>
            <a:br>
              <a:rPr lang="en-GB" sz="2400" b="0" dirty="0" smtClean="0"/>
            </a:br>
            <a:r>
              <a:rPr lang="en-GB" sz="2400" b="0" dirty="0" smtClean="0"/>
              <a:t>In this way, homework can actually widen the attainment gap between students who have strong support at home and those that don’t. So it increases inequality. </a:t>
            </a:r>
            <a:br>
              <a:rPr lang="en-GB" sz="2400" b="0" dirty="0" smtClean="0"/>
            </a:br>
            <a:r>
              <a:rPr lang="en-GB" sz="2400" b="0" dirty="0" smtClean="0"/>
              <a:t/>
            </a:r>
            <a:br>
              <a:rPr lang="en-GB" sz="2400" b="0" dirty="0" smtClean="0"/>
            </a:br>
            <a:r>
              <a:rPr lang="en-GB" sz="2400" dirty="0" smtClean="0"/>
              <a:t/>
            </a:r>
            <a:br>
              <a:rPr lang="en-GB" sz="2400" dirty="0" smtClean="0"/>
            </a:br>
            <a:endParaRPr lang="en-GB"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500034" y="142852"/>
            <a:ext cx="8215370" cy="668320"/>
          </a:xfrm>
        </p:spPr>
        <p:txBody>
          <a:bodyPr anchor="ctr"/>
          <a:lstStyle/>
          <a:p>
            <a:r>
              <a:rPr lang="en-GB" sz="4000" dirty="0" smtClean="0"/>
              <a:t>Adding a leadership perspective</a:t>
            </a:r>
            <a:endParaRPr lang="en-US" sz="4000" dirty="0" smtClean="0"/>
          </a:p>
        </p:txBody>
      </p:sp>
      <p:sp>
        <p:nvSpPr>
          <p:cNvPr id="37889" name="Rectangle 1"/>
          <p:cNvSpPr>
            <a:spLocks noGrp="1" noChangeArrowheads="1"/>
          </p:cNvSpPr>
          <p:nvPr>
            <p:ph type="body" idx="4294967295"/>
          </p:nvPr>
        </p:nvSpPr>
        <p:spPr bwMode="auto">
          <a:xfrm>
            <a:off x="285720" y="857232"/>
            <a:ext cx="8372505" cy="50906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r>
              <a:rPr lang="en-GB" sz="2800" dirty="0" smtClean="0"/>
              <a:t>What does the government say about this issue? Consult the National College and </a:t>
            </a:r>
            <a:r>
              <a:rPr lang="en-GB" sz="2800" dirty="0" err="1" smtClean="0"/>
              <a:t>DfE</a:t>
            </a:r>
            <a:r>
              <a:rPr lang="en-GB" sz="2800" dirty="0" smtClean="0"/>
              <a:t> website. </a:t>
            </a:r>
          </a:p>
          <a:p>
            <a:pPr marL="514350" lvl="0" indent="-514350">
              <a:buAutoNum type="arabicParenR"/>
            </a:pPr>
            <a:endParaRPr lang="en-GB" sz="2800" dirty="0" smtClean="0"/>
          </a:p>
          <a:p>
            <a:pPr marL="514350" lvl="0" indent="-514350">
              <a:buNone/>
            </a:pPr>
            <a:r>
              <a:rPr lang="en-GB" sz="2800" dirty="0" smtClean="0"/>
              <a:t>Homework was being promoted by the newly-elected government ... </a:t>
            </a:r>
            <a:br>
              <a:rPr lang="en-GB" sz="2800" dirty="0" smtClean="0"/>
            </a:br>
            <a:r>
              <a:rPr lang="en-GB" sz="2800" dirty="0" smtClean="0"/>
              <a:t>“Homework is not a punishment and it is not a chore. It is an essential part of a good education”</a:t>
            </a:r>
            <a:r>
              <a:rPr lang="en-GB" sz="2800" i="1" dirty="0" smtClean="0"/>
              <a:t> (</a:t>
            </a:r>
            <a:r>
              <a:rPr lang="en-GB" sz="2800" dirty="0" smtClean="0"/>
              <a:t>Blunkett, 1997). </a:t>
            </a:r>
          </a:p>
          <a:p>
            <a:pPr marL="514350" lvl="0" indent="-514350">
              <a:buNone/>
            </a:pPr>
            <a:r>
              <a:rPr lang="en-GB" sz="2800" b="1" dirty="0" smtClean="0"/>
              <a:t>So place your study within the wider policy context by briefly referring to the most up-to-date government information you can find. </a:t>
            </a:r>
            <a:endParaRPr lang="en-GB" sz="28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714348" y="0"/>
            <a:ext cx="7024715" cy="668320"/>
          </a:xfrm>
        </p:spPr>
        <p:txBody>
          <a:bodyPr anchor="ctr"/>
          <a:lstStyle/>
          <a:p>
            <a:pPr eaLnBrk="1" hangingPunct="1"/>
            <a:r>
              <a:rPr lang="en-GB" sz="4000" dirty="0" smtClean="0"/>
              <a:t>The “I” question</a:t>
            </a:r>
            <a:endParaRPr lang="en-US" sz="4000" dirty="0" smtClean="0"/>
          </a:p>
        </p:txBody>
      </p:sp>
      <p:sp>
        <p:nvSpPr>
          <p:cNvPr id="37889" name="Rectangle 1"/>
          <p:cNvSpPr>
            <a:spLocks noGrp="1" noChangeArrowheads="1"/>
          </p:cNvSpPr>
          <p:nvPr>
            <p:ph type="body" idx="4294967295"/>
          </p:nvPr>
        </p:nvSpPr>
        <p:spPr bwMode="auto">
          <a:xfrm>
            <a:off x="285720" y="785794"/>
            <a:ext cx="8572560" cy="44873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r>
              <a:rPr lang="en-GB" sz="2800" dirty="0" smtClean="0"/>
              <a:t>“Whether you use first or third person will depend upon your discipline, your politics, your purpose and your audience” (Blaxter, et al. 1996:221) </a:t>
            </a:r>
          </a:p>
          <a:p>
            <a:pPr>
              <a:buNone/>
            </a:pPr>
            <a:r>
              <a:rPr lang="en-GB" sz="2800" dirty="0" smtClean="0"/>
              <a:t>Your own opinion, unsupported by data, is not valid BUT it will influence the whole of your research. Okay to adopt a stance, but it can’t just be your own opinion, needs to be based on evidence of other literature (for this assignment) or your own findings (for the Improving Urban Schools assignment). </a:t>
            </a:r>
          </a:p>
        </p:txBody>
      </p:sp>
      <p:sp>
        <p:nvSpPr>
          <p:cNvPr id="5121" name="Rectangle 1"/>
          <p:cNvSpPr>
            <a:spLocks noChangeArrowheads="1"/>
          </p:cNvSpPr>
          <p:nvPr/>
        </p:nvSpPr>
        <p:spPr bwMode="auto">
          <a:xfrm>
            <a:off x="0" y="5286388"/>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Briggs, A., Coleman, M. and Morrison, M.(eds.) (2012) </a:t>
            </a:r>
            <a:r>
              <a:rPr kumimoji="0" lang="en-GB"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Research Methods in Educational Leadership, Third Edition, </a:t>
            </a:r>
            <a:r>
              <a:rPr kumimoji="0" lang="en-GB"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London, Sage. </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714348" y="0"/>
            <a:ext cx="7024715" cy="668320"/>
          </a:xfrm>
        </p:spPr>
        <p:txBody>
          <a:bodyPr anchor="ctr"/>
          <a:lstStyle/>
          <a:p>
            <a:pPr eaLnBrk="1" hangingPunct="1"/>
            <a:r>
              <a:rPr lang="en-GB" sz="4000" dirty="0" smtClean="0"/>
              <a:t>Generic M-level criteria</a:t>
            </a:r>
            <a:endParaRPr lang="en-US" sz="4000" dirty="0" smtClean="0"/>
          </a:p>
        </p:txBody>
      </p:sp>
      <p:sp>
        <p:nvSpPr>
          <p:cNvPr id="37889" name="Rectangle 1"/>
          <p:cNvSpPr>
            <a:spLocks noGrp="1" noChangeArrowheads="1"/>
          </p:cNvSpPr>
          <p:nvPr>
            <p:ph type="body" idx="4294967295"/>
          </p:nvPr>
        </p:nvSpPr>
        <p:spPr bwMode="auto">
          <a:xfrm>
            <a:off x="285720" y="785794"/>
            <a:ext cx="857256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endParaRPr lang="en-GB"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285720" y="0"/>
            <a:ext cx="8643998" cy="1214422"/>
          </a:xfrm>
        </p:spPr>
        <p:txBody>
          <a:bodyPr anchor="ctr"/>
          <a:lstStyle/>
          <a:p>
            <a:pPr algn="ctr" eaLnBrk="1" hangingPunct="1"/>
            <a:r>
              <a:rPr lang="en-GB" sz="4000" dirty="0" smtClean="0"/>
              <a:t>Using scholarship to enhance your own experience</a:t>
            </a:r>
            <a:endParaRPr lang="en-US" sz="4000" dirty="0" smtClean="0"/>
          </a:p>
        </p:txBody>
      </p:sp>
      <p:sp>
        <p:nvSpPr>
          <p:cNvPr id="35843" name="Rectangle 3"/>
          <p:cNvSpPr>
            <a:spLocks noGrp="1" noChangeArrowheads="1"/>
          </p:cNvSpPr>
          <p:nvPr>
            <p:ph type="body" idx="4294967295"/>
          </p:nvPr>
        </p:nvSpPr>
        <p:spPr>
          <a:xfrm>
            <a:off x="428596" y="1357298"/>
            <a:ext cx="8501122" cy="4500594"/>
          </a:xfrm>
        </p:spPr>
        <p:txBody>
          <a:bodyPr/>
          <a:lstStyle/>
          <a:p>
            <a:pPr marL="514350" indent="-514350" eaLnBrk="1" hangingPunct="1">
              <a:buNone/>
            </a:pPr>
            <a:r>
              <a:rPr lang="en-US" sz="4000" dirty="0" smtClean="0"/>
              <a:t>Have you worked with a TA? </a:t>
            </a:r>
          </a:p>
          <a:p>
            <a:pPr marL="514350" indent="-514350" eaLnBrk="1" hangingPunct="1">
              <a:buNone/>
            </a:pPr>
            <a:r>
              <a:rPr lang="en-US" sz="4000" dirty="0" smtClean="0"/>
              <a:t>Do TAs improve pupil attainment?</a:t>
            </a:r>
          </a:p>
          <a:p>
            <a:pPr marL="514350" indent="-514350" eaLnBrk="1" hangingPunct="1">
              <a:buNone/>
            </a:pPr>
            <a:r>
              <a:rPr lang="en-US" sz="4000" dirty="0" smtClean="0"/>
              <a:t>Do TAs improve attitudes to learning? (Why do you say that?)</a:t>
            </a:r>
          </a:p>
          <a:p>
            <a:pPr marL="514350" indent="-514350" eaLnBrk="1" hangingPunct="1">
              <a:buNone/>
            </a:pPr>
            <a:r>
              <a:rPr lang="en-US" sz="4000" dirty="0" smtClean="0"/>
              <a:t>How can TAs be used to best effect?</a:t>
            </a:r>
          </a:p>
          <a:p>
            <a:pPr marL="514350" indent="-514350" eaLnBrk="1" hangingPunct="1">
              <a:buNone/>
            </a:pPr>
            <a:r>
              <a:rPr lang="en-US" sz="2800" dirty="0" smtClean="0"/>
              <a:t>5 minute discussion with a partner.</a:t>
            </a:r>
          </a:p>
          <a:p>
            <a:pPr marL="514350" indent="-514350" eaLnBrk="1" hangingPunct="1">
              <a:buNone/>
            </a:pPr>
            <a:endParaRPr lang="en-US" sz="4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142844" y="214290"/>
            <a:ext cx="8858312" cy="642942"/>
          </a:xfrm>
        </p:spPr>
        <p:txBody>
          <a:bodyPr anchor="ctr"/>
          <a:lstStyle/>
          <a:p>
            <a:pPr eaLnBrk="1" hangingPunct="1"/>
            <a:r>
              <a:rPr lang="en-GB" sz="3600" dirty="0" smtClean="0"/>
              <a:t>Being selective in what you read/write</a:t>
            </a:r>
            <a:endParaRPr lang="en-US" sz="3600" dirty="0" smtClean="0"/>
          </a:p>
        </p:txBody>
      </p:sp>
      <p:sp>
        <p:nvSpPr>
          <p:cNvPr id="36867" name="Rectangle 3"/>
          <p:cNvSpPr>
            <a:spLocks noGrp="1" noChangeArrowheads="1"/>
          </p:cNvSpPr>
          <p:nvPr>
            <p:ph type="body" idx="4294967295"/>
          </p:nvPr>
        </p:nvSpPr>
        <p:spPr>
          <a:xfrm>
            <a:off x="142844" y="1071546"/>
            <a:ext cx="3214678" cy="4786346"/>
          </a:xfrm>
        </p:spPr>
        <p:txBody>
          <a:bodyPr/>
          <a:lstStyle/>
          <a:p>
            <a:pPr eaLnBrk="1" hangingPunct="1">
              <a:lnSpc>
                <a:spcPct val="90000"/>
              </a:lnSpc>
              <a:buFontTx/>
              <a:buNone/>
            </a:pPr>
            <a:r>
              <a:rPr lang="en-GB" sz="2800" dirty="0" smtClean="0"/>
              <a:t>How would you find literature to help you augment your own opinion? </a:t>
            </a:r>
          </a:p>
          <a:p>
            <a:pPr eaLnBrk="1" hangingPunct="1">
              <a:lnSpc>
                <a:spcPct val="90000"/>
              </a:lnSpc>
              <a:buFontTx/>
              <a:buNone/>
            </a:pPr>
            <a:r>
              <a:rPr lang="en-GB" sz="2800" dirty="0" smtClean="0"/>
              <a:t>How would you decide if a paper is worth reading in detail?</a:t>
            </a:r>
          </a:p>
          <a:p>
            <a:pPr eaLnBrk="1" hangingPunct="1">
              <a:lnSpc>
                <a:spcPct val="90000"/>
              </a:lnSpc>
              <a:buFontTx/>
              <a:buNone/>
            </a:pPr>
            <a:r>
              <a:rPr lang="en-US" sz="2800" dirty="0" smtClean="0"/>
              <a:t>How would you decide if a paper is worth citing? </a:t>
            </a:r>
          </a:p>
        </p:txBody>
      </p:sp>
      <p:pic>
        <p:nvPicPr>
          <p:cNvPr id="5" name="Picture 2" descr="http://www.1st-art-gallery.com/thumbnail/139626/1/The-Dinner-Party.jpg"/>
          <p:cNvPicPr>
            <a:picLocks noChangeAspect="1" noChangeArrowheads="1"/>
          </p:cNvPicPr>
          <p:nvPr/>
        </p:nvPicPr>
        <p:blipFill>
          <a:blip r:embed="rId3"/>
          <a:srcRect/>
          <a:stretch>
            <a:fillRect/>
          </a:stretch>
        </p:blipFill>
        <p:spPr bwMode="auto">
          <a:xfrm>
            <a:off x="3429000" y="1571612"/>
            <a:ext cx="5715000" cy="45529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214282" y="214290"/>
            <a:ext cx="8572560" cy="428628"/>
          </a:xfrm>
        </p:spPr>
        <p:txBody>
          <a:bodyPr anchor="ctr"/>
          <a:lstStyle/>
          <a:p>
            <a:pPr eaLnBrk="1" hangingPunct="1"/>
            <a:r>
              <a:rPr lang="en-GB" sz="3600" dirty="0" smtClean="0"/>
              <a:t>Being selective in what you read/write</a:t>
            </a:r>
            <a:endParaRPr lang="en-US" sz="3600" dirty="0" smtClean="0"/>
          </a:p>
        </p:txBody>
      </p:sp>
      <p:sp>
        <p:nvSpPr>
          <p:cNvPr id="36867" name="Rectangle 3"/>
          <p:cNvSpPr>
            <a:spLocks noGrp="1" noChangeArrowheads="1"/>
          </p:cNvSpPr>
          <p:nvPr>
            <p:ph type="body" idx="4294967295"/>
          </p:nvPr>
        </p:nvSpPr>
        <p:spPr>
          <a:xfrm>
            <a:off x="428596" y="1000108"/>
            <a:ext cx="8229600" cy="4143404"/>
          </a:xfrm>
        </p:spPr>
        <p:txBody>
          <a:bodyPr/>
          <a:lstStyle/>
          <a:p>
            <a:pPr eaLnBrk="1" hangingPunct="1">
              <a:lnSpc>
                <a:spcPct val="90000"/>
              </a:lnSpc>
              <a:buFontTx/>
              <a:buNone/>
            </a:pPr>
            <a:r>
              <a:rPr lang="en-GB" sz="2400" dirty="0" smtClean="0"/>
              <a:t>“We like the domestic, familiar image of the dinner party and its emphasis on conversation with a community of scholars ... The doctoral researcher invites to the table the scholars she would like to join her for a conversation over the evening meal. The emphasis is on the company and the conversation that happens at the table ... She cannot invite everyone because they will not all fit at her table. She is not just a bystander or “reviewer” of the conversation, but a participant. While she may not always comprehend all the conversation or catch all its nuances and complexity, she is present.”</a:t>
            </a:r>
            <a:endParaRPr lang="en-US" dirty="0" smtClean="0"/>
          </a:p>
        </p:txBody>
      </p:sp>
      <p:sp>
        <p:nvSpPr>
          <p:cNvPr id="4100" name="Rectangle 4"/>
          <p:cNvSpPr>
            <a:spLocks noChangeArrowheads="1"/>
          </p:cNvSpPr>
          <p:nvPr/>
        </p:nvSpPr>
        <p:spPr bwMode="auto">
          <a:xfrm>
            <a:off x="285720" y="5357826"/>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Kamler, B. and Thomson, P. (2006, p. 38) </a:t>
            </a:r>
            <a:r>
              <a:rPr kumimoji="0" lang="en-GB" sz="1800"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Helping Doctoral Students Write: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pedagogies for supervision, </a:t>
            </a:r>
            <a:r>
              <a:rPr kumimoji="0" lang="en-GB" sz="18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Abingdon, Routledge. </a:t>
            </a:r>
            <a:endParaRPr kumimoji="0" lang="en-GB" sz="1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214282" y="214290"/>
            <a:ext cx="8572560" cy="428628"/>
          </a:xfrm>
        </p:spPr>
        <p:txBody>
          <a:bodyPr anchor="ctr"/>
          <a:lstStyle/>
          <a:p>
            <a:pPr eaLnBrk="1" hangingPunct="1"/>
            <a:r>
              <a:rPr lang="en-GB" sz="3600" dirty="0" smtClean="0"/>
              <a:t>Evaluating sources</a:t>
            </a:r>
            <a:endParaRPr lang="en-US" sz="3600" dirty="0" smtClean="0"/>
          </a:p>
        </p:txBody>
      </p:sp>
      <p:sp>
        <p:nvSpPr>
          <p:cNvPr id="36867" name="Rectangle 3"/>
          <p:cNvSpPr>
            <a:spLocks noGrp="1" noChangeArrowheads="1"/>
          </p:cNvSpPr>
          <p:nvPr>
            <p:ph type="body" idx="4294967295"/>
          </p:nvPr>
        </p:nvSpPr>
        <p:spPr>
          <a:xfrm>
            <a:off x="357158" y="857232"/>
            <a:ext cx="8501122" cy="5000660"/>
          </a:xfrm>
        </p:spPr>
        <p:txBody>
          <a:bodyPr/>
          <a:lstStyle/>
          <a:p>
            <a:pPr eaLnBrk="1" hangingPunct="1">
              <a:lnSpc>
                <a:spcPct val="90000"/>
              </a:lnSpc>
              <a:buFontTx/>
              <a:buNone/>
            </a:pPr>
            <a:r>
              <a:rPr lang="en-US" i="1" dirty="0" smtClean="0"/>
              <a:t>Where has it been published? </a:t>
            </a:r>
          </a:p>
          <a:p>
            <a:pPr eaLnBrk="1" hangingPunct="1">
              <a:lnSpc>
                <a:spcPct val="90000"/>
              </a:lnSpc>
              <a:buFontTx/>
              <a:buNone/>
            </a:pPr>
            <a:r>
              <a:rPr lang="en-US" i="1" dirty="0" smtClean="0"/>
              <a:t>By whom? When? </a:t>
            </a:r>
          </a:p>
          <a:p>
            <a:pPr eaLnBrk="1" hangingPunct="1">
              <a:lnSpc>
                <a:spcPct val="90000"/>
              </a:lnSpc>
              <a:buFontTx/>
              <a:buNone/>
            </a:pPr>
            <a:r>
              <a:rPr lang="en-US" i="1" dirty="0" smtClean="0"/>
              <a:t>Is there conceptual clarity and comprehensiveness? </a:t>
            </a:r>
          </a:p>
          <a:p>
            <a:pPr eaLnBrk="1" hangingPunct="1">
              <a:lnSpc>
                <a:spcPct val="90000"/>
              </a:lnSpc>
              <a:buFontTx/>
              <a:buNone/>
            </a:pPr>
            <a:r>
              <a:rPr lang="en-US" i="1" dirty="0" smtClean="0"/>
              <a:t>If it’s based on empirical work, is the methodology appropriate and rigorous? </a:t>
            </a:r>
          </a:p>
          <a:p>
            <a:pPr eaLnBrk="1" hangingPunct="1">
              <a:lnSpc>
                <a:spcPct val="90000"/>
              </a:lnSpc>
              <a:buFontTx/>
              <a:buNone/>
            </a:pPr>
            <a:r>
              <a:rPr lang="en-US" i="1" dirty="0" smtClean="0"/>
              <a:t>Is the context similar to your own?</a:t>
            </a:r>
          </a:p>
          <a:p>
            <a:pPr eaLnBrk="1" hangingPunct="1">
              <a:lnSpc>
                <a:spcPct val="90000"/>
              </a:lnSpc>
              <a:buFontTx/>
              <a:buNone/>
            </a:pPr>
            <a:r>
              <a:rPr lang="en-US" dirty="0" smtClean="0"/>
              <a:t>Read and summarize the paper you have been given; then try to answer the questions above.  (20 minutes)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214282" y="214290"/>
            <a:ext cx="8572560" cy="428628"/>
          </a:xfrm>
        </p:spPr>
        <p:txBody>
          <a:bodyPr anchor="ctr"/>
          <a:lstStyle/>
          <a:p>
            <a:pPr eaLnBrk="1" hangingPunct="1"/>
            <a:r>
              <a:rPr lang="en-GB" sz="3600" dirty="0" smtClean="0"/>
              <a:t>Evaluating sources: Activity</a:t>
            </a:r>
            <a:endParaRPr lang="en-US" sz="3600" dirty="0" smtClean="0"/>
          </a:p>
        </p:txBody>
      </p:sp>
      <p:sp>
        <p:nvSpPr>
          <p:cNvPr id="36867" name="Rectangle 3"/>
          <p:cNvSpPr>
            <a:spLocks noGrp="1" noChangeArrowheads="1"/>
          </p:cNvSpPr>
          <p:nvPr>
            <p:ph type="body" idx="4294967295"/>
          </p:nvPr>
        </p:nvSpPr>
        <p:spPr>
          <a:xfrm>
            <a:off x="428596" y="1000108"/>
            <a:ext cx="8229600" cy="4857784"/>
          </a:xfrm>
        </p:spPr>
        <p:txBody>
          <a:bodyPr/>
          <a:lstStyle/>
          <a:p>
            <a:pPr eaLnBrk="1" hangingPunct="1">
              <a:lnSpc>
                <a:spcPct val="90000"/>
              </a:lnSpc>
              <a:buFontTx/>
              <a:buNone/>
            </a:pPr>
            <a:r>
              <a:rPr lang="en-US" dirty="0" smtClean="0"/>
              <a:t>Form a group with the other people who read the same paper. Share your answers to the questions. Have you come to the same conclusions about the article? </a:t>
            </a:r>
          </a:p>
          <a:p>
            <a:pPr eaLnBrk="1" hangingPunct="1">
              <a:lnSpc>
                <a:spcPct val="90000"/>
              </a:lnSpc>
              <a:buFontTx/>
              <a:buNone/>
            </a:pPr>
            <a:endParaRPr lang="en-US" dirty="0" smtClean="0"/>
          </a:p>
          <a:p>
            <a:pPr eaLnBrk="1" hangingPunct="1">
              <a:lnSpc>
                <a:spcPct val="90000"/>
              </a:lnSpc>
              <a:buFontTx/>
              <a:buNone/>
            </a:pPr>
            <a:r>
              <a:rPr lang="en-US" dirty="0" smtClean="0"/>
              <a:t>Now form new groups of five/six making sure all six papers have been read by someone in the group. Briefly summarize each paper and then try to rank them according to their </a:t>
            </a:r>
            <a:r>
              <a:rPr lang="en-US" dirty="0" err="1" smtClean="0"/>
              <a:t>rigour</a:t>
            </a:r>
            <a:r>
              <a:rPr lang="en-US" dirty="0" smtClean="0"/>
              <a:t> and relevance.</a:t>
            </a:r>
          </a:p>
          <a:p>
            <a:pPr eaLnBrk="1" hangingPunct="1">
              <a:lnSpc>
                <a:spcPct val="90000"/>
              </a:lnSpc>
              <a:buFontTx/>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214282" y="214290"/>
            <a:ext cx="8572560" cy="428628"/>
          </a:xfrm>
        </p:spPr>
        <p:txBody>
          <a:bodyPr anchor="ctr"/>
          <a:lstStyle/>
          <a:p>
            <a:pPr eaLnBrk="1" hangingPunct="1"/>
            <a:endParaRPr lang="en-US" sz="3600" dirty="0" smtClean="0"/>
          </a:p>
        </p:txBody>
      </p:sp>
      <p:sp>
        <p:nvSpPr>
          <p:cNvPr id="36867" name="Rectangle 3"/>
          <p:cNvSpPr>
            <a:spLocks noGrp="1" noChangeArrowheads="1"/>
          </p:cNvSpPr>
          <p:nvPr>
            <p:ph type="body" idx="4294967295"/>
          </p:nvPr>
        </p:nvSpPr>
        <p:spPr>
          <a:xfrm>
            <a:off x="428596" y="1000108"/>
            <a:ext cx="8229600" cy="4857784"/>
          </a:xfrm>
        </p:spPr>
        <p:txBody>
          <a:bodyPr/>
          <a:lstStyle/>
          <a:p>
            <a:pPr eaLnBrk="1" hangingPunct="1">
              <a:lnSpc>
                <a:spcPct val="90000"/>
              </a:lnSpc>
              <a:buFontTx/>
              <a:buNone/>
            </a:pPr>
            <a:r>
              <a:rPr lang="en-US" dirty="0" smtClean="0"/>
              <a:t>Has this activity made you change your mind about TAs?</a:t>
            </a:r>
          </a:p>
          <a:p>
            <a:pPr eaLnBrk="1" hangingPunct="1">
              <a:lnSpc>
                <a:spcPct val="90000"/>
              </a:lnSpc>
              <a:buFontTx/>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142844" y="285752"/>
            <a:ext cx="8572560" cy="5643578"/>
          </a:xfrm>
        </p:spPr>
        <p:txBody>
          <a:bodyPr anchor="ctr"/>
          <a:lstStyle/>
          <a:p>
            <a:pPr eaLnBrk="1" hangingPunct="1"/>
            <a:r>
              <a:rPr lang="en-GB" sz="4000" dirty="0" smtClean="0"/>
              <a:t>Activity: </a:t>
            </a:r>
            <a:br>
              <a:rPr lang="en-GB" sz="4000" dirty="0" smtClean="0"/>
            </a:br>
            <a:r>
              <a:rPr lang="en-GB" sz="4000" dirty="0" smtClean="0"/>
              <a:t>What’s the difference between description and reflection? </a:t>
            </a:r>
            <a:br>
              <a:rPr lang="en-GB" sz="4000" dirty="0" smtClean="0"/>
            </a:br>
            <a:r>
              <a:rPr lang="en-GB" sz="4000" dirty="0" smtClean="0"/>
              <a:t/>
            </a:r>
            <a:br>
              <a:rPr lang="en-GB" sz="4000" dirty="0" smtClean="0"/>
            </a:br>
            <a:r>
              <a:rPr lang="en-GB" sz="4000" dirty="0" smtClean="0"/>
              <a:t>Can you write two sentences, one that describes something that happened in your classroom this week, and one that reflects on something that happened? </a:t>
            </a:r>
            <a:endParaRPr lang="en-US" sz="4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arwick_light_backgroun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Warwick_light_background</Template>
  <TotalTime>1503</TotalTime>
  <Words>2350</Words>
  <Application>Microsoft Office PowerPoint</Application>
  <PresentationFormat>On-screen Show (4:3)</PresentationFormat>
  <Paragraphs>158</Paragraphs>
  <Slides>27</Slides>
  <Notes>24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Warwick_light_background</vt:lpstr>
      <vt:lpstr>Slide 1</vt:lpstr>
      <vt:lpstr>Activity: ISS and IS assignments</vt:lpstr>
      <vt:lpstr>Using scholarship to enhance your own experience</vt:lpstr>
      <vt:lpstr>Being selective in what you read/write</vt:lpstr>
      <vt:lpstr>Being selective in what you read/write</vt:lpstr>
      <vt:lpstr>Evaluating sources</vt:lpstr>
      <vt:lpstr>Evaluating sources: Activity</vt:lpstr>
      <vt:lpstr>Slide 8</vt:lpstr>
      <vt:lpstr>Activity:  What’s the difference between description and reflection?   Can you write two sentences, one that describes something that happened in your classroom this week, and one that reflects on something that happened? </vt:lpstr>
      <vt:lpstr> Imagine that last week you set a piece of homework for a class containing two students called Adam and Sophie (pseudonyms).   A simple description would be:  Adam did the homework and seemed to learn something whereas Sophie didn’t do the homework and didn’t seem to learn anything.   But reflection requires you to probe more deeply and, for this assignment, to use previous scholarship and/or government documentation to place what you have observed in your own classroom in a wider policy context. </vt:lpstr>
      <vt:lpstr>Using previous scholarship/literature/research</vt:lpstr>
      <vt:lpstr>Hughes and Greenhough (2006) draw on earlier work by Pollard and Filer (1996) which asks five questions …   What is being learned (learning content)? When and where does the learning take place (learning context)? Who is learning (learning identity)? What support is available for learning? What are the learning outcomes?  But they then use these five questions to generate a conceptual framework encompassing all the factors that influence the learning generated by homework. What factors do you think the framework contained? </vt:lpstr>
      <vt:lpstr>Conceptual Framework</vt:lpstr>
      <vt:lpstr> “The main advantage is that it can represent, in a visual form, what are regarded as the main elements of the research and how these might be related. As we shall see, this representation can help directly with framing the specific research questions of the study, as well as providing a structure for data collection and analysis. The main weakness is that such a framework is inevitably a simplification of what are likely to be quite complex processes.” (Hughes and Greenhough, 2006, 90). </vt:lpstr>
      <vt:lpstr>The conceptual framework devised by Hughes and Greenhough (2006) allows the teacher to analyze what is happening in their classroom with greater depth and clarity.   For each student, you will need to consider:   the home context,   the student characteristics and   the peer group context of each student. </vt:lpstr>
      <vt:lpstr>Adam –  Lived with his mum, stepfather and younger siblings.  Mother thought homework was “very important”, Father also thought it was useful.  Adam’s parents said they were proud of him and thought he was mature and reliable.  He described himself as “quite talented”.  Thought maths was “quite easy” and wanted to move into a higher set.  Friends included people he thought put lots of effort into homework and some who didn’t – this latter group he described as “trouble-makers”. He sometimes asked his friends for help with homework but he never copied their  work.  </vt:lpstr>
      <vt:lpstr>Sophie –  Lived with her mum and two sisters.  Her mum thought homework was “quite important” and reminded Sophie to do it.  She couldn’t help her with maths, but her elder sister could. Her mum said she was quiet. Sophie herself said she was quite shy.  She considered herself to be hardworking except if she didn’t like the subject or the teacher.  She didn’t like maths and didn’t think homework helped her learn.  She knew she could ask the teacher for help but preferred to ask her friends “to save embarrassment”. Sometimes these friends help her out with homework and she thinks they are cleverer than she is.</vt:lpstr>
      <vt:lpstr>Homework set:   a) To find 10 circular items around the house and measure the circumference and diameter of each.   b) To notice how the diameter and the circumference are linked  c) At a fairground, a “big wheel” has a diameter of 60 metres. How long do you think the circumference will be?   </vt:lpstr>
      <vt:lpstr>Adam did this homework straight after school. He found it quite easy, although his stepfather helped him with the last question by drawing a Ferris wheel to help him visualize the problem.    Sophie did not attempt the homework. She said it was because “I lost my planner on that day and then I’d put a sheet into my bag but I couldn’t find it anywhere. I still haven’t found it.” </vt:lpstr>
      <vt:lpstr>In the follow-up lesson, Adam was able to complete the exercise set by the teacher. Sophie wasn’t, but she gave the impression of being on-task by copying the questions into her book.   In terms of the learning outcomes, Adam seemed to have a good understanding of pi and how it could be used to calculate the diameter of a circle if the circumference was known, or vice versa. Sophie did not seem to have learnt much from the homework or the follow-up lesson.  </vt:lpstr>
      <vt:lpstr> As we saw earlier, a simple description would be:  Adam did the homework and seemed to learn something whereas Sophie didn’t do the homework and didn’t seem to learn anything.   But reflection requires you to probe more deeply and, for this assignment, to use previous scholarship and/or government documentation to place what you have observed in your own classroom in a wider policy context.   Clearly the two students have different attitudes towards maths, but there were other differences. What are they?</vt:lpstr>
      <vt:lpstr> Other differences a) The amount of support available at home.  Adam’s dad helped him, whereas Sophie’s family did not.   b) Peer group support was also different.  Sophie sat with a group of students she thought were cleverer than she was and this helped her to hide the fact that she didn’t understand the work.  c) Their use of the teacher’s help.  Adam felt he could ask his teacher for help, although usually he didn’t need it. Sophie, in contrast, needed help but didn’t like to ask for it.   So, the conceptual framework devised at the beginning helped the researchers analyze the data in more depth.  </vt:lpstr>
      <vt:lpstr>How typical is the case study?  The Circles homework task was unusual because it was preparatory work for the next lesson, whereas most other homework tasks were to consolidate the previous lesson.    It was also unusual in explicitly linking schoolwork with the home environment.    No conclusions should be drawn about gender differences on the basis of just two students and one homework task.   So … you’ll need to think about how typical the examples you have chosen to include are </vt:lpstr>
      <vt:lpstr>Conclusions 1) There is no such thing as “a good homework task” because all students are different.   2) How well students complete homework may depend upon the amount of support they get at home – explicit help, or just the space and time they need.  In this way, homework can actually widen the attainment gap between students who have strong support at home and those that don’t. So it increases inequality.    </vt:lpstr>
      <vt:lpstr>Adding a leadership perspective</vt:lpstr>
      <vt:lpstr>The “I” question</vt:lpstr>
      <vt:lpstr>Generic M-level criteria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Leading Educational Change and Improvement</dc:title>
  <dc:creator>JSG</dc:creator>
  <cp:lastModifiedBy>Justine Mercer</cp:lastModifiedBy>
  <cp:revision>175</cp:revision>
  <cp:lastPrinted>2001-12-07T16:14:49Z</cp:lastPrinted>
  <dcterms:created xsi:type="dcterms:W3CDTF">2010-08-18T15:32:43Z</dcterms:created>
  <dcterms:modified xsi:type="dcterms:W3CDTF">2014-10-10T19:35:56Z</dcterms:modified>
</cp:coreProperties>
</file>