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90" r:id="rId1"/>
    <p:sldMasterId id="2147483803" r:id="rId2"/>
  </p:sldMasterIdLst>
  <p:notesMasterIdLst>
    <p:notesMasterId r:id="rId20"/>
  </p:notesMasterIdLst>
  <p:handoutMasterIdLst>
    <p:handoutMasterId r:id="rId21"/>
  </p:handoutMasterIdLst>
  <p:sldIdLst>
    <p:sldId id="486" r:id="rId3"/>
    <p:sldId id="487" r:id="rId4"/>
    <p:sldId id="511" r:id="rId5"/>
    <p:sldId id="529" r:id="rId6"/>
    <p:sldId id="527" r:id="rId7"/>
    <p:sldId id="512" r:id="rId8"/>
    <p:sldId id="509" r:id="rId9"/>
    <p:sldId id="522" r:id="rId10"/>
    <p:sldId id="516" r:id="rId11"/>
    <p:sldId id="521" r:id="rId12"/>
    <p:sldId id="517" r:id="rId13"/>
    <p:sldId id="510" r:id="rId14"/>
    <p:sldId id="518" r:id="rId15"/>
    <p:sldId id="523" r:id="rId16"/>
    <p:sldId id="528" r:id="rId17"/>
    <p:sldId id="507" r:id="rId18"/>
    <p:sldId id="525" r:id="rId19"/>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86420" autoAdjust="0"/>
  </p:normalViewPr>
  <p:slideViewPr>
    <p:cSldViewPr>
      <p:cViewPr varScale="1">
        <p:scale>
          <a:sx n="73" d="100"/>
          <a:sy n="73" d="100"/>
        </p:scale>
        <p:origin x="-1224" y="-102"/>
      </p:cViewPr>
      <p:guideLst>
        <p:guide orient="horz" pos="2160"/>
        <p:guide pos="2880"/>
      </p:guideLst>
    </p:cSldViewPr>
  </p:slideViewPr>
  <p:outlineViewPr>
    <p:cViewPr>
      <p:scale>
        <a:sx n="33" d="100"/>
        <a:sy n="33" d="100"/>
      </p:scale>
      <p:origin x="0" y="5312"/>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dirty="0"/>
          </a:p>
        </p:txBody>
      </p:sp>
      <p:sp>
        <p:nvSpPr>
          <p:cNvPr id="47107" name="Rectangle 3"/>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dirty="0"/>
          </a:p>
        </p:txBody>
      </p:sp>
      <p:sp>
        <p:nvSpPr>
          <p:cNvPr id="47108" name="Rectangle 4"/>
          <p:cNvSpPr>
            <a:spLocks noGrp="1" noChangeArrowheads="1"/>
          </p:cNvSpPr>
          <p:nvPr>
            <p:ph type="ftr" sz="quarter" idx="2"/>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dirty="0"/>
          </a:p>
        </p:txBody>
      </p:sp>
      <p:sp>
        <p:nvSpPr>
          <p:cNvPr id="47109" name="Rectangle 5"/>
          <p:cNvSpPr>
            <a:spLocks noGrp="1" noChangeArrowheads="1"/>
          </p:cNvSpPr>
          <p:nvPr>
            <p:ph type="sldNum" sz="quarter" idx="3"/>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5352355-273B-40F9-AFB7-B5C9B5E7A355}" type="slidenum">
              <a:rPr lang="en-GB"/>
              <a:pPr>
                <a:defRPr/>
              </a:pPr>
              <a:t>‹#›</a:t>
            </a:fld>
            <a:endParaRPr lang="en-GB" dirty="0"/>
          </a:p>
        </p:txBody>
      </p:sp>
    </p:spTree>
    <p:extLst>
      <p:ext uri="{BB962C8B-B14F-4D97-AF65-F5344CB8AC3E}">
        <p14:creationId xmlns:p14="http://schemas.microsoft.com/office/powerpoint/2010/main" xmlns="" val="20004110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dirty="0"/>
          </a:p>
        </p:txBody>
      </p:sp>
      <p:sp>
        <p:nvSpPr>
          <p:cNvPr id="16387" name="Rectangle 3"/>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dirty="0"/>
          </a:p>
        </p:txBody>
      </p:sp>
      <p:sp>
        <p:nvSpPr>
          <p:cNvPr id="20484" name="Rectangle 4"/>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04875" y="4705350"/>
            <a:ext cx="497205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6390" name="Rectangle 6"/>
          <p:cNvSpPr>
            <a:spLocks noGrp="1" noChangeArrowheads="1"/>
          </p:cNvSpPr>
          <p:nvPr>
            <p:ph type="ftr" sz="quarter" idx="4"/>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dirty="0"/>
          </a:p>
        </p:txBody>
      </p:sp>
      <p:sp>
        <p:nvSpPr>
          <p:cNvPr id="16391" name="Rectangle 7"/>
          <p:cNvSpPr>
            <a:spLocks noGrp="1" noChangeArrowheads="1"/>
          </p:cNvSpPr>
          <p:nvPr>
            <p:ph type="sldNum" sz="quarter" idx="5"/>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54BE500-2AD7-48B3-BDDB-E5A1D2A29B92}" type="slidenum">
              <a:rPr lang="en-GB"/>
              <a:pPr>
                <a:defRPr/>
              </a:pPr>
              <a:t>‹#›</a:t>
            </a:fld>
            <a:endParaRPr lang="en-GB" dirty="0"/>
          </a:p>
        </p:txBody>
      </p:sp>
    </p:spTree>
    <p:extLst>
      <p:ext uri="{BB962C8B-B14F-4D97-AF65-F5344CB8AC3E}">
        <p14:creationId xmlns:p14="http://schemas.microsoft.com/office/powerpoint/2010/main" xmlns="" val="38106297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F54BE500-2AD7-48B3-BDDB-E5A1D2A29B92}" type="slidenum">
              <a:rPr lang="en-GB" smtClean="0"/>
              <a:pPr>
                <a:defRPr/>
              </a:pPr>
              <a:t>3</a:t>
            </a:fld>
            <a:endParaRPr lang="en-GB" dirty="0"/>
          </a:p>
        </p:txBody>
      </p:sp>
    </p:spTree>
    <p:extLst>
      <p:ext uri="{BB962C8B-B14F-4D97-AF65-F5344CB8AC3E}">
        <p14:creationId xmlns:p14="http://schemas.microsoft.com/office/powerpoint/2010/main" xmlns="" val="1405703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GB" dirty="0" smtClean="0">
                <a:ea typeface="MS PGothic" charset="0"/>
              </a:rPr>
              <a:t>The first graduation </a:t>
            </a:r>
            <a:r>
              <a:rPr lang="en-GB" dirty="0">
                <a:ea typeface="MS PGothic" charset="0"/>
              </a:rPr>
              <a:t>ceremony was in January 2012. Since then, </a:t>
            </a:r>
            <a:r>
              <a:rPr lang="en-GB" dirty="0" smtClean="0">
                <a:ea typeface="MS PGothic" charset="0"/>
              </a:rPr>
              <a:t>well over 200 </a:t>
            </a:r>
            <a:r>
              <a:rPr lang="en-GB" dirty="0">
                <a:ea typeface="MS PGothic" charset="0"/>
              </a:rPr>
              <a:t>ambassadors have graduated with an MA in Educational Leadership (Teach First). </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54273" eaLnBrk="0" hangingPunct="0">
              <a:defRPr>
                <a:solidFill>
                  <a:schemeClr val="tx1"/>
                </a:solidFill>
                <a:latin typeface="Trebuchet MS" charset="0"/>
                <a:ea typeface="MS PGothic" charset="0"/>
                <a:cs typeface="MS PGothic" charset="0"/>
              </a:defRPr>
            </a:lvl1pPr>
            <a:lvl2pPr marL="754391" indent="-290151" defTabSz="954273" eaLnBrk="0" hangingPunct="0">
              <a:defRPr>
                <a:solidFill>
                  <a:schemeClr val="tx1"/>
                </a:solidFill>
                <a:latin typeface="Trebuchet MS" charset="0"/>
                <a:ea typeface="MS PGothic" charset="0"/>
                <a:cs typeface="MS PGothic" charset="0"/>
              </a:defRPr>
            </a:lvl2pPr>
            <a:lvl3pPr marL="1160602" indent="-232120" defTabSz="954273" eaLnBrk="0" hangingPunct="0">
              <a:defRPr>
                <a:solidFill>
                  <a:schemeClr val="tx1"/>
                </a:solidFill>
                <a:latin typeface="Trebuchet MS" charset="0"/>
                <a:ea typeface="MS PGothic" charset="0"/>
                <a:cs typeface="MS PGothic" charset="0"/>
              </a:defRPr>
            </a:lvl3pPr>
            <a:lvl4pPr marL="1624843" indent="-232120" defTabSz="954273" eaLnBrk="0" hangingPunct="0">
              <a:defRPr>
                <a:solidFill>
                  <a:schemeClr val="tx1"/>
                </a:solidFill>
                <a:latin typeface="Trebuchet MS" charset="0"/>
                <a:ea typeface="MS PGothic" charset="0"/>
                <a:cs typeface="MS PGothic" charset="0"/>
              </a:defRPr>
            </a:lvl4pPr>
            <a:lvl5pPr marL="2089084" indent="-232120" defTabSz="954273" eaLnBrk="0" hangingPunct="0">
              <a:defRPr>
                <a:solidFill>
                  <a:schemeClr val="tx1"/>
                </a:solidFill>
                <a:latin typeface="Trebuchet MS" charset="0"/>
                <a:ea typeface="MS PGothic" charset="0"/>
                <a:cs typeface="MS PGothic" charset="0"/>
              </a:defRPr>
            </a:lvl5pPr>
            <a:lvl6pPr marL="2553325" indent="-232120" defTabSz="954273" eaLnBrk="0" fontAlgn="base" hangingPunct="0">
              <a:spcBef>
                <a:spcPct val="0"/>
              </a:spcBef>
              <a:spcAft>
                <a:spcPct val="0"/>
              </a:spcAft>
              <a:defRPr>
                <a:solidFill>
                  <a:schemeClr val="tx1"/>
                </a:solidFill>
                <a:latin typeface="Trebuchet MS" charset="0"/>
                <a:ea typeface="MS PGothic" charset="0"/>
                <a:cs typeface="MS PGothic" charset="0"/>
              </a:defRPr>
            </a:lvl6pPr>
            <a:lvl7pPr marL="3017566" indent="-232120" defTabSz="954273" eaLnBrk="0" fontAlgn="base" hangingPunct="0">
              <a:spcBef>
                <a:spcPct val="0"/>
              </a:spcBef>
              <a:spcAft>
                <a:spcPct val="0"/>
              </a:spcAft>
              <a:defRPr>
                <a:solidFill>
                  <a:schemeClr val="tx1"/>
                </a:solidFill>
                <a:latin typeface="Trebuchet MS" charset="0"/>
                <a:ea typeface="MS PGothic" charset="0"/>
                <a:cs typeface="MS PGothic" charset="0"/>
              </a:defRPr>
            </a:lvl7pPr>
            <a:lvl8pPr marL="3481807" indent="-232120" defTabSz="954273" eaLnBrk="0" fontAlgn="base" hangingPunct="0">
              <a:spcBef>
                <a:spcPct val="0"/>
              </a:spcBef>
              <a:spcAft>
                <a:spcPct val="0"/>
              </a:spcAft>
              <a:defRPr>
                <a:solidFill>
                  <a:schemeClr val="tx1"/>
                </a:solidFill>
                <a:latin typeface="Trebuchet MS" charset="0"/>
                <a:ea typeface="MS PGothic" charset="0"/>
                <a:cs typeface="MS PGothic" charset="0"/>
              </a:defRPr>
            </a:lvl8pPr>
            <a:lvl9pPr marL="3946047" indent="-232120" defTabSz="954273" eaLnBrk="0" fontAlgn="base" hangingPunct="0">
              <a:spcBef>
                <a:spcPct val="0"/>
              </a:spcBef>
              <a:spcAft>
                <a:spcPct val="0"/>
              </a:spcAft>
              <a:defRPr>
                <a:solidFill>
                  <a:schemeClr val="tx1"/>
                </a:solidFill>
                <a:latin typeface="Trebuchet MS" charset="0"/>
                <a:ea typeface="MS PGothic" charset="0"/>
                <a:cs typeface="MS PGothic" charset="0"/>
              </a:defRPr>
            </a:lvl9pPr>
          </a:lstStyle>
          <a:p>
            <a:pPr eaLnBrk="1" hangingPunct="1"/>
            <a:fld id="{0701684A-7BF8-4144-91AE-2454B89F0182}" type="slidenum">
              <a:rPr lang="en-US">
                <a:latin typeface="Arial" charset="0"/>
              </a:rPr>
              <a:pPr eaLnBrk="1" hangingPunct="1"/>
              <a:t>17</a:t>
            </a:fld>
            <a:endParaRPr lang="en-US" dirty="0">
              <a:latin typeface="Arial" charset="0"/>
            </a:endParaRPr>
          </a:p>
        </p:txBody>
      </p:sp>
    </p:spTree>
    <p:extLst>
      <p:ext uri="{BB962C8B-B14F-4D97-AF65-F5344CB8AC3E}">
        <p14:creationId xmlns:p14="http://schemas.microsoft.com/office/powerpoint/2010/main" xmlns="" val="1354561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305163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3367598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3502425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13553460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3051633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30435193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1057470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xmlns=""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3568528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15213752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4169615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1475920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xmlns="" val="30435193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9205653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23624799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33675987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35024252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1355346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1057470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xmlns=""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3568528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1521375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416961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1475920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920565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xmlns="" val="2362479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xmlns=""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latin typeface="Calibri"/>
                <a:ea typeface="MS PGothic" panose="020B0600070205080204" pitchFamily="34" charset="-128"/>
              </a:rPr>
              <a:pPr/>
              <a:t>‹#›</a:t>
            </a:fld>
            <a:endParaRPr lang="en-GB" altLang="en-US" dirty="0">
              <a:solidFill>
                <a:srgbClr val="000000"/>
              </a:solidFill>
              <a:latin typeface="Calibri"/>
              <a:ea typeface="MS PGothic" panose="020B0600070205080204" pitchFamily="34" charset="-128"/>
            </a:endParaRPr>
          </a:p>
        </p:txBody>
      </p:sp>
    </p:spTree>
    <p:extLst>
      <p:ext uri="{BB962C8B-B14F-4D97-AF65-F5344CB8AC3E}">
        <p14:creationId xmlns:p14="http://schemas.microsoft.com/office/powerpoint/2010/main" xmlns="" val="3155893934"/>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xmlns=""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latin typeface="Calibri"/>
                <a:ea typeface="MS PGothic" panose="020B0600070205080204" pitchFamily="34" charset="-128"/>
              </a:rPr>
              <a:pPr/>
              <a:t>‹#›</a:t>
            </a:fld>
            <a:endParaRPr lang="en-GB" altLang="en-US" dirty="0">
              <a:solidFill>
                <a:srgbClr val="000000"/>
              </a:solidFill>
              <a:latin typeface="Calibri"/>
              <a:ea typeface="MS PGothic" panose="020B0600070205080204" pitchFamily="34" charset="-128"/>
            </a:endParaRPr>
          </a:p>
        </p:txBody>
      </p:sp>
    </p:spTree>
    <p:extLst>
      <p:ext uri="{BB962C8B-B14F-4D97-AF65-F5344CB8AC3E}">
        <p14:creationId xmlns:p14="http://schemas.microsoft.com/office/powerpoint/2010/main" xmlns="" val="3155893934"/>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ubtitle 2"/>
          <p:cNvSpPr>
            <a:spLocks noGrp="1"/>
          </p:cNvSpPr>
          <p:nvPr>
            <p:ph type="subTitle" idx="1"/>
          </p:nvPr>
        </p:nvSpPr>
        <p:spPr>
          <a:xfrm>
            <a:off x="251520" y="4725144"/>
            <a:ext cx="6480720" cy="1728192"/>
          </a:xfrm>
        </p:spPr>
        <p:txBody>
          <a:bodyPr/>
          <a:lstStyle/>
          <a:p>
            <a:pPr>
              <a:lnSpc>
                <a:spcPct val="120000"/>
              </a:lnSpc>
              <a:defRPr/>
            </a:pPr>
            <a:endParaRPr lang="en-GB" sz="2800" b="1" noProof="0" dirty="0" smtClean="0"/>
          </a:p>
          <a:p>
            <a:pPr>
              <a:lnSpc>
                <a:spcPct val="120000"/>
              </a:lnSpc>
              <a:defRPr/>
            </a:pPr>
            <a:r>
              <a:rPr lang="en-GB" sz="2800" b="1" noProof="0" dirty="0" smtClean="0"/>
              <a:t>Induction &amp; Teaching Day 1: administrative matters and course outline</a:t>
            </a:r>
          </a:p>
        </p:txBody>
      </p:sp>
      <p:sp>
        <p:nvSpPr>
          <p:cNvPr id="4" name="Rectangle 1034"/>
          <p:cNvSpPr>
            <a:spLocks noGrp="1" noChangeArrowheads="1"/>
          </p:cNvSpPr>
          <p:nvPr>
            <p:ph type="ctrTitle"/>
          </p:nvPr>
        </p:nvSpPr>
        <p:spPr>
          <a:xfrm>
            <a:off x="251520" y="2996952"/>
            <a:ext cx="7056437" cy="1295400"/>
          </a:xfrm>
        </p:spPr>
        <p:txBody>
          <a:bodyPr/>
          <a:lstStyle/>
          <a:p>
            <a:pPr>
              <a:lnSpc>
                <a:spcPct val="120000"/>
              </a:lnSpc>
              <a:buFontTx/>
              <a:buNone/>
              <a:defRPr/>
            </a:pPr>
            <a:r>
              <a:rPr lang="en-GB" noProof="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j-lt"/>
                <a:ea typeface="+mn-ea"/>
                <a:cs typeface="+mn-cs"/>
              </a:rPr>
              <a:t>MA in Educational Leadership (Teach First)</a:t>
            </a:r>
          </a:p>
        </p:txBody>
      </p:sp>
    </p:spTree>
    <p:extLst>
      <p:ext uri="{BB962C8B-B14F-4D97-AF65-F5344CB8AC3E}">
        <p14:creationId xmlns:p14="http://schemas.microsoft.com/office/powerpoint/2010/main" xmlns="" val="28383004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536" y="228600"/>
            <a:ext cx="8208912" cy="1066800"/>
          </a:xfrm>
        </p:spPr>
        <p:txBody>
          <a:bodyPr/>
          <a:lstStyle/>
          <a:p>
            <a:r>
              <a:rPr lang="en-US" sz="3600" dirty="0" smtClean="0"/>
              <a:t>The Case Study assignment</a:t>
            </a:r>
            <a:endParaRPr lang="en-GB" sz="3600" dirty="0"/>
          </a:p>
        </p:txBody>
      </p:sp>
      <p:sp>
        <p:nvSpPr>
          <p:cNvPr id="10243" name="Rectangle 3"/>
          <p:cNvSpPr>
            <a:spLocks noGrp="1" noChangeArrowheads="1"/>
          </p:cNvSpPr>
          <p:nvPr>
            <p:ph type="body" idx="1"/>
          </p:nvPr>
        </p:nvSpPr>
        <p:spPr>
          <a:xfrm>
            <a:off x="395536" y="1268760"/>
            <a:ext cx="8352928" cy="4217640"/>
          </a:xfrm>
        </p:spPr>
        <p:txBody>
          <a:bodyPr/>
          <a:lstStyle/>
          <a:p>
            <a:pPr marL="0" indent="0">
              <a:lnSpc>
                <a:spcPct val="90000"/>
              </a:lnSpc>
              <a:buNone/>
            </a:pPr>
            <a:r>
              <a:rPr lang="en-GB" sz="2800" dirty="0"/>
              <a:t>Skills: </a:t>
            </a:r>
            <a:r>
              <a:rPr lang="en-GB" sz="2800" dirty="0" smtClean="0"/>
              <a:t>in the context of social science, selection </a:t>
            </a:r>
            <a:r>
              <a:rPr lang="en-GB" sz="2800" dirty="0"/>
              <a:t>and critique of literature</a:t>
            </a:r>
            <a:r>
              <a:rPr lang="en-GB" sz="2800" dirty="0" smtClean="0"/>
              <a:t>; developing a rationale for data collection; actual data collection and analysis; comparison of findings to theory; developing credible judgements; academic writing.</a:t>
            </a:r>
            <a:endParaRPr lang="en-GB" sz="2800" dirty="0"/>
          </a:p>
          <a:p>
            <a:pPr>
              <a:buFont typeface="Wingdings" charset="2"/>
              <a:buChar char="ü"/>
            </a:pPr>
            <a:r>
              <a:rPr lang="en-GB" sz="2800" dirty="0" smtClean="0"/>
              <a:t>You have a hand-out of the rubric for this, and a copy is also on the course website.</a:t>
            </a:r>
          </a:p>
          <a:p>
            <a:pPr>
              <a:buFont typeface="Wingdings" charset="2"/>
              <a:buChar char="ü"/>
            </a:pPr>
            <a:r>
              <a:rPr lang="en-GB" sz="2800" dirty="0" smtClean="0"/>
              <a:t>Today and over the next 2 teaching Saturdays we shall be covering the essentials to help you prepare and carry out this enquiry.</a:t>
            </a:r>
          </a:p>
          <a:p>
            <a:pPr marL="0" indent="0">
              <a:lnSpc>
                <a:spcPct val="90000"/>
              </a:lnSpc>
              <a:buFontTx/>
              <a:buNone/>
            </a:pPr>
            <a:endParaRPr lang="en-GB" sz="2800" dirty="0" smtClean="0"/>
          </a:p>
          <a:p>
            <a:pPr marL="0" indent="0">
              <a:lnSpc>
                <a:spcPct val="90000"/>
              </a:lnSpc>
              <a:buFontTx/>
              <a:buNone/>
            </a:pPr>
            <a:endParaRPr lang="en-GB" sz="2800" dirty="0"/>
          </a:p>
        </p:txBody>
      </p:sp>
    </p:spTree>
    <p:extLst>
      <p:ext uri="{BB962C8B-B14F-4D97-AF65-F5344CB8AC3E}">
        <p14:creationId xmlns:p14="http://schemas.microsoft.com/office/powerpoint/2010/main" xmlns="" val="3651598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checkerboard(across)">
                                      <p:cBhvr>
                                        <p:cTn id="7" dur="500"/>
                                        <p:tgtEl>
                                          <p:spTgt spid="1024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5000"/>
                                  </p:stCondLst>
                                  <p:childTnLst>
                                    <p:set>
                                      <p:cBhvr>
                                        <p:cTn id="10" dur="1" fill="hold">
                                          <p:stCondLst>
                                            <p:cond delay="0"/>
                                          </p:stCondLst>
                                        </p:cTn>
                                        <p:tgtEl>
                                          <p:spTgt spid="10243">
                                            <p:txEl>
                                              <p:pRg st="1" end="1"/>
                                            </p:txEl>
                                          </p:spTgt>
                                        </p:tgtEl>
                                        <p:attrNameLst>
                                          <p:attrName>style.visibility</p:attrName>
                                        </p:attrNameLst>
                                      </p:cBhvr>
                                      <p:to>
                                        <p:strVal val="visible"/>
                                      </p:to>
                                    </p:set>
                                    <p:animEffect transition="in" filter="checkerboard(across)">
                                      <p:cBhvr>
                                        <p:cTn id="11" dur="500"/>
                                        <p:tgtEl>
                                          <p:spTgt spid="10243">
                                            <p:txEl>
                                              <p:pRg st="1" end="1"/>
                                            </p:txEl>
                                          </p:spTgt>
                                        </p:tgtEl>
                                      </p:cBhvr>
                                    </p:animEffect>
                                  </p:childTnLst>
                                </p:cTn>
                              </p:par>
                            </p:childTnLst>
                          </p:cTn>
                        </p:par>
                        <p:par>
                          <p:cTn id="12" fill="hold">
                            <p:stCondLst>
                              <p:cond delay="6000"/>
                            </p:stCondLst>
                            <p:childTnLst>
                              <p:par>
                                <p:cTn id="13" presetID="5" presetClass="entr" presetSubtype="10" fill="hold" nodeType="afterEffect">
                                  <p:stCondLst>
                                    <p:cond delay="2000"/>
                                  </p:stCondLst>
                                  <p:childTnLst>
                                    <p:set>
                                      <p:cBhvr>
                                        <p:cTn id="14" dur="1" fill="hold">
                                          <p:stCondLst>
                                            <p:cond delay="0"/>
                                          </p:stCondLst>
                                        </p:cTn>
                                        <p:tgtEl>
                                          <p:spTgt spid="10243">
                                            <p:txEl>
                                              <p:pRg st="2" end="2"/>
                                            </p:txEl>
                                          </p:spTgt>
                                        </p:tgtEl>
                                        <p:attrNameLst>
                                          <p:attrName>style.visibility</p:attrName>
                                        </p:attrNameLst>
                                      </p:cBhvr>
                                      <p:to>
                                        <p:strVal val="visible"/>
                                      </p:to>
                                    </p:set>
                                    <p:animEffect transition="in" filter="checkerboard(across)">
                                      <p:cBhvr>
                                        <p:cTn id="15" dur="500"/>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536" y="228600"/>
            <a:ext cx="8208912" cy="1066800"/>
          </a:xfrm>
        </p:spPr>
        <p:txBody>
          <a:bodyPr/>
          <a:lstStyle/>
          <a:p>
            <a:r>
              <a:rPr lang="en-US" sz="3600" dirty="0" smtClean="0"/>
              <a:t>Tutor support</a:t>
            </a:r>
            <a:endParaRPr lang="en-GB" sz="3600" dirty="0"/>
          </a:p>
        </p:txBody>
      </p:sp>
      <p:sp>
        <p:nvSpPr>
          <p:cNvPr id="10243" name="Rectangle 3"/>
          <p:cNvSpPr>
            <a:spLocks noGrp="1" noChangeArrowheads="1"/>
          </p:cNvSpPr>
          <p:nvPr>
            <p:ph type="body" idx="1"/>
          </p:nvPr>
        </p:nvSpPr>
        <p:spPr>
          <a:xfrm>
            <a:off x="395536" y="1196752"/>
            <a:ext cx="8352928" cy="4289648"/>
          </a:xfrm>
        </p:spPr>
        <p:txBody>
          <a:bodyPr/>
          <a:lstStyle/>
          <a:p>
            <a:pPr marL="0" indent="0">
              <a:lnSpc>
                <a:spcPct val="90000"/>
              </a:lnSpc>
              <a:buFontTx/>
              <a:buNone/>
            </a:pPr>
            <a:r>
              <a:rPr lang="en-GB" sz="2800" dirty="0" smtClean="0"/>
              <a:t>The tutor team extends beyond those you meet.</a:t>
            </a:r>
          </a:p>
          <a:p>
            <a:pPr marL="0" indent="0">
              <a:lnSpc>
                <a:spcPct val="90000"/>
              </a:lnSpc>
              <a:buFontTx/>
              <a:buNone/>
            </a:pPr>
            <a:r>
              <a:rPr lang="en-GB" sz="2800" dirty="0" smtClean="0"/>
              <a:t>For each assignment you will have a tutor to consult. For the case study assignment your tutor will:</a:t>
            </a:r>
          </a:p>
          <a:p>
            <a:pPr>
              <a:lnSpc>
                <a:spcPct val="90000"/>
              </a:lnSpc>
              <a:buFont typeface="Arial"/>
              <a:buChar char="•"/>
            </a:pPr>
            <a:r>
              <a:rPr lang="en-GB" sz="2800" dirty="0" smtClean="0"/>
              <a:t>Review your research proposal and give formative feedback to help you improve it;</a:t>
            </a:r>
          </a:p>
          <a:p>
            <a:pPr>
              <a:lnSpc>
                <a:spcPct val="90000"/>
              </a:lnSpc>
              <a:buFont typeface="Arial"/>
              <a:buChar char="•"/>
            </a:pPr>
            <a:r>
              <a:rPr lang="en-GB" sz="2800" dirty="0" smtClean="0"/>
              <a:t>Approve your ethics form (which </a:t>
            </a:r>
            <a:r>
              <a:rPr lang="en-GB" sz="2800" b="1" u="sng" dirty="0" smtClean="0"/>
              <a:t>must</a:t>
            </a:r>
            <a:r>
              <a:rPr lang="en-GB" sz="2800" dirty="0" smtClean="0"/>
              <a:t> be signed off before you start collecting data – see next slide);</a:t>
            </a:r>
          </a:p>
          <a:p>
            <a:pPr>
              <a:lnSpc>
                <a:spcPct val="90000"/>
              </a:lnSpc>
              <a:buFont typeface="Arial"/>
              <a:buChar char="•"/>
            </a:pPr>
            <a:r>
              <a:rPr lang="en-GB" sz="2800" dirty="0" smtClean="0"/>
              <a:t>Respond to requests for advice throughout the research process;</a:t>
            </a:r>
          </a:p>
          <a:p>
            <a:pPr>
              <a:lnSpc>
                <a:spcPct val="90000"/>
              </a:lnSpc>
              <a:buFont typeface="Arial"/>
              <a:buChar char="•"/>
            </a:pPr>
            <a:r>
              <a:rPr lang="en-GB" sz="2800" dirty="0" smtClean="0"/>
              <a:t>If asked, review a chunk of text and give feedback.</a:t>
            </a:r>
            <a:endParaRPr lang="en-GB" sz="2800" dirty="0"/>
          </a:p>
        </p:txBody>
      </p:sp>
      <p:pic>
        <p:nvPicPr>
          <p:cNvPr id="2" name="Picture 1"/>
          <p:cNvPicPr>
            <a:picLocks noChangeAspect="1"/>
          </p:cNvPicPr>
          <p:nvPr/>
        </p:nvPicPr>
        <p:blipFill>
          <a:blip r:embed="rId2" cstate="print">
            <a:grayscl/>
          </a:blip>
          <a:stretch>
            <a:fillRect/>
          </a:stretch>
        </p:blipFill>
        <p:spPr>
          <a:xfrm>
            <a:off x="7236296" y="352636"/>
            <a:ext cx="1440160" cy="720080"/>
          </a:xfrm>
          <a:prstGeom prst="rect">
            <a:avLst/>
          </a:prstGeom>
        </p:spPr>
      </p:pic>
    </p:spTree>
    <p:extLst>
      <p:ext uri="{BB962C8B-B14F-4D97-AF65-F5344CB8AC3E}">
        <p14:creationId xmlns:p14="http://schemas.microsoft.com/office/powerpoint/2010/main" xmlns="" val="2731712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checkerboard(across)">
                                      <p:cBhvr>
                                        <p:cTn id="7" dur="500"/>
                                        <p:tgtEl>
                                          <p:spTgt spid="1024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10243">
                                            <p:txEl>
                                              <p:pRg st="1" end="1"/>
                                            </p:txEl>
                                          </p:spTgt>
                                        </p:tgtEl>
                                        <p:attrNameLst>
                                          <p:attrName>style.visibility</p:attrName>
                                        </p:attrNameLst>
                                      </p:cBhvr>
                                      <p:to>
                                        <p:strVal val="visible"/>
                                      </p:to>
                                    </p:set>
                                    <p:animEffect transition="in" filter="checkerboard(across)">
                                      <p:cBhvr>
                                        <p:cTn id="11" dur="500"/>
                                        <p:tgtEl>
                                          <p:spTgt spid="10243">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10243">
                                            <p:txEl>
                                              <p:pRg st="2" end="2"/>
                                            </p:txEl>
                                          </p:spTgt>
                                        </p:tgtEl>
                                        <p:attrNameLst>
                                          <p:attrName>style.visibility</p:attrName>
                                        </p:attrNameLst>
                                      </p:cBhvr>
                                      <p:to>
                                        <p:strVal val="visible"/>
                                      </p:to>
                                    </p:set>
                                    <p:animEffect transition="in" filter="checkerboard(across)">
                                      <p:cBhvr>
                                        <p:cTn id="15" dur="500"/>
                                        <p:tgtEl>
                                          <p:spTgt spid="10243">
                                            <p:txEl>
                                              <p:pRg st="2" end="2"/>
                                            </p:txEl>
                                          </p:spTgt>
                                        </p:tgtEl>
                                      </p:cBhvr>
                                    </p:animEffect>
                                  </p:childTnLst>
                                </p:cTn>
                              </p:par>
                            </p:childTnLst>
                          </p:cTn>
                        </p:par>
                        <p:par>
                          <p:cTn id="16" fill="hold">
                            <p:stCondLst>
                              <p:cond delay="5500"/>
                            </p:stCondLst>
                            <p:childTnLst>
                              <p:par>
                                <p:cTn id="17" presetID="5" presetClass="entr" presetSubtype="10" fill="hold" nodeType="afterEffect">
                                  <p:stCondLst>
                                    <p:cond delay="2000"/>
                                  </p:stCondLst>
                                  <p:childTnLst>
                                    <p:set>
                                      <p:cBhvr>
                                        <p:cTn id="18" dur="1" fill="hold">
                                          <p:stCondLst>
                                            <p:cond delay="0"/>
                                          </p:stCondLst>
                                        </p:cTn>
                                        <p:tgtEl>
                                          <p:spTgt spid="10243">
                                            <p:txEl>
                                              <p:pRg st="3" end="3"/>
                                            </p:txEl>
                                          </p:spTgt>
                                        </p:tgtEl>
                                        <p:attrNameLst>
                                          <p:attrName>style.visibility</p:attrName>
                                        </p:attrNameLst>
                                      </p:cBhvr>
                                      <p:to>
                                        <p:strVal val="visible"/>
                                      </p:to>
                                    </p:set>
                                    <p:animEffect transition="in" filter="checkerboard(across)">
                                      <p:cBhvr>
                                        <p:cTn id="19" dur="500"/>
                                        <p:tgtEl>
                                          <p:spTgt spid="10243">
                                            <p:txEl>
                                              <p:pRg st="3" end="3"/>
                                            </p:txEl>
                                          </p:spTgt>
                                        </p:tgtEl>
                                      </p:cBhvr>
                                    </p:animEffect>
                                  </p:childTnLst>
                                </p:cTn>
                              </p:par>
                            </p:childTnLst>
                          </p:cTn>
                        </p:par>
                        <p:par>
                          <p:cTn id="20" fill="hold">
                            <p:stCondLst>
                              <p:cond delay="8000"/>
                            </p:stCondLst>
                            <p:childTnLst>
                              <p:par>
                                <p:cTn id="21" presetID="5" presetClass="entr" presetSubtype="10" fill="hold" nodeType="afterEffect">
                                  <p:stCondLst>
                                    <p:cond delay="2000"/>
                                  </p:stCondLst>
                                  <p:childTnLst>
                                    <p:set>
                                      <p:cBhvr>
                                        <p:cTn id="22" dur="1" fill="hold">
                                          <p:stCondLst>
                                            <p:cond delay="0"/>
                                          </p:stCondLst>
                                        </p:cTn>
                                        <p:tgtEl>
                                          <p:spTgt spid="10243">
                                            <p:txEl>
                                              <p:pRg st="4" end="4"/>
                                            </p:txEl>
                                          </p:spTgt>
                                        </p:tgtEl>
                                        <p:attrNameLst>
                                          <p:attrName>style.visibility</p:attrName>
                                        </p:attrNameLst>
                                      </p:cBhvr>
                                      <p:to>
                                        <p:strVal val="visible"/>
                                      </p:to>
                                    </p:set>
                                    <p:animEffect transition="in" filter="checkerboard(across)">
                                      <p:cBhvr>
                                        <p:cTn id="23" dur="500"/>
                                        <p:tgtEl>
                                          <p:spTgt spid="10243">
                                            <p:txEl>
                                              <p:pRg st="4" end="4"/>
                                            </p:txEl>
                                          </p:spTgt>
                                        </p:tgtEl>
                                      </p:cBhvr>
                                    </p:animEffect>
                                  </p:childTnLst>
                                </p:cTn>
                              </p:par>
                            </p:childTnLst>
                          </p:cTn>
                        </p:par>
                        <p:par>
                          <p:cTn id="24" fill="hold">
                            <p:stCondLst>
                              <p:cond delay="10500"/>
                            </p:stCondLst>
                            <p:childTnLst>
                              <p:par>
                                <p:cTn id="25" presetID="5" presetClass="entr" presetSubtype="10" fill="hold" nodeType="afterEffect">
                                  <p:stCondLst>
                                    <p:cond delay="2000"/>
                                  </p:stCondLst>
                                  <p:childTnLst>
                                    <p:set>
                                      <p:cBhvr>
                                        <p:cTn id="26" dur="1" fill="hold">
                                          <p:stCondLst>
                                            <p:cond delay="0"/>
                                          </p:stCondLst>
                                        </p:cTn>
                                        <p:tgtEl>
                                          <p:spTgt spid="10243">
                                            <p:txEl>
                                              <p:pRg st="5" end="5"/>
                                            </p:txEl>
                                          </p:spTgt>
                                        </p:tgtEl>
                                        <p:attrNameLst>
                                          <p:attrName>style.visibility</p:attrName>
                                        </p:attrNameLst>
                                      </p:cBhvr>
                                      <p:to>
                                        <p:strVal val="visible"/>
                                      </p:to>
                                    </p:set>
                                    <p:animEffect transition="in" filter="checkerboard(across)">
                                      <p:cBhvr>
                                        <p:cTn id="27" dur="500"/>
                                        <p:tgtEl>
                                          <p:spTgt spid="102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39552" y="188640"/>
            <a:ext cx="8134672" cy="1066800"/>
          </a:xfrm>
        </p:spPr>
        <p:txBody>
          <a:bodyPr/>
          <a:lstStyle/>
          <a:p>
            <a:pPr eaLnBrk="1" hangingPunct="1"/>
            <a:r>
              <a:rPr lang="en-GB" sz="3600" dirty="0" smtClean="0"/>
              <a:t/>
            </a:r>
            <a:br>
              <a:rPr lang="en-GB" sz="3600" dirty="0" smtClean="0"/>
            </a:br>
            <a:r>
              <a:rPr lang="en-GB" sz="3600" dirty="0" smtClean="0"/>
              <a:t>Ethics</a:t>
            </a:r>
            <a:endParaRPr lang="en-US" sz="3600" dirty="0" smtClean="0"/>
          </a:p>
        </p:txBody>
      </p:sp>
      <p:sp>
        <p:nvSpPr>
          <p:cNvPr id="133123" name="Rectangle 3"/>
          <p:cNvSpPr>
            <a:spLocks noGrp="1" noChangeArrowheads="1"/>
          </p:cNvSpPr>
          <p:nvPr>
            <p:ph type="body" idx="1"/>
          </p:nvPr>
        </p:nvSpPr>
        <p:spPr>
          <a:xfrm>
            <a:off x="611560" y="1412776"/>
            <a:ext cx="8136904" cy="3888432"/>
          </a:xfrm>
        </p:spPr>
        <p:txBody>
          <a:bodyPr/>
          <a:lstStyle/>
          <a:p>
            <a:pPr marL="0" indent="0">
              <a:lnSpc>
                <a:spcPct val="85000"/>
              </a:lnSpc>
              <a:buNone/>
            </a:pPr>
            <a:r>
              <a:rPr lang="en-US" sz="2800" dirty="0" smtClean="0"/>
              <a:t>Ethical issues are taken </a:t>
            </a:r>
            <a:r>
              <a:rPr lang="en-US" sz="2800" b="1" dirty="0" smtClean="0"/>
              <a:t>very</a:t>
            </a:r>
            <a:r>
              <a:rPr lang="en-US" sz="2800" dirty="0" smtClean="0"/>
              <a:t> seriously. </a:t>
            </a:r>
            <a:r>
              <a:rPr lang="en-US" sz="2800" dirty="0"/>
              <a:t>Your work must be </a:t>
            </a:r>
            <a:r>
              <a:rPr lang="en-US" sz="2800" dirty="0" smtClean="0"/>
              <a:t>ethical. There are two  major foci:</a:t>
            </a:r>
          </a:p>
          <a:p>
            <a:pPr eaLnBrk="1" hangingPunct="1">
              <a:lnSpc>
                <a:spcPct val="85000"/>
              </a:lnSpc>
              <a:buFont typeface="Arial"/>
              <a:buChar char="•"/>
            </a:pPr>
            <a:r>
              <a:rPr lang="en-US" sz="2800" dirty="0" smtClean="0"/>
              <a:t>Avoiding plagiarism (see course handbook), both the academic theft of the work of others (intentionally, or because you don’t cite them properly) </a:t>
            </a:r>
            <a:r>
              <a:rPr lang="en-US" sz="2800" b="1" u="sng" dirty="0" smtClean="0"/>
              <a:t>and</a:t>
            </a:r>
            <a:r>
              <a:rPr lang="en-US" sz="2800" dirty="0" smtClean="0"/>
              <a:t> self-plagiarism (re-using your own work without attribution).</a:t>
            </a:r>
          </a:p>
          <a:p>
            <a:pPr eaLnBrk="1" hangingPunct="1">
              <a:lnSpc>
                <a:spcPct val="85000"/>
              </a:lnSpc>
              <a:buFont typeface="Arial"/>
              <a:buChar char="•"/>
            </a:pPr>
            <a:r>
              <a:rPr lang="en-US" sz="2800" dirty="0" smtClean="0"/>
              <a:t>Collecting data ethically, i.e. with official permission (see previous slide) and by taking proper ethical care of research respondents (your students, colleagues etc.)</a:t>
            </a:r>
          </a:p>
          <a:p>
            <a:pPr marL="0" indent="0" eaLnBrk="1" hangingPunct="1">
              <a:lnSpc>
                <a:spcPct val="85000"/>
              </a:lnSpc>
              <a:buNone/>
            </a:pPr>
            <a:endParaRPr lang="en-US" dirty="0" smtClean="0"/>
          </a:p>
        </p:txBody>
      </p:sp>
    </p:spTree>
    <p:extLst>
      <p:ext uri="{BB962C8B-B14F-4D97-AF65-F5344CB8AC3E}">
        <p14:creationId xmlns:p14="http://schemas.microsoft.com/office/powerpoint/2010/main" xmlns="" val="309748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animEffect transition="in" filter="checkerboard(across)">
                                      <p:cBhvr>
                                        <p:cTn id="7" dur="500"/>
                                        <p:tgtEl>
                                          <p:spTgt spid="13312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133123">
                                            <p:txEl>
                                              <p:pRg st="1" end="1"/>
                                            </p:txEl>
                                          </p:spTgt>
                                        </p:tgtEl>
                                        <p:attrNameLst>
                                          <p:attrName>style.visibility</p:attrName>
                                        </p:attrNameLst>
                                      </p:cBhvr>
                                      <p:to>
                                        <p:strVal val="visible"/>
                                      </p:to>
                                    </p:set>
                                    <p:animEffect transition="in" filter="checkerboard(across)">
                                      <p:cBhvr>
                                        <p:cTn id="11" dur="500"/>
                                        <p:tgtEl>
                                          <p:spTgt spid="133123">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3000"/>
                                  </p:stCondLst>
                                  <p:childTnLst>
                                    <p:set>
                                      <p:cBhvr>
                                        <p:cTn id="14" dur="1" fill="hold">
                                          <p:stCondLst>
                                            <p:cond delay="0"/>
                                          </p:stCondLst>
                                        </p:cTn>
                                        <p:tgtEl>
                                          <p:spTgt spid="133123">
                                            <p:txEl>
                                              <p:pRg st="2" end="2"/>
                                            </p:txEl>
                                          </p:spTgt>
                                        </p:tgtEl>
                                        <p:attrNameLst>
                                          <p:attrName>style.visibility</p:attrName>
                                        </p:attrNameLst>
                                      </p:cBhvr>
                                      <p:to>
                                        <p:strVal val="visible"/>
                                      </p:to>
                                    </p:set>
                                    <p:animEffect transition="in" filter="checkerboard(across)">
                                      <p:cBhvr>
                                        <p:cTn id="15" dur="500"/>
                                        <p:tgtEl>
                                          <p:spTgt spid="133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sz="3600" dirty="0" smtClean="0"/>
              <a:t>Where do I go for help? (1)</a:t>
            </a:r>
            <a:endParaRPr lang="en-GB" sz="3600" dirty="0"/>
          </a:p>
        </p:txBody>
      </p:sp>
      <p:sp>
        <p:nvSpPr>
          <p:cNvPr id="11267" name="Rectangle 3"/>
          <p:cNvSpPr>
            <a:spLocks noGrp="1" noChangeArrowheads="1"/>
          </p:cNvSpPr>
          <p:nvPr>
            <p:ph type="body" idx="1"/>
          </p:nvPr>
        </p:nvSpPr>
        <p:spPr>
          <a:xfrm>
            <a:off x="251520" y="1556792"/>
            <a:ext cx="8640960" cy="4289648"/>
          </a:xfrm>
        </p:spPr>
        <p:txBody>
          <a:bodyPr/>
          <a:lstStyle/>
          <a:p>
            <a:pPr>
              <a:spcBef>
                <a:spcPts val="0"/>
              </a:spcBef>
              <a:buFont typeface="Wingdings" charset="2"/>
              <a:buChar char="Ø"/>
            </a:pPr>
            <a:r>
              <a:rPr lang="en-GB" sz="2800" dirty="0" smtClean="0"/>
              <a:t>For whole course issues, to </a:t>
            </a:r>
            <a:r>
              <a:rPr lang="en-GB" sz="2800" dirty="0" err="1" smtClean="0"/>
              <a:t>Dr.</a:t>
            </a:r>
            <a:r>
              <a:rPr lang="en-GB" sz="2800" dirty="0" smtClean="0"/>
              <a:t> Maddy Findon (course leader.</a:t>
            </a:r>
            <a:endParaRPr lang="en-GB" sz="2800" dirty="0"/>
          </a:p>
          <a:p>
            <a:pPr>
              <a:spcBef>
                <a:spcPts val="0"/>
              </a:spcBef>
              <a:buFont typeface="Wingdings" charset="2"/>
              <a:buChar char="Ø"/>
            </a:pPr>
            <a:r>
              <a:rPr lang="en-GB" sz="2800" dirty="0" smtClean="0"/>
              <a:t>For your case study, your assigned tutor. You will be given your first tutor’s name by December so you can send him/her your case study research proposal for feedback by the beginning of January.</a:t>
            </a:r>
          </a:p>
          <a:p>
            <a:pPr>
              <a:spcBef>
                <a:spcPts val="0"/>
              </a:spcBef>
              <a:buFont typeface="Wingdings" charset="2"/>
              <a:buChar char="Ø"/>
            </a:pPr>
            <a:r>
              <a:rPr lang="en-GB" sz="2800" dirty="0" smtClean="0"/>
              <a:t>For the independent self-study module you will have another tutor to consult as you write up.</a:t>
            </a:r>
          </a:p>
          <a:p>
            <a:pPr marL="0" indent="0">
              <a:buNone/>
            </a:pPr>
            <a:endParaRPr lang="en-GB" sz="2800" dirty="0"/>
          </a:p>
        </p:txBody>
      </p:sp>
    </p:spTree>
    <p:extLst>
      <p:ext uri="{BB962C8B-B14F-4D97-AF65-F5344CB8AC3E}">
        <p14:creationId xmlns:p14="http://schemas.microsoft.com/office/powerpoint/2010/main" xmlns="" val="821489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checkerboard(across)">
                                      <p:cBhvr>
                                        <p:cTn id="7" dur="500"/>
                                        <p:tgtEl>
                                          <p:spTgt spid="11267">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4000"/>
                                  </p:stCondLst>
                                  <p:childTnLst>
                                    <p:set>
                                      <p:cBhvr>
                                        <p:cTn id="10" dur="1" fill="hold">
                                          <p:stCondLst>
                                            <p:cond delay="0"/>
                                          </p:stCondLst>
                                        </p:cTn>
                                        <p:tgtEl>
                                          <p:spTgt spid="11267">
                                            <p:txEl>
                                              <p:pRg st="1" end="1"/>
                                            </p:txEl>
                                          </p:spTgt>
                                        </p:tgtEl>
                                        <p:attrNameLst>
                                          <p:attrName>style.visibility</p:attrName>
                                        </p:attrNameLst>
                                      </p:cBhvr>
                                      <p:to>
                                        <p:strVal val="visible"/>
                                      </p:to>
                                    </p:set>
                                    <p:animEffect transition="in" filter="checkerboard(across)">
                                      <p:cBhvr>
                                        <p:cTn id="11" dur="500"/>
                                        <p:tgtEl>
                                          <p:spTgt spid="11267">
                                            <p:txEl>
                                              <p:pRg st="1" end="1"/>
                                            </p:txEl>
                                          </p:spTgt>
                                        </p:tgtEl>
                                      </p:cBhvr>
                                    </p:animEffect>
                                  </p:childTnLst>
                                </p:cTn>
                              </p:par>
                            </p:childTnLst>
                          </p:cTn>
                        </p:par>
                        <p:par>
                          <p:cTn id="12" fill="hold">
                            <p:stCondLst>
                              <p:cond delay="5000"/>
                            </p:stCondLst>
                            <p:childTnLst>
                              <p:par>
                                <p:cTn id="13" presetID="5" presetClass="entr" presetSubtype="10" fill="hold" nodeType="afterEffect">
                                  <p:stCondLst>
                                    <p:cond delay="3000"/>
                                  </p:stCondLst>
                                  <p:childTnLst>
                                    <p:set>
                                      <p:cBhvr>
                                        <p:cTn id="14" dur="1" fill="hold">
                                          <p:stCondLst>
                                            <p:cond delay="0"/>
                                          </p:stCondLst>
                                        </p:cTn>
                                        <p:tgtEl>
                                          <p:spTgt spid="11267">
                                            <p:txEl>
                                              <p:pRg st="2" end="2"/>
                                            </p:txEl>
                                          </p:spTgt>
                                        </p:tgtEl>
                                        <p:attrNameLst>
                                          <p:attrName>style.visibility</p:attrName>
                                        </p:attrNameLst>
                                      </p:cBhvr>
                                      <p:to>
                                        <p:strVal val="visible"/>
                                      </p:to>
                                    </p:set>
                                    <p:animEffect transition="in" filter="checkerboard(across)">
                                      <p:cBhvr>
                                        <p:cTn id="15" dur="500"/>
                                        <p:tgtEl>
                                          <p:spTgt spid="112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sz="3600" dirty="0" smtClean="0"/>
              <a:t>Where do I go for help? (2)</a:t>
            </a:r>
            <a:endParaRPr lang="en-GB" sz="3600" dirty="0"/>
          </a:p>
        </p:txBody>
      </p:sp>
      <p:sp>
        <p:nvSpPr>
          <p:cNvPr id="11267" name="Rectangle 3"/>
          <p:cNvSpPr>
            <a:spLocks noGrp="1" noChangeArrowheads="1"/>
          </p:cNvSpPr>
          <p:nvPr>
            <p:ph type="body" idx="1"/>
          </p:nvPr>
        </p:nvSpPr>
        <p:spPr>
          <a:xfrm>
            <a:off x="685800" y="1196752"/>
            <a:ext cx="7990656" cy="4289648"/>
          </a:xfrm>
        </p:spPr>
        <p:txBody>
          <a:bodyPr/>
          <a:lstStyle/>
          <a:p>
            <a:pPr marL="0" indent="0">
              <a:buNone/>
            </a:pPr>
            <a:r>
              <a:rPr lang="en-GB" sz="2800" dirty="0" smtClean="0"/>
              <a:t>Paula Clarke-Bennett can </a:t>
            </a:r>
            <a:r>
              <a:rPr lang="en-GB" sz="2800" dirty="0" smtClean="0"/>
              <a:t>help you with:</a:t>
            </a:r>
          </a:p>
          <a:p>
            <a:pPr>
              <a:buFont typeface="Arial"/>
              <a:buChar char="•"/>
            </a:pPr>
            <a:r>
              <a:rPr lang="en-GB" sz="2800" dirty="0" smtClean="0"/>
              <a:t>Using Tabula</a:t>
            </a:r>
          </a:p>
          <a:p>
            <a:pPr>
              <a:buFont typeface="Arial"/>
              <a:buChar char="•"/>
            </a:pPr>
            <a:r>
              <a:rPr lang="en-GB" sz="2800" dirty="0" smtClean="0"/>
              <a:t>Advising you </a:t>
            </a:r>
            <a:r>
              <a:rPr lang="en-GB" sz="2800" dirty="0"/>
              <a:t>how to </a:t>
            </a:r>
            <a:r>
              <a:rPr lang="en-GB" sz="2800" dirty="0" smtClean="0"/>
              <a:t>contact University departments, e.g. IT services</a:t>
            </a:r>
          </a:p>
          <a:p>
            <a:pPr>
              <a:buFont typeface="Arial"/>
              <a:buChar char="•"/>
            </a:pPr>
            <a:r>
              <a:rPr lang="en-GB" sz="2800" dirty="0" smtClean="0"/>
              <a:t>Finding University personnel</a:t>
            </a:r>
          </a:p>
          <a:p>
            <a:pPr>
              <a:buFont typeface="Arial"/>
              <a:buChar char="•"/>
            </a:pPr>
            <a:r>
              <a:rPr lang="en-GB" sz="2800" dirty="0" smtClean="0"/>
              <a:t>Navigating the University website</a:t>
            </a:r>
          </a:p>
          <a:p>
            <a:pPr>
              <a:buFont typeface="Arial"/>
              <a:buChar char="•"/>
            </a:pPr>
            <a:r>
              <a:rPr lang="en-GB" sz="2800" dirty="0" smtClean="0"/>
              <a:t>Making sure you get lunch!</a:t>
            </a:r>
          </a:p>
          <a:p>
            <a:pPr marL="0" indent="0">
              <a:buNone/>
            </a:pPr>
            <a:r>
              <a:rPr lang="en-GB" sz="2800" dirty="0"/>
              <a:t> </a:t>
            </a:r>
            <a:r>
              <a:rPr lang="en-GB" sz="2800" dirty="0" smtClean="0">
                <a:solidFill>
                  <a:srgbClr val="0000FF"/>
                </a:solidFill>
              </a:rPr>
              <a:t>If you </a:t>
            </a:r>
            <a:r>
              <a:rPr lang="en-GB" sz="2800" b="1" dirty="0" smtClean="0">
                <a:solidFill>
                  <a:srgbClr val="0000FF"/>
                </a:solidFill>
              </a:rPr>
              <a:t>cannot attend</a:t>
            </a:r>
            <a:r>
              <a:rPr lang="en-GB" sz="2800" dirty="0" smtClean="0">
                <a:solidFill>
                  <a:srgbClr val="0000FF"/>
                </a:solidFill>
              </a:rPr>
              <a:t> any event you </a:t>
            </a:r>
            <a:r>
              <a:rPr lang="en-GB" sz="2800" b="1" u="sng" dirty="0" smtClean="0">
                <a:solidFill>
                  <a:srgbClr val="0000FF"/>
                </a:solidFill>
              </a:rPr>
              <a:t>must</a:t>
            </a:r>
            <a:r>
              <a:rPr lang="en-GB" sz="2800" b="1" dirty="0" smtClean="0">
                <a:solidFill>
                  <a:srgbClr val="0000FF"/>
                </a:solidFill>
              </a:rPr>
              <a:t> let </a:t>
            </a:r>
            <a:r>
              <a:rPr lang="en-GB" sz="2800" b="1" dirty="0" smtClean="0">
                <a:solidFill>
                  <a:srgbClr val="0000FF"/>
                </a:solidFill>
              </a:rPr>
              <a:t>Paula </a:t>
            </a:r>
            <a:r>
              <a:rPr lang="en-GB" sz="2800" b="1" dirty="0" smtClean="0">
                <a:solidFill>
                  <a:srgbClr val="0000FF"/>
                </a:solidFill>
              </a:rPr>
              <a:t>know.</a:t>
            </a:r>
            <a:endParaRPr lang="en-GB" sz="2800" dirty="0">
              <a:solidFill>
                <a:srgbClr val="0000FF"/>
              </a:solidFill>
            </a:endParaRPr>
          </a:p>
        </p:txBody>
      </p:sp>
    </p:spTree>
    <p:extLst>
      <p:ext uri="{BB962C8B-B14F-4D97-AF65-F5344CB8AC3E}">
        <p14:creationId xmlns:p14="http://schemas.microsoft.com/office/powerpoint/2010/main" xmlns="" val="2013445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checkerboard(across)">
                                      <p:cBhvr>
                                        <p:cTn id="7" dur="500"/>
                                        <p:tgtEl>
                                          <p:spTgt spid="11267">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1000"/>
                                  </p:stCondLst>
                                  <p:childTnLst>
                                    <p:set>
                                      <p:cBhvr>
                                        <p:cTn id="10" dur="1" fill="hold">
                                          <p:stCondLst>
                                            <p:cond delay="0"/>
                                          </p:stCondLst>
                                        </p:cTn>
                                        <p:tgtEl>
                                          <p:spTgt spid="11267">
                                            <p:txEl>
                                              <p:pRg st="1" end="1"/>
                                            </p:txEl>
                                          </p:spTgt>
                                        </p:tgtEl>
                                        <p:attrNameLst>
                                          <p:attrName>style.visibility</p:attrName>
                                        </p:attrNameLst>
                                      </p:cBhvr>
                                      <p:to>
                                        <p:strVal val="visible"/>
                                      </p:to>
                                    </p:set>
                                    <p:animEffect transition="in" filter="checkerboard(across)">
                                      <p:cBhvr>
                                        <p:cTn id="11" dur="500"/>
                                        <p:tgtEl>
                                          <p:spTgt spid="11267">
                                            <p:txEl>
                                              <p:pRg st="1" end="1"/>
                                            </p:txEl>
                                          </p:spTgt>
                                        </p:tgtEl>
                                      </p:cBhvr>
                                    </p:animEffect>
                                  </p:childTnLst>
                                </p:cTn>
                              </p:par>
                            </p:childTnLst>
                          </p:cTn>
                        </p:par>
                        <p:par>
                          <p:cTn id="12" fill="hold">
                            <p:stCondLst>
                              <p:cond delay="2000"/>
                            </p:stCondLst>
                            <p:childTnLst>
                              <p:par>
                                <p:cTn id="13" presetID="5" presetClass="entr" presetSubtype="10" fill="hold" nodeType="afterEffect">
                                  <p:stCondLst>
                                    <p:cond delay="1000"/>
                                  </p:stCondLst>
                                  <p:childTnLst>
                                    <p:set>
                                      <p:cBhvr>
                                        <p:cTn id="14" dur="1" fill="hold">
                                          <p:stCondLst>
                                            <p:cond delay="0"/>
                                          </p:stCondLst>
                                        </p:cTn>
                                        <p:tgtEl>
                                          <p:spTgt spid="11267">
                                            <p:txEl>
                                              <p:pRg st="2" end="2"/>
                                            </p:txEl>
                                          </p:spTgt>
                                        </p:tgtEl>
                                        <p:attrNameLst>
                                          <p:attrName>style.visibility</p:attrName>
                                        </p:attrNameLst>
                                      </p:cBhvr>
                                      <p:to>
                                        <p:strVal val="visible"/>
                                      </p:to>
                                    </p:set>
                                    <p:animEffect transition="in" filter="checkerboard(across)">
                                      <p:cBhvr>
                                        <p:cTn id="15" dur="500"/>
                                        <p:tgtEl>
                                          <p:spTgt spid="11267">
                                            <p:txEl>
                                              <p:pRg st="2" end="2"/>
                                            </p:txEl>
                                          </p:spTgt>
                                        </p:tgtEl>
                                      </p:cBhvr>
                                    </p:animEffect>
                                  </p:childTnLst>
                                </p:cTn>
                              </p:par>
                            </p:childTnLst>
                          </p:cTn>
                        </p:par>
                        <p:par>
                          <p:cTn id="16" fill="hold">
                            <p:stCondLst>
                              <p:cond delay="3500"/>
                            </p:stCondLst>
                            <p:childTnLst>
                              <p:par>
                                <p:cTn id="17" presetID="5" presetClass="entr" presetSubtype="10" fill="hold" nodeType="afterEffect">
                                  <p:stCondLst>
                                    <p:cond delay="1000"/>
                                  </p:stCondLst>
                                  <p:childTnLst>
                                    <p:set>
                                      <p:cBhvr>
                                        <p:cTn id="18" dur="1" fill="hold">
                                          <p:stCondLst>
                                            <p:cond delay="0"/>
                                          </p:stCondLst>
                                        </p:cTn>
                                        <p:tgtEl>
                                          <p:spTgt spid="11267">
                                            <p:txEl>
                                              <p:pRg st="3" end="3"/>
                                            </p:txEl>
                                          </p:spTgt>
                                        </p:tgtEl>
                                        <p:attrNameLst>
                                          <p:attrName>style.visibility</p:attrName>
                                        </p:attrNameLst>
                                      </p:cBhvr>
                                      <p:to>
                                        <p:strVal val="visible"/>
                                      </p:to>
                                    </p:set>
                                    <p:animEffect transition="in" filter="checkerboard(across)">
                                      <p:cBhvr>
                                        <p:cTn id="19" dur="500"/>
                                        <p:tgtEl>
                                          <p:spTgt spid="11267">
                                            <p:txEl>
                                              <p:pRg st="3" end="3"/>
                                            </p:txEl>
                                          </p:spTgt>
                                        </p:tgtEl>
                                      </p:cBhvr>
                                    </p:animEffect>
                                  </p:childTnLst>
                                </p:cTn>
                              </p:par>
                            </p:childTnLst>
                          </p:cTn>
                        </p:par>
                        <p:par>
                          <p:cTn id="20" fill="hold">
                            <p:stCondLst>
                              <p:cond delay="5000"/>
                            </p:stCondLst>
                            <p:childTnLst>
                              <p:par>
                                <p:cTn id="21" presetID="5" presetClass="entr" presetSubtype="10" fill="hold" nodeType="afterEffect">
                                  <p:stCondLst>
                                    <p:cond delay="1000"/>
                                  </p:stCondLst>
                                  <p:childTnLst>
                                    <p:set>
                                      <p:cBhvr>
                                        <p:cTn id="22" dur="1" fill="hold">
                                          <p:stCondLst>
                                            <p:cond delay="0"/>
                                          </p:stCondLst>
                                        </p:cTn>
                                        <p:tgtEl>
                                          <p:spTgt spid="11267">
                                            <p:txEl>
                                              <p:pRg st="4" end="4"/>
                                            </p:txEl>
                                          </p:spTgt>
                                        </p:tgtEl>
                                        <p:attrNameLst>
                                          <p:attrName>style.visibility</p:attrName>
                                        </p:attrNameLst>
                                      </p:cBhvr>
                                      <p:to>
                                        <p:strVal val="visible"/>
                                      </p:to>
                                    </p:set>
                                    <p:animEffect transition="in" filter="checkerboard(across)">
                                      <p:cBhvr>
                                        <p:cTn id="23" dur="500"/>
                                        <p:tgtEl>
                                          <p:spTgt spid="11267">
                                            <p:txEl>
                                              <p:pRg st="4" end="4"/>
                                            </p:txEl>
                                          </p:spTgt>
                                        </p:tgtEl>
                                      </p:cBhvr>
                                    </p:animEffect>
                                  </p:childTnLst>
                                </p:cTn>
                              </p:par>
                            </p:childTnLst>
                          </p:cTn>
                        </p:par>
                        <p:par>
                          <p:cTn id="24" fill="hold">
                            <p:stCondLst>
                              <p:cond delay="6500"/>
                            </p:stCondLst>
                            <p:childTnLst>
                              <p:par>
                                <p:cTn id="25" presetID="5" presetClass="entr" presetSubtype="10" fill="hold" nodeType="afterEffect">
                                  <p:stCondLst>
                                    <p:cond delay="1000"/>
                                  </p:stCondLst>
                                  <p:childTnLst>
                                    <p:set>
                                      <p:cBhvr>
                                        <p:cTn id="26" dur="1" fill="hold">
                                          <p:stCondLst>
                                            <p:cond delay="0"/>
                                          </p:stCondLst>
                                        </p:cTn>
                                        <p:tgtEl>
                                          <p:spTgt spid="11267">
                                            <p:txEl>
                                              <p:pRg st="5" end="5"/>
                                            </p:txEl>
                                          </p:spTgt>
                                        </p:tgtEl>
                                        <p:attrNameLst>
                                          <p:attrName>style.visibility</p:attrName>
                                        </p:attrNameLst>
                                      </p:cBhvr>
                                      <p:to>
                                        <p:strVal val="visible"/>
                                      </p:to>
                                    </p:set>
                                    <p:animEffect transition="in" filter="checkerboard(across)">
                                      <p:cBhvr>
                                        <p:cTn id="27" dur="500"/>
                                        <p:tgtEl>
                                          <p:spTgt spid="11267">
                                            <p:txEl>
                                              <p:pRg st="5" end="5"/>
                                            </p:txEl>
                                          </p:spTgt>
                                        </p:tgtEl>
                                      </p:cBhvr>
                                    </p:animEffect>
                                  </p:childTnLst>
                                </p:cTn>
                              </p:par>
                            </p:childTnLst>
                          </p:cTn>
                        </p:par>
                        <p:par>
                          <p:cTn id="28" fill="hold">
                            <p:stCondLst>
                              <p:cond delay="8000"/>
                            </p:stCondLst>
                            <p:childTnLst>
                              <p:par>
                                <p:cTn id="29" presetID="2" presetClass="entr" presetSubtype="1" repeatCount="3000" fill="hold" nodeType="afterEffect">
                                  <p:stCondLst>
                                    <p:cond delay="1000"/>
                                  </p:stCondLst>
                                  <p:childTnLst>
                                    <p:set>
                                      <p:cBhvr>
                                        <p:cTn id="30" dur="1" fill="hold">
                                          <p:stCondLst>
                                            <p:cond delay="0"/>
                                          </p:stCondLst>
                                        </p:cTn>
                                        <p:tgtEl>
                                          <p:spTgt spid="11267">
                                            <p:txEl>
                                              <p:pRg st="6" end="6"/>
                                            </p:txEl>
                                          </p:spTgt>
                                        </p:tgtEl>
                                        <p:attrNameLst>
                                          <p:attrName>style.visibility</p:attrName>
                                        </p:attrNameLst>
                                      </p:cBhvr>
                                      <p:to>
                                        <p:strVal val="visible"/>
                                      </p:to>
                                    </p:set>
                                    <p:anim calcmode="lin" valueType="num">
                                      <p:cBhvr additive="base">
                                        <p:cTn id="31" dur="5000" fill="hold"/>
                                        <p:tgtEl>
                                          <p:spTgt spid="11267">
                                            <p:txEl>
                                              <p:pRg st="6" end="6"/>
                                            </p:txEl>
                                          </p:spTgt>
                                        </p:tgtEl>
                                        <p:attrNameLst>
                                          <p:attrName>ppt_x</p:attrName>
                                        </p:attrNameLst>
                                      </p:cBhvr>
                                      <p:tavLst>
                                        <p:tav tm="0">
                                          <p:val>
                                            <p:strVal val="#ppt_x"/>
                                          </p:val>
                                        </p:tav>
                                        <p:tav tm="100000">
                                          <p:val>
                                            <p:strVal val="#ppt_x"/>
                                          </p:val>
                                        </p:tav>
                                      </p:tavLst>
                                    </p:anim>
                                    <p:anim calcmode="lin" valueType="num">
                                      <p:cBhvr additive="base">
                                        <p:cTn id="32" dur="5000" fill="hold"/>
                                        <p:tgtEl>
                                          <p:spTgt spid="11267">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sz="3600" dirty="0"/>
          </a:p>
        </p:txBody>
      </p:sp>
      <p:sp>
        <p:nvSpPr>
          <p:cNvPr id="3" name="Content Placeholder 2"/>
          <p:cNvSpPr>
            <a:spLocks noGrp="1"/>
          </p:cNvSpPr>
          <p:nvPr>
            <p:ph idx="1"/>
          </p:nvPr>
        </p:nvSpPr>
        <p:spPr>
          <a:xfrm>
            <a:off x="685800" y="1628800"/>
            <a:ext cx="7990656" cy="4968552"/>
          </a:xfrm>
        </p:spPr>
        <p:txBody>
          <a:bodyPr/>
          <a:lstStyle/>
          <a:p>
            <a:pPr marL="0" indent="0">
              <a:buNone/>
            </a:pPr>
            <a:r>
              <a:rPr lang="en-GB" sz="2400" dirty="0" smtClean="0"/>
              <a:t>BELMAS membership is well balanced between school and college leaders and academics. It is very good value because members receive:</a:t>
            </a:r>
          </a:p>
          <a:p>
            <a:pPr marL="0" indent="0">
              <a:buNone/>
            </a:pPr>
            <a:r>
              <a:rPr lang="en-GB" sz="2400" dirty="0" smtClean="0"/>
              <a:t>- 6 </a:t>
            </a:r>
            <a:r>
              <a:rPr lang="en-GB" sz="2400" dirty="0"/>
              <a:t>issues of </a:t>
            </a:r>
            <a:r>
              <a:rPr lang="en-GB" sz="2400" i="1" dirty="0"/>
              <a:t>Educational Management Administration &amp; Leadership </a:t>
            </a:r>
            <a:r>
              <a:rPr lang="en-GB" sz="2400" dirty="0"/>
              <a:t>(EMAL) and 4 issues of </a:t>
            </a:r>
            <a:r>
              <a:rPr lang="en-GB" sz="2400" i="1" dirty="0"/>
              <a:t>Management in Education </a:t>
            </a:r>
            <a:r>
              <a:rPr lang="en-GB" sz="2400" dirty="0"/>
              <a:t>(MiE) per year </a:t>
            </a:r>
            <a:r>
              <a:rPr lang="en-GB" sz="2400" dirty="0" smtClean="0"/>
              <a:t> - delivered to the door!</a:t>
            </a:r>
          </a:p>
          <a:p>
            <a:pPr>
              <a:buFontTx/>
              <a:buChar char="-"/>
            </a:pPr>
            <a:r>
              <a:rPr lang="en-GB" sz="2400" dirty="0" smtClean="0"/>
              <a:t>30% discount on all Sage books</a:t>
            </a:r>
          </a:p>
          <a:p>
            <a:pPr marL="0" indent="0">
              <a:buNone/>
            </a:pPr>
            <a:r>
              <a:rPr lang="en-GB" sz="2400" dirty="0" smtClean="0"/>
              <a:t>Members can join a range of special interest groups</a:t>
            </a:r>
          </a:p>
          <a:p>
            <a:pPr marL="0" indent="0">
              <a:buNone/>
            </a:pPr>
            <a:r>
              <a:rPr lang="en-GB" sz="2400" dirty="0" smtClean="0"/>
              <a:t>The first year’s membership is </a:t>
            </a:r>
            <a:r>
              <a:rPr lang="en-GB" sz="2400" b="1" dirty="0" smtClean="0">
                <a:solidFill>
                  <a:srgbClr val="FF0000"/>
                </a:solidFill>
              </a:rPr>
              <a:t>FREE</a:t>
            </a:r>
            <a:r>
              <a:rPr lang="en-GB" sz="2400" dirty="0" smtClean="0"/>
              <a:t>: thereafter </a:t>
            </a:r>
            <a:r>
              <a:rPr lang="en-GB" sz="2400" b="1" dirty="0" smtClean="0">
                <a:solidFill>
                  <a:srgbClr val="FF0000"/>
                </a:solidFill>
              </a:rPr>
              <a:t>for students </a:t>
            </a:r>
            <a:r>
              <a:rPr lang="en-GB" sz="2400" dirty="0" smtClean="0"/>
              <a:t>annually £25.    https</a:t>
            </a:r>
            <a:r>
              <a:rPr lang="en-GB" sz="2400" dirty="0"/>
              <a:t>://</a:t>
            </a:r>
            <a:r>
              <a:rPr lang="en-GB" sz="2400" dirty="0" smtClean="0"/>
              <a:t>www.belmas.org.uk</a:t>
            </a:r>
          </a:p>
          <a:p>
            <a:pPr marL="0" indent="0">
              <a:buNone/>
            </a:pPr>
            <a:endParaRPr lang="en-GB" sz="2800" dirty="0" smtClean="0"/>
          </a:p>
          <a:p>
            <a:pPr marL="0" indent="0">
              <a:buNone/>
            </a:pPr>
            <a:endParaRPr lang="en-GB" sz="2800" dirty="0"/>
          </a:p>
        </p:txBody>
      </p:sp>
      <p:pic>
        <p:nvPicPr>
          <p:cNvPr id="4" name="Picture 3"/>
          <p:cNvPicPr>
            <a:picLocks noChangeAspect="1"/>
          </p:cNvPicPr>
          <p:nvPr/>
        </p:nvPicPr>
        <p:blipFill>
          <a:blip r:embed="rId2" cstate="print"/>
          <a:stretch>
            <a:fillRect/>
          </a:stretch>
        </p:blipFill>
        <p:spPr>
          <a:xfrm>
            <a:off x="539552" y="260648"/>
            <a:ext cx="5715000" cy="1041400"/>
          </a:xfrm>
          <a:prstGeom prst="rect">
            <a:avLst/>
          </a:prstGeom>
        </p:spPr>
      </p:pic>
    </p:spTree>
    <p:extLst>
      <p:ext uri="{BB962C8B-B14F-4D97-AF65-F5344CB8AC3E}">
        <p14:creationId xmlns:p14="http://schemas.microsoft.com/office/powerpoint/2010/main" xmlns="" val="4151366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heckerboard(across)">
                                      <p:cBhvr>
                                        <p:cTn id="11" dur="500"/>
                                        <p:tgtEl>
                                          <p:spTgt spid="3">
                                            <p:txEl>
                                              <p:pRg st="1" end="1"/>
                                            </p:txEl>
                                          </p:spTgt>
                                        </p:tgtEl>
                                      </p:cBhvr>
                                    </p:animEffect>
                                  </p:childTnLst>
                                </p:cTn>
                              </p:par>
                            </p:childTnLst>
                          </p:cTn>
                        </p:par>
                        <p:par>
                          <p:cTn id="12" fill="hold">
                            <p:stCondLst>
                              <p:cond delay="4000"/>
                            </p:stCondLst>
                            <p:childTnLst>
                              <p:par>
                                <p:cTn id="13" presetID="5" presetClass="entr" presetSubtype="10" fill="hold" nodeType="afterEffect">
                                  <p:stCondLst>
                                    <p:cond delay="30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par>
                          <p:cTn id="16" fill="hold">
                            <p:stCondLst>
                              <p:cond delay="7500"/>
                            </p:stCondLst>
                            <p:childTnLst>
                              <p:par>
                                <p:cTn id="17" presetID="5" presetClass="entr" presetSubtype="10" fill="hold" nodeType="afterEffect">
                                  <p:stCondLst>
                                    <p:cond delay="20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heckerboard(across)">
                                      <p:cBhvr>
                                        <p:cTn id="19" dur="500"/>
                                        <p:tgtEl>
                                          <p:spTgt spid="3">
                                            <p:txEl>
                                              <p:pRg st="3" end="3"/>
                                            </p:txEl>
                                          </p:spTgt>
                                        </p:tgtEl>
                                      </p:cBhvr>
                                    </p:animEffect>
                                  </p:childTnLst>
                                </p:cTn>
                              </p:par>
                            </p:childTnLst>
                          </p:cTn>
                        </p:par>
                        <p:par>
                          <p:cTn id="20" fill="hold">
                            <p:stCondLst>
                              <p:cond delay="10000"/>
                            </p:stCondLst>
                            <p:childTnLst>
                              <p:par>
                                <p:cTn id="21" presetID="5" presetClass="entr" presetSubtype="10" fill="hold" nodeType="afterEffect">
                                  <p:stCondLst>
                                    <p:cond delay="20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sz="3200" dirty="0" smtClean="0"/>
              <a:t>For most…</a:t>
            </a:r>
            <a:endParaRPr lang="en-GB" sz="3200" dirty="0"/>
          </a:p>
        </p:txBody>
      </p:sp>
      <p:sp>
        <p:nvSpPr>
          <p:cNvPr id="11267" name="Rectangle 3"/>
          <p:cNvSpPr>
            <a:spLocks noGrp="1" noChangeArrowheads="1"/>
          </p:cNvSpPr>
          <p:nvPr>
            <p:ph type="body" idx="1"/>
          </p:nvPr>
        </p:nvSpPr>
        <p:spPr>
          <a:xfrm>
            <a:off x="685800" y="1052736"/>
            <a:ext cx="8206680" cy="4752528"/>
          </a:xfrm>
        </p:spPr>
        <p:txBody>
          <a:bodyPr/>
          <a:lstStyle/>
          <a:p>
            <a:pPr marL="0" indent="0">
              <a:buNone/>
            </a:pPr>
            <a:r>
              <a:rPr lang="en-GB" sz="2800" dirty="0" smtClean="0"/>
              <a:t>This will be a very exciting day and the start of a new journey. We look forward to working with you.</a:t>
            </a:r>
          </a:p>
          <a:p>
            <a:pPr marL="0" indent="0">
              <a:buNone/>
            </a:pPr>
            <a:r>
              <a:rPr lang="en-GB" b="1" dirty="0" smtClean="0"/>
              <a:t>For a few…</a:t>
            </a:r>
          </a:p>
          <a:p>
            <a:pPr marL="0" indent="0">
              <a:buNone/>
            </a:pPr>
            <a:r>
              <a:rPr lang="en-GB" sz="2800" dirty="0" smtClean="0"/>
              <a:t>By tea-time, realisation may have dawned that this course is not right for them now, at this moment, in this place, at this point in their careers. If you turn out to be one of these, don’t worry, but please let us know within the next five working days.</a:t>
            </a:r>
            <a:endParaRPr lang="en-GB" sz="2800" dirty="0"/>
          </a:p>
          <a:p>
            <a:pPr marL="0" indent="0">
              <a:buNone/>
            </a:pPr>
            <a:r>
              <a:rPr lang="en-GB" b="1" dirty="0"/>
              <a:t>o</a:t>
            </a:r>
            <a:r>
              <a:rPr lang="en-GB" b="1" dirty="0" smtClean="0"/>
              <a:t>r… </a:t>
            </a:r>
            <a:r>
              <a:rPr lang="en-GB" sz="2800" dirty="0" smtClean="0"/>
              <a:t>Life will throw up problems which hinder your academic progress. We can’t help if we don’t know…</a:t>
            </a:r>
            <a:endParaRPr lang="en-GB" sz="2800" b="1" dirty="0" smtClean="0"/>
          </a:p>
          <a:p>
            <a:pPr marL="0" indent="0">
              <a:buNone/>
            </a:pPr>
            <a:endParaRPr lang="en-GB" sz="2800" dirty="0"/>
          </a:p>
          <a:p>
            <a:pPr marL="0" indent="0">
              <a:buNone/>
            </a:pPr>
            <a:endParaRPr lang="en-GB" sz="2800" dirty="0"/>
          </a:p>
        </p:txBody>
      </p:sp>
    </p:spTree>
    <p:extLst>
      <p:ext uri="{BB962C8B-B14F-4D97-AF65-F5344CB8AC3E}">
        <p14:creationId xmlns:p14="http://schemas.microsoft.com/office/powerpoint/2010/main" xmlns="" val="314262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checkerboard(across)">
                                      <p:cBhvr>
                                        <p:cTn id="7" dur="500"/>
                                        <p:tgtEl>
                                          <p:spTgt spid="11267">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11267">
                                            <p:txEl>
                                              <p:pRg st="1" end="1"/>
                                            </p:txEl>
                                          </p:spTgt>
                                        </p:tgtEl>
                                        <p:attrNameLst>
                                          <p:attrName>style.visibility</p:attrName>
                                        </p:attrNameLst>
                                      </p:cBhvr>
                                      <p:to>
                                        <p:strVal val="visible"/>
                                      </p:to>
                                    </p:set>
                                    <p:animEffect transition="in" filter="checkerboard(across)">
                                      <p:cBhvr>
                                        <p:cTn id="11" dur="500"/>
                                        <p:tgtEl>
                                          <p:spTgt spid="11267">
                                            <p:txEl>
                                              <p:pRg st="1" end="1"/>
                                            </p:txEl>
                                          </p:spTgt>
                                        </p:tgtEl>
                                      </p:cBhvr>
                                    </p:animEffect>
                                  </p:childTnLst>
                                </p:cTn>
                              </p:par>
                            </p:childTnLst>
                          </p:cTn>
                        </p:par>
                        <p:par>
                          <p:cTn id="12" fill="hold">
                            <p:stCondLst>
                              <p:cond delay="4000"/>
                            </p:stCondLst>
                            <p:childTnLst>
                              <p:par>
                                <p:cTn id="13" presetID="5" presetClass="entr" presetSubtype="10" fill="hold" nodeType="afterEffect">
                                  <p:stCondLst>
                                    <p:cond delay="2000"/>
                                  </p:stCondLst>
                                  <p:childTnLst>
                                    <p:set>
                                      <p:cBhvr>
                                        <p:cTn id="14" dur="1" fill="hold">
                                          <p:stCondLst>
                                            <p:cond delay="0"/>
                                          </p:stCondLst>
                                        </p:cTn>
                                        <p:tgtEl>
                                          <p:spTgt spid="11267">
                                            <p:txEl>
                                              <p:pRg st="2" end="2"/>
                                            </p:txEl>
                                          </p:spTgt>
                                        </p:tgtEl>
                                        <p:attrNameLst>
                                          <p:attrName>style.visibility</p:attrName>
                                        </p:attrNameLst>
                                      </p:cBhvr>
                                      <p:to>
                                        <p:strVal val="visible"/>
                                      </p:to>
                                    </p:set>
                                    <p:animEffect transition="in" filter="checkerboard(across)">
                                      <p:cBhvr>
                                        <p:cTn id="15" dur="500"/>
                                        <p:tgtEl>
                                          <p:spTgt spid="11267">
                                            <p:txEl>
                                              <p:pRg st="2" end="2"/>
                                            </p:txEl>
                                          </p:spTgt>
                                        </p:tgtEl>
                                      </p:cBhvr>
                                    </p:animEffect>
                                  </p:childTnLst>
                                </p:cTn>
                              </p:par>
                            </p:childTnLst>
                          </p:cTn>
                        </p:par>
                        <p:par>
                          <p:cTn id="16" fill="hold">
                            <p:stCondLst>
                              <p:cond delay="6500"/>
                            </p:stCondLst>
                            <p:childTnLst>
                              <p:par>
                                <p:cTn id="17" presetID="5" presetClass="entr" presetSubtype="10" fill="hold" nodeType="afterEffect">
                                  <p:stCondLst>
                                    <p:cond delay="4000"/>
                                  </p:stCondLst>
                                  <p:childTnLst>
                                    <p:set>
                                      <p:cBhvr>
                                        <p:cTn id="18" dur="1" fill="hold">
                                          <p:stCondLst>
                                            <p:cond delay="0"/>
                                          </p:stCondLst>
                                        </p:cTn>
                                        <p:tgtEl>
                                          <p:spTgt spid="11267">
                                            <p:txEl>
                                              <p:pRg st="3" end="3"/>
                                            </p:txEl>
                                          </p:spTgt>
                                        </p:tgtEl>
                                        <p:attrNameLst>
                                          <p:attrName>style.visibility</p:attrName>
                                        </p:attrNameLst>
                                      </p:cBhvr>
                                      <p:to>
                                        <p:strVal val="visible"/>
                                      </p:to>
                                    </p:set>
                                    <p:animEffect transition="in" filter="checkerboard(across)">
                                      <p:cBhvr>
                                        <p:cTn id="19" dur="500"/>
                                        <p:tgtEl>
                                          <p:spTgt spid="112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2339975" y="404813"/>
            <a:ext cx="6624638" cy="576262"/>
          </a:xfrm>
        </p:spPr>
        <p:txBody>
          <a:bodyPr/>
          <a:lstStyle/>
          <a:p>
            <a:r>
              <a:rPr lang="en-GB" sz="2800" dirty="0">
                <a:latin typeface="Trebuchet MS" charset="0"/>
                <a:ea typeface="MS PGothic" charset="0"/>
              </a:rPr>
              <a:t>Some </a:t>
            </a:r>
            <a:r>
              <a:rPr lang="en-GB" sz="2800" dirty="0" smtClean="0">
                <a:latin typeface="Trebuchet MS" charset="0"/>
                <a:ea typeface="MS PGothic" charset="0"/>
              </a:rPr>
              <a:t>former </a:t>
            </a:r>
            <a:r>
              <a:rPr lang="en-GB" sz="2800" dirty="0" smtClean="0">
                <a:solidFill>
                  <a:srgbClr val="000000"/>
                </a:solidFill>
                <a:latin typeface="Trebuchet MS" charset="0"/>
                <a:ea typeface="MS PGothic" charset="0"/>
              </a:rPr>
              <a:t>graduates</a:t>
            </a:r>
            <a:r>
              <a:rPr lang="en-GB" sz="2800" dirty="0">
                <a:latin typeface="Trebuchet MS" charset="0"/>
                <a:ea typeface="MS PGothic" charset="0"/>
              </a:rPr>
              <a:t>…</a:t>
            </a:r>
          </a:p>
        </p:txBody>
      </p:sp>
      <p:pic>
        <p:nvPicPr>
          <p:cNvPr id="4" name="Content Placeholder 3" descr="TF group[1].jpg"/>
          <p:cNvPicPr>
            <a:picLocks noGrp="1" noChangeAspect="1"/>
          </p:cNvPicPr>
          <p:nvPr>
            <p:ph idx="1"/>
          </p:nvPr>
        </p:nvPicPr>
        <p:blipFill>
          <a:blip r:embed="rId3" cstate="print">
            <a:extLst>
              <a:ext uri="{28A0092B-C50C-407E-A947-70E740481C1C}">
                <a14:useLocalDpi xmlns:a14="http://schemas.microsoft.com/office/drawing/2010/main" xmlns="" val="0"/>
              </a:ext>
            </a:extLst>
          </a:blip>
          <a:srcRect t="5467" b="5467"/>
          <a:stretch>
            <a:fillRect/>
          </a:stretch>
        </p:blipFill>
        <p:spPr>
          <a:xfrm>
            <a:off x="1763713" y="981075"/>
            <a:ext cx="5619750" cy="3240088"/>
          </a:xfrm>
        </p:spPr>
      </p:pic>
      <p:pic>
        <p:nvPicPr>
          <p:cNvPr id="7" name="Picture 6" descr="TF Group hats - Version 4.jpg"/>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71600" y="4571472"/>
            <a:ext cx="3672408" cy="18817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descr="TF Group hats - Version 3.jpg"/>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599486" y="2600325"/>
            <a:ext cx="1391053" cy="3673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p:cNvSpPr txBox="1">
            <a:spLocks noChangeArrowheads="1"/>
          </p:cNvSpPr>
          <p:nvPr/>
        </p:nvSpPr>
        <p:spPr bwMode="auto">
          <a:xfrm>
            <a:off x="4860032" y="4437063"/>
            <a:ext cx="2304256"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Trebuchet MS" charset="0"/>
                <a:ea typeface="MS PGothic" charset="0"/>
                <a:cs typeface="MS PGothic" charset="0"/>
              </a:defRPr>
            </a:lvl1pPr>
            <a:lvl2pPr marL="742950" indent="-285750" eaLnBrk="0" hangingPunct="0">
              <a:defRPr>
                <a:solidFill>
                  <a:schemeClr val="tx1"/>
                </a:solidFill>
                <a:latin typeface="Trebuchet MS" charset="0"/>
                <a:ea typeface="MS PGothic" charset="0"/>
                <a:cs typeface="MS PGothic" charset="0"/>
              </a:defRPr>
            </a:lvl2pPr>
            <a:lvl3pPr marL="1143000" indent="-228600" eaLnBrk="0" hangingPunct="0">
              <a:defRPr>
                <a:solidFill>
                  <a:schemeClr val="tx1"/>
                </a:solidFill>
                <a:latin typeface="Trebuchet MS" charset="0"/>
                <a:ea typeface="MS PGothic" charset="0"/>
                <a:cs typeface="MS PGothic" charset="0"/>
              </a:defRPr>
            </a:lvl3pPr>
            <a:lvl4pPr marL="1600200" indent="-228600" eaLnBrk="0" hangingPunct="0">
              <a:defRPr>
                <a:solidFill>
                  <a:schemeClr val="tx1"/>
                </a:solidFill>
                <a:latin typeface="Trebuchet MS" charset="0"/>
                <a:ea typeface="MS PGothic" charset="0"/>
                <a:cs typeface="MS PGothic" charset="0"/>
              </a:defRPr>
            </a:lvl4pPr>
            <a:lvl5pPr marL="2057400" indent="-228600" eaLnBrk="0" hangingPunct="0">
              <a:defRPr>
                <a:solidFill>
                  <a:schemeClr val="tx1"/>
                </a:solidFill>
                <a:latin typeface="Trebuchet MS"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Trebuchet MS"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Trebuchet MS"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Trebuchet MS"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Trebuchet MS" charset="0"/>
                <a:ea typeface="MS PGothic" charset="0"/>
                <a:cs typeface="MS PGothic" charset="0"/>
              </a:defRPr>
            </a:lvl9pPr>
          </a:lstStyle>
          <a:p>
            <a:pPr eaLnBrk="1" hangingPunct="1"/>
            <a:r>
              <a:rPr lang="en-GB" sz="2800" b="1" dirty="0" smtClean="0"/>
              <a:t>… with their eyes on the prize!</a:t>
            </a:r>
            <a:endParaRPr lang="en-GB" sz="2800" b="1" dirty="0"/>
          </a:p>
        </p:txBody>
      </p:sp>
      <p:pic>
        <p:nvPicPr>
          <p:cNvPr id="2" name="Picture 1" descr="TF Group.jpg"/>
          <p:cNvPicPr>
            <a:picLocks noChangeAspect="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83568" y="188913"/>
            <a:ext cx="1296144" cy="2735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par>
                                <p:cTn id="9" presetID="56" presetClass="entr" presetSubtype="0" fill="hold" grpId="0" nodeType="withEffect">
                                  <p:stCondLst>
                                    <p:cond delay="0"/>
                                  </p:stCondLst>
                                  <p:iterate type="lt">
                                    <p:tmPct val="10000"/>
                                  </p:iterate>
                                  <p:childTnLst>
                                    <p:set>
                                      <p:cBhvr>
                                        <p:cTn id="10" dur="1" fill="hold">
                                          <p:stCondLst>
                                            <p:cond delay="0"/>
                                          </p:stCondLst>
                                        </p:cTn>
                                        <p:tgtEl>
                                          <p:spTgt spid="52225"/>
                                        </p:tgtEl>
                                        <p:attrNameLst>
                                          <p:attrName>style.visibility</p:attrName>
                                        </p:attrNameLst>
                                      </p:cBhvr>
                                      <p:to>
                                        <p:strVal val="visible"/>
                                      </p:to>
                                    </p:set>
                                    <p:anim by="(-#ppt_w*2)" calcmode="lin" valueType="num">
                                      <p:cBhvr rctx="PPT">
                                        <p:cTn id="11" dur="250" autoRev="1" fill="hold">
                                          <p:stCondLst>
                                            <p:cond delay="0"/>
                                          </p:stCondLst>
                                        </p:cTn>
                                        <p:tgtEl>
                                          <p:spTgt spid="52225"/>
                                        </p:tgtEl>
                                        <p:attrNameLst>
                                          <p:attrName>ppt_w</p:attrName>
                                        </p:attrNameLst>
                                      </p:cBhvr>
                                    </p:anim>
                                    <p:anim by="(#ppt_w*0.50)" calcmode="lin" valueType="num">
                                      <p:cBhvr>
                                        <p:cTn id="12" dur="250" decel="50000" autoRev="1" fill="hold">
                                          <p:stCondLst>
                                            <p:cond delay="0"/>
                                          </p:stCondLst>
                                        </p:cTn>
                                        <p:tgtEl>
                                          <p:spTgt spid="52225"/>
                                        </p:tgtEl>
                                        <p:attrNameLst>
                                          <p:attrName>ppt_x</p:attrName>
                                        </p:attrNameLst>
                                      </p:cBhvr>
                                    </p:anim>
                                    <p:anim from="(-#ppt_h/2)" to="(#ppt_y)" calcmode="lin" valueType="num">
                                      <p:cBhvr>
                                        <p:cTn id="13" dur="500" fill="hold">
                                          <p:stCondLst>
                                            <p:cond delay="0"/>
                                          </p:stCondLst>
                                        </p:cTn>
                                        <p:tgtEl>
                                          <p:spTgt spid="52225"/>
                                        </p:tgtEl>
                                        <p:attrNameLst>
                                          <p:attrName>ppt_y</p:attrName>
                                        </p:attrNameLst>
                                      </p:cBhvr>
                                    </p:anim>
                                    <p:animRot by="21600000">
                                      <p:cBhvr>
                                        <p:cTn id="14" dur="500" fill="hold">
                                          <p:stCondLst>
                                            <p:cond delay="0"/>
                                          </p:stCondLst>
                                        </p:cTn>
                                        <p:tgtEl>
                                          <p:spTgt spid="52225"/>
                                        </p:tgtEl>
                                        <p:attrNameLst>
                                          <p:attrName>r</p:attrName>
                                        </p:attrNameLst>
                                      </p:cBhvr>
                                    </p:animRot>
                                  </p:childTnLst>
                                </p:cTn>
                              </p:par>
                            </p:childTnLst>
                          </p:cTn>
                        </p:par>
                        <p:par>
                          <p:cTn id="15" fill="hold" nodeType="afterGroup">
                            <p:stCondLst>
                              <p:cond delay="1450"/>
                            </p:stCondLst>
                            <p:childTnLst>
                              <p:par>
                                <p:cTn id="16" presetID="35"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anim calcmode="lin" valueType="num">
                                      <p:cBhvr>
                                        <p:cTn id="19" dur="500" fill="hold"/>
                                        <p:tgtEl>
                                          <p:spTgt spid="2"/>
                                        </p:tgtEl>
                                        <p:attrNameLst>
                                          <p:attrName>style.rotation</p:attrName>
                                        </p:attrNameLst>
                                      </p:cBhvr>
                                      <p:tavLst>
                                        <p:tav tm="0">
                                          <p:val>
                                            <p:fltVal val="720"/>
                                          </p:val>
                                        </p:tav>
                                        <p:tav tm="100000">
                                          <p:val>
                                            <p:fltVal val="0"/>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 calcmode="lin" valueType="num">
                                      <p:cBhvr>
                                        <p:cTn id="21" dur="500" fill="hold"/>
                                        <p:tgtEl>
                                          <p:spTgt spid="2"/>
                                        </p:tgtEl>
                                        <p:attrNameLst>
                                          <p:attrName>ppt_w</p:attrName>
                                        </p:attrNameLst>
                                      </p:cBhvr>
                                      <p:tavLst>
                                        <p:tav tm="0">
                                          <p:val>
                                            <p:fltVal val="0"/>
                                          </p:val>
                                        </p:tav>
                                        <p:tav tm="100000">
                                          <p:val>
                                            <p:strVal val="#ppt_w"/>
                                          </p:val>
                                        </p:tav>
                                      </p:tavLst>
                                    </p:anim>
                                  </p:childTnLst>
                                </p:cTn>
                              </p:par>
                            </p:childTnLst>
                          </p:cTn>
                        </p:par>
                        <p:par>
                          <p:cTn id="22" fill="hold" nodeType="afterGroup">
                            <p:stCondLst>
                              <p:cond delay="1950"/>
                            </p:stCondLst>
                            <p:childTnLst>
                              <p:par>
                                <p:cTn id="23" presetID="35"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anim calcmode="lin" valueType="num">
                                      <p:cBhvr>
                                        <p:cTn id="26" dur="500" fill="hold"/>
                                        <p:tgtEl>
                                          <p:spTgt spid="8"/>
                                        </p:tgtEl>
                                        <p:attrNameLst>
                                          <p:attrName>style.rotation</p:attrName>
                                        </p:attrNameLst>
                                      </p:cBhvr>
                                      <p:tavLst>
                                        <p:tav tm="0">
                                          <p:val>
                                            <p:fltVal val="720"/>
                                          </p:val>
                                        </p:tav>
                                        <p:tav tm="100000">
                                          <p:val>
                                            <p:fltVal val="0"/>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 calcmode="lin" valueType="num">
                                      <p:cBhvr>
                                        <p:cTn id="28" dur="500" fill="hold"/>
                                        <p:tgtEl>
                                          <p:spTgt spid="8"/>
                                        </p:tgtEl>
                                        <p:attrNameLst>
                                          <p:attrName>ppt_w</p:attrName>
                                        </p:attrNameLst>
                                      </p:cBhvr>
                                      <p:tavLst>
                                        <p:tav tm="0">
                                          <p:val>
                                            <p:fltVal val="0"/>
                                          </p:val>
                                        </p:tav>
                                        <p:tav tm="100000">
                                          <p:val>
                                            <p:strVal val="#ppt_w"/>
                                          </p:val>
                                        </p:tav>
                                      </p:tavLst>
                                    </p:anim>
                                  </p:childTnLst>
                                </p:cTn>
                              </p:par>
                            </p:childTnLst>
                          </p:cTn>
                        </p:par>
                        <p:par>
                          <p:cTn id="29" fill="hold" nodeType="afterGroup">
                            <p:stCondLst>
                              <p:cond delay="2450"/>
                            </p:stCondLst>
                            <p:childTnLst>
                              <p:par>
                                <p:cTn id="30" presetID="35"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anim calcmode="lin" valueType="num">
                                      <p:cBhvr>
                                        <p:cTn id="33" dur="500" fill="hold"/>
                                        <p:tgtEl>
                                          <p:spTgt spid="7"/>
                                        </p:tgtEl>
                                        <p:attrNameLst>
                                          <p:attrName>style.rotation</p:attrName>
                                        </p:attrNameLst>
                                      </p:cBhvr>
                                      <p:tavLst>
                                        <p:tav tm="0">
                                          <p:val>
                                            <p:fltVal val="720"/>
                                          </p:val>
                                        </p:tav>
                                        <p:tav tm="100000">
                                          <p:val>
                                            <p:fltVal val="0"/>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 calcmode="lin" valueType="num">
                                      <p:cBhvr>
                                        <p:cTn id="35" dur="500" fill="hold"/>
                                        <p:tgtEl>
                                          <p:spTgt spid="7"/>
                                        </p:tgtEl>
                                        <p:attrNameLst>
                                          <p:attrName>ppt_w</p:attrName>
                                        </p:attrNameLst>
                                      </p:cBhvr>
                                      <p:tavLst>
                                        <p:tav tm="0">
                                          <p:val>
                                            <p:fltVal val="0"/>
                                          </p:val>
                                        </p:tav>
                                        <p:tav tm="100000">
                                          <p:val>
                                            <p:strVal val="#ppt_w"/>
                                          </p:val>
                                        </p:tav>
                                      </p:tavLst>
                                    </p:anim>
                                  </p:childTnLst>
                                </p:cTn>
                              </p:par>
                            </p:childTnLst>
                          </p:cTn>
                        </p:par>
                        <p:par>
                          <p:cTn id="36" fill="hold" nodeType="afterGroup">
                            <p:stCondLst>
                              <p:cond delay="29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9"/>
                                        </p:tgtEl>
                                        <p:attrNameLst>
                                          <p:attrName>ppt_y</p:attrName>
                                        </p:attrNameLst>
                                      </p:cBhvr>
                                      <p:tavLst>
                                        <p:tav tm="0">
                                          <p:val>
                                            <p:strVal val="#ppt_y"/>
                                          </p:val>
                                        </p:tav>
                                        <p:tav tm="100000">
                                          <p:val>
                                            <p:strVal val="#ppt_y"/>
                                          </p:val>
                                        </p:tav>
                                      </p:tavLst>
                                    </p:anim>
                                    <p:anim calcmode="lin" valueType="num">
                                      <p:cBhvr>
                                        <p:cTn id="4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5"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611560" y="4437112"/>
            <a:ext cx="7920880" cy="1872208"/>
          </a:xfrm>
        </p:spPr>
        <p:txBody>
          <a:bodyPr/>
          <a:lstStyle/>
          <a:p>
            <a:r>
              <a:rPr lang="en-US" sz="2800" dirty="0"/>
              <a:t>The Times and Sunday Times Good University Guide 2018 has </a:t>
            </a:r>
            <a:r>
              <a:rPr lang="en-US" sz="2800" dirty="0" smtClean="0"/>
              <a:t>ranked </a:t>
            </a:r>
            <a:r>
              <a:rPr lang="en-US" sz="2800" dirty="0"/>
              <a:t>the University of Warwick as </a:t>
            </a:r>
            <a:r>
              <a:rPr lang="en-US" sz="2800" dirty="0" smtClean="0"/>
              <a:t>number 9 of the </a:t>
            </a:r>
            <a:r>
              <a:rPr lang="en-US" sz="2800" dirty="0"/>
              <a:t>UK’s top 10 universities and 1st in the West Midlands.</a:t>
            </a:r>
            <a:endParaRPr lang="en-GB" dirty="0"/>
          </a:p>
        </p:txBody>
      </p:sp>
      <p:sp>
        <p:nvSpPr>
          <p:cNvPr id="6" name="TextBox 5"/>
          <p:cNvSpPr txBox="1"/>
          <p:nvPr/>
        </p:nvSpPr>
        <p:spPr>
          <a:xfrm>
            <a:off x="611560" y="2500322"/>
            <a:ext cx="6768752" cy="2185214"/>
          </a:xfrm>
          <a:prstGeom prst="rect">
            <a:avLst/>
          </a:prstGeom>
          <a:noFill/>
        </p:spPr>
        <p:txBody>
          <a:bodyPr wrap="square" rtlCol="0">
            <a:spAutoFit/>
          </a:bodyPr>
          <a:lstStyle/>
          <a:p>
            <a:pPr lvl="0" eaLnBrk="1" hangingPunct="1">
              <a:spcBef>
                <a:spcPct val="20000"/>
              </a:spcBef>
            </a:pPr>
            <a:r>
              <a:rPr lang="en-GB" sz="2800" kern="0" dirty="0">
                <a:solidFill>
                  <a:srgbClr val="000000"/>
                </a:solidFill>
                <a:latin typeface="Calibri"/>
              </a:rPr>
              <a:t>We are delighted to welcome </a:t>
            </a:r>
            <a:r>
              <a:rPr lang="en-GB" sz="2800" kern="0" dirty="0" smtClean="0">
                <a:solidFill>
                  <a:srgbClr val="000000"/>
                </a:solidFill>
                <a:latin typeface="Calibri"/>
              </a:rPr>
              <a:t>our final cohort to </a:t>
            </a:r>
            <a:r>
              <a:rPr lang="en-GB" sz="2800" kern="0" dirty="0">
                <a:solidFill>
                  <a:srgbClr val="000000"/>
                </a:solidFill>
                <a:latin typeface="Calibri"/>
              </a:rPr>
              <a:t>the MA in Educational Leadership (Teach First) programme at Warwick University.</a:t>
            </a:r>
          </a:p>
          <a:p>
            <a:endParaRPr lang="en-GB" dirty="0"/>
          </a:p>
        </p:txBody>
      </p:sp>
      <p:sp>
        <p:nvSpPr>
          <p:cNvPr id="2" name="TextBox 1"/>
          <p:cNvSpPr txBox="1"/>
          <p:nvPr/>
        </p:nvSpPr>
        <p:spPr>
          <a:xfrm>
            <a:off x="2313400" y="476672"/>
            <a:ext cx="4517199" cy="1200329"/>
          </a:xfrm>
          <a:prstGeom prst="rect">
            <a:avLst/>
          </a:prstGeom>
          <a:noFill/>
        </p:spPr>
        <p:txBody>
          <a:bodyPr wrap="none" rtlCol="0">
            <a:spAutoFit/>
          </a:bodyPr>
          <a:lstStyle/>
          <a:p>
            <a:r>
              <a:rPr lang="en-GB" sz="7200" b="1" dirty="0" smtClean="0">
                <a:solidFill>
                  <a:schemeClr val="bg1"/>
                </a:solidFill>
                <a:latin typeface="+mj-lt"/>
              </a:rPr>
              <a:t>WELCOME!</a:t>
            </a:r>
            <a:endParaRPr lang="en-GB" sz="7200" b="1" dirty="0">
              <a:solidFill>
                <a:schemeClr val="bg1"/>
              </a:solidFill>
              <a:latin typeface="+mj-lt"/>
            </a:endParaRPr>
          </a:p>
        </p:txBody>
      </p:sp>
    </p:spTree>
    <p:extLst>
      <p:ext uri="{BB962C8B-B14F-4D97-AF65-F5344CB8AC3E}">
        <p14:creationId xmlns:p14="http://schemas.microsoft.com/office/powerpoint/2010/main" xmlns="" val="530414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3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z="3600" b="1" dirty="0" smtClean="0"/>
              <a:t>Course personnel: </a:t>
            </a:r>
            <a:r>
              <a:rPr lang="en-US" sz="3600" b="1" smtClean="0"/>
              <a:t>the core </a:t>
            </a:r>
            <a:r>
              <a:rPr lang="en-US" sz="3600" b="1" dirty="0" smtClean="0"/>
              <a:t>team</a:t>
            </a:r>
            <a:endParaRPr lang="en-GB" sz="3600" dirty="0"/>
          </a:p>
        </p:txBody>
      </p:sp>
      <p:sp>
        <p:nvSpPr>
          <p:cNvPr id="9219" name="Rectangle 3"/>
          <p:cNvSpPr>
            <a:spLocks noGrp="1" noChangeArrowheads="1"/>
          </p:cNvSpPr>
          <p:nvPr>
            <p:ph type="body" idx="1"/>
          </p:nvPr>
        </p:nvSpPr>
        <p:spPr>
          <a:xfrm>
            <a:off x="575556" y="1556792"/>
            <a:ext cx="7992888" cy="4032448"/>
          </a:xfrm>
        </p:spPr>
        <p:txBody>
          <a:bodyPr/>
          <a:lstStyle/>
          <a:p>
            <a:pPr marL="0" indent="0">
              <a:spcBef>
                <a:spcPts val="72"/>
              </a:spcBef>
              <a:buNone/>
            </a:pPr>
            <a:r>
              <a:rPr lang="en-US" sz="2800" dirty="0" smtClean="0"/>
              <a:t>Dr. Madeleine Findon (Course Leader)</a:t>
            </a:r>
          </a:p>
          <a:p>
            <a:pPr marL="0" indent="0">
              <a:spcBef>
                <a:spcPts val="72"/>
              </a:spcBef>
              <a:buNone/>
            </a:pPr>
            <a:r>
              <a:rPr lang="en-US" sz="2800" dirty="0" smtClean="0"/>
              <a:t>m.findon@warwick.ac.uk</a:t>
            </a:r>
            <a:endParaRPr lang="en-US" sz="2800" dirty="0"/>
          </a:p>
          <a:p>
            <a:pPr marL="0" indent="0">
              <a:spcBef>
                <a:spcPts val="72"/>
              </a:spcBef>
              <a:buNone/>
            </a:pPr>
            <a:endParaRPr lang="en-US" sz="2800" dirty="0"/>
          </a:p>
          <a:p>
            <a:pPr marL="0" indent="0">
              <a:spcBef>
                <a:spcPts val="72"/>
              </a:spcBef>
              <a:buNone/>
            </a:pPr>
            <a:r>
              <a:rPr lang="en-US" sz="2800" dirty="0" smtClean="0"/>
              <a:t>Dr. Justine Mercer (Consultant Course Leader) Justine.Mercer@warwick.ac.uk</a:t>
            </a:r>
          </a:p>
          <a:p>
            <a:pPr marL="0" indent="0">
              <a:spcBef>
                <a:spcPts val="72"/>
              </a:spcBef>
              <a:buNone/>
            </a:pPr>
            <a:endParaRPr lang="en-US" sz="2800" dirty="0"/>
          </a:p>
          <a:p>
            <a:pPr marL="0" indent="0">
              <a:spcBef>
                <a:spcPts val="72"/>
              </a:spcBef>
              <a:buNone/>
            </a:pPr>
            <a:r>
              <a:rPr lang="en-GB" sz="2800" dirty="0" smtClean="0"/>
              <a:t>Paula </a:t>
            </a:r>
            <a:r>
              <a:rPr lang="en-GB" sz="2800" dirty="0" smtClean="0"/>
              <a:t>Clarke-Bennett (Programme Officer)</a:t>
            </a:r>
          </a:p>
          <a:p>
            <a:pPr marL="0" indent="0">
              <a:spcBef>
                <a:spcPts val="72"/>
              </a:spcBef>
              <a:buNone/>
            </a:pPr>
            <a:r>
              <a:rPr lang="en-US" sz="2800" dirty="0" smtClean="0"/>
              <a:t>Paula.Clarke-Bennett@warwick.ac.uk</a:t>
            </a:r>
            <a:endParaRPr lang="en-US" sz="2800" dirty="0"/>
          </a:p>
          <a:p>
            <a:pPr marL="0" indent="0">
              <a:spcBef>
                <a:spcPts val="72"/>
              </a:spcBef>
              <a:buNone/>
            </a:pPr>
            <a:endParaRPr lang="en-US" sz="2800" dirty="0"/>
          </a:p>
        </p:txBody>
      </p:sp>
    </p:spTree>
    <p:extLst>
      <p:ext uri="{BB962C8B-B14F-4D97-AF65-F5344CB8AC3E}">
        <p14:creationId xmlns:p14="http://schemas.microsoft.com/office/powerpoint/2010/main" xmlns="" val="3385252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checkerboard(across)">
                                      <p:cBhvr>
                                        <p:cTn id="7" dur="500"/>
                                        <p:tgtEl>
                                          <p:spTgt spid="9219">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animEffect transition="in" filter="checkerboard(across)">
                                      <p:cBhvr>
                                        <p:cTn id="11" dur="500"/>
                                        <p:tgtEl>
                                          <p:spTgt spid="9219">
                                            <p:txEl>
                                              <p:pRg st="1" end="1"/>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animEffect transition="in" filter="checkerboard(across)">
                                      <p:cBhvr>
                                        <p:cTn id="15" dur="500"/>
                                        <p:tgtEl>
                                          <p:spTgt spid="9219">
                                            <p:txEl>
                                              <p:pRg st="3" end="3"/>
                                            </p:txEl>
                                          </p:spTgt>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9219">
                                            <p:txEl>
                                              <p:pRg st="5" end="5"/>
                                            </p:txEl>
                                          </p:spTgt>
                                        </p:tgtEl>
                                        <p:attrNameLst>
                                          <p:attrName>style.visibility</p:attrName>
                                        </p:attrNameLst>
                                      </p:cBhvr>
                                      <p:to>
                                        <p:strVal val="visible"/>
                                      </p:to>
                                    </p:set>
                                    <p:animEffect transition="in" filter="checkerboard(across)">
                                      <p:cBhvr>
                                        <p:cTn id="19" dur="500"/>
                                        <p:tgtEl>
                                          <p:spTgt spid="9219">
                                            <p:txEl>
                                              <p:pRg st="5" end="5"/>
                                            </p:txEl>
                                          </p:spTgt>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9219">
                                            <p:txEl>
                                              <p:pRg st="6" end="6"/>
                                            </p:txEl>
                                          </p:spTgt>
                                        </p:tgtEl>
                                        <p:attrNameLst>
                                          <p:attrName>style.visibility</p:attrName>
                                        </p:attrNameLst>
                                      </p:cBhvr>
                                      <p:to>
                                        <p:strVal val="visible"/>
                                      </p:to>
                                    </p:set>
                                    <p:animEffect transition="in" filter="checkerboard(across)">
                                      <p:cBhvr>
                                        <p:cTn id="23" dur="500"/>
                                        <p:tgtEl>
                                          <p:spTgt spid="92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Course Tutors</a:t>
            </a:r>
            <a:endParaRPr lang="en-GB" dirty="0"/>
          </a:p>
        </p:txBody>
      </p:sp>
      <p:sp>
        <p:nvSpPr>
          <p:cNvPr id="3" name="Content Placeholder 2"/>
          <p:cNvSpPr>
            <a:spLocks noGrp="1"/>
          </p:cNvSpPr>
          <p:nvPr>
            <p:ph idx="1"/>
          </p:nvPr>
        </p:nvSpPr>
        <p:spPr/>
        <p:txBody>
          <a:bodyPr/>
          <a:lstStyle/>
          <a:p>
            <a:r>
              <a:rPr lang="en-GB" dirty="0" smtClean="0"/>
              <a:t>Dr Janet Harvey</a:t>
            </a:r>
          </a:p>
          <a:p>
            <a:r>
              <a:rPr lang="en-GB" dirty="0" smtClean="0"/>
              <a:t>Dr Pamela </a:t>
            </a:r>
            <a:r>
              <a:rPr lang="en-GB" dirty="0" err="1" smtClean="0"/>
              <a:t>Dettman</a:t>
            </a:r>
            <a:endParaRPr lang="en-GB" dirty="0" smtClean="0"/>
          </a:p>
          <a:p>
            <a:r>
              <a:rPr lang="en-GB" dirty="0" smtClean="0"/>
              <a:t>Dr Michael Strain</a:t>
            </a:r>
          </a:p>
          <a:p>
            <a:r>
              <a:rPr lang="en-GB" dirty="0" smtClean="0"/>
              <a:t>Dr Ray </a:t>
            </a:r>
            <a:r>
              <a:rPr lang="en-GB" dirty="0" err="1" smtClean="0"/>
              <a:t>Chatwin</a:t>
            </a:r>
            <a:endParaRPr lang="en-GB" dirty="0" smtClean="0"/>
          </a:p>
          <a:p>
            <a:endParaRPr lang="en-GB" dirty="0" smtClean="0"/>
          </a:p>
          <a:p>
            <a:r>
              <a:rPr lang="en-GB" dirty="0" smtClean="0"/>
              <a:t>Plus guest speakers from a range of </a:t>
            </a:r>
            <a:r>
              <a:rPr lang="en-GB" smtClean="0"/>
              <a:t>HE institutions.</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Communication</a:t>
            </a:r>
            <a:endParaRPr lang="en-GB" sz="3600" dirty="0"/>
          </a:p>
        </p:txBody>
      </p:sp>
      <p:sp>
        <p:nvSpPr>
          <p:cNvPr id="3" name="Content Placeholder 2"/>
          <p:cNvSpPr>
            <a:spLocks noGrp="1"/>
          </p:cNvSpPr>
          <p:nvPr>
            <p:ph idx="1"/>
          </p:nvPr>
        </p:nvSpPr>
        <p:spPr>
          <a:xfrm>
            <a:off x="685800" y="1371600"/>
            <a:ext cx="7772400" cy="4433664"/>
          </a:xfrm>
        </p:spPr>
        <p:txBody>
          <a:bodyPr/>
          <a:lstStyle/>
          <a:p>
            <a:pPr marL="0" indent="0">
              <a:buNone/>
            </a:pPr>
            <a:r>
              <a:rPr lang="en-GB" sz="2800" dirty="0" smtClean="0"/>
              <a:t>Once enrolled, make sure that you use your Warwick address for both for sending and receiving emails.</a:t>
            </a:r>
          </a:p>
          <a:p>
            <a:pPr marL="0" indent="0">
              <a:buNone/>
            </a:pPr>
            <a:r>
              <a:rPr lang="en-GB" sz="2800" dirty="0" smtClean="0"/>
              <a:t>Central University will not send information to private accounts.</a:t>
            </a:r>
          </a:p>
          <a:p>
            <a:pPr marL="0" indent="0">
              <a:buNone/>
            </a:pPr>
            <a:r>
              <a:rPr lang="en-GB" sz="2800" dirty="0" smtClean="0"/>
              <a:t>Emails can get mislaid or filtered out when sent from private accounts.</a:t>
            </a:r>
          </a:p>
          <a:p>
            <a:pPr marL="0" indent="0">
              <a:buNone/>
            </a:pPr>
            <a:r>
              <a:rPr lang="en-GB" sz="2800" dirty="0" smtClean="0"/>
              <a:t>To avoid missing emails, you can forward mail from one account to another (see handbook).</a:t>
            </a:r>
          </a:p>
        </p:txBody>
      </p:sp>
      <p:pic>
        <p:nvPicPr>
          <p:cNvPr id="4" name="Picture 3"/>
          <p:cNvPicPr>
            <a:picLocks noChangeAspect="1"/>
          </p:cNvPicPr>
          <p:nvPr/>
        </p:nvPicPr>
        <p:blipFill>
          <a:blip r:embed="rId2" cstate="print">
            <a:clrChange>
              <a:clrFrom>
                <a:srgbClr val="FFFFFF"/>
              </a:clrFrom>
              <a:clrTo>
                <a:srgbClr val="FFFFFF">
                  <a:alpha val="0"/>
                </a:srgbClr>
              </a:clrTo>
            </a:clrChange>
          </a:blip>
          <a:stretch>
            <a:fillRect/>
          </a:stretch>
        </p:blipFill>
        <p:spPr>
          <a:xfrm>
            <a:off x="7000875" y="0"/>
            <a:ext cx="2143125" cy="2143125"/>
          </a:xfrm>
          <a:prstGeom prst="rect">
            <a:avLst/>
          </a:prstGeom>
        </p:spPr>
      </p:pic>
    </p:spTree>
    <p:extLst>
      <p:ext uri="{BB962C8B-B14F-4D97-AF65-F5344CB8AC3E}">
        <p14:creationId xmlns:p14="http://schemas.microsoft.com/office/powerpoint/2010/main" xmlns="" val="2417501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3600" dirty="0" smtClean="0"/>
              <a:t>Course information</a:t>
            </a:r>
            <a:endParaRPr lang="en-GB" sz="3600" dirty="0"/>
          </a:p>
        </p:txBody>
      </p:sp>
      <p:sp>
        <p:nvSpPr>
          <p:cNvPr id="28675" name="Rectangle 3"/>
          <p:cNvSpPr>
            <a:spLocks noGrp="1" noChangeArrowheads="1"/>
          </p:cNvSpPr>
          <p:nvPr>
            <p:ph type="body" idx="1"/>
          </p:nvPr>
        </p:nvSpPr>
        <p:spPr>
          <a:xfrm>
            <a:off x="685800" y="1318288"/>
            <a:ext cx="7772400" cy="4680520"/>
          </a:xfrm>
        </p:spPr>
        <p:txBody>
          <a:bodyPr/>
          <a:lstStyle/>
          <a:p>
            <a:pPr marL="0" indent="0">
              <a:lnSpc>
                <a:spcPct val="80000"/>
              </a:lnSpc>
              <a:buNone/>
            </a:pPr>
            <a:r>
              <a:rPr lang="en-US" sz="2800" dirty="0" smtClean="0"/>
              <a:t>You should all have received a link to an electronic copy of the course handbook. If not, you need to contact </a:t>
            </a:r>
            <a:r>
              <a:rPr lang="en-US" sz="2800" dirty="0" smtClean="0"/>
              <a:t>Paula Clarke-Bennett (see </a:t>
            </a:r>
            <a:r>
              <a:rPr lang="en-US" sz="2800" dirty="0" smtClean="0"/>
              <a:t>slide 3).</a:t>
            </a:r>
          </a:p>
          <a:p>
            <a:pPr marL="0" indent="0">
              <a:lnSpc>
                <a:spcPct val="80000"/>
              </a:lnSpc>
              <a:buNone/>
            </a:pPr>
            <a:endParaRPr lang="en-US" sz="2800" dirty="0" smtClean="0"/>
          </a:p>
          <a:p>
            <a:pPr marL="0" indent="0">
              <a:lnSpc>
                <a:spcPct val="80000"/>
              </a:lnSpc>
              <a:buNone/>
            </a:pPr>
            <a:r>
              <a:rPr lang="en-US" sz="2800" dirty="0" smtClean="0"/>
              <a:t>All of the handbook information is important but some of it will be needed all the time and some only occasionally. Please keep the handbook in a place (and format) where you can easily find it and use it. </a:t>
            </a:r>
          </a:p>
          <a:p>
            <a:pPr marL="0" indent="0">
              <a:lnSpc>
                <a:spcPct val="80000"/>
              </a:lnSpc>
              <a:buNone/>
            </a:pPr>
            <a:endParaRPr lang="en-US" sz="2800" dirty="0"/>
          </a:p>
          <a:p>
            <a:pPr marL="0" indent="0">
              <a:lnSpc>
                <a:spcPct val="80000"/>
              </a:lnSpc>
              <a:buNone/>
            </a:pPr>
            <a:r>
              <a:rPr lang="en-US" sz="2800" dirty="0" smtClean="0"/>
              <a:t>Once enrolled, you will have access to our course web pages that contains forms, materials, activities and additional support.</a:t>
            </a:r>
            <a:endParaRPr lang="en-GB" sz="2800" dirty="0"/>
          </a:p>
        </p:txBody>
      </p:sp>
    </p:spTree>
    <p:extLst>
      <p:ext uri="{BB962C8B-B14F-4D97-AF65-F5344CB8AC3E}">
        <p14:creationId xmlns:p14="http://schemas.microsoft.com/office/powerpoint/2010/main" xmlns="" val="3757031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checkerboard(across)">
                                      <p:cBhvr>
                                        <p:cTn id="7" dur="500"/>
                                        <p:tgtEl>
                                          <p:spTgt spid="28675">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28675">
                                            <p:txEl>
                                              <p:pRg st="2" end="2"/>
                                            </p:txEl>
                                          </p:spTgt>
                                        </p:tgtEl>
                                        <p:attrNameLst>
                                          <p:attrName>style.visibility</p:attrName>
                                        </p:attrNameLst>
                                      </p:cBhvr>
                                      <p:to>
                                        <p:strVal val="visible"/>
                                      </p:to>
                                    </p:set>
                                    <p:animEffect transition="in" filter="checkerboard(across)">
                                      <p:cBhvr>
                                        <p:cTn id="11" dur="500"/>
                                        <p:tgtEl>
                                          <p:spTgt spid="28675">
                                            <p:txEl>
                                              <p:pRg st="2" end="2"/>
                                            </p:txEl>
                                          </p:spTgt>
                                        </p:tgtEl>
                                      </p:cBhvr>
                                    </p:animEffect>
                                  </p:childTnLst>
                                </p:cTn>
                              </p:par>
                            </p:childTnLst>
                          </p:cTn>
                        </p:par>
                        <p:par>
                          <p:cTn id="12" fill="hold">
                            <p:stCondLst>
                              <p:cond delay="4000"/>
                            </p:stCondLst>
                            <p:childTnLst>
                              <p:par>
                                <p:cTn id="13" presetID="5" presetClass="entr" presetSubtype="10" fill="hold" nodeType="afterEffect">
                                  <p:stCondLst>
                                    <p:cond delay="3000"/>
                                  </p:stCondLst>
                                  <p:childTnLst>
                                    <p:set>
                                      <p:cBhvr>
                                        <p:cTn id="14" dur="1" fill="hold">
                                          <p:stCondLst>
                                            <p:cond delay="0"/>
                                          </p:stCondLst>
                                        </p:cTn>
                                        <p:tgtEl>
                                          <p:spTgt spid="28675">
                                            <p:txEl>
                                              <p:pRg st="4" end="4"/>
                                            </p:txEl>
                                          </p:spTgt>
                                        </p:tgtEl>
                                        <p:attrNameLst>
                                          <p:attrName>style.visibility</p:attrName>
                                        </p:attrNameLst>
                                      </p:cBhvr>
                                      <p:to>
                                        <p:strVal val="visible"/>
                                      </p:to>
                                    </p:set>
                                    <p:animEffect transition="in" filter="checkerboard(across)">
                                      <p:cBhvr>
                                        <p:cTn id="15" dur="500"/>
                                        <p:tgtEl>
                                          <p:spTgt spid="286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228600"/>
            <a:ext cx="8062664" cy="1066800"/>
          </a:xfrm>
        </p:spPr>
        <p:txBody>
          <a:bodyPr/>
          <a:lstStyle/>
          <a:p>
            <a:r>
              <a:rPr lang="en-US" sz="3600" dirty="0" smtClean="0"/>
              <a:t>Assignments = progress towards the MA</a:t>
            </a:r>
            <a:endParaRPr lang="en-GB" sz="3600" dirty="0"/>
          </a:p>
        </p:txBody>
      </p:sp>
      <p:sp>
        <p:nvSpPr>
          <p:cNvPr id="10243" name="Rectangle 3"/>
          <p:cNvSpPr>
            <a:spLocks noGrp="1" noChangeArrowheads="1"/>
          </p:cNvSpPr>
          <p:nvPr>
            <p:ph type="body" idx="1"/>
          </p:nvPr>
        </p:nvSpPr>
        <p:spPr>
          <a:xfrm>
            <a:off x="685800" y="1295400"/>
            <a:ext cx="7342584" cy="4392488"/>
          </a:xfrm>
          <a:ln/>
        </p:spPr>
        <p:style>
          <a:lnRef idx="2">
            <a:schemeClr val="accent3"/>
          </a:lnRef>
          <a:fillRef idx="1">
            <a:schemeClr val="lt1"/>
          </a:fillRef>
          <a:effectRef idx="0">
            <a:schemeClr val="accent3"/>
          </a:effectRef>
          <a:fontRef idx="minor">
            <a:schemeClr val="dk1"/>
          </a:fontRef>
        </p:style>
        <p:txBody>
          <a:bodyPr/>
          <a:lstStyle/>
          <a:p>
            <a:pPr marL="0" indent="0">
              <a:spcBef>
                <a:spcPts val="0"/>
              </a:spcBef>
              <a:buFontTx/>
              <a:buNone/>
            </a:pPr>
            <a:r>
              <a:rPr lang="en-US" sz="2800" dirty="0" smtClean="0"/>
              <a:t>All MA degrees require 180 credits.</a:t>
            </a:r>
          </a:p>
          <a:p>
            <a:pPr marL="0" indent="0">
              <a:spcBef>
                <a:spcPts val="0"/>
              </a:spcBef>
              <a:buFontTx/>
              <a:buNone/>
            </a:pPr>
            <a:endParaRPr lang="en-US" sz="2800" dirty="0"/>
          </a:p>
          <a:p>
            <a:pPr marL="0" indent="0">
              <a:spcBef>
                <a:spcPts val="0"/>
              </a:spcBef>
              <a:buFontTx/>
              <a:buNone/>
            </a:pPr>
            <a:r>
              <a:rPr lang="en-US" sz="2800" dirty="0" smtClean="0"/>
              <a:t>Dissertation in Year 2                             = 60</a:t>
            </a:r>
          </a:p>
          <a:p>
            <a:pPr marL="0" indent="0">
              <a:spcBef>
                <a:spcPts val="0"/>
              </a:spcBef>
              <a:buNone/>
            </a:pPr>
            <a:r>
              <a:rPr lang="en-US" sz="2800" dirty="0"/>
              <a:t>Assignments in Year 1 (30 each)          = 60</a:t>
            </a:r>
          </a:p>
          <a:p>
            <a:pPr marL="0" indent="0">
              <a:spcBef>
                <a:spcPts val="0"/>
              </a:spcBef>
              <a:buNone/>
            </a:pPr>
            <a:r>
              <a:rPr lang="en-US" sz="2800" dirty="0" smtClean="0"/>
              <a:t>The </a:t>
            </a:r>
            <a:r>
              <a:rPr lang="en-US" sz="2800" dirty="0"/>
              <a:t>PGCE you have already achieved = </a:t>
            </a:r>
            <a:r>
              <a:rPr lang="en-US" sz="2800" dirty="0" smtClean="0"/>
              <a:t>60</a:t>
            </a:r>
          </a:p>
          <a:p>
            <a:pPr marL="0" indent="0">
              <a:spcBef>
                <a:spcPts val="0"/>
              </a:spcBef>
              <a:buFontTx/>
              <a:buNone/>
            </a:pPr>
            <a:endParaRPr lang="en-US" sz="2800" dirty="0"/>
          </a:p>
          <a:p>
            <a:pPr marL="0" indent="0">
              <a:spcBef>
                <a:spcPts val="0"/>
              </a:spcBef>
              <a:buFontTx/>
              <a:buNone/>
            </a:pPr>
            <a:r>
              <a:rPr lang="en-US" sz="2800" dirty="0" smtClean="0"/>
              <a:t>There is an upward trajectory in terms of challenge and your further development of the skills you need to complete the dissertation. </a:t>
            </a:r>
          </a:p>
          <a:p>
            <a:pPr marL="0" indent="0">
              <a:spcBef>
                <a:spcPts val="0"/>
              </a:spcBef>
              <a:buFontTx/>
              <a:buNone/>
            </a:pPr>
            <a:r>
              <a:rPr lang="en-US" sz="2800" dirty="0" smtClean="0"/>
              <a:t>The assignments offer practice in those skills.</a:t>
            </a:r>
            <a:endParaRPr lang="en-GB" sz="2800" dirty="0"/>
          </a:p>
        </p:txBody>
      </p:sp>
      <p:pic>
        <p:nvPicPr>
          <p:cNvPr id="3" name="Picture 2"/>
          <p:cNvPicPr>
            <a:picLocks noChangeAspect="1"/>
          </p:cNvPicPr>
          <p:nvPr/>
        </p:nvPicPr>
        <p:blipFill>
          <a:blip r:embed="rId2" cstate="print"/>
          <a:stretch>
            <a:fillRect/>
          </a:stretch>
        </p:blipFill>
        <p:spPr>
          <a:xfrm>
            <a:off x="7164288" y="1310280"/>
            <a:ext cx="1728192" cy="1532508"/>
          </a:xfrm>
          <a:prstGeom prst="rect">
            <a:avLst/>
          </a:prstGeom>
        </p:spPr>
      </p:pic>
      <p:sp>
        <p:nvSpPr>
          <p:cNvPr id="5" name="TextBox 4"/>
          <p:cNvSpPr txBox="1"/>
          <p:nvPr/>
        </p:nvSpPr>
        <p:spPr>
          <a:xfrm>
            <a:off x="8028384" y="2362200"/>
            <a:ext cx="288032" cy="3416320"/>
          </a:xfrm>
          <a:prstGeom prst="rect">
            <a:avLst/>
          </a:prstGeom>
          <a:noFill/>
        </p:spPr>
        <p:txBody>
          <a:bodyPr wrap="square" rtlCol="0">
            <a:spAutoFit/>
          </a:bodyPr>
          <a:lstStyle/>
          <a:p>
            <a:r>
              <a:rPr lang="en-GB" dirty="0" smtClean="0">
                <a:ln>
                  <a:solidFill>
                    <a:schemeClr val="bg1">
                      <a:lumMod val="65000"/>
                    </a:schemeClr>
                  </a:solidFill>
                </a:ln>
                <a:solidFill>
                  <a:schemeClr val="bg1">
                    <a:lumMod val="75000"/>
                  </a:schemeClr>
                </a:solidFill>
                <a:latin typeface="Wingdings"/>
                <a:ea typeface="Wingdings"/>
                <a:cs typeface="Wingdings"/>
                <a:sym typeface="Wingdings"/>
              </a:rPr>
              <a:t></a:t>
            </a:r>
            <a:endParaRPr lang="en-GB" dirty="0">
              <a:ln>
                <a:solidFill>
                  <a:schemeClr val="bg1">
                    <a:lumMod val="65000"/>
                  </a:schemeClr>
                </a:solidFill>
              </a:ln>
              <a:solidFill>
                <a:schemeClr val="bg1">
                  <a:lumMod val="75000"/>
                </a:schemeClr>
              </a:solidFill>
            </a:endParaRPr>
          </a:p>
        </p:txBody>
      </p:sp>
    </p:spTree>
    <p:extLst>
      <p:ext uri="{BB962C8B-B14F-4D97-AF65-F5344CB8AC3E}">
        <p14:creationId xmlns:p14="http://schemas.microsoft.com/office/powerpoint/2010/main" xmlns="" val="1084156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checkerboard(across)">
                                      <p:cBhvr>
                                        <p:cTn id="7" dur="500"/>
                                        <p:tgtEl>
                                          <p:spTgt spid="1024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1000"/>
                                  </p:stCondLst>
                                  <p:childTnLst>
                                    <p:set>
                                      <p:cBhvr>
                                        <p:cTn id="10" dur="1" fill="hold">
                                          <p:stCondLst>
                                            <p:cond delay="0"/>
                                          </p:stCondLst>
                                        </p:cTn>
                                        <p:tgtEl>
                                          <p:spTgt spid="10243">
                                            <p:txEl>
                                              <p:pRg st="4" end="4"/>
                                            </p:txEl>
                                          </p:spTgt>
                                        </p:tgtEl>
                                        <p:attrNameLst>
                                          <p:attrName>style.visibility</p:attrName>
                                        </p:attrNameLst>
                                      </p:cBhvr>
                                      <p:to>
                                        <p:strVal val="visible"/>
                                      </p:to>
                                    </p:set>
                                    <p:animEffect transition="in" filter="checkerboard(across)">
                                      <p:cBhvr>
                                        <p:cTn id="11" dur="500"/>
                                        <p:tgtEl>
                                          <p:spTgt spid="10243">
                                            <p:txEl>
                                              <p:pRg st="4" end="4"/>
                                            </p:txEl>
                                          </p:spTgt>
                                        </p:tgtEl>
                                      </p:cBhvr>
                                    </p:animEffect>
                                  </p:childTnLst>
                                </p:cTn>
                              </p:par>
                            </p:childTnLst>
                          </p:cTn>
                        </p:par>
                        <p:par>
                          <p:cTn id="12" fill="hold">
                            <p:stCondLst>
                              <p:cond delay="2000"/>
                            </p:stCondLst>
                            <p:childTnLst>
                              <p:par>
                                <p:cTn id="13" presetID="5" presetClass="entr" presetSubtype="10" fill="hold" nodeType="afterEffect">
                                  <p:stCondLst>
                                    <p:cond delay="1000"/>
                                  </p:stCondLst>
                                  <p:childTnLst>
                                    <p:set>
                                      <p:cBhvr>
                                        <p:cTn id="14" dur="1" fill="hold">
                                          <p:stCondLst>
                                            <p:cond delay="0"/>
                                          </p:stCondLst>
                                        </p:cTn>
                                        <p:tgtEl>
                                          <p:spTgt spid="10243">
                                            <p:txEl>
                                              <p:pRg st="3" end="3"/>
                                            </p:txEl>
                                          </p:spTgt>
                                        </p:tgtEl>
                                        <p:attrNameLst>
                                          <p:attrName>style.visibility</p:attrName>
                                        </p:attrNameLst>
                                      </p:cBhvr>
                                      <p:to>
                                        <p:strVal val="visible"/>
                                      </p:to>
                                    </p:set>
                                    <p:animEffect transition="in" filter="checkerboard(across)">
                                      <p:cBhvr>
                                        <p:cTn id="15" dur="500"/>
                                        <p:tgtEl>
                                          <p:spTgt spid="10243">
                                            <p:txEl>
                                              <p:pRg st="3" end="3"/>
                                            </p:txEl>
                                          </p:spTgt>
                                        </p:tgtEl>
                                      </p:cBhvr>
                                    </p:animEffect>
                                  </p:childTnLst>
                                </p:cTn>
                              </p:par>
                            </p:childTnLst>
                          </p:cTn>
                        </p:par>
                        <p:par>
                          <p:cTn id="16" fill="hold">
                            <p:stCondLst>
                              <p:cond delay="3500"/>
                            </p:stCondLst>
                            <p:childTnLst>
                              <p:par>
                                <p:cTn id="17" presetID="5" presetClass="entr" presetSubtype="10" fill="hold" nodeType="afterEffect">
                                  <p:stCondLst>
                                    <p:cond delay="1000"/>
                                  </p:stCondLst>
                                  <p:childTnLst>
                                    <p:set>
                                      <p:cBhvr>
                                        <p:cTn id="18" dur="1" fill="hold">
                                          <p:stCondLst>
                                            <p:cond delay="0"/>
                                          </p:stCondLst>
                                        </p:cTn>
                                        <p:tgtEl>
                                          <p:spTgt spid="10243">
                                            <p:txEl>
                                              <p:pRg st="2" end="2"/>
                                            </p:txEl>
                                          </p:spTgt>
                                        </p:tgtEl>
                                        <p:attrNameLst>
                                          <p:attrName>style.visibility</p:attrName>
                                        </p:attrNameLst>
                                      </p:cBhvr>
                                      <p:to>
                                        <p:strVal val="visible"/>
                                      </p:to>
                                    </p:set>
                                    <p:animEffect transition="in" filter="checkerboard(across)">
                                      <p:cBhvr>
                                        <p:cTn id="19" dur="500"/>
                                        <p:tgtEl>
                                          <p:spTgt spid="10243">
                                            <p:txEl>
                                              <p:pRg st="2" end="2"/>
                                            </p:txEl>
                                          </p:spTgt>
                                        </p:tgtEl>
                                      </p:cBhvr>
                                    </p:animEffect>
                                  </p:childTnLst>
                                </p:cTn>
                              </p:par>
                            </p:childTnLst>
                          </p:cTn>
                        </p:par>
                        <p:par>
                          <p:cTn id="20" fill="hold">
                            <p:stCondLst>
                              <p:cond delay="5000"/>
                            </p:stCondLst>
                            <p:childTnLst>
                              <p:par>
                                <p:cTn id="21" presetID="5" presetClass="entr" presetSubtype="10" fill="hold" nodeType="afterEffect">
                                  <p:stCondLst>
                                    <p:cond delay="2000"/>
                                  </p:stCondLst>
                                  <p:childTnLst>
                                    <p:set>
                                      <p:cBhvr>
                                        <p:cTn id="22" dur="1" fill="hold">
                                          <p:stCondLst>
                                            <p:cond delay="0"/>
                                          </p:stCondLst>
                                        </p:cTn>
                                        <p:tgtEl>
                                          <p:spTgt spid="10243">
                                            <p:txEl>
                                              <p:pRg st="6" end="6"/>
                                            </p:txEl>
                                          </p:spTgt>
                                        </p:tgtEl>
                                        <p:attrNameLst>
                                          <p:attrName>style.visibility</p:attrName>
                                        </p:attrNameLst>
                                      </p:cBhvr>
                                      <p:to>
                                        <p:strVal val="visible"/>
                                      </p:to>
                                    </p:set>
                                    <p:animEffect transition="in" filter="checkerboard(across)">
                                      <p:cBhvr>
                                        <p:cTn id="23" dur="500"/>
                                        <p:tgtEl>
                                          <p:spTgt spid="10243">
                                            <p:txEl>
                                              <p:pRg st="6" end="6"/>
                                            </p:txEl>
                                          </p:spTgt>
                                        </p:tgtEl>
                                      </p:cBhvr>
                                    </p:animEffect>
                                  </p:childTnLst>
                                </p:cTn>
                              </p:par>
                            </p:childTnLst>
                          </p:cTn>
                        </p:par>
                        <p:par>
                          <p:cTn id="24" fill="hold">
                            <p:stCondLst>
                              <p:cond delay="7500"/>
                            </p:stCondLst>
                            <p:childTnLst>
                              <p:par>
                                <p:cTn id="25" presetID="42" presetClass="entr" presetSubtype="0" fill="hold" grpId="0" nodeType="afterEffect">
                                  <p:stCondLst>
                                    <p:cond delay="300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par>
                          <p:cTn id="30" fill="hold">
                            <p:stCondLst>
                              <p:cond delay="11500"/>
                            </p:stCondLst>
                            <p:childTnLst>
                              <p:par>
                                <p:cTn id="31" presetID="26" presetClass="entr" presetSubtype="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down)">
                                      <p:cBhvr>
                                        <p:cTn id="33" dur="580">
                                          <p:stCondLst>
                                            <p:cond delay="0"/>
                                          </p:stCondLst>
                                        </p:cTn>
                                        <p:tgtEl>
                                          <p:spTgt spid="3"/>
                                        </p:tgtEl>
                                      </p:cBhvr>
                                    </p:animEffect>
                                    <p:anim calcmode="lin" valueType="num">
                                      <p:cBhvr>
                                        <p:cTn id="3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9" dur="26">
                                          <p:stCondLst>
                                            <p:cond delay="650"/>
                                          </p:stCondLst>
                                        </p:cTn>
                                        <p:tgtEl>
                                          <p:spTgt spid="3"/>
                                        </p:tgtEl>
                                      </p:cBhvr>
                                      <p:to x="100000" y="60000"/>
                                    </p:animScale>
                                    <p:animScale>
                                      <p:cBhvr>
                                        <p:cTn id="40" dur="166" decel="50000">
                                          <p:stCondLst>
                                            <p:cond delay="676"/>
                                          </p:stCondLst>
                                        </p:cTn>
                                        <p:tgtEl>
                                          <p:spTgt spid="3"/>
                                        </p:tgtEl>
                                      </p:cBhvr>
                                      <p:to x="100000" y="100000"/>
                                    </p:animScale>
                                    <p:animScale>
                                      <p:cBhvr>
                                        <p:cTn id="41" dur="26">
                                          <p:stCondLst>
                                            <p:cond delay="1312"/>
                                          </p:stCondLst>
                                        </p:cTn>
                                        <p:tgtEl>
                                          <p:spTgt spid="3"/>
                                        </p:tgtEl>
                                      </p:cBhvr>
                                      <p:to x="100000" y="80000"/>
                                    </p:animScale>
                                    <p:animScale>
                                      <p:cBhvr>
                                        <p:cTn id="42" dur="166" decel="50000">
                                          <p:stCondLst>
                                            <p:cond delay="1338"/>
                                          </p:stCondLst>
                                        </p:cTn>
                                        <p:tgtEl>
                                          <p:spTgt spid="3"/>
                                        </p:tgtEl>
                                      </p:cBhvr>
                                      <p:to x="100000" y="100000"/>
                                    </p:animScale>
                                    <p:animScale>
                                      <p:cBhvr>
                                        <p:cTn id="43" dur="26">
                                          <p:stCondLst>
                                            <p:cond delay="1642"/>
                                          </p:stCondLst>
                                        </p:cTn>
                                        <p:tgtEl>
                                          <p:spTgt spid="3"/>
                                        </p:tgtEl>
                                      </p:cBhvr>
                                      <p:to x="100000" y="90000"/>
                                    </p:animScale>
                                    <p:animScale>
                                      <p:cBhvr>
                                        <p:cTn id="44" dur="166" decel="50000">
                                          <p:stCondLst>
                                            <p:cond delay="1668"/>
                                          </p:stCondLst>
                                        </p:cTn>
                                        <p:tgtEl>
                                          <p:spTgt spid="3"/>
                                        </p:tgtEl>
                                      </p:cBhvr>
                                      <p:to x="100000" y="100000"/>
                                    </p:animScale>
                                    <p:animScale>
                                      <p:cBhvr>
                                        <p:cTn id="45" dur="26">
                                          <p:stCondLst>
                                            <p:cond delay="1808"/>
                                          </p:stCondLst>
                                        </p:cTn>
                                        <p:tgtEl>
                                          <p:spTgt spid="3"/>
                                        </p:tgtEl>
                                      </p:cBhvr>
                                      <p:to x="100000" y="95000"/>
                                    </p:animScale>
                                    <p:animScale>
                                      <p:cBhvr>
                                        <p:cTn id="46" dur="166" decel="50000">
                                          <p:stCondLst>
                                            <p:cond delay="1834"/>
                                          </p:stCondLst>
                                        </p:cTn>
                                        <p:tgtEl>
                                          <p:spTgt spid="3"/>
                                        </p:tgtEl>
                                      </p:cBhvr>
                                      <p:to x="100000" y="100000"/>
                                    </p:animScale>
                                  </p:childTnLst>
                                </p:cTn>
                              </p:par>
                            </p:childTnLst>
                          </p:cTn>
                        </p:par>
                        <p:par>
                          <p:cTn id="47" fill="hold">
                            <p:stCondLst>
                              <p:cond delay="13500"/>
                            </p:stCondLst>
                            <p:childTnLst>
                              <p:par>
                                <p:cTn id="48" presetID="5" presetClass="entr" presetSubtype="10" fill="hold" nodeType="afterEffect">
                                  <p:stCondLst>
                                    <p:cond delay="2000"/>
                                  </p:stCondLst>
                                  <p:childTnLst>
                                    <p:set>
                                      <p:cBhvr>
                                        <p:cTn id="49" dur="1" fill="hold">
                                          <p:stCondLst>
                                            <p:cond delay="0"/>
                                          </p:stCondLst>
                                        </p:cTn>
                                        <p:tgtEl>
                                          <p:spTgt spid="10243">
                                            <p:txEl>
                                              <p:pRg st="7" end="7"/>
                                            </p:txEl>
                                          </p:spTgt>
                                        </p:tgtEl>
                                        <p:attrNameLst>
                                          <p:attrName>style.visibility</p:attrName>
                                        </p:attrNameLst>
                                      </p:cBhvr>
                                      <p:to>
                                        <p:strVal val="visible"/>
                                      </p:to>
                                    </p:set>
                                    <p:animEffect transition="in" filter="checkerboard(across)">
                                      <p:cBhvr>
                                        <p:cTn id="50" dur="500"/>
                                        <p:tgtEl>
                                          <p:spTgt spid="102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z="3600" dirty="0" smtClean="0"/>
              <a:t>Year 1 assignments</a:t>
            </a:r>
            <a:endParaRPr lang="en-GB" sz="3600" dirty="0"/>
          </a:p>
        </p:txBody>
      </p:sp>
      <p:sp>
        <p:nvSpPr>
          <p:cNvPr id="10243" name="Rectangle 3"/>
          <p:cNvSpPr>
            <a:spLocks noGrp="1" noChangeArrowheads="1"/>
          </p:cNvSpPr>
          <p:nvPr>
            <p:ph type="body" idx="1"/>
          </p:nvPr>
        </p:nvSpPr>
        <p:spPr>
          <a:xfrm>
            <a:off x="685800" y="1196752"/>
            <a:ext cx="7774632" cy="4680520"/>
          </a:xfrm>
        </p:spPr>
        <p:txBody>
          <a:bodyPr/>
          <a:lstStyle/>
          <a:p>
            <a:pPr marL="0" indent="0">
              <a:lnSpc>
                <a:spcPct val="90000"/>
              </a:lnSpc>
              <a:buFontTx/>
              <a:buNone/>
            </a:pPr>
            <a:r>
              <a:rPr lang="en-US" sz="2800" dirty="0" smtClean="0"/>
              <a:t>1) Independent Self-study Assignment (IE9D5) submission date Monday </a:t>
            </a:r>
            <a:r>
              <a:rPr lang="en-US" sz="2800" dirty="0" smtClean="0"/>
              <a:t>30</a:t>
            </a:r>
            <a:r>
              <a:rPr lang="en-US" sz="2800" baseline="30000" dirty="0" smtClean="0"/>
              <a:t>th</a:t>
            </a:r>
            <a:r>
              <a:rPr lang="en-US" sz="2800" dirty="0" smtClean="0"/>
              <a:t> </a:t>
            </a:r>
            <a:r>
              <a:rPr lang="en-US" sz="2800" dirty="0" smtClean="0"/>
              <a:t>July </a:t>
            </a:r>
            <a:r>
              <a:rPr lang="en-US" sz="2800" dirty="0" smtClean="0"/>
              <a:t>2018 </a:t>
            </a:r>
            <a:r>
              <a:rPr lang="en-US" sz="2800" dirty="0" smtClean="0"/>
              <a:t>at 11.59pm</a:t>
            </a:r>
          </a:p>
          <a:p>
            <a:pPr marL="0" indent="0">
              <a:lnSpc>
                <a:spcPct val="90000"/>
              </a:lnSpc>
              <a:buFontTx/>
              <a:buNone/>
            </a:pPr>
            <a:endParaRPr lang="en-US" sz="2800" dirty="0"/>
          </a:p>
          <a:p>
            <a:pPr marL="0" indent="0">
              <a:lnSpc>
                <a:spcPct val="90000"/>
              </a:lnSpc>
              <a:buFontTx/>
              <a:buNone/>
            </a:pPr>
            <a:r>
              <a:rPr lang="en-US" sz="2800" dirty="0" smtClean="0"/>
              <a:t>2) Improving Schools Assignment (IE9D3)  submission date </a:t>
            </a:r>
            <a:r>
              <a:rPr lang="en-US" sz="2800" dirty="0" smtClean="0"/>
              <a:t>Tuesday </a:t>
            </a:r>
            <a:r>
              <a:rPr lang="en-US" sz="2800" dirty="0" smtClean="0"/>
              <a:t>8</a:t>
            </a:r>
            <a:r>
              <a:rPr lang="en-US" sz="2800" baseline="30000" dirty="0" smtClean="0"/>
              <a:t>th</a:t>
            </a:r>
            <a:r>
              <a:rPr lang="en-US" sz="2800" dirty="0" smtClean="0"/>
              <a:t>  </a:t>
            </a:r>
            <a:r>
              <a:rPr lang="en-US" sz="2800" dirty="0" smtClean="0"/>
              <a:t>April </a:t>
            </a:r>
            <a:r>
              <a:rPr lang="en-US" sz="2800" dirty="0" smtClean="0"/>
              <a:t>2018 </a:t>
            </a:r>
            <a:r>
              <a:rPr lang="en-US" sz="2800" dirty="0" smtClean="0"/>
              <a:t>at 11.59pm</a:t>
            </a:r>
          </a:p>
          <a:p>
            <a:pPr marL="0" indent="0">
              <a:lnSpc>
                <a:spcPct val="90000"/>
              </a:lnSpc>
              <a:buFontTx/>
              <a:buNone/>
            </a:pPr>
            <a:endParaRPr lang="en-US" sz="2800" dirty="0" smtClean="0"/>
          </a:p>
          <a:p>
            <a:pPr marL="0" indent="0">
              <a:lnSpc>
                <a:spcPct val="90000"/>
              </a:lnSpc>
              <a:buFontTx/>
              <a:buNone/>
            </a:pPr>
            <a:r>
              <a:rPr lang="en-US" sz="2800" dirty="0" smtClean="0"/>
              <a:t>The strange numbering of assignments is explained by the fact that you have to start keeping data for Assignment 1 </a:t>
            </a:r>
            <a:r>
              <a:rPr lang="en-US" sz="2800" b="1" dirty="0" smtClean="0"/>
              <a:t>now</a:t>
            </a:r>
            <a:r>
              <a:rPr lang="en-US" sz="2800" dirty="0" smtClean="0"/>
              <a:t> even though you don’t submit it until the end of this academic year.</a:t>
            </a:r>
            <a:endParaRPr lang="en-GB" sz="2800" dirty="0"/>
          </a:p>
        </p:txBody>
      </p:sp>
    </p:spTree>
    <p:extLst>
      <p:ext uri="{BB962C8B-B14F-4D97-AF65-F5344CB8AC3E}">
        <p14:creationId xmlns:p14="http://schemas.microsoft.com/office/powerpoint/2010/main" xmlns="" val="297062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checkerboard(across)">
                                      <p:cBhvr>
                                        <p:cTn id="7" dur="500"/>
                                        <p:tgtEl>
                                          <p:spTgt spid="1024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10243">
                                            <p:txEl>
                                              <p:pRg st="2" end="2"/>
                                            </p:txEl>
                                          </p:spTgt>
                                        </p:tgtEl>
                                        <p:attrNameLst>
                                          <p:attrName>style.visibility</p:attrName>
                                        </p:attrNameLst>
                                      </p:cBhvr>
                                      <p:to>
                                        <p:strVal val="visible"/>
                                      </p:to>
                                    </p:set>
                                    <p:animEffect transition="in" filter="checkerboard(across)">
                                      <p:cBhvr>
                                        <p:cTn id="11" dur="500"/>
                                        <p:tgtEl>
                                          <p:spTgt spid="10243">
                                            <p:txEl>
                                              <p:pRg st="2" end="2"/>
                                            </p:txEl>
                                          </p:spTgt>
                                        </p:tgtEl>
                                      </p:cBhvr>
                                    </p:animEffect>
                                  </p:childTnLst>
                                </p:cTn>
                              </p:par>
                            </p:childTnLst>
                          </p:cTn>
                        </p:par>
                        <p:par>
                          <p:cTn id="12" fill="hold">
                            <p:stCondLst>
                              <p:cond delay="3000"/>
                            </p:stCondLst>
                            <p:childTnLst>
                              <p:par>
                                <p:cTn id="13" presetID="5" presetClass="entr" presetSubtype="10" fill="hold" nodeType="afterEffect">
                                  <p:stCondLst>
                                    <p:cond delay="3000"/>
                                  </p:stCondLst>
                                  <p:childTnLst>
                                    <p:set>
                                      <p:cBhvr>
                                        <p:cTn id="14" dur="1" fill="hold">
                                          <p:stCondLst>
                                            <p:cond delay="0"/>
                                          </p:stCondLst>
                                        </p:cTn>
                                        <p:tgtEl>
                                          <p:spTgt spid="10243">
                                            <p:txEl>
                                              <p:pRg st="4" end="4"/>
                                            </p:txEl>
                                          </p:spTgt>
                                        </p:tgtEl>
                                        <p:attrNameLst>
                                          <p:attrName>style.visibility</p:attrName>
                                        </p:attrNameLst>
                                      </p:cBhvr>
                                      <p:to>
                                        <p:strVal val="visible"/>
                                      </p:to>
                                    </p:set>
                                    <p:animEffect transition="in" filter="checkerboard(across)">
                                      <p:cBhvr>
                                        <p:cTn id="15" dur="5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536" y="228600"/>
            <a:ext cx="8208912" cy="1066800"/>
          </a:xfrm>
        </p:spPr>
        <p:txBody>
          <a:bodyPr/>
          <a:lstStyle/>
          <a:p>
            <a:r>
              <a:rPr lang="en-US" sz="3600" dirty="0" smtClean="0"/>
              <a:t>The Independent Self-study assignment</a:t>
            </a:r>
            <a:endParaRPr lang="en-GB" sz="3600" dirty="0"/>
          </a:p>
        </p:txBody>
      </p:sp>
      <p:sp>
        <p:nvSpPr>
          <p:cNvPr id="10243" name="Rectangle 3"/>
          <p:cNvSpPr>
            <a:spLocks noGrp="1" noChangeArrowheads="1"/>
          </p:cNvSpPr>
          <p:nvPr>
            <p:ph type="body" idx="1"/>
          </p:nvPr>
        </p:nvSpPr>
        <p:spPr>
          <a:xfrm>
            <a:off x="323528" y="1196752"/>
            <a:ext cx="8496944" cy="5328592"/>
          </a:xfrm>
        </p:spPr>
        <p:txBody>
          <a:bodyPr/>
          <a:lstStyle/>
          <a:p>
            <a:pPr marL="0" indent="0">
              <a:spcBef>
                <a:spcPts val="300"/>
              </a:spcBef>
              <a:buFontTx/>
              <a:buNone/>
            </a:pPr>
            <a:r>
              <a:rPr lang="en-GB" sz="2800" dirty="0" smtClean="0"/>
              <a:t>Skills: self-reflection; independent selection and critique of literature; application of theory to practice; academic writing.</a:t>
            </a:r>
          </a:p>
          <a:p>
            <a:pPr>
              <a:spcBef>
                <a:spcPts val="300"/>
              </a:spcBef>
              <a:buFont typeface="Wingdings" charset="2"/>
              <a:buChar char="ü"/>
            </a:pPr>
            <a:r>
              <a:rPr lang="en-GB" sz="2800" dirty="0" smtClean="0"/>
              <a:t>You have a hand-out of the rubric for this.</a:t>
            </a:r>
          </a:p>
          <a:p>
            <a:pPr>
              <a:spcBef>
                <a:spcPts val="300"/>
              </a:spcBef>
              <a:buFont typeface="Wingdings" charset="2"/>
              <a:buChar char="ü"/>
            </a:pPr>
            <a:r>
              <a:rPr lang="en-GB" sz="2800" dirty="0" smtClean="0"/>
              <a:t>See also the additional guidance sheet, and the pro forma which is offered as one way to keep evidence.</a:t>
            </a:r>
          </a:p>
          <a:p>
            <a:pPr>
              <a:spcBef>
                <a:spcPts val="300"/>
              </a:spcBef>
              <a:buFont typeface="Wingdings" charset="2"/>
              <a:buChar char="ü"/>
            </a:pPr>
            <a:r>
              <a:rPr lang="en-GB" sz="2800" dirty="0" smtClean="0"/>
              <a:t>Downloadable copies of all these are on the course website. </a:t>
            </a:r>
          </a:p>
          <a:p>
            <a:pPr>
              <a:spcBef>
                <a:spcPts val="300"/>
              </a:spcBef>
              <a:buFont typeface="Wingdings" charset="2"/>
              <a:buChar char="ü"/>
            </a:pPr>
            <a:r>
              <a:rPr lang="en-GB" sz="2800" dirty="0" smtClean="0"/>
              <a:t>Tasks today and the next 2 teaching days will help you develop the critical analysis skills for this assignment.</a:t>
            </a:r>
            <a:endParaRPr lang="en-US" sz="2800" dirty="0"/>
          </a:p>
        </p:txBody>
      </p:sp>
    </p:spTree>
    <p:extLst>
      <p:ext uri="{BB962C8B-B14F-4D97-AF65-F5344CB8AC3E}">
        <p14:creationId xmlns:p14="http://schemas.microsoft.com/office/powerpoint/2010/main" xmlns="" val="3488019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checkerboard(across)">
                                      <p:cBhvr>
                                        <p:cTn id="7" dur="500"/>
                                        <p:tgtEl>
                                          <p:spTgt spid="1024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10243">
                                            <p:txEl>
                                              <p:pRg st="1" end="1"/>
                                            </p:txEl>
                                          </p:spTgt>
                                        </p:tgtEl>
                                        <p:attrNameLst>
                                          <p:attrName>style.visibility</p:attrName>
                                        </p:attrNameLst>
                                      </p:cBhvr>
                                      <p:to>
                                        <p:strVal val="visible"/>
                                      </p:to>
                                    </p:set>
                                    <p:animEffect transition="in" filter="checkerboard(across)">
                                      <p:cBhvr>
                                        <p:cTn id="11" dur="500"/>
                                        <p:tgtEl>
                                          <p:spTgt spid="10243">
                                            <p:txEl>
                                              <p:pRg st="1" end="1"/>
                                            </p:txEl>
                                          </p:spTgt>
                                        </p:tgtEl>
                                      </p:cBhvr>
                                    </p:animEffect>
                                  </p:childTnLst>
                                </p:cTn>
                              </p:par>
                            </p:childTnLst>
                          </p:cTn>
                        </p:par>
                        <p:par>
                          <p:cTn id="12" fill="hold">
                            <p:stCondLst>
                              <p:cond delay="4000"/>
                            </p:stCondLst>
                            <p:childTnLst>
                              <p:par>
                                <p:cTn id="13" presetID="5" presetClass="entr" presetSubtype="10" fill="hold" nodeType="afterEffect">
                                  <p:stCondLst>
                                    <p:cond delay="2000"/>
                                  </p:stCondLst>
                                  <p:childTnLst>
                                    <p:set>
                                      <p:cBhvr>
                                        <p:cTn id="14" dur="1" fill="hold">
                                          <p:stCondLst>
                                            <p:cond delay="0"/>
                                          </p:stCondLst>
                                        </p:cTn>
                                        <p:tgtEl>
                                          <p:spTgt spid="10243">
                                            <p:txEl>
                                              <p:pRg st="2" end="2"/>
                                            </p:txEl>
                                          </p:spTgt>
                                        </p:tgtEl>
                                        <p:attrNameLst>
                                          <p:attrName>style.visibility</p:attrName>
                                        </p:attrNameLst>
                                      </p:cBhvr>
                                      <p:to>
                                        <p:strVal val="visible"/>
                                      </p:to>
                                    </p:set>
                                    <p:animEffect transition="in" filter="checkerboard(across)">
                                      <p:cBhvr>
                                        <p:cTn id="15" dur="500"/>
                                        <p:tgtEl>
                                          <p:spTgt spid="10243">
                                            <p:txEl>
                                              <p:pRg st="2" end="2"/>
                                            </p:txEl>
                                          </p:spTgt>
                                        </p:tgtEl>
                                      </p:cBhvr>
                                    </p:animEffect>
                                  </p:childTnLst>
                                </p:cTn>
                              </p:par>
                            </p:childTnLst>
                          </p:cTn>
                        </p:par>
                        <p:par>
                          <p:cTn id="16" fill="hold">
                            <p:stCondLst>
                              <p:cond delay="6500"/>
                            </p:stCondLst>
                            <p:childTnLst>
                              <p:par>
                                <p:cTn id="17" presetID="5" presetClass="entr" presetSubtype="10" fill="hold" nodeType="afterEffect">
                                  <p:stCondLst>
                                    <p:cond delay="2000"/>
                                  </p:stCondLst>
                                  <p:childTnLst>
                                    <p:set>
                                      <p:cBhvr>
                                        <p:cTn id="18" dur="1" fill="hold">
                                          <p:stCondLst>
                                            <p:cond delay="0"/>
                                          </p:stCondLst>
                                        </p:cTn>
                                        <p:tgtEl>
                                          <p:spTgt spid="10243">
                                            <p:txEl>
                                              <p:pRg st="3" end="3"/>
                                            </p:txEl>
                                          </p:spTgt>
                                        </p:tgtEl>
                                        <p:attrNameLst>
                                          <p:attrName>style.visibility</p:attrName>
                                        </p:attrNameLst>
                                      </p:cBhvr>
                                      <p:to>
                                        <p:strVal val="visible"/>
                                      </p:to>
                                    </p:set>
                                    <p:animEffect transition="in" filter="checkerboard(across)">
                                      <p:cBhvr>
                                        <p:cTn id="19" dur="500"/>
                                        <p:tgtEl>
                                          <p:spTgt spid="10243">
                                            <p:txEl>
                                              <p:pRg st="3" end="3"/>
                                            </p:txEl>
                                          </p:spTgt>
                                        </p:tgtEl>
                                      </p:cBhvr>
                                    </p:animEffect>
                                  </p:childTnLst>
                                </p:cTn>
                              </p:par>
                            </p:childTnLst>
                          </p:cTn>
                        </p:par>
                        <p:par>
                          <p:cTn id="20" fill="hold">
                            <p:stCondLst>
                              <p:cond delay="9000"/>
                            </p:stCondLst>
                            <p:childTnLst>
                              <p:par>
                                <p:cTn id="21" presetID="5" presetClass="entr" presetSubtype="10" fill="hold" nodeType="afterEffect">
                                  <p:stCondLst>
                                    <p:cond delay="2000"/>
                                  </p:stCondLst>
                                  <p:childTnLst>
                                    <p:set>
                                      <p:cBhvr>
                                        <p:cTn id="22" dur="1" fill="hold">
                                          <p:stCondLst>
                                            <p:cond delay="0"/>
                                          </p:stCondLst>
                                        </p:cTn>
                                        <p:tgtEl>
                                          <p:spTgt spid="10243">
                                            <p:txEl>
                                              <p:pRg st="4" end="4"/>
                                            </p:txEl>
                                          </p:spTgt>
                                        </p:tgtEl>
                                        <p:attrNameLst>
                                          <p:attrName>style.visibility</p:attrName>
                                        </p:attrNameLst>
                                      </p:cBhvr>
                                      <p:to>
                                        <p:strVal val="visible"/>
                                      </p:to>
                                    </p:set>
                                    <p:animEffect transition="in" filter="checkerboard(across)">
                                      <p:cBhvr>
                                        <p:cTn id="23" dur="5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Warwick" id="{BEA966FB-829C-4897-B77A-7FEBE5E11F48}" vid="{596ABA0C-2CAA-4CF4-9D8E-60194956FC32}"/>
    </a:ext>
  </a:extLst>
</a:theme>
</file>

<file path=ppt/theme/theme2.xml><?xml version="1.0" encoding="utf-8"?>
<a:theme xmlns:a="http://schemas.openxmlformats.org/drawingml/2006/main" name="1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Warwick" id="{BEA966FB-829C-4897-B77A-7FEBE5E11F48}" vid="{596ABA0C-2CAA-4CF4-9D8E-60194956FC32}"/>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1667</TotalTime>
  <Words>1147</Words>
  <Application>Microsoft Office PowerPoint</Application>
  <PresentationFormat>On-screen Show (4:3)</PresentationFormat>
  <Paragraphs>96</Paragraphs>
  <Slides>17</Slides>
  <Notes>2</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Warwick rebranded template 2015</vt:lpstr>
      <vt:lpstr>1_Warwick rebranded template 2015</vt:lpstr>
      <vt:lpstr>MA in Educational Leadership (Teach First)</vt:lpstr>
      <vt:lpstr>Slide 2</vt:lpstr>
      <vt:lpstr>Course personnel: the core team</vt:lpstr>
      <vt:lpstr>Course Tutors</vt:lpstr>
      <vt:lpstr>Communication</vt:lpstr>
      <vt:lpstr>Course information</vt:lpstr>
      <vt:lpstr>Assignments = progress towards the MA</vt:lpstr>
      <vt:lpstr>Year 1 assignments</vt:lpstr>
      <vt:lpstr>The Independent Self-study assignment</vt:lpstr>
      <vt:lpstr>The Case Study assignment</vt:lpstr>
      <vt:lpstr>Tutor support</vt:lpstr>
      <vt:lpstr> Ethics</vt:lpstr>
      <vt:lpstr>Where do I go for help? (1)</vt:lpstr>
      <vt:lpstr>Where do I go for help? (2)</vt:lpstr>
      <vt:lpstr>Slide 15</vt:lpstr>
      <vt:lpstr>For most…</vt:lpstr>
      <vt:lpstr>Some former graduates…</vt:lpstr>
    </vt:vector>
  </TitlesOfParts>
  <Company>Law Courseware Consortium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John Dale</dc:creator>
  <cp:lastModifiedBy>madeleine findon</cp:lastModifiedBy>
  <cp:revision>183</cp:revision>
  <cp:lastPrinted>2001-12-07T16:14:49Z</cp:lastPrinted>
  <dcterms:created xsi:type="dcterms:W3CDTF">2002-02-27T09:10:39Z</dcterms:created>
  <dcterms:modified xsi:type="dcterms:W3CDTF">2017-10-07T09:19:59Z</dcterms:modified>
</cp:coreProperties>
</file>