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0" r:id="rId1"/>
    <p:sldMasterId id="2147483803" r:id="rId2"/>
  </p:sldMasterIdLst>
  <p:notesMasterIdLst>
    <p:notesMasterId r:id="rId18"/>
  </p:notesMasterIdLst>
  <p:handoutMasterIdLst>
    <p:handoutMasterId r:id="rId19"/>
  </p:handoutMasterIdLst>
  <p:sldIdLst>
    <p:sldId id="486" r:id="rId3"/>
    <p:sldId id="487" r:id="rId4"/>
    <p:sldId id="511" r:id="rId5"/>
    <p:sldId id="526" r:id="rId6"/>
    <p:sldId id="512" r:id="rId7"/>
    <p:sldId id="509" r:id="rId8"/>
    <p:sldId id="522" r:id="rId9"/>
    <p:sldId id="516" r:id="rId10"/>
    <p:sldId id="521" r:id="rId11"/>
    <p:sldId id="517" r:id="rId12"/>
    <p:sldId id="510" r:id="rId13"/>
    <p:sldId id="518" r:id="rId14"/>
    <p:sldId id="523" r:id="rId15"/>
    <p:sldId id="507" r:id="rId16"/>
    <p:sldId id="525" r:id="rId17"/>
  </p:sldIdLst>
  <p:sldSz cx="9144000" cy="6858000" type="screen4x3"/>
  <p:notesSz cx="6781800" cy="9906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8" autoAdjust="0"/>
    <p:restoredTop sz="86420" autoAdjust="0"/>
  </p:normalViewPr>
  <p:slideViewPr>
    <p:cSldViewPr>
      <p:cViewPr>
        <p:scale>
          <a:sx n="66" d="100"/>
          <a:sy n="66" d="100"/>
        </p:scale>
        <p:origin x="-752" y="-88"/>
      </p:cViewPr>
      <p:guideLst>
        <p:guide orient="horz" pos="2160"/>
        <p:guide pos="2880"/>
      </p:guideLst>
    </p:cSldViewPr>
  </p:slideViewPr>
  <p:outlineViewPr>
    <p:cViewPr>
      <p:scale>
        <a:sx n="33" d="100"/>
        <a:sy n="33" d="100"/>
      </p:scale>
      <p:origin x="0" y="5312"/>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47107"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47108" name="Rectangle 4"/>
          <p:cNvSpPr>
            <a:spLocks noGrp="1" noChangeArrowheads="1"/>
          </p:cNvSpPr>
          <p:nvPr>
            <p:ph type="ftr" sz="quarter" idx="2"/>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47109" name="Rectangle 5"/>
          <p:cNvSpPr>
            <a:spLocks noGrp="1" noChangeArrowheads="1"/>
          </p:cNvSpPr>
          <p:nvPr>
            <p:ph type="sldNum" sz="quarter" idx="3"/>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5352355-273B-40F9-AFB7-B5C9B5E7A355}" type="slidenum">
              <a:rPr lang="en-GB"/>
              <a:pPr>
                <a:defRPr/>
              </a:pPr>
              <a:t>‹#›</a:t>
            </a:fld>
            <a:endParaRPr lang="en-GB" dirty="0"/>
          </a:p>
        </p:txBody>
      </p:sp>
    </p:spTree>
    <p:extLst>
      <p:ext uri="{BB962C8B-B14F-4D97-AF65-F5344CB8AC3E}">
        <p14:creationId xmlns:p14="http://schemas.microsoft.com/office/powerpoint/2010/main" val="2000411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16387"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20484" name="Rectangle 4"/>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05350"/>
            <a:ext cx="497205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6390" name="Rectangle 6"/>
          <p:cNvSpPr>
            <a:spLocks noGrp="1" noChangeArrowheads="1"/>
          </p:cNvSpPr>
          <p:nvPr>
            <p:ph type="ftr" sz="quarter" idx="4"/>
          </p:nvPr>
        </p:nvSpPr>
        <p:spPr bwMode="auto">
          <a:xfrm>
            <a:off x="0" y="94107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16391" name="Rectangle 7"/>
          <p:cNvSpPr>
            <a:spLocks noGrp="1" noChangeArrowheads="1"/>
          </p:cNvSpPr>
          <p:nvPr>
            <p:ph type="sldNum" sz="quarter" idx="5"/>
          </p:nvPr>
        </p:nvSpPr>
        <p:spPr bwMode="auto">
          <a:xfrm>
            <a:off x="3843338" y="94107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54BE500-2AD7-48B3-BDDB-E5A1D2A29B92}" type="slidenum">
              <a:rPr lang="en-GB"/>
              <a:pPr>
                <a:defRPr/>
              </a:pPr>
              <a:t>‹#›</a:t>
            </a:fld>
            <a:endParaRPr lang="en-GB" dirty="0"/>
          </a:p>
        </p:txBody>
      </p:sp>
    </p:spTree>
    <p:extLst>
      <p:ext uri="{BB962C8B-B14F-4D97-AF65-F5344CB8AC3E}">
        <p14:creationId xmlns:p14="http://schemas.microsoft.com/office/powerpoint/2010/main" val="38106297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F54BE500-2AD7-48B3-BDDB-E5A1D2A29B92}" type="slidenum">
              <a:rPr lang="en-GB" smtClean="0"/>
              <a:pPr>
                <a:defRPr/>
              </a:pPr>
              <a:t>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ea typeface="MS PGothic" charset="0"/>
              </a:rPr>
              <a:t>The first graduation </a:t>
            </a:r>
            <a:r>
              <a:rPr lang="en-GB" dirty="0">
                <a:ea typeface="MS PGothic" charset="0"/>
              </a:rPr>
              <a:t>ceremony was in January 2012. Since then, </a:t>
            </a:r>
            <a:r>
              <a:rPr lang="en-GB" dirty="0" smtClean="0">
                <a:ea typeface="MS PGothic" charset="0"/>
              </a:rPr>
              <a:t>well over 200 </a:t>
            </a:r>
            <a:r>
              <a:rPr lang="en-GB" dirty="0">
                <a:ea typeface="MS PGothic" charset="0"/>
              </a:rPr>
              <a:t>ambassadors have graduated with an MA in Educational Leadership (Teach First). </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273" eaLnBrk="0" hangingPunct="0">
              <a:defRPr>
                <a:solidFill>
                  <a:schemeClr val="tx1"/>
                </a:solidFill>
                <a:latin typeface="Trebuchet MS" charset="0"/>
                <a:ea typeface="MS PGothic" charset="0"/>
                <a:cs typeface="MS PGothic" charset="0"/>
              </a:defRPr>
            </a:lvl1pPr>
            <a:lvl2pPr marL="754391" indent="-290151" defTabSz="954273" eaLnBrk="0" hangingPunct="0">
              <a:defRPr>
                <a:solidFill>
                  <a:schemeClr val="tx1"/>
                </a:solidFill>
                <a:latin typeface="Trebuchet MS" charset="0"/>
                <a:ea typeface="MS PGothic" charset="0"/>
                <a:cs typeface="MS PGothic" charset="0"/>
              </a:defRPr>
            </a:lvl2pPr>
            <a:lvl3pPr marL="1160602" indent="-232120" defTabSz="954273" eaLnBrk="0" hangingPunct="0">
              <a:defRPr>
                <a:solidFill>
                  <a:schemeClr val="tx1"/>
                </a:solidFill>
                <a:latin typeface="Trebuchet MS" charset="0"/>
                <a:ea typeface="MS PGothic" charset="0"/>
                <a:cs typeface="MS PGothic" charset="0"/>
              </a:defRPr>
            </a:lvl3pPr>
            <a:lvl4pPr marL="1624843" indent="-232120" defTabSz="954273" eaLnBrk="0" hangingPunct="0">
              <a:defRPr>
                <a:solidFill>
                  <a:schemeClr val="tx1"/>
                </a:solidFill>
                <a:latin typeface="Trebuchet MS" charset="0"/>
                <a:ea typeface="MS PGothic" charset="0"/>
                <a:cs typeface="MS PGothic" charset="0"/>
              </a:defRPr>
            </a:lvl4pPr>
            <a:lvl5pPr marL="2089084" indent="-232120" defTabSz="954273" eaLnBrk="0" hangingPunct="0">
              <a:defRPr>
                <a:solidFill>
                  <a:schemeClr val="tx1"/>
                </a:solidFill>
                <a:latin typeface="Trebuchet MS" charset="0"/>
                <a:ea typeface="MS PGothic" charset="0"/>
                <a:cs typeface="MS PGothic" charset="0"/>
              </a:defRPr>
            </a:lvl5pPr>
            <a:lvl6pPr marL="2553325"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6pPr>
            <a:lvl7pPr marL="3017566"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7pPr>
            <a:lvl8pPr marL="3481807"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8pPr>
            <a:lvl9pPr marL="3946047" indent="-232120" defTabSz="954273" eaLnBrk="0" fontAlgn="base" hangingPunct="0">
              <a:spcBef>
                <a:spcPct val="0"/>
              </a:spcBef>
              <a:spcAft>
                <a:spcPct val="0"/>
              </a:spcAft>
              <a:defRPr>
                <a:solidFill>
                  <a:schemeClr val="tx1"/>
                </a:solidFill>
                <a:latin typeface="Trebuchet MS" charset="0"/>
                <a:ea typeface="MS PGothic" charset="0"/>
                <a:cs typeface="MS PGothic" charset="0"/>
              </a:defRPr>
            </a:lvl9pPr>
          </a:lstStyle>
          <a:p>
            <a:pPr eaLnBrk="1" hangingPunct="1"/>
            <a:fld id="{0701684A-7BF8-4144-91AE-2454B89F0182}" type="slidenum">
              <a:rPr lang="en-US">
                <a:latin typeface="Arial" charset="0"/>
              </a:rPr>
              <a:pPr eaLnBrk="1" hangingPunct="1"/>
              <a:t>15</a:t>
            </a:fld>
            <a:endParaRPr lang="en-US"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5163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
            <a:ext cx="9143999" cy="3135087"/>
          </a:xfrm>
          <a:prstGeom prst="rect">
            <a:avLst/>
          </a:prstGeom>
        </p:spPr>
      </p:pic>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GB" altLang="en-US" noProof="0" smtClean="0"/>
              <a:t>Click to edit Master title style</a:t>
            </a:r>
            <a:endParaRPr lang="en-GB" altLang="en-US" noProof="0" dirty="0" smtClean="0"/>
          </a:p>
        </p:txBody>
      </p:sp>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GB" altLang="en-US" noProof="0" smtClean="0"/>
              <a:t>Click to edit Master subtitle style</a:t>
            </a:r>
            <a:endParaRPr lang="en-GB" altLang="en-US" noProof="0" dirty="0" smtClean="0"/>
          </a:p>
        </p:txBody>
      </p:sp>
    </p:spTree>
    <p:extLst>
      <p:ext uri="{BB962C8B-B14F-4D97-AF65-F5344CB8AC3E}">
        <p14:creationId xmlns:p14="http://schemas.microsoft.com/office/powerpoint/2010/main" val="30435193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Drag picture to placeholder or click icon to add</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074B8B18-B8FE-4C76-8E40-7A48BA07668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367598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93333D01-A7E5-4840-96D0-2F461C535AC8}"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024252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C323C7B6-F5CB-4238-B84C-89C987E8778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35534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6" name="Rectangle 6"/>
          <p:cNvSpPr>
            <a:spLocks noGrp="1" noChangeArrowheads="1"/>
          </p:cNvSpPr>
          <p:nvPr>
            <p:ph type="sldNum" sz="quarter" idx="12"/>
          </p:nvPr>
        </p:nvSpPr>
        <p:spPr>
          <a:ln/>
        </p:spPr>
        <p:txBody>
          <a:bodyPr/>
          <a:lstStyle>
            <a:lvl1pPr>
              <a:defRPr/>
            </a:lvl1pPr>
          </a:lstStyle>
          <a:p>
            <a:fld id="{4F9BC074-C516-4086-B29F-6E45DF8EC919}"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057470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bwMode="auto">
          <a:xfrm>
            <a:off x="-108520" y="5661248"/>
            <a:ext cx="9263169" cy="119675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ea typeface="MS PGothic" panose="020B0600070205080204" pitchFamily="34" charset="-128"/>
            </a:endParaRPr>
          </a:p>
        </p:txBody>
      </p:sp>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t="47192" b="6601"/>
          <a:stretch/>
        </p:blipFill>
        <p:spPr>
          <a:xfrm>
            <a:off x="0" y="0"/>
            <a:ext cx="9181728" cy="1551214"/>
          </a:xfrm>
          <a:prstGeom prst="rect">
            <a:avLst/>
          </a:prstGeom>
        </p:spPr>
      </p:pic>
      <p:sp>
        <p:nvSpPr>
          <p:cNvPr id="6" name="Rectangle 6"/>
          <p:cNvSpPr>
            <a:spLocks noGrp="1" noChangeArrowheads="1"/>
          </p:cNvSpPr>
          <p:nvPr>
            <p:ph type="sldNum" sz="quarter" idx="12"/>
          </p:nvPr>
        </p:nvSpPr>
        <p:spPr>
          <a:ln/>
        </p:spPr>
        <p:txBody>
          <a:bodyPr/>
          <a:lstStyle>
            <a:lvl1pPr>
              <a:defRPr/>
            </a:lvl1pPr>
          </a:lstStyle>
          <a:p>
            <a:fld id="{45820DB1-C848-4CE8-A102-326DB6EDD3E2}"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3568528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503C13A3-AAA9-4972-905C-87AAED965FDE}"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52137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9" name="Rectangle 6"/>
          <p:cNvSpPr>
            <a:spLocks noGrp="1" noChangeArrowheads="1"/>
          </p:cNvSpPr>
          <p:nvPr>
            <p:ph type="sldNum" sz="quarter" idx="12"/>
          </p:nvPr>
        </p:nvSpPr>
        <p:spPr>
          <a:ln/>
        </p:spPr>
        <p:txBody>
          <a:bodyPr/>
          <a:lstStyle>
            <a:lvl1pPr>
              <a:defRPr/>
            </a:lvl1pPr>
          </a:lstStyle>
          <a:p>
            <a:fld id="{4227382D-32DF-41C8-947A-CBB10D2BD9D5}"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41696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5" name="Rectangle 6"/>
          <p:cNvSpPr>
            <a:spLocks noGrp="1" noChangeArrowheads="1"/>
          </p:cNvSpPr>
          <p:nvPr>
            <p:ph type="sldNum" sz="quarter" idx="12"/>
          </p:nvPr>
        </p:nvSpPr>
        <p:spPr>
          <a:ln/>
        </p:spPr>
        <p:txBody>
          <a:bodyPr/>
          <a:lstStyle>
            <a:lvl1pPr>
              <a:defRPr/>
            </a:lvl1pPr>
          </a:lstStyle>
          <a:p>
            <a:fld id="{63C8E2B4-9B5F-4B8A-9B25-33145C9D07BB}"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147592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4" name="Rectangle 6"/>
          <p:cNvSpPr>
            <a:spLocks noGrp="1" noChangeArrowheads="1"/>
          </p:cNvSpPr>
          <p:nvPr>
            <p:ph type="sldNum" sz="quarter" idx="12"/>
          </p:nvPr>
        </p:nvSpPr>
        <p:spPr>
          <a:ln/>
        </p:spPr>
        <p:txBody>
          <a:bodyPr/>
          <a:lstStyle>
            <a:lvl1pPr>
              <a:defRPr/>
            </a:lvl1pPr>
          </a:lstStyle>
          <a:p>
            <a:fld id="{73568079-9ACD-49A9-A4CC-D578F6AC440D}"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920565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solidFill>
                <a:srgbClr val="000000"/>
              </a:solidFill>
              <a:latin typeface="Calibri"/>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solidFill>
                <a:srgbClr val="000000"/>
              </a:solidFill>
              <a:latin typeface="Calibri"/>
            </a:endParaRPr>
          </a:p>
        </p:txBody>
      </p:sp>
      <p:sp>
        <p:nvSpPr>
          <p:cNvPr id="7" name="Rectangle 6"/>
          <p:cNvSpPr>
            <a:spLocks noGrp="1" noChangeArrowheads="1"/>
          </p:cNvSpPr>
          <p:nvPr>
            <p:ph type="sldNum" sz="quarter" idx="12"/>
          </p:nvPr>
        </p:nvSpPr>
        <p:spPr>
          <a:ln/>
        </p:spPr>
        <p:txBody>
          <a:bodyPr/>
          <a:lstStyle>
            <a:lvl1pPr>
              <a:defRPr/>
            </a:lvl1pPr>
          </a:lstStyle>
          <a:p>
            <a:fld id="{18A20629-0195-438E-A422-14E02CAAB4F3}" type="slidenum">
              <a:rPr lang="en-GB" altLang="en-US" smtClean="0">
                <a:solidFill>
                  <a:srgbClr val="000000"/>
                </a:solidFill>
                <a:latin typeface="Calibri"/>
              </a:rPr>
              <a:pPr/>
              <a:t>‹#›</a:t>
            </a:fld>
            <a:endParaRPr lang="en-GB" altLang="en-US" dirty="0">
              <a:solidFill>
                <a:srgbClr val="000000"/>
              </a:solidFill>
              <a:latin typeface="Calibri"/>
            </a:endParaRPr>
          </a:p>
        </p:txBody>
      </p:sp>
    </p:spTree>
    <p:extLst>
      <p:ext uri="{BB962C8B-B14F-4D97-AF65-F5344CB8AC3E}">
        <p14:creationId xmlns:p14="http://schemas.microsoft.com/office/powerpoint/2010/main" val="23624799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GB" altLang="en-US" dirty="0" smtClean="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dirty="0">
              <a:solidFill>
                <a:srgbClr val="000000"/>
              </a:solidFill>
              <a:latin typeface="Calibri"/>
              <a:ea typeface="MS PGothic" panose="020B0600070205080204" pitchFamily="34" charset="-128"/>
            </a:endParaRPr>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fld id="{E17381D6-23CC-4084-BD7D-0EFCBE13269F}" type="slidenum">
              <a:rPr lang="en-GB" altLang="en-US" smtClean="0">
                <a:solidFill>
                  <a:srgbClr val="000000"/>
                </a:solidFill>
                <a:latin typeface="Calibri"/>
                <a:ea typeface="MS PGothic" panose="020B0600070205080204" pitchFamily="34" charset="-128"/>
              </a:rPr>
              <a:pPr/>
              <a:t>‹#›</a:t>
            </a:fld>
            <a:endParaRPr lang="en-GB" altLang="en-US" dirty="0">
              <a:solidFill>
                <a:srgbClr val="000000"/>
              </a:solidFill>
              <a:latin typeface="Calibri"/>
              <a:ea typeface="MS PGothic" panose="020B0600070205080204" pitchFamily="34" charset="-128"/>
            </a:endParaRPr>
          </a:p>
        </p:txBody>
      </p:sp>
    </p:spTree>
    <p:extLst>
      <p:ext uri="{BB962C8B-B14F-4D97-AF65-F5344CB8AC3E}">
        <p14:creationId xmlns:p14="http://schemas.microsoft.com/office/powerpoint/2010/main" val="3155893934"/>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ubtitle 2"/>
          <p:cNvSpPr>
            <a:spLocks noGrp="1"/>
          </p:cNvSpPr>
          <p:nvPr>
            <p:ph type="subTitle" idx="1"/>
          </p:nvPr>
        </p:nvSpPr>
        <p:spPr>
          <a:xfrm>
            <a:off x="251520" y="4725144"/>
            <a:ext cx="6480720" cy="1728192"/>
          </a:xfrm>
        </p:spPr>
        <p:txBody>
          <a:bodyPr/>
          <a:lstStyle/>
          <a:p>
            <a:pPr>
              <a:lnSpc>
                <a:spcPct val="120000"/>
              </a:lnSpc>
              <a:defRPr/>
            </a:pPr>
            <a:endParaRPr lang="en-GB" sz="2800" b="1" noProof="0" dirty="0" smtClean="0"/>
          </a:p>
          <a:p>
            <a:pPr>
              <a:lnSpc>
                <a:spcPct val="120000"/>
              </a:lnSpc>
              <a:defRPr/>
            </a:pPr>
            <a:r>
              <a:rPr lang="en-GB" sz="2800" b="1" noProof="0" dirty="0" smtClean="0"/>
              <a:t>Induction Day: administrative matters and course outline</a:t>
            </a:r>
          </a:p>
        </p:txBody>
      </p:sp>
      <p:sp>
        <p:nvSpPr>
          <p:cNvPr id="4" name="Rectangle 1034"/>
          <p:cNvSpPr>
            <a:spLocks noGrp="1" noChangeArrowheads="1"/>
          </p:cNvSpPr>
          <p:nvPr>
            <p:ph type="ctrTitle"/>
          </p:nvPr>
        </p:nvSpPr>
        <p:spPr>
          <a:xfrm>
            <a:off x="251520" y="2996952"/>
            <a:ext cx="7056437" cy="1295400"/>
          </a:xfrm>
        </p:spPr>
        <p:txBody>
          <a:bodyPr/>
          <a:lstStyle/>
          <a:p>
            <a:pPr>
              <a:lnSpc>
                <a:spcPct val="120000"/>
              </a:lnSpc>
              <a:buFontTx/>
              <a:buNone/>
              <a:defRPr/>
            </a:pPr>
            <a:r>
              <a:rPr lang="en-GB" noProof="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j-lt"/>
                <a:ea typeface="+mn-ea"/>
                <a:cs typeface="+mn-cs"/>
              </a:rPr>
              <a:t>MA in Educational Leadership (Teach First)</a:t>
            </a:r>
          </a:p>
        </p:txBody>
      </p:sp>
    </p:spTree>
    <p:extLst>
      <p:ext uri="{BB962C8B-B14F-4D97-AF65-F5344CB8AC3E}">
        <p14:creationId xmlns:p14="http://schemas.microsoft.com/office/powerpoint/2010/main" val="283830046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Tutor support</a:t>
            </a:r>
            <a:endParaRPr lang="en-GB" sz="3600" dirty="0"/>
          </a:p>
        </p:txBody>
      </p:sp>
      <p:sp>
        <p:nvSpPr>
          <p:cNvPr id="10243" name="Rectangle 3"/>
          <p:cNvSpPr>
            <a:spLocks noGrp="1" noChangeArrowheads="1"/>
          </p:cNvSpPr>
          <p:nvPr>
            <p:ph type="body" idx="1"/>
          </p:nvPr>
        </p:nvSpPr>
        <p:spPr>
          <a:xfrm>
            <a:off x="395536" y="1196752"/>
            <a:ext cx="8352928" cy="4289648"/>
          </a:xfrm>
        </p:spPr>
        <p:txBody>
          <a:bodyPr/>
          <a:lstStyle/>
          <a:p>
            <a:pPr marL="0" indent="0">
              <a:lnSpc>
                <a:spcPct val="90000"/>
              </a:lnSpc>
              <a:buFontTx/>
              <a:buNone/>
            </a:pPr>
            <a:r>
              <a:rPr lang="en-GB" sz="2800" dirty="0" smtClean="0"/>
              <a:t>The tutor team </a:t>
            </a:r>
            <a:r>
              <a:rPr lang="en-GB" sz="2800" dirty="0" smtClean="0"/>
              <a:t>extends beyond those you meet.</a:t>
            </a:r>
            <a:endParaRPr lang="en-GB" sz="2800" dirty="0" smtClean="0"/>
          </a:p>
          <a:p>
            <a:pPr marL="0" indent="0">
              <a:lnSpc>
                <a:spcPct val="90000"/>
              </a:lnSpc>
              <a:buFontTx/>
              <a:buNone/>
            </a:pPr>
            <a:r>
              <a:rPr lang="en-GB" sz="2800" dirty="0" smtClean="0"/>
              <a:t>For each assignment you will have a tutor to consult. For the case study assignment your tutor will:</a:t>
            </a:r>
          </a:p>
          <a:p>
            <a:pPr>
              <a:lnSpc>
                <a:spcPct val="90000"/>
              </a:lnSpc>
              <a:buFont typeface="Arial"/>
              <a:buChar char="•"/>
            </a:pPr>
            <a:r>
              <a:rPr lang="en-GB" sz="2800" dirty="0" smtClean="0"/>
              <a:t>Review your research proposal and give formative feedback to help you improve it;</a:t>
            </a:r>
          </a:p>
          <a:p>
            <a:pPr>
              <a:lnSpc>
                <a:spcPct val="90000"/>
              </a:lnSpc>
              <a:buFont typeface="Arial"/>
              <a:buChar char="•"/>
            </a:pPr>
            <a:r>
              <a:rPr lang="en-GB" sz="2800" dirty="0" smtClean="0"/>
              <a:t>Approve your ethics form (which </a:t>
            </a:r>
            <a:r>
              <a:rPr lang="en-GB" sz="2800" b="1" u="sng" dirty="0" smtClean="0"/>
              <a:t>must</a:t>
            </a:r>
            <a:r>
              <a:rPr lang="en-GB" sz="2800" dirty="0" smtClean="0"/>
              <a:t> be signed off before you start collecting data – see next slide);</a:t>
            </a:r>
          </a:p>
          <a:p>
            <a:pPr>
              <a:lnSpc>
                <a:spcPct val="90000"/>
              </a:lnSpc>
              <a:buFont typeface="Arial"/>
              <a:buChar char="•"/>
            </a:pPr>
            <a:r>
              <a:rPr lang="en-GB" sz="2800" dirty="0" smtClean="0"/>
              <a:t>Respond to requests for advice throughout the research process;</a:t>
            </a:r>
          </a:p>
          <a:p>
            <a:pPr>
              <a:lnSpc>
                <a:spcPct val="90000"/>
              </a:lnSpc>
              <a:buFont typeface="Arial"/>
              <a:buChar char="•"/>
            </a:pPr>
            <a:r>
              <a:rPr lang="en-GB" sz="2800" dirty="0" smtClean="0"/>
              <a:t>If asked, review a chunk of text and give feedback.</a:t>
            </a:r>
            <a:endParaRPr lang="en-GB" sz="2800" dirty="0"/>
          </a:p>
        </p:txBody>
      </p:sp>
    </p:spTree>
    <p:extLst>
      <p:ext uri="{BB962C8B-B14F-4D97-AF65-F5344CB8AC3E}">
        <p14:creationId xmlns:p14="http://schemas.microsoft.com/office/powerpoint/2010/main" val="27317129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par>
                          <p:cTn id="16" fill="hold">
                            <p:stCondLst>
                              <p:cond delay="5500"/>
                            </p:stCondLst>
                            <p:childTnLst>
                              <p:par>
                                <p:cTn id="17" presetID="5" presetClass="entr" presetSubtype="10" fill="hold" nodeType="afterEffect">
                                  <p:stCondLst>
                                    <p:cond delay="2000"/>
                                  </p:stCondLst>
                                  <p:childTnLst>
                                    <p:set>
                                      <p:cBhvr>
                                        <p:cTn id="18"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9" dur="500"/>
                                        <p:tgtEl>
                                          <p:spTgt spid="10243">
                                            <p:txEl>
                                              <p:pRg st="3" end="3"/>
                                            </p:txEl>
                                          </p:spTgt>
                                        </p:tgtEl>
                                      </p:cBhvr>
                                    </p:animEffect>
                                  </p:childTnLst>
                                </p:cTn>
                              </p:par>
                            </p:childTnLst>
                          </p:cTn>
                        </p:par>
                        <p:par>
                          <p:cTn id="20" fill="hold">
                            <p:stCondLst>
                              <p:cond delay="8000"/>
                            </p:stCondLst>
                            <p:childTnLst>
                              <p:par>
                                <p:cTn id="21" presetID="5" presetClass="entr" presetSubtype="10" fill="hold" nodeType="afterEffect">
                                  <p:stCondLst>
                                    <p:cond delay="2000"/>
                                  </p:stCondLst>
                                  <p:childTnLst>
                                    <p:set>
                                      <p:cBhvr>
                                        <p:cTn id="22"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23" dur="500"/>
                                        <p:tgtEl>
                                          <p:spTgt spid="10243">
                                            <p:txEl>
                                              <p:pRg st="4" end="4"/>
                                            </p:txEl>
                                          </p:spTgt>
                                        </p:tgtEl>
                                      </p:cBhvr>
                                    </p:animEffect>
                                  </p:childTnLst>
                                </p:cTn>
                              </p:par>
                            </p:childTnLst>
                          </p:cTn>
                        </p:par>
                        <p:par>
                          <p:cTn id="24" fill="hold">
                            <p:stCondLst>
                              <p:cond delay="10500"/>
                            </p:stCondLst>
                            <p:childTnLst>
                              <p:par>
                                <p:cTn id="25" presetID="5" presetClass="entr" presetSubtype="10" fill="hold" nodeType="afterEffect">
                                  <p:stCondLst>
                                    <p:cond delay="200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checkerboard(across)">
                                      <p:cBhvr>
                                        <p:cTn id="2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9552" y="188640"/>
            <a:ext cx="8134672" cy="1066800"/>
          </a:xfrm>
        </p:spPr>
        <p:txBody>
          <a:bodyPr/>
          <a:lstStyle/>
          <a:p>
            <a:pPr eaLnBrk="1" hangingPunct="1"/>
            <a:r>
              <a:rPr lang="en-GB" sz="3600" dirty="0" smtClean="0"/>
              <a:t/>
            </a:r>
            <a:br>
              <a:rPr lang="en-GB" sz="3600" dirty="0" smtClean="0"/>
            </a:br>
            <a:r>
              <a:rPr lang="en-GB" sz="3600" dirty="0" smtClean="0"/>
              <a:t>Ethics</a:t>
            </a:r>
            <a:endParaRPr lang="en-US" sz="3600" dirty="0" smtClean="0"/>
          </a:p>
        </p:txBody>
      </p:sp>
      <p:sp>
        <p:nvSpPr>
          <p:cNvPr id="133123" name="Rectangle 3"/>
          <p:cNvSpPr>
            <a:spLocks noGrp="1" noChangeArrowheads="1"/>
          </p:cNvSpPr>
          <p:nvPr>
            <p:ph type="body" idx="1"/>
          </p:nvPr>
        </p:nvSpPr>
        <p:spPr>
          <a:xfrm>
            <a:off x="611560" y="1412776"/>
            <a:ext cx="8136904" cy="3888432"/>
          </a:xfrm>
        </p:spPr>
        <p:txBody>
          <a:bodyPr/>
          <a:lstStyle/>
          <a:p>
            <a:pPr marL="0" indent="0">
              <a:lnSpc>
                <a:spcPct val="85000"/>
              </a:lnSpc>
              <a:buNone/>
            </a:pPr>
            <a:r>
              <a:rPr lang="en-US" sz="2800" dirty="0" smtClean="0"/>
              <a:t>Ethical issues are taken very seriously. </a:t>
            </a:r>
            <a:r>
              <a:rPr lang="en-US" sz="2800" dirty="0"/>
              <a:t>Your work must be </a:t>
            </a:r>
            <a:r>
              <a:rPr lang="en-US" sz="2800" dirty="0" smtClean="0"/>
              <a:t>ethical. There are two  major foci:</a:t>
            </a:r>
          </a:p>
          <a:p>
            <a:pPr eaLnBrk="1" hangingPunct="1">
              <a:lnSpc>
                <a:spcPct val="85000"/>
              </a:lnSpc>
              <a:buFont typeface="Arial"/>
              <a:buChar char="•"/>
            </a:pPr>
            <a:r>
              <a:rPr lang="en-US" sz="2800" dirty="0" smtClean="0"/>
              <a:t>Avoiding plagiarism (see course handbook), both the academic theft of the work of others (intentionally, or because you don’t cite them properly) </a:t>
            </a:r>
            <a:r>
              <a:rPr lang="en-US" sz="2800" b="1" u="sng" dirty="0" smtClean="0"/>
              <a:t>and</a:t>
            </a:r>
            <a:r>
              <a:rPr lang="en-US" sz="2800" dirty="0" smtClean="0"/>
              <a:t> self-plagiarism (re-using your own work without attribution).</a:t>
            </a:r>
          </a:p>
          <a:p>
            <a:pPr eaLnBrk="1" hangingPunct="1">
              <a:lnSpc>
                <a:spcPct val="85000"/>
              </a:lnSpc>
              <a:buFont typeface="Arial"/>
              <a:buChar char="•"/>
            </a:pPr>
            <a:r>
              <a:rPr lang="en-US" sz="2800" dirty="0" smtClean="0"/>
              <a:t>Collecting data ethically, i.e. with official permission (see previous slide) and by taking proper ethical care of research respondents (your students, colleagues etc.)</a:t>
            </a:r>
          </a:p>
          <a:p>
            <a:pPr marL="0" indent="0" eaLnBrk="1" hangingPunct="1">
              <a:lnSpc>
                <a:spcPct val="85000"/>
              </a:lnSpc>
              <a:buNone/>
            </a:pPr>
            <a:endParaRPr lang="en-US" dirty="0" smtClean="0"/>
          </a:p>
        </p:txBody>
      </p:sp>
    </p:spTree>
    <p:extLst>
      <p:ext uri="{BB962C8B-B14F-4D97-AF65-F5344CB8AC3E}">
        <p14:creationId xmlns:p14="http://schemas.microsoft.com/office/powerpoint/2010/main" val="30974886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checkerboard(across)">
                                      <p:cBhvr>
                                        <p:cTn id="7" dur="500"/>
                                        <p:tgtEl>
                                          <p:spTgt spid="13312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33123">
                                            <p:txEl>
                                              <p:pRg st="1" end="1"/>
                                            </p:txEl>
                                          </p:spTgt>
                                        </p:tgtEl>
                                        <p:attrNameLst>
                                          <p:attrName>style.visibility</p:attrName>
                                        </p:attrNameLst>
                                      </p:cBhvr>
                                      <p:to>
                                        <p:strVal val="visible"/>
                                      </p:to>
                                    </p:set>
                                    <p:animEffect transition="in" filter="checkerboard(across)">
                                      <p:cBhvr>
                                        <p:cTn id="11" dur="500"/>
                                        <p:tgtEl>
                                          <p:spTgt spid="133123">
                                            <p:txEl>
                                              <p:pRg st="1" end="1"/>
                                            </p:txEl>
                                          </p:spTgt>
                                        </p:tgtEl>
                                      </p:cBhvr>
                                    </p:animEffect>
                                  </p:childTnLst>
                                </p:cTn>
                              </p:par>
                            </p:childTnLst>
                          </p:cTn>
                        </p:par>
                        <p:par>
                          <p:cTn id="12" fill="hold">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133123">
                                            <p:txEl>
                                              <p:pRg st="2" end="2"/>
                                            </p:txEl>
                                          </p:spTgt>
                                        </p:tgtEl>
                                        <p:attrNameLst>
                                          <p:attrName>style.visibility</p:attrName>
                                        </p:attrNameLst>
                                      </p:cBhvr>
                                      <p:to>
                                        <p:strVal val="visible"/>
                                      </p:to>
                                    </p:set>
                                    <p:animEffect transition="in" filter="checkerboard(across)">
                                      <p:cBhvr>
                                        <p:cTn id="15" dur="500"/>
                                        <p:tgtEl>
                                          <p:spTgt spid="133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600" dirty="0" smtClean="0"/>
              <a:t>Where do I go for help? (1)</a:t>
            </a:r>
            <a:endParaRPr lang="en-GB" sz="3600" dirty="0"/>
          </a:p>
        </p:txBody>
      </p:sp>
      <p:sp>
        <p:nvSpPr>
          <p:cNvPr id="11267" name="Rectangle 3"/>
          <p:cNvSpPr>
            <a:spLocks noGrp="1" noChangeArrowheads="1"/>
          </p:cNvSpPr>
          <p:nvPr>
            <p:ph type="body" idx="1"/>
          </p:nvPr>
        </p:nvSpPr>
        <p:spPr>
          <a:xfrm>
            <a:off x="251520" y="1196752"/>
            <a:ext cx="8640960" cy="4289648"/>
          </a:xfrm>
        </p:spPr>
        <p:txBody>
          <a:bodyPr/>
          <a:lstStyle/>
          <a:p>
            <a:pPr>
              <a:spcBef>
                <a:spcPts val="0"/>
              </a:spcBef>
              <a:buFont typeface="Wingdings" charset="2"/>
              <a:buChar char="Ø"/>
            </a:pPr>
            <a:r>
              <a:rPr lang="en-GB" sz="2800" dirty="0" smtClean="0"/>
              <a:t>For whole course issues, temporarily to Dr Janet Harvey (acting course leader), and from December to her new colleague who will be taking </a:t>
            </a:r>
            <a:r>
              <a:rPr lang="en-GB" sz="2800" dirty="0" smtClean="0"/>
              <a:t>over the support of your year group. </a:t>
            </a:r>
            <a:r>
              <a:rPr lang="en-GB" sz="2800" dirty="0" smtClean="0"/>
              <a:t>But if you forget about the handover, Janet will forward any messages.</a:t>
            </a:r>
            <a:endParaRPr lang="en-GB" sz="2800" dirty="0"/>
          </a:p>
          <a:p>
            <a:pPr>
              <a:spcBef>
                <a:spcPts val="0"/>
              </a:spcBef>
              <a:buFont typeface="Wingdings" charset="2"/>
              <a:buChar char="Ø"/>
            </a:pPr>
            <a:r>
              <a:rPr lang="en-GB" sz="2800" dirty="0" smtClean="0"/>
              <a:t>For your case study, your assigned tutor. You will be given your first tutor’s name </a:t>
            </a:r>
            <a:r>
              <a:rPr lang="en-GB" sz="2800" dirty="0" smtClean="0"/>
              <a:t>by </a:t>
            </a:r>
            <a:r>
              <a:rPr lang="en-GB" sz="2800" dirty="0" smtClean="0"/>
              <a:t>December so you can send him/her your case study research proposal for feedback by the beginning of January.</a:t>
            </a:r>
          </a:p>
          <a:p>
            <a:pPr>
              <a:spcBef>
                <a:spcPts val="0"/>
              </a:spcBef>
              <a:buFont typeface="Wingdings" charset="2"/>
              <a:buChar char="Ø"/>
            </a:pPr>
            <a:r>
              <a:rPr lang="en-GB" sz="2800" dirty="0" smtClean="0"/>
              <a:t>For the independent self-study module you will have another tutor to consult as you write up.</a:t>
            </a:r>
          </a:p>
          <a:p>
            <a:pPr marL="0" indent="0">
              <a:buNone/>
            </a:pPr>
            <a:endParaRPr lang="en-GB" sz="2800" dirty="0"/>
          </a:p>
        </p:txBody>
      </p:sp>
    </p:spTree>
    <p:extLst>
      <p:ext uri="{BB962C8B-B14F-4D97-AF65-F5344CB8AC3E}">
        <p14:creationId xmlns:p14="http://schemas.microsoft.com/office/powerpoint/2010/main" val="8214896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4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5000"/>
                            </p:stCondLst>
                            <p:childTnLst>
                              <p:par>
                                <p:cTn id="13" presetID="5" presetClass="entr" presetSubtype="10" fill="hold" nodeType="afterEffect">
                                  <p:stCondLst>
                                    <p:cond delay="3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600" dirty="0" smtClean="0"/>
              <a:t>Where do I go for help? (2)</a:t>
            </a:r>
            <a:endParaRPr lang="en-GB" sz="3600" dirty="0"/>
          </a:p>
        </p:txBody>
      </p:sp>
      <p:sp>
        <p:nvSpPr>
          <p:cNvPr id="11267" name="Rectangle 3"/>
          <p:cNvSpPr>
            <a:spLocks noGrp="1" noChangeArrowheads="1"/>
          </p:cNvSpPr>
          <p:nvPr>
            <p:ph type="body" idx="1"/>
          </p:nvPr>
        </p:nvSpPr>
        <p:spPr>
          <a:xfrm>
            <a:off x="685800" y="1196752"/>
            <a:ext cx="7990656" cy="4289648"/>
          </a:xfrm>
        </p:spPr>
        <p:txBody>
          <a:bodyPr/>
          <a:lstStyle/>
          <a:p>
            <a:pPr marL="0" indent="0">
              <a:buNone/>
            </a:pPr>
            <a:r>
              <a:rPr lang="en-GB" sz="2800" dirty="0" smtClean="0"/>
              <a:t>Andy Brierley can help you with:</a:t>
            </a:r>
          </a:p>
          <a:p>
            <a:pPr>
              <a:buFont typeface="Arial"/>
              <a:buChar char="•"/>
            </a:pPr>
            <a:r>
              <a:rPr lang="en-GB" sz="2800" dirty="0" smtClean="0"/>
              <a:t>Using Tabula</a:t>
            </a:r>
          </a:p>
          <a:p>
            <a:pPr>
              <a:buFont typeface="Arial"/>
              <a:buChar char="•"/>
            </a:pPr>
            <a:r>
              <a:rPr lang="en-GB" sz="2800" dirty="0" smtClean="0"/>
              <a:t>Advising you </a:t>
            </a:r>
            <a:r>
              <a:rPr lang="en-GB" sz="2800" dirty="0"/>
              <a:t>how to </a:t>
            </a:r>
            <a:r>
              <a:rPr lang="en-GB" sz="2800" dirty="0" smtClean="0"/>
              <a:t>contact University departments, e.g. IT services</a:t>
            </a:r>
          </a:p>
          <a:p>
            <a:pPr>
              <a:buFont typeface="Arial"/>
              <a:buChar char="•"/>
            </a:pPr>
            <a:r>
              <a:rPr lang="en-GB" sz="2800" dirty="0" smtClean="0"/>
              <a:t>Finding University personnel</a:t>
            </a:r>
          </a:p>
          <a:p>
            <a:pPr>
              <a:buFont typeface="Arial"/>
              <a:buChar char="•"/>
            </a:pPr>
            <a:r>
              <a:rPr lang="en-GB" sz="2800" dirty="0" smtClean="0"/>
              <a:t>Navigating the University website</a:t>
            </a:r>
          </a:p>
          <a:p>
            <a:pPr>
              <a:buFont typeface="Arial"/>
              <a:buChar char="•"/>
            </a:pPr>
            <a:r>
              <a:rPr lang="en-GB" sz="2800" dirty="0" smtClean="0"/>
              <a:t>Making sure you get lunch!</a:t>
            </a:r>
          </a:p>
          <a:p>
            <a:pPr marL="0" indent="0">
              <a:buNone/>
            </a:pPr>
            <a:r>
              <a:rPr lang="en-GB" sz="2800" dirty="0"/>
              <a:t> </a:t>
            </a:r>
            <a:r>
              <a:rPr lang="en-GB" sz="2800" dirty="0" smtClean="0">
                <a:solidFill>
                  <a:srgbClr val="0000FF"/>
                </a:solidFill>
              </a:rPr>
              <a:t>If you </a:t>
            </a:r>
            <a:r>
              <a:rPr lang="en-GB" sz="2800" b="1" dirty="0" smtClean="0">
                <a:solidFill>
                  <a:srgbClr val="0000FF"/>
                </a:solidFill>
              </a:rPr>
              <a:t>cannot attend</a:t>
            </a:r>
            <a:r>
              <a:rPr lang="en-GB" sz="2800" dirty="0" smtClean="0">
                <a:solidFill>
                  <a:srgbClr val="0000FF"/>
                </a:solidFill>
              </a:rPr>
              <a:t> any event you </a:t>
            </a:r>
            <a:r>
              <a:rPr lang="en-GB" sz="2800" b="1" u="sng" dirty="0" smtClean="0">
                <a:solidFill>
                  <a:srgbClr val="0000FF"/>
                </a:solidFill>
              </a:rPr>
              <a:t>must</a:t>
            </a:r>
            <a:r>
              <a:rPr lang="en-GB" sz="2800" b="1" dirty="0" smtClean="0">
                <a:solidFill>
                  <a:srgbClr val="0000FF"/>
                </a:solidFill>
              </a:rPr>
              <a:t> let Andy know.</a:t>
            </a:r>
            <a:endParaRPr lang="en-GB" sz="2800" dirty="0">
              <a:solidFill>
                <a:srgbClr val="0000FF"/>
              </a:solidFill>
            </a:endParaRPr>
          </a:p>
        </p:txBody>
      </p:sp>
    </p:spTree>
    <p:extLst>
      <p:ext uri="{BB962C8B-B14F-4D97-AF65-F5344CB8AC3E}">
        <p14:creationId xmlns:p14="http://schemas.microsoft.com/office/powerpoint/2010/main" val="20134457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2000"/>
                            </p:stCondLst>
                            <p:childTnLst>
                              <p:par>
                                <p:cTn id="13" presetID="5" presetClass="entr" presetSubtype="10" fill="hold" nodeType="afterEffect">
                                  <p:stCondLst>
                                    <p:cond delay="1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par>
                          <p:cTn id="16" fill="hold">
                            <p:stCondLst>
                              <p:cond delay="3500"/>
                            </p:stCondLst>
                            <p:childTnLst>
                              <p:par>
                                <p:cTn id="17" presetID="5" presetClass="entr" presetSubtype="10" fill="hold" nodeType="afterEffect">
                                  <p:stCondLst>
                                    <p:cond delay="1000"/>
                                  </p:stCondLst>
                                  <p:childTnLst>
                                    <p:set>
                                      <p:cBhvr>
                                        <p:cTn id="18"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19" dur="500"/>
                                        <p:tgtEl>
                                          <p:spTgt spid="11267">
                                            <p:txEl>
                                              <p:pRg st="3" end="3"/>
                                            </p:txEl>
                                          </p:spTgt>
                                        </p:tgtEl>
                                      </p:cBhvr>
                                    </p:animEffect>
                                  </p:childTnLst>
                                </p:cTn>
                              </p:par>
                            </p:childTnLst>
                          </p:cTn>
                        </p:par>
                        <p:par>
                          <p:cTn id="20" fill="hold">
                            <p:stCondLst>
                              <p:cond delay="5000"/>
                            </p:stCondLst>
                            <p:childTnLst>
                              <p:par>
                                <p:cTn id="21" presetID="5" presetClass="entr" presetSubtype="10" fill="hold" nodeType="afterEffect">
                                  <p:stCondLst>
                                    <p:cond delay="1000"/>
                                  </p:stCondLst>
                                  <p:childTnLst>
                                    <p:set>
                                      <p:cBhvr>
                                        <p:cTn id="22" dur="1" fill="hold">
                                          <p:stCondLst>
                                            <p:cond delay="0"/>
                                          </p:stCondLst>
                                        </p:cTn>
                                        <p:tgtEl>
                                          <p:spTgt spid="11267">
                                            <p:txEl>
                                              <p:pRg st="4" end="4"/>
                                            </p:txEl>
                                          </p:spTgt>
                                        </p:tgtEl>
                                        <p:attrNameLst>
                                          <p:attrName>style.visibility</p:attrName>
                                        </p:attrNameLst>
                                      </p:cBhvr>
                                      <p:to>
                                        <p:strVal val="visible"/>
                                      </p:to>
                                    </p:set>
                                    <p:animEffect transition="in" filter="checkerboard(across)">
                                      <p:cBhvr>
                                        <p:cTn id="23" dur="500"/>
                                        <p:tgtEl>
                                          <p:spTgt spid="11267">
                                            <p:txEl>
                                              <p:pRg st="4" end="4"/>
                                            </p:txEl>
                                          </p:spTgt>
                                        </p:tgtEl>
                                      </p:cBhvr>
                                    </p:animEffect>
                                  </p:childTnLst>
                                </p:cTn>
                              </p:par>
                            </p:childTnLst>
                          </p:cTn>
                        </p:par>
                        <p:par>
                          <p:cTn id="24" fill="hold">
                            <p:stCondLst>
                              <p:cond delay="6500"/>
                            </p:stCondLst>
                            <p:childTnLst>
                              <p:par>
                                <p:cTn id="25" presetID="5" presetClass="entr" presetSubtype="10" fill="hold" nodeType="afterEffect">
                                  <p:stCondLst>
                                    <p:cond delay="1000"/>
                                  </p:stCondLst>
                                  <p:childTnLst>
                                    <p:set>
                                      <p:cBhvr>
                                        <p:cTn id="26" dur="1" fill="hold">
                                          <p:stCondLst>
                                            <p:cond delay="0"/>
                                          </p:stCondLst>
                                        </p:cTn>
                                        <p:tgtEl>
                                          <p:spTgt spid="11267">
                                            <p:txEl>
                                              <p:pRg st="5" end="5"/>
                                            </p:txEl>
                                          </p:spTgt>
                                        </p:tgtEl>
                                        <p:attrNameLst>
                                          <p:attrName>style.visibility</p:attrName>
                                        </p:attrNameLst>
                                      </p:cBhvr>
                                      <p:to>
                                        <p:strVal val="visible"/>
                                      </p:to>
                                    </p:set>
                                    <p:animEffect transition="in" filter="checkerboard(across)">
                                      <p:cBhvr>
                                        <p:cTn id="27" dur="500"/>
                                        <p:tgtEl>
                                          <p:spTgt spid="11267">
                                            <p:txEl>
                                              <p:pRg st="5" end="5"/>
                                            </p:txEl>
                                          </p:spTgt>
                                        </p:tgtEl>
                                      </p:cBhvr>
                                    </p:animEffect>
                                  </p:childTnLst>
                                </p:cTn>
                              </p:par>
                            </p:childTnLst>
                          </p:cTn>
                        </p:par>
                        <p:par>
                          <p:cTn id="28" fill="hold">
                            <p:stCondLst>
                              <p:cond delay="8000"/>
                            </p:stCondLst>
                            <p:childTnLst>
                              <p:par>
                                <p:cTn id="29" presetID="2" presetClass="entr" presetSubtype="1" repeatCount="3000" fill="hold" nodeType="afterEffect">
                                  <p:stCondLst>
                                    <p:cond delay="1000"/>
                                  </p:stCondLst>
                                  <p:childTnLst>
                                    <p:set>
                                      <p:cBhvr>
                                        <p:cTn id="30" dur="1" fill="hold">
                                          <p:stCondLst>
                                            <p:cond delay="0"/>
                                          </p:stCondLst>
                                        </p:cTn>
                                        <p:tgtEl>
                                          <p:spTgt spid="11267">
                                            <p:txEl>
                                              <p:pRg st="6" end="6"/>
                                            </p:txEl>
                                          </p:spTgt>
                                        </p:tgtEl>
                                        <p:attrNameLst>
                                          <p:attrName>style.visibility</p:attrName>
                                        </p:attrNameLst>
                                      </p:cBhvr>
                                      <p:to>
                                        <p:strVal val="visible"/>
                                      </p:to>
                                    </p:set>
                                    <p:anim calcmode="lin" valueType="num">
                                      <p:cBhvr additive="base">
                                        <p:cTn id="31" dur="50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11267">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sz="3200" dirty="0" smtClean="0"/>
              <a:t>For most…</a:t>
            </a:r>
            <a:endParaRPr lang="en-GB" sz="3200" dirty="0"/>
          </a:p>
        </p:txBody>
      </p:sp>
      <p:sp>
        <p:nvSpPr>
          <p:cNvPr id="11267" name="Rectangle 3"/>
          <p:cNvSpPr>
            <a:spLocks noGrp="1" noChangeArrowheads="1"/>
          </p:cNvSpPr>
          <p:nvPr>
            <p:ph type="body" idx="1"/>
          </p:nvPr>
        </p:nvSpPr>
        <p:spPr>
          <a:xfrm>
            <a:off x="685800" y="1052736"/>
            <a:ext cx="8206680" cy="4752528"/>
          </a:xfrm>
        </p:spPr>
        <p:txBody>
          <a:bodyPr/>
          <a:lstStyle/>
          <a:p>
            <a:pPr marL="0" indent="0">
              <a:buNone/>
            </a:pPr>
            <a:r>
              <a:rPr lang="en-GB" sz="2800" dirty="0" smtClean="0"/>
              <a:t>This will be a very exciting day and the start of a new journey. We look forward to working with you.</a:t>
            </a:r>
          </a:p>
          <a:p>
            <a:pPr marL="0" indent="0">
              <a:buNone/>
            </a:pPr>
            <a:r>
              <a:rPr lang="en-GB" b="1" dirty="0" smtClean="0"/>
              <a:t>For a few…</a:t>
            </a:r>
          </a:p>
          <a:p>
            <a:pPr marL="0" indent="0">
              <a:buNone/>
            </a:pPr>
            <a:r>
              <a:rPr lang="en-GB" sz="2800" dirty="0" smtClean="0"/>
              <a:t>By tea-time, realisation may have dawned that this course is not right for them now, at this moment, in this place, at this point in their careers. If you turn out to be one of these, don’t worry, but please let us know within the next five working days.</a:t>
            </a:r>
            <a:endParaRPr lang="en-GB" sz="2800" dirty="0"/>
          </a:p>
          <a:p>
            <a:pPr marL="0" indent="0">
              <a:buNone/>
            </a:pPr>
            <a:r>
              <a:rPr lang="en-GB" b="1" dirty="0"/>
              <a:t>o</a:t>
            </a:r>
            <a:r>
              <a:rPr lang="en-GB" b="1" dirty="0" smtClean="0"/>
              <a:t>r… </a:t>
            </a:r>
            <a:r>
              <a:rPr lang="en-GB" sz="2800" dirty="0" smtClean="0"/>
              <a:t>Life will throw up problems which hinder your academic progress. We can’t help if we don’t know…</a:t>
            </a:r>
            <a:endParaRPr lang="en-GB" sz="2800" b="1" dirty="0" smtClean="0"/>
          </a:p>
          <a:p>
            <a:pPr marL="0" indent="0">
              <a:buNone/>
            </a:pPr>
            <a:endParaRPr lang="en-GB" sz="2800" dirty="0"/>
          </a:p>
          <a:p>
            <a:pPr marL="0" indent="0">
              <a:buNone/>
            </a:pPr>
            <a:endParaRPr lang="en-GB" sz="2800" dirty="0"/>
          </a:p>
        </p:txBody>
      </p:sp>
    </p:spTree>
    <p:extLst>
      <p:ext uri="{BB962C8B-B14F-4D97-AF65-F5344CB8AC3E}">
        <p14:creationId xmlns:p14="http://schemas.microsoft.com/office/powerpoint/2010/main" val="3142620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1" dur="500"/>
                                        <p:tgtEl>
                                          <p:spTgt spid="11267">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5" dur="500"/>
                                        <p:tgtEl>
                                          <p:spTgt spid="11267">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4000"/>
                                  </p:stCondLst>
                                  <p:childTnLst>
                                    <p:set>
                                      <p:cBhvr>
                                        <p:cTn id="18"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19"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2339975" y="404813"/>
            <a:ext cx="6624638" cy="576262"/>
          </a:xfrm>
        </p:spPr>
        <p:txBody>
          <a:bodyPr/>
          <a:lstStyle/>
          <a:p>
            <a:r>
              <a:rPr lang="en-GB" sz="2800" dirty="0">
                <a:latin typeface="Trebuchet MS" charset="0"/>
                <a:ea typeface="MS PGothic" charset="0"/>
              </a:rPr>
              <a:t>Some of the January 2015 </a:t>
            </a:r>
            <a:r>
              <a:rPr lang="en-GB" sz="2800" dirty="0">
                <a:solidFill>
                  <a:srgbClr val="000000"/>
                </a:solidFill>
                <a:latin typeface="Trebuchet MS" charset="0"/>
                <a:ea typeface="MS PGothic" charset="0"/>
              </a:rPr>
              <a:t>graduates</a:t>
            </a:r>
            <a:r>
              <a:rPr lang="en-GB" sz="2800" dirty="0">
                <a:latin typeface="Trebuchet MS" charset="0"/>
                <a:ea typeface="MS PGothic" charset="0"/>
              </a:rPr>
              <a:t>…</a:t>
            </a:r>
          </a:p>
        </p:txBody>
      </p:sp>
      <p:pic>
        <p:nvPicPr>
          <p:cNvPr id="4" name="Content Placeholder 3" descr="TF group[1].jpg"/>
          <p:cNvPicPr>
            <a:picLocks noGrp="1" noChangeAspect="1"/>
          </p:cNvPicPr>
          <p:nvPr>
            <p:ph idx="1"/>
          </p:nvPr>
        </p:nvPicPr>
        <p:blipFill>
          <a:blip r:embed="rId3">
            <a:extLst>
              <a:ext uri="{28A0092B-C50C-407E-A947-70E740481C1C}">
                <a14:useLocalDpi xmlns:a14="http://schemas.microsoft.com/office/drawing/2010/main" val="0"/>
              </a:ext>
            </a:extLst>
          </a:blip>
          <a:srcRect t="5467" b="5467"/>
          <a:stretch>
            <a:fillRect/>
          </a:stretch>
        </p:blipFill>
        <p:spPr>
          <a:xfrm>
            <a:off x="1763713" y="981075"/>
            <a:ext cx="5619750" cy="3240088"/>
          </a:xfrm>
        </p:spPr>
      </p:pic>
      <p:pic>
        <p:nvPicPr>
          <p:cNvPr id="7" name="Picture 6" descr="TF Group hats - Version 4.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9388" y="4437063"/>
            <a:ext cx="4606925"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TF Group hats - Version 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19925" y="2492375"/>
            <a:ext cx="18923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4860032" y="4437063"/>
            <a:ext cx="230425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rebuchet MS" charset="0"/>
                <a:ea typeface="MS PGothic" charset="0"/>
                <a:cs typeface="MS PGothic" charset="0"/>
              </a:defRPr>
            </a:lvl1pPr>
            <a:lvl2pPr marL="742950" indent="-285750" eaLnBrk="0" hangingPunct="0">
              <a:defRPr>
                <a:solidFill>
                  <a:schemeClr val="tx1"/>
                </a:solidFill>
                <a:latin typeface="Trebuchet MS" charset="0"/>
                <a:ea typeface="MS PGothic" charset="0"/>
                <a:cs typeface="MS PGothic" charset="0"/>
              </a:defRPr>
            </a:lvl2pPr>
            <a:lvl3pPr marL="1143000" indent="-228600" eaLnBrk="0" hangingPunct="0">
              <a:defRPr>
                <a:solidFill>
                  <a:schemeClr val="tx1"/>
                </a:solidFill>
                <a:latin typeface="Trebuchet MS" charset="0"/>
                <a:ea typeface="MS PGothic" charset="0"/>
                <a:cs typeface="MS PGothic" charset="0"/>
              </a:defRPr>
            </a:lvl3pPr>
            <a:lvl4pPr marL="1600200" indent="-228600" eaLnBrk="0" hangingPunct="0">
              <a:defRPr>
                <a:solidFill>
                  <a:schemeClr val="tx1"/>
                </a:solidFill>
                <a:latin typeface="Trebuchet MS" charset="0"/>
                <a:ea typeface="MS PGothic" charset="0"/>
                <a:cs typeface="MS PGothic" charset="0"/>
              </a:defRPr>
            </a:lvl4pPr>
            <a:lvl5pPr marL="2057400" indent="-228600" eaLnBrk="0" hangingPunct="0">
              <a:defRPr>
                <a:solidFill>
                  <a:schemeClr val="tx1"/>
                </a:solidFill>
                <a:latin typeface="Trebuchet MS"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Trebuchet MS"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Trebuchet MS"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Trebuchet MS"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Trebuchet MS" charset="0"/>
                <a:ea typeface="MS PGothic" charset="0"/>
                <a:cs typeface="MS PGothic" charset="0"/>
              </a:defRPr>
            </a:lvl9pPr>
          </a:lstStyle>
          <a:p>
            <a:pPr eaLnBrk="1" hangingPunct="1"/>
            <a:r>
              <a:rPr lang="en-GB" sz="2800" b="1" dirty="0" smtClean="0"/>
              <a:t>… with their eyes on the prize!</a:t>
            </a:r>
            <a:endParaRPr lang="en-GB" sz="2800" b="1" dirty="0"/>
          </a:p>
        </p:txBody>
      </p:sp>
      <p:pic>
        <p:nvPicPr>
          <p:cNvPr id="2" name="Picture 1" descr="TF Group.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288" y="188913"/>
            <a:ext cx="1763712"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56" presetClass="entr" presetSubtype="0" fill="hold" grpId="0" nodeType="withEffect">
                                  <p:stCondLst>
                                    <p:cond delay="0"/>
                                  </p:stCondLst>
                                  <p:iterate type="lt">
                                    <p:tmPct val="10000"/>
                                  </p:iterate>
                                  <p:childTnLst>
                                    <p:set>
                                      <p:cBhvr>
                                        <p:cTn id="10" dur="1" fill="hold">
                                          <p:stCondLst>
                                            <p:cond delay="0"/>
                                          </p:stCondLst>
                                        </p:cTn>
                                        <p:tgtEl>
                                          <p:spTgt spid="52225"/>
                                        </p:tgtEl>
                                        <p:attrNameLst>
                                          <p:attrName>style.visibility</p:attrName>
                                        </p:attrNameLst>
                                      </p:cBhvr>
                                      <p:to>
                                        <p:strVal val="visible"/>
                                      </p:to>
                                    </p:set>
                                    <p:anim by="(-#ppt_w*2)" calcmode="lin" valueType="num">
                                      <p:cBhvr rctx="PPT">
                                        <p:cTn id="11" dur="250" autoRev="1" fill="hold">
                                          <p:stCondLst>
                                            <p:cond delay="0"/>
                                          </p:stCondLst>
                                        </p:cTn>
                                        <p:tgtEl>
                                          <p:spTgt spid="52225"/>
                                        </p:tgtEl>
                                        <p:attrNameLst>
                                          <p:attrName>ppt_w</p:attrName>
                                        </p:attrNameLst>
                                      </p:cBhvr>
                                    </p:anim>
                                    <p:anim by="(#ppt_w*0.50)" calcmode="lin" valueType="num">
                                      <p:cBhvr>
                                        <p:cTn id="12" dur="250" decel="50000" autoRev="1" fill="hold">
                                          <p:stCondLst>
                                            <p:cond delay="0"/>
                                          </p:stCondLst>
                                        </p:cTn>
                                        <p:tgtEl>
                                          <p:spTgt spid="52225"/>
                                        </p:tgtEl>
                                        <p:attrNameLst>
                                          <p:attrName>ppt_x</p:attrName>
                                        </p:attrNameLst>
                                      </p:cBhvr>
                                    </p:anim>
                                    <p:anim from="(-#ppt_h/2)" to="(#ppt_y)" calcmode="lin" valueType="num">
                                      <p:cBhvr>
                                        <p:cTn id="13" dur="500" fill="hold">
                                          <p:stCondLst>
                                            <p:cond delay="0"/>
                                          </p:stCondLst>
                                        </p:cTn>
                                        <p:tgtEl>
                                          <p:spTgt spid="52225"/>
                                        </p:tgtEl>
                                        <p:attrNameLst>
                                          <p:attrName>ppt_y</p:attrName>
                                        </p:attrNameLst>
                                      </p:cBhvr>
                                    </p:anim>
                                    <p:animRot by="21600000">
                                      <p:cBhvr>
                                        <p:cTn id="14" dur="500" fill="hold">
                                          <p:stCondLst>
                                            <p:cond delay="0"/>
                                          </p:stCondLst>
                                        </p:cTn>
                                        <p:tgtEl>
                                          <p:spTgt spid="52225"/>
                                        </p:tgtEl>
                                        <p:attrNameLst>
                                          <p:attrName>r</p:attrName>
                                        </p:attrNameLst>
                                      </p:cBhvr>
                                    </p:animRot>
                                  </p:childTnLst>
                                </p:cTn>
                              </p:par>
                            </p:childTnLst>
                          </p:cTn>
                        </p:par>
                        <p:par>
                          <p:cTn id="15" fill="hold" nodeType="afterGroup">
                            <p:stCondLst>
                              <p:cond delay="1950"/>
                            </p:stCondLst>
                            <p:childTnLst>
                              <p:par>
                                <p:cTn id="16" presetID="3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anim calcmode="lin" valueType="num">
                                      <p:cBhvr>
                                        <p:cTn id="19" dur="500" fill="hold"/>
                                        <p:tgtEl>
                                          <p:spTgt spid="2"/>
                                        </p:tgtEl>
                                        <p:attrNameLst>
                                          <p:attrName>style.rotation</p:attrName>
                                        </p:attrNameLst>
                                      </p:cBhvr>
                                      <p:tavLst>
                                        <p:tav tm="0">
                                          <p:val>
                                            <p:fltVal val="720"/>
                                          </p:val>
                                        </p:tav>
                                        <p:tav tm="100000">
                                          <p:val>
                                            <p:fltVal val="0"/>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 calcmode="lin" valueType="num">
                                      <p:cBhvr>
                                        <p:cTn id="21" dur="500" fill="hold"/>
                                        <p:tgtEl>
                                          <p:spTgt spid="2"/>
                                        </p:tgtEl>
                                        <p:attrNameLst>
                                          <p:attrName>ppt_w</p:attrName>
                                        </p:attrNameLst>
                                      </p:cBhvr>
                                      <p:tavLst>
                                        <p:tav tm="0">
                                          <p:val>
                                            <p:fltVal val="0"/>
                                          </p:val>
                                        </p:tav>
                                        <p:tav tm="100000">
                                          <p:val>
                                            <p:strVal val="#ppt_w"/>
                                          </p:val>
                                        </p:tav>
                                      </p:tavLst>
                                    </p:anim>
                                  </p:childTnLst>
                                </p:cTn>
                              </p:par>
                            </p:childTnLst>
                          </p:cTn>
                        </p:par>
                        <p:par>
                          <p:cTn id="22" fill="hold" nodeType="afterGroup">
                            <p:stCondLst>
                              <p:cond delay="2450"/>
                            </p:stCondLst>
                            <p:childTnLst>
                              <p:par>
                                <p:cTn id="23" presetID="35"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style.rotation</p:attrName>
                                        </p:attrNameLst>
                                      </p:cBhvr>
                                      <p:tavLst>
                                        <p:tav tm="0">
                                          <p:val>
                                            <p:fltVal val="720"/>
                                          </p:val>
                                        </p:tav>
                                        <p:tav tm="100000">
                                          <p:val>
                                            <p:fltVal val="0"/>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ppt_w</p:attrName>
                                        </p:attrNameLst>
                                      </p:cBhvr>
                                      <p:tavLst>
                                        <p:tav tm="0">
                                          <p:val>
                                            <p:fltVal val="0"/>
                                          </p:val>
                                        </p:tav>
                                        <p:tav tm="100000">
                                          <p:val>
                                            <p:strVal val="#ppt_w"/>
                                          </p:val>
                                        </p:tav>
                                      </p:tavLst>
                                    </p:anim>
                                  </p:childTnLst>
                                </p:cTn>
                              </p:par>
                            </p:childTnLst>
                          </p:cTn>
                        </p:par>
                        <p:par>
                          <p:cTn id="29" fill="hold" nodeType="afterGroup">
                            <p:stCondLst>
                              <p:cond delay="2950"/>
                            </p:stCondLst>
                            <p:childTnLst>
                              <p:par>
                                <p:cTn id="30" presetID="35"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anim calcmode="lin" valueType="num">
                                      <p:cBhvr>
                                        <p:cTn id="33" dur="500" fill="hold"/>
                                        <p:tgtEl>
                                          <p:spTgt spid="7"/>
                                        </p:tgtEl>
                                        <p:attrNameLst>
                                          <p:attrName>style.rotation</p:attrName>
                                        </p:attrNameLst>
                                      </p:cBhvr>
                                      <p:tavLst>
                                        <p:tav tm="0">
                                          <p:val>
                                            <p:fltVal val="720"/>
                                          </p:val>
                                        </p:tav>
                                        <p:tav tm="100000">
                                          <p:val>
                                            <p:fltVal val="0"/>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 calcmode="lin" valueType="num">
                                      <p:cBhvr>
                                        <p:cTn id="35" dur="500" fill="hold"/>
                                        <p:tgtEl>
                                          <p:spTgt spid="7"/>
                                        </p:tgtEl>
                                        <p:attrNameLst>
                                          <p:attrName>ppt_w</p:attrName>
                                        </p:attrNameLst>
                                      </p:cBhvr>
                                      <p:tavLst>
                                        <p:tav tm="0">
                                          <p:val>
                                            <p:fltVal val="0"/>
                                          </p:val>
                                        </p:tav>
                                        <p:tav tm="100000">
                                          <p:val>
                                            <p:strVal val="#ppt_w"/>
                                          </p:val>
                                        </p:tav>
                                      </p:tavLst>
                                    </p:anim>
                                  </p:childTnLst>
                                </p:cTn>
                              </p:par>
                            </p:childTnLst>
                          </p:cTn>
                        </p:par>
                        <p:par>
                          <p:cTn id="36" fill="hold" nodeType="afterGroup">
                            <p:stCondLst>
                              <p:cond delay="34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anim calcmode="lin" valueType="num">
                                      <p:cBhvr>
                                        <p:cTn id="4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5"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40768"/>
            <a:ext cx="7772400" cy="4145632"/>
          </a:xfrm>
        </p:spPr>
        <p:txBody>
          <a:bodyPr/>
          <a:lstStyle/>
          <a:p>
            <a:pPr marL="0" indent="0">
              <a:buNone/>
            </a:pPr>
            <a:r>
              <a:rPr lang="en-GB" sz="2800" dirty="0" smtClean="0"/>
              <a:t>We are delighted to welcome the largest cohort so far to the MA in Educational Leadership (Teach First) programme at Warwick University.</a:t>
            </a:r>
          </a:p>
          <a:p>
            <a:pPr marL="0" indent="0">
              <a:buNone/>
            </a:pPr>
            <a:endParaRPr lang="en-GB" sz="2800" dirty="0"/>
          </a:p>
          <a:p>
            <a:pPr marL="0" indent="0">
              <a:buNone/>
            </a:pPr>
            <a:r>
              <a:rPr lang="en-GB" sz="2800" dirty="0" smtClean="0"/>
              <a:t>You join (or, in some cases, re-join) Warwick in its 50</a:t>
            </a:r>
            <a:r>
              <a:rPr lang="en-GB" sz="2800" baseline="30000" dirty="0" smtClean="0"/>
              <a:t>th</a:t>
            </a:r>
            <a:r>
              <a:rPr lang="en-GB" sz="2800" dirty="0" smtClean="0"/>
              <a:t> anniversary year, and one in which it has been recognised by several international ‘league tables’ as being one of the world’s top 100 universities.</a:t>
            </a:r>
            <a:endParaRPr lang="en-GB" dirty="0"/>
          </a:p>
        </p:txBody>
      </p:sp>
    </p:spTree>
    <p:extLst>
      <p:ext uri="{BB962C8B-B14F-4D97-AF65-F5344CB8AC3E}">
        <p14:creationId xmlns:p14="http://schemas.microsoft.com/office/powerpoint/2010/main" val="5304144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checkerboard(across)">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3600" b="1" dirty="0" smtClean="0"/>
              <a:t>Course personnel: the leadership team</a:t>
            </a:r>
            <a:endParaRPr lang="en-GB" sz="3600" dirty="0"/>
          </a:p>
        </p:txBody>
      </p:sp>
      <p:sp>
        <p:nvSpPr>
          <p:cNvPr id="9219" name="Rectangle 3"/>
          <p:cNvSpPr>
            <a:spLocks noGrp="1" noChangeArrowheads="1"/>
          </p:cNvSpPr>
          <p:nvPr>
            <p:ph type="body" idx="1"/>
          </p:nvPr>
        </p:nvSpPr>
        <p:spPr>
          <a:xfrm>
            <a:off x="755576" y="1196752"/>
            <a:ext cx="7992888" cy="4824536"/>
          </a:xfrm>
        </p:spPr>
        <p:txBody>
          <a:bodyPr/>
          <a:lstStyle/>
          <a:p>
            <a:pPr marL="0" indent="0">
              <a:spcBef>
                <a:spcPts val="72"/>
              </a:spcBef>
              <a:buNone/>
            </a:pPr>
            <a:r>
              <a:rPr lang="en-US" sz="2800" dirty="0" smtClean="0"/>
              <a:t>Dr Janet Harvey (Acting Course Leader)                  Janet. </a:t>
            </a:r>
            <a:r>
              <a:rPr lang="en-US" sz="2800" dirty="0" smtClean="0"/>
              <a:t>Harvey@warwick.ac.uk</a:t>
            </a:r>
            <a:endParaRPr lang="en-US" sz="2800" dirty="0" smtClean="0"/>
          </a:p>
          <a:p>
            <a:pPr marL="0" indent="0">
              <a:spcBef>
                <a:spcPts val="72"/>
              </a:spcBef>
              <a:buNone/>
            </a:pPr>
            <a:endParaRPr lang="en-US" sz="2800" dirty="0"/>
          </a:p>
          <a:p>
            <a:pPr marL="0" indent="0">
              <a:spcBef>
                <a:spcPts val="72"/>
              </a:spcBef>
              <a:buNone/>
            </a:pPr>
            <a:r>
              <a:rPr lang="en-US" sz="2800" dirty="0" smtClean="0"/>
              <a:t>Dr Justine Mercer (Consultant Course Leader) </a:t>
            </a:r>
            <a:r>
              <a:rPr lang="en-US" sz="2800" dirty="0" smtClean="0"/>
              <a:t>Justine.Mercer@warwick.ac.uk</a:t>
            </a:r>
            <a:endParaRPr lang="en-US" sz="2800" dirty="0" smtClean="0"/>
          </a:p>
          <a:p>
            <a:pPr marL="0" indent="0">
              <a:spcBef>
                <a:spcPts val="72"/>
              </a:spcBef>
              <a:buNone/>
            </a:pPr>
            <a:endParaRPr lang="en-US" sz="2800" dirty="0"/>
          </a:p>
          <a:p>
            <a:pPr marL="0" indent="0">
              <a:spcBef>
                <a:spcPts val="72"/>
              </a:spcBef>
              <a:buNone/>
            </a:pPr>
            <a:r>
              <a:rPr lang="en-US" sz="2800" dirty="0" smtClean="0"/>
              <a:t>Andy Brierley</a:t>
            </a:r>
            <a:r>
              <a:rPr lang="en-US" sz="2800" dirty="0"/>
              <a:t> </a:t>
            </a:r>
            <a:r>
              <a:rPr lang="en-US" sz="2800" dirty="0" smtClean="0"/>
              <a:t>(Course Administrator) </a:t>
            </a:r>
            <a:r>
              <a:rPr lang="en-US" sz="2800" dirty="0" smtClean="0"/>
              <a:t>a.r.brierley@warwick.ac.uk</a:t>
            </a:r>
            <a:endParaRPr lang="en-US" sz="2800" dirty="0" smtClean="0"/>
          </a:p>
          <a:p>
            <a:pPr marL="0" indent="0">
              <a:spcBef>
                <a:spcPts val="72"/>
              </a:spcBef>
              <a:buNone/>
            </a:pPr>
            <a:endParaRPr lang="en-US" sz="2800" dirty="0"/>
          </a:p>
          <a:p>
            <a:pPr marL="0" indent="0">
              <a:spcBef>
                <a:spcPts val="72"/>
              </a:spcBef>
              <a:buNone/>
            </a:pPr>
            <a:r>
              <a:rPr lang="en-US" sz="2800" dirty="0" smtClean="0"/>
              <a:t>Christine Bradford (Librarian) christine.bradford@warwick.ac.uk</a:t>
            </a:r>
            <a:endParaRPr lang="en-US" sz="2800" dirty="0"/>
          </a:p>
        </p:txBody>
      </p:sp>
    </p:spTree>
    <p:extLst>
      <p:ext uri="{BB962C8B-B14F-4D97-AF65-F5344CB8AC3E}">
        <p14:creationId xmlns:p14="http://schemas.microsoft.com/office/powerpoint/2010/main" val="33852520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checkerboard(across)">
                                      <p:cBhvr>
                                        <p:cTn id="7" dur="500"/>
                                        <p:tgtEl>
                                          <p:spTgt spid="9219">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animEffect transition="in" filter="checkerboard(across)">
                                      <p:cBhvr>
                                        <p:cTn id="11" dur="500"/>
                                        <p:tgtEl>
                                          <p:spTgt spid="9219">
                                            <p:txEl>
                                              <p:pRg st="2" end="2"/>
                                            </p:txEl>
                                          </p:spTgt>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9219">
                                            <p:txEl>
                                              <p:pRg st="4" end="4"/>
                                            </p:txEl>
                                          </p:spTgt>
                                        </p:tgtEl>
                                        <p:attrNameLst>
                                          <p:attrName>style.visibility</p:attrName>
                                        </p:attrNameLst>
                                      </p:cBhvr>
                                      <p:to>
                                        <p:strVal val="visible"/>
                                      </p:to>
                                    </p:set>
                                    <p:animEffect transition="in" filter="checkerboard(across)">
                                      <p:cBhvr>
                                        <p:cTn id="15" dur="500"/>
                                        <p:tgtEl>
                                          <p:spTgt spid="9219">
                                            <p:txEl>
                                              <p:pRg st="4" end="4"/>
                                            </p:txEl>
                                          </p:spTgt>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9219">
                                            <p:txEl>
                                              <p:pRg st="6" end="6"/>
                                            </p:txEl>
                                          </p:spTgt>
                                        </p:tgtEl>
                                        <p:attrNameLst>
                                          <p:attrName>style.visibility</p:attrName>
                                        </p:attrNameLst>
                                      </p:cBhvr>
                                      <p:to>
                                        <p:strVal val="visible"/>
                                      </p:to>
                                    </p:set>
                                    <p:animEffect transition="in" filter="checkerboard(across)">
                                      <p:cBhvr>
                                        <p:cTn id="19" dur="5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sz="3600" dirty="0"/>
          </a:p>
        </p:txBody>
      </p:sp>
      <p:sp>
        <p:nvSpPr>
          <p:cNvPr id="3" name="Content Placeholder 2"/>
          <p:cNvSpPr>
            <a:spLocks noGrp="1"/>
          </p:cNvSpPr>
          <p:nvPr>
            <p:ph idx="1"/>
          </p:nvPr>
        </p:nvSpPr>
        <p:spPr>
          <a:xfrm>
            <a:off x="685800" y="1412776"/>
            <a:ext cx="7990656" cy="4968552"/>
          </a:xfrm>
        </p:spPr>
        <p:txBody>
          <a:bodyPr/>
          <a:lstStyle/>
          <a:p>
            <a:pPr marL="0" indent="0">
              <a:buNone/>
            </a:pPr>
            <a:r>
              <a:rPr lang="en-GB" sz="2800" dirty="0" smtClean="0"/>
              <a:t>BELMAS membership is well balanced between school and college leaders and academics. It is very good value because members receive:</a:t>
            </a:r>
          </a:p>
          <a:p>
            <a:pPr marL="0" indent="0">
              <a:buNone/>
            </a:pPr>
            <a:r>
              <a:rPr lang="en-GB" sz="2800" dirty="0" smtClean="0"/>
              <a:t>- 6 </a:t>
            </a:r>
            <a:r>
              <a:rPr lang="en-GB" sz="2800" dirty="0"/>
              <a:t>issues of </a:t>
            </a:r>
            <a:r>
              <a:rPr lang="en-GB" sz="2800" i="1" dirty="0"/>
              <a:t>Educational Management Administration &amp; Leadership </a:t>
            </a:r>
            <a:r>
              <a:rPr lang="en-GB" sz="2800" dirty="0"/>
              <a:t>(EMAL) and 4 issues of </a:t>
            </a:r>
            <a:r>
              <a:rPr lang="en-GB" sz="2800" i="1" dirty="0"/>
              <a:t>Management in Education </a:t>
            </a:r>
            <a:r>
              <a:rPr lang="en-GB" sz="2800" dirty="0"/>
              <a:t>(MiE) per year </a:t>
            </a:r>
            <a:r>
              <a:rPr lang="en-GB" sz="2800" dirty="0" smtClean="0"/>
              <a:t> - delivered to the door!</a:t>
            </a:r>
          </a:p>
          <a:p>
            <a:pPr>
              <a:buFontTx/>
              <a:buChar char="-"/>
            </a:pPr>
            <a:r>
              <a:rPr lang="en-GB" sz="2800" dirty="0" smtClean="0"/>
              <a:t>30% discount on all Sage books</a:t>
            </a:r>
          </a:p>
          <a:p>
            <a:pPr marL="0" indent="0">
              <a:buNone/>
            </a:pPr>
            <a:r>
              <a:rPr lang="en-GB" sz="2800" dirty="0" smtClean="0"/>
              <a:t>Members can join a range of special interest groups</a:t>
            </a:r>
          </a:p>
          <a:p>
            <a:pPr marL="0" indent="0">
              <a:buNone/>
            </a:pPr>
            <a:r>
              <a:rPr lang="en-GB" sz="2800" dirty="0" smtClean="0"/>
              <a:t>The first year’s membership is </a:t>
            </a:r>
            <a:r>
              <a:rPr lang="en-GB" sz="2800" b="1" dirty="0" smtClean="0">
                <a:solidFill>
                  <a:srgbClr val="FF0000"/>
                </a:solidFill>
              </a:rPr>
              <a:t>FREE</a:t>
            </a:r>
            <a:r>
              <a:rPr lang="en-GB" sz="2800" dirty="0" smtClean="0"/>
              <a:t>: thereafter </a:t>
            </a:r>
            <a:r>
              <a:rPr lang="en-GB" sz="2800" b="1" dirty="0" smtClean="0">
                <a:solidFill>
                  <a:srgbClr val="FF0000"/>
                </a:solidFill>
              </a:rPr>
              <a:t>for students </a:t>
            </a:r>
            <a:r>
              <a:rPr lang="en-GB" sz="2800" dirty="0" smtClean="0"/>
              <a:t>annually £25.    https</a:t>
            </a:r>
            <a:r>
              <a:rPr lang="en-GB" sz="2800" dirty="0"/>
              <a:t>://</a:t>
            </a:r>
            <a:r>
              <a:rPr lang="en-GB" sz="2800" dirty="0" smtClean="0"/>
              <a:t>www.belmas.org.uk</a:t>
            </a:r>
          </a:p>
          <a:p>
            <a:pPr marL="0" indent="0">
              <a:buNone/>
            </a:pPr>
            <a:endParaRPr lang="en-GB" sz="2800" dirty="0" smtClean="0"/>
          </a:p>
          <a:p>
            <a:pPr marL="0" indent="0">
              <a:buNone/>
            </a:pPr>
            <a:endParaRPr lang="en-GB" sz="2800" dirty="0"/>
          </a:p>
        </p:txBody>
      </p:sp>
      <p:pic>
        <p:nvPicPr>
          <p:cNvPr id="4" name="Picture 3"/>
          <p:cNvPicPr>
            <a:picLocks noChangeAspect="1"/>
          </p:cNvPicPr>
          <p:nvPr/>
        </p:nvPicPr>
        <p:blipFill>
          <a:blip r:embed="rId2"/>
          <a:stretch>
            <a:fillRect/>
          </a:stretch>
        </p:blipFill>
        <p:spPr>
          <a:xfrm>
            <a:off x="539552" y="260648"/>
            <a:ext cx="5715000" cy="1041400"/>
          </a:xfrm>
          <a:prstGeom prst="rect">
            <a:avLst/>
          </a:prstGeom>
        </p:spPr>
      </p:pic>
    </p:spTree>
    <p:extLst>
      <p:ext uri="{BB962C8B-B14F-4D97-AF65-F5344CB8AC3E}">
        <p14:creationId xmlns:p14="http://schemas.microsoft.com/office/powerpoint/2010/main" val="42738081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30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7500"/>
                            </p:stCondLst>
                            <p:childTnLst>
                              <p:par>
                                <p:cTn id="17" presetID="5" presetClass="entr" presetSubtype="10" fill="hold" nodeType="afterEffect">
                                  <p:stCondLst>
                                    <p:cond delay="200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10000"/>
                            </p:stCondLst>
                            <p:childTnLst>
                              <p:par>
                                <p:cTn id="21" presetID="5" presetClass="entr" presetSubtype="10" fill="hold" nodeType="afterEffect">
                                  <p:stCondLst>
                                    <p:cond delay="200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Course information</a:t>
            </a:r>
            <a:endParaRPr lang="en-GB" sz="3600" dirty="0"/>
          </a:p>
        </p:txBody>
      </p:sp>
      <p:sp>
        <p:nvSpPr>
          <p:cNvPr id="28675" name="Rectangle 3"/>
          <p:cNvSpPr>
            <a:spLocks noGrp="1" noChangeArrowheads="1"/>
          </p:cNvSpPr>
          <p:nvPr>
            <p:ph type="body" idx="1"/>
          </p:nvPr>
        </p:nvSpPr>
        <p:spPr>
          <a:xfrm>
            <a:off x="685800" y="1340768"/>
            <a:ext cx="7772400" cy="4145632"/>
          </a:xfrm>
        </p:spPr>
        <p:txBody>
          <a:bodyPr/>
          <a:lstStyle/>
          <a:p>
            <a:pPr marL="0" indent="0">
              <a:lnSpc>
                <a:spcPct val="80000"/>
              </a:lnSpc>
              <a:buNone/>
            </a:pPr>
            <a:r>
              <a:rPr lang="en-US" sz="2800" dirty="0" smtClean="0"/>
              <a:t>You should have received an electronic copy of the course handbook. If not, you need to </a:t>
            </a:r>
            <a:r>
              <a:rPr lang="en-US" sz="2800" dirty="0" smtClean="0"/>
              <a:t>contact </a:t>
            </a:r>
            <a:r>
              <a:rPr lang="en-US" sz="2800" dirty="0" smtClean="0"/>
              <a:t>Andy </a:t>
            </a:r>
            <a:r>
              <a:rPr lang="en-US" sz="2800" dirty="0" smtClean="0"/>
              <a:t>Brierley</a:t>
            </a:r>
            <a:r>
              <a:rPr lang="en-US" sz="2800" dirty="0" smtClean="0"/>
              <a:t> (see slide 3).</a:t>
            </a:r>
          </a:p>
          <a:p>
            <a:pPr marL="0" indent="0">
              <a:lnSpc>
                <a:spcPct val="80000"/>
              </a:lnSpc>
              <a:buNone/>
            </a:pPr>
            <a:endParaRPr lang="en-US" sz="2800" dirty="0" smtClean="0"/>
          </a:p>
          <a:p>
            <a:pPr marL="0" indent="0">
              <a:lnSpc>
                <a:spcPct val="80000"/>
              </a:lnSpc>
              <a:buNone/>
            </a:pPr>
            <a:r>
              <a:rPr lang="en-US" sz="2800" dirty="0" smtClean="0"/>
              <a:t>All </a:t>
            </a:r>
            <a:r>
              <a:rPr lang="en-US" sz="2800" dirty="0" smtClean="0"/>
              <a:t>of the handbook information is important but some of it will be needed all the time and some only occasionally. </a:t>
            </a:r>
            <a:r>
              <a:rPr lang="en-US" sz="2800" dirty="0"/>
              <a:t>Pages 11 – </a:t>
            </a:r>
            <a:r>
              <a:rPr lang="en-US" sz="2800" dirty="0" smtClean="0"/>
              <a:t>22 are likely to be particularly useful.</a:t>
            </a:r>
            <a:r>
              <a:rPr lang="en-GB" sz="2800" dirty="0" smtClean="0"/>
              <a:t> </a:t>
            </a:r>
            <a:r>
              <a:rPr lang="en-US" sz="2800" dirty="0" smtClean="0"/>
              <a:t>Please keep the handbook in a place (and format) where you can easily find it and use it. </a:t>
            </a:r>
            <a:endParaRPr lang="en-GB" sz="2800" dirty="0"/>
          </a:p>
        </p:txBody>
      </p:sp>
    </p:spTree>
    <p:extLst>
      <p:ext uri="{BB962C8B-B14F-4D97-AF65-F5344CB8AC3E}">
        <p14:creationId xmlns:p14="http://schemas.microsoft.com/office/powerpoint/2010/main" val="37570318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checkerboard(across)">
                                      <p:cBhvr>
                                        <p:cTn id="7" dur="500"/>
                                        <p:tgtEl>
                                          <p:spTgt spid="28675">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28675">
                                            <p:txEl>
                                              <p:pRg st="2" end="2"/>
                                            </p:txEl>
                                          </p:spTgt>
                                        </p:tgtEl>
                                        <p:attrNameLst>
                                          <p:attrName>style.visibility</p:attrName>
                                        </p:attrNameLst>
                                      </p:cBhvr>
                                      <p:to>
                                        <p:strVal val="visible"/>
                                      </p:to>
                                    </p:set>
                                    <p:animEffect transition="in" filter="checkerboard(across)">
                                      <p:cBhvr>
                                        <p:cTn id="11" dur="5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28600"/>
            <a:ext cx="8062664" cy="1066800"/>
          </a:xfrm>
        </p:spPr>
        <p:txBody>
          <a:bodyPr/>
          <a:lstStyle/>
          <a:p>
            <a:r>
              <a:rPr lang="en-US" sz="3600" dirty="0" smtClean="0"/>
              <a:t>Assignments = progress towards the MA</a:t>
            </a:r>
            <a:endParaRPr lang="en-GB" sz="3600" dirty="0"/>
          </a:p>
        </p:txBody>
      </p:sp>
      <p:sp>
        <p:nvSpPr>
          <p:cNvPr id="10243" name="Rectangle 3"/>
          <p:cNvSpPr>
            <a:spLocks noGrp="1" noChangeArrowheads="1"/>
          </p:cNvSpPr>
          <p:nvPr>
            <p:ph type="body" idx="1"/>
          </p:nvPr>
        </p:nvSpPr>
        <p:spPr>
          <a:xfrm>
            <a:off x="685800" y="1484784"/>
            <a:ext cx="7772400" cy="4392488"/>
          </a:xfrm>
          <a:ln>
            <a:solidFill>
              <a:srgbClr val="00CC99"/>
            </a:solidFill>
          </a:ln>
        </p:spPr>
        <p:txBody>
          <a:bodyPr/>
          <a:lstStyle/>
          <a:p>
            <a:pPr marL="0" indent="0">
              <a:spcBef>
                <a:spcPts val="0"/>
              </a:spcBef>
              <a:buFontTx/>
              <a:buNone/>
            </a:pPr>
            <a:r>
              <a:rPr lang="en-US" sz="2800" dirty="0" smtClean="0"/>
              <a:t>All MA degrees require 180 credits.</a:t>
            </a:r>
          </a:p>
          <a:p>
            <a:pPr marL="0" indent="0">
              <a:spcBef>
                <a:spcPts val="0"/>
              </a:spcBef>
              <a:buFontTx/>
              <a:buNone/>
            </a:pPr>
            <a:endParaRPr lang="en-US" sz="2800" dirty="0"/>
          </a:p>
          <a:p>
            <a:pPr marL="0" indent="0">
              <a:spcBef>
                <a:spcPts val="0"/>
              </a:spcBef>
              <a:buFontTx/>
              <a:buNone/>
            </a:pPr>
            <a:r>
              <a:rPr lang="en-US" sz="2800" dirty="0" smtClean="0"/>
              <a:t>Dissertation in Year 2                             = 60</a:t>
            </a:r>
          </a:p>
          <a:p>
            <a:pPr marL="0" indent="0">
              <a:spcBef>
                <a:spcPts val="0"/>
              </a:spcBef>
              <a:buNone/>
            </a:pPr>
            <a:r>
              <a:rPr lang="en-US" sz="2800" dirty="0"/>
              <a:t>Assignments in Year 1 (30 each)          = 60</a:t>
            </a:r>
          </a:p>
          <a:p>
            <a:pPr marL="0" indent="0">
              <a:spcBef>
                <a:spcPts val="0"/>
              </a:spcBef>
              <a:buNone/>
            </a:pPr>
            <a:r>
              <a:rPr lang="en-US" sz="2800" dirty="0" smtClean="0"/>
              <a:t>The </a:t>
            </a:r>
            <a:r>
              <a:rPr lang="en-US" sz="2800" dirty="0"/>
              <a:t>PGCE you have already achieved = </a:t>
            </a:r>
            <a:r>
              <a:rPr lang="en-US" sz="2800" dirty="0" smtClean="0"/>
              <a:t>60</a:t>
            </a:r>
          </a:p>
          <a:p>
            <a:pPr marL="0" indent="0">
              <a:spcBef>
                <a:spcPts val="0"/>
              </a:spcBef>
              <a:buFontTx/>
              <a:buNone/>
            </a:pPr>
            <a:endParaRPr lang="en-US" sz="2800" dirty="0"/>
          </a:p>
          <a:p>
            <a:pPr marL="0" indent="0">
              <a:spcBef>
                <a:spcPts val="0"/>
              </a:spcBef>
              <a:buFontTx/>
              <a:buNone/>
            </a:pPr>
            <a:r>
              <a:rPr lang="en-US" sz="2800" dirty="0" smtClean="0"/>
              <a:t>There is an upward trajectory in terms of challenge and your further development of the skills you need to complete the dissertation. </a:t>
            </a:r>
          </a:p>
          <a:p>
            <a:pPr marL="0" indent="0">
              <a:spcBef>
                <a:spcPts val="0"/>
              </a:spcBef>
              <a:buFontTx/>
              <a:buNone/>
            </a:pPr>
            <a:r>
              <a:rPr lang="en-US" sz="2800" dirty="0" smtClean="0"/>
              <a:t>The assignments offer practice in those skills.</a:t>
            </a:r>
            <a:endParaRPr lang="en-GB" sz="2800" dirty="0"/>
          </a:p>
        </p:txBody>
      </p:sp>
      <p:pic>
        <p:nvPicPr>
          <p:cNvPr id="3" name="Picture 2"/>
          <p:cNvPicPr>
            <a:picLocks noChangeAspect="1"/>
          </p:cNvPicPr>
          <p:nvPr/>
        </p:nvPicPr>
        <p:blipFill>
          <a:blip r:embed="rId2"/>
          <a:stretch>
            <a:fillRect/>
          </a:stretch>
        </p:blipFill>
        <p:spPr>
          <a:xfrm>
            <a:off x="7437952" y="1340768"/>
            <a:ext cx="1728192" cy="1532508"/>
          </a:xfrm>
          <a:prstGeom prst="rect">
            <a:avLst/>
          </a:prstGeom>
        </p:spPr>
      </p:pic>
      <p:sp>
        <p:nvSpPr>
          <p:cNvPr id="5" name="TextBox 4"/>
          <p:cNvSpPr txBox="1"/>
          <p:nvPr/>
        </p:nvSpPr>
        <p:spPr>
          <a:xfrm>
            <a:off x="8388424" y="2348880"/>
            <a:ext cx="288032" cy="3416320"/>
          </a:xfrm>
          <a:prstGeom prst="rect">
            <a:avLst/>
          </a:prstGeom>
          <a:noFill/>
        </p:spPr>
        <p:txBody>
          <a:bodyPr wrap="square" rtlCol="0">
            <a:spAutoFit/>
          </a:bodyPr>
          <a:lstStyle/>
          <a:p>
            <a:r>
              <a:rPr lang="en-GB" dirty="0" smtClean="0">
                <a:latin typeface="Wingdings"/>
                <a:ea typeface="Wingdings"/>
                <a:cs typeface="Wingdings"/>
                <a:sym typeface="Wingdings"/>
              </a:rPr>
              <a:t></a:t>
            </a:r>
            <a:endParaRPr lang="en-GB" dirty="0"/>
          </a:p>
        </p:txBody>
      </p:sp>
    </p:spTree>
    <p:extLst>
      <p:ext uri="{BB962C8B-B14F-4D97-AF65-F5344CB8AC3E}">
        <p14:creationId xmlns:p14="http://schemas.microsoft.com/office/powerpoint/2010/main" val="10841564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1000"/>
                                  </p:stCondLst>
                                  <p:childTnLst>
                                    <p:set>
                                      <p:cBhvr>
                                        <p:cTn id="10"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11" dur="500"/>
                                        <p:tgtEl>
                                          <p:spTgt spid="10243">
                                            <p:txEl>
                                              <p:pRg st="4" end="4"/>
                                            </p:txEl>
                                          </p:spTgt>
                                        </p:tgtEl>
                                      </p:cBhvr>
                                    </p:animEffect>
                                  </p:childTnLst>
                                </p:cTn>
                              </p:par>
                            </p:childTnLst>
                          </p:cTn>
                        </p:par>
                        <p:par>
                          <p:cTn id="12" fill="hold">
                            <p:stCondLst>
                              <p:cond delay="2000"/>
                            </p:stCondLst>
                            <p:childTnLst>
                              <p:par>
                                <p:cTn id="13" presetID="5" presetClass="entr" presetSubtype="10" fill="hold" nodeType="afterEffect">
                                  <p:stCondLst>
                                    <p:cond delay="1000"/>
                                  </p:stCondLst>
                                  <p:childTnLst>
                                    <p:set>
                                      <p:cBhvr>
                                        <p:cTn id="14"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5" dur="500"/>
                                        <p:tgtEl>
                                          <p:spTgt spid="10243">
                                            <p:txEl>
                                              <p:pRg st="3" end="3"/>
                                            </p:txEl>
                                          </p:spTgt>
                                        </p:tgtEl>
                                      </p:cBhvr>
                                    </p:animEffect>
                                  </p:childTnLst>
                                </p:cTn>
                              </p:par>
                            </p:childTnLst>
                          </p:cTn>
                        </p:par>
                        <p:par>
                          <p:cTn id="16" fill="hold">
                            <p:stCondLst>
                              <p:cond delay="3500"/>
                            </p:stCondLst>
                            <p:childTnLst>
                              <p:par>
                                <p:cTn id="17" presetID="5" presetClass="entr" presetSubtype="10" fill="hold" nodeType="afterEffect">
                                  <p:stCondLst>
                                    <p:cond delay="1000"/>
                                  </p:stCondLst>
                                  <p:childTnLst>
                                    <p:set>
                                      <p:cBhvr>
                                        <p:cTn id="18"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9" dur="500"/>
                                        <p:tgtEl>
                                          <p:spTgt spid="10243">
                                            <p:txEl>
                                              <p:pRg st="2" end="2"/>
                                            </p:txEl>
                                          </p:spTgt>
                                        </p:tgtEl>
                                      </p:cBhvr>
                                    </p:animEffect>
                                  </p:childTnLst>
                                </p:cTn>
                              </p:par>
                            </p:childTnLst>
                          </p:cTn>
                        </p:par>
                        <p:par>
                          <p:cTn id="20" fill="hold">
                            <p:stCondLst>
                              <p:cond delay="5000"/>
                            </p:stCondLst>
                            <p:childTnLst>
                              <p:par>
                                <p:cTn id="21" presetID="5" presetClass="entr" presetSubtype="10" fill="hold" nodeType="afterEffect">
                                  <p:stCondLst>
                                    <p:cond delay="2000"/>
                                  </p:stCondLst>
                                  <p:childTnLst>
                                    <p:set>
                                      <p:cBhvr>
                                        <p:cTn id="22" dur="1" fill="hold">
                                          <p:stCondLst>
                                            <p:cond delay="0"/>
                                          </p:stCondLst>
                                        </p:cTn>
                                        <p:tgtEl>
                                          <p:spTgt spid="10243">
                                            <p:txEl>
                                              <p:pRg st="6" end="6"/>
                                            </p:txEl>
                                          </p:spTgt>
                                        </p:tgtEl>
                                        <p:attrNameLst>
                                          <p:attrName>style.visibility</p:attrName>
                                        </p:attrNameLst>
                                      </p:cBhvr>
                                      <p:to>
                                        <p:strVal val="visible"/>
                                      </p:to>
                                    </p:set>
                                    <p:animEffect transition="in" filter="checkerboard(across)">
                                      <p:cBhvr>
                                        <p:cTn id="23" dur="500"/>
                                        <p:tgtEl>
                                          <p:spTgt spid="10243">
                                            <p:txEl>
                                              <p:pRg st="6" end="6"/>
                                            </p:txEl>
                                          </p:spTgt>
                                        </p:tgtEl>
                                      </p:cBhvr>
                                    </p:animEffect>
                                  </p:childTnLst>
                                </p:cTn>
                              </p:par>
                            </p:childTnLst>
                          </p:cTn>
                        </p:par>
                        <p:par>
                          <p:cTn id="24" fill="hold">
                            <p:stCondLst>
                              <p:cond delay="7500"/>
                            </p:stCondLst>
                            <p:childTnLst>
                              <p:par>
                                <p:cTn id="25" presetID="42" presetClass="entr" presetSubtype="0" fill="hold" grpId="0" nodeType="afterEffect">
                                  <p:stCondLst>
                                    <p:cond delay="30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1500"/>
                            </p:stCondLst>
                            <p:childTnLst>
                              <p:par>
                                <p:cTn id="31" presetID="26"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80">
                                          <p:stCondLst>
                                            <p:cond delay="0"/>
                                          </p:stCondLst>
                                        </p:cTn>
                                        <p:tgtEl>
                                          <p:spTgt spid="3"/>
                                        </p:tgtEl>
                                      </p:cBhvr>
                                    </p:animEffect>
                                    <p:anim calcmode="lin" valueType="num">
                                      <p:cBhvr>
                                        <p:cTn id="3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9" dur="26">
                                          <p:stCondLst>
                                            <p:cond delay="650"/>
                                          </p:stCondLst>
                                        </p:cTn>
                                        <p:tgtEl>
                                          <p:spTgt spid="3"/>
                                        </p:tgtEl>
                                      </p:cBhvr>
                                      <p:to x="100000" y="60000"/>
                                    </p:animScale>
                                    <p:animScale>
                                      <p:cBhvr>
                                        <p:cTn id="40" dur="166" decel="50000">
                                          <p:stCondLst>
                                            <p:cond delay="676"/>
                                          </p:stCondLst>
                                        </p:cTn>
                                        <p:tgtEl>
                                          <p:spTgt spid="3"/>
                                        </p:tgtEl>
                                      </p:cBhvr>
                                      <p:to x="100000" y="100000"/>
                                    </p:animScale>
                                    <p:animScale>
                                      <p:cBhvr>
                                        <p:cTn id="41" dur="26">
                                          <p:stCondLst>
                                            <p:cond delay="1312"/>
                                          </p:stCondLst>
                                        </p:cTn>
                                        <p:tgtEl>
                                          <p:spTgt spid="3"/>
                                        </p:tgtEl>
                                      </p:cBhvr>
                                      <p:to x="100000" y="80000"/>
                                    </p:animScale>
                                    <p:animScale>
                                      <p:cBhvr>
                                        <p:cTn id="42" dur="166" decel="50000">
                                          <p:stCondLst>
                                            <p:cond delay="1338"/>
                                          </p:stCondLst>
                                        </p:cTn>
                                        <p:tgtEl>
                                          <p:spTgt spid="3"/>
                                        </p:tgtEl>
                                      </p:cBhvr>
                                      <p:to x="100000" y="100000"/>
                                    </p:animScale>
                                    <p:animScale>
                                      <p:cBhvr>
                                        <p:cTn id="43" dur="26">
                                          <p:stCondLst>
                                            <p:cond delay="1642"/>
                                          </p:stCondLst>
                                        </p:cTn>
                                        <p:tgtEl>
                                          <p:spTgt spid="3"/>
                                        </p:tgtEl>
                                      </p:cBhvr>
                                      <p:to x="100000" y="90000"/>
                                    </p:animScale>
                                    <p:animScale>
                                      <p:cBhvr>
                                        <p:cTn id="44" dur="166" decel="50000">
                                          <p:stCondLst>
                                            <p:cond delay="1668"/>
                                          </p:stCondLst>
                                        </p:cTn>
                                        <p:tgtEl>
                                          <p:spTgt spid="3"/>
                                        </p:tgtEl>
                                      </p:cBhvr>
                                      <p:to x="100000" y="100000"/>
                                    </p:animScale>
                                    <p:animScale>
                                      <p:cBhvr>
                                        <p:cTn id="45" dur="26">
                                          <p:stCondLst>
                                            <p:cond delay="1808"/>
                                          </p:stCondLst>
                                        </p:cTn>
                                        <p:tgtEl>
                                          <p:spTgt spid="3"/>
                                        </p:tgtEl>
                                      </p:cBhvr>
                                      <p:to x="100000" y="95000"/>
                                    </p:animScale>
                                    <p:animScale>
                                      <p:cBhvr>
                                        <p:cTn id="46" dur="166" decel="50000">
                                          <p:stCondLst>
                                            <p:cond delay="1834"/>
                                          </p:stCondLst>
                                        </p:cTn>
                                        <p:tgtEl>
                                          <p:spTgt spid="3"/>
                                        </p:tgtEl>
                                      </p:cBhvr>
                                      <p:to x="100000" y="100000"/>
                                    </p:animScale>
                                  </p:childTnLst>
                                </p:cTn>
                              </p:par>
                            </p:childTnLst>
                          </p:cTn>
                        </p:par>
                        <p:par>
                          <p:cTn id="47" fill="hold">
                            <p:stCondLst>
                              <p:cond delay="13500"/>
                            </p:stCondLst>
                            <p:childTnLst>
                              <p:par>
                                <p:cTn id="48" presetID="5" presetClass="entr" presetSubtype="10" fill="hold" nodeType="afterEffect">
                                  <p:stCondLst>
                                    <p:cond delay="2000"/>
                                  </p:stCondLst>
                                  <p:childTnLst>
                                    <p:set>
                                      <p:cBhvr>
                                        <p:cTn id="49" dur="1" fill="hold">
                                          <p:stCondLst>
                                            <p:cond delay="0"/>
                                          </p:stCondLst>
                                        </p:cTn>
                                        <p:tgtEl>
                                          <p:spTgt spid="10243">
                                            <p:txEl>
                                              <p:pRg st="7" end="7"/>
                                            </p:txEl>
                                          </p:spTgt>
                                        </p:tgtEl>
                                        <p:attrNameLst>
                                          <p:attrName>style.visibility</p:attrName>
                                        </p:attrNameLst>
                                      </p:cBhvr>
                                      <p:to>
                                        <p:strVal val="visible"/>
                                      </p:to>
                                    </p:set>
                                    <p:animEffect transition="in" filter="checkerboard(across)">
                                      <p:cBhvr>
                                        <p:cTn id="50" dur="5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3600" dirty="0" smtClean="0"/>
              <a:t>Year 1 assignments</a:t>
            </a:r>
            <a:endParaRPr lang="en-GB" sz="3600" dirty="0"/>
          </a:p>
        </p:txBody>
      </p:sp>
      <p:sp>
        <p:nvSpPr>
          <p:cNvPr id="10243" name="Rectangle 3"/>
          <p:cNvSpPr>
            <a:spLocks noGrp="1" noChangeArrowheads="1"/>
          </p:cNvSpPr>
          <p:nvPr>
            <p:ph type="body" idx="1"/>
          </p:nvPr>
        </p:nvSpPr>
        <p:spPr>
          <a:xfrm>
            <a:off x="685800" y="1196752"/>
            <a:ext cx="7774632" cy="4289648"/>
          </a:xfrm>
        </p:spPr>
        <p:txBody>
          <a:bodyPr/>
          <a:lstStyle/>
          <a:p>
            <a:pPr marL="0" indent="0">
              <a:lnSpc>
                <a:spcPct val="90000"/>
              </a:lnSpc>
              <a:buFontTx/>
              <a:buNone/>
            </a:pPr>
            <a:r>
              <a:rPr lang="en-US" sz="2800" dirty="0" smtClean="0"/>
              <a:t>1) Independent Self-study Assignment (ie9d5) submission date Tuesday 25th July 2016 at 11.59pm</a:t>
            </a:r>
          </a:p>
          <a:p>
            <a:pPr marL="0" indent="0">
              <a:lnSpc>
                <a:spcPct val="90000"/>
              </a:lnSpc>
              <a:buFontTx/>
              <a:buNone/>
            </a:pPr>
            <a:endParaRPr lang="en-US" sz="2800" dirty="0"/>
          </a:p>
          <a:p>
            <a:pPr marL="0" indent="0">
              <a:lnSpc>
                <a:spcPct val="90000"/>
              </a:lnSpc>
              <a:buFontTx/>
              <a:buNone/>
            </a:pPr>
            <a:r>
              <a:rPr lang="en-US" sz="2800" dirty="0" smtClean="0"/>
              <a:t>2) Improving Schools Assignment (ie9d3</a:t>
            </a:r>
            <a:r>
              <a:rPr lang="en-US" sz="2800" dirty="0"/>
              <a:t>)</a:t>
            </a:r>
            <a:r>
              <a:rPr lang="en-US" sz="2800" dirty="0" smtClean="0"/>
              <a:t>  submission date Tuesday 3</a:t>
            </a:r>
            <a:r>
              <a:rPr lang="en-US" sz="2800" baseline="30000" dirty="0" smtClean="0"/>
              <a:t>rd</a:t>
            </a:r>
            <a:r>
              <a:rPr lang="en-US" sz="2800" dirty="0" smtClean="0"/>
              <a:t> May 2016 at 11.59pm</a:t>
            </a:r>
          </a:p>
          <a:p>
            <a:pPr marL="0" indent="0">
              <a:lnSpc>
                <a:spcPct val="90000"/>
              </a:lnSpc>
              <a:buFontTx/>
              <a:buNone/>
            </a:pPr>
            <a:endParaRPr lang="en-US" sz="2800" dirty="0" smtClean="0"/>
          </a:p>
          <a:p>
            <a:pPr marL="0" indent="0">
              <a:lnSpc>
                <a:spcPct val="90000"/>
              </a:lnSpc>
              <a:buFontTx/>
              <a:buNone/>
            </a:pPr>
            <a:r>
              <a:rPr lang="en-US" sz="2800" dirty="0" smtClean="0"/>
              <a:t>The strange numbering of assignments is explained by the fact that you have to start keeping data for Assignment 1 </a:t>
            </a:r>
            <a:r>
              <a:rPr lang="en-US" sz="2800" b="1" dirty="0" smtClean="0"/>
              <a:t>now</a:t>
            </a:r>
            <a:r>
              <a:rPr lang="en-US" sz="2800" dirty="0" smtClean="0"/>
              <a:t> even though you don’t submit it until the end of this academic year.</a:t>
            </a:r>
            <a:endParaRPr lang="en-GB" sz="2800" dirty="0"/>
          </a:p>
        </p:txBody>
      </p:sp>
    </p:spTree>
    <p:extLst>
      <p:ext uri="{BB962C8B-B14F-4D97-AF65-F5344CB8AC3E}">
        <p14:creationId xmlns:p14="http://schemas.microsoft.com/office/powerpoint/2010/main" val="2970626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2000"/>
                                  </p:stCondLst>
                                  <p:childTnLst>
                                    <p:set>
                                      <p:cBhvr>
                                        <p:cTn id="10"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1" dur="500"/>
                                        <p:tgtEl>
                                          <p:spTgt spid="10243">
                                            <p:txEl>
                                              <p:pRg st="2" end="2"/>
                                            </p:txEl>
                                          </p:spTgt>
                                        </p:tgtEl>
                                      </p:cBhvr>
                                    </p:animEffect>
                                  </p:childTnLst>
                                </p:cTn>
                              </p:par>
                            </p:childTnLst>
                          </p:cTn>
                        </p:par>
                        <p:par>
                          <p:cTn id="12" fill="hold">
                            <p:stCondLst>
                              <p:cond delay="3000"/>
                            </p:stCondLst>
                            <p:childTnLst>
                              <p:par>
                                <p:cTn id="13" presetID="5" presetClass="entr" presetSubtype="10" fill="hold" nodeType="afterEffect">
                                  <p:stCondLst>
                                    <p:cond delay="3000"/>
                                  </p:stCondLst>
                                  <p:childTnLst>
                                    <p:set>
                                      <p:cBhvr>
                                        <p:cTn id="14"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15"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The Independent Self-study assignment</a:t>
            </a:r>
            <a:endParaRPr lang="en-GB" sz="3600" dirty="0"/>
          </a:p>
        </p:txBody>
      </p:sp>
      <p:sp>
        <p:nvSpPr>
          <p:cNvPr id="10243" name="Rectangle 3"/>
          <p:cNvSpPr>
            <a:spLocks noGrp="1" noChangeArrowheads="1"/>
          </p:cNvSpPr>
          <p:nvPr>
            <p:ph type="body" idx="1"/>
          </p:nvPr>
        </p:nvSpPr>
        <p:spPr>
          <a:xfrm>
            <a:off x="395536" y="1196752"/>
            <a:ext cx="8496944" cy="5328592"/>
          </a:xfrm>
        </p:spPr>
        <p:txBody>
          <a:bodyPr/>
          <a:lstStyle/>
          <a:p>
            <a:pPr marL="0" indent="0">
              <a:spcBef>
                <a:spcPts val="300"/>
              </a:spcBef>
              <a:buFontTx/>
              <a:buNone/>
            </a:pPr>
            <a:r>
              <a:rPr lang="en-GB" sz="2800" dirty="0" smtClean="0"/>
              <a:t>Skills: self-reflection; independent selection and critique of literature; application of theory to practice; academic writing.</a:t>
            </a:r>
          </a:p>
          <a:p>
            <a:pPr>
              <a:spcBef>
                <a:spcPts val="300"/>
              </a:spcBef>
              <a:buFont typeface="Wingdings" charset="2"/>
              <a:buChar char="ü"/>
            </a:pPr>
            <a:r>
              <a:rPr lang="en-GB" sz="2800" dirty="0" smtClean="0"/>
              <a:t>You have a hand-out of the rubric for this.</a:t>
            </a:r>
          </a:p>
          <a:p>
            <a:pPr>
              <a:spcBef>
                <a:spcPts val="300"/>
              </a:spcBef>
              <a:buFont typeface="Wingdings" charset="2"/>
              <a:buChar char="ü"/>
            </a:pPr>
            <a:r>
              <a:rPr lang="en-GB" sz="2800" dirty="0" smtClean="0"/>
              <a:t>See also the additional guidance sheet, and the pro forma which is offered as one way to keep evidence.</a:t>
            </a:r>
          </a:p>
          <a:p>
            <a:pPr>
              <a:spcBef>
                <a:spcPts val="300"/>
              </a:spcBef>
              <a:buFont typeface="Wingdings" charset="2"/>
              <a:buChar char="ü"/>
            </a:pPr>
            <a:r>
              <a:rPr lang="en-GB" sz="2800" dirty="0" smtClean="0"/>
              <a:t>Downloadable copies of all these are on the course website. </a:t>
            </a:r>
          </a:p>
          <a:p>
            <a:pPr>
              <a:spcBef>
                <a:spcPts val="300"/>
              </a:spcBef>
              <a:buFont typeface="Wingdings" charset="2"/>
              <a:buChar char="ü"/>
            </a:pPr>
            <a:r>
              <a:rPr lang="en-GB" sz="2800" dirty="0" smtClean="0"/>
              <a:t>Work today and the next 2 teaching days will help you develop the critical analysis skills for this assignment.</a:t>
            </a:r>
            <a:endParaRPr lang="en-US" sz="2800" dirty="0"/>
          </a:p>
        </p:txBody>
      </p:sp>
    </p:spTree>
    <p:extLst>
      <p:ext uri="{BB962C8B-B14F-4D97-AF65-F5344CB8AC3E}">
        <p14:creationId xmlns:p14="http://schemas.microsoft.com/office/powerpoint/2010/main" val="3488019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3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4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par>
                          <p:cTn id="16" fill="hold">
                            <p:stCondLst>
                              <p:cond delay="6500"/>
                            </p:stCondLst>
                            <p:childTnLst>
                              <p:par>
                                <p:cTn id="17" presetID="5" presetClass="entr" presetSubtype="10" fill="hold" nodeType="afterEffect">
                                  <p:stCondLst>
                                    <p:cond delay="2000"/>
                                  </p:stCondLst>
                                  <p:childTnLst>
                                    <p:set>
                                      <p:cBhvr>
                                        <p:cTn id="18" dur="1" fill="hold">
                                          <p:stCondLst>
                                            <p:cond delay="0"/>
                                          </p:stCondLst>
                                        </p:cTn>
                                        <p:tgtEl>
                                          <p:spTgt spid="10243">
                                            <p:txEl>
                                              <p:pRg st="3" end="3"/>
                                            </p:txEl>
                                          </p:spTgt>
                                        </p:tgtEl>
                                        <p:attrNameLst>
                                          <p:attrName>style.visibility</p:attrName>
                                        </p:attrNameLst>
                                      </p:cBhvr>
                                      <p:to>
                                        <p:strVal val="visible"/>
                                      </p:to>
                                    </p:set>
                                    <p:animEffect transition="in" filter="checkerboard(across)">
                                      <p:cBhvr>
                                        <p:cTn id="19" dur="500"/>
                                        <p:tgtEl>
                                          <p:spTgt spid="10243">
                                            <p:txEl>
                                              <p:pRg st="3" end="3"/>
                                            </p:txEl>
                                          </p:spTgt>
                                        </p:tgtEl>
                                      </p:cBhvr>
                                    </p:animEffect>
                                  </p:childTnLst>
                                </p:cTn>
                              </p:par>
                            </p:childTnLst>
                          </p:cTn>
                        </p:par>
                        <p:par>
                          <p:cTn id="20" fill="hold">
                            <p:stCondLst>
                              <p:cond delay="9000"/>
                            </p:stCondLst>
                            <p:childTnLst>
                              <p:par>
                                <p:cTn id="21" presetID="5" presetClass="entr" presetSubtype="10" fill="hold" nodeType="afterEffect">
                                  <p:stCondLst>
                                    <p:cond delay="2000"/>
                                  </p:stCondLst>
                                  <p:childTnLst>
                                    <p:set>
                                      <p:cBhvr>
                                        <p:cTn id="22" dur="1" fill="hold">
                                          <p:stCondLst>
                                            <p:cond delay="0"/>
                                          </p:stCondLst>
                                        </p:cTn>
                                        <p:tgtEl>
                                          <p:spTgt spid="10243">
                                            <p:txEl>
                                              <p:pRg st="4" end="4"/>
                                            </p:txEl>
                                          </p:spTgt>
                                        </p:tgtEl>
                                        <p:attrNameLst>
                                          <p:attrName>style.visibility</p:attrName>
                                        </p:attrNameLst>
                                      </p:cBhvr>
                                      <p:to>
                                        <p:strVal val="visible"/>
                                      </p:to>
                                    </p:set>
                                    <p:animEffect transition="in" filter="checkerboard(across)">
                                      <p:cBhvr>
                                        <p:cTn id="23"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228600"/>
            <a:ext cx="8208912" cy="1066800"/>
          </a:xfrm>
        </p:spPr>
        <p:txBody>
          <a:bodyPr/>
          <a:lstStyle/>
          <a:p>
            <a:r>
              <a:rPr lang="en-US" sz="3600" dirty="0" smtClean="0"/>
              <a:t>The Case Study assignment</a:t>
            </a:r>
            <a:endParaRPr lang="en-GB" sz="3600" dirty="0"/>
          </a:p>
        </p:txBody>
      </p:sp>
      <p:sp>
        <p:nvSpPr>
          <p:cNvPr id="10243" name="Rectangle 3"/>
          <p:cNvSpPr>
            <a:spLocks noGrp="1" noChangeArrowheads="1"/>
          </p:cNvSpPr>
          <p:nvPr>
            <p:ph type="body" idx="1"/>
          </p:nvPr>
        </p:nvSpPr>
        <p:spPr>
          <a:xfrm>
            <a:off x="395536" y="1268760"/>
            <a:ext cx="8352928" cy="4217640"/>
          </a:xfrm>
        </p:spPr>
        <p:txBody>
          <a:bodyPr/>
          <a:lstStyle/>
          <a:p>
            <a:pPr marL="0" indent="0">
              <a:lnSpc>
                <a:spcPct val="90000"/>
              </a:lnSpc>
              <a:buNone/>
            </a:pPr>
            <a:r>
              <a:rPr lang="en-GB" sz="2800" dirty="0"/>
              <a:t>Skills: </a:t>
            </a:r>
            <a:r>
              <a:rPr lang="en-GB" sz="2800" dirty="0" smtClean="0"/>
              <a:t>in the context of social science, selection </a:t>
            </a:r>
            <a:r>
              <a:rPr lang="en-GB" sz="2800" dirty="0"/>
              <a:t>and critique of literature</a:t>
            </a:r>
            <a:r>
              <a:rPr lang="en-GB" sz="2800" dirty="0" smtClean="0"/>
              <a:t>; developing a rationale for data collection; actual data collection and analysis; comparison of findings to theory; developing credible judgements; academic writing.</a:t>
            </a:r>
            <a:endParaRPr lang="en-GB" sz="2800" dirty="0"/>
          </a:p>
          <a:p>
            <a:pPr>
              <a:buFont typeface="Wingdings" charset="2"/>
              <a:buChar char="ü"/>
            </a:pPr>
            <a:r>
              <a:rPr lang="en-GB" sz="2800" dirty="0" smtClean="0"/>
              <a:t>You have a hand-out of the rubric for this, and a copy is also on the course website.</a:t>
            </a:r>
          </a:p>
          <a:p>
            <a:pPr>
              <a:buFont typeface="Wingdings" charset="2"/>
              <a:buChar char="ü"/>
            </a:pPr>
            <a:r>
              <a:rPr lang="en-GB" sz="2800" dirty="0" smtClean="0"/>
              <a:t>Today and over the next 2 teaching Saturdays we shall be covering the essentials to help you prepare and carry out this enquiry.</a:t>
            </a:r>
          </a:p>
          <a:p>
            <a:pPr marL="0" indent="0">
              <a:lnSpc>
                <a:spcPct val="90000"/>
              </a:lnSpc>
              <a:buFontTx/>
              <a:buNone/>
            </a:pPr>
            <a:endParaRPr lang="en-GB" sz="2800" dirty="0" smtClean="0"/>
          </a:p>
          <a:p>
            <a:pPr marL="0" indent="0">
              <a:lnSpc>
                <a:spcPct val="90000"/>
              </a:lnSpc>
              <a:buFontTx/>
              <a:buNone/>
            </a:pPr>
            <a:endParaRPr lang="en-GB" sz="2800" dirty="0"/>
          </a:p>
        </p:txBody>
      </p:sp>
    </p:spTree>
    <p:extLst>
      <p:ext uri="{BB962C8B-B14F-4D97-AF65-F5344CB8AC3E}">
        <p14:creationId xmlns:p14="http://schemas.microsoft.com/office/powerpoint/2010/main" val="3651598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checkerboard(across)">
                                      <p:cBhvr>
                                        <p:cTn id="7" dur="500"/>
                                        <p:tgtEl>
                                          <p:spTgt spid="10243">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5000"/>
                                  </p:stCondLst>
                                  <p:childTnLst>
                                    <p:set>
                                      <p:cBhvr>
                                        <p:cTn id="10" dur="1" fill="hold">
                                          <p:stCondLst>
                                            <p:cond delay="0"/>
                                          </p:stCondLst>
                                        </p:cTn>
                                        <p:tgtEl>
                                          <p:spTgt spid="10243">
                                            <p:txEl>
                                              <p:pRg st="1" end="1"/>
                                            </p:txEl>
                                          </p:spTgt>
                                        </p:tgtEl>
                                        <p:attrNameLst>
                                          <p:attrName>style.visibility</p:attrName>
                                        </p:attrNameLst>
                                      </p:cBhvr>
                                      <p:to>
                                        <p:strVal val="visible"/>
                                      </p:to>
                                    </p:set>
                                    <p:animEffect transition="in" filter="checkerboard(across)">
                                      <p:cBhvr>
                                        <p:cTn id="11" dur="500"/>
                                        <p:tgtEl>
                                          <p:spTgt spid="10243">
                                            <p:txEl>
                                              <p:pRg st="1" end="1"/>
                                            </p:txEl>
                                          </p:spTgt>
                                        </p:tgtEl>
                                      </p:cBhvr>
                                    </p:animEffect>
                                  </p:childTnLst>
                                </p:cTn>
                              </p:par>
                            </p:childTnLst>
                          </p:cTn>
                        </p:par>
                        <p:par>
                          <p:cTn id="12" fill="hold">
                            <p:stCondLst>
                              <p:cond delay="6000"/>
                            </p:stCondLst>
                            <p:childTnLst>
                              <p:par>
                                <p:cTn id="13" presetID="5" presetClass="entr" presetSubtype="10" fill="hold" nodeType="afterEffect">
                                  <p:stCondLst>
                                    <p:cond delay="2000"/>
                                  </p:stCondLst>
                                  <p:childTnLst>
                                    <p:set>
                                      <p:cBhvr>
                                        <p:cTn id="14" dur="1" fill="hold">
                                          <p:stCondLst>
                                            <p:cond delay="0"/>
                                          </p:stCondLst>
                                        </p:cTn>
                                        <p:tgtEl>
                                          <p:spTgt spid="10243">
                                            <p:txEl>
                                              <p:pRg st="2" end="2"/>
                                            </p:txEl>
                                          </p:spTgt>
                                        </p:tgtEl>
                                        <p:attrNameLst>
                                          <p:attrName>style.visibility</p:attrName>
                                        </p:attrNameLst>
                                      </p:cBhvr>
                                      <p:to>
                                        <p:strVal val="visible"/>
                                      </p:to>
                                    </p:set>
                                    <p:animEffect transition="in" filter="checkerboard(across)">
                                      <p:cBhvr>
                                        <p:cTn id="15"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Warwick" id="{BEA966FB-829C-4897-B77A-7FEBE5E11F48}" vid="{596ABA0C-2CAA-4CF4-9D8E-60194956FC32}"/>
    </a:ext>
  </a:extLst>
</a:theme>
</file>

<file path=ppt/theme/theme2.xml><?xml version="1.0" encoding="utf-8"?>
<a:theme xmlns:a="http://schemas.openxmlformats.org/drawingml/2006/main" name="1_Warwick rebranded template 2015">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Warwick" id="{BEA966FB-829C-4897-B77A-7FEBE5E11F48}" vid="{596ABA0C-2CAA-4CF4-9D8E-60194956FC32}"/>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1548</TotalTime>
  <Words>1146</Words>
  <Application>Microsoft Macintosh PowerPoint</Application>
  <PresentationFormat>On-screen Show (4:3)</PresentationFormat>
  <Paragraphs>82</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Warwick rebranded template 2015</vt:lpstr>
      <vt:lpstr>1_Warwick rebranded template 2015</vt:lpstr>
      <vt:lpstr>MA in Educational Leadership (Teach First)</vt:lpstr>
      <vt:lpstr>PowerPoint Presentation</vt:lpstr>
      <vt:lpstr>Course personnel: the leadership team</vt:lpstr>
      <vt:lpstr>PowerPoint Presentation</vt:lpstr>
      <vt:lpstr>Course information</vt:lpstr>
      <vt:lpstr>Assignments = progress towards the MA</vt:lpstr>
      <vt:lpstr>Year 1 assignments</vt:lpstr>
      <vt:lpstr>The Independent Self-study assignment</vt:lpstr>
      <vt:lpstr>The Case Study assignment</vt:lpstr>
      <vt:lpstr>Tutor support</vt:lpstr>
      <vt:lpstr> Ethics</vt:lpstr>
      <vt:lpstr>Where do I go for help? (1)</vt:lpstr>
      <vt:lpstr>Where do I go for help? (2)</vt:lpstr>
      <vt:lpstr>For most…</vt:lpstr>
      <vt:lpstr>Some of the January 2015 graduates…</vt:lpstr>
    </vt:vector>
  </TitlesOfParts>
  <Company>Law Courseware Consortium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John Dale</dc:creator>
  <cp:lastModifiedBy>Janet Harvey</cp:lastModifiedBy>
  <cp:revision>170</cp:revision>
  <cp:lastPrinted>2001-12-07T16:14:49Z</cp:lastPrinted>
  <dcterms:created xsi:type="dcterms:W3CDTF">2002-02-27T09:10:39Z</dcterms:created>
  <dcterms:modified xsi:type="dcterms:W3CDTF">2015-10-10T19:06:30Z</dcterms:modified>
</cp:coreProperties>
</file>