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 id="2147483674" r:id="rId2"/>
    <p:sldMasterId id="2147483687" r:id="rId3"/>
    <p:sldMasterId id="2147483700" r:id="rId4"/>
    <p:sldMasterId id="2147483713" r:id="rId5"/>
    <p:sldMasterId id="2147483726" r:id="rId6"/>
    <p:sldMasterId id="2147483739" r:id="rId7"/>
    <p:sldMasterId id="2147483752" r:id="rId8"/>
    <p:sldMasterId id="2147483765" r:id="rId9"/>
  </p:sldMasterIdLst>
  <p:notesMasterIdLst>
    <p:notesMasterId r:id="rId60"/>
  </p:notesMasterIdLst>
  <p:handoutMasterIdLst>
    <p:handoutMasterId r:id="rId61"/>
  </p:handoutMasterIdLst>
  <p:sldIdLst>
    <p:sldId id="378" r:id="rId10"/>
    <p:sldId id="375" r:id="rId11"/>
    <p:sldId id="376" r:id="rId12"/>
    <p:sldId id="379" r:id="rId13"/>
    <p:sldId id="380" r:id="rId14"/>
    <p:sldId id="381" r:id="rId15"/>
    <p:sldId id="382" r:id="rId16"/>
    <p:sldId id="383" r:id="rId17"/>
    <p:sldId id="384" r:id="rId18"/>
    <p:sldId id="385" r:id="rId19"/>
    <p:sldId id="386" r:id="rId20"/>
    <p:sldId id="387" r:id="rId21"/>
    <p:sldId id="388" r:id="rId22"/>
    <p:sldId id="389" r:id="rId23"/>
    <p:sldId id="390" r:id="rId24"/>
    <p:sldId id="391" r:id="rId25"/>
    <p:sldId id="392" r:id="rId26"/>
    <p:sldId id="393" r:id="rId27"/>
    <p:sldId id="394" r:id="rId28"/>
    <p:sldId id="395" r:id="rId29"/>
    <p:sldId id="396" r:id="rId30"/>
    <p:sldId id="397" r:id="rId31"/>
    <p:sldId id="398" r:id="rId32"/>
    <p:sldId id="399" r:id="rId33"/>
    <p:sldId id="400" r:id="rId34"/>
    <p:sldId id="401" r:id="rId35"/>
    <p:sldId id="402" r:id="rId36"/>
    <p:sldId id="403" r:id="rId37"/>
    <p:sldId id="404" r:id="rId38"/>
    <p:sldId id="405" r:id="rId39"/>
    <p:sldId id="406" r:id="rId40"/>
    <p:sldId id="407" r:id="rId41"/>
    <p:sldId id="408" r:id="rId42"/>
    <p:sldId id="409" r:id="rId43"/>
    <p:sldId id="410" r:id="rId44"/>
    <p:sldId id="411" r:id="rId45"/>
    <p:sldId id="412" r:id="rId46"/>
    <p:sldId id="413" r:id="rId47"/>
    <p:sldId id="414" r:id="rId48"/>
    <p:sldId id="415" r:id="rId49"/>
    <p:sldId id="416" r:id="rId50"/>
    <p:sldId id="417" r:id="rId51"/>
    <p:sldId id="418" r:id="rId52"/>
    <p:sldId id="419" r:id="rId53"/>
    <p:sldId id="420" r:id="rId54"/>
    <p:sldId id="421" r:id="rId55"/>
    <p:sldId id="422" r:id="rId56"/>
    <p:sldId id="423" r:id="rId57"/>
    <p:sldId id="424" r:id="rId58"/>
    <p:sldId id="425" r:id="rId59"/>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0">
          <p15:clr>
            <a:srgbClr val="A4A3A4"/>
          </p15:clr>
        </p15:guide>
        <p15:guide id="2" pos="21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6" autoAdjust="0"/>
    <p:restoredTop sz="86402" autoAdjust="0"/>
  </p:normalViewPr>
  <p:slideViewPr>
    <p:cSldViewPr>
      <p:cViewPr varScale="1">
        <p:scale>
          <a:sx n="79" d="100"/>
          <a:sy n="79" d="100"/>
        </p:scale>
        <p:origin x="726" y="96"/>
      </p:cViewPr>
      <p:guideLst>
        <p:guide orient="horz" pos="2160"/>
        <p:guide pos="2880"/>
      </p:guideLst>
    </p:cSldViewPr>
  </p:slideViewPr>
  <p:outlineViewPr>
    <p:cViewPr>
      <p:scale>
        <a:sx n="33" d="100"/>
        <a:sy n="33" d="100"/>
      </p:scale>
      <p:origin x="13144" y="9024"/>
    </p:cViewPr>
  </p:outlineViewPr>
  <p:notesTextViewPr>
    <p:cViewPr>
      <p:scale>
        <a:sx n="125" d="100"/>
        <a:sy n="125" d="100"/>
      </p:scale>
      <p:origin x="0" y="0"/>
    </p:cViewPr>
  </p:notesTextViewPr>
  <p:sorterViewPr>
    <p:cViewPr>
      <p:scale>
        <a:sx n="100" d="100"/>
        <a:sy n="100" d="100"/>
      </p:scale>
      <p:origin x="0" y="2792"/>
    </p:cViewPr>
  </p:sorterViewPr>
  <p:notesViewPr>
    <p:cSldViewPr>
      <p:cViewPr varScale="1">
        <p:scale>
          <a:sx n="49" d="100"/>
          <a:sy n="49" d="100"/>
        </p:scale>
        <p:origin x="-2952" y="-114"/>
      </p:cViewPr>
      <p:guideLst>
        <p:guide orient="horz" pos="3120"/>
        <p:guide pos="21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61"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E322540-E421-40D4-B6E4-3FC2585CE431}" type="slidenum">
              <a:rPr lang="en-GB"/>
              <a:pPr/>
              <a:t>‹#›</a:t>
            </a:fld>
            <a:endParaRPr lang="en-GB" dirty="0"/>
          </a:p>
        </p:txBody>
      </p:sp>
    </p:spTree>
    <p:extLst>
      <p:ext uri="{BB962C8B-B14F-4D97-AF65-F5344CB8AC3E}">
        <p14:creationId xmlns:p14="http://schemas.microsoft.com/office/powerpoint/2010/main" val="1104793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16387" name="Rectangle 2051"/>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16388"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6BA0828-FDCD-4646-AB9B-C845E27B7B52}" type="slidenum">
              <a:rPr lang="en-GB"/>
              <a:pPr/>
              <a:t>‹#›</a:t>
            </a:fld>
            <a:endParaRPr lang="en-GB" dirty="0"/>
          </a:p>
        </p:txBody>
      </p:sp>
    </p:spTree>
    <p:extLst>
      <p:ext uri="{BB962C8B-B14F-4D97-AF65-F5344CB8AC3E}">
        <p14:creationId xmlns:p14="http://schemas.microsoft.com/office/powerpoint/2010/main" val="11410429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A0E70DAA-ADFD-FD4D-A7D7-7DF6DFD75C4F}" type="slidenum">
              <a:rPr lang="en-GB" sz="1200">
                <a:solidFill>
                  <a:srgbClr val="000000"/>
                </a:solidFill>
              </a:rPr>
              <a:pPr/>
              <a:t>2</a:t>
            </a:fld>
            <a:endParaRPr lang="en-GB" sz="1200" dirty="0">
              <a:solidFill>
                <a:srgbClr val="000000"/>
              </a:solidFill>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sz="1400" dirty="0">
              <a:latin typeface="Arial" charset="0"/>
            </a:endParaRPr>
          </a:p>
        </p:txBody>
      </p:sp>
    </p:spTree>
    <p:extLst>
      <p:ext uri="{BB962C8B-B14F-4D97-AF65-F5344CB8AC3E}">
        <p14:creationId xmlns:p14="http://schemas.microsoft.com/office/powerpoint/2010/main" val="3601721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altLang="en-US" smtClean="0"/>
          </a:p>
        </p:txBody>
      </p:sp>
      <p:sp>
        <p:nvSpPr>
          <p:cNvPr id="37892" name="Slide Number Placeholder 3"/>
          <p:cNvSpPr>
            <a:spLocks noGrp="1"/>
          </p:cNvSpPr>
          <p:nvPr>
            <p:ph type="sldNum" sz="quarter" idx="5"/>
          </p:nvPr>
        </p:nvSpPr>
        <p:spPr>
          <a:noFill/>
        </p:spPr>
        <p:txBody>
          <a:bodyPr/>
          <a:lstStyle/>
          <a:p>
            <a:fld id="{527DCC86-C0A2-4944-824F-3DBBF006C47D}" type="slidenum">
              <a:rPr lang="en-GB" altLang="en-US">
                <a:solidFill>
                  <a:srgbClr val="000000"/>
                </a:solidFill>
              </a:rPr>
              <a:pPr/>
              <a:t>12</a:t>
            </a:fld>
            <a:endParaRPr lang="en-GB" altLang="en-US">
              <a:solidFill>
                <a:srgbClr val="000000"/>
              </a:solidFill>
            </a:endParaRPr>
          </a:p>
        </p:txBody>
      </p:sp>
    </p:spTree>
    <p:extLst>
      <p:ext uri="{BB962C8B-B14F-4D97-AF65-F5344CB8AC3E}">
        <p14:creationId xmlns:p14="http://schemas.microsoft.com/office/powerpoint/2010/main" val="1356985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en-US" altLang="en-US" smtClean="0"/>
          </a:p>
        </p:txBody>
      </p:sp>
      <p:sp>
        <p:nvSpPr>
          <p:cNvPr id="39940" name="Slide Number Placeholder 3"/>
          <p:cNvSpPr>
            <a:spLocks noGrp="1"/>
          </p:cNvSpPr>
          <p:nvPr>
            <p:ph type="sldNum" sz="quarter" idx="5"/>
          </p:nvPr>
        </p:nvSpPr>
        <p:spPr>
          <a:noFill/>
        </p:spPr>
        <p:txBody>
          <a:bodyPr/>
          <a:lstStyle/>
          <a:p>
            <a:fld id="{5F420FD0-B06B-41CB-A528-234D3849C7E1}" type="slidenum">
              <a:rPr lang="en-GB" altLang="en-US">
                <a:solidFill>
                  <a:srgbClr val="000000"/>
                </a:solidFill>
              </a:rPr>
              <a:pPr/>
              <a:t>13</a:t>
            </a:fld>
            <a:endParaRPr lang="en-GB" altLang="en-US">
              <a:solidFill>
                <a:srgbClr val="000000"/>
              </a:solidFill>
            </a:endParaRPr>
          </a:p>
        </p:txBody>
      </p:sp>
    </p:spTree>
    <p:extLst>
      <p:ext uri="{BB962C8B-B14F-4D97-AF65-F5344CB8AC3E}">
        <p14:creationId xmlns:p14="http://schemas.microsoft.com/office/powerpoint/2010/main" val="3334963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altLang="en-US" smtClean="0"/>
          </a:p>
        </p:txBody>
      </p:sp>
      <p:sp>
        <p:nvSpPr>
          <p:cNvPr id="41988" name="Slide Number Placeholder 3"/>
          <p:cNvSpPr>
            <a:spLocks noGrp="1"/>
          </p:cNvSpPr>
          <p:nvPr>
            <p:ph type="sldNum" sz="quarter" idx="5"/>
          </p:nvPr>
        </p:nvSpPr>
        <p:spPr>
          <a:noFill/>
        </p:spPr>
        <p:txBody>
          <a:bodyPr/>
          <a:lstStyle/>
          <a:p>
            <a:fld id="{ECD486AC-8B69-4E1A-A35C-201DEF6DACCE}" type="slidenum">
              <a:rPr lang="en-GB" altLang="en-US">
                <a:solidFill>
                  <a:srgbClr val="000000"/>
                </a:solidFill>
              </a:rPr>
              <a:pPr/>
              <a:t>14</a:t>
            </a:fld>
            <a:endParaRPr lang="en-GB" altLang="en-US">
              <a:solidFill>
                <a:srgbClr val="000000"/>
              </a:solidFill>
            </a:endParaRPr>
          </a:p>
        </p:txBody>
      </p:sp>
    </p:spTree>
    <p:extLst>
      <p:ext uri="{BB962C8B-B14F-4D97-AF65-F5344CB8AC3E}">
        <p14:creationId xmlns:p14="http://schemas.microsoft.com/office/powerpoint/2010/main" val="19567422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altLang="en-US" smtClean="0"/>
          </a:p>
        </p:txBody>
      </p:sp>
      <p:sp>
        <p:nvSpPr>
          <p:cNvPr id="44036" name="Slide Number Placeholder 3"/>
          <p:cNvSpPr>
            <a:spLocks noGrp="1"/>
          </p:cNvSpPr>
          <p:nvPr>
            <p:ph type="sldNum" sz="quarter" idx="5"/>
          </p:nvPr>
        </p:nvSpPr>
        <p:spPr>
          <a:noFill/>
        </p:spPr>
        <p:txBody>
          <a:bodyPr/>
          <a:lstStyle/>
          <a:p>
            <a:fld id="{B8094E9F-0336-453A-8AEE-9FD6CD1DAE27}" type="slidenum">
              <a:rPr lang="en-GB" altLang="en-US">
                <a:solidFill>
                  <a:srgbClr val="000000"/>
                </a:solidFill>
              </a:rPr>
              <a:pPr/>
              <a:t>15</a:t>
            </a:fld>
            <a:endParaRPr lang="en-GB" altLang="en-US">
              <a:solidFill>
                <a:srgbClr val="000000"/>
              </a:solidFill>
            </a:endParaRPr>
          </a:p>
        </p:txBody>
      </p:sp>
    </p:spTree>
    <p:extLst>
      <p:ext uri="{BB962C8B-B14F-4D97-AF65-F5344CB8AC3E}">
        <p14:creationId xmlns:p14="http://schemas.microsoft.com/office/powerpoint/2010/main" val="3416469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en-US" altLang="en-US" smtClean="0"/>
          </a:p>
        </p:txBody>
      </p:sp>
      <p:sp>
        <p:nvSpPr>
          <p:cNvPr id="46084" name="Slide Number Placeholder 3"/>
          <p:cNvSpPr>
            <a:spLocks noGrp="1"/>
          </p:cNvSpPr>
          <p:nvPr>
            <p:ph type="sldNum" sz="quarter" idx="5"/>
          </p:nvPr>
        </p:nvSpPr>
        <p:spPr>
          <a:noFill/>
        </p:spPr>
        <p:txBody>
          <a:bodyPr/>
          <a:lstStyle/>
          <a:p>
            <a:fld id="{87A4DBD3-0519-4155-9699-F6E260DF7CA6}" type="slidenum">
              <a:rPr lang="en-GB" altLang="en-US">
                <a:solidFill>
                  <a:srgbClr val="000000"/>
                </a:solidFill>
              </a:rPr>
              <a:pPr/>
              <a:t>16</a:t>
            </a:fld>
            <a:endParaRPr lang="en-GB" altLang="en-US">
              <a:solidFill>
                <a:srgbClr val="000000"/>
              </a:solidFill>
            </a:endParaRPr>
          </a:p>
        </p:txBody>
      </p:sp>
    </p:spTree>
    <p:extLst>
      <p:ext uri="{BB962C8B-B14F-4D97-AF65-F5344CB8AC3E}">
        <p14:creationId xmlns:p14="http://schemas.microsoft.com/office/powerpoint/2010/main" val="1807372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r>
              <a:rPr lang="en-GB" altLang="en-US" smtClean="0"/>
              <a:t>10 minutes</a:t>
            </a:r>
          </a:p>
        </p:txBody>
      </p:sp>
      <p:sp>
        <p:nvSpPr>
          <p:cNvPr id="48132" name="Slide Number Placeholder 3"/>
          <p:cNvSpPr>
            <a:spLocks noGrp="1"/>
          </p:cNvSpPr>
          <p:nvPr>
            <p:ph type="sldNum" sz="quarter" idx="5"/>
          </p:nvPr>
        </p:nvSpPr>
        <p:spPr>
          <a:noFill/>
        </p:spPr>
        <p:txBody>
          <a:bodyPr/>
          <a:lstStyle/>
          <a:p>
            <a:fld id="{FA5359E9-CDA6-44A1-9B01-49907321EE65}" type="slidenum">
              <a:rPr lang="en-GB" altLang="en-US">
                <a:solidFill>
                  <a:srgbClr val="000000"/>
                </a:solidFill>
              </a:rPr>
              <a:pPr/>
              <a:t>17</a:t>
            </a:fld>
            <a:endParaRPr lang="en-GB" altLang="en-US">
              <a:solidFill>
                <a:srgbClr val="000000"/>
              </a:solidFill>
            </a:endParaRPr>
          </a:p>
        </p:txBody>
      </p:sp>
    </p:spTree>
    <p:extLst>
      <p:ext uri="{BB962C8B-B14F-4D97-AF65-F5344CB8AC3E}">
        <p14:creationId xmlns:p14="http://schemas.microsoft.com/office/powerpoint/2010/main" val="2114646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r>
              <a:rPr lang="en-GB" altLang="en-US" smtClean="0"/>
              <a:t>2 minutes</a:t>
            </a:r>
          </a:p>
        </p:txBody>
      </p:sp>
      <p:sp>
        <p:nvSpPr>
          <p:cNvPr id="51204" name="Slide Number Placeholder 3"/>
          <p:cNvSpPr>
            <a:spLocks noGrp="1"/>
          </p:cNvSpPr>
          <p:nvPr>
            <p:ph type="sldNum" sz="quarter" idx="5"/>
          </p:nvPr>
        </p:nvSpPr>
        <p:spPr>
          <a:noFill/>
        </p:spPr>
        <p:txBody>
          <a:bodyPr/>
          <a:lstStyle/>
          <a:p>
            <a:fld id="{46724634-9F9C-43CC-AA35-7047304EC0AE}" type="slidenum">
              <a:rPr lang="en-GB" altLang="en-US">
                <a:solidFill>
                  <a:srgbClr val="000000"/>
                </a:solidFill>
              </a:rPr>
              <a:pPr/>
              <a:t>19</a:t>
            </a:fld>
            <a:endParaRPr lang="en-GB" altLang="en-US">
              <a:solidFill>
                <a:srgbClr val="000000"/>
              </a:solidFill>
            </a:endParaRPr>
          </a:p>
        </p:txBody>
      </p:sp>
    </p:spTree>
    <p:extLst>
      <p:ext uri="{BB962C8B-B14F-4D97-AF65-F5344CB8AC3E}">
        <p14:creationId xmlns:p14="http://schemas.microsoft.com/office/powerpoint/2010/main" val="2243169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r>
              <a:rPr lang="en-GB" altLang="en-US" smtClean="0"/>
              <a:t>10 minutes</a:t>
            </a:r>
          </a:p>
        </p:txBody>
      </p:sp>
      <p:sp>
        <p:nvSpPr>
          <p:cNvPr id="53252" name="Slide Number Placeholder 3"/>
          <p:cNvSpPr>
            <a:spLocks noGrp="1"/>
          </p:cNvSpPr>
          <p:nvPr>
            <p:ph type="sldNum" sz="quarter" idx="5"/>
          </p:nvPr>
        </p:nvSpPr>
        <p:spPr>
          <a:noFill/>
        </p:spPr>
        <p:txBody>
          <a:bodyPr/>
          <a:lstStyle/>
          <a:p>
            <a:fld id="{545D2040-6CF4-488B-A598-24BAD600E49D}" type="slidenum">
              <a:rPr lang="en-GB" altLang="en-US">
                <a:solidFill>
                  <a:srgbClr val="000000"/>
                </a:solidFill>
              </a:rPr>
              <a:pPr/>
              <a:t>20</a:t>
            </a:fld>
            <a:endParaRPr lang="en-GB" altLang="en-US">
              <a:solidFill>
                <a:srgbClr val="000000"/>
              </a:solidFill>
            </a:endParaRPr>
          </a:p>
        </p:txBody>
      </p:sp>
    </p:spTree>
    <p:extLst>
      <p:ext uri="{BB962C8B-B14F-4D97-AF65-F5344CB8AC3E}">
        <p14:creationId xmlns:p14="http://schemas.microsoft.com/office/powerpoint/2010/main" val="25056578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r>
              <a:rPr lang="en-GB" altLang="en-US" smtClean="0"/>
              <a:t>10 minutes</a:t>
            </a:r>
          </a:p>
        </p:txBody>
      </p:sp>
      <p:sp>
        <p:nvSpPr>
          <p:cNvPr id="55300" name="Slide Number Placeholder 3"/>
          <p:cNvSpPr>
            <a:spLocks noGrp="1"/>
          </p:cNvSpPr>
          <p:nvPr>
            <p:ph type="sldNum" sz="quarter" idx="5"/>
          </p:nvPr>
        </p:nvSpPr>
        <p:spPr>
          <a:noFill/>
        </p:spPr>
        <p:txBody>
          <a:bodyPr/>
          <a:lstStyle/>
          <a:p>
            <a:fld id="{3EF9DE2C-84EF-4F94-978A-3575986E6786}" type="slidenum">
              <a:rPr lang="en-GB" altLang="en-US">
                <a:solidFill>
                  <a:srgbClr val="000000"/>
                </a:solidFill>
              </a:rPr>
              <a:pPr/>
              <a:t>21</a:t>
            </a:fld>
            <a:endParaRPr lang="en-GB" altLang="en-US">
              <a:solidFill>
                <a:srgbClr val="000000"/>
              </a:solidFill>
            </a:endParaRPr>
          </a:p>
        </p:txBody>
      </p:sp>
    </p:spTree>
    <p:extLst>
      <p:ext uri="{BB962C8B-B14F-4D97-AF65-F5344CB8AC3E}">
        <p14:creationId xmlns:p14="http://schemas.microsoft.com/office/powerpoint/2010/main" val="12822382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r>
              <a:rPr lang="en-GB" altLang="en-US" smtClean="0"/>
              <a:t>Slides 9-11 should take 5 minutes</a:t>
            </a:r>
          </a:p>
        </p:txBody>
      </p:sp>
      <p:sp>
        <p:nvSpPr>
          <p:cNvPr id="57348" name="Slide Number Placeholder 3"/>
          <p:cNvSpPr>
            <a:spLocks noGrp="1"/>
          </p:cNvSpPr>
          <p:nvPr>
            <p:ph type="sldNum" sz="quarter" idx="5"/>
          </p:nvPr>
        </p:nvSpPr>
        <p:spPr>
          <a:noFill/>
        </p:spPr>
        <p:txBody>
          <a:bodyPr/>
          <a:lstStyle/>
          <a:p>
            <a:fld id="{4A536756-35DE-42B0-B09E-B7CE2AB4FC1F}" type="slidenum">
              <a:rPr lang="en-GB" altLang="en-US">
                <a:solidFill>
                  <a:srgbClr val="000000"/>
                </a:solidFill>
              </a:rPr>
              <a:pPr/>
              <a:t>22</a:t>
            </a:fld>
            <a:endParaRPr lang="en-GB" altLang="en-US">
              <a:solidFill>
                <a:srgbClr val="000000"/>
              </a:solidFill>
            </a:endParaRPr>
          </a:p>
        </p:txBody>
      </p:sp>
    </p:spTree>
    <p:extLst>
      <p:ext uri="{BB962C8B-B14F-4D97-AF65-F5344CB8AC3E}">
        <p14:creationId xmlns:p14="http://schemas.microsoft.com/office/powerpoint/2010/main" val="2023860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A0E70DAA-ADFD-FD4D-A7D7-7DF6DFD75C4F}" type="slidenum">
              <a:rPr lang="en-GB" sz="1200">
                <a:solidFill>
                  <a:srgbClr val="000000"/>
                </a:solidFill>
              </a:rPr>
              <a:pPr/>
              <a:t>3</a:t>
            </a:fld>
            <a:endParaRPr lang="en-GB" sz="1200" dirty="0">
              <a:solidFill>
                <a:srgbClr val="000000"/>
              </a:solidFill>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sz="1400" dirty="0">
              <a:latin typeface="Arial" charset="0"/>
            </a:endParaRPr>
          </a:p>
        </p:txBody>
      </p:sp>
    </p:spTree>
    <p:extLst>
      <p:ext uri="{BB962C8B-B14F-4D97-AF65-F5344CB8AC3E}">
        <p14:creationId xmlns:p14="http://schemas.microsoft.com/office/powerpoint/2010/main" val="3932585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altLang="en-US" smtClean="0"/>
          </a:p>
        </p:txBody>
      </p:sp>
      <p:sp>
        <p:nvSpPr>
          <p:cNvPr id="59396" name="Slide Number Placeholder 3"/>
          <p:cNvSpPr>
            <a:spLocks noGrp="1"/>
          </p:cNvSpPr>
          <p:nvPr>
            <p:ph type="sldNum" sz="quarter" idx="5"/>
          </p:nvPr>
        </p:nvSpPr>
        <p:spPr>
          <a:noFill/>
        </p:spPr>
        <p:txBody>
          <a:bodyPr/>
          <a:lstStyle/>
          <a:p>
            <a:fld id="{57B638C1-AFC0-4F53-81F2-B453B583074C}" type="slidenum">
              <a:rPr lang="en-GB" altLang="en-US">
                <a:solidFill>
                  <a:srgbClr val="000000"/>
                </a:solidFill>
              </a:rPr>
              <a:pPr/>
              <a:t>23</a:t>
            </a:fld>
            <a:endParaRPr lang="en-GB" altLang="en-US">
              <a:solidFill>
                <a:srgbClr val="000000"/>
              </a:solidFill>
            </a:endParaRPr>
          </a:p>
        </p:txBody>
      </p:sp>
    </p:spTree>
    <p:extLst>
      <p:ext uri="{BB962C8B-B14F-4D97-AF65-F5344CB8AC3E}">
        <p14:creationId xmlns:p14="http://schemas.microsoft.com/office/powerpoint/2010/main" val="3723849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US" altLang="en-US" smtClean="0"/>
          </a:p>
        </p:txBody>
      </p:sp>
      <p:sp>
        <p:nvSpPr>
          <p:cNvPr id="61444" name="Slide Number Placeholder 3"/>
          <p:cNvSpPr>
            <a:spLocks noGrp="1"/>
          </p:cNvSpPr>
          <p:nvPr>
            <p:ph type="sldNum" sz="quarter" idx="5"/>
          </p:nvPr>
        </p:nvSpPr>
        <p:spPr>
          <a:noFill/>
        </p:spPr>
        <p:txBody>
          <a:bodyPr/>
          <a:lstStyle/>
          <a:p>
            <a:fld id="{529B8678-55C9-4A9D-8EFE-6BDF9A09F114}" type="slidenum">
              <a:rPr lang="en-GB" altLang="en-US">
                <a:solidFill>
                  <a:srgbClr val="000000"/>
                </a:solidFill>
              </a:rPr>
              <a:pPr/>
              <a:t>24</a:t>
            </a:fld>
            <a:endParaRPr lang="en-GB" altLang="en-US">
              <a:solidFill>
                <a:srgbClr val="000000"/>
              </a:solidFill>
            </a:endParaRPr>
          </a:p>
        </p:txBody>
      </p:sp>
    </p:spTree>
    <p:extLst>
      <p:ext uri="{BB962C8B-B14F-4D97-AF65-F5344CB8AC3E}">
        <p14:creationId xmlns:p14="http://schemas.microsoft.com/office/powerpoint/2010/main" val="20298211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en-US" altLang="en-US" smtClean="0"/>
          </a:p>
        </p:txBody>
      </p:sp>
      <p:sp>
        <p:nvSpPr>
          <p:cNvPr id="63492" name="Slide Number Placeholder 3"/>
          <p:cNvSpPr>
            <a:spLocks noGrp="1"/>
          </p:cNvSpPr>
          <p:nvPr>
            <p:ph type="sldNum" sz="quarter" idx="5"/>
          </p:nvPr>
        </p:nvSpPr>
        <p:spPr>
          <a:noFill/>
        </p:spPr>
        <p:txBody>
          <a:bodyPr/>
          <a:lstStyle/>
          <a:p>
            <a:fld id="{156353CA-565F-4EB6-A93E-6201FE7F68E7}" type="slidenum">
              <a:rPr lang="en-GB" altLang="en-US">
                <a:solidFill>
                  <a:srgbClr val="000000"/>
                </a:solidFill>
              </a:rPr>
              <a:pPr/>
              <a:t>25</a:t>
            </a:fld>
            <a:endParaRPr lang="en-GB" altLang="en-US">
              <a:solidFill>
                <a:srgbClr val="000000"/>
              </a:solidFill>
            </a:endParaRPr>
          </a:p>
        </p:txBody>
      </p:sp>
    </p:spTree>
    <p:extLst>
      <p:ext uri="{BB962C8B-B14F-4D97-AF65-F5344CB8AC3E}">
        <p14:creationId xmlns:p14="http://schemas.microsoft.com/office/powerpoint/2010/main" val="183936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US" altLang="en-US" smtClean="0"/>
          </a:p>
        </p:txBody>
      </p:sp>
      <p:sp>
        <p:nvSpPr>
          <p:cNvPr id="65540" name="Slide Number Placeholder 3"/>
          <p:cNvSpPr>
            <a:spLocks noGrp="1"/>
          </p:cNvSpPr>
          <p:nvPr>
            <p:ph type="sldNum" sz="quarter" idx="5"/>
          </p:nvPr>
        </p:nvSpPr>
        <p:spPr>
          <a:noFill/>
        </p:spPr>
        <p:txBody>
          <a:bodyPr/>
          <a:lstStyle/>
          <a:p>
            <a:fld id="{30B61479-476F-4C87-B359-7A8D5300D8AD}" type="slidenum">
              <a:rPr lang="en-GB" altLang="en-US">
                <a:solidFill>
                  <a:srgbClr val="000000"/>
                </a:solidFill>
              </a:rPr>
              <a:pPr/>
              <a:t>26</a:t>
            </a:fld>
            <a:endParaRPr lang="en-GB" altLang="en-US">
              <a:solidFill>
                <a:srgbClr val="000000"/>
              </a:solidFill>
            </a:endParaRPr>
          </a:p>
        </p:txBody>
      </p:sp>
    </p:spTree>
    <p:extLst>
      <p:ext uri="{BB962C8B-B14F-4D97-AF65-F5344CB8AC3E}">
        <p14:creationId xmlns:p14="http://schemas.microsoft.com/office/powerpoint/2010/main" val="1860046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altLang="en-US" smtClean="0"/>
          </a:p>
        </p:txBody>
      </p:sp>
      <p:sp>
        <p:nvSpPr>
          <p:cNvPr id="67588" name="Slide Number Placeholder 3"/>
          <p:cNvSpPr>
            <a:spLocks noGrp="1"/>
          </p:cNvSpPr>
          <p:nvPr>
            <p:ph type="sldNum" sz="quarter" idx="5"/>
          </p:nvPr>
        </p:nvSpPr>
        <p:spPr>
          <a:noFill/>
        </p:spPr>
        <p:txBody>
          <a:bodyPr/>
          <a:lstStyle/>
          <a:p>
            <a:fld id="{EF2CBB90-90EE-4273-AE30-3D204F4CC5AA}" type="slidenum">
              <a:rPr lang="en-GB" altLang="en-US">
                <a:solidFill>
                  <a:srgbClr val="000000"/>
                </a:solidFill>
              </a:rPr>
              <a:pPr/>
              <a:t>27</a:t>
            </a:fld>
            <a:endParaRPr lang="en-GB" altLang="en-US">
              <a:solidFill>
                <a:srgbClr val="000000"/>
              </a:solidFill>
            </a:endParaRPr>
          </a:p>
        </p:txBody>
      </p:sp>
    </p:spTree>
    <p:extLst>
      <p:ext uri="{BB962C8B-B14F-4D97-AF65-F5344CB8AC3E}">
        <p14:creationId xmlns:p14="http://schemas.microsoft.com/office/powerpoint/2010/main" val="30248942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fld id="{9FAC8B8C-9E11-4049-8037-3A954C96F421}" type="slidenum">
              <a:rPr lang="en-GB">
                <a:solidFill>
                  <a:srgbClr val="000000"/>
                </a:solidFill>
              </a:rPr>
              <a:pPr/>
              <a:t>29</a:t>
            </a:fld>
            <a:endParaRPr lang="en-GB">
              <a:solidFill>
                <a:srgbClr val="000000"/>
              </a:solidFill>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084053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23EADE32-9670-45E3-889E-B0089A353866}" type="slidenum">
              <a:rPr lang="en-GB">
                <a:solidFill>
                  <a:srgbClr val="000000"/>
                </a:solidFill>
              </a:rPr>
              <a:pPr/>
              <a:t>30</a:t>
            </a:fld>
            <a:endParaRPr lang="en-GB">
              <a:solidFill>
                <a:srgbClr val="000000"/>
              </a:solidFill>
            </a:endParaRPr>
          </a:p>
        </p:txBody>
      </p:sp>
      <p:sp>
        <p:nvSpPr>
          <p:cNvPr id="33794"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33795" name="Rectangle 3"/>
          <p:cNvSpPr>
            <a:spLocks noGrp="1" noChangeArrowheads="1"/>
          </p:cNvSpPr>
          <p:nvPr>
            <p:ph type="body" idx="1"/>
          </p:nvPr>
        </p:nvSpPr>
        <p:spPr>
          <a:xfrm>
            <a:off x="904875" y="4722813"/>
            <a:ext cx="4972050" cy="4122737"/>
          </a:xfrm>
          <a:noFill/>
          <a:ln/>
        </p:spPr>
        <p:txBody>
          <a:bodyPr lIns="90488" tIns="44450" rIns="90488" bIns="44450"/>
          <a:lstStyle/>
          <a:p>
            <a:endParaRPr lang="en-GB" smtClean="0"/>
          </a:p>
          <a:p>
            <a:endParaRPr lang="en-GB" smtClean="0"/>
          </a:p>
        </p:txBody>
      </p:sp>
      <p:sp>
        <p:nvSpPr>
          <p:cNvPr id="33796" name="Rectangle 4"/>
          <p:cNvSpPr>
            <a:spLocks noChangeArrowheads="1"/>
          </p:cNvSpPr>
          <p:nvPr/>
        </p:nvSpPr>
        <p:spPr bwMode="auto">
          <a:xfrm>
            <a:off x="1050925" y="4716463"/>
            <a:ext cx="4830763" cy="2500312"/>
          </a:xfrm>
          <a:prstGeom prst="rect">
            <a:avLst/>
          </a:prstGeom>
          <a:noFill/>
          <a:ln w="12700">
            <a:noFill/>
            <a:miter lim="800000"/>
            <a:headEnd/>
            <a:tailEnd/>
          </a:ln>
        </p:spPr>
        <p:txBody>
          <a:bodyPr lIns="90488" tIns="44450" rIns="90488" bIns="44450">
            <a:spAutoFit/>
          </a:bodyPr>
          <a:lstStyle/>
          <a:p>
            <a:pPr>
              <a:spcBef>
                <a:spcPct val="50000"/>
              </a:spcBef>
            </a:pPr>
            <a:r>
              <a:rPr lang="en-GB" sz="1200">
                <a:solidFill>
                  <a:srgbClr val="000000"/>
                </a:solidFill>
                <a:ea typeface="MS PGothic" pitchFamily="34" charset="-128"/>
              </a:rPr>
              <a:t>Multiple sources may involve multiple tools: e.g. interviewing, observation, use of records.</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Concerned with the interaction of factors &amp; events over a space of time.  Usually studies issues, rather than the situation of individuals (case work)</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Naturalistic enquiry.  Evidence gathering, not experimentation</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Boundaries are permeable.  Context may  be clear - egg school, or may not - may have wider community context.</a:t>
            </a:r>
          </a:p>
        </p:txBody>
      </p:sp>
    </p:spTree>
    <p:extLst>
      <p:ext uri="{BB962C8B-B14F-4D97-AF65-F5344CB8AC3E}">
        <p14:creationId xmlns:p14="http://schemas.microsoft.com/office/powerpoint/2010/main" val="24294896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CCB6AAE3-850C-48D6-8241-09B5B0AA6EBD}" type="slidenum">
              <a:rPr lang="en-GB">
                <a:solidFill>
                  <a:srgbClr val="000000"/>
                </a:solidFill>
              </a:rPr>
              <a:pPr/>
              <a:t>31</a:t>
            </a:fld>
            <a:endParaRPr lang="en-GB">
              <a:solidFill>
                <a:srgbClr val="000000"/>
              </a:solidFill>
            </a:endParaRPr>
          </a:p>
        </p:txBody>
      </p:sp>
      <p:sp>
        <p:nvSpPr>
          <p:cNvPr id="35842"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35843" name="Rectangle 3"/>
          <p:cNvSpPr>
            <a:spLocks noGrp="1" noChangeArrowheads="1"/>
          </p:cNvSpPr>
          <p:nvPr>
            <p:ph type="body" idx="1"/>
          </p:nvPr>
        </p:nvSpPr>
        <p:spPr>
          <a:xfrm>
            <a:off x="904875" y="4722813"/>
            <a:ext cx="4972050" cy="4122737"/>
          </a:xfrm>
          <a:noFill/>
          <a:ln/>
        </p:spPr>
        <p:txBody>
          <a:bodyPr lIns="90488" tIns="44450" rIns="90488" bIns="44450"/>
          <a:lstStyle/>
          <a:p>
            <a:endParaRPr lang="en-GB" smtClean="0"/>
          </a:p>
          <a:p>
            <a:endParaRPr lang="en-GB" smtClean="0"/>
          </a:p>
        </p:txBody>
      </p:sp>
      <p:sp>
        <p:nvSpPr>
          <p:cNvPr id="35844" name="Rectangle 4"/>
          <p:cNvSpPr>
            <a:spLocks noChangeArrowheads="1"/>
          </p:cNvSpPr>
          <p:nvPr/>
        </p:nvSpPr>
        <p:spPr bwMode="auto">
          <a:xfrm>
            <a:off x="1050925" y="4716463"/>
            <a:ext cx="4830763" cy="2500312"/>
          </a:xfrm>
          <a:prstGeom prst="rect">
            <a:avLst/>
          </a:prstGeom>
          <a:noFill/>
          <a:ln w="12700">
            <a:noFill/>
            <a:miter lim="800000"/>
            <a:headEnd/>
            <a:tailEnd/>
          </a:ln>
        </p:spPr>
        <p:txBody>
          <a:bodyPr lIns="90488" tIns="44450" rIns="90488" bIns="44450">
            <a:spAutoFit/>
          </a:bodyPr>
          <a:lstStyle/>
          <a:p>
            <a:pPr>
              <a:spcBef>
                <a:spcPct val="50000"/>
              </a:spcBef>
            </a:pPr>
            <a:r>
              <a:rPr lang="en-GB" sz="1200">
                <a:solidFill>
                  <a:srgbClr val="000000"/>
                </a:solidFill>
                <a:ea typeface="MS PGothic" pitchFamily="34" charset="-128"/>
              </a:rPr>
              <a:t>Multiple sources may involve multiple tools: egg interviewing, observation, use of records.</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Concerned with the interaction of factors &amp; events over a space of time.  Usually studies issues, rather than the situation of individuals (case work)</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Naturalistic enquiry.  Evidence gathering, not experimentation</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Boundaries are permeable.  Context may  be clear - egg school, or may not - may have wider community context.</a:t>
            </a:r>
          </a:p>
        </p:txBody>
      </p:sp>
    </p:spTree>
    <p:extLst>
      <p:ext uri="{BB962C8B-B14F-4D97-AF65-F5344CB8AC3E}">
        <p14:creationId xmlns:p14="http://schemas.microsoft.com/office/powerpoint/2010/main" val="1845700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94A5A097-79C8-4533-BB67-3AFA76774D6C}" type="slidenum">
              <a:rPr lang="en-GB">
                <a:solidFill>
                  <a:srgbClr val="000000"/>
                </a:solidFill>
              </a:rPr>
              <a:pPr/>
              <a:t>32</a:t>
            </a:fld>
            <a:endParaRPr lang="en-GB">
              <a:solidFill>
                <a:srgbClr val="000000"/>
              </a:solidFill>
            </a:endParaRPr>
          </a:p>
        </p:txBody>
      </p:sp>
      <p:sp>
        <p:nvSpPr>
          <p:cNvPr id="37890"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37891" name="Rectangle 3"/>
          <p:cNvSpPr>
            <a:spLocks noGrp="1" noChangeArrowheads="1"/>
          </p:cNvSpPr>
          <p:nvPr>
            <p:ph type="body" idx="1"/>
          </p:nvPr>
        </p:nvSpPr>
        <p:spPr>
          <a:xfrm>
            <a:off x="904875" y="4722813"/>
            <a:ext cx="4972050" cy="4122737"/>
          </a:xfrm>
          <a:noFill/>
          <a:ln/>
        </p:spPr>
        <p:txBody>
          <a:bodyPr lIns="90488" tIns="44450" rIns="90488" bIns="44450"/>
          <a:lstStyle/>
          <a:p>
            <a:endParaRPr lang="en-GB" smtClean="0"/>
          </a:p>
          <a:p>
            <a:endParaRPr lang="en-GB" smtClean="0"/>
          </a:p>
        </p:txBody>
      </p:sp>
      <p:sp>
        <p:nvSpPr>
          <p:cNvPr id="37892" name="Rectangle 4"/>
          <p:cNvSpPr>
            <a:spLocks noChangeArrowheads="1"/>
          </p:cNvSpPr>
          <p:nvPr/>
        </p:nvSpPr>
        <p:spPr bwMode="auto">
          <a:xfrm>
            <a:off x="1050925" y="4716463"/>
            <a:ext cx="4830763" cy="2500312"/>
          </a:xfrm>
          <a:prstGeom prst="rect">
            <a:avLst/>
          </a:prstGeom>
          <a:noFill/>
          <a:ln w="12700">
            <a:noFill/>
            <a:miter lim="800000"/>
            <a:headEnd/>
            <a:tailEnd/>
          </a:ln>
        </p:spPr>
        <p:txBody>
          <a:bodyPr lIns="90488" tIns="44450" rIns="90488" bIns="44450">
            <a:spAutoFit/>
          </a:bodyPr>
          <a:lstStyle/>
          <a:p>
            <a:pPr>
              <a:spcBef>
                <a:spcPct val="50000"/>
              </a:spcBef>
            </a:pPr>
            <a:r>
              <a:rPr lang="en-GB" sz="1200">
                <a:solidFill>
                  <a:srgbClr val="000000"/>
                </a:solidFill>
                <a:ea typeface="MS PGothic" pitchFamily="34" charset="-128"/>
              </a:rPr>
              <a:t>Multiple sources may involve multiple tools: egg interviewing, observation, use of records.</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Concerned with the interaction of factors &amp; events over a space of time.  Usually studies issues, rather than the situation of individuals (case work)</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Naturalistic enquiry.  Evidence gathering, not experimentation</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Boundaries are permeable.  Context may  be clear - egg school, or may not - may have wider community context.</a:t>
            </a:r>
          </a:p>
        </p:txBody>
      </p:sp>
    </p:spTree>
    <p:extLst>
      <p:ext uri="{BB962C8B-B14F-4D97-AF65-F5344CB8AC3E}">
        <p14:creationId xmlns:p14="http://schemas.microsoft.com/office/powerpoint/2010/main" val="7486399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AAA8B705-738B-428B-A890-FCA7860CA54A}" type="slidenum">
              <a:rPr lang="en-GB">
                <a:solidFill>
                  <a:srgbClr val="000000"/>
                </a:solidFill>
              </a:rPr>
              <a:pPr/>
              <a:t>33</a:t>
            </a:fld>
            <a:endParaRPr lang="en-GB">
              <a:solidFill>
                <a:srgbClr val="000000"/>
              </a:solidFill>
            </a:endParaRPr>
          </a:p>
        </p:txBody>
      </p:sp>
      <p:sp>
        <p:nvSpPr>
          <p:cNvPr id="39938" name="Rectangle 2"/>
          <p:cNvSpPr>
            <a:spLocks noGrp="1" noRot="1" noChangeAspect="1" noChangeArrowheads="1" noTextEdit="1"/>
          </p:cNvSpPr>
          <p:nvPr>
            <p:ph type="sldImg"/>
          </p:nvPr>
        </p:nvSpPr>
        <p:spPr>
          <a:xfrm>
            <a:off x="1082675" y="868363"/>
            <a:ext cx="4616450" cy="3462337"/>
          </a:xfrm>
          <a:ln w="12700" cap="flat">
            <a:solidFill>
              <a:schemeClr val="tx1"/>
            </a:solidFill>
          </a:ln>
        </p:spPr>
      </p:sp>
      <p:sp>
        <p:nvSpPr>
          <p:cNvPr id="39939" name="Rectangle 3"/>
          <p:cNvSpPr>
            <a:spLocks noGrp="1" noChangeArrowheads="1"/>
          </p:cNvSpPr>
          <p:nvPr>
            <p:ph type="body" idx="1"/>
          </p:nvPr>
        </p:nvSpPr>
        <p:spPr>
          <a:xfrm>
            <a:off x="904875" y="4722813"/>
            <a:ext cx="4972050" cy="4122737"/>
          </a:xfrm>
          <a:noFill/>
          <a:ln/>
        </p:spPr>
        <p:txBody>
          <a:bodyPr lIns="90488" tIns="44450" rIns="90488" bIns="44450"/>
          <a:lstStyle/>
          <a:p>
            <a:endParaRPr lang="en-GB" smtClean="0"/>
          </a:p>
          <a:p>
            <a:endParaRPr lang="en-GB" smtClean="0"/>
          </a:p>
        </p:txBody>
      </p:sp>
      <p:sp>
        <p:nvSpPr>
          <p:cNvPr id="39940" name="Rectangle 4"/>
          <p:cNvSpPr>
            <a:spLocks noChangeArrowheads="1"/>
          </p:cNvSpPr>
          <p:nvPr/>
        </p:nvSpPr>
        <p:spPr bwMode="auto">
          <a:xfrm>
            <a:off x="1050925" y="4716463"/>
            <a:ext cx="4830763" cy="2500312"/>
          </a:xfrm>
          <a:prstGeom prst="rect">
            <a:avLst/>
          </a:prstGeom>
          <a:noFill/>
          <a:ln w="12700">
            <a:noFill/>
            <a:miter lim="800000"/>
            <a:headEnd/>
            <a:tailEnd/>
          </a:ln>
        </p:spPr>
        <p:txBody>
          <a:bodyPr lIns="90488" tIns="44450" rIns="90488" bIns="44450">
            <a:spAutoFit/>
          </a:bodyPr>
          <a:lstStyle/>
          <a:p>
            <a:pPr>
              <a:spcBef>
                <a:spcPct val="50000"/>
              </a:spcBef>
            </a:pPr>
            <a:r>
              <a:rPr lang="en-GB" sz="1200">
                <a:solidFill>
                  <a:srgbClr val="000000"/>
                </a:solidFill>
                <a:ea typeface="MS PGothic" pitchFamily="34" charset="-128"/>
              </a:rPr>
              <a:t>Multiple sources may involve multiple tools: egg interviewing, observation, use of records.</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Concerned with the interaction of factors &amp; events over a space of time.  Usually studies issues, rather than the situation of individuals (case work)</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Naturalistic enquiry.  Evidence gathering, not experimentation</a:t>
            </a:r>
          </a:p>
          <a:p>
            <a:pPr>
              <a:spcBef>
                <a:spcPct val="50000"/>
              </a:spcBef>
            </a:pPr>
            <a:endParaRPr lang="en-GB" sz="1200">
              <a:solidFill>
                <a:srgbClr val="000000"/>
              </a:solidFill>
              <a:ea typeface="MS PGothic" pitchFamily="34" charset="-128"/>
            </a:endParaRPr>
          </a:p>
          <a:p>
            <a:pPr>
              <a:spcBef>
                <a:spcPct val="50000"/>
              </a:spcBef>
            </a:pPr>
            <a:r>
              <a:rPr lang="en-GB" sz="1200">
                <a:solidFill>
                  <a:srgbClr val="000000"/>
                </a:solidFill>
                <a:ea typeface="MS PGothic" pitchFamily="34" charset="-128"/>
              </a:rPr>
              <a:t>Boundaries are permeable.  Context may  be clear - egg school, or may not - may have wider community context.</a:t>
            </a:r>
          </a:p>
        </p:txBody>
      </p:sp>
    </p:spTree>
    <p:extLst>
      <p:ext uri="{BB962C8B-B14F-4D97-AF65-F5344CB8AC3E}">
        <p14:creationId xmlns:p14="http://schemas.microsoft.com/office/powerpoint/2010/main" val="1069270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A0E70DAA-ADFD-FD4D-A7D7-7DF6DFD75C4F}" type="slidenum">
              <a:rPr lang="en-GB" sz="1200">
                <a:solidFill>
                  <a:srgbClr val="000000"/>
                </a:solidFill>
              </a:rPr>
              <a:pPr/>
              <a:t>4</a:t>
            </a:fld>
            <a:endParaRPr lang="en-GB" sz="1200" dirty="0">
              <a:solidFill>
                <a:srgbClr val="000000"/>
              </a:solidFill>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sz="1400" dirty="0">
              <a:latin typeface="Arial" charset="0"/>
            </a:endParaRPr>
          </a:p>
        </p:txBody>
      </p:sp>
    </p:spTree>
    <p:extLst>
      <p:ext uri="{BB962C8B-B14F-4D97-AF65-F5344CB8AC3E}">
        <p14:creationId xmlns:p14="http://schemas.microsoft.com/office/powerpoint/2010/main" val="26730266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p:spPr>
        <p:txBody>
          <a:bodyPr/>
          <a:lstStyle/>
          <a:p>
            <a:endParaRPr lang="en-US" smtClean="0"/>
          </a:p>
        </p:txBody>
      </p:sp>
      <p:sp>
        <p:nvSpPr>
          <p:cNvPr id="41987" name="Slide Number Placeholder 3"/>
          <p:cNvSpPr>
            <a:spLocks noGrp="1"/>
          </p:cNvSpPr>
          <p:nvPr>
            <p:ph type="sldNum" sz="quarter" idx="5"/>
          </p:nvPr>
        </p:nvSpPr>
        <p:spPr>
          <a:noFill/>
        </p:spPr>
        <p:txBody>
          <a:bodyPr/>
          <a:lstStyle/>
          <a:p>
            <a:fld id="{55B77934-17F9-48F2-9172-9A46D4756C35}" type="slidenum">
              <a:rPr lang="en-GB">
                <a:solidFill>
                  <a:srgbClr val="000000"/>
                </a:solidFill>
              </a:rPr>
              <a:pPr/>
              <a:t>34</a:t>
            </a:fld>
            <a:endParaRPr lang="en-GB">
              <a:solidFill>
                <a:srgbClr val="000000"/>
              </a:solidFill>
            </a:endParaRPr>
          </a:p>
        </p:txBody>
      </p:sp>
    </p:spTree>
    <p:extLst>
      <p:ext uri="{BB962C8B-B14F-4D97-AF65-F5344CB8AC3E}">
        <p14:creationId xmlns:p14="http://schemas.microsoft.com/office/powerpoint/2010/main" val="6185578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p:spPr>
        <p:txBody>
          <a:bodyPr/>
          <a:lstStyle/>
          <a:p>
            <a:endParaRPr lang="en-US" smtClean="0"/>
          </a:p>
        </p:txBody>
      </p:sp>
      <p:sp>
        <p:nvSpPr>
          <p:cNvPr id="44035" name="Slide Number Placeholder 3"/>
          <p:cNvSpPr>
            <a:spLocks noGrp="1"/>
          </p:cNvSpPr>
          <p:nvPr>
            <p:ph type="sldNum" sz="quarter" idx="5"/>
          </p:nvPr>
        </p:nvSpPr>
        <p:spPr>
          <a:noFill/>
        </p:spPr>
        <p:txBody>
          <a:bodyPr/>
          <a:lstStyle/>
          <a:p>
            <a:fld id="{05679E0C-03C7-4DFA-9C95-39A95EDD1E0A}" type="slidenum">
              <a:rPr lang="en-GB">
                <a:solidFill>
                  <a:srgbClr val="000000"/>
                </a:solidFill>
              </a:rPr>
              <a:pPr/>
              <a:t>35</a:t>
            </a:fld>
            <a:endParaRPr lang="en-GB">
              <a:solidFill>
                <a:srgbClr val="000000"/>
              </a:solidFill>
            </a:endParaRPr>
          </a:p>
        </p:txBody>
      </p:sp>
    </p:spTree>
    <p:extLst>
      <p:ext uri="{BB962C8B-B14F-4D97-AF65-F5344CB8AC3E}">
        <p14:creationId xmlns:p14="http://schemas.microsoft.com/office/powerpoint/2010/main" val="39264620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a:ln/>
        </p:spPr>
      </p:sp>
      <p:sp>
        <p:nvSpPr>
          <p:cNvPr id="46082" name="Notes Placeholder 2"/>
          <p:cNvSpPr>
            <a:spLocks noGrp="1"/>
          </p:cNvSpPr>
          <p:nvPr>
            <p:ph type="body" idx="1"/>
          </p:nvPr>
        </p:nvSpPr>
        <p:spPr>
          <a:noFill/>
          <a:ln/>
        </p:spPr>
        <p:txBody>
          <a:bodyPr/>
          <a:lstStyle/>
          <a:p>
            <a:endParaRPr lang="en-US" smtClean="0"/>
          </a:p>
        </p:txBody>
      </p:sp>
      <p:sp>
        <p:nvSpPr>
          <p:cNvPr id="46083" name="Slide Number Placeholder 3"/>
          <p:cNvSpPr>
            <a:spLocks noGrp="1"/>
          </p:cNvSpPr>
          <p:nvPr>
            <p:ph type="sldNum" sz="quarter" idx="5"/>
          </p:nvPr>
        </p:nvSpPr>
        <p:spPr>
          <a:noFill/>
        </p:spPr>
        <p:txBody>
          <a:bodyPr/>
          <a:lstStyle/>
          <a:p>
            <a:fld id="{2C116049-B51D-43DC-BA52-BCB0B4B2FCCF}" type="slidenum">
              <a:rPr lang="en-GB">
                <a:solidFill>
                  <a:srgbClr val="000000"/>
                </a:solidFill>
              </a:rPr>
              <a:pPr/>
              <a:t>36</a:t>
            </a:fld>
            <a:endParaRPr lang="en-GB">
              <a:solidFill>
                <a:srgbClr val="000000"/>
              </a:solidFill>
            </a:endParaRPr>
          </a:p>
        </p:txBody>
      </p:sp>
    </p:spTree>
    <p:extLst>
      <p:ext uri="{BB962C8B-B14F-4D97-AF65-F5344CB8AC3E}">
        <p14:creationId xmlns:p14="http://schemas.microsoft.com/office/powerpoint/2010/main" val="2644017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a:ln/>
        </p:spPr>
      </p:sp>
      <p:sp>
        <p:nvSpPr>
          <p:cNvPr id="48130" name="Notes Placeholder 2"/>
          <p:cNvSpPr>
            <a:spLocks noGrp="1"/>
          </p:cNvSpPr>
          <p:nvPr>
            <p:ph type="body" idx="1"/>
          </p:nvPr>
        </p:nvSpPr>
        <p:spPr>
          <a:noFill/>
          <a:ln/>
        </p:spPr>
        <p:txBody>
          <a:bodyPr/>
          <a:lstStyle/>
          <a:p>
            <a:endParaRPr lang="en-US" smtClean="0"/>
          </a:p>
        </p:txBody>
      </p:sp>
      <p:sp>
        <p:nvSpPr>
          <p:cNvPr id="48131" name="Slide Number Placeholder 3"/>
          <p:cNvSpPr>
            <a:spLocks noGrp="1"/>
          </p:cNvSpPr>
          <p:nvPr>
            <p:ph type="sldNum" sz="quarter" idx="5"/>
          </p:nvPr>
        </p:nvSpPr>
        <p:spPr>
          <a:noFill/>
        </p:spPr>
        <p:txBody>
          <a:bodyPr/>
          <a:lstStyle/>
          <a:p>
            <a:fld id="{619B8DAB-F2FB-4BD8-A5B4-41D763121F2B}" type="slidenum">
              <a:rPr lang="en-GB">
                <a:solidFill>
                  <a:srgbClr val="000000"/>
                </a:solidFill>
              </a:rPr>
              <a:pPr/>
              <a:t>37</a:t>
            </a:fld>
            <a:endParaRPr lang="en-GB">
              <a:solidFill>
                <a:srgbClr val="000000"/>
              </a:solidFill>
            </a:endParaRPr>
          </a:p>
        </p:txBody>
      </p:sp>
    </p:spTree>
    <p:extLst>
      <p:ext uri="{BB962C8B-B14F-4D97-AF65-F5344CB8AC3E}">
        <p14:creationId xmlns:p14="http://schemas.microsoft.com/office/powerpoint/2010/main" val="27367407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p:spPr>
        <p:txBody>
          <a:bodyPr/>
          <a:lstStyle/>
          <a:p>
            <a:endParaRPr lang="en-US" smtClean="0"/>
          </a:p>
        </p:txBody>
      </p:sp>
      <p:sp>
        <p:nvSpPr>
          <p:cNvPr id="50179" name="Slide Number Placeholder 3"/>
          <p:cNvSpPr>
            <a:spLocks noGrp="1"/>
          </p:cNvSpPr>
          <p:nvPr>
            <p:ph type="sldNum" sz="quarter" idx="5"/>
          </p:nvPr>
        </p:nvSpPr>
        <p:spPr>
          <a:noFill/>
        </p:spPr>
        <p:txBody>
          <a:bodyPr/>
          <a:lstStyle/>
          <a:p>
            <a:fld id="{56D1C6E9-217C-416E-908A-67F3A5253AD7}" type="slidenum">
              <a:rPr lang="en-GB">
                <a:solidFill>
                  <a:srgbClr val="000000"/>
                </a:solidFill>
              </a:rPr>
              <a:pPr/>
              <a:t>38</a:t>
            </a:fld>
            <a:endParaRPr lang="en-GB">
              <a:solidFill>
                <a:srgbClr val="000000"/>
              </a:solidFill>
            </a:endParaRPr>
          </a:p>
        </p:txBody>
      </p:sp>
    </p:spTree>
    <p:extLst>
      <p:ext uri="{BB962C8B-B14F-4D97-AF65-F5344CB8AC3E}">
        <p14:creationId xmlns:p14="http://schemas.microsoft.com/office/powerpoint/2010/main" val="4612828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ln/>
        </p:spPr>
      </p:sp>
      <p:sp>
        <p:nvSpPr>
          <p:cNvPr id="52226" name="Notes Placeholder 2"/>
          <p:cNvSpPr>
            <a:spLocks noGrp="1"/>
          </p:cNvSpPr>
          <p:nvPr>
            <p:ph type="body" idx="1"/>
          </p:nvPr>
        </p:nvSpPr>
        <p:spPr>
          <a:noFill/>
          <a:ln/>
        </p:spPr>
        <p:txBody>
          <a:bodyPr/>
          <a:lstStyle/>
          <a:p>
            <a:endParaRPr lang="en-US" smtClean="0"/>
          </a:p>
        </p:txBody>
      </p:sp>
      <p:sp>
        <p:nvSpPr>
          <p:cNvPr id="52227" name="Slide Number Placeholder 3"/>
          <p:cNvSpPr>
            <a:spLocks noGrp="1"/>
          </p:cNvSpPr>
          <p:nvPr>
            <p:ph type="sldNum" sz="quarter" idx="5"/>
          </p:nvPr>
        </p:nvSpPr>
        <p:spPr>
          <a:noFill/>
        </p:spPr>
        <p:txBody>
          <a:bodyPr/>
          <a:lstStyle/>
          <a:p>
            <a:fld id="{E22119F8-F924-45CE-B51D-8CF89BFC496E}" type="slidenum">
              <a:rPr lang="en-GB">
                <a:solidFill>
                  <a:srgbClr val="000000"/>
                </a:solidFill>
              </a:rPr>
              <a:pPr/>
              <a:t>39</a:t>
            </a:fld>
            <a:endParaRPr lang="en-GB">
              <a:solidFill>
                <a:srgbClr val="000000"/>
              </a:solidFill>
            </a:endParaRPr>
          </a:p>
        </p:txBody>
      </p:sp>
    </p:spTree>
    <p:extLst>
      <p:ext uri="{BB962C8B-B14F-4D97-AF65-F5344CB8AC3E}">
        <p14:creationId xmlns:p14="http://schemas.microsoft.com/office/powerpoint/2010/main" val="1233760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p:spPr>
        <p:txBody>
          <a:bodyPr/>
          <a:lstStyle/>
          <a:p>
            <a:endParaRPr lang="en-US" smtClean="0"/>
          </a:p>
        </p:txBody>
      </p:sp>
      <p:sp>
        <p:nvSpPr>
          <p:cNvPr id="54275" name="Slide Number Placeholder 3"/>
          <p:cNvSpPr>
            <a:spLocks noGrp="1"/>
          </p:cNvSpPr>
          <p:nvPr>
            <p:ph type="sldNum" sz="quarter" idx="5"/>
          </p:nvPr>
        </p:nvSpPr>
        <p:spPr>
          <a:noFill/>
        </p:spPr>
        <p:txBody>
          <a:bodyPr/>
          <a:lstStyle/>
          <a:p>
            <a:fld id="{1241DAE3-9E4A-452D-82F8-0A1E659136B2}" type="slidenum">
              <a:rPr lang="en-GB">
                <a:solidFill>
                  <a:srgbClr val="000000"/>
                </a:solidFill>
              </a:rPr>
              <a:pPr/>
              <a:t>40</a:t>
            </a:fld>
            <a:endParaRPr lang="en-GB">
              <a:solidFill>
                <a:srgbClr val="000000"/>
              </a:solidFill>
            </a:endParaRPr>
          </a:p>
        </p:txBody>
      </p:sp>
    </p:spTree>
    <p:extLst>
      <p:ext uri="{BB962C8B-B14F-4D97-AF65-F5344CB8AC3E}">
        <p14:creationId xmlns:p14="http://schemas.microsoft.com/office/powerpoint/2010/main" val="41576804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a:ln/>
        </p:spPr>
      </p:sp>
      <p:sp>
        <p:nvSpPr>
          <p:cNvPr id="56322" name="Notes Placeholder 2"/>
          <p:cNvSpPr>
            <a:spLocks noGrp="1"/>
          </p:cNvSpPr>
          <p:nvPr>
            <p:ph type="body" idx="1"/>
          </p:nvPr>
        </p:nvSpPr>
        <p:spPr>
          <a:noFill/>
          <a:ln/>
        </p:spPr>
        <p:txBody>
          <a:bodyPr/>
          <a:lstStyle/>
          <a:p>
            <a:endParaRPr lang="en-US" smtClean="0"/>
          </a:p>
        </p:txBody>
      </p:sp>
      <p:sp>
        <p:nvSpPr>
          <p:cNvPr id="56323" name="Slide Number Placeholder 3"/>
          <p:cNvSpPr>
            <a:spLocks noGrp="1"/>
          </p:cNvSpPr>
          <p:nvPr>
            <p:ph type="sldNum" sz="quarter" idx="5"/>
          </p:nvPr>
        </p:nvSpPr>
        <p:spPr>
          <a:noFill/>
        </p:spPr>
        <p:txBody>
          <a:bodyPr/>
          <a:lstStyle/>
          <a:p>
            <a:fld id="{8A37AD82-ED3C-43F5-97DC-11997AC2BF8E}" type="slidenum">
              <a:rPr lang="en-GB">
                <a:solidFill>
                  <a:srgbClr val="000000"/>
                </a:solidFill>
              </a:rPr>
              <a:pPr/>
              <a:t>41</a:t>
            </a:fld>
            <a:endParaRPr lang="en-GB">
              <a:solidFill>
                <a:srgbClr val="000000"/>
              </a:solidFill>
            </a:endParaRPr>
          </a:p>
        </p:txBody>
      </p:sp>
    </p:spTree>
    <p:extLst>
      <p:ext uri="{BB962C8B-B14F-4D97-AF65-F5344CB8AC3E}">
        <p14:creationId xmlns:p14="http://schemas.microsoft.com/office/powerpoint/2010/main" val="37617624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ln/>
        </p:spPr>
      </p:sp>
      <p:sp>
        <p:nvSpPr>
          <p:cNvPr id="58370" name="Notes Placeholder 2"/>
          <p:cNvSpPr>
            <a:spLocks noGrp="1"/>
          </p:cNvSpPr>
          <p:nvPr>
            <p:ph type="body" idx="1"/>
          </p:nvPr>
        </p:nvSpPr>
        <p:spPr>
          <a:noFill/>
          <a:ln/>
        </p:spPr>
        <p:txBody>
          <a:bodyPr/>
          <a:lstStyle/>
          <a:p>
            <a:endParaRPr lang="en-US" smtClean="0"/>
          </a:p>
        </p:txBody>
      </p:sp>
      <p:sp>
        <p:nvSpPr>
          <p:cNvPr id="58371" name="Slide Number Placeholder 3"/>
          <p:cNvSpPr>
            <a:spLocks noGrp="1"/>
          </p:cNvSpPr>
          <p:nvPr>
            <p:ph type="sldNum" sz="quarter" idx="5"/>
          </p:nvPr>
        </p:nvSpPr>
        <p:spPr>
          <a:noFill/>
        </p:spPr>
        <p:txBody>
          <a:bodyPr/>
          <a:lstStyle/>
          <a:p>
            <a:fld id="{6F50B7B1-635B-4639-B791-C01C8C5ACD26}" type="slidenum">
              <a:rPr lang="en-GB">
                <a:solidFill>
                  <a:srgbClr val="000000"/>
                </a:solidFill>
              </a:rPr>
              <a:pPr/>
              <a:t>42</a:t>
            </a:fld>
            <a:endParaRPr lang="en-GB">
              <a:solidFill>
                <a:srgbClr val="000000"/>
              </a:solidFill>
            </a:endParaRPr>
          </a:p>
        </p:txBody>
      </p:sp>
    </p:spTree>
    <p:extLst>
      <p:ext uri="{BB962C8B-B14F-4D97-AF65-F5344CB8AC3E}">
        <p14:creationId xmlns:p14="http://schemas.microsoft.com/office/powerpoint/2010/main" val="4202020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p:spPr>
        <p:txBody>
          <a:bodyPr/>
          <a:lstStyle/>
          <a:p>
            <a:endParaRPr lang="en-US" smtClean="0"/>
          </a:p>
        </p:txBody>
      </p:sp>
      <p:sp>
        <p:nvSpPr>
          <p:cNvPr id="60419" name="Slide Number Placeholder 3"/>
          <p:cNvSpPr>
            <a:spLocks noGrp="1"/>
          </p:cNvSpPr>
          <p:nvPr>
            <p:ph type="sldNum" sz="quarter" idx="5"/>
          </p:nvPr>
        </p:nvSpPr>
        <p:spPr>
          <a:noFill/>
        </p:spPr>
        <p:txBody>
          <a:bodyPr/>
          <a:lstStyle/>
          <a:p>
            <a:fld id="{56FF8551-14F6-472C-A0CB-3D85E8E00D53}" type="slidenum">
              <a:rPr lang="en-GB">
                <a:solidFill>
                  <a:srgbClr val="000000"/>
                </a:solidFill>
              </a:rPr>
              <a:pPr/>
              <a:t>43</a:t>
            </a:fld>
            <a:endParaRPr lang="en-GB">
              <a:solidFill>
                <a:srgbClr val="000000"/>
              </a:solidFill>
            </a:endParaRPr>
          </a:p>
        </p:txBody>
      </p:sp>
    </p:spTree>
    <p:extLst>
      <p:ext uri="{BB962C8B-B14F-4D97-AF65-F5344CB8AC3E}">
        <p14:creationId xmlns:p14="http://schemas.microsoft.com/office/powerpoint/2010/main" val="2254526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A0E70DAA-ADFD-FD4D-A7D7-7DF6DFD75C4F}" type="slidenum">
              <a:rPr lang="en-GB" sz="1200">
                <a:solidFill>
                  <a:srgbClr val="000000"/>
                </a:solidFill>
              </a:rPr>
              <a:pPr/>
              <a:t>5</a:t>
            </a:fld>
            <a:endParaRPr lang="en-GB" sz="1200" dirty="0">
              <a:solidFill>
                <a:srgbClr val="000000"/>
              </a:solidFill>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sz="1400" dirty="0">
              <a:latin typeface="Arial" charset="0"/>
            </a:endParaRPr>
          </a:p>
        </p:txBody>
      </p:sp>
    </p:spTree>
    <p:extLst>
      <p:ext uri="{BB962C8B-B14F-4D97-AF65-F5344CB8AC3E}">
        <p14:creationId xmlns:p14="http://schemas.microsoft.com/office/powerpoint/2010/main" val="9079697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p:spPr>
        <p:txBody>
          <a:bodyPr/>
          <a:lstStyle/>
          <a:p>
            <a:endParaRPr lang="en-US" smtClean="0"/>
          </a:p>
        </p:txBody>
      </p:sp>
      <p:sp>
        <p:nvSpPr>
          <p:cNvPr id="62467" name="Slide Number Placeholder 3"/>
          <p:cNvSpPr>
            <a:spLocks noGrp="1"/>
          </p:cNvSpPr>
          <p:nvPr>
            <p:ph type="sldNum" sz="quarter" idx="5"/>
          </p:nvPr>
        </p:nvSpPr>
        <p:spPr>
          <a:noFill/>
        </p:spPr>
        <p:txBody>
          <a:bodyPr/>
          <a:lstStyle/>
          <a:p>
            <a:fld id="{94CAEFF7-4E11-479F-ABB3-F4C88F476AD9}" type="slidenum">
              <a:rPr lang="en-GB">
                <a:solidFill>
                  <a:srgbClr val="000000"/>
                </a:solidFill>
              </a:rPr>
              <a:pPr/>
              <a:t>44</a:t>
            </a:fld>
            <a:endParaRPr lang="en-GB">
              <a:solidFill>
                <a:srgbClr val="000000"/>
              </a:solidFill>
            </a:endParaRPr>
          </a:p>
        </p:txBody>
      </p:sp>
    </p:spTree>
    <p:extLst>
      <p:ext uri="{BB962C8B-B14F-4D97-AF65-F5344CB8AC3E}">
        <p14:creationId xmlns:p14="http://schemas.microsoft.com/office/powerpoint/2010/main" val="21973252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46</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3981693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47</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0906623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48</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2988421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49</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031404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A0E70DAA-ADFD-FD4D-A7D7-7DF6DFD75C4F}" type="slidenum">
              <a:rPr lang="en-GB" sz="1200">
                <a:solidFill>
                  <a:srgbClr val="000000"/>
                </a:solidFill>
              </a:rPr>
              <a:pPr/>
              <a:t>6</a:t>
            </a:fld>
            <a:endParaRPr lang="en-GB" sz="1200" dirty="0">
              <a:solidFill>
                <a:srgbClr val="000000"/>
              </a:solidFill>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sz="1400" dirty="0">
              <a:latin typeface="Arial" charset="0"/>
            </a:endParaRPr>
          </a:p>
        </p:txBody>
      </p:sp>
    </p:spTree>
    <p:extLst>
      <p:ext uri="{BB962C8B-B14F-4D97-AF65-F5344CB8AC3E}">
        <p14:creationId xmlns:p14="http://schemas.microsoft.com/office/powerpoint/2010/main" val="1397039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A0E70DAA-ADFD-FD4D-A7D7-7DF6DFD75C4F}" type="slidenum">
              <a:rPr lang="en-GB" sz="1200">
                <a:solidFill>
                  <a:srgbClr val="000000"/>
                </a:solidFill>
              </a:rPr>
              <a:pPr/>
              <a:t>7</a:t>
            </a:fld>
            <a:endParaRPr lang="en-GB" sz="1200" dirty="0">
              <a:solidFill>
                <a:srgbClr val="000000"/>
              </a:solidFill>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sz="1400" dirty="0">
              <a:latin typeface="Arial" charset="0"/>
            </a:endParaRPr>
          </a:p>
        </p:txBody>
      </p:sp>
    </p:spTree>
    <p:extLst>
      <p:ext uri="{BB962C8B-B14F-4D97-AF65-F5344CB8AC3E}">
        <p14:creationId xmlns:p14="http://schemas.microsoft.com/office/powerpoint/2010/main" val="856715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17EE0FB8-791A-4DC3-B66D-0071226C35E5}" type="slidenum">
              <a:rPr lang="en-GB" altLang="en-US">
                <a:solidFill>
                  <a:srgbClr val="000000"/>
                </a:solidFill>
              </a:rPr>
              <a:pPr/>
              <a:t>9</a:t>
            </a:fld>
            <a:endParaRPr lang="en-GB" altLang="en-US">
              <a:solidFill>
                <a:srgbClr val="000000"/>
              </a:solidFill>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2876407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US" altLang="en-US" smtClean="0"/>
          </a:p>
        </p:txBody>
      </p:sp>
      <p:sp>
        <p:nvSpPr>
          <p:cNvPr id="33796" name="Slide Number Placeholder 3"/>
          <p:cNvSpPr>
            <a:spLocks noGrp="1"/>
          </p:cNvSpPr>
          <p:nvPr>
            <p:ph type="sldNum" sz="quarter" idx="5"/>
          </p:nvPr>
        </p:nvSpPr>
        <p:spPr>
          <a:noFill/>
        </p:spPr>
        <p:txBody>
          <a:bodyPr/>
          <a:lstStyle/>
          <a:p>
            <a:fld id="{B1BC0345-32A1-4F57-A2D5-C8538CB69188}" type="slidenum">
              <a:rPr lang="en-GB" altLang="en-US">
                <a:solidFill>
                  <a:srgbClr val="000000"/>
                </a:solidFill>
              </a:rPr>
              <a:pPr/>
              <a:t>10</a:t>
            </a:fld>
            <a:endParaRPr lang="en-GB" altLang="en-US">
              <a:solidFill>
                <a:srgbClr val="000000"/>
              </a:solidFill>
            </a:endParaRPr>
          </a:p>
        </p:txBody>
      </p:sp>
    </p:spTree>
    <p:extLst>
      <p:ext uri="{BB962C8B-B14F-4D97-AF65-F5344CB8AC3E}">
        <p14:creationId xmlns:p14="http://schemas.microsoft.com/office/powerpoint/2010/main" val="1062776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endParaRPr lang="en-US" altLang="en-US" smtClean="0"/>
          </a:p>
        </p:txBody>
      </p:sp>
      <p:sp>
        <p:nvSpPr>
          <p:cNvPr id="35844" name="Slide Number Placeholder 3"/>
          <p:cNvSpPr>
            <a:spLocks noGrp="1"/>
          </p:cNvSpPr>
          <p:nvPr>
            <p:ph type="sldNum" sz="quarter" idx="5"/>
          </p:nvPr>
        </p:nvSpPr>
        <p:spPr>
          <a:noFill/>
        </p:spPr>
        <p:txBody>
          <a:bodyPr/>
          <a:lstStyle/>
          <a:p>
            <a:fld id="{F2471787-7FC1-4804-BA7D-0653AE540FE1}" type="slidenum">
              <a:rPr lang="en-GB" altLang="en-US">
                <a:solidFill>
                  <a:srgbClr val="000000"/>
                </a:solidFill>
              </a:rPr>
              <a:pPr/>
              <a:t>11</a:t>
            </a:fld>
            <a:endParaRPr lang="en-GB" altLang="en-US">
              <a:solidFill>
                <a:srgbClr val="000000"/>
              </a:solidFill>
            </a:endParaRPr>
          </a:p>
        </p:txBody>
      </p:sp>
    </p:spTree>
    <p:extLst>
      <p:ext uri="{BB962C8B-B14F-4D97-AF65-F5344CB8AC3E}">
        <p14:creationId xmlns:p14="http://schemas.microsoft.com/office/powerpoint/2010/main" val="27695886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39367712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224634118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418204051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29475438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7225598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92061555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253663227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115688280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408648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srcRect/>
          <a:stretch>
            <a:fillRect/>
          </a:stretch>
        </p:blipFill>
        <p:spPr bwMode="auto">
          <a:xfrm>
            <a:off x="0" y="0"/>
            <a:ext cx="9144000" cy="5508625"/>
          </a:xfrm>
          <a:prstGeom prst="rect">
            <a:avLst/>
          </a:prstGeom>
          <a:noFill/>
          <a:ln w="9525">
            <a:noFill/>
            <a:miter lim="800000"/>
            <a:headEnd/>
            <a:tailEnd/>
          </a:ln>
        </p:spPr>
      </p:pic>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651659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srcRect/>
          <a:stretch>
            <a:fillRect/>
          </a:stretch>
        </p:blipFill>
        <p:spPr bwMode="auto">
          <a:xfrm>
            <a:off x="0" y="0"/>
            <a:ext cx="9144000" cy="3135313"/>
          </a:xfrm>
          <a:prstGeom prst="rect">
            <a:avLst/>
          </a:prstGeom>
          <a:noFill/>
          <a:ln w="9525">
            <a:noFill/>
            <a:miter lim="800000"/>
            <a:headEnd/>
            <a:tailEnd/>
          </a:ln>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5499263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5"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6"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1CEF9881-DCB9-40A7-8C31-FFE990FE07AD}" type="slidenum">
              <a:rPr lang="en-GB" altLang="en-US"/>
              <a:pPr/>
              <a:t>‹#›</a:t>
            </a:fld>
            <a:endParaRPr lang="en-GB" altLang="en-US"/>
          </a:p>
        </p:txBody>
      </p:sp>
    </p:spTree>
    <p:extLst>
      <p:ext uri="{BB962C8B-B14F-4D97-AF65-F5344CB8AC3E}">
        <p14:creationId xmlns:p14="http://schemas.microsoft.com/office/powerpoint/2010/main" val="28144660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auto">
          <a:xfrm>
            <a:off x="-107950" y="5661025"/>
            <a:ext cx="9263063" cy="119697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defRPr/>
            </a:pPr>
            <a:endParaRPr lang="en-US" altLang="en-US">
              <a:solidFill>
                <a:srgbClr val="000000"/>
              </a:solidFill>
            </a:endParaRPr>
          </a:p>
        </p:txBody>
      </p:sp>
      <p:pic>
        <p:nvPicPr>
          <p:cNvPr id="5" name="Picture 8"/>
          <p:cNvPicPr>
            <a:picLocks noChangeAspect="1"/>
          </p:cNvPicPr>
          <p:nvPr/>
        </p:nvPicPr>
        <p:blipFill>
          <a:blip r:embed="rId2" cstate="print"/>
          <a:srcRect t="47192" b="6601"/>
          <a:stretch>
            <a:fillRect/>
          </a:stretch>
        </p:blipFill>
        <p:spPr bwMode="auto">
          <a:xfrm>
            <a:off x="0" y="0"/>
            <a:ext cx="9182100" cy="1550988"/>
          </a:xfrm>
          <a:prstGeom prst="rect">
            <a:avLst/>
          </a:prstGeom>
          <a:noFill/>
          <a:ln w="9525">
            <a:noFill/>
            <a:miter lim="800000"/>
            <a:headEnd/>
            <a:tailEnd/>
          </a:ln>
        </p:spPr>
      </p:pic>
      <p:sp>
        <p:nvSpPr>
          <p:cNvPr id="2" name="Title 1"/>
          <p:cNvSpPr>
            <a:spLocks noGrp="1"/>
          </p:cNvSpPr>
          <p:nvPr>
            <p:ph type="title"/>
          </p:nvPr>
        </p:nvSpPr>
        <p:spPr>
          <a:xfrm>
            <a:off x="685800" y="1550979"/>
            <a:ext cx="7772400" cy="1362075"/>
          </a:xfrm>
        </p:spPr>
        <p:txBody>
          <a:bodyPr anchor="t"/>
          <a:lstStyle>
            <a:lvl1pPr algn="l">
              <a:defRPr sz="4000" b="1" cap="none"/>
            </a:lvl1pPr>
          </a:lstStyle>
          <a:p>
            <a:r>
              <a:rPr lang="en-GB"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6"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7"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8"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A7F5F0FE-23B7-46B0-9049-C92254518AF6}" type="slidenum">
              <a:rPr lang="en-GB" altLang="en-US"/>
              <a:pPr/>
              <a:t>‹#›</a:t>
            </a:fld>
            <a:endParaRPr lang="en-GB" altLang="en-US"/>
          </a:p>
        </p:txBody>
      </p:sp>
    </p:spTree>
    <p:extLst>
      <p:ext uri="{BB962C8B-B14F-4D97-AF65-F5344CB8AC3E}">
        <p14:creationId xmlns:p14="http://schemas.microsoft.com/office/powerpoint/2010/main" val="407543759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6"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7"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F6C3ADD6-D29D-4A4E-A1C1-C1A6D103CDDF}" type="slidenum">
              <a:rPr lang="en-GB" altLang="en-US"/>
              <a:pPr/>
              <a:t>‹#›</a:t>
            </a:fld>
            <a:endParaRPr lang="en-GB" altLang="en-US"/>
          </a:p>
        </p:txBody>
      </p:sp>
    </p:spTree>
    <p:extLst>
      <p:ext uri="{BB962C8B-B14F-4D97-AF65-F5344CB8AC3E}">
        <p14:creationId xmlns:p14="http://schemas.microsoft.com/office/powerpoint/2010/main" val="12726722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8"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9"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DE8C3365-F2A7-4265-8941-CC2154A1C271}" type="slidenum">
              <a:rPr lang="en-GB" altLang="en-US"/>
              <a:pPr/>
              <a:t>‹#›</a:t>
            </a:fld>
            <a:endParaRPr lang="en-GB" altLang="en-US"/>
          </a:p>
        </p:txBody>
      </p:sp>
    </p:spTree>
    <p:extLst>
      <p:ext uri="{BB962C8B-B14F-4D97-AF65-F5344CB8AC3E}">
        <p14:creationId xmlns:p14="http://schemas.microsoft.com/office/powerpoint/2010/main" val="36318868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4"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5"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131D1E51-EE10-49F6-9949-6F3368C850F9}" type="slidenum">
              <a:rPr lang="en-GB" altLang="en-US"/>
              <a:pPr/>
              <a:t>‹#›</a:t>
            </a:fld>
            <a:endParaRPr lang="en-GB" altLang="en-US"/>
          </a:p>
        </p:txBody>
      </p:sp>
    </p:spTree>
    <p:extLst>
      <p:ext uri="{BB962C8B-B14F-4D97-AF65-F5344CB8AC3E}">
        <p14:creationId xmlns:p14="http://schemas.microsoft.com/office/powerpoint/2010/main" val="19299212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3"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4"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3DEDF7C6-EC8C-4A06-AA97-0349226880C7}" type="slidenum">
              <a:rPr lang="en-GB" altLang="en-US"/>
              <a:pPr/>
              <a:t>‹#›</a:t>
            </a:fld>
            <a:endParaRPr lang="en-GB" altLang="en-US"/>
          </a:p>
        </p:txBody>
      </p:sp>
    </p:spTree>
    <p:extLst>
      <p:ext uri="{BB962C8B-B14F-4D97-AF65-F5344CB8AC3E}">
        <p14:creationId xmlns:p14="http://schemas.microsoft.com/office/powerpoint/2010/main" val="13839649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6"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7"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C6ED621E-7A1E-4CE5-89EF-53E6EA201989}" type="slidenum">
              <a:rPr lang="en-GB" altLang="en-US"/>
              <a:pPr/>
              <a:t>‹#›</a:t>
            </a:fld>
            <a:endParaRPr lang="en-GB" altLang="en-US"/>
          </a:p>
        </p:txBody>
      </p:sp>
    </p:spTree>
    <p:extLst>
      <p:ext uri="{BB962C8B-B14F-4D97-AF65-F5344CB8AC3E}">
        <p14:creationId xmlns:p14="http://schemas.microsoft.com/office/powerpoint/2010/main" val="372999371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6"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7"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EA6CE8AB-F41B-41BF-86AB-9C30364A3A6A}" type="slidenum">
              <a:rPr lang="en-GB" altLang="en-US"/>
              <a:pPr/>
              <a:t>‹#›</a:t>
            </a:fld>
            <a:endParaRPr lang="en-GB" altLang="en-US"/>
          </a:p>
        </p:txBody>
      </p:sp>
    </p:spTree>
    <p:extLst>
      <p:ext uri="{BB962C8B-B14F-4D97-AF65-F5344CB8AC3E}">
        <p14:creationId xmlns:p14="http://schemas.microsoft.com/office/powerpoint/2010/main" val="26276098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5"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6"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D0E700B1-1059-413E-BA85-96DE4B813A0D}" type="slidenum">
              <a:rPr lang="en-GB" altLang="en-US"/>
              <a:pPr/>
              <a:t>‹#›</a:t>
            </a:fld>
            <a:endParaRPr lang="en-GB" altLang="en-US"/>
          </a:p>
        </p:txBody>
      </p:sp>
    </p:spTree>
    <p:extLst>
      <p:ext uri="{BB962C8B-B14F-4D97-AF65-F5344CB8AC3E}">
        <p14:creationId xmlns:p14="http://schemas.microsoft.com/office/powerpoint/2010/main" val="2237049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5"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ea typeface="ＭＳ Ｐゴシック" charset="0"/>
              </a:defRPr>
            </a:lvl1pPr>
          </a:lstStyle>
          <a:p>
            <a:pPr>
              <a:defRPr/>
            </a:pPr>
            <a:endParaRPr lang="en-GB"/>
          </a:p>
        </p:txBody>
      </p:sp>
      <p:sp>
        <p:nvSpPr>
          <p:cNvPr id="6"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fld id="{6DBD820F-59F8-430A-978B-C04D9EB95A91}" type="slidenum">
              <a:rPr lang="en-GB" altLang="en-US"/>
              <a:pPr/>
              <a:t>‹#›</a:t>
            </a:fld>
            <a:endParaRPr lang="en-GB" altLang="en-US"/>
          </a:p>
        </p:txBody>
      </p:sp>
    </p:spTree>
    <p:extLst>
      <p:ext uri="{BB962C8B-B14F-4D97-AF65-F5344CB8AC3E}">
        <p14:creationId xmlns:p14="http://schemas.microsoft.com/office/powerpoint/2010/main" val="39453795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srcRect/>
          <a:stretch>
            <a:fillRect/>
          </a:stretch>
        </p:blipFill>
        <p:spPr bwMode="auto">
          <a:xfrm>
            <a:off x="0" y="0"/>
            <a:ext cx="9144000" cy="5508625"/>
          </a:xfrm>
          <a:prstGeom prst="rect">
            <a:avLst/>
          </a:prstGeom>
          <a:noFill/>
          <a:ln w="9525">
            <a:noFill/>
            <a:miter lim="800000"/>
            <a:headEnd/>
            <a:tailEnd/>
          </a:ln>
        </p:spPr>
      </p:pic>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6626833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srcRect/>
          <a:stretch>
            <a:fillRect/>
          </a:stretch>
        </p:blipFill>
        <p:spPr bwMode="auto">
          <a:xfrm>
            <a:off x="0" y="0"/>
            <a:ext cx="9144000" cy="3135313"/>
          </a:xfrm>
          <a:prstGeom prst="rect">
            <a:avLst/>
          </a:prstGeom>
          <a:noFill/>
          <a:ln w="9525">
            <a:noFill/>
            <a:miter lim="800000"/>
            <a:headEnd/>
            <a:tailEnd/>
          </a:ln>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426842641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a:lvl1pPr>
          </a:lstStyle>
          <a:p>
            <a:fld id="{4D85CFC0-47E4-4479-816D-97A75A8730D8}" type="slidenum">
              <a:rPr lang="en-GB" altLang="en-US"/>
              <a:pPr/>
              <a:t>‹#›</a:t>
            </a:fld>
            <a:endParaRPr lang="en-GB" altLang="en-US"/>
          </a:p>
        </p:txBody>
      </p:sp>
    </p:spTree>
    <p:extLst>
      <p:ext uri="{BB962C8B-B14F-4D97-AF65-F5344CB8AC3E}">
        <p14:creationId xmlns:p14="http://schemas.microsoft.com/office/powerpoint/2010/main" val="4147346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107950" y="5661025"/>
            <a:ext cx="9263063" cy="1196975"/>
          </a:xfrm>
          <a:prstGeom prst="rect">
            <a:avLst/>
          </a:prstGeom>
          <a:solidFill>
            <a:schemeClr val="bg1"/>
          </a:solidFill>
          <a:ln w="9525">
            <a:noFill/>
            <a:round/>
            <a:headEnd/>
            <a:tailEnd/>
          </a:ln>
        </p:spPr>
        <p:txBody>
          <a:bodyPr/>
          <a:lstStyle/>
          <a:p>
            <a:endParaRPr lang="en-US">
              <a:solidFill>
                <a:srgbClr val="000000"/>
              </a:solidFill>
              <a:ea typeface="MS PGothic" pitchFamily="34" charset="-128"/>
            </a:endParaRPr>
          </a:p>
        </p:txBody>
      </p:sp>
      <p:pic>
        <p:nvPicPr>
          <p:cNvPr id="5" name="Picture 8"/>
          <p:cNvPicPr>
            <a:picLocks noChangeAspect="1"/>
          </p:cNvPicPr>
          <p:nvPr/>
        </p:nvPicPr>
        <p:blipFill>
          <a:blip r:embed="rId2" cstate="print"/>
          <a:srcRect t="47192" b="6601"/>
          <a:stretch>
            <a:fillRect/>
          </a:stretch>
        </p:blipFill>
        <p:spPr bwMode="auto">
          <a:xfrm>
            <a:off x="0" y="0"/>
            <a:ext cx="9182100" cy="1550988"/>
          </a:xfrm>
          <a:prstGeom prst="rect">
            <a:avLst/>
          </a:prstGeom>
          <a:noFill/>
          <a:ln w="9525">
            <a:noFill/>
            <a:miter lim="800000"/>
            <a:headEnd/>
            <a:tailEnd/>
          </a:ln>
        </p:spPr>
      </p:pic>
      <p:sp>
        <p:nvSpPr>
          <p:cNvPr id="2" name="Title 1"/>
          <p:cNvSpPr>
            <a:spLocks noGrp="1"/>
          </p:cNvSpPr>
          <p:nvPr>
            <p:ph type="title"/>
          </p:nvPr>
        </p:nvSpPr>
        <p:spPr>
          <a:xfrm>
            <a:off x="685800" y="1550979"/>
            <a:ext cx="7772400" cy="1362075"/>
          </a:xfrm>
        </p:spPr>
        <p:txBody>
          <a:bodyPr anchor="t"/>
          <a:lstStyle>
            <a:lvl1pPr algn="l">
              <a:defRPr sz="4000" b="1" cap="none"/>
            </a:lvl1pPr>
          </a:lstStyle>
          <a:p>
            <a:r>
              <a:rPr lang="en-GB"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6"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7"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8" name="Rectangle 6"/>
          <p:cNvSpPr>
            <a:spLocks noGrp="1" noChangeArrowheads="1"/>
          </p:cNvSpPr>
          <p:nvPr>
            <p:ph type="sldNum" sz="quarter" idx="12"/>
          </p:nvPr>
        </p:nvSpPr>
        <p:spPr/>
        <p:txBody>
          <a:bodyPr/>
          <a:lstStyle>
            <a:lvl1pPr>
              <a:defRPr/>
            </a:lvl1pPr>
          </a:lstStyle>
          <a:p>
            <a:fld id="{99626F43-4C1A-4FB4-8BFF-C5143F0FB73C}" type="slidenum">
              <a:rPr lang="en-GB" altLang="en-US"/>
              <a:pPr/>
              <a:t>‹#›</a:t>
            </a:fld>
            <a:endParaRPr lang="en-GB" altLang="en-US"/>
          </a:p>
        </p:txBody>
      </p:sp>
    </p:spTree>
    <p:extLst>
      <p:ext uri="{BB962C8B-B14F-4D97-AF65-F5344CB8AC3E}">
        <p14:creationId xmlns:p14="http://schemas.microsoft.com/office/powerpoint/2010/main" val="36740530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a:lvl1pPr>
          </a:lstStyle>
          <a:p>
            <a:fld id="{6D315615-D07C-4884-84D8-88801C0B8C95}" type="slidenum">
              <a:rPr lang="en-GB" altLang="en-US"/>
              <a:pPr/>
              <a:t>‹#›</a:t>
            </a:fld>
            <a:endParaRPr lang="en-GB" altLang="en-US"/>
          </a:p>
        </p:txBody>
      </p:sp>
    </p:spTree>
    <p:extLst>
      <p:ext uri="{BB962C8B-B14F-4D97-AF65-F5344CB8AC3E}">
        <p14:creationId xmlns:p14="http://schemas.microsoft.com/office/powerpoint/2010/main" val="39814927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8"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9" name="Rectangle 6"/>
          <p:cNvSpPr>
            <a:spLocks noGrp="1" noChangeArrowheads="1"/>
          </p:cNvSpPr>
          <p:nvPr>
            <p:ph type="sldNum" sz="quarter" idx="12"/>
          </p:nvPr>
        </p:nvSpPr>
        <p:spPr/>
        <p:txBody>
          <a:bodyPr/>
          <a:lstStyle>
            <a:lvl1pPr>
              <a:defRPr/>
            </a:lvl1pPr>
          </a:lstStyle>
          <a:p>
            <a:fld id="{912E7F12-8F06-4C55-B696-2955AEE3EE56}" type="slidenum">
              <a:rPr lang="en-GB" altLang="en-US"/>
              <a:pPr/>
              <a:t>‹#›</a:t>
            </a:fld>
            <a:endParaRPr lang="en-GB" altLang="en-US"/>
          </a:p>
        </p:txBody>
      </p:sp>
    </p:spTree>
    <p:extLst>
      <p:ext uri="{BB962C8B-B14F-4D97-AF65-F5344CB8AC3E}">
        <p14:creationId xmlns:p14="http://schemas.microsoft.com/office/powerpoint/2010/main" val="265985702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4"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5" name="Rectangle 6"/>
          <p:cNvSpPr>
            <a:spLocks noGrp="1" noChangeArrowheads="1"/>
          </p:cNvSpPr>
          <p:nvPr>
            <p:ph type="sldNum" sz="quarter" idx="12"/>
          </p:nvPr>
        </p:nvSpPr>
        <p:spPr/>
        <p:txBody>
          <a:bodyPr/>
          <a:lstStyle>
            <a:lvl1pPr>
              <a:defRPr/>
            </a:lvl1pPr>
          </a:lstStyle>
          <a:p>
            <a:fld id="{AC8AADE1-781F-4C24-80B3-E7AB4A366F9C}" type="slidenum">
              <a:rPr lang="en-GB" altLang="en-US"/>
              <a:pPr/>
              <a:t>‹#›</a:t>
            </a:fld>
            <a:endParaRPr lang="en-GB" altLang="en-US"/>
          </a:p>
        </p:txBody>
      </p:sp>
    </p:spTree>
    <p:extLst>
      <p:ext uri="{BB962C8B-B14F-4D97-AF65-F5344CB8AC3E}">
        <p14:creationId xmlns:p14="http://schemas.microsoft.com/office/powerpoint/2010/main" val="34074744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3"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4" name="Rectangle 6"/>
          <p:cNvSpPr>
            <a:spLocks noGrp="1" noChangeArrowheads="1"/>
          </p:cNvSpPr>
          <p:nvPr>
            <p:ph type="sldNum" sz="quarter" idx="12"/>
          </p:nvPr>
        </p:nvSpPr>
        <p:spPr/>
        <p:txBody>
          <a:bodyPr/>
          <a:lstStyle>
            <a:lvl1pPr>
              <a:defRPr/>
            </a:lvl1pPr>
          </a:lstStyle>
          <a:p>
            <a:fld id="{80850412-C257-4768-8370-46C1BABFB73C}" type="slidenum">
              <a:rPr lang="en-GB" altLang="en-US"/>
              <a:pPr/>
              <a:t>‹#›</a:t>
            </a:fld>
            <a:endParaRPr lang="en-GB" altLang="en-US"/>
          </a:p>
        </p:txBody>
      </p:sp>
    </p:spTree>
    <p:extLst>
      <p:ext uri="{BB962C8B-B14F-4D97-AF65-F5344CB8AC3E}">
        <p14:creationId xmlns:p14="http://schemas.microsoft.com/office/powerpoint/2010/main" val="242982958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a:lvl1pPr>
          </a:lstStyle>
          <a:p>
            <a:fld id="{143B4496-E708-4953-9C50-4B4D02195F9B}" type="slidenum">
              <a:rPr lang="en-GB" altLang="en-US"/>
              <a:pPr/>
              <a:t>‹#›</a:t>
            </a:fld>
            <a:endParaRPr lang="en-GB" altLang="en-US"/>
          </a:p>
        </p:txBody>
      </p:sp>
    </p:spTree>
    <p:extLst>
      <p:ext uri="{BB962C8B-B14F-4D97-AF65-F5344CB8AC3E}">
        <p14:creationId xmlns:p14="http://schemas.microsoft.com/office/powerpoint/2010/main" val="3629250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a:lvl1pPr>
          </a:lstStyle>
          <a:p>
            <a:fld id="{03CD2B96-2A18-4952-BB25-827F5A50F827}" type="slidenum">
              <a:rPr lang="en-GB" altLang="en-US"/>
              <a:pPr/>
              <a:t>‹#›</a:t>
            </a:fld>
            <a:endParaRPr lang="en-GB" altLang="en-US"/>
          </a:p>
        </p:txBody>
      </p:sp>
    </p:spTree>
    <p:extLst>
      <p:ext uri="{BB962C8B-B14F-4D97-AF65-F5344CB8AC3E}">
        <p14:creationId xmlns:p14="http://schemas.microsoft.com/office/powerpoint/2010/main" val="20833848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a:lvl1pPr>
          </a:lstStyle>
          <a:p>
            <a:fld id="{B3895BA9-8AAF-4AA3-B450-FC276EEC980B}" type="slidenum">
              <a:rPr lang="en-GB" altLang="en-US"/>
              <a:pPr/>
              <a:t>‹#›</a:t>
            </a:fld>
            <a:endParaRPr lang="en-GB" altLang="en-US"/>
          </a:p>
        </p:txBody>
      </p:sp>
    </p:spTree>
    <p:extLst>
      <p:ext uri="{BB962C8B-B14F-4D97-AF65-F5344CB8AC3E}">
        <p14:creationId xmlns:p14="http://schemas.microsoft.com/office/powerpoint/2010/main" val="151533893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a:lvl1pPr>
          </a:lstStyle>
          <a:p>
            <a:fld id="{0F609566-4D30-4E48-B6C7-DDB9B92A3A26}" type="slidenum">
              <a:rPr lang="en-GB" altLang="en-US"/>
              <a:pPr/>
              <a:t>‹#›</a:t>
            </a:fld>
            <a:endParaRPr lang="en-GB" altLang="en-US"/>
          </a:p>
        </p:txBody>
      </p:sp>
    </p:spTree>
    <p:extLst>
      <p:ext uri="{BB962C8B-B14F-4D97-AF65-F5344CB8AC3E}">
        <p14:creationId xmlns:p14="http://schemas.microsoft.com/office/powerpoint/2010/main" val="119139123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srcRect/>
          <a:stretch>
            <a:fillRect/>
          </a:stretch>
        </p:blipFill>
        <p:spPr bwMode="auto">
          <a:xfrm>
            <a:off x="0" y="0"/>
            <a:ext cx="9144000" cy="5508625"/>
          </a:xfrm>
          <a:prstGeom prst="rect">
            <a:avLst/>
          </a:prstGeom>
          <a:noFill/>
          <a:ln w="9525">
            <a:noFill/>
            <a:miter lim="800000"/>
            <a:headEnd/>
            <a:tailEnd/>
          </a:ln>
        </p:spPr>
      </p:pic>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66434654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srcRect/>
          <a:stretch>
            <a:fillRect/>
          </a:stretch>
        </p:blipFill>
        <p:spPr bwMode="auto">
          <a:xfrm>
            <a:off x="0" y="0"/>
            <a:ext cx="9144000" cy="3135313"/>
          </a:xfrm>
          <a:prstGeom prst="rect">
            <a:avLst/>
          </a:prstGeom>
          <a:noFill/>
          <a:ln w="9525">
            <a:noFill/>
            <a:miter lim="800000"/>
            <a:headEnd/>
            <a:tailEnd/>
          </a:ln>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07709375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a:lvl1pPr>
          </a:lstStyle>
          <a:p>
            <a:fld id="{5636946D-1DD3-4D59-B9FD-88A0218E6D5F}" type="slidenum">
              <a:rPr lang="en-GB" altLang="en-US"/>
              <a:pPr/>
              <a:t>‹#›</a:t>
            </a:fld>
            <a:endParaRPr lang="en-GB" altLang="en-US"/>
          </a:p>
        </p:txBody>
      </p:sp>
    </p:spTree>
    <p:extLst>
      <p:ext uri="{BB962C8B-B14F-4D97-AF65-F5344CB8AC3E}">
        <p14:creationId xmlns:p14="http://schemas.microsoft.com/office/powerpoint/2010/main" val="402090308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107950" y="5661025"/>
            <a:ext cx="9263063" cy="1196975"/>
          </a:xfrm>
          <a:prstGeom prst="rect">
            <a:avLst/>
          </a:prstGeom>
          <a:solidFill>
            <a:schemeClr val="bg1"/>
          </a:solidFill>
          <a:ln w="9525">
            <a:noFill/>
            <a:round/>
            <a:headEnd/>
            <a:tailEnd/>
          </a:ln>
        </p:spPr>
        <p:txBody>
          <a:bodyPr/>
          <a:lstStyle/>
          <a:p>
            <a:endParaRPr lang="en-US">
              <a:solidFill>
                <a:srgbClr val="000000"/>
              </a:solidFill>
              <a:ea typeface="MS PGothic" pitchFamily="34" charset="-128"/>
            </a:endParaRPr>
          </a:p>
        </p:txBody>
      </p:sp>
      <p:pic>
        <p:nvPicPr>
          <p:cNvPr id="5" name="Picture 8"/>
          <p:cNvPicPr>
            <a:picLocks noChangeAspect="1"/>
          </p:cNvPicPr>
          <p:nvPr/>
        </p:nvPicPr>
        <p:blipFill>
          <a:blip r:embed="rId2" cstate="print"/>
          <a:srcRect t="47192" b="6601"/>
          <a:stretch>
            <a:fillRect/>
          </a:stretch>
        </p:blipFill>
        <p:spPr bwMode="auto">
          <a:xfrm>
            <a:off x="0" y="0"/>
            <a:ext cx="9182100" cy="1550988"/>
          </a:xfrm>
          <a:prstGeom prst="rect">
            <a:avLst/>
          </a:prstGeom>
          <a:noFill/>
          <a:ln w="9525">
            <a:noFill/>
            <a:miter lim="800000"/>
            <a:headEnd/>
            <a:tailEnd/>
          </a:ln>
        </p:spPr>
      </p:pic>
      <p:sp>
        <p:nvSpPr>
          <p:cNvPr id="2" name="Title 1"/>
          <p:cNvSpPr>
            <a:spLocks noGrp="1"/>
          </p:cNvSpPr>
          <p:nvPr>
            <p:ph type="title"/>
          </p:nvPr>
        </p:nvSpPr>
        <p:spPr>
          <a:xfrm>
            <a:off x="685800" y="1550979"/>
            <a:ext cx="7772400" cy="1362075"/>
          </a:xfrm>
        </p:spPr>
        <p:txBody>
          <a:bodyPr anchor="t"/>
          <a:lstStyle>
            <a:lvl1pPr algn="l">
              <a:defRPr sz="4000" b="1" cap="none"/>
            </a:lvl1pPr>
          </a:lstStyle>
          <a:p>
            <a:r>
              <a:rPr lang="en-GB"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6"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7"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8" name="Rectangle 6"/>
          <p:cNvSpPr>
            <a:spLocks noGrp="1" noChangeArrowheads="1"/>
          </p:cNvSpPr>
          <p:nvPr>
            <p:ph type="sldNum" sz="quarter" idx="12"/>
          </p:nvPr>
        </p:nvSpPr>
        <p:spPr/>
        <p:txBody>
          <a:bodyPr/>
          <a:lstStyle>
            <a:lvl1pPr>
              <a:defRPr/>
            </a:lvl1pPr>
          </a:lstStyle>
          <a:p>
            <a:fld id="{5930EE35-5579-4BCA-B05A-63438192B05F}" type="slidenum">
              <a:rPr lang="en-GB" altLang="en-US"/>
              <a:pPr/>
              <a:t>‹#›</a:t>
            </a:fld>
            <a:endParaRPr lang="en-GB" altLang="en-US"/>
          </a:p>
        </p:txBody>
      </p:sp>
    </p:spTree>
    <p:extLst>
      <p:ext uri="{BB962C8B-B14F-4D97-AF65-F5344CB8AC3E}">
        <p14:creationId xmlns:p14="http://schemas.microsoft.com/office/powerpoint/2010/main" val="382816674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a:lvl1pPr>
          </a:lstStyle>
          <a:p>
            <a:fld id="{CE24F2A3-D0C0-4C8A-8D4D-52B2AEC906B1}" type="slidenum">
              <a:rPr lang="en-GB" altLang="en-US"/>
              <a:pPr/>
              <a:t>‹#›</a:t>
            </a:fld>
            <a:endParaRPr lang="en-GB" altLang="en-US"/>
          </a:p>
        </p:txBody>
      </p:sp>
    </p:spTree>
    <p:extLst>
      <p:ext uri="{BB962C8B-B14F-4D97-AF65-F5344CB8AC3E}">
        <p14:creationId xmlns:p14="http://schemas.microsoft.com/office/powerpoint/2010/main" val="26212591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8"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9" name="Rectangle 6"/>
          <p:cNvSpPr>
            <a:spLocks noGrp="1" noChangeArrowheads="1"/>
          </p:cNvSpPr>
          <p:nvPr>
            <p:ph type="sldNum" sz="quarter" idx="12"/>
          </p:nvPr>
        </p:nvSpPr>
        <p:spPr/>
        <p:txBody>
          <a:bodyPr/>
          <a:lstStyle>
            <a:lvl1pPr>
              <a:defRPr/>
            </a:lvl1pPr>
          </a:lstStyle>
          <a:p>
            <a:fld id="{54A571A0-4749-4501-98A8-E128E85BC52F}" type="slidenum">
              <a:rPr lang="en-GB" altLang="en-US"/>
              <a:pPr/>
              <a:t>‹#›</a:t>
            </a:fld>
            <a:endParaRPr lang="en-GB" altLang="en-US"/>
          </a:p>
        </p:txBody>
      </p:sp>
    </p:spTree>
    <p:extLst>
      <p:ext uri="{BB962C8B-B14F-4D97-AF65-F5344CB8AC3E}">
        <p14:creationId xmlns:p14="http://schemas.microsoft.com/office/powerpoint/2010/main" val="74276821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4"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5" name="Rectangle 6"/>
          <p:cNvSpPr>
            <a:spLocks noGrp="1" noChangeArrowheads="1"/>
          </p:cNvSpPr>
          <p:nvPr>
            <p:ph type="sldNum" sz="quarter" idx="12"/>
          </p:nvPr>
        </p:nvSpPr>
        <p:spPr/>
        <p:txBody>
          <a:bodyPr/>
          <a:lstStyle>
            <a:lvl1pPr>
              <a:defRPr/>
            </a:lvl1pPr>
          </a:lstStyle>
          <a:p>
            <a:fld id="{BC532523-D7DB-43D4-9BD2-581049FD0A25}" type="slidenum">
              <a:rPr lang="en-GB" altLang="en-US"/>
              <a:pPr/>
              <a:t>‹#›</a:t>
            </a:fld>
            <a:endParaRPr lang="en-GB" altLang="en-US"/>
          </a:p>
        </p:txBody>
      </p:sp>
    </p:spTree>
    <p:extLst>
      <p:ext uri="{BB962C8B-B14F-4D97-AF65-F5344CB8AC3E}">
        <p14:creationId xmlns:p14="http://schemas.microsoft.com/office/powerpoint/2010/main" val="847505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3"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4" name="Rectangle 6"/>
          <p:cNvSpPr>
            <a:spLocks noGrp="1" noChangeArrowheads="1"/>
          </p:cNvSpPr>
          <p:nvPr>
            <p:ph type="sldNum" sz="quarter" idx="12"/>
          </p:nvPr>
        </p:nvSpPr>
        <p:spPr/>
        <p:txBody>
          <a:bodyPr/>
          <a:lstStyle>
            <a:lvl1pPr>
              <a:defRPr/>
            </a:lvl1pPr>
          </a:lstStyle>
          <a:p>
            <a:fld id="{C08C75A9-955D-422E-8439-E143CCD8727B}" type="slidenum">
              <a:rPr lang="en-GB" altLang="en-US"/>
              <a:pPr/>
              <a:t>‹#›</a:t>
            </a:fld>
            <a:endParaRPr lang="en-GB" altLang="en-US"/>
          </a:p>
        </p:txBody>
      </p:sp>
    </p:spTree>
    <p:extLst>
      <p:ext uri="{BB962C8B-B14F-4D97-AF65-F5344CB8AC3E}">
        <p14:creationId xmlns:p14="http://schemas.microsoft.com/office/powerpoint/2010/main" val="305757027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a:lvl1pPr>
          </a:lstStyle>
          <a:p>
            <a:fld id="{B98CA3EA-55DA-4FBF-BE51-5E13B5210F0A}" type="slidenum">
              <a:rPr lang="en-GB" altLang="en-US"/>
              <a:pPr/>
              <a:t>‹#›</a:t>
            </a:fld>
            <a:endParaRPr lang="en-GB" altLang="en-US"/>
          </a:p>
        </p:txBody>
      </p:sp>
    </p:spTree>
    <p:extLst>
      <p:ext uri="{BB962C8B-B14F-4D97-AF65-F5344CB8AC3E}">
        <p14:creationId xmlns:p14="http://schemas.microsoft.com/office/powerpoint/2010/main" val="21622603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6"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7" name="Rectangle 6"/>
          <p:cNvSpPr>
            <a:spLocks noGrp="1" noChangeArrowheads="1"/>
          </p:cNvSpPr>
          <p:nvPr>
            <p:ph type="sldNum" sz="quarter" idx="12"/>
          </p:nvPr>
        </p:nvSpPr>
        <p:spPr/>
        <p:txBody>
          <a:bodyPr/>
          <a:lstStyle>
            <a:lvl1pPr>
              <a:defRPr/>
            </a:lvl1pPr>
          </a:lstStyle>
          <a:p>
            <a:fld id="{1530D297-C329-48F4-B911-1AFDFD61F7B9}" type="slidenum">
              <a:rPr lang="en-GB" altLang="en-US"/>
              <a:pPr/>
              <a:t>‹#›</a:t>
            </a:fld>
            <a:endParaRPr lang="en-GB" altLang="en-US"/>
          </a:p>
        </p:txBody>
      </p:sp>
    </p:spTree>
    <p:extLst>
      <p:ext uri="{BB962C8B-B14F-4D97-AF65-F5344CB8AC3E}">
        <p14:creationId xmlns:p14="http://schemas.microsoft.com/office/powerpoint/2010/main" val="50152941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a:lvl1pPr>
          </a:lstStyle>
          <a:p>
            <a:fld id="{458C347F-7978-434B-946C-DAC9A6A351BD}" type="slidenum">
              <a:rPr lang="en-GB" altLang="en-US"/>
              <a:pPr/>
              <a:t>‹#›</a:t>
            </a:fld>
            <a:endParaRPr lang="en-GB" altLang="en-US"/>
          </a:p>
        </p:txBody>
      </p:sp>
    </p:spTree>
    <p:extLst>
      <p:ext uri="{BB962C8B-B14F-4D97-AF65-F5344CB8AC3E}">
        <p14:creationId xmlns:p14="http://schemas.microsoft.com/office/powerpoint/2010/main" val="34018952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p:txBody>
          <a:bodyPr/>
          <a:lstStyle>
            <a:lvl1pPr>
              <a:defRPr>
                <a:ea typeface="ＭＳ Ｐゴシック" charset="0"/>
              </a:defRPr>
            </a:lvl1pPr>
          </a:lstStyle>
          <a:p>
            <a:pPr>
              <a:defRPr/>
            </a:pPr>
            <a:endParaRPr lang="en-GB"/>
          </a:p>
        </p:txBody>
      </p:sp>
      <p:sp>
        <p:nvSpPr>
          <p:cNvPr id="5" name="Rectangle 5"/>
          <p:cNvSpPr>
            <a:spLocks noGrp="1" noChangeArrowheads="1"/>
          </p:cNvSpPr>
          <p:nvPr>
            <p:ph type="ftr" sz="quarter" idx="11"/>
          </p:nvPr>
        </p:nvSpPr>
        <p:spPr/>
        <p:txBody>
          <a:bodyPr/>
          <a:lstStyle>
            <a:lvl1pPr>
              <a:defRPr>
                <a:ea typeface="ＭＳ Ｐゴシック" charset="0"/>
              </a:defRPr>
            </a:lvl1pPr>
          </a:lstStyle>
          <a:p>
            <a:pPr>
              <a:defRPr/>
            </a:pPr>
            <a:endParaRPr lang="en-GB"/>
          </a:p>
        </p:txBody>
      </p:sp>
      <p:sp>
        <p:nvSpPr>
          <p:cNvPr id="6" name="Rectangle 6"/>
          <p:cNvSpPr>
            <a:spLocks noGrp="1" noChangeArrowheads="1"/>
          </p:cNvSpPr>
          <p:nvPr>
            <p:ph type="sldNum" sz="quarter" idx="12"/>
          </p:nvPr>
        </p:nvSpPr>
        <p:spPr/>
        <p:txBody>
          <a:bodyPr/>
          <a:lstStyle>
            <a:lvl1pPr>
              <a:defRPr/>
            </a:lvl1pPr>
          </a:lstStyle>
          <a:p>
            <a:fld id="{1C0F49D1-97AE-48CF-A988-82267057FB3E}" type="slidenum">
              <a:rPr lang="en-GB" altLang="en-US"/>
              <a:pPr/>
              <a:t>‹#›</a:t>
            </a:fld>
            <a:endParaRPr lang="en-GB" altLang="en-US"/>
          </a:p>
        </p:txBody>
      </p:sp>
    </p:spTree>
    <p:extLst>
      <p:ext uri="{BB962C8B-B14F-4D97-AF65-F5344CB8AC3E}">
        <p14:creationId xmlns:p14="http://schemas.microsoft.com/office/powerpoint/2010/main" val="322595339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88215644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96249176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238638443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189325662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201684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02872985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67754374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53954231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152229646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92870963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65971496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405803655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5605733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411025594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rPr>
              <a:pPr/>
              <a:t>‹#›</a:t>
            </a:fld>
            <a:endParaRPr lang="en-GB" altLang="en-US" dirty="0">
              <a:solidFill>
                <a:srgbClr val="000000"/>
              </a:solidFill>
            </a:endParaRPr>
          </a:p>
        </p:txBody>
      </p:sp>
    </p:spTree>
    <p:extLst>
      <p:ext uri="{BB962C8B-B14F-4D97-AF65-F5344CB8AC3E}">
        <p14:creationId xmlns:p14="http://schemas.microsoft.com/office/powerpoint/2010/main" val="399832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image" Target="../media/image2.png"/><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2.pn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image" Target="../media/image2.png"/><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1.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image" Target="../media/image2.png"/><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1.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5" Type="http://schemas.openxmlformats.org/officeDocument/2006/relationships/image" Target="../media/image2.png"/><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a:blip r:embed="rId14" cstate="print"/>
          <a:srcRect l="912"/>
          <a:stretch>
            <a:fillRect/>
          </a:stretch>
        </p:blipFill>
        <p:spPr bwMode="auto">
          <a:xfrm>
            <a:off x="0" y="5516563"/>
            <a:ext cx="9150350" cy="1341437"/>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solidFill>
                  <a:srgbClr val="000000"/>
                </a:solidFill>
                <a:latin typeface="Calibri"/>
                <a:ea typeface="MS PGothic" panose="020B0600070205080204" pitchFamily="34" charset="-128"/>
                <a:cs typeface="+mn-cs"/>
              </a:defRPr>
            </a:lvl1pPr>
          </a:lstStyle>
          <a:p>
            <a:pPr>
              <a:defRPr/>
            </a:pPr>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solidFill>
                  <a:srgbClr val="000000"/>
                </a:solidFill>
                <a:latin typeface="Calibri"/>
                <a:ea typeface="MS PGothic" panose="020B0600070205080204" pitchFamily="34" charset="-128"/>
                <a:cs typeface="+mn-cs"/>
              </a:defRPr>
            </a:lvl1pPr>
          </a:lstStyle>
          <a:p>
            <a:pPr>
              <a:defRPr/>
            </a:pPr>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Calibri" pitchFamily="34" charset="0"/>
              </a:defRPr>
            </a:lvl1pPr>
          </a:lstStyle>
          <a:p>
            <a:fld id="{A7A38A20-02B4-4874-BEA1-4683C537BA6C}" type="slidenum">
              <a:rPr lang="en-GB" altLang="en-US">
                <a:ea typeface="MS PGothic" pitchFamily="34" charset="-128"/>
              </a:rPr>
              <a:pPr/>
              <a:t>‹#›</a:t>
            </a:fld>
            <a:endParaRPr lang="en-GB" altLang="en-US">
              <a:ea typeface="MS PGothic" pitchFamily="34" charset="-128"/>
            </a:endParaRPr>
          </a:p>
        </p:txBody>
      </p:sp>
    </p:spTree>
    <p:extLst>
      <p:ext uri="{BB962C8B-B14F-4D97-AF65-F5344CB8AC3E}">
        <p14:creationId xmlns:p14="http://schemas.microsoft.com/office/powerpoint/2010/main" val="287929621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rtl="0" eaLnBrk="0" fontAlgn="base" hangingPunct="0">
        <a:spcBef>
          <a:spcPct val="0"/>
        </a:spcBef>
        <a:spcAft>
          <a:spcPct val="0"/>
        </a:spcAft>
        <a:defRPr sz="4400" b="1">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b="1">
          <a:solidFill>
            <a:schemeClr val="tx2"/>
          </a:solidFill>
          <a:latin typeface="Calibri" pitchFamily="34" charset="0"/>
          <a:ea typeface="MS PGothic" panose="020B0600070205080204" pitchFamily="34" charset="-128"/>
          <a:cs typeface="ＭＳ Ｐゴシック" charset="0"/>
        </a:defRPr>
      </a:lvl2pPr>
      <a:lvl3pPr algn="l" rtl="0" eaLnBrk="0" fontAlgn="base" hangingPunct="0">
        <a:spcBef>
          <a:spcPct val="0"/>
        </a:spcBef>
        <a:spcAft>
          <a:spcPct val="0"/>
        </a:spcAft>
        <a:defRPr sz="4400" b="1">
          <a:solidFill>
            <a:schemeClr val="tx2"/>
          </a:solidFill>
          <a:latin typeface="Calibri" pitchFamily="34" charset="0"/>
          <a:ea typeface="MS PGothic" panose="020B0600070205080204" pitchFamily="34" charset="-128"/>
          <a:cs typeface="ＭＳ Ｐゴシック" charset="0"/>
        </a:defRPr>
      </a:lvl3pPr>
      <a:lvl4pPr algn="l" rtl="0" eaLnBrk="0" fontAlgn="base" hangingPunct="0">
        <a:spcBef>
          <a:spcPct val="0"/>
        </a:spcBef>
        <a:spcAft>
          <a:spcPct val="0"/>
        </a:spcAft>
        <a:defRPr sz="4400" b="1">
          <a:solidFill>
            <a:schemeClr val="tx2"/>
          </a:solidFill>
          <a:latin typeface="Calibri" pitchFamily="34" charset="0"/>
          <a:ea typeface="MS PGothic" panose="020B0600070205080204" pitchFamily="34" charset="-128"/>
          <a:cs typeface="ＭＳ Ｐゴシック" charset="0"/>
        </a:defRPr>
      </a:lvl4pPr>
      <a:lvl5pPr algn="l" rtl="0" eaLnBrk="0" fontAlgn="base" hangingPunct="0">
        <a:spcBef>
          <a:spcPct val="0"/>
        </a:spcBef>
        <a:spcAft>
          <a:spcPct val="0"/>
        </a:spcAft>
        <a:defRPr sz="4400" b="1">
          <a:solidFill>
            <a:schemeClr val="tx2"/>
          </a:solidFill>
          <a:latin typeface="Calibri" pitchFamily="34" charset="0"/>
          <a:ea typeface="MS PGothic" panose="020B0600070205080204" pitchFamily="34" charset="-128"/>
          <a:cs typeface="ＭＳ Ｐゴシック"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0" fontAlgn="base" hangingPunct="0">
        <a:spcBef>
          <a:spcPct val="20000"/>
        </a:spcBef>
        <a:spcAft>
          <a:spcPct val="0"/>
        </a:spcAft>
        <a:buBlip>
          <a:blip r:embed="rId15"/>
        </a:buBlip>
        <a:defRPr sz="3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a:blip r:embed="rId14" cstate="print"/>
          <a:srcRect l="912"/>
          <a:stretch>
            <a:fillRect/>
          </a:stretch>
        </p:blipFill>
        <p:spPr bwMode="auto">
          <a:xfrm>
            <a:off x="0" y="5516563"/>
            <a:ext cx="9150350" cy="1341437"/>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 name="Rectangle 4"/>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solidFill>
                  <a:srgbClr val="000000"/>
                </a:solidFill>
                <a:latin typeface="Calibri"/>
                <a:ea typeface="MS PGothic" panose="020B0600070205080204" pitchFamily="34" charset="-128"/>
                <a:cs typeface="+mn-cs"/>
              </a:defRPr>
            </a:lvl1pPr>
          </a:lstStyle>
          <a:p>
            <a:pPr>
              <a:defRPr/>
            </a:pPr>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solidFill>
                  <a:srgbClr val="000000"/>
                </a:solidFill>
                <a:latin typeface="Calibri"/>
                <a:ea typeface="MS PGothic" panose="020B0600070205080204" pitchFamily="34" charset="-128"/>
                <a:cs typeface="+mn-cs"/>
              </a:defRPr>
            </a:lvl1pPr>
          </a:lstStyle>
          <a:p>
            <a:pPr>
              <a:defRPr/>
            </a:pPr>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Calibri" pitchFamily="34" charset="0"/>
              </a:defRPr>
            </a:lvl1pPr>
          </a:lstStyle>
          <a:p>
            <a:fld id="{3DD0421D-4DB2-4F17-9833-54A0819A640C}" type="slidenum">
              <a:rPr lang="en-GB">
                <a:ea typeface="MS PGothic" pitchFamily="34" charset="-128"/>
              </a:rPr>
              <a:pPr/>
              <a:t>‹#›</a:t>
            </a:fld>
            <a:endParaRPr lang="en-GB">
              <a:ea typeface="MS PGothic" pitchFamily="34" charset="-128"/>
            </a:endParaRPr>
          </a:p>
        </p:txBody>
      </p:sp>
    </p:spTree>
    <p:extLst>
      <p:ext uri="{BB962C8B-B14F-4D97-AF65-F5344CB8AC3E}">
        <p14:creationId xmlns:p14="http://schemas.microsoft.com/office/powerpoint/2010/main" val="2243155276"/>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rtl="0" eaLnBrk="0" fontAlgn="base" hangingPunct="0">
        <a:spcBef>
          <a:spcPct val="0"/>
        </a:spcBef>
        <a:spcAft>
          <a:spcPct val="0"/>
        </a:spcAft>
        <a:defRPr sz="4400" b="1">
          <a:solidFill>
            <a:schemeClr val="tx2"/>
          </a:solidFill>
          <a:latin typeface="+mj-lt"/>
          <a:ea typeface="MS PGothic" pitchFamily="34" charset="-128"/>
          <a:cs typeface="ＭＳ Ｐゴシック" charset="0"/>
        </a:defRPr>
      </a:lvl1pPr>
      <a:lvl2pPr algn="l" rtl="0" eaLnBrk="0" fontAlgn="base" hangingPunct="0">
        <a:spcBef>
          <a:spcPct val="0"/>
        </a:spcBef>
        <a:spcAft>
          <a:spcPct val="0"/>
        </a:spcAft>
        <a:defRPr sz="4400" b="1">
          <a:solidFill>
            <a:schemeClr val="tx2"/>
          </a:solidFill>
          <a:latin typeface="Calibri" pitchFamily="34" charset="0"/>
          <a:ea typeface="MS PGothic" pitchFamily="34" charset="-128"/>
          <a:cs typeface="ＭＳ Ｐゴシック" charset="0"/>
        </a:defRPr>
      </a:lvl2pPr>
      <a:lvl3pPr algn="l" rtl="0" eaLnBrk="0" fontAlgn="base" hangingPunct="0">
        <a:spcBef>
          <a:spcPct val="0"/>
        </a:spcBef>
        <a:spcAft>
          <a:spcPct val="0"/>
        </a:spcAft>
        <a:defRPr sz="4400" b="1">
          <a:solidFill>
            <a:schemeClr val="tx2"/>
          </a:solidFill>
          <a:latin typeface="Calibri" pitchFamily="34" charset="0"/>
          <a:ea typeface="MS PGothic" pitchFamily="34" charset="-128"/>
          <a:cs typeface="ＭＳ Ｐゴシック" charset="0"/>
        </a:defRPr>
      </a:lvl3pPr>
      <a:lvl4pPr algn="l" rtl="0" eaLnBrk="0" fontAlgn="base" hangingPunct="0">
        <a:spcBef>
          <a:spcPct val="0"/>
        </a:spcBef>
        <a:spcAft>
          <a:spcPct val="0"/>
        </a:spcAft>
        <a:defRPr sz="4400" b="1">
          <a:solidFill>
            <a:schemeClr val="tx2"/>
          </a:solidFill>
          <a:latin typeface="Calibri" pitchFamily="34" charset="0"/>
          <a:ea typeface="MS PGothic" pitchFamily="34" charset="-128"/>
          <a:cs typeface="ＭＳ Ｐゴシック" charset="0"/>
        </a:defRPr>
      </a:lvl4pPr>
      <a:lvl5pPr algn="l" rtl="0" eaLnBrk="0" fontAlgn="base" hangingPunct="0">
        <a:spcBef>
          <a:spcPct val="0"/>
        </a:spcBef>
        <a:spcAft>
          <a:spcPct val="0"/>
        </a:spcAft>
        <a:defRPr sz="4400" b="1">
          <a:solidFill>
            <a:schemeClr val="tx2"/>
          </a:solidFill>
          <a:latin typeface="Calibri" pitchFamily="34" charset="0"/>
          <a:ea typeface="MS PGothic" pitchFamily="34" charset="-128"/>
          <a:cs typeface="ＭＳ Ｐゴシック"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0" fontAlgn="base" hangingPunct="0">
        <a:spcBef>
          <a:spcPct val="20000"/>
        </a:spcBef>
        <a:spcAft>
          <a:spcPct val="0"/>
        </a:spcAft>
        <a:buBlip>
          <a:blip r:embed="rId15"/>
        </a:buBlip>
        <a:defRPr sz="3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8" name="Picture 1"/>
          <p:cNvPicPr>
            <a:picLocks noChangeAspect="1"/>
          </p:cNvPicPr>
          <p:nvPr/>
        </p:nvPicPr>
        <p:blipFill>
          <a:blip r:embed="rId14" cstate="print"/>
          <a:srcRect l="912"/>
          <a:stretch>
            <a:fillRect/>
          </a:stretch>
        </p:blipFill>
        <p:spPr bwMode="auto">
          <a:xfrm>
            <a:off x="0" y="5516563"/>
            <a:ext cx="9150350" cy="1341437"/>
          </a:xfrm>
          <a:prstGeom prst="rect">
            <a:avLst/>
          </a:prstGeom>
          <a:noFill/>
          <a:ln w="9525">
            <a:noFill/>
            <a:miter lim="800000"/>
            <a:headEnd/>
            <a:tailEnd/>
          </a:ln>
        </p:spPr>
      </p:pic>
      <p:sp>
        <p:nvSpPr>
          <p:cNvPr id="14339"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4340"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 name="Rectangle 4"/>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solidFill>
                  <a:srgbClr val="000000"/>
                </a:solidFill>
                <a:latin typeface="Calibri"/>
                <a:ea typeface="MS PGothic" panose="020B0600070205080204" pitchFamily="34" charset="-128"/>
                <a:cs typeface="+mn-cs"/>
              </a:defRPr>
            </a:lvl1pPr>
          </a:lstStyle>
          <a:p>
            <a:pPr>
              <a:defRPr/>
            </a:pPr>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solidFill>
                  <a:srgbClr val="000000"/>
                </a:solidFill>
                <a:latin typeface="Calibri"/>
                <a:ea typeface="MS PGothic" panose="020B0600070205080204" pitchFamily="34" charset="-128"/>
                <a:cs typeface="+mn-cs"/>
              </a:defRPr>
            </a:lvl1pPr>
          </a:lstStyle>
          <a:p>
            <a:pPr>
              <a:defRPr/>
            </a:pPr>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Calibri" pitchFamily="34" charset="0"/>
              </a:defRPr>
            </a:lvl1pPr>
          </a:lstStyle>
          <a:p>
            <a:fld id="{BBD89819-5B44-4C6D-843F-6F25B9572CDE}" type="slidenum">
              <a:rPr lang="en-GB">
                <a:ea typeface="MS PGothic" pitchFamily="34" charset="-128"/>
              </a:rPr>
              <a:pPr/>
              <a:t>‹#›</a:t>
            </a:fld>
            <a:endParaRPr lang="en-GB">
              <a:ea typeface="MS PGothic" pitchFamily="34" charset="-128"/>
            </a:endParaRPr>
          </a:p>
        </p:txBody>
      </p:sp>
    </p:spTree>
    <p:extLst>
      <p:ext uri="{BB962C8B-B14F-4D97-AF65-F5344CB8AC3E}">
        <p14:creationId xmlns:p14="http://schemas.microsoft.com/office/powerpoint/2010/main" val="409787585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l" rtl="0" eaLnBrk="0" fontAlgn="base" hangingPunct="0">
        <a:spcBef>
          <a:spcPct val="0"/>
        </a:spcBef>
        <a:spcAft>
          <a:spcPct val="0"/>
        </a:spcAft>
        <a:defRPr sz="4400" b="1">
          <a:solidFill>
            <a:schemeClr val="tx2"/>
          </a:solidFill>
          <a:latin typeface="+mj-lt"/>
          <a:ea typeface="MS PGothic" pitchFamily="34" charset="-128"/>
          <a:cs typeface="ＭＳ Ｐゴシック" charset="0"/>
        </a:defRPr>
      </a:lvl1pPr>
      <a:lvl2pPr algn="l" rtl="0" eaLnBrk="0" fontAlgn="base" hangingPunct="0">
        <a:spcBef>
          <a:spcPct val="0"/>
        </a:spcBef>
        <a:spcAft>
          <a:spcPct val="0"/>
        </a:spcAft>
        <a:defRPr sz="4400" b="1">
          <a:solidFill>
            <a:schemeClr val="tx2"/>
          </a:solidFill>
          <a:latin typeface="Calibri" pitchFamily="34" charset="0"/>
          <a:ea typeface="MS PGothic" pitchFamily="34" charset="-128"/>
          <a:cs typeface="ＭＳ Ｐゴシック" charset="0"/>
        </a:defRPr>
      </a:lvl2pPr>
      <a:lvl3pPr algn="l" rtl="0" eaLnBrk="0" fontAlgn="base" hangingPunct="0">
        <a:spcBef>
          <a:spcPct val="0"/>
        </a:spcBef>
        <a:spcAft>
          <a:spcPct val="0"/>
        </a:spcAft>
        <a:defRPr sz="4400" b="1">
          <a:solidFill>
            <a:schemeClr val="tx2"/>
          </a:solidFill>
          <a:latin typeface="Calibri" pitchFamily="34" charset="0"/>
          <a:ea typeface="MS PGothic" pitchFamily="34" charset="-128"/>
          <a:cs typeface="ＭＳ Ｐゴシック" charset="0"/>
        </a:defRPr>
      </a:lvl3pPr>
      <a:lvl4pPr algn="l" rtl="0" eaLnBrk="0" fontAlgn="base" hangingPunct="0">
        <a:spcBef>
          <a:spcPct val="0"/>
        </a:spcBef>
        <a:spcAft>
          <a:spcPct val="0"/>
        </a:spcAft>
        <a:defRPr sz="4400" b="1">
          <a:solidFill>
            <a:schemeClr val="tx2"/>
          </a:solidFill>
          <a:latin typeface="Calibri" pitchFamily="34" charset="0"/>
          <a:ea typeface="MS PGothic" pitchFamily="34" charset="-128"/>
          <a:cs typeface="ＭＳ Ｐゴシック" charset="0"/>
        </a:defRPr>
      </a:lvl4pPr>
      <a:lvl5pPr algn="l" rtl="0" eaLnBrk="0" fontAlgn="base" hangingPunct="0">
        <a:spcBef>
          <a:spcPct val="0"/>
        </a:spcBef>
        <a:spcAft>
          <a:spcPct val="0"/>
        </a:spcAft>
        <a:defRPr sz="4400" b="1">
          <a:solidFill>
            <a:schemeClr val="tx2"/>
          </a:solidFill>
          <a:latin typeface="Calibri" pitchFamily="34" charset="0"/>
          <a:ea typeface="MS PGothic" pitchFamily="34" charset="-128"/>
          <a:cs typeface="ＭＳ Ｐゴシック"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0" fontAlgn="base" hangingPunct="0">
        <a:spcBef>
          <a:spcPct val="20000"/>
        </a:spcBef>
        <a:spcAft>
          <a:spcPct val="0"/>
        </a:spcAft>
        <a:buBlip>
          <a:blip r:embed="rId15"/>
        </a:buBlip>
        <a:defRPr sz="3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ea typeface="MS PGothic" panose="020B0600070205080204" pitchFamily="34" charset="-128"/>
              </a:rPr>
              <a:pPr/>
              <a:t>‹#›</a:t>
            </a:fld>
            <a:endParaRPr lang="en-GB" alt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518302456"/>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ea typeface="MS PGothic" panose="020B0600070205080204" pitchFamily="34" charset="-128"/>
              </a:rPr>
              <a:pPr/>
              <a:t>‹#›</a:t>
            </a:fld>
            <a:endParaRPr lang="en-GB" alt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2490845266"/>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56.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6.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ubtitle 2"/>
          <p:cNvSpPr>
            <a:spLocks noGrp="1"/>
          </p:cNvSpPr>
          <p:nvPr>
            <p:ph type="subTitle" idx="1"/>
          </p:nvPr>
        </p:nvSpPr>
        <p:spPr>
          <a:xfrm>
            <a:off x="251520" y="4725144"/>
            <a:ext cx="8712968" cy="1728192"/>
          </a:xfrm>
        </p:spPr>
        <p:txBody>
          <a:bodyPr/>
          <a:lstStyle/>
          <a:p>
            <a:endParaRPr lang="en-US" sz="2800" b="1" dirty="0" smtClean="0"/>
          </a:p>
          <a:p>
            <a:r>
              <a:rPr lang="en-US" sz="2800" b="1" dirty="0" smtClean="0"/>
              <a:t>Induction </a:t>
            </a:r>
            <a:r>
              <a:rPr lang="en-US" sz="2800" b="1" dirty="0" smtClean="0"/>
              <a:t>and Teaching Day 1 - 2017</a:t>
            </a:r>
            <a:r>
              <a:rPr lang="en-US" sz="2800" b="1" dirty="0" smtClean="0"/>
              <a:t>:</a:t>
            </a:r>
            <a:endParaRPr lang="en-US" sz="2800" b="1" dirty="0" smtClean="0"/>
          </a:p>
          <a:p>
            <a:r>
              <a:rPr lang="en-US" sz="2800" b="1" dirty="0" smtClean="0"/>
              <a:t>The guest </a:t>
            </a:r>
            <a:r>
              <a:rPr lang="en-US" sz="2800" b="1" dirty="0"/>
              <a:t>lecture and </a:t>
            </a:r>
            <a:r>
              <a:rPr lang="en-US" sz="2800" b="1" dirty="0" smtClean="0"/>
              <a:t>beginning research</a:t>
            </a:r>
            <a:endParaRPr lang="en-US" sz="2800" b="1" dirty="0"/>
          </a:p>
        </p:txBody>
      </p:sp>
      <p:sp>
        <p:nvSpPr>
          <p:cNvPr id="4" name="Rectangle 1034"/>
          <p:cNvSpPr>
            <a:spLocks noGrp="1" noChangeArrowheads="1"/>
          </p:cNvSpPr>
          <p:nvPr>
            <p:ph type="ctrTitle"/>
          </p:nvPr>
        </p:nvSpPr>
        <p:spPr>
          <a:xfrm>
            <a:off x="251520" y="2996952"/>
            <a:ext cx="7056437" cy="1295400"/>
          </a:xfrm>
        </p:spPr>
        <p:txBody>
          <a:bodyPr/>
          <a:lstStyle/>
          <a:p>
            <a:pPr>
              <a:lnSpc>
                <a:spcPct val="120000"/>
              </a:lnSpc>
              <a:buFontTx/>
              <a:buNone/>
              <a:defRPr/>
            </a:pPr>
            <a:r>
              <a:rPr lang="en-GB"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j-lt"/>
                <a:ea typeface="+mn-ea"/>
                <a:cs typeface="+mn-cs"/>
              </a:rPr>
              <a:t>MA in Educational Leadership (Teach First)</a:t>
            </a:r>
          </a:p>
        </p:txBody>
      </p:sp>
    </p:spTree>
    <p:extLst>
      <p:ext uri="{BB962C8B-B14F-4D97-AF65-F5344CB8AC3E}">
        <p14:creationId xmlns:p14="http://schemas.microsoft.com/office/powerpoint/2010/main" val="2838300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644" y="836712"/>
            <a:ext cx="7772400" cy="72008"/>
          </a:xfrm>
        </p:spPr>
        <p:txBody>
          <a:bodyPr/>
          <a:lstStyle/>
          <a:p>
            <a:r>
              <a:rPr lang="en-GB" dirty="0" smtClean="0"/>
              <a:t/>
            </a:r>
            <a:br>
              <a:rPr lang="en-GB" dirty="0" smtClean="0"/>
            </a:br>
            <a:r>
              <a:rPr lang="en-GB" dirty="0" smtClean="0"/>
              <a:t>What </a:t>
            </a:r>
            <a:r>
              <a:rPr lang="en-GB" dirty="0"/>
              <a:t>is “Leadership”? (1)</a:t>
            </a:r>
            <a:br>
              <a:rPr lang="en-GB" dirty="0"/>
            </a:br>
            <a:r>
              <a:rPr lang="en-GB" dirty="0"/>
              <a:t/>
            </a:r>
            <a:br>
              <a:rPr lang="en-GB" dirty="0"/>
            </a:br>
            <a:endParaRPr lang="en-GB" dirty="0"/>
          </a:p>
        </p:txBody>
      </p:sp>
      <p:sp>
        <p:nvSpPr>
          <p:cNvPr id="3" name="Content Placeholder 2"/>
          <p:cNvSpPr>
            <a:spLocks noGrp="1"/>
          </p:cNvSpPr>
          <p:nvPr>
            <p:ph idx="1"/>
          </p:nvPr>
        </p:nvSpPr>
        <p:spPr>
          <a:xfrm>
            <a:off x="323850" y="933896"/>
            <a:ext cx="8535988" cy="5159400"/>
          </a:xfrm>
        </p:spPr>
        <p:txBody>
          <a:bodyPr/>
          <a:lstStyle/>
          <a:p>
            <a:pPr marL="0" lvl="0" indent="0">
              <a:lnSpc>
                <a:spcPct val="90000"/>
              </a:lnSpc>
              <a:spcBef>
                <a:spcPct val="0"/>
              </a:spcBef>
              <a:buNone/>
            </a:pPr>
            <a:r>
              <a:rPr lang="en-GB" altLang="en-GB" sz="2800" kern="1200" dirty="0">
                <a:solidFill>
                  <a:srgbClr val="000000"/>
                </a:solidFill>
                <a:latin typeface="Calibri" pitchFamily="34" charset="0"/>
                <a:cs typeface="+mn-cs"/>
              </a:rPr>
              <a:t>“</a:t>
            </a:r>
            <a:r>
              <a:rPr lang="en-GB" altLang="en-US" sz="2800" kern="1200" dirty="0">
                <a:solidFill>
                  <a:srgbClr val="000000"/>
                </a:solidFill>
                <a:latin typeface="Calibri" pitchFamily="34" charset="0"/>
                <a:cs typeface="+mn-cs"/>
              </a:rPr>
              <a:t>The action of leading a group of people or an organization, or the ability to do this</a:t>
            </a:r>
            <a:r>
              <a:rPr lang="en-GB" altLang="en-GB" sz="2800" kern="1200" dirty="0">
                <a:solidFill>
                  <a:srgbClr val="000000"/>
                </a:solidFill>
                <a:latin typeface="Calibri" pitchFamily="34" charset="0"/>
                <a:cs typeface="+mn-cs"/>
              </a:rPr>
              <a:t>”</a:t>
            </a:r>
            <a:r>
              <a:rPr lang="en-GB" altLang="en-US" sz="2800" kern="1200" dirty="0">
                <a:solidFill>
                  <a:srgbClr val="000000"/>
                </a:solidFill>
                <a:latin typeface="Calibri" pitchFamily="34" charset="0"/>
                <a:cs typeface="+mn-cs"/>
              </a:rPr>
              <a:t> (Oxford English Dictionary, 2015, online).</a:t>
            </a:r>
          </a:p>
          <a:p>
            <a:pPr marL="0" lvl="0" indent="0">
              <a:lnSpc>
                <a:spcPct val="90000"/>
              </a:lnSpc>
              <a:spcBef>
                <a:spcPct val="0"/>
              </a:spcBef>
              <a:buNone/>
            </a:pPr>
            <a:endParaRPr lang="en-GB" altLang="en-US" sz="2800" b="1" kern="1200" dirty="0">
              <a:solidFill>
                <a:srgbClr val="000000"/>
              </a:solidFill>
              <a:latin typeface="Calibri" pitchFamily="34" charset="0"/>
              <a:cs typeface="+mn-cs"/>
            </a:endParaRPr>
          </a:p>
          <a:p>
            <a:pPr marL="0" lvl="0" indent="0">
              <a:lnSpc>
                <a:spcPct val="90000"/>
              </a:lnSpc>
              <a:spcBef>
                <a:spcPct val="0"/>
              </a:spcBef>
              <a:buNone/>
            </a:pPr>
            <a:r>
              <a:rPr lang="en-GB" altLang="en-US" sz="2800" kern="1200" dirty="0">
                <a:solidFill>
                  <a:srgbClr val="000000"/>
                </a:solidFill>
                <a:latin typeface="Calibri" pitchFamily="34" charset="0"/>
                <a:cs typeface="+mn-cs"/>
              </a:rPr>
              <a:t>Leadership is conceptualised in many different ways.  </a:t>
            </a:r>
            <a:r>
              <a:rPr lang="en-GB" altLang="en-US" sz="2800" kern="1200" dirty="0" err="1">
                <a:solidFill>
                  <a:srgbClr val="000000"/>
                </a:solidFill>
                <a:latin typeface="Calibri" pitchFamily="34" charset="0"/>
                <a:cs typeface="+mn-cs"/>
              </a:rPr>
              <a:t>Yukl</a:t>
            </a:r>
            <a:r>
              <a:rPr lang="en-GB" altLang="en-US" sz="2800" kern="1200" dirty="0">
                <a:solidFill>
                  <a:srgbClr val="000000"/>
                </a:solidFill>
                <a:latin typeface="Calibri" pitchFamily="34" charset="0"/>
                <a:cs typeface="+mn-cs"/>
              </a:rPr>
              <a:t> (2002) says these are arbitrary, subjective, differ in usefulness and none of them is necessarily right! </a:t>
            </a:r>
            <a:endParaRPr lang="en-GB" altLang="en-US" sz="2800" kern="1200" dirty="0" smtClean="0">
              <a:solidFill>
                <a:srgbClr val="000000"/>
              </a:solidFill>
              <a:latin typeface="Calibri" pitchFamily="34" charset="0"/>
              <a:cs typeface="+mn-cs"/>
            </a:endParaRPr>
          </a:p>
          <a:p>
            <a:pPr marL="0" lvl="0" indent="0">
              <a:lnSpc>
                <a:spcPct val="90000"/>
              </a:lnSpc>
              <a:spcBef>
                <a:spcPct val="0"/>
              </a:spcBef>
              <a:buNone/>
            </a:pPr>
            <a:endParaRPr lang="en-GB" altLang="en-US" sz="2800" kern="1200" dirty="0">
              <a:solidFill>
                <a:srgbClr val="000000"/>
              </a:solidFill>
              <a:latin typeface="Calibri" pitchFamily="34" charset="0"/>
              <a:cs typeface="+mn-cs"/>
            </a:endParaRPr>
          </a:p>
          <a:p>
            <a:pPr marL="0" lvl="0" indent="0">
              <a:lnSpc>
                <a:spcPct val="90000"/>
              </a:lnSpc>
              <a:spcBef>
                <a:spcPct val="0"/>
              </a:spcBef>
              <a:buNone/>
            </a:pPr>
            <a:r>
              <a:rPr lang="en-GB" altLang="en-US" sz="2800" kern="1200" dirty="0" smtClean="0">
                <a:solidFill>
                  <a:srgbClr val="000000"/>
                </a:solidFill>
                <a:latin typeface="Calibri" pitchFamily="34" charset="0"/>
                <a:cs typeface="+mn-cs"/>
              </a:rPr>
              <a:t>However</a:t>
            </a:r>
            <a:r>
              <a:rPr lang="en-GB" altLang="en-US" sz="2800" kern="1200" dirty="0">
                <a:solidFill>
                  <a:srgbClr val="000000"/>
                </a:solidFill>
                <a:latin typeface="Calibri" pitchFamily="34" charset="0"/>
                <a:cs typeface="+mn-cs"/>
              </a:rPr>
              <a:t>, </a:t>
            </a:r>
            <a:r>
              <a:rPr lang="en-GB" altLang="en-US" sz="2800" kern="1200" dirty="0" err="1">
                <a:solidFill>
                  <a:srgbClr val="000000"/>
                </a:solidFill>
                <a:latin typeface="Calibri" pitchFamily="34" charset="0"/>
                <a:cs typeface="+mn-cs"/>
              </a:rPr>
              <a:t>Yukl</a:t>
            </a:r>
            <a:r>
              <a:rPr lang="en-GB" altLang="en-US" sz="2800" kern="1200" dirty="0">
                <a:solidFill>
                  <a:srgbClr val="000000"/>
                </a:solidFill>
                <a:latin typeface="Calibri" pitchFamily="34" charset="0"/>
                <a:cs typeface="+mn-cs"/>
              </a:rPr>
              <a:t> (2002) also says that most definitions include the idea that it is about the exertion of influence by ‘one person [or group] over other people [or groups</a:t>
            </a:r>
            <a:r>
              <a:rPr lang="en-GB" altLang="en-US" sz="2800" kern="1200" dirty="0" smtClean="0">
                <a:solidFill>
                  <a:srgbClr val="000000"/>
                </a:solidFill>
                <a:latin typeface="Calibri" pitchFamily="34" charset="0"/>
                <a:cs typeface="+mn-cs"/>
              </a:rPr>
              <a:t>] to structure the activities and relationships in a group or organisation’ (p3).</a:t>
            </a:r>
            <a:endParaRPr lang="en-GB" altLang="en-US" sz="2800" kern="1200" dirty="0">
              <a:solidFill>
                <a:srgbClr val="000000"/>
              </a:solidFill>
              <a:latin typeface="Calibri" pitchFamily="34" charset="0"/>
              <a:cs typeface="+mn-cs"/>
            </a:endParaRPr>
          </a:p>
          <a:p>
            <a:endParaRPr lang="en-GB" dirty="0"/>
          </a:p>
        </p:txBody>
      </p:sp>
    </p:spTree>
    <p:extLst>
      <p:ext uri="{BB962C8B-B14F-4D97-AF65-F5344CB8AC3E}">
        <p14:creationId xmlns:p14="http://schemas.microsoft.com/office/powerpoint/2010/main" val="14555817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3"/>
          <p:cNvSpPr txBox="1">
            <a:spLocks noChangeArrowheads="1"/>
          </p:cNvSpPr>
          <p:nvPr/>
        </p:nvSpPr>
        <p:spPr bwMode="auto">
          <a:xfrm>
            <a:off x="323850" y="620713"/>
            <a:ext cx="8535988" cy="5018087"/>
          </a:xfrm>
          <a:prstGeom prst="rect">
            <a:avLst/>
          </a:prstGeom>
          <a:noFill/>
          <a:ln w="9525">
            <a:noFill/>
            <a:miter lim="800000"/>
            <a:headEnd/>
            <a:tailEnd/>
          </a:ln>
        </p:spPr>
        <p:txBody>
          <a:bodyPr>
            <a:spAutoFit/>
          </a:bodyPr>
          <a:lstStyle/>
          <a:p>
            <a:pPr>
              <a:lnSpc>
                <a:spcPct val="90000"/>
              </a:lnSpc>
              <a:spcAft>
                <a:spcPts val="1200"/>
              </a:spcAft>
              <a:buFont typeface="Wingdings" pitchFamily="2" charset="2"/>
              <a:buNone/>
            </a:pPr>
            <a:r>
              <a:rPr lang="en-GB" altLang="en-US" sz="3600" b="1">
                <a:solidFill>
                  <a:srgbClr val="000000"/>
                </a:solidFill>
                <a:latin typeface="Calibri" pitchFamily="34" charset="0"/>
                <a:ea typeface="MS PGothic" pitchFamily="34" charset="-128"/>
              </a:rPr>
              <a:t>What </a:t>
            </a:r>
            <a:r>
              <a:rPr lang="en-GB" altLang="en-US" sz="3600" b="1" u="sng">
                <a:solidFill>
                  <a:srgbClr val="000000"/>
                </a:solidFill>
                <a:latin typeface="Calibri" pitchFamily="34" charset="0"/>
                <a:ea typeface="MS PGothic" pitchFamily="34" charset="-128"/>
              </a:rPr>
              <a:t>is </a:t>
            </a:r>
            <a:r>
              <a:rPr lang="en-GB" altLang="en-GB" sz="3600" b="1">
                <a:solidFill>
                  <a:srgbClr val="000000"/>
                </a:solidFill>
                <a:latin typeface="Calibri" pitchFamily="34" charset="0"/>
                <a:ea typeface="MS PGothic" pitchFamily="34" charset="-128"/>
              </a:rPr>
              <a:t>“</a:t>
            </a:r>
            <a:r>
              <a:rPr lang="en-GB" altLang="en-US" sz="3600" b="1">
                <a:solidFill>
                  <a:srgbClr val="000000"/>
                </a:solidFill>
                <a:latin typeface="Calibri" pitchFamily="34" charset="0"/>
                <a:ea typeface="MS PGothic" pitchFamily="34" charset="-128"/>
              </a:rPr>
              <a:t>Leadership</a:t>
            </a:r>
            <a:r>
              <a:rPr lang="en-GB" altLang="en-GB" sz="3600" b="1">
                <a:solidFill>
                  <a:srgbClr val="000000"/>
                </a:solidFill>
                <a:latin typeface="Calibri" pitchFamily="34" charset="0"/>
                <a:ea typeface="MS PGothic" pitchFamily="34" charset="-128"/>
              </a:rPr>
              <a:t>”</a:t>
            </a:r>
            <a:r>
              <a:rPr lang="en-GB" altLang="en-US" sz="3600" b="1">
                <a:solidFill>
                  <a:srgbClr val="000000"/>
                </a:solidFill>
                <a:latin typeface="Calibri" pitchFamily="34" charset="0"/>
                <a:ea typeface="MS PGothic" pitchFamily="34" charset="-128"/>
              </a:rPr>
              <a:t>? (2)</a:t>
            </a:r>
            <a:endParaRPr lang="en-GB" altLang="en-US" sz="4000" b="1">
              <a:solidFill>
                <a:srgbClr val="000000"/>
              </a:solidFill>
              <a:latin typeface="Calibri" pitchFamily="34" charset="0"/>
              <a:ea typeface="MS PGothic" pitchFamily="34" charset="-128"/>
            </a:endParaRPr>
          </a:p>
          <a:p>
            <a:pPr>
              <a:lnSpc>
                <a:spcPct val="90000"/>
              </a:lnSpc>
              <a:buFont typeface="Wingdings" pitchFamily="2" charset="2"/>
              <a:buNone/>
            </a:pPr>
            <a:r>
              <a:rPr lang="en-GB" altLang="en-US" sz="2800">
                <a:solidFill>
                  <a:srgbClr val="000000"/>
                </a:solidFill>
                <a:latin typeface="Calibri" pitchFamily="34" charset="0"/>
                <a:ea typeface="MS PGothic" pitchFamily="34" charset="-128"/>
              </a:rPr>
              <a:t>Bush (2011) suggests educational leadership can be conceptualised in terms of six kinds of models: formal models, collegial models, political models, subjective models, ambiguity models and cultural models. </a:t>
            </a:r>
          </a:p>
          <a:p>
            <a:pPr>
              <a:lnSpc>
                <a:spcPct val="90000"/>
              </a:lnSpc>
              <a:buFont typeface="Wingdings" pitchFamily="2" charset="2"/>
              <a:buNone/>
            </a:pPr>
            <a:endParaRPr lang="en-GB" altLang="en-US" sz="2800">
              <a:solidFill>
                <a:srgbClr val="000000"/>
              </a:solidFill>
              <a:latin typeface="Calibri" pitchFamily="34" charset="0"/>
              <a:ea typeface="MS PGothic" pitchFamily="34" charset="-128"/>
            </a:endParaRPr>
          </a:p>
          <a:p>
            <a:pPr>
              <a:lnSpc>
                <a:spcPct val="90000"/>
              </a:lnSpc>
              <a:buFont typeface="Wingdings" pitchFamily="2" charset="2"/>
              <a:buNone/>
            </a:pPr>
            <a:r>
              <a:rPr lang="en-GB" altLang="en-US" sz="2800">
                <a:solidFill>
                  <a:srgbClr val="000000"/>
                </a:solidFill>
                <a:latin typeface="Calibri" pitchFamily="34" charset="0"/>
                <a:ea typeface="MS PGothic" pitchFamily="34" charset="-128"/>
              </a:rPr>
              <a:t>Bush devotes a chapter to each of these groups and then compares them, considering </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their validity for  for particular types of school or college</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 (p xii).</a:t>
            </a:r>
          </a:p>
          <a:p>
            <a:pPr>
              <a:lnSpc>
                <a:spcPct val="90000"/>
              </a:lnSpc>
              <a:buFont typeface="Wingdings" pitchFamily="2" charset="2"/>
              <a:buNone/>
            </a:pPr>
            <a:endParaRPr lang="en-GB" altLang="en-US" sz="2800">
              <a:solidFill>
                <a:srgbClr val="000000"/>
              </a:solidFill>
              <a:latin typeface="Calibri" pitchFamily="34" charset="0"/>
              <a:ea typeface="MS PGothic" pitchFamily="34" charset="-128"/>
            </a:endParaRPr>
          </a:p>
          <a:p>
            <a:pPr>
              <a:lnSpc>
                <a:spcPct val="90000"/>
              </a:lnSpc>
              <a:buFont typeface="Wingdings" pitchFamily="2" charset="2"/>
              <a:buNone/>
            </a:pPr>
            <a:r>
              <a:rPr lang="en-GB" altLang="en-US" sz="2800">
                <a:solidFill>
                  <a:srgbClr val="000000"/>
                </a:solidFill>
                <a:latin typeface="Calibri" pitchFamily="34" charset="0"/>
                <a:ea typeface="MS PGothic" pitchFamily="34" charset="-128"/>
              </a:rPr>
              <a:t>The rest of this session looks at two concepts of leadership in schools which are currently popular.</a:t>
            </a:r>
          </a:p>
        </p:txBody>
      </p:sp>
    </p:spTree>
    <p:extLst>
      <p:ext uri="{BB962C8B-B14F-4D97-AF65-F5344CB8AC3E}">
        <p14:creationId xmlns:p14="http://schemas.microsoft.com/office/powerpoint/2010/main" val="27555443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32769">
                                            <p:txEl>
                                              <p:pRg st="1" end="1"/>
                                            </p:txEl>
                                          </p:spTgt>
                                        </p:tgtEl>
                                        <p:attrNameLst>
                                          <p:attrName>style.visibility</p:attrName>
                                        </p:attrNameLst>
                                      </p:cBhvr>
                                      <p:to>
                                        <p:strVal val="visible"/>
                                      </p:to>
                                    </p:set>
                                    <p:animEffect transition="in" filter="checkerboard(across)">
                                      <p:cBhvr>
                                        <p:cTn id="7" dur="500"/>
                                        <p:tgtEl>
                                          <p:spTgt spid="32769">
                                            <p:txEl>
                                              <p:pRg st="1" end="1"/>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4000"/>
                                  </p:stCondLst>
                                  <p:childTnLst>
                                    <p:set>
                                      <p:cBhvr>
                                        <p:cTn id="10" dur="1" fill="hold">
                                          <p:stCondLst>
                                            <p:cond delay="0"/>
                                          </p:stCondLst>
                                        </p:cTn>
                                        <p:tgtEl>
                                          <p:spTgt spid="32769">
                                            <p:txEl>
                                              <p:pRg st="3" end="3"/>
                                            </p:txEl>
                                          </p:spTgt>
                                        </p:tgtEl>
                                        <p:attrNameLst>
                                          <p:attrName>style.visibility</p:attrName>
                                        </p:attrNameLst>
                                      </p:cBhvr>
                                      <p:to>
                                        <p:strVal val="visible"/>
                                      </p:to>
                                    </p:set>
                                    <p:animEffect transition="in" filter="checkerboard(across)">
                                      <p:cBhvr>
                                        <p:cTn id="11" dur="500"/>
                                        <p:tgtEl>
                                          <p:spTgt spid="32769">
                                            <p:txEl>
                                              <p:pRg st="3" end="3"/>
                                            </p:txEl>
                                          </p:spTgt>
                                        </p:tgtEl>
                                      </p:cBhvr>
                                    </p:animEffect>
                                  </p:childTnLst>
                                </p:cTn>
                              </p:par>
                            </p:childTnLst>
                          </p:cTn>
                        </p:par>
                        <p:par>
                          <p:cTn id="12" fill="hold" nodeType="afterGroup">
                            <p:stCondLst>
                              <p:cond delay="6000"/>
                            </p:stCondLst>
                            <p:childTnLst>
                              <p:par>
                                <p:cTn id="13" presetID="5" presetClass="entr" presetSubtype="10" fill="hold" nodeType="afterEffect">
                                  <p:stCondLst>
                                    <p:cond delay="2000"/>
                                  </p:stCondLst>
                                  <p:childTnLst>
                                    <p:set>
                                      <p:cBhvr>
                                        <p:cTn id="14" dur="1" fill="hold">
                                          <p:stCondLst>
                                            <p:cond delay="0"/>
                                          </p:stCondLst>
                                        </p:cTn>
                                        <p:tgtEl>
                                          <p:spTgt spid="32769">
                                            <p:txEl>
                                              <p:pRg st="5" end="5"/>
                                            </p:txEl>
                                          </p:spTgt>
                                        </p:tgtEl>
                                        <p:attrNameLst>
                                          <p:attrName>style.visibility</p:attrName>
                                        </p:attrNameLst>
                                      </p:cBhvr>
                                      <p:to>
                                        <p:strVal val="visible"/>
                                      </p:to>
                                    </p:set>
                                    <p:animEffect transition="in" filter="checkerboard(across)">
                                      <p:cBhvr>
                                        <p:cTn id="15" dur="500"/>
                                        <p:tgtEl>
                                          <p:spTgt spid="3276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extBox 3"/>
          <p:cNvSpPr txBox="1">
            <a:spLocks noChangeArrowheads="1"/>
          </p:cNvSpPr>
          <p:nvPr/>
        </p:nvSpPr>
        <p:spPr bwMode="auto">
          <a:xfrm>
            <a:off x="304800" y="188913"/>
            <a:ext cx="8535988" cy="6248400"/>
          </a:xfrm>
          <a:prstGeom prst="rect">
            <a:avLst/>
          </a:prstGeom>
          <a:noFill/>
          <a:ln w="9525">
            <a:noFill/>
            <a:miter lim="800000"/>
            <a:headEnd/>
            <a:tailEnd/>
          </a:ln>
        </p:spPr>
        <p:txBody>
          <a:bodyPr>
            <a:spAutoFit/>
          </a:bodyPr>
          <a:lstStyle/>
          <a:p>
            <a:pPr>
              <a:lnSpc>
                <a:spcPct val="90000"/>
              </a:lnSpc>
              <a:buFont typeface="Wingdings" pitchFamily="2" charset="2"/>
              <a:buNone/>
            </a:pPr>
            <a:r>
              <a:rPr lang="en-GB" altLang="en-US" sz="4000" b="1">
                <a:solidFill>
                  <a:srgbClr val="000000"/>
                </a:solidFill>
                <a:latin typeface="Calibri" pitchFamily="34" charset="0"/>
                <a:ea typeface="MS PGothic" pitchFamily="34" charset="-128"/>
              </a:rPr>
              <a:t>Distributed Leadership is…</a:t>
            </a:r>
          </a:p>
          <a:p>
            <a:endParaRPr lang="en-GB" altLang="en-US" sz="2800" b="1">
              <a:solidFill>
                <a:srgbClr val="000000"/>
              </a:solidFill>
              <a:latin typeface="Calibri" pitchFamily="34" charset="0"/>
              <a:ea typeface="MS PGothic" pitchFamily="34" charset="-128"/>
            </a:endParaRPr>
          </a:p>
          <a:p>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Harnessing and enhancing of the skills and knowledge of all those within an organisation to create a common culture that functions positively and effectively</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 (Harris, 2005b: 258).</a:t>
            </a:r>
          </a:p>
          <a:p>
            <a:endParaRPr lang="en-GB" altLang="en-US" sz="2800">
              <a:solidFill>
                <a:srgbClr val="000000"/>
              </a:solidFill>
              <a:latin typeface="Calibri" pitchFamily="34" charset="0"/>
              <a:ea typeface="MS PGothic" pitchFamily="34" charset="-128"/>
            </a:endParaRPr>
          </a:p>
          <a:p>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 stretched over individuals in schools in a variety of ways that vary depending upon the particular leadership tasks and situations</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 (Spillane </a:t>
            </a:r>
            <a:r>
              <a:rPr lang="en-GB" altLang="en-US" sz="2800" i="1">
                <a:solidFill>
                  <a:srgbClr val="000000"/>
                </a:solidFill>
                <a:latin typeface="Calibri" pitchFamily="34" charset="0"/>
                <a:ea typeface="MS PGothic" pitchFamily="34" charset="-128"/>
              </a:rPr>
              <a:t>et al</a:t>
            </a:r>
            <a:r>
              <a:rPr lang="en-GB" altLang="en-US" sz="2800">
                <a:solidFill>
                  <a:srgbClr val="000000"/>
                </a:solidFill>
                <a:latin typeface="Calibri" pitchFamily="34" charset="0"/>
                <a:ea typeface="MS PGothic" pitchFamily="34" charset="-128"/>
              </a:rPr>
              <a:t>., 2004: 28).</a:t>
            </a:r>
          </a:p>
          <a:p>
            <a:pPr algn="r"/>
            <a:endParaRPr lang="en-GB" altLang="en-US" sz="2800" b="1">
              <a:solidFill>
                <a:srgbClr val="0000FF"/>
              </a:solidFill>
              <a:latin typeface="Calibri" pitchFamily="34" charset="0"/>
              <a:ea typeface="MS PGothic" pitchFamily="34" charset="-128"/>
            </a:endParaRPr>
          </a:p>
          <a:p>
            <a:pPr algn="ctr"/>
            <a:r>
              <a:rPr lang="en-GB" altLang="en-US" sz="2800" b="1">
                <a:solidFill>
                  <a:srgbClr val="0000FF"/>
                </a:solidFill>
                <a:latin typeface="Calibri" pitchFamily="34" charset="0"/>
                <a:ea typeface="MS PGothic" pitchFamily="34" charset="-128"/>
              </a:rPr>
              <a:t>But are these phenomena unique to distributed leadership?</a:t>
            </a:r>
          </a:p>
          <a:p>
            <a:r>
              <a:rPr lang="en-GB" altLang="en-US" sz="2800" b="1">
                <a:solidFill>
                  <a:srgbClr val="000000"/>
                </a:solidFill>
                <a:latin typeface="Calibri" pitchFamily="34" charset="0"/>
                <a:ea typeface="MS PGothic" pitchFamily="34" charset="-128"/>
              </a:rPr>
              <a:t> </a:t>
            </a:r>
          </a:p>
        </p:txBody>
      </p:sp>
    </p:spTree>
    <p:extLst>
      <p:ext uri="{BB962C8B-B14F-4D97-AF65-F5344CB8AC3E}">
        <p14:creationId xmlns:p14="http://schemas.microsoft.com/office/powerpoint/2010/main" val="2986636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36865">
                                            <p:txEl>
                                              <p:pRg st="2" end="2"/>
                                            </p:txEl>
                                          </p:spTgt>
                                        </p:tgtEl>
                                        <p:attrNameLst>
                                          <p:attrName>style.visibility</p:attrName>
                                        </p:attrNameLst>
                                      </p:cBhvr>
                                      <p:to>
                                        <p:strVal val="visible"/>
                                      </p:to>
                                    </p:set>
                                    <p:animEffect transition="in" filter="checkerboard(across)">
                                      <p:cBhvr>
                                        <p:cTn id="7" dur="500"/>
                                        <p:tgtEl>
                                          <p:spTgt spid="36865">
                                            <p:txEl>
                                              <p:pRg st="2" end="2"/>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3000"/>
                                  </p:stCondLst>
                                  <p:childTnLst>
                                    <p:set>
                                      <p:cBhvr>
                                        <p:cTn id="10" dur="1" fill="hold">
                                          <p:stCondLst>
                                            <p:cond delay="0"/>
                                          </p:stCondLst>
                                        </p:cTn>
                                        <p:tgtEl>
                                          <p:spTgt spid="36865">
                                            <p:txEl>
                                              <p:pRg st="4" end="4"/>
                                            </p:txEl>
                                          </p:spTgt>
                                        </p:tgtEl>
                                        <p:attrNameLst>
                                          <p:attrName>style.visibility</p:attrName>
                                        </p:attrNameLst>
                                      </p:cBhvr>
                                      <p:to>
                                        <p:strVal val="visible"/>
                                      </p:to>
                                    </p:set>
                                    <p:animEffect transition="in" filter="checkerboard(across)">
                                      <p:cBhvr>
                                        <p:cTn id="11" dur="500"/>
                                        <p:tgtEl>
                                          <p:spTgt spid="36865">
                                            <p:txEl>
                                              <p:pRg st="4" end="4"/>
                                            </p:txEl>
                                          </p:spTgt>
                                        </p:tgtEl>
                                      </p:cBhvr>
                                    </p:animEffect>
                                  </p:childTnLst>
                                </p:cTn>
                              </p:par>
                            </p:childTnLst>
                          </p:cTn>
                        </p:par>
                        <p:par>
                          <p:cTn id="12" fill="hold" nodeType="afterGroup">
                            <p:stCondLst>
                              <p:cond delay="5000"/>
                            </p:stCondLst>
                            <p:childTnLst>
                              <p:par>
                                <p:cTn id="13" presetID="5" presetClass="entr" presetSubtype="10" fill="hold" nodeType="afterEffect">
                                  <p:stCondLst>
                                    <p:cond delay="3000"/>
                                  </p:stCondLst>
                                  <p:childTnLst>
                                    <p:set>
                                      <p:cBhvr>
                                        <p:cTn id="14" dur="1" fill="hold">
                                          <p:stCondLst>
                                            <p:cond delay="0"/>
                                          </p:stCondLst>
                                        </p:cTn>
                                        <p:tgtEl>
                                          <p:spTgt spid="36865">
                                            <p:txEl>
                                              <p:pRg st="6" end="6"/>
                                            </p:txEl>
                                          </p:spTgt>
                                        </p:tgtEl>
                                        <p:attrNameLst>
                                          <p:attrName>style.visibility</p:attrName>
                                        </p:attrNameLst>
                                      </p:cBhvr>
                                      <p:to>
                                        <p:strVal val="visible"/>
                                      </p:to>
                                    </p:set>
                                    <p:animEffect transition="in" filter="checkerboard(across)">
                                      <p:cBhvr>
                                        <p:cTn id="15" dur="500"/>
                                        <p:tgtEl>
                                          <p:spTgt spid="3686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Box 3"/>
          <p:cNvSpPr txBox="1">
            <a:spLocks noChangeArrowheads="1"/>
          </p:cNvSpPr>
          <p:nvPr/>
        </p:nvSpPr>
        <p:spPr bwMode="auto">
          <a:xfrm>
            <a:off x="357188" y="214313"/>
            <a:ext cx="8462962" cy="6635750"/>
          </a:xfrm>
          <a:prstGeom prst="rect">
            <a:avLst/>
          </a:prstGeom>
          <a:noFill/>
          <a:ln w="9525">
            <a:noFill/>
            <a:miter lim="800000"/>
            <a:headEnd/>
            <a:tailEnd/>
          </a:ln>
        </p:spPr>
        <p:txBody>
          <a:bodyPr>
            <a:spAutoFit/>
          </a:bodyPr>
          <a:lstStyle/>
          <a:p>
            <a:pPr>
              <a:lnSpc>
                <a:spcPct val="90000"/>
              </a:lnSpc>
              <a:buFont typeface="Wingdings" pitchFamily="2" charset="2"/>
              <a:buNone/>
            </a:pPr>
            <a:r>
              <a:rPr lang="en-GB" altLang="en-US" sz="4000" b="1">
                <a:solidFill>
                  <a:srgbClr val="000000"/>
                </a:solidFill>
                <a:latin typeface="Calibri" pitchFamily="34" charset="0"/>
                <a:ea typeface="MS PGothic" pitchFamily="34" charset="-128"/>
              </a:rPr>
              <a:t>Distributed Leadership</a:t>
            </a:r>
          </a:p>
          <a:p>
            <a:pPr>
              <a:lnSpc>
                <a:spcPct val="90000"/>
              </a:lnSpc>
              <a:buFont typeface="Wingdings" pitchFamily="2" charset="2"/>
              <a:buNone/>
            </a:pPr>
            <a:endParaRPr lang="en-GB" altLang="en-US" sz="2800" b="1">
              <a:solidFill>
                <a:srgbClr val="000000"/>
              </a:solidFill>
              <a:latin typeface="Calibri" pitchFamily="34" charset="0"/>
              <a:ea typeface="MS PGothic" pitchFamily="34" charset="-128"/>
            </a:endParaRPr>
          </a:p>
          <a:p>
            <a:endParaRPr lang="en-GB" altLang="en-US" sz="2800" b="1">
              <a:solidFill>
                <a:srgbClr val="000000"/>
              </a:solidFill>
              <a:latin typeface="Calibri" pitchFamily="34" charset="0"/>
              <a:ea typeface="MS PGothic" pitchFamily="34" charset="-128"/>
            </a:endParaRPr>
          </a:p>
          <a:p>
            <a:r>
              <a:rPr lang="en-GB" altLang="en-GB" sz="2800">
                <a:solidFill>
                  <a:srgbClr val="000000"/>
                </a:solidFill>
                <a:latin typeface="Calibri" pitchFamily="34" charset="0"/>
                <a:ea typeface="MS PGothic" pitchFamily="34" charset="-128"/>
              </a:rPr>
              <a:t>“</a:t>
            </a:r>
            <a:r>
              <a:rPr lang="en-GB" altLang="ja-JP" sz="2800">
                <a:solidFill>
                  <a:srgbClr val="000000"/>
                </a:solidFill>
                <a:latin typeface="Calibri" pitchFamily="34" charset="0"/>
              </a:rPr>
              <a:t>The latest fashionable idea… </a:t>
            </a:r>
          </a:p>
          <a:p>
            <a:endParaRPr lang="en-GB" altLang="en-US" sz="2800" b="1">
              <a:solidFill>
                <a:srgbClr val="000000"/>
              </a:solidFill>
              <a:latin typeface="Calibri" pitchFamily="34" charset="0"/>
              <a:ea typeface="MS PGothic" pitchFamily="34" charset="-128"/>
            </a:endParaRPr>
          </a:p>
          <a:p>
            <a:endParaRPr lang="en-GB" altLang="en-US" sz="2800" b="1">
              <a:solidFill>
                <a:srgbClr val="000000"/>
              </a:solidFill>
              <a:latin typeface="Calibri" pitchFamily="34" charset="0"/>
              <a:ea typeface="MS PGothic" pitchFamily="34" charset="-128"/>
            </a:endParaRPr>
          </a:p>
          <a:p>
            <a:endParaRPr lang="en-GB" altLang="en-US" sz="2800" b="1">
              <a:solidFill>
                <a:srgbClr val="000000"/>
              </a:solidFill>
              <a:latin typeface="Calibri" pitchFamily="34" charset="0"/>
              <a:ea typeface="MS PGothic" pitchFamily="34" charset="-128"/>
            </a:endParaRPr>
          </a:p>
          <a:p>
            <a:pPr algn="r"/>
            <a:endParaRPr lang="en-GB" altLang="en-US" sz="2800" b="1">
              <a:solidFill>
                <a:srgbClr val="000000"/>
              </a:solidFill>
              <a:latin typeface="Calibri" pitchFamily="34" charset="0"/>
              <a:ea typeface="MS PGothic" pitchFamily="34" charset="-128"/>
            </a:endParaRPr>
          </a:p>
          <a:p>
            <a:pPr algn="r"/>
            <a:r>
              <a:rPr lang="en-GB" altLang="en-US" sz="2800">
                <a:solidFill>
                  <a:srgbClr val="000000"/>
                </a:solidFill>
                <a:latin typeface="Calibri" pitchFamily="34" charset="0"/>
                <a:ea typeface="MS PGothic" pitchFamily="34" charset="-128"/>
              </a:rPr>
              <a:t>… despite its </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chameleon-like </a:t>
            </a:r>
          </a:p>
          <a:p>
            <a:pPr algn="r"/>
            <a:r>
              <a:rPr lang="en-GB" altLang="en-US" sz="2800">
                <a:solidFill>
                  <a:srgbClr val="000000"/>
                </a:solidFill>
                <a:latin typeface="Calibri" pitchFamily="34" charset="0"/>
                <a:ea typeface="MS PGothic" pitchFamily="34" charset="-128"/>
              </a:rPr>
              <a:t>quality</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 (Harris, 2007: 315). </a:t>
            </a:r>
          </a:p>
          <a:p>
            <a:endParaRPr lang="en-GB" altLang="en-US" sz="2800">
              <a:solidFill>
                <a:srgbClr val="000000"/>
              </a:solidFill>
              <a:latin typeface="Calibri" pitchFamily="34" charset="0"/>
              <a:ea typeface="MS PGothic" pitchFamily="34" charset="-128"/>
            </a:endParaRPr>
          </a:p>
          <a:p>
            <a:endParaRPr lang="en-GB" altLang="en-US" sz="2800">
              <a:solidFill>
                <a:srgbClr val="000000"/>
              </a:solidFill>
              <a:latin typeface="Calibri" pitchFamily="34" charset="0"/>
              <a:ea typeface="MS PGothic" pitchFamily="34" charset="-128"/>
            </a:endParaRPr>
          </a:p>
          <a:p>
            <a:endParaRPr lang="en-GB" altLang="en-US" sz="2800">
              <a:solidFill>
                <a:srgbClr val="000000"/>
              </a:solidFill>
              <a:latin typeface="Calibri" pitchFamily="34" charset="0"/>
              <a:ea typeface="MS PGothic" pitchFamily="34" charset="-128"/>
            </a:endParaRPr>
          </a:p>
          <a:p>
            <a:endParaRPr lang="en-GB" altLang="en-US" sz="2800">
              <a:solidFill>
                <a:srgbClr val="000000"/>
              </a:solidFill>
              <a:latin typeface="Calibri" pitchFamily="34" charset="0"/>
              <a:ea typeface="MS PGothic" pitchFamily="34" charset="-128"/>
            </a:endParaRPr>
          </a:p>
          <a:p>
            <a:endParaRPr lang="en-GB" altLang="en-US" sz="2800">
              <a:solidFill>
                <a:srgbClr val="000000"/>
              </a:solidFill>
              <a:latin typeface="Calibri" pitchFamily="34" charset="0"/>
              <a:ea typeface="MS PGothic" pitchFamily="34" charset="-128"/>
            </a:endParaRPr>
          </a:p>
        </p:txBody>
      </p:sp>
      <p:pic>
        <p:nvPicPr>
          <p:cNvPr id="38914" name="Picture 1" descr="rbrs_0019.png"/>
          <p:cNvPicPr>
            <a:picLocks noChangeAspect="1"/>
          </p:cNvPicPr>
          <p:nvPr/>
        </p:nvPicPr>
        <p:blipFill>
          <a:blip r:embed="rId3" cstate="print"/>
          <a:srcRect/>
          <a:stretch>
            <a:fillRect/>
          </a:stretch>
        </p:blipFill>
        <p:spPr bwMode="auto">
          <a:xfrm>
            <a:off x="5795963" y="981075"/>
            <a:ext cx="2103437" cy="2038350"/>
          </a:xfrm>
          <a:prstGeom prst="rect">
            <a:avLst/>
          </a:prstGeom>
          <a:noFill/>
          <a:ln w="9525">
            <a:noFill/>
            <a:miter lim="800000"/>
            <a:headEnd/>
            <a:tailEnd/>
          </a:ln>
        </p:spPr>
      </p:pic>
      <p:pic>
        <p:nvPicPr>
          <p:cNvPr id="38916" name="Picture 1"/>
          <p:cNvPicPr>
            <a:picLocks noChangeAspect="1"/>
          </p:cNvPicPr>
          <p:nvPr/>
        </p:nvPicPr>
        <p:blipFill>
          <a:blip r:embed="rId4" cstate="print"/>
          <a:srcRect/>
          <a:stretch>
            <a:fillRect/>
          </a:stretch>
        </p:blipFill>
        <p:spPr bwMode="auto">
          <a:xfrm>
            <a:off x="900113" y="2781300"/>
            <a:ext cx="2325687" cy="3100388"/>
          </a:xfrm>
          <a:prstGeom prst="rect">
            <a:avLst/>
          </a:prstGeom>
          <a:noFill/>
          <a:ln w="9525">
            <a:noFill/>
            <a:miter lim="800000"/>
            <a:headEnd/>
            <a:tailEnd/>
          </a:ln>
        </p:spPr>
      </p:pic>
    </p:spTree>
    <p:extLst>
      <p:ext uri="{BB962C8B-B14F-4D97-AF65-F5344CB8AC3E}">
        <p14:creationId xmlns:p14="http://schemas.microsoft.com/office/powerpoint/2010/main" val="16252929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38913">
                                            <p:txEl>
                                              <p:pRg st="3" end="3"/>
                                            </p:txEl>
                                          </p:spTgt>
                                        </p:tgtEl>
                                        <p:attrNameLst>
                                          <p:attrName>style.visibility</p:attrName>
                                        </p:attrNameLst>
                                      </p:cBhvr>
                                      <p:to>
                                        <p:strVal val="visible"/>
                                      </p:to>
                                    </p:set>
                                    <p:animEffect transition="in" filter="checkerboard(across)">
                                      <p:cBhvr>
                                        <p:cTn id="7" dur="500"/>
                                        <p:tgtEl>
                                          <p:spTgt spid="38913">
                                            <p:txEl>
                                              <p:pRg st="3" end="3"/>
                                            </p:txEl>
                                          </p:spTgt>
                                        </p:tgtEl>
                                      </p:cBhvr>
                                    </p:animEffect>
                                  </p:childTnLst>
                                </p:cTn>
                              </p:par>
                            </p:childTnLst>
                          </p:cTn>
                        </p:par>
                        <p:par>
                          <p:cTn id="8" fill="hold" nodeType="afterGroup">
                            <p:stCondLst>
                              <p:cond delay="1500"/>
                            </p:stCondLst>
                            <p:childTnLst>
                              <p:par>
                                <p:cTn id="9" presetID="21" presetClass="entr" presetSubtype="1" fill="hold" nodeType="afterEffect">
                                  <p:stCondLst>
                                    <p:cond delay="2000"/>
                                  </p:stCondLst>
                                  <p:childTnLst>
                                    <p:set>
                                      <p:cBhvr>
                                        <p:cTn id="10" dur="1" fill="hold">
                                          <p:stCondLst>
                                            <p:cond delay="0"/>
                                          </p:stCondLst>
                                        </p:cTn>
                                        <p:tgtEl>
                                          <p:spTgt spid="38914"/>
                                        </p:tgtEl>
                                        <p:attrNameLst>
                                          <p:attrName>style.visibility</p:attrName>
                                        </p:attrNameLst>
                                      </p:cBhvr>
                                      <p:to>
                                        <p:strVal val="visible"/>
                                      </p:to>
                                    </p:set>
                                    <p:animEffect transition="in" filter="wheel(1)">
                                      <p:cBhvr>
                                        <p:cTn id="11" dur="1000"/>
                                        <p:tgtEl>
                                          <p:spTgt spid="38914"/>
                                        </p:tgtEl>
                                      </p:cBhvr>
                                    </p:animEffect>
                                  </p:childTnLst>
                                </p:cTn>
                              </p:par>
                            </p:childTnLst>
                          </p:cTn>
                        </p:par>
                        <p:par>
                          <p:cTn id="12" fill="hold" nodeType="afterGroup">
                            <p:stCondLst>
                              <p:cond delay="4500"/>
                            </p:stCondLst>
                            <p:childTnLst>
                              <p:par>
                                <p:cTn id="13" presetID="5" presetClass="entr" presetSubtype="10" fill="hold" nodeType="afterEffect">
                                  <p:stCondLst>
                                    <p:cond delay="1000"/>
                                  </p:stCondLst>
                                  <p:childTnLst>
                                    <p:set>
                                      <p:cBhvr>
                                        <p:cTn id="14" dur="1" fill="hold">
                                          <p:stCondLst>
                                            <p:cond delay="0"/>
                                          </p:stCondLst>
                                        </p:cTn>
                                        <p:tgtEl>
                                          <p:spTgt spid="38913">
                                            <p:txEl>
                                              <p:pRg st="8" end="8"/>
                                            </p:txEl>
                                          </p:spTgt>
                                        </p:tgtEl>
                                        <p:attrNameLst>
                                          <p:attrName>style.visibility</p:attrName>
                                        </p:attrNameLst>
                                      </p:cBhvr>
                                      <p:to>
                                        <p:strVal val="visible"/>
                                      </p:to>
                                    </p:set>
                                    <p:animEffect transition="in" filter="checkerboard(across)">
                                      <p:cBhvr>
                                        <p:cTn id="15" dur="500"/>
                                        <p:tgtEl>
                                          <p:spTgt spid="38913">
                                            <p:txEl>
                                              <p:pRg st="8" end="8"/>
                                            </p:txEl>
                                          </p:spTgt>
                                        </p:tgtEl>
                                      </p:cBhvr>
                                    </p:animEffect>
                                  </p:childTnLst>
                                </p:cTn>
                              </p:par>
                            </p:childTnLst>
                          </p:cTn>
                        </p:par>
                        <p:par>
                          <p:cTn id="16" fill="hold" nodeType="afterGroup">
                            <p:stCondLst>
                              <p:cond delay="6000"/>
                            </p:stCondLst>
                            <p:childTnLst>
                              <p:par>
                                <p:cTn id="17" presetID="5" presetClass="entr" presetSubtype="10" fill="hold" nodeType="afterEffect">
                                  <p:stCondLst>
                                    <p:cond delay="0"/>
                                  </p:stCondLst>
                                  <p:childTnLst>
                                    <p:set>
                                      <p:cBhvr>
                                        <p:cTn id="18" dur="1" fill="hold">
                                          <p:stCondLst>
                                            <p:cond delay="0"/>
                                          </p:stCondLst>
                                        </p:cTn>
                                        <p:tgtEl>
                                          <p:spTgt spid="38913">
                                            <p:txEl>
                                              <p:pRg st="9" end="9"/>
                                            </p:txEl>
                                          </p:spTgt>
                                        </p:tgtEl>
                                        <p:attrNameLst>
                                          <p:attrName>style.visibility</p:attrName>
                                        </p:attrNameLst>
                                      </p:cBhvr>
                                      <p:to>
                                        <p:strVal val="visible"/>
                                      </p:to>
                                    </p:set>
                                    <p:animEffect transition="in" filter="checkerboard(across)">
                                      <p:cBhvr>
                                        <p:cTn id="19" dur="500"/>
                                        <p:tgtEl>
                                          <p:spTgt spid="3891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57188" y="214313"/>
            <a:ext cx="8462962" cy="5419725"/>
          </a:xfrm>
          <a:prstGeom prst="rect">
            <a:avLst/>
          </a:prstGeom>
          <a:noFill/>
          <a:ln w="9525">
            <a:noFill/>
            <a:miter lim="800000"/>
            <a:headEnd/>
            <a:tailEnd/>
          </a:ln>
        </p:spPr>
        <p:txBody>
          <a:bodyPr>
            <a:spAutoFit/>
          </a:bodyPr>
          <a:lstStyle/>
          <a:p>
            <a:pPr>
              <a:lnSpc>
                <a:spcPct val="90000"/>
              </a:lnSpc>
              <a:buFont typeface="Wingdings" pitchFamily="2" charset="2"/>
              <a:buNone/>
            </a:pPr>
            <a:r>
              <a:rPr lang="en-GB" altLang="en-US" sz="4000" b="1">
                <a:solidFill>
                  <a:srgbClr val="000000"/>
                </a:solidFill>
                <a:latin typeface="Calibri" pitchFamily="34" charset="0"/>
                <a:ea typeface="MS PGothic" pitchFamily="34" charset="-128"/>
              </a:rPr>
              <a:t>Distributed Leadership</a:t>
            </a:r>
          </a:p>
          <a:p>
            <a:pPr>
              <a:lnSpc>
                <a:spcPct val="90000"/>
              </a:lnSpc>
              <a:buFont typeface="Wingdings" pitchFamily="2" charset="2"/>
              <a:buNone/>
            </a:pPr>
            <a:endParaRPr lang="en-GB" altLang="en-US" sz="2800" b="1">
              <a:solidFill>
                <a:srgbClr val="000000"/>
              </a:solidFill>
              <a:latin typeface="Calibri" pitchFamily="34" charset="0"/>
              <a:ea typeface="MS PGothic" pitchFamily="34" charset="-128"/>
            </a:endParaRPr>
          </a:p>
          <a:p>
            <a:pPr>
              <a:spcAft>
                <a:spcPts val="600"/>
              </a:spcAft>
            </a:pPr>
            <a:r>
              <a:rPr lang="en-US" altLang="en-US" sz="2800">
                <a:solidFill>
                  <a:srgbClr val="000000"/>
                </a:solidFill>
                <a:latin typeface="Calibri" pitchFamily="34" charset="0"/>
                <a:ea typeface="MS PGothic" pitchFamily="34" charset="-128"/>
              </a:rPr>
              <a:t>Bennett </a:t>
            </a:r>
            <a:r>
              <a:rPr lang="en-US" altLang="en-US" sz="2800" i="1">
                <a:solidFill>
                  <a:srgbClr val="000000"/>
                </a:solidFill>
                <a:latin typeface="Calibri" pitchFamily="34" charset="0"/>
                <a:ea typeface="MS PGothic" pitchFamily="34" charset="-128"/>
              </a:rPr>
              <a:t>et al.</a:t>
            </a:r>
            <a:r>
              <a:rPr lang="en-US" altLang="en-US" sz="2800">
                <a:solidFill>
                  <a:srgbClr val="000000"/>
                </a:solidFill>
                <a:latin typeface="Calibri" pitchFamily="34" charset="0"/>
                <a:ea typeface="MS PGothic" pitchFamily="34" charset="-128"/>
              </a:rPr>
              <a:t> (2003) identified three key elements within the concept of distributed leadership:</a:t>
            </a:r>
            <a:endParaRPr lang="en-GB" altLang="en-US" sz="2800">
              <a:solidFill>
                <a:srgbClr val="000000"/>
              </a:solidFill>
              <a:latin typeface="Calibri" pitchFamily="34" charset="0"/>
              <a:ea typeface="MS PGothic" pitchFamily="34" charset="-128"/>
            </a:endParaRPr>
          </a:p>
          <a:p>
            <a:pPr>
              <a:buFontTx/>
              <a:buChar char="•"/>
            </a:pPr>
            <a:r>
              <a:rPr lang="en-US" altLang="en-US" sz="2800">
                <a:solidFill>
                  <a:srgbClr val="000000"/>
                </a:solidFill>
                <a:latin typeface="Calibri" pitchFamily="34" charset="0"/>
                <a:ea typeface="MS PGothic" pitchFamily="34" charset="-128"/>
              </a:rPr>
              <a:t>an emergent property of a group or network of interacting individuals, rather than leadership of a single individual,</a:t>
            </a:r>
            <a:endParaRPr lang="en-GB" altLang="en-US" sz="2800">
              <a:solidFill>
                <a:srgbClr val="000000"/>
              </a:solidFill>
              <a:latin typeface="Calibri" pitchFamily="34" charset="0"/>
              <a:ea typeface="MS PGothic" pitchFamily="34" charset="-128"/>
            </a:endParaRPr>
          </a:p>
          <a:p>
            <a:pPr>
              <a:buFontTx/>
              <a:buChar char="•"/>
            </a:pPr>
            <a:r>
              <a:rPr lang="en-US" altLang="en-US" sz="2800">
                <a:solidFill>
                  <a:srgbClr val="000000"/>
                </a:solidFill>
                <a:latin typeface="Calibri" pitchFamily="34" charset="0"/>
                <a:ea typeface="MS PGothic" pitchFamily="34" charset="-128"/>
              </a:rPr>
              <a:t>openness of the boundaries of leadership,</a:t>
            </a:r>
            <a:endParaRPr lang="en-GB" altLang="en-US" sz="2800">
              <a:solidFill>
                <a:srgbClr val="000000"/>
              </a:solidFill>
              <a:latin typeface="Calibri" pitchFamily="34" charset="0"/>
              <a:ea typeface="MS PGothic" pitchFamily="34" charset="-128"/>
            </a:endParaRPr>
          </a:p>
          <a:p>
            <a:pPr>
              <a:buFontTx/>
              <a:buChar char="•"/>
            </a:pPr>
            <a:r>
              <a:rPr lang="en-US" altLang="en-US" sz="2800">
                <a:solidFill>
                  <a:srgbClr val="000000"/>
                </a:solidFill>
                <a:latin typeface="Calibri" pitchFamily="34" charset="0"/>
                <a:ea typeface="MS PGothic" pitchFamily="34" charset="-128"/>
              </a:rPr>
              <a:t>varieties of expertise deployed widely, with initiatives launched, adopted, developed, adapted and improved by many different individuals </a:t>
            </a:r>
            <a:r>
              <a:rPr lang="en-US" altLang="en-GB" sz="2800">
                <a:solidFill>
                  <a:srgbClr val="000000"/>
                </a:solidFill>
                <a:latin typeface="Calibri" pitchFamily="34" charset="0"/>
                <a:ea typeface="MS PGothic" pitchFamily="34" charset="-128"/>
              </a:rPr>
              <a:t>“</a:t>
            </a:r>
            <a:r>
              <a:rPr lang="en-US" altLang="en-US" sz="2800">
                <a:solidFill>
                  <a:srgbClr val="000000"/>
                </a:solidFill>
                <a:latin typeface="Calibri" pitchFamily="34" charset="0"/>
                <a:ea typeface="MS PGothic" pitchFamily="34" charset="-128"/>
              </a:rPr>
              <a:t>within a mutually trusting and supportive culture</a:t>
            </a:r>
            <a:r>
              <a:rPr lang="en-US" altLang="en-GB" sz="2800">
                <a:solidFill>
                  <a:srgbClr val="000000"/>
                </a:solidFill>
                <a:latin typeface="Calibri" pitchFamily="34" charset="0"/>
                <a:ea typeface="MS PGothic" pitchFamily="34" charset="-128"/>
              </a:rPr>
              <a:t>”</a:t>
            </a:r>
            <a:r>
              <a:rPr lang="en-US" altLang="en-US" sz="2800">
                <a:solidFill>
                  <a:srgbClr val="000000"/>
                </a:solidFill>
                <a:latin typeface="Calibri" pitchFamily="34" charset="0"/>
                <a:ea typeface="MS PGothic" pitchFamily="34" charset="-128"/>
              </a:rPr>
              <a:t> (p7).</a:t>
            </a:r>
            <a:endParaRPr lang="en-GB" altLang="en-US" sz="2800">
              <a:solidFill>
                <a:srgbClr val="000000"/>
              </a:solidFill>
              <a:latin typeface="Calibri" pitchFamily="34" charset="0"/>
              <a:ea typeface="MS PGothic" pitchFamily="34" charset="-128"/>
            </a:endParaRPr>
          </a:p>
        </p:txBody>
      </p:sp>
    </p:spTree>
    <p:extLst>
      <p:ext uri="{BB962C8B-B14F-4D97-AF65-F5344CB8AC3E}">
        <p14:creationId xmlns:p14="http://schemas.microsoft.com/office/powerpoint/2010/main" val="42436848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checkerboard(across)">
                                      <p:cBhvr>
                                        <p:cTn id="7" dur="500"/>
                                        <p:tgtEl>
                                          <p:spTgt spid="4">
                                            <p:txEl>
                                              <p:pRg st="3" end="3"/>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3000"/>
                                  </p:stCondLst>
                                  <p:childTnLst>
                                    <p:set>
                                      <p:cBhvr>
                                        <p:cTn id="10" dur="1" fill="hold">
                                          <p:stCondLst>
                                            <p:cond delay="0"/>
                                          </p:stCondLst>
                                        </p:cTn>
                                        <p:tgtEl>
                                          <p:spTgt spid="4">
                                            <p:txEl>
                                              <p:pRg st="4" end="4"/>
                                            </p:txEl>
                                          </p:spTgt>
                                        </p:tgtEl>
                                        <p:attrNameLst>
                                          <p:attrName>style.visibility</p:attrName>
                                        </p:attrNameLst>
                                      </p:cBhvr>
                                      <p:to>
                                        <p:strVal val="visible"/>
                                      </p:to>
                                    </p:set>
                                    <p:animEffect transition="in" filter="checkerboard(across)">
                                      <p:cBhvr>
                                        <p:cTn id="11" dur="500"/>
                                        <p:tgtEl>
                                          <p:spTgt spid="4">
                                            <p:txEl>
                                              <p:pRg st="4" end="4"/>
                                            </p:txEl>
                                          </p:spTgt>
                                        </p:tgtEl>
                                      </p:cBhvr>
                                    </p:animEffect>
                                  </p:childTnLst>
                                </p:cTn>
                              </p:par>
                            </p:childTnLst>
                          </p:cTn>
                        </p:par>
                        <p:par>
                          <p:cTn id="12" fill="hold" nodeType="afterGroup">
                            <p:stCondLst>
                              <p:cond delay="5000"/>
                            </p:stCondLst>
                            <p:childTnLst>
                              <p:par>
                                <p:cTn id="13" presetID="5" presetClass="entr" presetSubtype="10" fill="hold" nodeType="afterEffect">
                                  <p:stCondLst>
                                    <p:cond delay="3000"/>
                                  </p:stCondLst>
                                  <p:childTnLst>
                                    <p:set>
                                      <p:cBhvr>
                                        <p:cTn id="14" dur="1" fill="hold">
                                          <p:stCondLst>
                                            <p:cond delay="0"/>
                                          </p:stCondLst>
                                        </p:cTn>
                                        <p:tgtEl>
                                          <p:spTgt spid="4">
                                            <p:txEl>
                                              <p:pRg st="5" end="5"/>
                                            </p:txEl>
                                          </p:spTgt>
                                        </p:tgtEl>
                                        <p:attrNameLst>
                                          <p:attrName>style.visibility</p:attrName>
                                        </p:attrNameLst>
                                      </p:cBhvr>
                                      <p:to>
                                        <p:strVal val="visible"/>
                                      </p:to>
                                    </p:set>
                                    <p:animEffect transition="in" filter="checkerboard(across)">
                                      <p:cBhvr>
                                        <p:cTn id="1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3"/>
          <p:cNvSpPr txBox="1">
            <a:spLocks noChangeArrowheads="1"/>
          </p:cNvSpPr>
          <p:nvPr/>
        </p:nvSpPr>
        <p:spPr bwMode="auto">
          <a:xfrm>
            <a:off x="755650" y="765175"/>
            <a:ext cx="7777163" cy="4783138"/>
          </a:xfrm>
          <a:prstGeom prst="rect">
            <a:avLst/>
          </a:prstGeom>
          <a:noFill/>
          <a:ln w="9525">
            <a:noFill/>
            <a:miter lim="800000"/>
            <a:headEnd/>
            <a:tailEnd/>
          </a:ln>
        </p:spPr>
        <p:txBody>
          <a:bodyPr>
            <a:spAutoFit/>
          </a:bodyPr>
          <a:lstStyle/>
          <a:p>
            <a:pPr>
              <a:lnSpc>
                <a:spcPct val="90000"/>
              </a:lnSpc>
              <a:buFont typeface="Wingdings" pitchFamily="2" charset="2"/>
              <a:buNone/>
            </a:pPr>
            <a:r>
              <a:rPr lang="en-GB" altLang="en-US" sz="4000" b="1">
                <a:solidFill>
                  <a:srgbClr val="000000"/>
                </a:solidFill>
                <a:latin typeface="Calibri" pitchFamily="34" charset="0"/>
                <a:ea typeface="MS PGothic" pitchFamily="34" charset="-128"/>
              </a:rPr>
              <a:t>Distributed Leadership</a:t>
            </a:r>
          </a:p>
          <a:p>
            <a:pPr>
              <a:lnSpc>
                <a:spcPct val="90000"/>
              </a:lnSpc>
              <a:buFont typeface="Wingdings" pitchFamily="2" charset="2"/>
              <a:buNone/>
            </a:pPr>
            <a:endParaRPr lang="en-GB" altLang="en-US" sz="4000" b="1">
              <a:solidFill>
                <a:srgbClr val="000000"/>
              </a:solidFill>
              <a:latin typeface="Calibri" pitchFamily="34" charset="0"/>
              <a:ea typeface="MS PGothic" pitchFamily="34" charset="-128"/>
            </a:endParaRPr>
          </a:p>
          <a:p>
            <a:pPr>
              <a:lnSpc>
                <a:spcPct val="90000"/>
              </a:lnSpc>
              <a:buFont typeface="Wingdings" pitchFamily="2" charset="2"/>
              <a:buNone/>
            </a:pPr>
            <a:r>
              <a:rPr lang="en-GB" altLang="en-US" sz="3200">
                <a:solidFill>
                  <a:srgbClr val="000000"/>
                </a:solidFill>
                <a:latin typeface="Calibri" pitchFamily="34" charset="0"/>
                <a:ea typeface="MS PGothic" pitchFamily="34" charset="-128"/>
              </a:rPr>
              <a:t>So…</a:t>
            </a:r>
          </a:p>
          <a:p>
            <a:pPr>
              <a:buFontTx/>
              <a:buChar char="•"/>
            </a:pPr>
            <a:r>
              <a:rPr lang="en-GB" altLang="en-US" sz="3200" b="1">
                <a:solidFill>
                  <a:srgbClr val="000000"/>
                </a:solidFill>
                <a:latin typeface="Calibri" pitchFamily="34" charset="0"/>
                <a:ea typeface="MS PGothic" pitchFamily="34" charset="-128"/>
              </a:rPr>
              <a:t> </a:t>
            </a:r>
            <a:r>
              <a:rPr lang="en-GB" altLang="en-US" sz="2800">
                <a:solidFill>
                  <a:srgbClr val="000000"/>
                </a:solidFill>
                <a:latin typeface="Calibri" pitchFamily="34" charset="0"/>
                <a:ea typeface="MS PGothic" pitchFamily="34" charset="-128"/>
              </a:rPr>
              <a:t>Leadership flows back and forth over different people at different times; </a:t>
            </a:r>
          </a:p>
          <a:p>
            <a:pPr>
              <a:buFontTx/>
              <a:buChar char="•"/>
            </a:pPr>
            <a:r>
              <a:rPr lang="en-GB" altLang="en-US" sz="2800">
                <a:solidFill>
                  <a:srgbClr val="000000"/>
                </a:solidFill>
                <a:latin typeface="Calibri" pitchFamily="34" charset="0"/>
                <a:ea typeface="MS PGothic" pitchFamily="34" charset="-128"/>
              </a:rPr>
              <a:t>Everyone in the organisation participates.</a:t>
            </a:r>
          </a:p>
          <a:p>
            <a:endParaRPr lang="en-GB" altLang="en-US" sz="2800">
              <a:solidFill>
                <a:srgbClr val="000000"/>
              </a:solidFill>
              <a:latin typeface="Calibri" pitchFamily="34" charset="0"/>
              <a:ea typeface="MS PGothic" pitchFamily="34" charset="-128"/>
            </a:endParaRPr>
          </a:p>
          <a:p>
            <a:r>
              <a:rPr lang="en-GB" altLang="en-US" sz="2800">
                <a:solidFill>
                  <a:srgbClr val="000000"/>
                </a:solidFill>
                <a:latin typeface="Calibri" pitchFamily="34" charset="0"/>
                <a:ea typeface="MS PGothic" pitchFamily="34" charset="-128"/>
              </a:rPr>
              <a:t>Very prevalent/popular concept in compulsory schooling, especially with NCSL/NCTL. </a:t>
            </a:r>
          </a:p>
          <a:p>
            <a:r>
              <a:rPr lang="en-GB" altLang="en-US" sz="3200" b="1">
                <a:solidFill>
                  <a:srgbClr val="000000"/>
                </a:solidFill>
                <a:latin typeface="Calibri" pitchFamily="34" charset="0"/>
                <a:ea typeface="MS PGothic" pitchFamily="34" charset="-128"/>
              </a:rPr>
              <a:t> </a:t>
            </a:r>
          </a:p>
        </p:txBody>
      </p:sp>
    </p:spTree>
    <p:extLst>
      <p:ext uri="{BB962C8B-B14F-4D97-AF65-F5344CB8AC3E}">
        <p14:creationId xmlns:p14="http://schemas.microsoft.com/office/powerpoint/2010/main" val="25378653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43009">
                                            <p:txEl>
                                              <p:pRg st="2" end="2"/>
                                            </p:txEl>
                                          </p:spTgt>
                                        </p:tgtEl>
                                        <p:attrNameLst>
                                          <p:attrName>style.visibility</p:attrName>
                                        </p:attrNameLst>
                                      </p:cBhvr>
                                      <p:to>
                                        <p:strVal val="visible"/>
                                      </p:to>
                                    </p:set>
                                    <p:animEffect transition="in" filter="checkerboard(across)">
                                      <p:cBhvr>
                                        <p:cTn id="7" dur="500"/>
                                        <p:tgtEl>
                                          <p:spTgt spid="43009">
                                            <p:txEl>
                                              <p:pRg st="2" end="2"/>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2000"/>
                                  </p:stCondLst>
                                  <p:childTnLst>
                                    <p:set>
                                      <p:cBhvr>
                                        <p:cTn id="10" dur="1" fill="hold">
                                          <p:stCondLst>
                                            <p:cond delay="0"/>
                                          </p:stCondLst>
                                        </p:cTn>
                                        <p:tgtEl>
                                          <p:spTgt spid="43009">
                                            <p:txEl>
                                              <p:pRg st="3" end="3"/>
                                            </p:txEl>
                                          </p:spTgt>
                                        </p:tgtEl>
                                        <p:attrNameLst>
                                          <p:attrName>style.visibility</p:attrName>
                                        </p:attrNameLst>
                                      </p:cBhvr>
                                      <p:to>
                                        <p:strVal val="visible"/>
                                      </p:to>
                                    </p:set>
                                    <p:animEffect transition="in" filter="checkerboard(across)">
                                      <p:cBhvr>
                                        <p:cTn id="11" dur="500"/>
                                        <p:tgtEl>
                                          <p:spTgt spid="43009">
                                            <p:txEl>
                                              <p:pRg st="3" end="3"/>
                                            </p:txEl>
                                          </p:spTgt>
                                        </p:tgtEl>
                                      </p:cBhvr>
                                    </p:animEffect>
                                  </p:childTnLst>
                                </p:cTn>
                              </p:par>
                            </p:childTnLst>
                          </p:cTn>
                        </p:par>
                        <p:par>
                          <p:cTn id="12" fill="hold" nodeType="afterGroup">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43009">
                                            <p:txEl>
                                              <p:pRg st="4" end="4"/>
                                            </p:txEl>
                                          </p:spTgt>
                                        </p:tgtEl>
                                        <p:attrNameLst>
                                          <p:attrName>style.visibility</p:attrName>
                                        </p:attrNameLst>
                                      </p:cBhvr>
                                      <p:to>
                                        <p:strVal val="visible"/>
                                      </p:to>
                                    </p:set>
                                    <p:animEffect transition="in" filter="checkerboard(across)">
                                      <p:cBhvr>
                                        <p:cTn id="15" dur="500"/>
                                        <p:tgtEl>
                                          <p:spTgt spid="43009">
                                            <p:txEl>
                                              <p:pRg st="4" end="4"/>
                                            </p:txEl>
                                          </p:spTgt>
                                        </p:tgtEl>
                                      </p:cBhvr>
                                    </p:animEffect>
                                  </p:childTnLst>
                                </p:cTn>
                              </p:par>
                            </p:childTnLst>
                          </p:cTn>
                        </p:par>
                        <p:par>
                          <p:cTn id="16" fill="hold" nodeType="afterGroup">
                            <p:stCondLst>
                              <p:cond delay="5500"/>
                            </p:stCondLst>
                            <p:childTnLst>
                              <p:par>
                                <p:cTn id="17" presetID="5" presetClass="entr" presetSubtype="10" fill="hold" nodeType="afterEffect">
                                  <p:stCondLst>
                                    <p:cond delay="3000"/>
                                  </p:stCondLst>
                                  <p:childTnLst>
                                    <p:set>
                                      <p:cBhvr>
                                        <p:cTn id="18" dur="1" fill="hold">
                                          <p:stCondLst>
                                            <p:cond delay="0"/>
                                          </p:stCondLst>
                                        </p:cTn>
                                        <p:tgtEl>
                                          <p:spTgt spid="43009">
                                            <p:txEl>
                                              <p:pRg st="6" end="6"/>
                                            </p:txEl>
                                          </p:spTgt>
                                        </p:tgtEl>
                                        <p:attrNameLst>
                                          <p:attrName>style.visibility</p:attrName>
                                        </p:attrNameLst>
                                      </p:cBhvr>
                                      <p:to>
                                        <p:strVal val="visible"/>
                                      </p:to>
                                    </p:set>
                                    <p:animEffect transition="in" filter="checkerboard(across)">
                                      <p:cBhvr>
                                        <p:cTn id="19" dur="500"/>
                                        <p:tgtEl>
                                          <p:spTgt spid="43009">
                                            <p:txEl>
                                              <p:pRg st="6" end="6"/>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43009">
                                            <p:txEl>
                                              <p:pRg st="7" end="7"/>
                                            </p:txEl>
                                          </p:spTgt>
                                        </p:tgtEl>
                                        <p:attrNameLst>
                                          <p:attrName>style.visibility</p:attrName>
                                        </p:attrNameLst>
                                      </p:cBhvr>
                                      <p:to>
                                        <p:strVal val="visible"/>
                                      </p:to>
                                    </p:set>
                                    <p:animEffect transition="in" filter="checkerboard(across)">
                                      <p:cBhvr>
                                        <p:cTn id="22" dur="500"/>
                                        <p:tgtEl>
                                          <p:spTgt spid="4300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extBox 3"/>
          <p:cNvSpPr txBox="1">
            <a:spLocks noChangeArrowheads="1"/>
          </p:cNvSpPr>
          <p:nvPr/>
        </p:nvSpPr>
        <p:spPr bwMode="auto">
          <a:xfrm>
            <a:off x="468313" y="620713"/>
            <a:ext cx="8424862" cy="5403850"/>
          </a:xfrm>
          <a:prstGeom prst="rect">
            <a:avLst/>
          </a:prstGeom>
          <a:noFill/>
          <a:ln>
            <a:noFill/>
          </a:ln>
          <a:extLst>
            <a:ext uri="{909E8E84-426E-40dd-AFC4-6F175D3DCCD1}"/>
            <a:ext uri="{91240B29-F687-4f45-9708-019B960494DF}"/>
          </a:extLst>
        </p:spPr>
        <p:txBody>
          <a:bodyPr>
            <a:spAutoFit/>
          </a:bodyPr>
          <a:lstStyle/>
          <a:p>
            <a:pPr>
              <a:lnSpc>
                <a:spcPct val="90000"/>
              </a:lnSpc>
              <a:buFont typeface="Wingdings" pitchFamily="2" charset="2"/>
              <a:buNone/>
            </a:pPr>
            <a:r>
              <a:rPr lang="en-GB" sz="4000" b="1">
                <a:solidFill>
                  <a:srgbClr val="000000"/>
                </a:solidFill>
                <a:latin typeface="Calibri" pitchFamily="34" charset="0"/>
                <a:ea typeface="MS PGothic" pitchFamily="34" charset="-128"/>
              </a:rPr>
              <a:t>Distributed Leadership</a:t>
            </a:r>
          </a:p>
          <a:p>
            <a:pPr algn="ctr">
              <a:lnSpc>
                <a:spcPct val="90000"/>
              </a:lnSpc>
              <a:buFont typeface="Wingdings" pitchFamily="2" charset="2"/>
              <a:buNone/>
            </a:pPr>
            <a:endParaRPr lang="en-GB" sz="2800" b="1">
              <a:solidFill>
                <a:srgbClr val="000000"/>
              </a:solidFill>
              <a:latin typeface="Calibri" pitchFamily="34" charset="0"/>
              <a:ea typeface="MS PGothic" pitchFamily="34" charset="-128"/>
            </a:endParaRPr>
          </a:p>
          <a:p>
            <a:pPr>
              <a:buFontTx/>
              <a:buChar char="•"/>
            </a:pPr>
            <a:r>
              <a:rPr lang="en-GB" sz="2800">
                <a:solidFill>
                  <a:srgbClr val="000000"/>
                </a:solidFill>
                <a:latin typeface="Calibri" pitchFamily="34" charset="0"/>
                <a:ea typeface="MS PGothic" pitchFamily="34" charset="-128"/>
              </a:rPr>
              <a:t>Plenty of literature about it in schools, including Spillane </a:t>
            </a:r>
            <a:r>
              <a:rPr lang="en-GB" sz="2800" i="1">
                <a:solidFill>
                  <a:srgbClr val="000000"/>
                </a:solidFill>
                <a:latin typeface="Calibri" pitchFamily="34" charset="0"/>
                <a:ea typeface="MS PGothic" pitchFamily="34" charset="-128"/>
              </a:rPr>
              <a:t>et al</a:t>
            </a:r>
            <a:r>
              <a:rPr lang="en-GB" sz="2800">
                <a:solidFill>
                  <a:srgbClr val="000000"/>
                </a:solidFill>
                <a:latin typeface="Calibri" pitchFamily="34" charset="0"/>
                <a:ea typeface="MS PGothic" pitchFamily="34" charset="-128"/>
              </a:rPr>
              <a:t>. (2004), Harris (2007), Hargreaves &amp; Fink (2008), Hartley (2009), Woods &amp; Gronn (2009), Bush &amp; Glover (2012).</a:t>
            </a:r>
          </a:p>
          <a:p>
            <a:pPr>
              <a:buFontTx/>
              <a:buChar char="•"/>
            </a:pPr>
            <a:r>
              <a:rPr lang="en-GB" sz="2800">
                <a:solidFill>
                  <a:srgbClr val="000000"/>
                </a:solidFill>
                <a:latin typeface="Calibri" pitchFamily="34" charset="0"/>
                <a:ea typeface="MS PGothic" pitchFamily="34" charset="-128"/>
              </a:rPr>
              <a:t>Less prevalent in HE but see Leadership Foundation for Higher Education (2004), Bolden </a:t>
            </a:r>
            <a:r>
              <a:rPr lang="en-GB" sz="2800" i="1">
                <a:solidFill>
                  <a:srgbClr val="000000"/>
                </a:solidFill>
                <a:latin typeface="Calibri" pitchFamily="34" charset="0"/>
                <a:ea typeface="MS PGothic" pitchFamily="34" charset="-128"/>
              </a:rPr>
              <a:t>et al</a:t>
            </a:r>
            <a:r>
              <a:rPr lang="en-GB" sz="2800">
                <a:solidFill>
                  <a:srgbClr val="000000"/>
                </a:solidFill>
                <a:latin typeface="Calibri" pitchFamily="34" charset="0"/>
                <a:ea typeface="MS PGothic" pitchFamily="34" charset="-128"/>
              </a:rPr>
              <a:t>. (2008) and Mercer (2009). </a:t>
            </a:r>
          </a:p>
          <a:p>
            <a:endParaRPr lang="en-GB" sz="2800">
              <a:solidFill>
                <a:srgbClr val="000000"/>
              </a:solidFill>
              <a:latin typeface="Calibri" pitchFamily="34" charset="0"/>
              <a:ea typeface="MS PGothic" pitchFamily="34" charset="-128"/>
            </a:endParaRPr>
          </a:p>
          <a:p>
            <a:r>
              <a:rPr lang="en-GB" sz="2800">
                <a:solidFill>
                  <a:srgbClr val="000000"/>
                </a:solidFill>
                <a:latin typeface="Calibri" pitchFamily="34" charset="0"/>
                <a:ea typeface="MS PGothic" pitchFamily="34" charset="-128"/>
              </a:rPr>
              <a:t>There are many models of distributed leadership. On the next slide we look at just one of these.</a:t>
            </a:r>
          </a:p>
        </p:txBody>
      </p:sp>
    </p:spTree>
    <p:extLst>
      <p:ext uri="{BB962C8B-B14F-4D97-AF65-F5344CB8AC3E}">
        <p14:creationId xmlns:p14="http://schemas.microsoft.com/office/powerpoint/2010/main" val="34182978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60417">
                                            <p:txEl>
                                              <p:pRg st="2" end="2"/>
                                            </p:txEl>
                                          </p:spTgt>
                                        </p:tgtEl>
                                        <p:attrNameLst>
                                          <p:attrName>style.visibility</p:attrName>
                                        </p:attrNameLst>
                                      </p:cBhvr>
                                      <p:to>
                                        <p:strVal val="visible"/>
                                      </p:to>
                                    </p:set>
                                    <p:animEffect transition="in" filter="checkerboard(across)">
                                      <p:cBhvr>
                                        <p:cTn id="7" dur="500"/>
                                        <p:tgtEl>
                                          <p:spTgt spid="60417">
                                            <p:txEl>
                                              <p:pRg st="2" end="2"/>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3000"/>
                                  </p:stCondLst>
                                  <p:childTnLst>
                                    <p:set>
                                      <p:cBhvr>
                                        <p:cTn id="10" dur="1" fill="hold">
                                          <p:stCondLst>
                                            <p:cond delay="0"/>
                                          </p:stCondLst>
                                        </p:cTn>
                                        <p:tgtEl>
                                          <p:spTgt spid="60417">
                                            <p:txEl>
                                              <p:pRg st="3" end="3"/>
                                            </p:txEl>
                                          </p:spTgt>
                                        </p:tgtEl>
                                        <p:attrNameLst>
                                          <p:attrName>style.visibility</p:attrName>
                                        </p:attrNameLst>
                                      </p:cBhvr>
                                      <p:to>
                                        <p:strVal val="visible"/>
                                      </p:to>
                                    </p:set>
                                    <p:animEffect transition="in" filter="checkerboard(across)">
                                      <p:cBhvr>
                                        <p:cTn id="11" dur="500"/>
                                        <p:tgtEl>
                                          <p:spTgt spid="60417">
                                            <p:txEl>
                                              <p:pRg st="3" end="3"/>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 presetClass="entr" presetSubtype="10" fill="hold" nodeType="clickEffect">
                                  <p:stCondLst>
                                    <p:cond delay="0"/>
                                  </p:stCondLst>
                                  <p:childTnLst>
                                    <p:set>
                                      <p:cBhvr>
                                        <p:cTn id="15" dur="1" fill="hold">
                                          <p:stCondLst>
                                            <p:cond delay="0"/>
                                          </p:stCondLst>
                                        </p:cTn>
                                        <p:tgtEl>
                                          <p:spTgt spid="60417">
                                            <p:txEl>
                                              <p:pRg st="5" end="5"/>
                                            </p:txEl>
                                          </p:spTgt>
                                        </p:tgtEl>
                                        <p:attrNameLst>
                                          <p:attrName>style.visibility</p:attrName>
                                        </p:attrNameLst>
                                      </p:cBhvr>
                                      <p:to>
                                        <p:strVal val="visible"/>
                                      </p:to>
                                    </p:set>
                                    <p:animEffect transition="in" filter="checkerboard(across)">
                                      <p:cBhvr>
                                        <p:cTn id="16" dur="500"/>
                                        <p:tgtEl>
                                          <p:spTgt spid="604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Box 3"/>
          <p:cNvSpPr txBox="1">
            <a:spLocks noChangeArrowheads="1"/>
          </p:cNvSpPr>
          <p:nvPr/>
        </p:nvSpPr>
        <p:spPr bwMode="auto">
          <a:xfrm>
            <a:off x="900113" y="836613"/>
            <a:ext cx="7920037" cy="4665662"/>
          </a:xfrm>
          <a:prstGeom prst="rect">
            <a:avLst/>
          </a:prstGeom>
          <a:noFill/>
          <a:ln w="9525">
            <a:noFill/>
            <a:miter lim="800000"/>
            <a:headEnd/>
            <a:tailEnd/>
          </a:ln>
        </p:spPr>
        <p:txBody>
          <a:bodyPr>
            <a:spAutoFit/>
          </a:bodyPr>
          <a:lstStyle/>
          <a:p>
            <a:pPr>
              <a:lnSpc>
                <a:spcPct val="90000"/>
              </a:lnSpc>
              <a:buFont typeface="Wingdings" pitchFamily="2" charset="2"/>
              <a:buNone/>
            </a:pPr>
            <a:r>
              <a:rPr lang="en-GB" altLang="en-US" sz="3600" b="1">
                <a:solidFill>
                  <a:srgbClr val="000000"/>
                </a:solidFill>
                <a:latin typeface="Calibri" pitchFamily="34" charset="0"/>
                <a:ea typeface="MS PGothic" pitchFamily="34" charset="-128"/>
              </a:rPr>
              <a:t>Six types of distributed leadership (MacBeath, 2005)</a:t>
            </a:r>
          </a:p>
          <a:p>
            <a:pPr algn="ctr">
              <a:lnSpc>
                <a:spcPct val="90000"/>
              </a:lnSpc>
              <a:buFont typeface="Wingdings" pitchFamily="2" charset="2"/>
              <a:buNone/>
            </a:pPr>
            <a:endParaRPr lang="en-GB" altLang="en-US" sz="2800" b="1">
              <a:solidFill>
                <a:srgbClr val="000000"/>
              </a:solidFill>
              <a:latin typeface="Calibri" pitchFamily="34" charset="0"/>
              <a:ea typeface="MS PGothic" pitchFamily="34" charset="-128"/>
            </a:endParaRPr>
          </a:p>
          <a:p>
            <a:pPr>
              <a:buFontTx/>
              <a:buChar char="•"/>
            </a:pPr>
            <a:r>
              <a:rPr lang="en-GB" altLang="en-US" sz="2800" b="1">
                <a:solidFill>
                  <a:srgbClr val="000000"/>
                </a:solidFill>
                <a:latin typeface="Calibri" pitchFamily="34" charset="0"/>
                <a:ea typeface="MS PGothic" pitchFamily="34" charset="-128"/>
              </a:rPr>
              <a:t> </a:t>
            </a:r>
            <a:r>
              <a:rPr lang="en-GB" altLang="en-US" sz="2800">
                <a:solidFill>
                  <a:srgbClr val="000000"/>
                </a:solidFill>
                <a:latin typeface="Calibri" pitchFamily="34" charset="0"/>
                <a:ea typeface="MS PGothic" pitchFamily="34" charset="-128"/>
              </a:rPr>
              <a:t>Formal</a:t>
            </a:r>
          </a:p>
          <a:p>
            <a:pPr>
              <a:buFontTx/>
              <a:buChar char="•"/>
            </a:pPr>
            <a:r>
              <a:rPr lang="en-GB" altLang="en-US" sz="2800">
                <a:solidFill>
                  <a:srgbClr val="000000"/>
                </a:solidFill>
                <a:latin typeface="Calibri" pitchFamily="34" charset="0"/>
                <a:ea typeface="MS PGothic" pitchFamily="34" charset="-128"/>
              </a:rPr>
              <a:t> Pragmatic</a:t>
            </a:r>
          </a:p>
          <a:p>
            <a:pPr>
              <a:buFontTx/>
              <a:buChar char="•"/>
            </a:pPr>
            <a:r>
              <a:rPr lang="en-GB" altLang="en-US" sz="2800">
                <a:solidFill>
                  <a:srgbClr val="000000"/>
                </a:solidFill>
                <a:latin typeface="Calibri" pitchFamily="34" charset="0"/>
                <a:ea typeface="MS PGothic" pitchFamily="34" charset="-128"/>
              </a:rPr>
              <a:t> Strategic</a:t>
            </a:r>
          </a:p>
          <a:p>
            <a:pPr>
              <a:buFontTx/>
              <a:buChar char="•"/>
            </a:pPr>
            <a:r>
              <a:rPr lang="en-GB" altLang="en-US" sz="2800">
                <a:solidFill>
                  <a:srgbClr val="000000"/>
                </a:solidFill>
                <a:latin typeface="Calibri" pitchFamily="34" charset="0"/>
                <a:ea typeface="MS PGothic" pitchFamily="34" charset="-128"/>
              </a:rPr>
              <a:t> Incremental</a:t>
            </a:r>
          </a:p>
          <a:p>
            <a:pPr>
              <a:buFontTx/>
              <a:buChar char="•"/>
            </a:pPr>
            <a:r>
              <a:rPr lang="en-GB" altLang="en-US" sz="2800">
                <a:solidFill>
                  <a:srgbClr val="000000"/>
                </a:solidFill>
                <a:latin typeface="Calibri" pitchFamily="34" charset="0"/>
                <a:ea typeface="MS PGothic" pitchFamily="34" charset="-128"/>
              </a:rPr>
              <a:t> Opportunistic</a:t>
            </a:r>
          </a:p>
          <a:p>
            <a:pPr>
              <a:buFontTx/>
              <a:buChar char="•"/>
            </a:pPr>
            <a:r>
              <a:rPr lang="en-GB" altLang="en-US" sz="2800">
                <a:solidFill>
                  <a:srgbClr val="000000"/>
                </a:solidFill>
                <a:latin typeface="Calibri" pitchFamily="34" charset="0"/>
                <a:ea typeface="MS PGothic" pitchFamily="34" charset="-128"/>
              </a:rPr>
              <a:t> Cultural</a:t>
            </a:r>
          </a:p>
          <a:p>
            <a:pPr>
              <a:buFontTx/>
              <a:buChar char="•"/>
            </a:pPr>
            <a:endParaRPr lang="en-GB" altLang="en-US" sz="3200" b="1">
              <a:solidFill>
                <a:srgbClr val="000000"/>
              </a:solidFill>
              <a:latin typeface="Calibri" pitchFamily="34" charset="0"/>
              <a:ea typeface="MS PGothic" pitchFamily="34" charset="-128"/>
            </a:endParaRPr>
          </a:p>
        </p:txBody>
      </p:sp>
    </p:spTree>
    <p:extLst>
      <p:ext uri="{BB962C8B-B14F-4D97-AF65-F5344CB8AC3E}">
        <p14:creationId xmlns:p14="http://schemas.microsoft.com/office/powerpoint/2010/main" val="24133122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47105">
                                            <p:txEl>
                                              <p:pRg st="2" end="2"/>
                                            </p:txEl>
                                          </p:spTgt>
                                        </p:tgtEl>
                                        <p:attrNameLst>
                                          <p:attrName>style.visibility</p:attrName>
                                        </p:attrNameLst>
                                      </p:cBhvr>
                                      <p:to>
                                        <p:strVal val="visible"/>
                                      </p:to>
                                    </p:set>
                                    <p:animEffect transition="in" filter="checkerboard(across)">
                                      <p:cBhvr>
                                        <p:cTn id="7" dur="500"/>
                                        <p:tgtEl>
                                          <p:spTgt spid="47105">
                                            <p:txEl>
                                              <p:pRg st="2" end="2"/>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0"/>
                                  </p:stCondLst>
                                  <p:childTnLst>
                                    <p:set>
                                      <p:cBhvr>
                                        <p:cTn id="10" dur="1" fill="hold">
                                          <p:stCondLst>
                                            <p:cond delay="0"/>
                                          </p:stCondLst>
                                        </p:cTn>
                                        <p:tgtEl>
                                          <p:spTgt spid="47105">
                                            <p:txEl>
                                              <p:pRg st="3" end="3"/>
                                            </p:txEl>
                                          </p:spTgt>
                                        </p:tgtEl>
                                        <p:attrNameLst>
                                          <p:attrName>style.visibility</p:attrName>
                                        </p:attrNameLst>
                                      </p:cBhvr>
                                      <p:to>
                                        <p:strVal val="visible"/>
                                      </p:to>
                                    </p:set>
                                    <p:animEffect transition="in" filter="checkerboard(across)">
                                      <p:cBhvr>
                                        <p:cTn id="11" dur="500"/>
                                        <p:tgtEl>
                                          <p:spTgt spid="47105">
                                            <p:txEl>
                                              <p:pRg st="3" end="3"/>
                                            </p:txEl>
                                          </p:spTgt>
                                        </p:tgtEl>
                                      </p:cBhvr>
                                    </p:animEffect>
                                  </p:childTnLst>
                                </p:cTn>
                              </p:par>
                            </p:childTnLst>
                          </p:cTn>
                        </p:par>
                        <p:par>
                          <p:cTn id="12" fill="hold" nodeType="afterGroup">
                            <p:stCondLst>
                              <p:cond delay="1000"/>
                            </p:stCondLst>
                            <p:childTnLst>
                              <p:par>
                                <p:cTn id="13" presetID="5" presetClass="entr" presetSubtype="10" fill="hold" nodeType="afterEffect">
                                  <p:stCondLst>
                                    <p:cond delay="0"/>
                                  </p:stCondLst>
                                  <p:childTnLst>
                                    <p:set>
                                      <p:cBhvr>
                                        <p:cTn id="14" dur="1" fill="hold">
                                          <p:stCondLst>
                                            <p:cond delay="0"/>
                                          </p:stCondLst>
                                        </p:cTn>
                                        <p:tgtEl>
                                          <p:spTgt spid="47105">
                                            <p:txEl>
                                              <p:pRg st="4" end="4"/>
                                            </p:txEl>
                                          </p:spTgt>
                                        </p:tgtEl>
                                        <p:attrNameLst>
                                          <p:attrName>style.visibility</p:attrName>
                                        </p:attrNameLst>
                                      </p:cBhvr>
                                      <p:to>
                                        <p:strVal val="visible"/>
                                      </p:to>
                                    </p:set>
                                    <p:animEffect transition="in" filter="checkerboard(across)">
                                      <p:cBhvr>
                                        <p:cTn id="15" dur="500"/>
                                        <p:tgtEl>
                                          <p:spTgt spid="47105">
                                            <p:txEl>
                                              <p:pRg st="4" end="4"/>
                                            </p:txEl>
                                          </p:spTgt>
                                        </p:tgtEl>
                                      </p:cBhvr>
                                    </p:animEffect>
                                  </p:childTnLst>
                                </p:cTn>
                              </p:par>
                            </p:childTnLst>
                          </p:cTn>
                        </p:par>
                        <p:par>
                          <p:cTn id="16" fill="hold" nodeType="afterGroup">
                            <p:stCondLst>
                              <p:cond delay="1500"/>
                            </p:stCondLst>
                            <p:childTnLst>
                              <p:par>
                                <p:cTn id="17" presetID="5" presetClass="entr" presetSubtype="10" fill="hold" nodeType="afterEffect">
                                  <p:stCondLst>
                                    <p:cond delay="0"/>
                                  </p:stCondLst>
                                  <p:childTnLst>
                                    <p:set>
                                      <p:cBhvr>
                                        <p:cTn id="18" dur="1" fill="hold">
                                          <p:stCondLst>
                                            <p:cond delay="0"/>
                                          </p:stCondLst>
                                        </p:cTn>
                                        <p:tgtEl>
                                          <p:spTgt spid="47105">
                                            <p:txEl>
                                              <p:pRg st="5" end="5"/>
                                            </p:txEl>
                                          </p:spTgt>
                                        </p:tgtEl>
                                        <p:attrNameLst>
                                          <p:attrName>style.visibility</p:attrName>
                                        </p:attrNameLst>
                                      </p:cBhvr>
                                      <p:to>
                                        <p:strVal val="visible"/>
                                      </p:to>
                                    </p:set>
                                    <p:animEffect transition="in" filter="checkerboard(across)">
                                      <p:cBhvr>
                                        <p:cTn id="19" dur="500"/>
                                        <p:tgtEl>
                                          <p:spTgt spid="47105">
                                            <p:txEl>
                                              <p:pRg st="5" end="5"/>
                                            </p:txEl>
                                          </p:spTgt>
                                        </p:tgtEl>
                                      </p:cBhvr>
                                    </p:animEffect>
                                  </p:childTnLst>
                                </p:cTn>
                              </p:par>
                            </p:childTnLst>
                          </p:cTn>
                        </p:par>
                        <p:par>
                          <p:cTn id="20" fill="hold" nodeType="afterGroup">
                            <p:stCondLst>
                              <p:cond delay="2000"/>
                            </p:stCondLst>
                            <p:childTnLst>
                              <p:par>
                                <p:cTn id="21" presetID="5" presetClass="entr" presetSubtype="10" fill="hold" nodeType="afterEffect">
                                  <p:stCondLst>
                                    <p:cond delay="0"/>
                                  </p:stCondLst>
                                  <p:childTnLst>
                                    <p:set>
                                      <p:cBhvr>
                                        <p:cTn id="22" dur="1" fill="hold">
                                          <p:stCondLst>
                                            <p:cond delay="0"/>
                                          </p:stCondLst>
                                        </p:cTn>
                                        <p:tgtEl>
                                          <p:spTgt spid="47105">
                                            <p:txEl>
                                              <p:pRg st="6" end="6"/>
                                            </p:txEl>
                                          </p:spTgt>
                                        </p:tgtEl>
                                        <p:attrNameLst>
                                          <p:attrName>style.visibility</p:attrName>
                                        </p:attrNameLst>
                                      </p:cBhvr>
                                      <p:to>
                                        <p:strVal val="visible"/>
                                      </p:to>
                                    </p:set>
                                    <p:animEffect transition="in" filter="checkerboard(across)">
                                      <p:cBhvr>
                                        <p:cTn id="23" dur="500"/>
                                        <p:tgtEl>
                                          <p:spTgt spid="47105">
                                            <p:txEl>
                                              <p:pRg st="6" end="6"/>
                                            </p:txEl>
                                          </p:spTgt>
                                        </p:tgtEl>
                                      </p:cBhvr>
                                    </p:animEffect>
                                  </p:childTnLst>
                                </p:cTn>
                              </p:par>
                            </p:childTnLst>
                          </p:cTn>
                        </p:par>
                        <p:par>
                          <p:cTn id="24" fill="hold" nodeType="afterGroup">
                            <p:stCondLst>
                              <p:cond delay="2500"/>
                            </p:stCondLst>
                            <p:childTnLst>
                              <p:par>
                                <p:cTn id="25" presetID="5" presetClass="entr" presetSubtype="10" fill="hold" nodeType="afterEffect">
                                  <p:stCondLst>
                                    <p:cond delay="0"/>
                                  </p:stCondLst>
                                  <p:childTnLst>
                                    <p:set>
                                      <p:cBhvr>
                                        <p:cTn id="26" dur="1" fill="hold">
                                          <p:stCondLst>
                                            <p:cond delay="0"/>
                                          </p:stCondLst>
                                        </p:cTn>
                                        <p:tgtEl>
                                          <p:spTgt spid="47105">
                                            <p:txEl>
                                              <p:pRg st="7" end="7"/>
                                            </p:txEl>
                                          </p:spTgt>
                                        </p:tgtEl>
                                        <p:attrNameLst>
                                          <p:attrName>style.visibility</p:attrName>
                                        </p:attrNameLst>
                                      </p:cBhvr>
                                      <p:to>
                                        <p:strVal val="visible"/>
                                      </p:to>
                                    </p:set>
                                    <p:animEffect transition="in" filter="checkerboard(across)">
                                      <p:cBhvr>
                                        <p:cTn id="27" dur="500"/>
                                        <p:tgtEl>
                                          <p:spTgt spid="4710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cstate="print"/>
          <a:srcRect/>
          <a:stretch>
            <a:fillRect/>
          </a:stretch>
        </p:blipFill>
        <p:spPr bwMode="auto">
          <a:xfrm>
            <a:off x="642938" y="357188"/>
            <a:ext cx="7915275" cy="5457825"/>
          </a:xfrm>
          <a:prstGeom prst="rect">
            <a:avLst/>
          </a:prstGeom>
          <a:noFill/>
          <a:ln w="9525">
            <a:noFill/>
            <a:miter lim="800000"/>
            <a:headEnd/>
            <a:tailEnd/>
          </a:ln>
        </p:spPr>
      </p:pic>
    </p:spTree>
    <p:extLst>
      <p:ext uri="{BB962C8B-B14F-4D97-AF65-F5344CB8AC3E}">
        <p14:creationId xmlns:p14="http://schemas.microsoft.com/office/powerpoint/2010/main" val="33141013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Box 3"/>
          <p:cNvSpPr txBox="1">
            <a:spLocks noChangeArrowheads="1"/>
          </p:cNvSpPr>
          <p:nvPr/>
        </p:nvSpPr>
        <p:spPr bwMode="auto">
          <a:xfrm>
            <a:off x="285750" y="214313"/>
            <a:ext cx="8572500" cy="5591175"/>
          </a:xfrm>
          <a:prstGeom prst="rect">
            <a:avLst/>
          </a:prstGeom>
          <a:noFill/>
          <a:ln w="9525">
            <a:noFill/>
            <a:miter lim="800000"/>
            <a:headEnd/>
            <a:tailEnd/>
          </a:ln>
        </p:spPr>
        <p:txBody>
          <a:bodyPr>
            <a:spAutoFit/>
          </a:bodyPr>
          <a:lstStyle/>
          <a:p>
            <a:r>
              <a:rPr lang="en-GB" altLang="en-US" sz="4000" b="1">
                <a:solidFill>
                  <a:srgbClr val="000000"/>
                </a:solidFill>
                <a:latin typeface="Calibri" pitchFamily="34" charset="0"/>
                <a:ea typeface="MS PGothic" pitchFamily="34" charset="-128"/>
              </a:rPr>
              <a:t>Teacher Leadership </a:t>
            </a:r>
          </a:p>
          <a:p>
            <a:endParaRPr lang="en-GB" altLang="en-US" sz="2800" b="1">
              <a:solidFill>
                <a:srgbClr val="000000"/>
              </a:solidFill>
              <a:latin typeface="Calibri" pitchFamily="34" charset="0"/>
              <a:ea typeface="MS PGothic" pitchFamily="34" charset="-128"/>
            </a:endParaRPr>
          </a:p>
          <a:p>
            <a:pPr>
              <a:buFontTx/>
              <a:buChar char="•"/>
            </a:pPr>
            <a:r>
              <a:rPr lang="en-GB" altLang="en-US" sz="2800">
                <a:solidFill>
                  <a:srgbClr val="000000"/>
                </a:solidFill>
                <a:latin typeface="Calibri" pitchFamily="34" charset="0"/>
                <a:ea typeface="MS PGothic" pitchFamily="34" charset="-128"/>
              </a:rPr>
              <a:t>  No agreed definition of  Teacher Leadership</a:t>
            </a:r>
          </a:p>
          <a:p>
            <a:pPr>
              <a:buFontTx/>
              <a:buChar char="•"/>
            </a:pPr>
            <a:r>
              <a:rPr lang="en-GB" altLang="en-US" sz="2800">
                <a:solidFill>
                  <a:srgbClr val="000000"/>
                </a:solidFill>
                <a:latin typeface="Calibri" pitchFamily="34" charset="0"/>
                <a:ea typeface="MS PGothic" pitchFamily="34" charset="-128"/>
              </a:rPr>
              <a:t>  Teacher leaders help colleagues improve their practice, through action research, coaching, mentoring, induction, CPD etc. and by encouraging a collegial non-threatening atmosphere (Harris, 2005a). </a:t>
            </a:r>
          </a:p>
          <a:p>
            <a:pPr>
              <a:buFontTx/>
              <a:buChar char="•"/>
            </a:pPr>
            <a:r>
              <a:rPr lang="en-GB" altLang="en-US" sz="2800">
                <a:solidFill>
                  <a:srgbClr val="000000"/>
                </a:solidFill>
                <a:latin typeface="Calibri" pitchFamily="34" charset="0"/>
                <a:ea typeface="MS PGothic" pitchFamily="34" charset="-128"/>
              </a:rPr>
              <a:t>  Helps the school embed reform (Harris, 2005a: 208). </a:t>
            </a:r>
          </a:p>
          <a:p>
            <a:pPr>
              <a:buFontTx/>
              <a:buChar char="•"/>
            </a:pPr>
            <a:r>
              <a:rPr lang="en-GB" altLang="en-US" sz="2800">
                <a:solidFill>
                  <a:srgbClr val="000000"/>
                </a:solidFill>
                <a:latin typeface="Calibri" pitchFamily="34" charset="0"/>
                <a:ea typeface="MS PGothic" pitchFamily="34" charset="-128"/>
              </a:rPr>
              <a:t>  Improves the classroom practice and self-esteem of the teacher leader (Harris, 2005a: 209).</a:t>
            </a:r>
          </a:p>
          <a:p>
            <a:pPr>
              <a:buFontTx/>
              <a:buChar char="•"/>
            </a:pPr>
            <a:r>
              <a:rPr lang="en-GB" altLang="en-US" sz="2800">
                <a:solidFill>
                  <a:srgbClr val="000000"/>
                </a:solidFill>
                <a:latin typeface="Calibri" pitchFamily="34" charset="0"/>
                <a:ea typeface="MS PGothic" pitchFamily="34" charset="-128"/>
              </a:rPr>
              <a:t>  May improve student outcomes if teaching quality improves (Harris, 2005a: 210). </a:t>
            </a:r>
          </a:p>
        </p:txBody>
      </p:sp>
    </p:spTree>
    <p:extLst>
      <p:ext uri="{BB962C8B-B14F-4D97-AF65-F5344CB8AC3E}">
        <p14:creationId xmlns:p14="http://schemas.microsoft.com/office/powerpoint/2010/main" val="15600078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50177">
                                            <p:txEl>
                                              <p:pRg st="2" end="2"/>
                                            </p:txEl>
                                          </p:spTgt>
                                        </p:tgtEl>
                                        <p:attrNameLst>
                                          <p:attrName>style.visibility</p:attrName>
                                        </p:attrNameLst>
                                      </p:cBhvr>
                                      <p:to>
                                        <p:strVal val="visible"/>
                                      </p:to>
                                    </p:set>
                                    <p:animEffect transition="in" filter="checkerboard(across)">
                                      <p:cBhvr>
                                        <p:cTn id="7" dur="500"/>
                                        <p:tgtEl>
                                          <p:spTgt spid="50177">
                                            <p:txEl>
                                              <p:pRg st="2" end="2"/>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2000"/>
                                  </p:stCondLst>
                                  <p:childTnLst>
                                    <p:set>
                                      <p:cBhvr>
                                        <p:cTn id="10" dur="1" fill="hold">
                                          <p:stCondLst>
                                            <p:cond delay="0"/>
                                          </p:stCondLst>
                                        </p:cTn>
                                        <p:tgtEl>
                                          <p:spTgt spid="50177">
                                            <p:txEl>
                                              <p:pRg st="3" end="3"/>
                                            </p:txEl>
                                          </p:spTgt>
                                        </p:tgtEl>
                                        <p:attrNameLst>
                                          <p:attrName>style.visibility</p:attrName>
                                        </p:attrNameLst>
                                      </p:cBhvr>
                                      <p:to>
                                        <p:strVal val="visible"/>
                                      </p:to>
                                    </p:set>
                                    <p:animEffect transition="in" filter="checkerboard(across)">
                                      <p:cBhvr>
                                        <p:cTn id="11" dur="500"/>
                                        <p:tgtEl>
                                          <p:spTgt spid="50177">
                                            <p:txEl>
                                              <p:pRg st="3" end="3"/>
                                            </p:txEl>
                                          </p:spTgt>
                                        </p:tgtEl>
                                      </p:cBhvr>
                                    </p:animEffect>
                                  </p:childTnLst>
                                </p:cTn>
                              </p:par>
                            </p:childTnLst>
                          </p:cTn>
                        </p:par>
                        <p:par>
                          <p:cTn id="12" fill="hold" nodeType="afterGroup">
                            <p:stCondLst>
                              <p:cond delay="4000"/>
                            </p:stCondLst>
                            <p:childTnLst>
                              <p:par>
                                <p:cTn id="13" presetID="5" presetClass="entr" presetSubtype="10" fill="hold" nodeType="afterEffect">
                                  <p:stCondLst>
                                    <p:cond delay="3000"/>
                                  </p:stCondLst>
                                  <p:childTnLst>
                                    <p:set>
                                      <p:cBhvr>
                                        <p:cTn id="14" dur="1" fill="hold">
                                          <p:stCondLst>
                                            <p:cond delay="0"/>
                                          </p:stCondLst>
                                        </p:cTn>
                                        <p:tgtEl>
                                          <p:spTgt spid="50177">
                                            <p:txEl>
                                              <p:pRg st="4" end="4"/>
                                            </p:txEl>
                                          </p:spTgt>
                                        </p:tgtEl>
                                        <p:attrNameLst>
                                          <p:attrName>style.visibility</p:attrName>
                                        </p:attrNameLst>
                                      </p:cBhvr>
                                      <p:to>
                                        <p:strVal val="visible"/>
                                      </p:to>
                                    </p:set>
                                    <p:animEffect transition="in" filter="checkerboard(across)">
                                      <p:cBhvr>
                                        <p:cTn id="15" dur="500"/>
                                        <p:tgtEl>
                                          <p:spTgt spid="50177">
                                            <p:txEl>
                                              <p:pRg st="4" end="4"/>
                                            </p:txEl>
                                          </p:spTgt>
                                        </p:tgtEl>
                                      </p:cBhvr>
                                    </p:animEffect>
                                  </p:childTnLst>
                                </p:cTn>
                              </p:par>
                            </p:childTnLst>
                          </p:cTn>
                        </p:par>
                        <p:par>
                          <p:cTn id="16" fill="hold" nodeType="afterGroup">
                            <p:stCondLst>
                              <p:cond delay="7500"/>
                            </p:stCondLst>
                            <p:childTnLst>
                              <p:par>
                                <p:cTn id="17" presetID="5" presetClass="entr" presetSubtype="10" fill="hold" nodeType="afterEffect">
                                  <p:stCondLst>
                                    <p:cond delay="2000"/>
                                  </p:stCondLst>
                                  <p:childTnLst>
                                    <p:set>
                                      <p:cBhvr>
                                        <p:cTn id="18" dur="1" fill="hold">
                                          <p:stCondLst>
                                            <p:cond delay="0"/>
                                          </p:stCondLst>
                                        </p:cTn>
                                        <p:tgtEl>
                                          <p:spTgt spid="50177">
                                            <p:txEl>
                                              <p:pRg st="5" end="5"/>
                                            </p:txEl>
                                          </p:spTgt>
                                        </p:tgtEl>
                                        <p:attrNameLst>
                                          <p:attrName>style.visibility</p:attrName>
                                        </p:attrNameLst>
                                      </p:cBhvr>
                                      <p:to>
                                        <p:strVal val="visible"/>
                                      </p:to>
                                    </p:set>
                                    <p:animEffect transition="in" filter="checkerboard(across)">
                                      <p:cBhvr>
                                        <p:cTn id="19" dur="500"/>
                                        <p:tgtEl>
                                          <p:spTgt spid="50177">
                                            <p:txEl>
                                              <p:pRg st="5" end="5"/>
                                            </p:txEl>
                                          </p:spTgt>
                                        </p:tgtEl>
                                      </p:cBhvr>
                                    </p:animEffect>
                                  </p:childTnLst>
                                </p:cTn>
                              </p:par>
                            </p:childTnLst>
                          </p:cTn>
                        </p:par>
                        <p:par>
                          <p:cTn id="20" fill="hold" nodeType="afterGroup">
                            <p:stCondLst>
                              <p:cond delay="10000"/>
                            </p:stCondLst>
                            <p:childTnLst>
                              <p:par>
                                <p:cTn id="21" presetID="5" presetClass="entr" presetSubtype="10" fill="hold" nodeType="afterEffect">
                                  <p:stCondLst>
                                    <p:cond delay="2000"/>
                                  </p:stCondLst>
                                  <p:childTnLst>
                                    <p:set>
                                      <p:cBhvr>
                                        <p:cTn id="22" dur="1" fill="hold">
                                          <p:stCondLst>
                                            <p:cond delay="0"/>
                                          </p:stCondLst>
                                        </p:cTn>
                                        <p:tgtEl>
                                          <p:spTgt spid="50177">
                                            <p:txEl>
                                              <p:pRg st="6" end="6"/>
                                            </p:txEl>
                                          </p:spTgt>
                                        </p:tgtEl>
                                        <p:attrNameLst>
                                          <p:attrName>style.visibility</p:attrName>
                                        </p:attrNameLst>
                                      </p:cBhvr>
                                      <p:to>
                                        <p:strVal val="visible"/>
                                      </p:to>
                                    </p:set>
                                    <p:animEffect transition="in" filter="checkerboard(across)">
                                      <p:cBhvr>
                                        <p:cTn id="23" dur="500"/>
                                        <p:tgtEl>
                                          <p:spTgt spid="5017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3"/>
          <p:cNvSpPr>
            <a:spLocks noGrp="1" noChangeArrowheads="1"/>
          </p:cNvSpPr>
          <p:nvPr>
            <p:ph type="body" idx="1"/>
          </p:nvPr>
        </p:nvSpPr>
        <p:spPr>
          <a:xfrm>
            <a:off x="395288" y="1196752"/>
            <a:ext cx="8501063" cy="4874865"/>
          </a:xfrm>
        </p:spPr>
        <p:txBody>
          <a:bodyPr/>
          <a:lstStyle/>
          <a:p>
            <a:pPr marL="0" indent="0">
              <a:spcAft>
                <a:spcPts val="600"/>
              </a:spcAft>
              <a:buNone/>
            </a:pPr>
            <a:r>
              <a:rPr lang="en-GB" sz="2800" dirty="0" smtClean="0">
                <a:latin typeface="Calibri" pitchFamily="34" charset="0"/>
              </a:rPr>
              <a:t>In </a:t>
            </a:r>
            <a:r>
              <a:rPr lang="en-GB" sz="2800" dirty="0">
                <a:latin typeface="Calibri" pitchFamily="34" charset="0"/>
              </a:rPr>
              <a:t>small groups, discuss your reactions to the guest lecture. Use the following questions as a guide:  </a:t>
            </a:r>
          </a:p>
          <a:p>
            <a:pPr marL="514350" lvl="0" indent="-514350">
              <a:buFont typeface="+mj-lt"/>
              <a:buAutoNum type="arabicPeriod"/>
            </a:pPr>
            <a:r>
              <a:rPr lang="en-GB" sz="2400" dirty="0">
                <a:latin typeface="Calibri" pitchFamily="34" charset="0"/>
              </a:rPr>
              <a:t>Which parts of the talk resonated with your own experience?  Try to be as specific as possible. </a:t>
            </a:r>
          </a:p>
          <a:p>
            <a:pPr marL="514350" indent="-514350">
              <a:buAutoNum type="arabicPeriod"/>
            </a:pPr>
            <a:r>
              <a:rPr lang="en-GB" sz="2400" dirty="0" smtClean="0">
                <a:latin typeface="Calibri" pitchFamily="34" charset="0"/>
              </a:rPr>
              <a:t>Did anything surprise you</a:t>
            </a:r>
            <a:r>
              <a:rPr lang="en-GB" sz="2400" dirty="0">
                <a:latin typeface="Calibri" pitchFamily="34" charset="0"/>
              </a:rPr>
              <a:t>? </a:t>
            </a:r>
            <a:r>
              <a:rPr lang="en-GB" sz="2400" dirty="0" smtClean="0">
                <a:latin typeface="Calibri" pitchFamily="34" charset="0"/>
              </a:rPr>
              <a:t>If so, what?</a:t>
            </a:r>
            <a:endParaRPr lang="en-GB" sz="2400" dirty="0">
              <a:latin typeface="Calibri" pitchFamily="34" charset="0"/>
            </a:endParaRPr>
          </a:p>
          <a:p>
            <a:pPr marL="514350" indent="-514350">
              <a:buFont typeface="+mj-lt"/>
              <a:buAutoNum type="arabicPeriod"/>
            </a:pPr>
            <a:r>
              <a:rPr lang="en-GB" sz="2400" dirty="0">
                <a:latin typeface="Calibri" pitchFamily="34" charset="0"/>
              </a:rPr>
              <a:t>What more, if anything, would you still like to know about </a:t>
            </a:r>
            <a:r>
              <a:rPr lang="en-GB" sz="2400" dirty="0" smtClean="0">
                <a:latin typeface="Calibri" pitchFamily="34" charset="0"/>
              </a:rPr>
              <a:t>the lecturer’s findings</a:t>
            </a:r>
            <a:r>
              <a:rPr lang="en-GB" sz="2400" dirty="0" smtClean="0">
                <a:latin typeface="Calibri" pitchFamily="34" charset="0"/>
              </a:rPr>
              <a:t>?</a:t>
            </a:r>
          </a:p>
          <a:p>
            <a:pPr marL="514350" indent="-514350">
              <a:buFont typeface="+mj-lt"/>
              <a:buAutoNum type="arabicPeriod"/>
            </a:pPr>
            <a:r>
              <a:rPr lang="en-GB" sz="2400" dirty="0" smtClean="0">
                <a:latin typeface="Calibri" pitchFamily="34" charset="0"/>
              </a:rPr>
              <a:t>What do you think the connections are with Educational Leadership?</a:t>
            </a:r>
            <a:endParaRPr lang="en-GB" sz="2400" dirty="0" smtClean="0">
              <a:latin typeface="Calibri" pitchFamily="34" charset="0"/>
            </a:endParaRPr>
          </a:p>
          <a:p>
            <a:pPr marL="514350" indent="-514350">
              <a:buFont typeface="+mj-lt"/>
              <a:buAutoNum type="arabicPeriod"/>
            </a:pPr>
            <a:r>
              <a:rPr lang="en-GB" sz="2400" dirty="0" smtClean="0">
                <a:latin typeface="Calibri" pitchFamily="34" charset="0"/>
              </a:rPr>
              <a:t>Can you see how strands from the talk might inform your own research or professional practice in future?</a:t>
            </a:r>
            <a:endParaRPr lang="en-GB" sz="2400" dirty="0">
              <a:latin typeface="Calibri" pitchFamily="34" charset="0"/>
            </a:endParaRPr>
          </a:p>
          <a:p>
            <a:pPr>
              <a:buFontTx/>
              <a:buNone/>
            </a:pPr>
            <a:endParaRPr lang="en-GB" sz="2400" dirty="0">
              <a:latin typeface="Arial" charset="0"/>
            </a:endParaRPr>
          </a:p>
        </p:txBody>
      </p:sp>
      <p:sp>
        <p:nvSpPr>
          <p:cNvPr id="16386" name="Title 4"/>
          <p:cNvSpPr>
            <a:spLocks noGrp="1"/>
          </p:cNvSpPr>
          <p:nvPr>
            <p:ph type="title"/>
          </p:nvPr>
        </p:nvSpPr>
        <p:spPr>
          <a:xfrm>
            <a:off x="395288" y="115888"/>
            <a:ext cx="8029575" cy="771525"/>
          </a:xfrm>
        </p:spPr>
        <p:txBody>
          <a:bodyPr/>
          <a:lstStyle/>
          <a:p>
            <a:r>
              <a:rPr lang="en-GB" sz="3200" dirty="0" smtClean="0">
                <a:latin typeface="Arial" charset="0"/>
              </a:rPr>
              <a:t>Activity: reviewing the Guest Lecture (1) </a:t>
            </a:r>
            <a:endParaRPr lang="en-GB" sz="3200" dirty="0">
              <a:latin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Box 3"/>
          <p:cNvSpPr txBox="1">
            <a:spLocks noChangeArrowheads="1"/>
          </p:cNvSpPr>
          <p:nvPr/>
        </p:nvSpPr>
        <p:spPr bwMode="auto">
          <a:xfrm>
            <a:off x="468313" y="692150"/>
            <a:ext cx="8389937" cy="4641850"/>
          </a:xfrm>
          <a:prstGeom prst="rect">
            <a:avLst/>
          </a:prstGeom>
          <a:noFill/>
          <a:ln w="9525">
            <a:noFill/>
            <a:miter lim="800000"/>
            <a:headEnd/>
            <a:tailEnd/>
          </a:ln>
        </p:spPr>
        <p:txBody>
          <a:bodyPr>
            <a:spAutoFit/>
          </a:bodyPr>
          <a:lstStyle/>
          <a:p>
            <a:pPr>
              <a:lnSpc>
                <a:spcPct val="90000"/>
              </a:lnSpc>
              <a:buFont typeface="Wingdings" pitchFamily="2" charset="2"/>
              <a:buNone/>
            </a:pPr>
            <a:r>
              <a:rPr lang="en-GB" altLang="en-US" sz="3600" b="1">
                <a:solidFill>
                  <a:srgbClr val="000000"/>
                </a:solidFill>
                <a:latin typeface="Calibri" pitchFamily="34" charset="0"/>
                <a:ea typeface="MS PGothic" pitchFamily="34" charset="-128"/>
              </a:rPr>
              <a:t>Activity: </a:t>
            </a:r>
          </a:p>
          <a:p>
            <a:pPr algn="ctr">
              <a:lnSpc>
                <a:spcPct val="90000"/>
              </a:lnSpc>
              <a:buFont typeface="Wingdings" pitchFamily="2" charset="2"/>
              <a:buNone/>
            </a:pPr>
            <a:endParaRPr lang="en-GB" altLang="en-US" sz="3600" b="1" u="sng">
              <a:solidFill>
                <a:srgbClr val="000000"/>
              </a:solidFill>
              <a:latin typeface="Calibri" pitchFamily="34" charset="0"/>
              <a:ea typeface="MS PGothic" pitchFamily="34" charset="-128"/>
            </a:endParaRPr>
          </a:p>
          <a:p>
            <a:pPr>
              <a:lnSpc>
                <a:spcPct val="90000"/>
              </a:lnSpc>
              <a:buFont typeface="Wingdings" pitchFamily="2" charset="2"/>
              <a:buNone/>
            </a:pPr>
            <a:r>
              <a:rPr lang="en-GB" altLang="en-US" sz="2800">
                <a:solidFill>
                  <a:srgbClr val="000000"/>
                </a:solidFill>
                <a:latin typeface="Calibri" pitchFamily="34" charset="0"/>
                <a:ea typeface="MS PGothic" pitchFamily="34" charset="-128"/>
              </a:rPr>
              <a:t>Research activities in groups, to answer the research question:</a:t>
            </a:r>
          </a:p>
          <a:p>
            <a:pPr>
              <a:lnSpc>
                <a:spcPct val="90000"/>
              </a:lnSpc>
              <a:buFont typeface="Wingdings" pitchFamily="2" charset="2"/>
              <a:buNone/>
            </a:pPr>
            <a:endParaRPr lang="en-GB" altLang="en-US" sz="2800">
              <a:solidFill>
                <a:srgbClr val="000000"/>
              </a:solidFill>
              <a:latin typeface="Calibri" pitchFamily="34" charset="0"/>
              <a:ea typeface="MS PGothic" pitchFamily="34" charset="-128"/>
            </a:endParaRPr>
          </a:p>
          <a:p>
            <a:pPr>
              <a:lnSpc>
                <a:spcPct val="90000"/>
              </a:lnSpc>
              <a:buFont typeface="Wingdings" pitchFamily="2" charset="2"/>
              <a:buNone/>
            </a:pPr>
            <a:r>
              <a:rPr lang="en-GB" altLang="en-US" sz="2800" b="1">
                <a:solidFill>
                  <a:srgbClr val="0000FF"/>
                </a:solidFill>
                <a:latin typeface="Calibri" pitchFamily="34" charset="0"/>
                <a:ea typeface="MS PGothic" pitchFamily="34" charset="-128"/>
              </a:rPr>
              <a:t>How widely is leadership distributed in our schools and colleges?</a:t>
            </a:r>
          </a:p>
          <a:p>
            <a:pPr>
              <a:lnSpc>
                <a:spcPct val="90000"/>
              </a:lnSpc>
              <a:buFont typeface="Wingdings" pitchFamily="2" charset="2"/>
              <a:buNone/>
            </a:pPr>
            <a:endParaRPr lang="en-GB" altLang="en-US" sz="2800">
              <a:solidFill>
                <a:srgbClr val="000000"/>
              </a:solidFill>
              <a:latin typeface="Calibri" pitchFamily="34" charset="0"/>
              <a:ea typeface="MS PGothic" pitchFamily="34" charset="-128"/>
            </a:endParaRPr>
          </a:p>
          <a:p>
            <a:pPr>
              <a:lnSpc>
                <a:spcPct val="90000"/>
              </a:lnSpc>
              <a:buFont typeface="Wingdings" pitchFamily="2" charset="2"/>
              <a:buNone/>
            </a:pPr>
            <a:r>
              <a:rPr lang="en-GB" altLang="en-US" sz="2800">
                <a:solidFill>
                  <a:srgbClr val="000000"/>
                </a:solidFill>
                <a:latin typeface="Calibri" pitchFamily="34" charset="0"/>
                <a:ea typeface="MS PGothic" pitchFamily="34" charset="-128"/>
              </a:rPr>
              <a:t>Half the class will collect and collate evidence about distributed leadership, the other half will collect and collate evidence about teacher leadership.</a:t>
            </a:r>
          </a:p>
        </p:txBody>
      </p:sp>
    </p:spTree>
    <p:extLst>
      <p:ext uri="{BB962C8B-B14F-4D97-AF65-F5344CB8AC3E}">
        <p14:creationId xmlns:p14="http://schemas.microsoft.com/office/powerpoint/2010/main" val="35254417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313" y="214313"/>
            <a:ext cx="8643937" cy="7191375"/>
          </a:xfrm>
          <a:prstGeom prst="rect">
            <a:avLst/>
          </a:prstGeom>
          <a:noFill/>
        </p:spPr>
        <p:txBody>
          <a:bodyPr>
            <a:spAutoFit/>
          </a:bodyPr>
          <a:lstStyle/>
          <a:p>
            <a:pPr>
              <a:lnSpc>
                <a:spcPct val="90000"/>
              </a:lnSpc>
              <a:buFont typeface="Wingdings" pitchFamily="2" charset="2"/>
              <a:buNone/>
              <a:defRPr/>
            </a:pPr>
            <a:r>
              <a:rPr lang="en-GB" sz="3600" b="1" dirty="0">
                <a:solidFill>
                  <a:srgbClr val="000000"/>
                </a:solidFill>
                <a:latin typeface="Calibri" pitchFamily="34" charset="0"/>
                <a:ea typeface="ＭＳ Ｐゴシック" charset="0"/>
                <a:cs typeface="ＭＳ Ｐゴシック" charset="0"/>
              </a:rPr>
              <a:t>Feedback and discussion</a:t>
            </a:r>
          </a:p>
          <a:p>
            <a:pPr>
              <a:lnSpc>
                <a:spcPct val="90000"/>
              </a:lnSpc>
              <a:buFont typeface="Wingdings" pitchFamily="2" charset="2"/>
              <a:buNone/>
              <a:defRPr/>
            </a:pPr>
            <a:endParaRPr lang="en-GB" sz="3200" b="1" dirty="0">
              <a:solidFill>
                <a:srgbClr val="000000"/>
              </a:solidFill>
              <a:latin typeface="Calibri" pitchFamily="34" charset="0"/>
              <a:ea typeface="ＭＳ Ｐゴシック" charset="0"/>
              <a:cs typeface="ＭＳ Ｐゴシック" charset="0"/>
            </a:endParaRPr>
          </a:p>
          <a:p>
            <a:pPr>
              <a:lnSpc>
                <a:spcPct val="90000"/>
              </a:lnSpc>
              <a:buFont typeface="Wingdings" pitchFamily="2" charset="2"/>
              <a:buNone/>
              <a:defRPr/>
            </a:pPr>
            <a:r>
              <a:rPr lang="en-GB" sz="3200" dirty="0">
                <a:solidFill>
                  <a:srgbClr val="000000"/>
                </a:solidFill>
                <a:latin typeface="Calibri" pitchFamily="34" charset="0"/>
                <a:ea typeface="ＭＳ Ｐゴシック" charset="0"/>
                <a:cs typeface="ＭＳ Ｐゴシック" charset="0"/>
              </a:rPr>
              <a:t>Our research question: </a:t>
            </a:r>
            <a:r>
              <a:rPr lang="en-GB" sz="3200" i="1" dirty="0">
                <a:solidFill>
                  <a:srgbClr val="0000FF"/>
                </a:solidFill>
                <a:latin typeface="Calibri" pitchFamily="34" charset="0"/>
                <a:ea typeface="ＭＳ Ｐゴシック" charset="0"/>
                <a:cs typeface="ＭＳ Ｐゴシック" charset="0"/>
              </a:rPr>
              <a:t>How widely is leadership distributed in our schools and colleges?</a:t>
            </a:r>
          </a:p>
          <a:p>
            <a:pPr>
              <a:lnSpc>
                <a:spcPct val="90000"/>
              </a:lnSpc>
              <a:buFont typeface="Wingdings" pitchFamily="2" charset="2"/>
              <a:buNone/>
              <a:defRPr/>
            </a:pPr>
            <a:endParaRPr lang="en-GB" sz="3200" dirty="0">
              <a:solidFill>
                <a:srgbClr val="000000"/>
              </a:solidFill>
              <a:latin typeface="Calibri" pitchFamily="34" charset="0"/>
              <a:ea typeface="ＭＳ Ｐゴシック" charset="0"/>
              <a:cs typeface="ＭＳ Ｐゴシック" charset="0"/>
            </a:endParaRPr>
          </a:p>
          <a:p>
            <a:pPr>
              <a:lnSpc>
                <a:spcPct val="90000"/>
              </a:lnSpc>
              <a:buFont typeface="Wingdings" pitchFamily="2" charset="2"/>
              <a:buNone/>
              <a:defRPr/>
            </a:pPr>
            <a:r>
              <a:rPr lang="en-GB" sz="2800" dirty="0">
                <a:solidFill>
                  <a:srgbClr val="000000"/>
                </a:solidFill>
                <a:latin typeface="Calibri" pitchFamily="34" charset="0"/>
                <a:ea typeface="ＭＳ Ｐゴシック" charset="0"/>
                <a:cs typeface="ＭＳ Ｐゴシック" charset="0"/>
              </a:rPr>
              <a:t>How accurately do you think we have answered it?  </a:t>
            </a:r>
          </a:p>
          <a:p>
            <a:pPr>
              <a:lnSpc>
                <a:spcPct val="90000"/>
              </a:lnSpc>
              <a:buFont typeface="Wingdings" pitchFamily="2" charset="2"/>
              <a:buNone/>
              <a:defRPr/>
            </a:pPr>
            <a:endParaRPr lang="en-GB" sz="2800" dirty="0">
              <a:solidFill>
                <a:srgbClr val="000000"/>
              </a:solidFill>
              <a:latin typeface="Calibri" pitchFamily="34" charset="0"/>
              <a:ea typeface="ＭＳ Ｐゴシック" charset="0"/>
              <a:cs typeface="ＭＳ Ｐゴシック" charset="0"/>
            </a:endParaRPr>
          </a:p>
          <a:p>
            <a:pPr marL="457200" indent="-457200">
              <a:lnSpc>
                <a:spcPct val="90000"/>
              </a:lnSpc>
              <a:buFont typeface="Wingdings" charset="2"/>
              <a:buChar char="Ø"/>
              <a:defRPr/>
            </a:pPr>
            <a:r>
              <a:rPr lang="en-GB" sz="2800" dirty="0">
                <a:solidFill>
                  <a:srgbClr val="000000"/>
                </a:solidFill>
                <a:latin typeface="Calibri" pitchFamily="34" charset="0"/>
                <a:ea typeface="ＭＳ Ｐゴシック" charset="0"/>
                <a:cs typeface="ＭＳ Ｐゴシック" charset="0"/>
              </a:rPr>
              <a:t>Can we make a precise evaluation of our data?</a:t>
            </a:r>
          </a:p>
          <a:p>
            <a:pPr marL="457200" indent="-457200">
              <a:lnSpc>
                <a:spcPct val="90000"/>
              </a:lnSpc>
              <a:buFont typeface="Wingdings" charset="2"/>
              <a:buChar char="Ø"/>
              <a:defRPr/>
            </a:pPr>
            <a:r>
              <a:rPr lang="en-GB" sz="2800" dirty="0">
                <a:solidFill>
                  <a:srgbClr val="000000"/>
                </a:solidFill>
                <a:latin typeface="Calibri" pitchFamily="34" charset="0"/>
                <a:ea typeface="ＭＳ Ｐゴシック" charset="0"/>
                <a:cs typeface="ＭＳ Ｐゴシック" charset="0"/>
              </a:rPr>
              <a:t>Can we make a fair guess based on our data?</a:t>
            </a:r>
          </a:p>
          <a:p>
            <a:pPr marL="457200" indent="-457200">
              <a:lnSpc>
                <a:spcPct val="90000"/>
              </a:lnSpc>
              <a:buFont typeface="Wingdings" charset="2"/>
              <a:buChar char="Ø"/>
              <a:defRPr/>
            </a:pPr>
            <a:r>
              <a:rPr lang="en-GB" sz="2800" dirty="0">
                <a:solidFill>
                  <a:srgbClr val="000000"/>
                </a:solidFill>
                <a:latin typeface="Calibri" pitchFamily="34" charset="0"/>
                <a:ea typeface="ＭＳ Ｐゴシック" charset="0"/>
                <a:cs typeface="ＭＳ Ｐゴシック" charset="0"/>
              </a:rPr>
              <a:t>Could we make recommendations for wider distribution of leadership in our schools based on our data?</a:t>
            </a:r>
          </a:p>
          <a:p>
            <a:pPr marL="457200" indent="-457200">
              <a:lnSpc>
                <a:spcPct val="90000"/>
              </a:lnSpc>
              <a:buFont typeface="Wingdings" charset="2"/>
              <a:buChar char="Ø"/>
              <a:defRPr/>
            </a:pPr>
            <a:r>
              <a:rPr lang="en-GB" sz="2800" dirty="0">
                <a:solidFill>
                  <a:srgbClr val="000000"/>
                </a:solidFill>
                <a:latin typeface="Calibri" pitchFamily="34" charset="0"/>
                <a:ea typeface="ＭＳ Ｐゴシック" charset="0"/>
                <a:cs typeface="ＭＳ Ｐゴシック" charset="0"/>
              </a:rPr>
              <a:t>What does this tell us about collecting research evidence?</a:t>
            </a:r>
          </a:p>
          <a:p>
            <a:pPr>
              <a:lnSpc>
                <a:spcPct val="90000"/>
              </a:lnSpc>
              <a:buFont typeface="Wingdings" pitchFamily="2" charset="2"/>
              <a:buNone/>
              <a:defRPr/>
            </a:pPr>
            <a:endParaRPr lang="en-GB" sz="3200" b="1" dirty="0">
              <a:solidFill>
                <a:srgbClr val="000000"/>
              </a:solidFill>
              <a:latin typeface="Calibri" pitchFamily="34" charset="0"/>
              <a:ea typeface="ＭＳ Ｐゴシック" charset="0"/>
              <a:cs typeface="ＭＳ Ｐゴシック" charset="0"/>
            </a:endParaRPr>
          </a:p>
          <a:p>
            <a:pPr>
              <a:lnSpc>
                <a:spcPct val="90000"/>
              </a:lnSpc>
              <a:buFont typeface="Wingdings" pitchFamily="2" charset="2"/>
              <a:buNone/>
              <a:defRPr/>
            </a:pPr>
            <a:endParaRPr lang="en-GB" sz="3200" b="1" dirty="0">
              <a:solidFill>
                <a:srgbClr val="000000"/>
              </a:solidFill>
              <a:latin typeface="Calibri" pitchFamily="34" charset="0"/>
              <a:ea typeface="ＭＳ Ｐゴシック" charset="0"/>
              <a:cs typeface="ＭＳ Ｐゴシック" charset="0"/>
            </a:endParaRPr>
          </a:p>
          <a:p>
            <a:pPr>
              <a:lnSpc>
                <a:spcPct val="90000"/>
              </a:lnSpc>
              <a:buFont typeface="Wingdings" pitchFamily="2" charset="2"/>
              <a:buNone/>
              <a:defRPr/>
            </a:pPr>
            <a:endParaRPr lang="en-GB" sz="3200" b="1" dirty="0">
              <a:solidFill>
                <a:srgbClr val="000000"/>
              </a:solidFill>
              <a:latin typeface="Calibri" pitchFamily="34" charset="0"/>
              <a:ea typeface="ＭＳ Ｐゴシック" charset="0"/>
              <a:cs typeface="ＭＳ Ｐゴシック" charset="0"/>
            </a:endParaRPr>
          </a:p>
        </p:txBody>
      </p:sp>
    </p:spTree>
    <p:extLst>
      <p:ext uri="{BB962C8B-B14F-4D97-AF65-F5344CB8AC3E}">
        <p14:creationId xmlns:p14="http://schemas.microsoft.com/office/powerpoint/2010/main" val="4745062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Box 3"/>
          <p:cNvSpPr txBox="1">
            <a:spLocks noChangeArrowheads="1"/>
          </p:cNvSpPr>
          <p:nvPr/>
        </p:nvSpPr>
        <p:spPr bwMode="auto">
          <a:xfrm>
            <a:off x="285750" y="285750"/>
            <a:ext cx="8572500" cy="4432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n-GB" sz="3600" b="1" dirty="0" smtClean="0">
                <a:solidFill>
                  <a:srgbClr val="000000"/>
                </a:solidFill>
                <a:latin typeface="Calibri" charset="0"/>
              </a:rPr>
              <a:t>Barriers to Teacher Leadership </a:t>
            </a:r>
          </a:p>
          <a:p>
            <a:pPr>
              <a:defRPr/>
            </a:pPr>
            <a:r>
              <a:rPr lang="en-GB" sz="3600" b="1" dirty="0" smtClean="0">
                <a:solidFill>
                  <a:srgbClr val="000000"/>
                </a:solidFill>
                <a:latin typeface="Calibri" charset="0"/>
              </a:rPr>
              <a:t>(Harris, 2005a)</a:t>
            </a:r>
          </a:p>
          <a:p>
            <a:pPr algn="ctr">
              <a:defRPr/>
            </a:pPr>
            <a:endParaRPr lang="en-GB" sz="3600" dirty="0" smtClean="0">
              <a:solidFill>
                <a:srgbClr val="000000"/>
              </a:solidFill>
              <a:latin typeface="Calibri" charset="0"/>
            </a:endParaRPr>
          </a:p>
          <a:p>
            <a:pPr marL="457200" indent="-457200">
              <a:spcAft>
                <a:spcPts val="1200"/>
              </a:spcAft>
              <a:buFont typeface="Wingdings" charset="2"/>
              <a:buChar char="Ø"/>
              <a:defRPr/>
            </a:pPr>
            <a:r>
              <a:rPr lang="en-GB" sz="3200" dirty="0" smtClean="0">
                <a:solidFill>
                  <a:srgbClr val="000000"/>
                </a:solidFill>
                <a:latin typeface="Calibri" charset="0"/>
              </a:rPr>
              <a:t> </a:t>
            </a:r>
            <a:r>
              <a:rPr lang="en-GB" sz="2800" dirty="0" smtClean="0">
                <a:solidFill>
                  <a:srgbClr val="000000"/>
                </a:solidFill>
                <a:latin typeface="Calibri" charset="0"/>
              </a:rPr>
              <a:t>Teacher leaders may feel uncomfortable taking the lead, and colleagues may not follow them </a:t>
            </a:r>
          </a:p>
          <a:p>
            <a:pPr marL="457200" indent="-457200">
              <a:spcAft>
                <a:spcPts val="1200"/>
              </a:spcAft>
              <a:buFont typeface="Wingdings" charset="2"/>
              <a:buChar char="Ø"/>
              <a:defRPr/>
            </a:pPr>
            <a:r>
              <a:rPr lang="en-GB" sz="2800" dirty="0" smtClean="0">
                <a:solidFill>
                  <a:srgbClr val="000000"/>
                </a:solidFill>
                <a:latin typeface="Calibri" charset="0"/>
              </a:rPr>
              <a:t> Top-down leadership restricts teacher autonomy</a:t>
            </a:r>
          </a:p>
          <a:p>
            <a:pPr marL="457200" indent="-457200">
              <a:spcAft>
                <a:spcPts val="1200"/>
              </a:spcAft>
              <a:buFont typeface="Wingdings" charset="2"/>
              <a:buChar char="Ø"/>
              <a:defRPr/>
            </a:pPr>
            <a:r>
              <a:rPr lang="en-GB" sz="2800" dirty="0" smtClean="0">
                <a:solidFill>
                  <a:srgbClr val="000000"/>
                </a:solidFill>
                <a:latin typeface="Calibri" charset="0"/>
              </a:rPr>
              <a:t> Lack of trust</a:t>
            </a:r>
          </a:p>
          <a:p>
            <a:pPr marL="457200" indent="-457200">
              <a:spcAft>
                <a:spcPts val="1200"/>
              </a:spcAft>
              <a:buFont typeface="Wingdings" charset="2"/>
              <a:buChar char="Ø"/>
              <a:defRPr/>
            </a:pPr>
            <a:r>
              <a:rPr lang="en-GB" sz="2800" dirty="0" smtClean="0">
                <a:solidFill>
                  <a:srgbClr val="000000"/>
                </a:solidFill>
                <a:latin typeface="Calibri" charset="0"/>
              </a:rPr>
              <a:t> Poor interpersonal relationships</a:t>
            </a:r>
          </a:p>
        </p:txBody>
      </p:sp>
    </p:spTree>
    <p:extLst>
      <p:ext uri="{BB962C8B-B14F-4D97-AF65-F5344CB8AC3E}">
        <p14:creationId xmlns:p14="http://schemas.microsoft.com/office/powerpoint/2010/main" val="34360029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56321">
                                            <p:txEl>
                                              <p:pRg st="3" end="3"/>
                                            </p:txEl>
                                          </p:spTgt>
                                        </p:tgtEl>
                                        <p:attrNameLst>
                                          <p:attrName>style.visibility</p:attrName>
                                        </p:attrNameLst>
                                      </p:cBhvr>
                                      <p:to>
                                        <p:strVal val="visible"/>
                                      </p:to>
                                    </p:set>
                                    <p:animEffect transition="in" filter="checkerboard(across)">
                                      <p:cBhvr>
                                        <p:cTn id="7" dur="500"/>
                                        <p:tgtEl>
                                          <p:spTgt spid="56321">
                                            <p:txEl>
                                              <p:pRg st="3" end="3"/>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2000"/>
                                  </p:stCondLst>
                                  <p:childTnLst>
                                    <p:set>
                                      <p:cBhvr>
                                        <p:cTn id="10" dur="1" fill="hold">
                                          <p:stCondLst>
                                            <p:cond delay="0"/>
                                          </p:stCondLst>
                                        </p:cTn>
                                        <p:tgtEl>
                                          <p:spTgt spid="56321">
                                            <p:txEl>
                                              <p:pRg st="4" end="4"/>
                                            </p:txEl>
                                          </p:spTgt>
                                        </p:tgtEl>
                                        <p:attrNameLst>
                                          <p:attrName>style.visibility</p:attrName>
                                        </p:attrNameLst>
                                      </p:cBhvr>
                                      <p:to>
                                        <p:strVal val="visible"/>
                                      </p:to>
                                    </p:set>
                                    <p:animEffect transition="in" filter="checkerboard(across)">
                                      <p:cBhvr>
                                        <p:cTn id="11" dur="500"/>
                                        <p:tgtEl>
                                          <p:spTgt spid="56321">
                                            <p:txEl>
                                              <p:pRg st="4" end="4"/>
                                            </p:txEl>
                                          </p:spTgt>
                                        </p:tgtEl>
                                      </p:cBhvr>
                                    </p:animEffect>
                                  </p:childTnLst>
                                </p:cTn>
                              </p:par>
                            </p:childTnLst>
                          </p:cTn>
                        </p:par>
                        <p:par>
                          <p:cTn id="12" fill="hold" nodeType="afterGroup">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56321">
                                            <p:txEl>
                                              <p:pRg st="5" end="5"/>
                                            </p:txEl>
                                          </p:spTgt>
                                        </p:tgtEl>
                                        <p:attrNameLst>
                                          <p:attrName>style.visibility</p:attrName>
                                        </p:attrNameLst>
                                      </p:cBhvr>
                                      <p:to>
                                        <p:strVal val="visible"/>
                                      </p:to>
                                    </p:set>
                                    <p:animEffect transition="in" filter="checkerboard(across)">
                                      <p:cBhvr>
                                        <p:cTn id="15" dur="500"/>
                                        <p:tgtEl>
                                          <p:spTgt spid="56321">
                                            <p:txEl>
                                              <p:pRg st="5" end="5"/>
                                            </p:txEl>
                                          </p:spTgt>
                                        </p:tgtEl>
                                      </p:cBhvr>
                                    </p:animEffect>
                                  </p:childTnLst>
                                </p:cTn>
                              </p:par>
                            </p:childTnLst>
                          </p:cTn>
                        </p:par>
                        <p:par>
                          <p:cTn id="16" fill="hold" nodeType="afterGroup">
                            <p:stCondLst>
                              <p:cond delay="6500"/>
                            </p:stCondLst>
                            <p:childTnLst>
                              <p:par>
                                <p:cTn id="17" presetID="5" presetClass="entr" presetSubtype="10" fill="hold" nodeType="afterEffect">
                                  <p:stCondLst>
                                    <p:cond delay="2000"/>
                                  </p:stCondLst>
                                  <p:childTnLst>
                                    <p:set>
                                      <p:cBhvr>
                                        <p:cTn id="18" dur="1" fill="hold">
                                          <p:stCondLst>
                                            <p:cond delay="0"/>
                                          </p:stCondLst>
                                        </p:cTn>
                                        <p:tgtEl>
                                          <p:spTgt spid="56321">
                                            <p:txEl>
                                              <p:pRg st="6" end="6"/>
                                            </p:txEl>
                                          </p:spTgt>
                                        </p:tgtEl>
                                        <p:attrNameLst>
                                          <p:attrName>style.visibility</p:attrName>
                                        </p:attrNameLst>
                                      </p:cBhvr>
                                      <p:to>
                                        <p:strVal val="visible"/>
                                      </p:to>
                                    </p:set>
                                    <p:animEffect transition="in" filter="checkerboard(across)">
                                      <p:cBhvr>
                                        <p:cTn id="19" dur="500"/>
                                        <p:tgtEl>
                                          <p:spTgt spid="5632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Box 3"/>
          <p:cNvSpPr txBox="1">
            <a:spLocks noChangeArrowheads="1"/>
          </p:cNvSpPr>
          <p:nvPr/>
        </p:nvSpPr>
        <p:spPr bwMode="auto">
          <a:xfrm>
            <a:off x="285750" y="357188"/>
            <a:ext cx="8572500" cy="4432300"/>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n-GB" sz="3600" b="1" dirty="0" smtClean="0">
                <a:solidFill>
                  <a:srgbClr val="000000"/>
                </a:solidFill>
                <a:latin typeface="Calibri" charset="0"/>
              </a:rPr>
              <a:t>Facilitators of Teacher Leadership (Harris, 2005a)</a:t>
            </a:r>
          </a:p>
          <a:p>
            <a:pPr algn="ctr">
              <a:defRPr/>
            </a:pPr>
            <a:endParaRPr lang="en-GB" sz="3600" b="1" dirty="0" smtClean="0">
              <a:solidFill>
                <a:srgbClr val="000000"/>
              </a:solidFill>
              <a:latin typeface="Calibri" charset="0"/>
            </a:endParaRPr>
          </a:p>
          <a:p>
            <a:pPr marL="457200" indent="-457200">
              <a:spcAft>
                <a:spcPts val="1200"/>
              </a:spcAft>
              <a:buFont typeface="Wingdings" charset="2"/>
              <a:buChar char="Ø"/>
              <a:defRPr/>
            </a:pPr>
            <a:r>
              <a:rPr lang="en-GB" sz="3200" b="1" dirty="0" smtClean="0">
                <a:solidFill>
                  <a:srgbClr val="000000"/>
                </a:solidFill>
                <a:latin typeface="Calibri" charset="0"/>
              </a:rPr>
              <a:t> </a:t>
            </a:r>
            <a:r>
              <a:rPr lang="en-GB" sz="2800" dirty="0" smtClean="0">
                <a:solidFill>
                  <a:srgbClr val="000000"/>
                </a:solidFill>
                <a:latin typeface="Calibri" charset="0"/>
              </a:rPr>
              <a:t>Providing teachers with leadership training </a:t>
            </a:r>
          </a:p>
          <a:p>
            <a:pPr marL="457200" indent="-457200">
              <a:spcAft>
                <a:spcPts val="1200"/>
              </a:spcAft>
              <a:buFont typeface="Wingdings" charset="2"/>
              <a:buChar char="Ø"/>
              <a:defRPr/>
            </a:pPr>
            <a:r>
              <a:rPr lang="en-GB" sz="2800" dirty="0" smtClean="0">
                <a:solidFill>
                  <a:srgbClr val="000000"/>
                </a:solidFill>
                <a:latin typeface="Calibri" charset="0"/>
              </a:rPr>
              <a:t> Providing a structured programme of collaboration </a:t>
            </a:r>
          </a:p>
          <a:p>
            <a:pPr marL="457200" indent="-457200">
              <a:spcAft>
                <a:spcPts val="1200"/>
              </a:spcAft>
              <a:buFont typeface="Wingdings" charset="2"/>
              <a:buChar char="Ø"/>
              <a:defRPr/>
            </a:pPr>
            <a:r>
              <a:rPr lang="en-GB" sz="2800" dirty="0" smtClean="0">
                <a:solidFill>
                  <a:srgbClr val="000000"/>
                </a:solidFill>
                <a:latin typeface="Calibri" charset="0"/>
              </a:rPr>
              <a:t> Developing a climate of trust </a:t>
            </a:r>
          </a:p>
          <a:p>
            <a:pPr marL="457200" indent="-457200">
              <a:spcAft>
                <a:spcPts val="1200"/>
              </a:spcAft>
              <a:buFont typeface="Wingdings" charset="2"/>
              <a:buChar char="Ø"/>
              <a:defRPr/>
            </a:pPr>
            <a:r>
              <a:rPr lang="en-GB" sz="2800" dirty="0" smtClean="0">
                <a:solidFill>
                  <a:srgbClr val="000000"/>
                </a:solidFill>
                <a:latin typeface="Calibri" charset="0"/>
              </a:rPr>
              <a:t> Encouraging experimentation, especially action research</a:t>
            </a:r>
          </a:p>
        </p:txBody>
      </p:sp>
    </p:spTree>
    <p:extLst>
      <p:ext uri="{BB962C8B-B14F-4D97-AF65-F5344CB8AC3E}">
        <p14:creationId xmlns:p14="http://schemas.microsoft.com/office/powerpoint/2010/main" val="673020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extBox 3"/>
          <p:cNvSpPr txBox="1">
            <a:spLocks noChangeArrowheads="1"/>
          </p:cNvSpPr>
          <p:nvPr/>
        </p:nvSpPr>
        <p:spPr bwMode="auto">
          <a:xfrm>
            <a:off x="285750" y="285750"/>
            <a:ext cx="8572500" cy="4924425"/>
          </a:xfrm>
          <a:prstGeom prst="rect">
            <a:avLst/>
          </a:prstGeom>
          <a:noFill/>
          <a:ln w="9525">
            <a:noFill/>
            <a:miter lim="800000"/>
            <a:headEnd/>
            <a:tailEnd/>
          </a:ln>
        </p:spPr>
        <p:txBody>
          <a:bodyPr>
            <a:spAutoFit/>
          </a:bodyPr>
          <a:lstStyle/>
          <a:p>
            <a:endParaRPr lang="en-GB" altLang="en-US" sz="3200" b="1">
              <a:solidFill>
                <a:srgbClr val="000000"/>
              </a:solidFill>
              <a:latin typeface="Calibri" pitchFamily="34" charset="0"/>
              <a:ea typeface="MS PGothic" pitchFamily="34" charset="-128"/>
            </a:endParaRPr>
          </a:p>
          <a:p>
            <a:pPr>
              <a:spcAft>
                <a:spcPts val="1200"/>
              </a:spcAft>
            </a:pPr>
            <a:r>
              <a:rPr lang="en-GB" altLang="en-US" sz="2800">
                <a:solidFill>
                  <a:srgbClr val="000000"/>
                </a:solidFill>
                <a:latin typeface="Calibri" pitchFamily="34" charset="0"/>
                <a:ea typeface="MS PGothic" pitchFamily="34" charset="-128"/>
              </a:rPr>
              <a:t>Teacher Leadership will remain just a management strategy as long as:</a:t>
            </a:r>
          </a:p>
          <a:p>
            <a:pPr>
              <a:spcAft>
                <a:spcPts val="1200"/>
              </a:spcAft>
              <a:buFont typeface="Wingdings" pitchFamily="2" charset="2"/>
              <a:buChar char="Ø"/>
            </a:pPr>
            <a:r>
              <a:rPr lang="en-GB" altLang="en-US" sz="2800">
                <a:solidFill>
                  <a:srgbClr val="000000"/>
                </a:solidFill>
                <a:latin typeface="Calibri" pitchFamily="34" charset="0"/>
                <a:ea typeface="MS PGothic" pitchFamily="34" charset="-128"/>
              </a:rPr>
              <a:t> the purposes of education are imposed from outside by governments, global financial institutions like the World Bank and management consultants like PriceWaterhouseCoopers;  </a:t>
            </a:r>
          </a:p>
          <a:p>
            <a:pPr>
              <a:spcAft>
                <a:spcPts val="1200"/>
              </a:spcAft>
              <a:buFont typeface="Wingdings" pitchFamily="2" charset="2"/>
              <a:buChar char="Ø"/>
            </a:pPr>
            <a:r>
              <a:rPr lang="en-GB" altLang="en-US" sz="2800">
                <a:solidFill>
                  <a:srgbClr val="000000"/>
                </a:solidFill>
                <a:latin typeface="Calibri" pitchFamily="34" charset="0"/>
                <a:ea typeface="MS PGothic" pitchFamily="34" charset="-128"/>
              </a:rPr>
              <a:t> students are treated as </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objects</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 to be worked on;</a:t>
            </a:r>
          </a:p>
          <a:p>
            <a:pPr>
              <a:spcAft>
                <a:spcPts val="1200"/>
              </a:spcAft>
              <a:buFont typeface="Wingdings" pitchFamily="2" charset="2"/>
              <a:buChar char="Ø"/>
            </a:pPr>
            <a:r>
              <a:rPr lang="en-GB" altLang="en-US" sz="2800">
                <a:solidFill>
                  <a:srgbClr val="000000"/>
                </a:solidFill>
                <a:latin typeface="Calibri" pitchFamily="34" charset="0"/>
                <a:ea typeface="MS PGothic" pitchFamily="34" charset="-128"/>
              </a:rPr>
              <a:t> the hierarchical nature of schooling remains intact and power is not distributed. </a:t>
            </a:r>
          </a:p>
        </p:txBody>
      </p:sp>
    </p:spTree>
    <p:extLst>
      <p:ext uri="{BB962C8B-B14F-4D97-AF65-F5344CB8AC3E}">
        <p14:creationId xmlns:p14="http://schemas.microsoft.com/office/powerpoint/2010/main" val="7504454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2000"/>
                                  </p:stCondLst>
                                  <p:childTnLst>
                                    <p:set>
                                      <p:cBhvr>
                                        <p:cTn id="6" dur="1" fill="hold">
                                          <p:stCondLst>
                                            <p:cond delay="0"/>
                                          </p:stCondLst>
                                        </p:cTn>
                                        <p:tgtEl>
                                          <p:spTgt spid="60417">
                                            <p:txEl>
                                              <p:pRg st="2" end="2"/>
                                            </p:txEl>
                                          </p:spTgt>
                                        </p:tgtEl>
                                        <p:attrNameLst>
                                          <p:attrName>style.visibility</p:attrName>
                                        </p:attrNameLst>
                                      </p:cBhvr>
                                      <p:to>
                                        <p:strVal val="visible"/>
                                      </p:to>
                                    </p:set>
                                    <p:animEffect transition="in" filter="checkerboard(across)">
                                      <p:cBhvr>
                                        <p:cTn id="7" dur="500"/>
                                        <p:tgtEl>
                                          <p:spTgt spid="60417">
                                            <p:txEl>
                                              <p:pRg st="2" end="2"/>
                                            </p:txEl>
                                          </p:spTgt>
                                        </p:tgtEl>
                                      </p:cBhvr>
                                    </p:animEffect>
                                  </p:childTnLst>
                                </p:cTn>
                              </p:par>
                            </p:childTnLst>
                          </p:cTn>
                        </p:par>
                        <p:par>
                          <p:cTn id="8" fill="hold" nodeType="afterGroup">
                            <p:stCondLst>
                              <p:cond delay="2500"/>
                            </p:stCondLst>
                            <p:childTnLst>
                              <p:par>
                                <p:cTn id="9" presetID="5" presetClass="entr" presetSubtype="10" fill="hold" nodeType="afterEffect">
                                  <p:stCondLst>
                                    <p:cond delay="3000"/>
                                  </p:stCondLst>
                                  <p:childTnLst>
                                    <p:set>
                                      <p:cBhvr>
                                        <p:cTn id="10" dur="1" fill="hold">
                                          <p:stCondLst>
                                            <p:cond delay="0"/>
                                          </p:stCondLst>
                                        </p:cTn>
                                        <p:tgtEl>
                                          <p:spTgt spid="60417">
                                            <p:txEl>
                                              <p:pRg st="3" end="3"/>
                                            </p:txEl>
                                          </p:spTgt>
                                        </p:tgtEl>
                                        <p:attrNameLst>
                                          <p:attrName>style.visibility</p:attrName>
                                        </p:attrNameLst>
                                      </p:cBhvr>
                                      <p:to>
                                        <p:strVal val="visible"/>
                                      </p:to>
                                    </p:set>
                                    <p:animEffect transition="in" filter="checkerboard(across)">
                                      <p:cBhvr>
                                        <p:cTn id="11" dur="500"/>
                                        <p:tgtEl>
                                          <p:spTgt spid="60417">
                                            <p:txEl>
                                              <p:pRg st="3" end="3"/>
                                            </p:txEl>
                                          </p:spTgt>
                                        </p:tgtEl>
                                      </p:cBhvr>
                                    </p:animEffect>
                                  </p:childTnLst>
                                </p:cTn>
                              </p:par>
                            </p:childTnLst>
                          </p:cTn>
                        </p:par>
                        <p:par>
                          <p:cTn id="12" fill="hold" nodeType="afterGroup">
                            <p:stCondLst>
                              <p:cond delay="6000"/>
                            </p:stCondLst>
                            <p:childTnLst>
                              <p:par>
                                <p:cTn id="13" presetID="5" presetClass="entr" presetSubtype="10" fill="hold" nodeType="afterEffect">
                                  <p:stCondLst>
                                    <p:cond delay="2000"/>
                                  </p:stCondLst>
                                  <p:childTnLst>
                                    <p:set>
                                      <p:cBhvr>
                                        <p:cTn id="14" dur="1" fill="hold">
                                          <p:stCondLst>
                                            <p:cond delay="0"/>
                                          </p:stCondLst>
                                        </p:cTn>
                                        <p:tgtEl>
                                          <p:spTgt spid="60417">
                                            <p:txEl>
                                              <p:pRg st="4" end="4"/>
                                            </p:txEl>
                                          </p:spTgt>
                                        </p:tgtEl>
                                        <p:attrNameLst>
                                          <p:attrName>style.visibility</p:attrName>
                                        </p:attrNameLst>
                                      </p:cBhvr>
                                      <p:to>
                                        <p:strVal val="visible"/>
                                      </p:to>
                                    </p:set>
                                    <p:animEffect transition="in" filter="checkerboard(across)">
                                      <p:cBhvr>
                                        <p:cTn id="15" dur="500"/>
                                        <p:tgtEl>
                                          <p:spTgt spid="604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extBox 3"/>
          <p:cNvSpPr txBox="1">
            <a:spLocks noChangeArrowheads="1"/>
          </p:cNvSpPr>
          <p:nvPr/>
        </p:nvSpPr>
        <p:spPr bwMode="auto">
          <a:xfrm>
            <a:off x="285750" y="285750"/>
            <a:ext cx="8572500" cy="6002338"/>
          </a:xfrm>
          <a:prstGeom prst="rect">
            <a:avLst/>
          </a:prstGeom>
          <a:noFill/>
          <a:ln w="9525">
            <a:noFill/>
            <a:miter lim="800000"/>
            <a:headEnd/>
            <a:tailEnd/>
          </a:ln>
        </p:spPr>
        <p:txBody>
          <a:bodyPr>
            <a:spAutoFit/>
          </a:bodyPr>
          <a:lstStyle/>
          <a:p>
            <a:r>
              <a:rPr lang="en-GB" altLang="en-US" sz="3200" b="1">
                <a:solidFill>
                  <a:srgbClr val="000000"/>
                </a:solidFill>
                <a:latin typeface="Calibri" pitchFamily="34" charset="0"/>
                <a:ea typeface="MS PGothic" pitchFamily="34" charset="-128"/>
              </a:rPr>
              <a:t>Can leadership concepts (and research findings) be transferred into education from other contexts?</a:t>
            </a:r>
          </a:p>
          <a:p>
            <a:endParaRPr lang="en-GB" altLang="en-US" sz="2800">
              <a:solidFill>
                <a:srgbClr val="000000"/>
              </a:solidFill>
              <a:latin typeface="Calibri" pitchFamily="34" charset="0"/>
              <a:ea typeface="MS PGothic" pitchFamily="34" charset="-128"/>
            </a:endParaRPr>
          </a:p>
          <a:p>
            <a:r>
              <a:rPr lang="en-GB" altLang="en-US" sz="2800">
                <a:solidFill>
                  <a:srgbClr val="000000"/>
                </a:solidFill>
                <a:latin typeface="Calibri" pitchFamily="34" charset="0"/>
                <a:ea typeface="MS PGothic" pitchFamily="34" charset="-128"/>
              </a:rPr>
              <a:t>In education there is currently much </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borrowing</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 of literature from the business sector, e.g. Yukl (2002) mentioned earlier! Is this entirely unproblematic?</a:t>
            </a:r>
          </a:p>
          <a:p>
            <a:endParaRPr lang="en-GB" altLang="en-US" sz="2800">
              <a:solidFill>
                <a:srgbClr val="000000"/>
              </a:solidFill>
              <a:latin typeface="Calibri" pitchFamily="34" charset="0"/>
              <a:ea typeface="MS PGothic" pitchFamily="34" charset="-128"/>
            </a:endParaRPr>
          </a:p>
          <a:p>
            <a:r>
              <a:rPr lang="en-GB" altLang="en-US" sz="3200" b="1">
                <a:solidFill>
                  <a:srgbClr val="000000"/>
                </a:solidFill>
                <a:latin typeface="Calibri" pitchFamily="34" charset="0"/>
                <a:ea typeface="MS PGothic" pitchFamily="34" charset="-128"/>
              </a:rPr>
              <a:t>Activity: see handout</a:t>
            </a:r>
          </a:p>
          <a:p>
            <a:endParaRPr lang="en-GB" altLang="en-US" sz="3200" b="1">
              <a:solidFill>
                <a:srgbClr val="000000"/>
              </a:solidFill>
              <a:latin typeface="Calibri" pitchFamily="34" charset="0"/>
              <a:ea typeface="MS PGothic" pitchFamily="34" charset="-128"/>
            </a:endParaRPr>
          </a:p>
          <a:p>
            <a:r>
              <a:rPr lang="en-GB" altLang="en-US" sz="2800">
                <a:solidFill>
                  <a:srgbClr val="000000"/>
                </a:solidFill>
                <a:latin typeface="Calibri" pitchFamily="34" charset="0"/>
                <a:ea typeface="MS PGothic" pitchFamily="34" charset="-128"/>
              </a:rPr>
              <a:t>Compare Collins</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 (2001) typology of leadership with the ideas of MacBeath (2005) and Harris (2005a).</a:t>
            </a:r>
          </a:p>
          <a:p>
            <a:endParaRPr lang="en-GB" altLang="en-US" sz="2800">
              <a:solidFill>
                <a:srgbClr val="000000"/>
              </a:solidFill>
              <a:latin typeface="Calibri" pitchFamily="34" charset="0"/>
              <a:ea typeface="MS PGothic" pitchFamily="34" charset="-128"/>
            </a:endParaRPr>
          </a:p>
        </p:txBody>
      </p:sp>
    </p:spTree>
    <p:extLst>
      <p:ext uri="{BB962C8B-B14F-4D97-AF65-F5344CB8AC3E}">
        <p14:creationId xmlns:p14="http://schemas.microsoft.com/office/powerpoint/2010/main" val="30797395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3000"/>
                                  </p:stCondLst>
                                  <p:childTnLst>
                                    <p:set>
                                      <p:cBhvr>
                                        <p:cTn id="6" dur="1" fill="hold">
                                          <p:stCondLst>
                                            <p:cond delay="0"/>
                                          </p:stCondLst>
                                        </p:cTn>
                                        <p:tgtEl>
                                          <p:spTgt spid="62465">
                                            <p:txEl>
                                              <p:pRg st="2" end="2"/>
                                            </p:txEl>
                                          </p:spTgt>
                                        </p:tgtEl>
                                        <p:attrNameLst>
                                          <p:attrName>style.visibility</p:attrName>
                                        </p:attrNameLst>
                                      </p:cBhvr>
                                      <p:to>
                                        <p:strVal val="visible"/>
                                      </p:to>
                                    </p:set>
                                    <p:animEffect transition="in" filter="checkerboard(across)">
                                      <p:cBhvr>
                                        <p:cTn id="7" dur="500"/>
                                        <p:tgtEl>
                                          <p:spTgt spid="62465">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62465">
                                            <p:txEl>
                                              <p:pRg st="4" end="4"/>
                                            </p:txEl>
                                          </p:spTgt>
                                        </p:tgtEl>
                                        <p:attrNameLst>
                                          <p:attrName>style.visibility</p:attrName>
                                        </p:attrNameLst>
                                      </p:cBhvr>
                                      <p:to>
                                        <p:strVal val="visible"/>
                                      </p:to>
                                    </p:set>
                                    <p:animEffect transition="in" filter="checkerboard(across)">
                                      <p:cBhvr>
                                        <p:cTn id="12" dur="500"/>
                                        <p:tgtEl>
                                          <p:spTgt spid="62465">
                                            <p:txEl>
                                              <p:pRg st="4" end="4"/>
                                            </p:txEl>
                                          </p:spTgt>
                                        </p:tgtEl>
                                      </p:cBhvr>
                                    </p:animEffect>
                                  </p:childTnLst>
                                </p:cTn>
                              </p:par>
                            </p:childTnLst>
                          </p:cTn>
                        </p:par>
                        <p:par>
                          <p:cTn id="13" fill="hold" nodeType="afterGroup">
                            <p:stCondLst>
                              <p:cond delay="500"/>
                            </p:stCondLst>
                            <p:childTnLst>
                              <p:par>
                                <p:cTn id="14" presetID="5" presetClass="entr" presetSubtype="10" fill="hold" nodeType="afterEffect">
                                  <p:stCondLst>
                                    <p:cond delay="0"/>
                                  </p:stCondLst>
                                  <p:childTnLst>
                                    <p:set>
                                      <p:cBhvr>
                                        <p:cTn id="15" dur="1" fill="hold">
                                          <p:stCondLst>
                                            <p:cond delay="0"/>
                                          </p:stCondLst>
                                        </p:cTn>
                                        <p:tgtEl>
                                          <p:spTgt spid="62465">
                                            <p:txEl>
                                              <p:pRg st="6" end="6"/>
                                            </p:txEl>
                                          </p:spTgt>
                                        </p:tgtEl>
                                        <p:attrNameLst>
                                          <p:attrName>style.visibility</p:attrName>
                                        </p:attrNameLst>
                                      </p:cBhvr>
                                      <p:to>
                                        <p:strVal val="visible"/>
                                      </p:to>
                                    </p:set>
                                    <p:animEffect transition="in" filter="checkerboard(across)">
                                      <p:cBhvr>
                                        <p:cTn id="16" dur="500"/>
                                        <p:tgtEl>
                                          <p:spTgt spid="6246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Box 3"/>
          <p:cNvSpPr txBox="1">
            <a:spLocks noChangeArrowheads="1"/>
          </p:cNvSpPr>
          <p:nvPr/>
        </p:nvSpPr>
        <p:spPr bwMode="auto">
          <a:xfrm>
            <a:off x="285750" y="285750"/>
            <a:ext cx="8572500" cy="6186488"/>
          </a:xfrm>
          <a:prstGeom prst="rect">
            <a:avLst/>
          </a:prstGeom>
          <a:noFill/>
          <a:ln w="9525">
            <a:noFill/>
            <a:miter lim="800000"/>
            <a:headEnd/>
            <a:tailEnd/>
          </a:ln>
        </p:spPr>
        <p:txBody>
          <a:bodyPr>
            <a:spAutoFit/>
          </a:bodyPr>
          <a:lstStyle/>
          <a:p>
            <a:r>
              <a:rPr lang="en-GB" altLang="en-US" sz="3200" b="1">
                <a:solidFill>
                  <a:srgbClr val="000000"/>
                </a:solidFill>
                <a:latin typeface="Calibri" pitchFamily="34" charset="0"/>
                <a:ea typeface="MS PGothic" pitchFamily="34" charset="-128"/>
              </a:rPr>
              <a:t>Looking at your school</a:t>
            </a:r>
            <a:r>
              <a:rPr lang="en-GB" altLang="en-GB" sz="3200" b="1">
                <a:solidFill>
                  <a:srgbClr val="000000"/>
                </a:solidFill>
                <a:latin typeface="Calibri" pitchFamily="34" charset="0"/>
                <a:ea typeface="MS PGothic" pitchFamily="34" charset="-128"/>
              </a:rPr>
              <a:t>’</a:t>
            </a:r>
            <a:r>
              <a:rPr lang="en-GB" altLang="en-US" sz="3200" b="1">
                <a:solidFill>
                  <a:srgbClr val="000000"/>
                </a:solidFill>
                <a:latin typeface="Calibri" pitchFamily="34" charset="0"/>
                <a:ea typeface="MS PGothic" pitchFamily="34" charset="-128"/>
              </a:rPr>
              <a:t>s policy and practice… (1)</a:t>
            </a:r>
          </a:p>
          <a:p>
            <a:r>
              <a:rPr lang="en-GB" altLang="en-US" sz="2800">
                <a:solidFill>
                  <a:srgbClr val="000000"/>
                </a:solidFill>
                <a:ea typeface="MS PGothic" pitchFamily="34" charset="-128"/>
              </a:rPr>
              <a:t> </a:t>
            </a:r>
            <a:endParaRPr lang="en-GB" altLang="en-US" sz="2800">
              <a:solidFill>
                <a:srgbClr val="000000"/>
              </a:solidFill>
              <a:latin typeface="Calibri" pitchFamily="34" charset="0"/>
              <a:ea typeface="MS PGothic" pitchFamily="34" charset="-128"/>
            </a:endParaRPr>
          </a:p>
          <a:p>
            <a:pPr>
              <a:buFont typeface="Wingdings" pitchFamily="2" charset="2"/>
              <a:buChar char="Ø"/>
            </a:pPr>
            <a:r>
              <a:rPr lang="en-GB" altLang="en-US" sz="2800">
                <a:solidFill>
                  <a:srgbClr val="000000"/>
                </a:solidFill>
                <a:latin typeface="Calibri" pitchFamily="34" charset="0"/>
                <a:ea typeface="MS PGothic" pitchFamily="34" charset="-128"/>
              </a:rPr>
              <a:t> Who/what facilitates teacher leadership in your school? </a:t>
            </a:r>
          </a:p>
          <a:p>
            <a:endParaRPr lang="en-GB" altLang="en-US" sz="2800">
              <a:solidFill>
                <a:srgbClr val="000000"/>
              </a:solidFill>
              <a:latin typeface="Calibri" pitchFamily="34" charset="0"/>
              <a:ea typeface="MS PGothic" pitchFamily="34" charset="-128"/>
            </a:endParaRPr>
          </a:p>
          <a:p>
            <a:pPr>
              <a:buFont typeface="Wingdings" pitchFamily="2" charset="2"/>
              <a:buChar char="Ø"/>
            </a:pPr>
            <a:r>
              <a:rPr lang="en-GB" altLang="en-US" sz="2800">
                <a:solidFill>
                  <a:srgbClr val="000000"/>
                </a:solidFill>
                <a:latin typeface="Calibri" pitchFamily="34" charset="0"/>
                <a:ea typeface="MS PGothic" pitchFamily="34" charset="-128"/>
              </a:rPr>
              <a:t>What barriers to teacher leadership are there in your school? </a:t>
            </a:r>
          </a:p>
          <a:p>
            <a:endParaRPr lang="en-GB" altLang="en-US" sz="2800">
              <a:solidFill>
                <a:srgbClr val="000000"/>
              </a:solidFill>
              <a:latin typeface="Calibri" pitchFamily="34" charset="0"/>
              <a:ea typeface="MS PGothic" pitchFamily="34" charset="-128"/>
            </a:endParaRPr>
          </a:p>
          <a:p>
            <a:pPr>
              <a:buFont typeface="Wingdings" pitchFamily="2" charset="2"/>
              <a:buChar char="Ø"/>
            </a:pPr>
            <a:r>
              <a:rPr lang="en-GB" altLang="en-US" sz="2800">
                <a:solidFill>
                  <a:srgbClr val="000000"/>
                </a:solidFill>
                <a:latin typeface="Calibri" pitchFamily="34" charset="0"/>
                <a:ea typeface="MS PGothic" pitchFamily="34" charset="-128"/>
              </a:rPr>
              <a:t> Why do Fitzgerald and Gunter (2008:337)  claim that </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teacher leadership is a seductively functionalist way in which teacher commitment to neo-liberal reform has been secured</a:t>
            </a:r>
            <a:r>
              <a:rPr lang="en-GB" altLang="en-GB" sz="2800">
                <a:solidFill>
                  <a:srgbClr val="000000"/>
                </a:solidFill>
                <a:latin typeface="Calibri" pitchFamily="34" charset="0"/>
                <a:ea typeface="MS PGothic" pitchFamily="34" charset="-128"/>
              </a:rPr>
              <a:t>”</a:t>
            </a:r>
            <a:r>
              <a:rPr lang="en-GB" altLang="en-US" sz="2800">
                <a:solidFill>
                  <a:srgbClr val="000000"/>
                </a:solidFill>
                <a:latin typeface="Calibri" pitchFamily="34" charset="0"/>
                <a:ea typeface="MS PGothic" pitchFamily="34" charset="-128"/>
              </a:rPr>
              <a:t>? Do you agree or disagree? What is your evidence? </a:t>
            </a:r>
          </a:p>
          <a:p>
            <a:pPr>
              <a:buFontTx/>
              <a:buChar char="•"/>
            </a:pPr>
            <a:endParaRPr lang="en-GB" altLang="en-US" sz="2800">
              <a:solidFill>
                <a:srgbClr val="000000"/>
              </a:solidFill>
              <a:latin typeface="Calibri" pitchFamily="34" charset="0"/>
              <a:ea typeface="MS PGothic" pitchFamily="34" charset="-128"/>
            </a:endParaRPr>
          </a:p>
        </p:txBody>
      </p:sp>
    </p:spTree>
    <p:extLst>
      <p:ext uri="{BB962C8B-B14F-4D97-AF65-F5344CB8AC3E}">
        <p14:creationId xmlns:p14="http://schemas.microsoft.com/office/powerpoint/2010/main" val="32899512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56321">
                                            <p:txEl>
                                              <p:pRg st="2" end="2"/>
                                            </p:txEl>
                                          </p:spTgt>
                                        </p:tgtEl>
                                        <p:attrNameLst>
                                          <p:attrName>style.visibility</p:attrName>
                                        </p:attrNameLst>
                                      </p:cBhvr>
                                      <p:to>
                                        <p:strVal val="visible"/>
                                      </p:to>
                                    </p:set>
                                    <p:animEffect transition="in" filter="checkerboard(across)">
                                      <p:cBhvr>
                                        <p:cTn id="7" dur="500"/>
                                        <p:tgtEl>
                                          <p:spTgt spid="56321">
                                            <p:txEl>
                                              <p:pRg st="2" end="2"/>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2000"/>
                                  </p:stCondLst>
                                  <p:childTnLst>
                                    <p:set>
                                      <p:cBhvr>
                                        <p:cTn id="10" dur="1" fill="hold">
                                          <p:stCondLst>
                                            <p:cond delay="0"/>
                                          </p:stCondLst>
                                        </p:cTn>
                                        <p:tgtEl>
                                          <p:spTgt spid="56321">
                                            <p:txEl>
                                              <p:pRg st="4" end="4"/>
                                            </p:txEl>
                                          </p:spTgt>
                                        </p:tgtEl>
                                        <p:attrNameLst>
                                          <p:attrName>style.visibility</p:attrName>
                                        </p:attrNameLst>
                                      </p:cBhvr>
                                      <p:to>
                                        <p:strVal val="visible"/>
                                      </p:to>
                                    </p:set>
                                    <p:animEffect transition="in" filter="checkerboard(across)">
                                      <p:cBhvr>
                                        <p:cTn id="11" dur="500"/>
                                        <p:tgtEl>
                                          <p:spTgt spid="56321">
                                            <p:txEl>
                                              <p:pRg st="4" end="4"/>
                                            </p:txEl>
                                          </p:spTgt>
                                        </p:tgtEl>
                                      </p:cBhvr>
                                    </p:animEffect>
                                  </p:childTnLst>
                                </p:cTn>
                              </p:par>
                            </p:childTnLst>
                          </p:cTn>
                        </p:par>
                        <p:par>
                          <p:cTn id="12" fill="hold" nodeType="afterGroup">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56321">
                                            <p:txEl>
                                              <p:pRg st="6" end="6"/>
                                            </p:txEl>
                                          </p:spTgt>
                                        </p:tgtEl>
                                        <p:attrNameLst>
                                          <p:attrName>style.visibility</p:attrName>
                                        </p:attrNameLst>
                                      </p:cBhvr>
                                      <p:to>
                                        <p:strVal val="visible"/>
                                      </p:to>
                                    </p:set>
                                    <p:animEffect transition="in" filter="checkerboard(across)">
                                      <p:cBhvr>
                                        <p:cTn id="15" dur="500"/>
                                        <p:tgtEl>
                                          <p:spTgt spid="5632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Box 3"/>
          <p:cNvSpPr txBox="1">
            <a:spLocks noChangeArrowheads="1"/>
          </p:cNvSpPr>
          <p:nvPr/>
        </p:nvSpPr>
        <p:spPr bwMode="auto">
          <a:xfrm>
            <a:off x="395288" y="836613"/>
            <a:ext cx="8572500" cy="4032250"/>
          </a:xfrm>
          <a:prstGeom prst="rect">
            <a:avLst/>
          </a:prstGeom>
          <a:noFill/>
          <a:ln w="9525">
            <a:noFill/>
            <a:miter lim="800000"/>
            <a:headEnd/>
            <a:tailEnd/>
          </a:ln>
        </p:spPr>
        <p:txBody>
          <a:bodyPr>
            <a:spAutoFit/>
          </a:bodyPr>
          <a:lstStyle/>
          <a:p>
            <a:r>
              <a:rPr lang="en-GB" altLang="en-US" sz="3200" b="1">
                <a:solidFill>
                  <a:srgbClr val="000000"/>
                </a:solidFill>
                <a:latin typeface="Calibri" pitchFamily="34" charset="0"/>
                <a:ea typeface="MS PGothic" pitchFamily="34" charset="-128"/>
              </a:rPr>
              <a:t>Looking at your school</a:t>
            </a:r>
            <a:r>
              <a:rPr lang="en-GB" altLang="en-GB" sz="3200" b="1">
                <a:solidFill>
                  <a:srgbClr val="000000"/>
                </a:solidFill>
                <a:latin typeface="Calibri" pitchFamily="34" charset="0"/>
                <a:ea typeface="MS PGothic" pitchFamily="34" charset="-128"/>
              </a:rPr>
              <a:t>’</a:t>
            </a:r>
            <a:r>
              <a:rPr lang="en-GB" altLang="en-US" sz="3200" b="1">
                <a:solidFill>
                  <a:srgbClr val="000000"/>
                </a:solidFill>
                <a:latin typeface="Calibri" pitchFamily="34" charset="0"/>
                <a:ea typeface="MS PGothic" pitchFamily="34" charset="-128"/>
              </a:rPr>
              <a:t>s policy and practice… (2)</a:t>
            </a:r>
          </a:p>
          <a:p>
            <a:r>
              <a:rPr lang="en-GB" altLang="en-US" sz="2800">
                <a:solidFill>
                  <a:srgbClr val="000000"/>
                </a:solidFill>
                <a:ea typeface="MS PGothic" pitchFamily="34" charset="-128"/>
              </a:rPr>
              <a:t> </a:t>
            </a:r>
          </a:p>
          <a:p>
            <a:r>
              <a:rPr lang="en-GB" altLang="en-US" sz="2800">
                <a:solidFill>
                  <a:srgbClr val="000000"/>
                </a:solidFill>
                <a:ea typeface="MS PGothic" pitchFamily="34" charset="-128"/>
              </a:rPr>
              <a:t> </a:t>
            </a:r>
          </a:p>
          <a:p>
            <a:pPr>
              <a:buFont typeface="Wingdings" pitchFamily="2" charset="2"/>
              <a:buChar char="Ø"/>
            </a:pPr>
            <a:r>
              <a:rPr lang="en-GB" altLang="en-US" sz="2800">
                <a:solidFill>
                  <a:srgbClr val="000000"/>
                </a:solidFill>
                <a:latin typeface="Calibri" pitchFamily="34" charset="0"/>
                <a:ea typeface="MS PGothic" pitchFamily="34" charset="-128"/>
              </a:rPr>
              <a:t>Would your school benefit from distributing leadership more widely? Why/why not? </a:t>
            </a:r>
          </a:p>
          <a:p>
            <a:endParaRPr lang="en-GB" altLang="en-US" sz="2800">
              <a:solidFill>
                <a:srgbClr val="000000"/>
              </a:solidFill>
              <a:latin typeface="Calibri" pitchFamily="34" charset="0"/>
              <a:ea typeface="MS PGothic" pitchFamily="34" charset="-128"/>
            </a:endParaRPr>
          </a:p>
          <a:p>
            <a:pPr>
              <a:buFont typeface="Wingdings" pitchFamily="2" charset="2"/>
              <a:buChar char="Ø"/>
            </a:pPr>
            <a:r>
              <a:rPr lang="en-GB" altLang="en-US" sz="2800">
                <a:solidFill>
                  <a:srgbClr val="000000"/>
                </a:solidFill>
                <a:latin typeface="Calibri" pitchFamily="34" charset="0"/>
                <a:ea typeface="MS PGothic" pitchFamily="34" charset="-128"/>
              </a:rPr>
              <a:t>How might your school achieve more widely distributed leadership? What would need to change?</a:t>
            </a:r>
          </a:p>
          <a:p>
            <a:pPr>
              <a:buFontTx/>
              <a:buChar char="•"/>
            </a:pPr>
            <a:endParaRPr lang="en-GB" altLang="en-US" sz="2800">
              <a:solidFill>
                <a:srgbClr val="000000"/>
              </a:solidFill>
              <a:latin typeface="Calibri" pitchFamily="34" charset="0"/>
              <a:ea typeface="MS PGothic" pitchFamily="34" charset="-128"/>
            </a:endParaRPr>
          </a:p>
        </p:txBody>
      </p:sp>
    </p:spTree>
    <p:extLst>
      <p:ext uri="{BB962C8B-B14F-4D97-AF65-F5344CB8AC3E}">
        <p14:creationId xmlns:p14="http://schemas.microsoft.com/office/powerpoint/2010/main" val="11814393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56321">
                                            <p:txEl>
                                              <p:pRg st="3" end="3"/>
                                            </p:txEl>
                                          </p:spTgt>
                                        </p:tgtEl>
                                        <p:attrNameLst>
                                          <p:attrName>style.visibility</p:attrName>
                                        </p:attrNameLst>
                                      </p:cBhvr>
                                      <p:to>
                                        <p:strVal val="visible"/>
                                      </p:to>
                                    </p:set>
                                    <p:animEffect transition="in" filter="checkerboard(across)">
                                      <p:cBhvr>
                                        <p:cTn id="7" dur="500"/>
                                        <p:tgtEl>
                                          <p:spTgt spid="56321">
                                            <p:txEl>
                                              <p:pRg st="3" end="3"/>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2000"/>
                                  </p:stCondLst>
                                  <p:childTnLst>
                                    <p:set>
                                      <p:cBhvr>
                                        <p:cTn id="10" dur="1" fill="hold">
                                          <p:stCondLst>
                                            <p:cond delay="0"/>
                                          </p:stCondLst>
                                        </p:cTn>
                                        <p:tgtEl>
                                          <p:spTgt spid="56321">
                                            <p:txEl>
                                              <p:pRg st="5" end="5"/>
                                            </p:txEl>
                                          </p:spTgt>
                                        </p:tgtEl>
                                        <p:attrNameLst>
                                          <p:attrName>style.visibility</p:attrName>
                                        </p:attrNameLst>
                                      </p:cBhvr>
                                      <p:to>
                                        <p:strVal val="visible"/>
                                      </p:to>
                                    </p:set>
                                    <p:animEffect transition="in" filter="checkerboard(across)">
                                      <p:cBhvr>
                                        <p:cTn id="11" dur="500"/>
                                        <p:tgtEl>
                                          <p:spTgt spid="5632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ubtitle 2"/>
          <p:cNvSpPr>
            <a:spLocks noGrp="1"/>
          </p:cNvSpPr>
          <p:nvPr>
            <p:ph type="subTitle" idx="1"/>
          </p:nvPr>
        </p:nvSpPr>
        <p:spPr>
          <a:xfrm>
            <a:off x="250825" y="4724400"/>
            <a:ext cx="7993063" cy="1728788"/>
          </a:xfrm>
        </p:spPr>
        <p:txBody>
          <a:bodyPr/>
          <a:lstStyle/>
          <a:p>
            <a:pPr>
              <a:lnSpc>
                <a:spcPct val="120000"/>
              </a:lnSpc>
            </a:pPr>
            <a:r>
              <a:rPr lang="en-US" sz="2800" b="1" dirty="0" smtClean="0"/>
              <a:t>Induction </a:t>
            </a:r>
            <a:r>
              <a:rPr lang="en-US" sz="2800" b="1" dirty="0" smtClean="0"/>
              <a:t>and Teaching Day 1 - 2017</a:t>
            </a:r>
            <a:endParaRPr lang="en-US" sz="2800" b="1" dirty="0" smtClean="0"/>
          </a:p>
          <a:p>
            <a:pPr>
              <a:lnSpc>
                <a:spcPct val="120000"/>
              </a:lnSpc>
            </a:pPr>
            <a:r>
              <a:rPr lang="en-US" sz="2800" b="1" dirty="0" smtClean="0"/>
              <a:t>Module: Improving </a:t>
            </a:r>
            <a:r>
              <a:rPr lang="en-US" sz="2800" b="1" dirty="0" smtClean="0"/>
              <a:t>Schools (IE9D3)</a:t>
            </a:r>
            <a:endParaRPr lang="en-US" sz="2800" b="1" dirty="0" smtClean="0"/>
          </a:p>
          <a:p>
            <a:pPr>
              <a:lnSpc>
                <a:spcPct val="120000"/>
              </a:lnSpc>
            </a:pPr>
            <a:r>
              <a:rPr lang="en-US" sz="2800" b="1" dirty="0" smtClean="0"/>
              <a:t>Afternoon session: What is a case study?</a:t>
            </a:r>
          </a:p>
        </p:txBody>
      </p:sp>
      <p:sp>
        <p:nvSpPr>
          <p:cNvPr id="4" name="Rectangle 1034"/>
          <p:cNvSpPr>
            <a:spLocks noGrp="1" noChangeArrowheads="1"/>
          </p:cNvSpPr>
          <p:nvPr>
            <p:ph type="ctrTitle"/>
          </p:nvPr>
        </p:nvSpPr>
        <p:spPr>
          <a:xfrm>
            <a:off x="251520" y="2996952"/>
            <a:ext cx="7056437" cy="129540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 uri="{FAA26D3D-D897-4be2-8F04-BA451C77F1D7}">
              <ma14:placeholderFlag xmlns:ma14="http://schemas.microsoft.com/office/mac/drawingml/2011/main" xmlns="" val="1"/>
            </a:ext>
          </a:extLst>
        </p:spPr>
        <p:txBody>
          <a:bodyPr/>
          <a:lstStyle/>
          <a:p>
            <a:pPr>
              <a:lnSpc>
                <a:spcPct val="120000"/>
              </a:lnSpc>
              <a:defRPr/>
            </a:pPr>
            <a:r>
              <a:rPr lang="en-GB"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a typeface="+mn-ea"/>
                <a:cs typeface="+mn-cs"/>
              </a:rPr>
              <a:t>MA in Educational Leadership (Teach First)</a:t>
            </a:r>
          </a:p>
        </p:txBody>
      </p:sp>
    </p:spTree>
    <p:extLst>
      <p:ext uri="{BB962C8B-B14F-4D97-AF65-F5344CB8AC3E}">
        <p14:creationId xmlns:p14="http://schemas.microsoft.com/office/powerpoint/2010/main" val="40624117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539750" y="836613"/>
            <a:ext cx="8064500" cy="936625"/>
          </a:xfrm>
        </p:spPr>
        <p:txBody>
          <a:bodyPr/>
          <a:lstStyle/>
          <a:p>
            <a:pPr eaLnBrk="1" hangingPunct="1"/>
            <a:r>
              <a:rPr lang="en-GB" sz="3600" smtClean="0"/>
              <a:t>Session Aims:</a:t>
            </a:r>
          </a:p>
        </p:txBody>
      </p:sp>
      <p:sp>
        <p:nvSpPr>
          <p:cNvPr id="24579" name="Rectangle 3"/>
          <p:cNvSpPr>
            <a:spLocks noGrp="1" noChangeArrowheads="1"/>
          </p:cNvSpPr>
          <p:nvPr>
            <p:ph type="body" idx="1"/>
          </p:nvPr>
        </p:nvSpPr>
        <p:spPr>
          <a:xfrm>
            <a:off x="468313" y="1341438"/>
            <a:ext cx="8207375" cy="4824412"/>
          </a:xfrm>
        </p:spPr>
        <p:txBody>
          <a:bodyPr/>
          <a:lstStyle/>
          <a:p>
            <a:pPr algn="ctr">
              <a:lnSpc>
                <a:spcPct val="90000"/>
              </a:lnSpc>
            </a:pPr>
            <a:endParaRPr lang="en-GB" sz="3600" b="1" smtClean="0"/>
          </a:p>
          <a:p>
            <a:pPr>
              <a:lnSpc>
                <a:spcPct val="90000"/>
              </a:lnSpc>
              <a:buFontTx/>
              <a:buChar char="•"/>
            </a:pPr>
            <a:r>
              <a:rPr lang="en-GB" sz="2800" smtClean="0">
                <a:cs typeface="Times New Roman" pitchFamily="18" charset="0"/>
              </a:rPr>
              <a:t> Understand why case study is a research approach (not a method)</a:t>
            </a:r>
          </a:p>
          <a:p>
            <a:pPr>
              <a:lnSpc>
                <a:spcPct val="90000"/>
              </a:lnSpc>
              <a:buFontTx/>
              <a:buChar char="•"/>
            </a:pPr>
            <a:r>
              <a:rPr lang="en-GB" sz="2800" smtClean="0">
                <a:cs typeface="Times New Roman" pitchFamily="18" charset="0"/>
              </a:rPr>
              <a:t> Understand the unique features of case study</a:t>
            </a:r>
          </a:p>
          <a:p>
            <a:pPr>
              <a:lnSpc>
                <a:spcPct val="90000"/>
              </a:lnSpc>
              <a:buFontTx/>
              <a:buChar char="•"/>
            </a:pPr>
            <a:endParaRPr lang="en-GB" sz="2800" b="1" smtClean="0">
              <a:cs typeface="Times New Roman" pitchFamily="18" charset="0"/>
            </a:endParaRPr>
          </a:p>
          <a:p>
            <a:pPr lvl="1" eaLnBrk="1" hangingPunct="1">
              <a:lnSpc>
                <a:spcPct val="90000"/>
              </a:lnSpc>
            </a:pPr>
            <a:endParaRPr lang="en-GB" sz="2000" smtClean="0"/>
          </a:p>
        </p:txBody>
      </p:sp>
    </p:spTree>
    <p:extLst>
      <p:ext uri="{BB962C8B-B14F-4D97-AF65-F5344CB8AC3E}">
        <p14:creationId xmlns:p14="http://schemas.microsoft.com/office/powerpoint/2010/main" val="1207976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checkerboard(across)">
                                      <p:cBhvr>
                                        <p:cTn id="7" dur="500"/>
                                        <p:tgtEl>
                                          <p:spTgt spid="24579">
                                            <p:txEl>
                                              <p:pRg st="1" end="1"/>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3000"/>
                                  </p:stCondLst>
                                  <p:childTnLst>
                                    <p:set>
                                      <p:cBhvr>
                                        <p:cTn id="10" dur="1" fill="hold">
                                          <p:stCondLst>
                                            <p:cond delay="0"/>
                                          </p:stCondLst>
                                        </p:cTn>
                                        <p:tgtEl>
                                          <p:spTgt spid="24579">
                                            <p:txEl>
                                              <p:pRg st="2" end="2"/>
                                            </p:txEl>
                                          </p:spTgt>
                                        </p:tgtEl>
                                        <p:attrNameLst>
                                          <p:attrName>style.visibility</p:attrName>
                                        </p:attrNameLst>
                                      </p:cBhvr>
                                      <p:to>
                                        <p:strVal val="visible"/>
                                      </p:to>
                                    </p:set>
                                    <p:animEffect transition="in" filter="checkerboard(across)">
                                      <p:cBhvr>
                                        <p:cTn id="11" dur="500"/>
                                        <p:tgtEl>
                                          <p:spTgt spid="24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3"/>
          <p:cNvSpPr>
            <a:spLocks noGrp="1" noChangeArrowheads="1"/>
          </p:cNvSpPr>
          <p:nvPr>
            <p:ph type="body" idx="1"/>
          </p:nvPr>
        </p:nvSpPr>
        <p:spPr>
          <a:xfrm>
            <a:off x="467544" y="1268760"/>
            <a:ext cx="8319269" cy="4874865"/>
          </a:xfrm>
        </p:spPr>
        <p:txBody>
          <a:bodyPr/>
          <a:lstStyle/>
          <a:p>
            <a:pPr marL="0" indent="0">
              <a:buNone/>
            </a:pPr>
            <a:r>
              <a:rPr lang="en-GB" sz="2800" dirty="0">
                <a:latin typeface="Calibri" pitchFamily="34" charset="0"/>
              </a:rPr>
              <a:t>Would you describe the lecture as ‘research-based’? If so, how do you know?</a:t>
            </a:r>
          </a:p>
          <a:p>
            <a:pPr marL="0" indent="0">
              <a:buNone/>
            </a:pPr>
            <a:endParaRPr lang="en-GB" sz="2800" dirty="0" smtClean="0">
              <a:latin typeface="Calibri" pitchFamily="34" charset="0"/>
            </a:endParaRPr>
          </a:p>
          <a:p>
            <a:pPr marL="0" indent="0">
              <a:buNone/>
            </a:pPr>
            <a:r>
              <a:rPr lang="en-GB" sz="2800" dirty="0" smtClean="0">
                <a:latin typeface="Calibri" pitchFamily="34" charset="0"/>
              </a:rPr>
              <a:t>Working as a group, make a list of all the features of the lecture which made you think it was based on research evidence.</a:t>
            </a:r>
          </a:p>
          <a:p>
            <a:pPr marL="0" indent="0">
              <a:buNone/>
            </a:pPr>
            <a:endParaRPr lang="en-GB" sz="2800" dirty="0">
              <a:latin typeface="Calibri" pitchFamily="34" charset="0"/>
            </a:endParaRPr>
          </a:p>
          <a:p>
            <a:pPr marL="0" indent="0">
              <a:buNone/>
            </a:pPr>
            <a:r>
              <a:rPr lang="en-GB" sz="2800" dirty="0" smtClean="0">
                <a:latin typeface="Calibri" pitchFamily="34" charset="0"/>
              </a:rPr>
              <a:t>Is there anything else, </a:t>
            </a:r>
            <a:r>
              <a:rPr lang="en-GB" sz="2800" u="sng" dirty="0" smtClean="0">
                <a:latin typeface="Calibri" pitchFamily="34" charset="0"/>
              </a:rPr>
              <a:t>not on your list,</a:t>
            </a:r>
            <a:r>
              <a:rPr lang="en-GB" sz="2800" dirty="0" smtClean="0">
                <a:latin typeface="Calibri" pitchFamily="34" charset="0"/>
              </a:rPr>
              <a:t> which would identify a piece of work as research-based?</a:t>
            </a:r>
            <a:endParaRPr lang="en-GB" sz="2800" dirty="0">
              <a:latin typeface="Calibri" pitchFamily="34" charset="0"/>
            </a:endParaRPr>
          </a:p>
          <a:p>
            <a:pPr>
              <a:buFontTx/>
              <a:buNone/>
            </a:pPr>
            <a:endParaRPr lang="en-GB" sz="2400" dirty="0">
              <a:latin typeface="Arial" charset="0"/>
            </a:endParaRPr>
          </a:p>
        </p:txBody>
      </p:sp>
      <p:sp>
        <p:nvSpPr>
          <p:cNvPr id="16386" name="Title 4"/>
          <p:cNvSpPr>
            <a:spLocks noGrp="1"/>
          </p:cNvSpPr>
          <p:nvPr>
            <p:ph type="title"/>
          </p:nvPr>
        </p:nvSpPr>
        <p:spPr>
          <a:xfrm>
            <a:off x="395288" y="260648"/>
            <a:ext cx="8029575" cy="936104"/>
          </a:xfrm>
        </p:spPr>
        <p:txBody>
          <a:bodyPr/>
          <a:lstStyle/>
          <a:p>
            <a:r>
              <a:rPr lang="en-GB" sz="3200" dirty="0" smtClean="0">
                <a:latin typeface="Arial" charset="0"/>
              </a:rPr>
              <a:t>Activity: reviewing the Guest Lecture (2) </a:t>
            </a:r>
            <a:endParaRPr lang="en-GB" sz="3200" dirty="0">
              <a:latin typeface="Arial" charset="0"/>
            </a:endParaRPr>
          </a:p>
        </p:txBody>
      </p:sp>
    </p:spTree>
    <p:extLst>
      <p:ext uri="{BB962C8B-B14F-4D97-AF65-F5344CB8AC3E}">
        <p14:creationId xmlns:p14="http://schemas.microsoft.com/office/powerpoint/2010/main" val="37836366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69" name="Rectangle 1026"/>
          <p:cNvSpPr>
            <a:spLocks noGrp="1" noChangeArrowheads="1"/>
          </p:cNvSpPr>
          <p:nvPr>
            <p:ph type="title"/>
          </p:nvPr>
        </p:nvSpPr>
        <p:spPr>
          <a:xfrm>
            <a:off x="611188" y="228600"/>
            <a:ext cx="7847012" cy="1066800"/>
          </a:xfrm>
          <a:noFill/>
        </p:spPr>
        <p:txBody>
          <a:bodyPr lIns="90488" tIns="44450" rIns="90488" bIns="44450"/>
          <a:lstStyle/>
          <a:p>
            <a:pPr eaLnBrk="1" hangingPunct="1"/>
            <a:r>
              <a:rPr lang="en-GB" sz="3600" smtClean="0">
                <a:solidFill>
                  <a:schemeClr val="tx1"/>
                </a:solidFill>
              </a:rPr>
              <a:t>What is a case study?</a:t>
            </a:r>
          </a:p>
        </p:txBody>
      </p:sp>
      <p:sp>
        <p:nvSpPr>
          <p:cNvPr id="32770" name="Rectangle 1027"/>
          <p:cNvSpPr>
            <a:spLocks noGrp="1" noChangeArrowheads="1"/>
          </p:cNvSpPr>
          <p:nvPr>
            <p:ph idx="1"/>
          </p:nvPr>
        </p:nvSpPr>
        <p:spPr>
          <a:xfrm>
            <a:off x="685800" y="1773238"/>
            <a:ext cx="7126288" cy="3713162"/>
          </a:xfrm>
        </p:spPr>
        <p:txBody>
          <a:bodyPr lIns="90488" tIns="44450" rIns="90488" bIns="44450"/>
          <a:lstStyle/>
          <a:p>
            <a:pPr marL="0" indent="0" eaLnBrk="1" hangingPunct="1">
              <a:lnSpc>
                <a:spcPct val="90000"/>
              </a:lnSpc>
              <a:buFontTx/>
              <a:buNone/>
            </a:pPr>
            <a:r>
              <a:rPr lang="en-GB" sz="2800" smtClean="0"/>
              <a:t>Discuss with a partner:</a:t>
            </a:r>
          </a:p>
          <a:p>
            <a:pPr marL="0" indent="0" eaLnBrk="1" hangingPunct="1">
              <a:lnSpc>
                <a:spcPct val="90000"/>
              </a:lnSpc>
              <a:buFontTx/>
              <a:buNone/>
            </a:pPr>
            <a:endParaRPr lang="en-GB" sz="2800" smtClean="0"/>
          </a:p>
          <a:p>
            <a:pPr marL="0" indent="0" eaLnBrk="1" hangingPunct="1">
              <a:lnSpc>
                <a:spcPct val="90000"/>
              </a:lnSpc>
              <a:buFontTx/>
              <a:buNone/>
            </a:pPr>
            <a:r>
              <a:rPr lang="en-GB" sz="2800" smtClean="0"/>
              <a:t>Can you define </a:t>
            </a:r>
            <a:r>
              <a:rPr lang="en-GB" altLang="en-GB" sz="2800" smtClean="0"/>
              <a:t>‘</a:t>
            </a:r>
            <a:r>
              <a:rPr lang="en-GB" sz="2800" smtClean="0"/>
              <a:t>case study</a:t>
            </a:r>
            <a:r>
              <a:rPr lang="en-GB" altLang="en-GB" sz="2800" smtClean="0"/>
              <a:t>’</a:t>
            </a:r>
            <a:r>
              <a:rPr lang="en-GB" sz="2800" smtClean="0"/>
              <a:t>?</a:t>
            </a:r>
          </a:p>
          <a:p>
            <a:pPr marL="0" indent="0" eaLnBrk="1" hangingPunct="1">
              <a:lnSpc>
                <a:spcPct val="90000"/>
              </a:lnSpc>
              <a:buFontTx/>
              <a:buNone/>
            </a:pPr>
            <a:endParaRPr lang="en-GB" sz="2800" smtClean="0"/>
          </a:p>
          <a:p>
            <a:pPr marL="0" indent="0" eaLnBrk="1" hangingPunct="1">
              <a:lnSpc>
                <a:spcPct val="90000"/>
              </a:lnSpc>
              <a:buFontTx/>
              <a:buNone/>
            </a:pPr>
            <a:r>
              <a:rPr lang="en-GB" sz="2800" smtClean="0"/>
              <a:t>Has any of the research discussed so far today been something you would call a case study?  Why/ why not?</a:t>
            </a:r>
          </a:p>
        </p:txBody>
      </p:sp>
    </p:spTree>
    <p:extLst>
      <p:ext uri="{BB962C8B-B14F-4D97-AF65-F5344CB8AC3E}">
        <p14:creationId xmlns:p14="http://schemas.microsoft.com/office/powerpoint/2010/main" val="1866263332"/>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checkerboard(across)">
                                      <p:cBhvr>
                                        <p:cTn id="7" dur="500"/>
                                        <p:tgtEl>
                                          <p:spTgt spid="32770">
                                            <p:txEl>
                                              <p:pRg st="0" end="0"/>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1000"/>
                                  </p:stCondLst>
                                  <p:childTnLst>
                                    <p:set>
                                      <p:cBhvr>
                                        <p:cTn id="10" dur="1" fill="hold">
                                          <p:stCondLst>
                                            <p:cond delay="0"/>
                                          </p:stCondLst>
                                        </p:cTn>
                                        <p:tgtEl>
                                          <p:spTgt spid="32770">
                                            <p:txEl>
                                              <p:pRg st="2" end="2"/>
                                            </p:txEl>
                                          </p:spTgt>
                                        </p:tgtEl>
                                        <p:attrNameLst>
                                          <p:attrName>style.visibility</p:attrName>
                                        </p:attrNameLst>
                                      </p:cBhvr>
                                      <p:to>
                                        <p:strVal val="visible"/>
                                      </p:to>
                                    </p:set>
                                    <p:animEffect transition="in" filter="checkerboard(across)">
                                      <p:cBhvr>
                                        <p:cTn id="11" dur="500"/>
                                        <p:tgtEl>
                                          <p:spTgt spid="32770">
                                            <p:txEl>
                                              <p:pRg st="2" end="2"/>
                                            </p:txEl>
                                          </p:spTgt>
                                        </p:tgtEl>
                                      </p:cBhvr>
                                    </p:animEffect>
                                  </p:childTnLst>
                                </p:cTn>
                              </p:par>
                            </p:childTnLst>
                          </p:cTn>
                        </p:par>
                        <p:par>
                          <p:cTn id="12" fill="hold" nodeType="afterGroup">
                            <p:stCondLst>
                              <p:cond delay="2000"/>
                            </p:stCondLst>
                            <p:childTnLst>
                              <p:par>
                                <p:cTn id="13" presetID="5" presetClass="entr" presetSubtype="10" fill="hold" nodeType="afterEffect">
                                  <p:stCondLst>
                                    <p:cond delay="2000"/>
                                  </p:stCondLst>
                                  <p:childTnLst>
                                    <p:set>
                                      <p:cBhvr>
                                        <p:cTn id="14" dur="1" fill="hold">
                                          <p:stCondLst>
                                            <p:cond delay="0"/>
                                          </p:stCondLst>
                                        </p:cTn>
                                        <p:tgtEl>
                                          <p:spTgt spid="32770">
                                            <p:txEl>
                                              <p:pRg st="4" end="4"/>
                                            </p:txEl>
                                          </p:spTgt>
                                        </p:tgtEl>
                                        <p:attrNameLst>
                                          <p:attrName>style.visibility</p:attrName>
                                        </p:attrNameLst>
                                      </p:cBhvr>
                                      <p:to>
                                        <p:strVal val="visible"/>
                                      </p:to>
                                    </p:set>
                                    <p:animEffect transition="in" filter="checkerboard(across)">
                                      <p:cBhvr>
                                        <p:cTn id="15" dur="500"/>
                                        <p:tgtEl>
                                          <p:spTgt spid="3277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7" name="Rectangle 1026"/>
          <p:cNvSpPr>
            <a:spLocks noGrp="1" noChangeArrowheads="1"/>
          </p:cNvSpPr>
          <p:nvPr>
            <p:ph type="title"/>
          </p:nvPr>
        </p:nvSpPr>
        <p:spPr>
          <a:xfrm>
            <a:off x="611188" y="228600"/>
            <a:ext cx="7847012" cy="1066800"/>
          </a:xfrm>
          <a:noFill/>
        </p:spPr>
        <p:txBody>
          <a:bodyPr lIns="90488" tIns="44450" rIns="90488" bIns="44450"/>
          <a:lstStyle/>
          <a:p>
            <a:pPr eaLnBrk="1" hangingPunct="1"/>
            <a:r>
              <a:rPr lang="en-GB" sz="3600" smtClean="0">
                <a:solidFill>
                  <a:schemeClr val="tx1"/>
                </a:solidFill>
              </a:rPr>
              <a:t>Case Study</a:t>
            </a:r>
          </a:p>
        </p:txBody>
      </p:sp>
      <p:sp>
        <p:nvSpPr>
          <p:cNvPr id="34818" name="Rectangle 1027"/>
          <p:cNvSpPr>
            <a:spLocks noGrp="1" noChangeArrowheads="1"/>
          </p:cNvSpPr>
          <p:nvPr>
            <p:ph idx="1"/>
          </p:nvPr>
        </p:nvSpPr>
        <p:spPr>
          <a:xfrm>
            <a:off x="685800" y="1773238"/>
            <a:ext cx="8062913" cy="3713162"/>
          </a:xfrm>
        </p:spPr>
        <p:txBody>
          <a:bodyPr lIns="90488" tIns="44450" rIns="90488" bIns="44450"/>
          <a:lstStyle/>
          <a:p>
            <a:pPr marL="0" indent="0" eaLnBrk="1" hangingPunct="1">
              <a:lnSpc>
                <a:spcPct val="90000"/>
              </a:lnSpc>
              <a:buFontTx/>
              <a:buNone/>
            </a:pPr>
            <a:r>
              <a:rPr lang="ja-JP" altLang="en-GB" sz="2800" smtClean="0"/>
              <a:t>“</a:t>
            </a:r>
            <a:r>
              <a:rPr lang="en-GB" altLang="ja-JP" sz="2800" smtClean="0"/>
              <a:t>A case study is an enquiry which uses multiple sources of evidence.  It investigates a contemporary phenomenon within its real life context, when the boundaries between phenomenon and context are not clearly evident</a:t>
            </a:r>
            <a:r>
              <a:rPr lang="ja-JP" altLang="en-GB" sz="2800" smtClean="0"/>
              <a:t>”</a:t>
            </a:r>
            <a:r>
              <a:rPr lang="en-GB" altLang="ja-JP" sz="2800" smtClean="0"/>
              <a:t> (Johnson, 1994:20).</a:t>
            </a:r>
          </a:p>
          <a:p>
            <a:pPr marL="0" indent="0" eaLnBrk="1" hangingPunct="1">
              <a:lnSpc>
                <a:spcPct val="90000"/>
              </a:lnSpc>
              <a:buFontTx/>
              <a:buNone/>
            </a:pPr>
            <a:r>
              <a:rPr lang="en-GB" sz="2800" smtClean="0"/>
              <a:t> </a:t>
            </a:r>
          </a:p>
        </p:txBody>
      </p:sp>
    </p:spTree>
    <p:extLst>
      <p:ext uri="{BB962C8B-B14F-4D97-AF65-F5344CB8AC3E}">
        <p14:creationId xmlns:p14="http://schemas.microsoft.com/office/powerpoint/2010/main" val="11812727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34818">
                                            <p:txEl>
                                              <p:pRg st="0" end="0"/>
                                            </p:txEl>
                                          </p:spTgt>
                                        </p:tgtEl>
                                        <p:attrNameLst>
                                          <p:attrName>style.visibility</p:attrName>
                                        </p:attrNameLst>
                                      </p:cBhvr>
                                      <p:to>
                                        <p:strVal val="visible"/>
                                      </p:to>
                                    </p:set>
                                    <p:animEffect transition="in" filter="checkerboard(across)">
                                      <p:cBhvr>
                                        <p:cTn id="7" dur="500"/>
                                        <p:tgtEl>
                                          <p:spTgt spid="348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5" name="Rectangle 1026"/>
          <p:cNvSpPr>
            <a:spLocks noGrp="1" noChangeArrowheads="1"/>
          </p:cNvSpPr>
          <p:nvPr>
            <p:ph type="title"/>
          </p:nvPr>
        </p:nvSpPr>
        <p:spPr>
          <a:xfrm>
            <a:off x="611188" y="228600"/>
            <a:ext cx="7847012" cy="1066800"/>
          </a:xfrm>
          <a:noFill/>
        </p:spPr>
        <p:txBody>
          <a:bodyPr lIns="90488" tIns="44450" rIns="90488" bIns="44450"/>
          <a:lstStyle/>
          <a:p>
            <a:pPr eaLnBrk="1" hangingPunct="1"/>
            <a:r>
              <a:rPr lang="en-GB" sz="3600" smtClean="0">
                <a:solidFill>
                  <a:schemeClr val="tx1"/>
                </a:solidFill>
              </a:rPr>
              <a:t>Case Study – an example</a:t>
            </a:r>
          </a:p>
        </p:txBody>
      </p:sp>
      <p:sp>
        <p:nvSpPr>
          <p:cNvPr id="36866" name="Rectangle 1027"/>
          <p:cNvSpPr>
            <a:spLocks noGrp="1" noChangeArrowheads="1"/>
          </p:cNvSpPr>
          <p:nvPr>
            <p:ph idx="1"/>
          </p:nvPr>
        </p:nvSpPr>
        <p:spPr>
          <a:xfrm>
            <a:off x="611188" y="1268413"/>
            <a:ext cx="7993062" cy="4217987"/>
          </a:xfrm>
        </p:spPr>
        <p:txBody>
          <a:bodyPr lIns="90488" tIns="44450" rIns="90488" bIns="44450"/>
          <a:lstStyle/>
          <a:p>
            <a:pPr marL="0" indent="0" eaLnBrk="1" hangingPunct="1">
              <a:lnSpc>
                <a:spcPct val="90000"/>
              </a:lnSpc>
              <a:buFontTx/>
              <a:buNone/>
            </a:pPr>
            <a:r>
              <a:rPr lang="en-GB" sz="2800" dirty="0" smtClean="0"/>
              <a:t>Have a look at the hand-out (</a:t>
            </a:r>
            <a:r>
              <a:rPr lang="en-GB" sz="2800" dirty="0" err="1" smtClean="0"/>
              <a:t>Pyburn</a:t>
            </a:r>
            <a:r>
              <a:rPr lang="en-GB" sz="2800" dirty="0" smtClean="0"/>
              <a:t>, 2006).  </a:t>
            </a:r>
          </a:p>
          <a:p>
            <a:pPr marL="0" indent="0" eaLnBrk="1" hangingPunct="1">
              <a:lnSpc>
                <a:spcPct val="90000"/>
              </a:lnSpc>
              <a:buFontTx/>
              <a:buNone/>
            </a:pPr>
            <a:endParaRPr lang="en-GB" sz="2800" dirty="0" smtClean="0"/>
          </a:p>
          <a:p>
            <a:pPr marL="0" indent="0" eaLnBrk="1" hangingPunct="1">
              <a:lnSpc>
                <a:spcPct val="90000"/>
              </a:lnSpc>
              <a:buFont typeface="Wingdings" pitchFamily="2" charset="2"/>
              <a:buChar char="Ø"/>
            </a:pPr>
            <a:r>
              <a:rPr lang="en-GB" sz="2800" dirty="0" smtClean="0"/>
              <a:t>What features of this small-scale research project make it a case study?</a:t>
            </a:r>
          </a:p>
          <a:p>
            <a:pPr marL="0" indent="0" eaLnBrk="1" hangingPunct="1">
              <a:lnSpc>
                <a:spcPct val="90000"/>
              </a:lnSpc>
              <a:buFont typeface="Wingdings" pitchFamily="2" charset="2"/>
              <a:buChar char="Ø"/>
            </a:pPr>
            <a:endParaRPr lang="en-GB" sz="2800" dirty="0" smtClean="0"/>
          </a:p>
          <a:p>
            <a:pPr marL="0" indent="0" eaLnBrk="1" hangingPunct="1">
              <a:lnSpc>
                <a:spcPct val="90000"/>
              </a:lnSpc>
              <a:buFont typeface="Wingdings" pitchFamily="2" charset="2"/>
              <a:buChar char="Ø"/>
            </a:pPr>
            <a:r>
              <a:rPr lang="en-GB" sz="2800" dirty="0" smtClean="0"/>
              <a:t>In what ways do you think it might be </a:t>
            </a:r>
            <a:r>
              <a:rPr lang="en-GB" sz="2800" b="1" dirty="0" smtClean="0"/>
              <a:t>typical </a:t>
            </a:r>
            <a:r>
              <a:rPr lang="en-GB" sz="2800" dirty="0" smtClean="0"/>
              <a:t>of a case study?</a:t>
            </a:r>
          </a:p>
          <a:p>
            <a:pPr marL="0" indent="0" eaLnBrk="1" hangingPunct="1">
              <a:lnSpc>
                <a:spcPct val="90000"/>
              </a:lnSpc>
              <a:buFontTx/>
              <a:buNone/>
            </a:pPr>
            <a:endParaRPr lang="en-GB" sz="2800" dirty="0" smtClean="0"/>
          </a:p>
          <a:p>
            <a:pPr marL="0" indent="0" eaLnBrk="1" hangingPunct="1">
              <a:lnSpc>
                <a:spcPct val="90000"/>
              </a:lnSpc>
              <a:buFontTx/>
              <a:buNone/>
            </a:pPr>
            <a:r>
              <a:rPr lang="en-GB" sz="2800" dirty="0" smtClean="0"/>
              <a:t>[If you have time, try applying Wallace &amp; </a:t>
            </a:r>
            <a:r>
              <a:rPr lang="en-GB" sz="2800" dirty="0" err="1" smtClean="0"/>
              <a:t>Poulson</a:t>
            </a:r>
            <a:r>
              <a:rPr lang="en-GB" altLang="en-GB" sz="2800" dirty="0" err="1" smtClean="0"/>
              <a:t>’s</a:t>
            </a:r>
            <a:r>
              <a:rPr lang="en-GB" sz="2800" dirty="0" smtClean="0"/>
              <a:t> analytical criteria to </a:t>
            </a:r>
            <a:r>
              <a:rPr lang="en-GB" sz="2800" dirty="0" err="1" smtClean="0"/>
              <a:t>Pyburn</a:t>
            </a:r>
            <a:r>
              <a:rPr lang="en-GB" altLang="en-GB" sz="2800" dirty="0" err="1" smtClean="0"/>
              <a:t>’</a:t>
            </a:r>
            <a:r>
              <a:rPr lang="en-GB" sz="2800" dirty="0" err="1" smtClean="0"/>
              <a:t>s</a:t>
            </a:r>
            <a:r>
              <a:rPr lang="en-GB" sz="2800" dirty="0" smtClean="0"/>
              <a:t> work.]</a:t>
            </a:r>
          </a:p>
        </p:txBody>
      </p:sp>
    </p:spTree>
    <p:extLst>
      <p:ext uri="{BB962C8B-B14F-4D97-AF65-F5344CB8AC3E}">
        <p14:creationId xmlns:p14="http://schemas.microsoft.com/office/powerpoint/2010/main" val="128320989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Effect transition="in" filter="checkerboard(across)">
                                      <p:cBhvr>
                                        <p:cTn id="7" dur="500"/>
                                        <p:tgtEl>
                                          <p:spTgt spid="36866">
                                            <p:txEl>
                                              <p:pRg st="0" end="0"/>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2000"/>
                                  </p:stCondLst>
                                  <p:childTnLst>
                                    <p:set>
                                      <p:cBhvr>
                                        <p:cTn id="10" dur="1" fill="hold">
                                          <p:stCondLst>
                                            <p:cond delay="0"/>
                                          </p:stCondLst>
                                        </p:cTn>
                                        <p:tgtEl>
                                          <p:spTgt spid="36866">
                                            <p:txEl>
                                              <p:pRg st="2" end="2"/>
                                            </p:txEl>
                                          </p:spTgt>
                                        </p:tgtEl>
                                        <p:attrNameLst>
                                          <p:attrName>style.visibility</p:attrName>
                                        </p:attrNameLst>
                                      </p:cBhvr>
                                      <p:to>
                                        <p:strVal val="visible"/>
                                      </p:to>
                                    </p:set>
                                    <p:animEffect transition="in" filter="checkerboard(across)">
                                      <p:cBhvr>
                                        <p:cTn id="11" dur="500"/>
                                        <p:tgtEl>
                                          <p:spTgt spid="36866">
                                            <p:txEl>
                                              <p:pRg st="2" end="2"/>
                                            </p:txEl>
                                          </p:spTgt>
                                        </p:tgtEl>
                                      </p:cBhvr>
                                    </p:animEffect>
                                  </p:childTnLst>
                                </p:cTn>
                              </p:par>
                            </p:childTnLst>
                          </p:cTn>
                        </p:par>
                        <p:par>
                          <p:cTn id="12" fill="hold" nodeType="afterGroup">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36866">
                                            <p:txEl>
                                              <p:pRg st="4" end="4"/>
                                            </p:txEl>
                                          </p:spTgt>
                                        </p:tgtEl>
                                        <p:attrNameLst>
                                          <p:attrName>style.visibility</p:attrName>
                                        </p:attrNameLst>
                                      </p:cBhvr>
                                      <p:to>
                                        <p:strVal val="visible"/>
                                      </p:to>
                                    </p:set>
                                    <p:animEffect transition="in" filter="checkerboard(across)">
                                      <p:cBhvr>
                                        <p:cTn id="15" dur="500"/>
                                        <p:tgtEl>
                                          <p:spTgt spid="36866">
                                            <p:txEl>
                                              <p:pRg st="4" end="4"/>
                                            </p:txEl>
                                          </p:spTgt>
                                        </p:tgtEl>
                                      </p:cBhvr>
                                    </p:animEffect>
                                  </p:childTnLst>
                                </p:cTn>
                              </p:par>
                            </p:childTnLst>
                          </p:cTn>
                        </p:par>
                        <p:par>
                          <p:cTn id="16" fill="hold" nodeType="afterGroup">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36866">
                                            <p:txEl>
                                              <p:pRg st="6" end="6"/>
                                            </p:txEl>
                                          </p:spTgt>
                                        </p:tgtEl>
                                        <p:attrNameLst>
                                          <p:attrName>style.visibility</p:attrName>
                                        </p:attrNameLst>
                                      </p:cBhvr>
                                      <p:to>
                                        <p:strVal val="visible"/>
                                      </p:to>
                                    </p:set>
                                    <p:animEffect transition="in" filter="checkerboard(across)">
                                      <p:cBhvr>
                                        <p:cTn id="19" dur="500"/>
                                        <p:tgtEl>
                                          <p:spTgt spid="3686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noFill/>
        </p:spPr>
        <p:txBody>
          <a:bodyPr lIns="90488" tIns="44450" rIns="90488" bIns="44450"/>
          <a:lstStyle/>
          <a:p>
            <a:pPr eaLnBrk="1" hangingPunct="1"/>
            <a:r>
              <a:rPr lang="en-GB" sz="3600" smtClean="0">
                <a:solidFill>
                  <a:schemeClr val="tx1"/>
                </a:solidFill>
              </a:rPr>
              <a:t>Features of Case Study</a:t>
            </a:r>
          </a:p>
        </p:txBody>
      </p:sp>
      <p:sp>
        <p:nvSpPr>
          <p:cNvPr id="38914" name="Rectangle 3"/>
          <p:cNvSpPr>
            <a:spLocks noGrp="1" noChangeArrowheads="1"/>
          </p:cNvSpPr>
          <p:nvPr>
            <p:ph idx="1"/>
          </p:nvPr>
        </p:nvSpPr>
        <p:spPr>
          <a:xfrm>
            <a:off x="684213" y="1412875"/>
            <a:ext cx="7773987" cy="3384550"/>
          </a:xfrm>
        </p:spPr>
        <p:txBody>
          <a:bodyPr lIns="90488" tIns="44450" rIns="90488" bIns="44450"/>
          <a:lstStyle/>
          <a:p>
            <a:pPr marL="114300" indent="-571500" eaLnBrk="1" hangingPunct="1">
              <a:buFont typeface="Wingdings" pitchFamily="2" charset="2"/>
              <a:buChar char="Ø"/>
            </a:pPr>
            <a:r>
              <a:rPr lang="en-GB" sz="2800" smtClean="0"/>
              <a:t>A case study looks at what Bassey (1999) calls a singularity, e.g. one school, one classroom, one event in time;</a:t>
            </a:r>
          </a:p>
          <a:p>
            <a:pPr marL="114300" indent="-571500" eaLnBrk="1" hangingPunct="1">
              <a:buFont typeface="Wingdings" pitchFamily="2" charset="2"/>
              <a:buChar char="Ø"/>
            </a:pPr>
            <a:r>
              <a:rPr lang="en-US" sz="2800" smtClean="0">
                <a:cs typeface="Times New Roman" pitchFamily="18" charset="0"/>
              </a:rPr>
              <a:t>A </a:t>
            </a:r>
            <a:r>
              <a:rPr lang="en-US" altLang="en-GB" sz="2800" smtClean="0">
                <a:cs typeface="Times New Roman" pitchFamily="18" charset="0"/>
              </a:rPr>
              <a:t>“</a:t>
            </a:r>
            <a:r>
              <a:rPr lang="en-US" altLang="ja-JP" sz="2800" smtClean="0">
                <a:cs typeface="Times New Roman" pitchFamily="18" charset="0"/>
              </a:rPr>
              <a:t>bounded system</a:t>
            </a:r>
            <a:r>
              <a:rPr lang="en-US" altLang="en-GB" sz="2800" smtClean="0">
                <a:cs typeface="Times New Roman" pitchFamily="18" charset="0"/>
              </a:rPr>
              <a:t>”</a:t>
            </a:r>
            <a:r>
              <a:rPr lang="en-US" altLang="ja-JP" sz="2800" smtClean="0">
                <a:cs typeface="Times New Roman" pitchFamily="18" charset="0"/>
              </a:rPr>
              <a:t> (Cresswell,  1996:36), limited in both time and space;</a:t>
            </a:r>
          </a:p>
          <a:p>
            <a:pPr marL="114300" indent="-571500" eaLnBrk="1" hangingPunct="1">
              <a:buFont typeface="Wingdings" pitchFamily="2" charset="2"/>
              <a:buChar char="Ø"/>
            </a:pPr>
            <a:r>
              <a:rPr lang="en-US" sz="2800" smtClean="0">
                <a:cs typeface="Times New Roman" pitchFamily="18" charset="0"/>
              </a:rPr>
              <a:t>More than one source of information to get an in-depth picture; methodological triangulation and/or respondent triangulation;</a:t>
            </a:r>
          </a:p>
          <a:p>
            <a:pPr marL="114300" indent="-571500" eaLnBrk="1" hangingPunct="1">
              <a:buFont typeface="Wingdings" pitchFamily="2" charset="2"/>
              <a:buChar char="Ø"/>
            </a:pPr>
            <a:r>
              <a:rPr lang="en-US" sz="2800" smtClean="0">
                <a:cs typeface="Times New Roman" pitchFamily="18" charset="0"/>
              </a:rPr>
              <a:t>Deep, but not very broad. </a:t>
            </a:r>
          </a:p>
        </p:txBody>
      </p:sp>
    </p:spTree>
    <p:extLst>
      <p:ext uri="{BB962C8B-B14F-4D97-AF65-F5344CB8AC3E}">
        <p14:creationId xmlns:p14="http://schemas.microsoft.com/office/powerpoint/2010/main" val="220741883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38914">
                                            <p:txEl>
                                              <p:pRg st="0" end="0"/>
                                            </p:txEl>
                                          </p:spTgt>
                                        </p:tgtEl>
                                        <p:attrNameLst>
                                          <p:attrName>style.visibility</p:attrName>
                                        </p:attrNameLst>
                                      </p:cBhvr>
                                      <p:to>
                                        <p:strVal val="visible"/>
                                      </p:to>
                                    </p:set>
                                    <p:animEffect transition="in" filter="checkerboard(across)">
                                      <p:cBhvr>
                                        <p:cTn id="7" dur="500"/>
                                        <p:tgtEl>
                                          <p:spTgt spid="38914">
                                            <p:txEl>
                                              <p:pRg st="0" end="0"/>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3000"/>
                                  </p:stCondLst>
                                  <p:childTnLst>
                                    <p:set>
                                      <p:cBhvr>
                                        <p:cTn id="10" dur="1" fill="hold">
                                          <p:stCondLst>
                                            <p:cond delay="0"/>
                                          </p:stCondLst>
                                        </p:cTn>
                                        <p:tgtEl>
                                          <p:spTgt spid="38914">
                                            <p:txEl>
                                              <p:pRg st="1" end="1"/>
                                            </p:txEl>
                                          </p:spTgt>
                                        </p:tgtEl>
                                        <p:attrNameLst>
                                          <p:attrName>style.visibility</p:attrName>
                                        </p:attrNameLst>
                                      </p:cBhvr>
                                      <p:to>
                                        <p:strVal val="visible"/>
                                      </p:to>
                                    </p:set>
                                    <p:animEffect transition="in" filter="checkerboard(across)">
                                      <p:cBhvr>
                                        <p:cTn id="11" dur="500"/>
                                        <p:tgtEl>
                                          <p:spTgt spid="38914">
                                            <p:txEl>
                                              <p:pRg st="1" end="1"/>
                                            </p:txEl>
                                          </p:spTgt>
                                        </p:tgtEl>
                                      </p:cBhvr>
                                    </p:animEffect>
                                  </p:childTnLst>
                                </p:cTn>
                              </p:par>
                            </p:childTnLst>
                          </p:cTn>
                        </p:par>
                        <p:par>
                          <p:cTn id="12" fill="hold" nodeType="afterGroup">
                            <p:stCondLst>
                              <p:cond delay="5000"/>
                            </p:stCondLst>
                            <p:childTnLst>
                              <p:par>
                                <p:cTn id="13" presetID="5" presetClass="entr" presetSubtype="10" fill="hold" nodeType="afterEffect">
                                  <p:stCondLst>
                                    <p:cond delay="3000"/>
                                  </p:stCondLst>
                                  <p:childTnLst>
                                    <p:set>
                                      <p:cBhvr>
                                        <p:cTn id="14" dur="1" fill="hold">
                                          <p:stCondLst>
                                            <p:cond delay="0"/>
                                          </p:stCondLst>
                                        </p:cTn>
                                        <p:tgtEl>
                                          <p:spTgt spid="38914">
                                            <p:txEl>
                                              <p:pRg st="2" end="2"/>
                                            </p:txEl>
                                          </p:spTgt>
                                        </p:tgtEl>
                                        <p:attrNameLst>
                                          <p:attrName>style.visibility</p:attrName>
                                        </p:attrNameLst>
                                      </p:cBhvr>
                                      <p:to>
                                        <p:strVal val="visible"/>
                                      </p:to>
                                    </p:set>
                                    <p:animEffect transition="in" filter="checkerboard(across)">
                                      <p:cBhvr>
                                        <p:cTn id="15" dur="500"/>
                                        <p:tgtEl>
                                          <p:spTgt spid="38914">
                                            <p:txEl>
                                              <p:pRg st="2" end="2"/>
                                            </p:txEl>
                                          </p:spTgt>
                                        </p:tgtEl>
                                      </p:cBhvr>
                                    </p:animEffect>
                                  </p:childTnLst>
                                </p:cTn>
                              </p:par>
                            </p:childTnLst>
                          </p:cTn>
                        </p:par>
                        <p:par>
                          <p:cTn id="16" fill="hold" nodeType="afterGroup">
                            <p:stCondLst>
                              <p:cond delay="8500"/>
                            </p:stCondLst>
                            <p:childTnLst>
                              <p:par>
                                <p:cTn id="17" presetID="5" presetClass="entr" presetSubtype="10" fill="hold" nodeType="afterEffect">
                                  <p:stCondLst>
                                    <p:cond delay="3000"/>
                                  </p:stCondLst>
                                  <p:childTnLst>
                                    <p:set>
                                      <p:cBhvr>
                                        <p:cTn id="18" dur="1" fill="hold">
                                          <p:stCondLst>
                                            <p:cond delay="0"/>
                                          </p:stCondLst>
                                        </p:cTn>
                                        <p:tgtEl>
                                          <p:spTgt spid="38914">
                                            <p:txEl>
                                              <p:pRg st="3" end="3"/>
                                            </p:txEl>
                                          </p:spTgt>
                                        </p:tgtEl>
                                        <p:attrNameLst>
                                          <p:attrName>style.visibility</p:attrName>
                                        </p:attrNameLst>
                                      </p:cBhvr>
                                      <p:to>
                                        <p:strVal val="visible"/>
                                      </p:to>
                                    </p:set>
                                    <p:animEffect transition="in" filter="checkerboard(across)">
                                      <p:cBhvr>
                                        <p:cTn id="19" dur="500"/>
                                        <p:tgtEl>
                                          <p:spTgt spid="389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3"/>
          <p:cNvSpPr>
            <a:spLocks noGrp="1"/>
          </p:cNvSpPr>
          <p:nvPr>
            <p:ph type="title"/>
          </p:nvPr>
        </p:nvSpPr>
        <p:spPr/>
        <p:txBody>
          <a:bodyPr/>
          <a:lstStyle/>
          <a:p>
            <a:pPr eaLnBrk="1" hangingPunct="1"/>
            <a:r>
              <a:rPr lang="en-GB" altLang="ja-JP" sz="2800" smtClean="0"/>
              <a:t>A case study is an empirical enquiry which is:</a:t>
            </a:r>
            <a:endParaRPr lang="en-GB" sz="2800" smtClean="0"/>
          </a:p>
        </p:txBody>
      </p:sp>
      <p:sp>
        <p:nvSpPr>
          <p:cNvPr id="40962" name="Content Placeholder 4"/>
          <p:cNvSpPr>
            <a:spLocks noGrp="1"/>
          </p:cNvSpPr>
          <p:nvPr>
            <p:ph sz="half" idx="1"/>
          </p:nvPr>
        </p:nvSpPr>
        <p:spPr>
          <a:xfrm>
            <a:off x="395288" y="1268413"/>
            <a:ext cx="3960812" cy="4217987"/>
          </a:xfrm>
        </p:spPr>
        <p:txBody>
          <a:bodyPr/>
          <a:lstStyle/>
          <a:p>
            <a:pPr eaLnBrk="1" hangingPunct="1">
              <a:spcBef>
                <a:spcPct val="0"/>
              </a:spcBef>
              <a:buFont typeface="Wingdings" pitchFamily="2" charset="2"/>
              <a:buChar char="Ø"/>
            </a:pPr>
            <a:r>
              <a:rPr lang="en-GB" sz="2000" smtClean="0"/>
              <a:t>Conducted within a localised boundary</a:t>
            </a:r>
          </a:p>
          <a:p>
            <a:pPr eaLnBrk="1" hangingPunct="1">
              <a:spcBef>
                <a:spcPct val="0"/>
              </a:spcBef>
              <a:buFont typeface="Wingdings" pitchFamily="2" charset="2"/>
              <a:buChar char="Ø"/>
            </a:pPr>
            <a:r>
              <a:rPr lang="en-GB" sz="2000" smtClean="0"/>
              <a:t>Interesting enquiry into aspects of an educational activity,  programme, institution, system</a:t>
            </a:r>
          </a:p>
          <a:p>
            <a:pPr eaLnBrk="1" hangingPunct="1">
              <a:spcBef>
                <a:spcPct val="0"/>
              </a:spcBef>
              <a:buFont typeface="Wingdings" pitchFamily="2" charset="2"/>
              <a:buChar char="Ø"/>
            </a:pPr>
            <a:r>
              <a:rPr lang="en-GB" sz="2000" smtClean="0"/>
              <a:t>In its natural context and within an ethic of respect for persons</a:t>
            </a:r>
          </a:p>
          <a:p>
            <a:pPr eaLnBrk="1" hangingPunct="1">
              <a:spcBef>
                <a:spcPct val="0"/>
              </a:spcBef>
              <a:buFont typeface="Wingdings" pitchFamily="2" charset="2"/>
              <a:buChar char="Ø"/>
            </a:pPr>
            <a:r>
              <a:rPr lang="en-GB" sz="2000" smtClean="0"/>
              <a:t>To inform judgements and decisions of policy-makers and practitioners (or theoreticians)</a:t>
            </a:r>
          </a:p>
          <a:p>
            <a:pPr eaLnBrk="1" hangingPunct="1">
              <a:spcBef>
                <a:spcPct val="0"/>
              </a:spcBef>
              <a:buFont typeface="Wingdings" pitchFamily="2" charset="2"/>
              <a:buChar char="Ø"/>
            </a:pPr>
            <a:r>
              <a:rPr lang="en-GB" sz="2000" smtClean="0"/>
              <a:t>Collecting sufficient data for the researcher to be able to:</a:t>
            </a:r>
          </a:p>
        </p:txBody>
      </p:sp>
      <p:sp>
        <p:nvSpPr>
          <p:cNvPr id="23555" name="Content Placeholder 5"/>
          <p:cNvSpPr>
            <a:spLocks noGrp="1"/>
          </p:cNvSpPr>
          <p:nvPr>
            <p:ph sz="half" idx="2"/>
          </p:nvPr>
        </p:nvSpPr>
        <p:spPr>
          <a:xfrm>
            <a:off x="4648200" y="1196975"/>
            <a:ext cx="4171950" cy="4289425"/>
          </a:xfrm>
        </p:spPr>
        <p:txBody>
          <a:bodyPr/>
          <a:lstStyle/>
          <a:p>
            <a:pPr eaLnBrk="1" hangingPunct="1">
              <a:spcBef>
                <a:spcPts val="0"/>
              </a:spcBef>
              <a:buFont typeface="Lucida Grande"/>
              <a:buChar char="-"/>
              <a:defRPr/>
            </a:pPr>
            <a:r>
              <a:rPr lang="en-GB" sz="2000" dirty="0">
                <a:ea typeface="+mn-ea"/>
                <a:cs typeface="+mn-cs"/>
              </a:rPr>
              <a:t>Explore significant features</a:t>
            </a:r>
          </a:p>
          <a:p>
            <a:pPr eaLnBrk="1" hangingPunct="1">
              <a:spcBef>
                <a:spcPts val="0"/>
              </a:spcBef>
              <a:buFont typeface="Lucida Grande"/>
              <a:buChar char="-"/>
              <a:defRPr/>
            </a:pPr>
            <a:r>
              <a:rPr lang="en-GB" sz="2000" dirty="0">
                <a:ea typeface="+mn-ea"/>
                <a:cs typeface="+mn-cs"/>
              </a:rPr>
              <a:t>Create plausible interpretations</a:t>
            </a:r>
          </a:p>
          <a:p>
            <a:pPr eaLnBrk="1" hangingPunct="1">
              <a:spcBef>
                <a:spcPts val="0"/>
              </a:spcBef>
              <a:buFont typeface="Lucida Grande"/>
              <a:buChar char="-"/>
              <a:defRPr/>
            </a:pPr>
            <a:r>
              <a:rPr lang="en-GB" sz="2000" dirty="0">
                <a:ea typeface="+mn-ea"/>
                <a:cs typeface="+mn-cs"/>
              </a:rPr>
              <a:t>Test trustworthiness of these</a:t>
            </a:r>
          </a:p>
          <a:p>
            <a:pPr eaLnBrk="1" hangingPunct="1">
              <a:spcBef>
                <a:spcPts val="0"/>
              </a:spcBef>
              <a:buFont typeface="Lucida Grande"/>
              <a:buChar char="-"/>
              <a:defRPr/>
            </a:pPr>
            <a:r>
              <a:rPr lang="en-GB" sz="2000" dirty="0">
                <a:ea typeface="+mn-ea"/>
                <a:cs typeface="+mn-cs"/>
              </a:rPr>
              <a:t>Construct a worthwhile argument or story</a:t>
            </a:r>
          </a:p>
          <a:p>
            <a:pPr eaLnBrk="1" hangingPunct="1">
              <a:spcBef>
                <a:spcPts val="0"/>
              </a:spcBef>
              <a:buFont typeface="Lucida Grande"/>
              <a:buChar char="-"/>
              <a:defRPr/>
            </a:pPr>
            <a:r>
              <a:rPr lang="en-GB" sz="2000" dirty="0">
                <a:ea typeface="+mn-ea"/>
                <a:cs typeface="+mn-cs"/>
              </a:rPr>
              <a:t>Relate argument or story to relevant research in the literature</a:t>
            </a:r>
          </a:p>
          <a:p>
            <a:pPr eaLnBrk="1" hangingPunct="1">
              <a:spcBef>
                <a:spcPts val="0"/>
              </a:spcBef>
              <a:buFont typeface="Lucida Grande"/>
              <a:buChar char="-"/>
              <a:defRPr/>
            </a:pPr>
            <a:r>
              <a:rPr lang="en-GB" sz="2000" dirty="0" smtClean="0">
                <a:ea typeface="+mn-ea"/>
                <a:cs typeface="+mn-cs"/>
              </a:rPr>
              <a:t>Conveys </a:t>
            </a:r>
            <a:r>
              <a:rPr lang="en-GB" sz="2000" dirty="0">
                <a:ea typeface="+mn-ea"/>
                <a:cs typeface="+mn-cs"/>
              </a:rPr>
              <a:t>convincingly to an audience the argument or story</a:t>
            </a:r>
          </a:p>
          <a:p>
            <a:pPr eaLnBrk="1" hangingPunct="1">
              <a:spcBef>
                <a:spcPts val="0"/>
              </a:spcBef>
              <a:buFont typeface="Lucida Grande"/>
              <a:buChar char="-"/>
              <a:defRPr/>
            </a:pPr>
            <a:r>
              <a:rPr lang="en-GB" sz="2000" dirty="0">
                <a:ea typeface="+mn-ea"/>
                <a:cs typeface="+mn-cs"/>
              </a:rPr>
              <a:t>Provide an audit trail for other researchers to validate or challenge findings or construct alternative </a:t>
            </a:r>
            <a:r>
              <a:rPr lang="en-GB" sz="2000" dirty="0" smtClean="0">
                <a:ea typeface="+mn-ea"/>
                <a:cs typeface="+mn-cs"/>
              </a:rPr>
              <a:t>arguments</a:t>
            </a:r>
          </a:p>
          <a:p>
            <a:pPr eaLnBrk="1" hangingPunct="1">
              <a:spcBef>
                <a:spcPts val="0"/>
              </a:spcBef>
              <a:buFont typeface="Lucida Grande"/>
              <a:buChar char="-"/>
              <a:defRPr/>
            </a:pPr>
            <a:endParaRPr lang="en-GB" sz="2000" dirty="0" smtClean="0">
              <a:ea typeface="+mn-ea"/>
              <a:cs typeface="+mn-cs"/>
            </a:endParaRPr>
          </a:p>
          <a:p>
            <a:pPr marL="0" indent="0" eaLnBrk="1" hangingPunct="1">
              <a:buFontTx/>
              <a:buNone/>
              <a:defRPr/>
            </a:pPr>
            <a:r>
              <a:rPr lang="en-GB" sz="1800" dirty="0" smtClean="0">
                <a:ea typeface="+mn-ea"/>
                <a:cs typeface="+mn-cs"/>
              </a:rPr>
              <a:t>                                           Bassey </a:t>
            </a:r>
            <a:r>
              <a:rPr lang="en-GB" sz="1800" dirty="0">
                <a:ea typeface="+mn-ea"/>
                <a:cs typeface="+mn-cs"/>
              </a:rPr>
              <a:t>(2007:143) </a:t>
            </a:r>
          </a:p>
        </p:txBody>
      </p:sp>
    </p:spTree>
    <p:extLst>
      <p:ext uri="{BB962C8B-B14F-4D97-AF65-F5344CB8AC3E}">
        <p14:creationId xmlns:p14="http://schemas.microsoft.com/office/powerpoint/2010/main" val="35830017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40962">
                                            <p:txEl>
                                              <p:pRg st="0" end="0"/>
                                            </p:txEl>
                                          </p:spTgt>
                                        </p:tgtEl>
                                        <p:attrNameLst>
                                          <p:attrName>style.visibility</p:attrName>
                                        </p:attrNameLst>
                                      </p:cBhvr>
                                      <p:to>
                                        <p:strVal val="visible"/>
                                      </p:to>
                                    </p:set>
                                    <p:animEffect transition="in" filter="checkerboard(across)">
                                      <p:cBhvr>
                                        <p:cTn id="7" dur="500"/>
                                        <p:tgtEl>
                                          <p:spTgt spid="40962">
                                            <p:txEl>
                                              <p:pRg st="0" end="0"/>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2000"/>
                                  </p:stCondLst>
                                  <p:childTnLst>
                                    <p:set>
                                      <p:cBhvr>
                                        <p:cTn id="10" dur="1" fill="hold">
                                          <p:stCondLst>
                                            <p:cond delay="0"/>
                                          </p:stCondLst>
                                        </p:cTn>
                                        <p:tgtEl>
                                          <p:spTgt spid="40962">
                                            <p:txEl>
                                              <p:pRg st="1" end="1"/>
                                            </p:txEl>
                                          </p:spTgt>
                                        </p:tgtEl>
                                        <p:attrNameLst>
                                          <p:attrName>style.visibility</p:attrName>
                                        </p:attrNameLst>
                                      </p:cBhvr>
                                      <p:to>
                                        <p:strVal val="visible"/>
                                      </p:to>
                                    </p:set>
                                    <p:animEffect transition="in" filter="checkerboard(across)">
                                      <p:cBhvr>
                                        <p:cTn id="11" dur="500"/>
                                        <p:tgtEl>
                                          <p:spTgt spid="40962">
                                            <p:txEl>
                                              <p:pRg st="1" end="1"/>
                                            </p:txEl>
                                          </p:spTgt>
                                        </p:tgtEl>
                                      </p:cBhvr>
                                    </p:animEffect>
                                  </p:childTnLst>
                                </p:cTn>
                              </p:par>
                            </p:childTnLst>
                          </p:cTn>
                        </p:par>
                        <p:par>
                          <p:cTn id="12" fill="hold" nodeType="afterGroup">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40962">
                                            <p:txEl>
                                              <p:pRg st="2" end="2"/>
                                            </p:txEl>
                                          </p:spTgt>
                                        </p:tgtEl>
                                        <p:attrNameLst>
                                          <p:attrName>style.visibility</p:attrName>
                                        </p:attrNameLst>
                                      </p:cBhvr>
                                      <p:to>
                                        <p:strVal val="visible"/>
                                      </p:to>
                                    </p:set>
                                    <p:animEffect transition="in" filter="checkerboard(across)">
                                      <p:cBhvr>
                                        <p:cTn id="15" dur="500"/>
                                        <p:tgtEl>
                                          <p:spTgt spid="40962">
                                            <p:txEl>
                                              <p:pRg st="2" end="2"/>
                                            </p:txEl>
                                          </p:spTgt>
                                        </p:tgtEl>
                                      </p:cBhvr>
                                    </p:animEffect>
                                  </p:childTnLst>
                                </p:cTn>
                              </p:par>
                            </p:childTnLst>
                          </p:cTn>
                        </p:par>
                        <p:par>
                          <p:cTn id="16" fill="hold" nodeType="afterGroup">
                            <p:stCondLst>
                              <p:cond delay="6500"/>
                            </p:stCondLst>
                            <p:childTnLst>
                              <p:par>
                                <p:cTn id="17" presetID="5" presetClass="entr" presetSubtype="10" fill="hold" nodeType="afterEffect">
                                  <p:stCondLst>
                                    <p:cond delay="2000"/>
                                  </p:stCondLst>
                                  <p:childTnLst>
                                    <p:set>
                                      <p:cBhvr>
                                        <p:cTn id="18" dur="1" fill="hold">
                                          <p:stCondLst>
                                            <p:cond delay="0"/>
                                          </p:stCondLst>
                                        </p:cTn>
                                        <p:tgtEl>
                                          <p:spTgt spid="40962">
                                            <p:txEl>
                                              <p:pRg st="3" end="3"/>
                                            </p:txEl>
                                          </p:spTgt>
                                        </p:tgtEl>
                                        <p:attrNameLst>
                                          <p:attrName>style.visibility</p:attrName>
                                        </p:attrNameLst>
                                      </p:cBhvr>
                                      <p:to>
                                        <p:strVal val="visible"/>
                                      </p:to>
                                    </p:set>
                                    <p:animEffect transition="in" filter="checkerboard(across)">
                                      <p:cBhvr>
                                        <p:cTn id="19" dur="500"/>
                                        <p:tgtEl>
                                          <p:spTgt spid="40962">
                                            <p:txEl>
                                              <p:pRg st="3" end="3"/>
                                            </p:txEl>
                                          </p:spTgt>
                                        </p:tgtEl>
                                      </p:cBhvr>
                                    </p:animEffect>
                                  </p:childTnLst>
                                </p:cTn>
                              </p:par>
                            </p:childTnLst>
                          </p:cTn>
                        </p:par>
                        <p:par>
                          <p:cTn id="20" fill="hold" nodeType="afterGroup">
                            <p:stCondLst>
                              <p:cond delay="9000"/>
                            </p:stCondLst>
                            <p:childTnLst>
                              <p:par>
                                <p:cTn id="21" presetID="5" presetClass="entr" presetSubtype="10" fill="hold" nodeType="afterEffect">
                                  <p:stCondLst>
                                    <p:cond delay="2000"/>
                                  </p:stCondLst>
                                  <p:childTnLst>
                                    <p:set>
                                      <p:cBhvr>
                                        <p:cTn id="22" dur="1" fill="hold">
                                          <p:stCondLst>
                                            <p:cond delay="0"/>
                                          </p:stCondLst>
                                        </p:cTn>
                                        <p:tgtEl>
                                          <p:spTgt spid="40962">
                                            <p:txEl>
                                              <p:pRg st="4" end="4"/>
                                            </p:txEl>
                                          </p:spTgt>
                                        </p:tgtEl>
                                        <p:attrNameLst>
                                          <p:attrName>style.visibility</p:attrName>
                                        </p:attrNameLst>
                                      </p:cBhvr>
                                      <p:to>
                                        <p:strVal val="visible"/>
                                      </p:to>
                                    </p:set>
                                    <p:animEffect transition="in" filter="checkerboard(across)">
                                      <p:cBhvr>
                                        <p:cTn id="23" dur="500"/>
                                        <p:tgtEl>
                                          <p:spTgt spid="40962">
                                            <p:txEl>
                                              <p:pRg st="4" end="4"/>
                                            </p:txEl>
                                          </p:spTgt>
                                        </p:tgtEl>
                                      </p:cBhvr>
                                    </p:animEffect>
                                  </p:childTnLst>
                                </p:cTn>
                              </p:par>
                            </p:childTnLst>
                          </p:cTn>
                        </p:par>
                        <p:par>
                          <p:cTn id="24" fill="hold" nodeType="afterGroup">
                            <p:stCondLst>
                              <p:cond delay="11500"/>
                            </p:stCondLst>
                            <p:childTnLst>
                              <p:par>
                                <p:cTn id="25" presetID="5" presetClass="entr" presetSubtype="10" fill="hold" nodeType="afterEffect">
                                  <p:stCondLst>
                                    <p:cond delay="3000"/>
                                  </p:stCondLst>
                                  <p:childTnLst>
                                    <p:set>
                                      <p:cBhvr>
                                        <p:cTn id="26" dur="1" fill="hold">
                                          <p:stCondLst>
                                            <p:cond delay="0"/>
                                          </p:stCondLst>
                                        </p:cTn>
                                        <p:tgtEl>
                                          <p:spTgt spid="23555">
                                            <p:txEl>
                                              <p:pRg st="0" end="0"/>
                                            </p:txEl>
                                          </p:spTgt>
                                        </p:tgtEl>
                                        <p:attrNameLst>
                                          <p:attrName>style.visibility</p:attrName>
                                        </p:attrNameLst>
                                      </p:cBhvr>
                                      <p:to>
                                        <p:strVal val="visible"/>
                                      </p:to>
                                    </p:set>
                                    <p:animEffect transition="in" filter="checkerboard(across)">
                                      <p:cBhvr>
                                        <p:cTn id="27" dur="500"/>
                                        <p:tgtEl>
                                          <p:spTgt spid="23555">
                                            <p:txEl>
                                              <p:pRg st="0" end="0"/>
                                            </p:txEl>
                                          </p:spTgt>
                                        </p:tgtEl>
                                      </p:cBhvr>
                                    </p:animEffect>
                                  </p:childTnLst>
                                </p:cTn>
                              </p:par>
                            </p:childTnLst>
                          </p:cTn>
                        </p:par>
                        <p:par>
                          <p:cTn id="28" fill="hold" nodeType="afterGroup">
                            <p:stCondLst>
                              <p:cond delay="15000"/>
                            </p:stCondLst>
                            <p:childTnLst>
                              <p:par>
                                <p:cTn id="29" presetID="5" presetClass="entr" presetSubtype="10" fill="hold" nodeType="afterEffect">
                                  <p:stCondLst>
                                    <p:cond delay="2000"/>
                                  </p:stCondLst>
                                  <p:childTnLst>
                                    <p:set>
                                      <p:cBhvr>
                                        <p:cTn id="30" dur="1" fill="hold">
                                          <p:stCondLst>
                                            <p:cond delay="0"/>
                                          </p:stCondLst>
                                        </p:cTn>
                                        <p:tgtEl>
                                          <p:spTgt spid="23555">
                                            <p:txEl>
                                              <p:pRg st="1" end="1"/>
                                            </p:txEl>
                                          </p:spTgt>
                                        </p:tgtEl>
                                        <p:attrNameLst>
                                          <p:attrName>style.visibility</p:attrName>
                                        </p:attrNameLst>
                                      </p:cBhvr>
                                      <p:to>
                                        <p:strVal val="visible"/>
                                      </p:to>
                                    </p:set>
                                    <p:animEffect transition="in" filter="checkerboard(across)">
                                      <p:cBhvr>
                                        <p:cTn id="31" dur="500"/>
                                        <p:tgtEl>
                                          <p:spTgt spid="23555">
                                            <p:txEl>
                                              <p:pRg st="1" end="1"/>
                                            </p:txEl>
                                          </p:spTgt>
                                        </p:tgtEl>
                                      </p:cBhvr>
                                    </p:animEffect>
                                  </p:childTnLst>
                                </p:cTn>
                              </p:par>
                            </p:childTnLst>
                          </p:cTn>
                        </p:par>
                        <p:par>
                          <p:cTn id="32" fill="hold" nodeType="afterGroup">
                            <p:stCondLst>
                              <p:cond delay="17500"/>
                            </p:stCondLst>
                            <p:childTnLst>
                              <p:par>
                                <p:cTn id="33" presetID="5" presetClass="entr" presetSubtype="10" fill="hold" nodeType="afterEffect">
                                  <p:stCondLst>
                                    <p:cond delay="2000"/>
                                  </p:stCondLst>
                                  <p:childTnLst>
                                    <p:set>
                                      <p:cBhvr>
                                        <p:cTn id="34" dur="1" fill="hold">
                                          <p:stCondLst>
                                            <p:cond delay="0"/>
                                          </p:stCondLst>
                                        </p:cTn>
                                        <p:tgtEl>
                                          <p:spTgt spid="23555">
                                            <p:txEl>
                                              <p:pRg st="2" end="2"/>
                                            </p:txEl>
                                          </p:spTgt>
                                        </p:tgtEl>
                                        <p:attrNameLst>
                                          <p:attrName>style.visibility</p:attrName>
                                        </p:attrNameLst>
                                      </p:cBhvr>
                                      <p:to>
                                        <p:strVal val="visible"/>
                                      </p:to>
                                    </p:set>
                                    <p:animEffect transition="in" filter="checkerboard(across)">
                                      <p:cBhvr>
                                        <p:cTn id="35" dur="500"/>
                                        <p:tgtEl>
                                          <p:spTgt spid="23555">
                                            <p:txEl>
                                              <p:pRg st="2" end="2"/>
                                            </p:txEl>
                                          </p:spTgt>
                                        </p:tgtEl>
                                      </p:cBhvr>
                                    </p:animEffect>
                                  </p:childTnLst>
                                </p:cTn>
                              </p:par>
                            </p:childTnLst>
                          </p:cTn>
                        </p:par>
                        <p:par>
                          <p:cTn id="36" fill="hold" nodeType="afterGroup">
                            <p:stCondLst>
                              <p:cond delay="20000"/>
                            </p:stCondLst>
                            <p:childTnLst>
                              <p:par>
                                <p:cTn id="37" presetID="5" presetClass="entr" presetSubtype="10" fill="hold" nodeType="afterEffect">
                                  <p:stCondLst>
                                    <p:cond delay="2000"/>
                                  </p:stCondLst>
                                  <p:childTnLst>
                                    <p:set>
                                      <p:cBhvr>
                                        <p:cTn id="38" dur="1" fill="hold">
                                          <p:stCondLst>
                                            <p:cond delay="0"/>
                                          </p:stCondLst>
                                        </p:cTn>
                                        <p:tgtEl>
                                          <p:spTgt spid="23555">
                                            <p:txEl>
                                              <p:pRg st="3" end="3"/>
                                            </p:txEl>
                                          </p:spTgt>
                                        </p:tgtEl>
                                        <p:attrNameLst>
                                          <p:attrName>style.visibility</p:attrName>
                                        </p:attrNameLst>
                                      </p:cBhvr>
                                      <p:to>
                                        <p:strVal val="visible"/>
                                      </p:to>
                                    </p:set>
                                    <p:animEffect transition="in" filter="checkerboard(across)">
                                      <p:cBhvr>
                                        <p:cTn id="39" dur="500"/>
                                        <p:tgtEl>
                                          <p:spTgt spid="23555">
                                            <p:txEl>
                                              <p:pRg st="3" end="3"/>
                                            </p:txEl>
                                          </p:spTgt>
                                        </p:tgtEl>
                                      </p:cBhvr>
                                    </p:animEffect>
                                  </p:childTnLst>
                                </p:cTn>
                              </p:par>
                            </p:childTnLst>
                          </p:cTn>
                        </p:par>
                        <p:par>
                          <p:cTn id="40" fill="hold" nodeType="afterGroup">
                            <p:stCondLst>
                              <p:cond delay="22500"/>
                            </p:stCondLst>
                            <p:childTnLst>
                              <p:par>
                                <p:cTn id="41" presetID="5" presetClass="entr" presetSubtype="10" fill="hold" nodeType="afterEffect">
                                  <p:stCondLst>
                                    <p:cond delay="2000"/>
                                  </p:stCondLst>
                                  <p:childTnLst>
                                    <p:set>
                                      <p:cBhvr>
                                        <p:cTn id="42" dur="1" fill="hold">
                                          <p:stCondLst>
                                            <p:cond delay="0"/>
                                          </p:stCondLst>
                                        </p:cTn>
                                        <p:tgtEl>
                                          <p:spTgt spid="23555">
                                            <p:txEl>
                                              <p:pRg st="4" end="4"/>
                                            </p:txEl>
                                          </p:spTgt>
                                        </p:tgtEl>
                                        <p:attrNameLst>
                                          <p:attrName>style.visibility</p:attrName>
                                        </p:attrNameLst>
                                      </p:cBhvr>
                                      <p:to>
                                        <p:strVal val="visible"/>
                                      </p:to>
                                    </p:set>
                                    <p:animEffect transition="in" filter="checkerboard(across)">
                                      <p:cBhvr>
                                        <p:cTn id="43" dur="500"/>
                                        <p:tgtEl>
                                          <p:spTgt spid="23555">
                                            <p:txEl>
                                              <p:pRg st="4" end="4"/>
                                            </p:txEl>
                                          </p:spTgt>
                                        </p:tgtEl>
                                      </p:cBhvr>
                                    </p:animEffect>
                                  </p:childTnLst>
                                </p:cTn>
                              </p:par>
                            </p:childTnLst>
                          </p:cTn>
                        </p:par>
                        <p:par>
                          <p:cTn id="44" fill="hold" nodeType="afterGroup">
                            <p:stCondLst>
                              <p:cond delay="25000"/>
                            </p:stCondLst>
                            <p:childTnLst>
                              <p:par>
                                <p:cTn id="45" presetID="5" presetClass="entr" presetSubtype="10" fill="hold" nodeType="afterEffect">
                                  <p:stCondLst>
                                    <p:cond delay="2000"/>
                                  </p:stCondLst>
                                  <p:childTnLst>
                                    <p:set>
                                      <p:cBhvr>
                                        <p:cTn id="46" dur="1" fill="hold">
                                          <p:stCondLst>
                                            <p:cond delay="0"/>
                                          </p:stCondLst>
                                        </p:cTn>
                                        <p:tgtEl>
                                          <p:spTgt spid="23555">
                                            <p:txEl>
                                              <p:pRg st="5" end="5"/>
                                            </p:txEl>
                                          </p:spTgt>
                                        </p:tgtEl>
                                        <p:attrNameLst>
                                          <p:attrName>style.visibility</p:attrName>
                                        </p:attrNameLst>
                                      </p:cBhvr>
                                      <p:to>
                                        <p:strVal val="visible"/>
                                      </p:to>
                                    </p:set>
                                    <p:animEffect transition="in" filter="checkerboard(across)">
                                      <p:cBhvr>
                                        <p:cTn id="47" dur="500"/>
                                        <p:tgtEl>
                                          <p:spTgt spid="23555">
                                            <p:txEl>
                                              <p:pRg st="5" end="5"/>
                                            </p:txEl>
                                          </p:spTgt>
                                        </p:tgtEl>
                                      </p:cBhvr>
                                    </p:animEffect>
                                  </p:childTnLst>
                                </p:cTn>
                              </p:par>
                            </p:childTnLst>
                          </p:cTn>
                        </p:par>
                        <p:par>
                          <p:cTn id="48" fill="hold" nodeType="afterGroup">
                            <p:stCondLst>
                              <p:cond delay="27500"/>
                            </p:stCondLst>
                            <p:childTnLst>
                              <p:par>
                                <p:cTn id="49" presetID="5" presetClass="entr" presetSubtype="10" fill="hold" nodeType="afterEffect">
                                  <p:stCondLst>
                                    <p:cond delay="2000"/>
                                  </p:stCondLst>
                                  <p:childTnLst>
                                    <p:set>
                                      <p:cBhvr>
                                        <p:cTn id="50" dur="1" fill="hold">
                                          <p:stCondLst>
                                            <p:cond delay="0"/>
                                          </p:stCondLst>
                                        </p:cTn>
                                        <p:tgtEl>
                                          <p:spTgt spid="23555">
                                            <p:txEl>
                                              <p:pRg st="6" end="6"/>
                                            </p:txEl>
                                          </p:spTgt>
                                        </p:tgtEl>
                                        <p:attrNameLst>
                                          <p:attrName>style.visibility</p:attrName>
                                        </p:attrNameLst>
                                      </p:cBhvr>
                                      <p:to>
                                        <p:strVal val="visible"/>
                                      </p:to>
                                    </p:set>
                                    <p:animEffect transition="in" filter="checkerboard(across)">
                                      <p:cBhvr>
                                        <p:cTn id="51" dur="500"/>
                                        <p:tgtEl>
                                          <p:spTgt spid="235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0" y="115888"/>
            <a:ext cx="8640763" cy="1066800"/>
          </a:xfrm>
        </p:spPr>
        <p:txBody>
          <a:bodyPr/>
          <a:lstStyle/>
          <a:p>
            <a:pPr eaLnBrk="1" hangingPunct="1"/>
            <a:r>
              <a:rPr lang="en-GB" smtClean="0"/>
              <a:t/>
            </a:r>
            <a:br>
              <a:rPr lang="en-GB" smtClean="0"/>
            </a:br>
            <a:endParaRPr lang="en-GB" smtClean="0"/>
          </a:p>
        </p:txBody>
      </p:sp>
      <p:sp>
        <p:nvSpPr>
          <p:cNvPr id="43010" name="Content Placeholder 2"/>
          <p:cNvSpPr>
            <a:spLocks noGrp="1"/>
          </p:cNvSpPr>
          <p:nvPr>
            <p:ph idx="1"/>
          </p:nvPr>
        </p:nvSpPr>
        <p:spPr>
          <a:xfrm>
            <a:off x="611188" y="549275"/>
            <a:ext cx="8208962" cy="5380038"/>
          </a:xfrm>
        </p:spPr>
        <p:txBody>
          <a:bodyPr/>
          <a:lstStyle/>
          <a:p>
            <a:pPr eaLnBrk="1" hangingPunct="1">
              <a:buFontTx/>
              <a:buNone/>
            </a:pPr>
            <a:r>
              <a:rPr lang="en-GB" b="1" smtClean="0"/>
              <a:t>Case study = research approach, </a:t>
            </a:r>
            <a:r>
              <a:rPr lang="en-GB" b="1" u="sng" smtClean="0"/>
              <a:t>not</a:t>
            </a:r>
            <a:r>
              <a:rPr lang="en-GB" b="1" smtClean="0"/>
              <a:t> a method</a:t>
            </a:r>
          </a:p>
          <a:p>
            <a:pPr eaLnBrk="1" hangingPunct="1">
              <a:buFontTx/>
              <a:buNone/>
            </a:pPr>
            <a:endParaRPr lang="en-GB" b="1" smtClean="0"/>
          </a:p>
          <a:p>
            <a:pPr eaLnBrk="1" hangingPunct="1">
              <a:buFont typeface="Wingdings" pitchFamily="2" charset="2"/>
              <a:buChar char="Ø"/>
            </a:pPr>
            <a:r>
              <a:rPr lang="en-GB" sz="2800" smtClean="0"/>
              <a:t>Natural activity, systematically recorded</a:t>
            </a:r>
          </a:p>
          <a:p>
            <a:pPr eaLnBrk="1" hangingPunct="1">
              <a:buFont typeface="Wingdings" pitchFamily="2" charset="2"/>
              <a:buChar char="Ø"/>
            </a:pPr>
            <a:r>
              <a:rPr lang="en-GB" sz="2800" b="1" smtClean="0"/>
              <a:t>Methods </a:t>
            </a:r>
            <a:r>
              <a:rPr lang="en-GB" sz="2800" smtClean="0"/>
              <a:t> of collecting data are chosen to fit the case (see slide 8)</a:t>
            </a:r>
          </a:p>
          <a:p>
            <a:pPr eaLnBrk="1" hangingPunct="1">
              <a:buFont typeface="Wingdings" pitchFamily="2" charset="2"/>
              <a:buChar char="Ø"/>
            </a:pPr>
            <a:r>
              <a:rPr lang="en-GB" sz="2800" smtClean="0"/>
              <a:t>Using more than one method enables a researcher to triangulate findings</a:t>
            </a:r>
          </a:p>
          <a:p>
            <a:pPr eaLnBrk="1" hangingPunct="1"/>
            <a:endParaRPr lang="en-GB" smtClean="0"/>
          </a:p>
          <a:p>
            <a:pPr eaLnBrk="1" hangingPunct="1"/>
            <a:endParaRPr lang="en-GB" smtClean="0"/>
          </a:p>
          <a:p>
            <a:pPr eaLnBrk="1" hangingPunct="1"/>
            <a:endParaRPr lang="en-GB" smtClean="0"/>
          </a:p>
        </p:txBody>
      </p:sp>
    </p:spTree>
    <p:extLst>
      <p:ext uri="{BB962C8B-B14F-4D97-AF65-F5344CB8AC3E}">
        <p14:creationId xmlns:p14="http://schemas.microsoft.com/office/powerpoint/2010/main" val="3285423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43010">
                                            <p:txEl>
                                              <p:pRg st="2" end="2"/>
                                            </p:txEl>
                                          </p:spTgt>
                                        </p:tgtEl>
                                        <p:attrNameLst>
                                          <p:attrName>style.visibility</p:attrName>
                                        </p:attrNameLst>
                                      </p:cBhvr>
                                      <p:to>
                                        <p:strVal val="visible"/>
                                      </p:to>
                                    </p:set>
                                    <p:animEffect transition="in" filter="checkerboard(across)">
                                      <p:cBhvr>
                                        <p:cTn id="7" dur="500"/>
                                        <p:tgtEl>
                                          <p:spTgt spid="43010">
                                            <p:txEl>
                                              <p:pRg st="2" end="2"/>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2000"/>
                                  </p:stCondLst>
                                  <p:childTnLst>
                                    <p:set>
                                      <p:cBhvr>
                                        <p:cTn id="10" dur="1" fill="hold">
                                          <p:stCondLst>
                                            <p:cond delay="0"/>
                                          </p:stCondLst>
                                        </p:cTn>
                                        <p:tgtEl>
                                          <p:spTgt spid="43010">
                                            <p:txEl>
                                              <p:pRg st="3" end="3"/>
                                            </p:txEl>
                                          </p:spTgt>
                                        </p:tgtEl>
                                        <p:attrNameLst>
                                          <p:attrName>style.visibility</p:attrName>
                                        </p:attrNameLst>
                                      </p:cBhvr>
                                      <p:to>
                                        <p:strVal val="visible"/>
                                      </p:to>
                                    </p:set>
                                    <p:animEffect transition="in" filter="checkerboard(across)">
                                      <p:cBhvr>
                                        <p:cTn id="11" dur="500"/>
                                        <p:tgtEl>
                                          <p:spTgt spid="43010">
                                            <p:txEl>
                                              <p:pRg st="3" end="3"/>
                                            </p:txEl>
                                          </p:spTgt>
                                        </p:tgtEl>
                                      </p:cBhvr>
                                    </p:animEffect>
                                  </p:childTnLst>
                                </p:cTn>
                              </p:par>
                            </p:childTnLst>
                          </p:cTn>
                        </p:par>
                        <p:par>
                          <p:cTn id="12" fill="hold" nodeType="afterGroup">
                            <p:stCondLst>
                              <p:cond delay="4000"/>
                            </p:stCondLst>
                            <p:childTnLst>
                              <p:par>
                                <p:cTn id="13" presetID="5" presetClass="entr" presetSubtype="10" fill="hold" nodeType="afterEffect">
                                  <p:stCondLst>
                                    <p:cond delay="3000"/>
                                  </p:stCondLst>
                                  <p:childTnLst>
                                    <p:set>
                                      <p:cBhvr>
                                        <p:cTn id="14" dur="1" fill="hold">
                                          <p:stCondLst>
                                            <p:cond delay="0"/>
                                          </p:stCondLst>
                                        </p:cTn>
                                        <p:tgtEl>
                                          <p:spTgt spid="43010">
                                            <p:txEl>
                                              <p:pRg st="4" end="4"/>
                                            </p:txEl>
                                          </p:spTgt>
                                        </p:tgtEl>
                                        <p:attrNameLst>
                                          <p:attrName>style.visibility</p:attrName>
                                        </p:attrNameLst>
                                      </p:cBhvr>
                                      <p:to>
                                        <p:strVal val="visible"/>
                                      </p:to>
                                    </p:set>
                                    <p:animEffect transition="in" filter="checkerboard(across)">
                                      <p:cBhvr>
                                        <p:cTn id="15" dur="500"/>
                                        <p:tgtEl>
                                          <p:spTgt spid="430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684213" y="404813"/>
            <a:ext cx="8208962" cy="936625"/>
          </a:xfrm>
        </p:spPr>
        <p:txBody>
          <a:bodyPr/>
          <a:lstStyle/>
          <a:p>
            <a:pPr eaLnBrk="1" hangingPunct="1"/>
            <a:r>
              <a:rPr lang="en-GB" sz="3200" smtClean="0"/>
              <a:t>Possible sources of evidence </a:t>
            </a:r>
            <a:br>
              <a:rPr lang="en-GB" sz="3200" smtClean="0"/>
            </a:br>
            <a:endParaRPr lang="en-GB" sz="3200" smtClean="0"/>
          </a:p>
        </p:txBody>
      </p:sp>
      <p:sp>
        <p:nvSpPr>
          <p:cNvPr id="45058" name="Content Placeholder 2"/>
          <p:cNvSpPr>
            <a:spLocks noGrp="1"/>
          </p:cNvSpPr>
          <p:nvPr>
            <p:ph idx="1"/>
          </p:nvPr>
        </p:nvSpPr>
        <p:spPr>
          <a:xfrm>
            <a:off x="539750" y="1196975"/>
            <a:ext cx="8064500" cy="4289425"/>
          </a:xfrm>
        </p:spPr>
        <p:txBody>
          <a:bodyPr/>
          <a:lstStyle/>
          <a:p>
            <a:pPr eaLnBrk="1" hangingPunct="1">
              <a:buFont typeface="Wingdings" charset="0"/>
              <a:buChar char="Ø"/>
              <a:defRPr/>
            </a:pPr>
            <a:r>
              <a:rPr lang="en-GB" sz="2800" dirty="0" smtClean="0">
                <a:ea typeface="ＭＳ Ｐゴシック" charset="0"/>
              </a:rPr>
              <a:t>Archival </a:t>
            </a:r>
            <a:r>
              <a:rPr lang="en-GB" sz="2800" dirty="0">
                <a:ea typeface="ＭＳ Ｐゴシック" charset="0"/>
              </a:rPr>
              <a:t>records/policy documents</a:t>
            </a:r>
          </a:p>
          <a:p>
            <a:pPr eaLnBrk="1" hangingPunct="1">
              <a:buFont typeface="Wingdings" charset="0"/>
              <a:buChar char="Ø"/>
              <a:defRPr/>
            </a:pPr>
            <a:r>
              <a:rPr lang="en-GB" sz="2800" dirty="0">
                <a:ea typeface="ＭＳ Ｐゴシック" charset="0"/>
              </a:rPr>
              <a:t>Direct observation</a:t>
            </a:r>
          </a:p>
          <a:p>
            <a:pPr eaLnBrk="1" hangingPunct="1">
              <a:buFont typeface="Wingdings" charset="0"/>
              <a:buChar char="Ø"/>
              <a:defRPr/>
            </a:pPr>
            <a:r>
              <a:rPr lang="en-GB" sz="2800" dirty="0" smtClean="0">
                <a:ea typeface="ＭＳ Ｐゴシック" charset="0"/>
              </a:rPr>
              <a:t>Interviews</a:t>
            </a:r>
            <a:endParaRPr lang="en-GB" sz="2800" dirty="0">
              <a:ea typeface="ＭＳ Ｐゴシック" charset="0"/>
            </a:endParaRPr>
          </a:p>
          <a:p>
            <a:pPr eaLnBrk="1" hangingPunct="1">
              <a:buFont typeface="Wingdings" charset="0"/>
              <a:buChar char="Ø"/>
              <a:defRPr/>
            </a:pPr>
            <a:r>
              <a:rPr lang="en-GB" sz="2800" dirty="0">
                <a:ea typeface="ＭＳ Ｐゴシック" charset="0"/>
              </a:rPr>
              <a:t>Participant observation</a:t>
            </a:r>
          </a:p>
          <a:p>
            <a:pPr eaLnBrk="1" hangingPunct="1">
              <a:buFont typeface="Wingdings" charset="0"/>
              <a:buChar char="Ø"/>
              <a:defRPr/>
            </a:pPr>
            <a:r>
              <a:rPr lang="en-GB" sz="2800" dirty="0">
                <a:ea typeface="ＭＳ Ｐゴシック" charset="0"/>
              </a:rPr>
              <a:t>Physical artefacts</a:t>
            </a:r>
          </a:p>
          <a:p>
            <a:pPr eaLnBrk="1" hangingPunct="1">
              <a:spcAft>
                <a:spcPts val="1200"/>
              </a:spcAft>
              <a:buFont typeface="Wingdings" charset="0"/>
              <a:buChar char="Ø"/>
              <a:defRPr/>
            </a:pPr>
            <a:r>
              <a:rPr lang="en-GB" sz="2800" dirty="0" smtClean="0">
                <a:ea typeface="ＭＳ Ｐゴシック" charset="0"/>
              </a:rPr>
              <a:t>Questionnaires</a:t>
            </a:r>
          </a:p>
          <a:p>
            <a:pPr marL="0" indent="0" eaLnBrk="1" hangingPunct="1">
              <a:buFontTx/>
              <a:buNone/>
              <a:defRPr/>
            </a:pPr>
            <a:r>
              <a:rPr lang="en-GB" sz="2800" dirty="0" smtClean="0">
                <a:ea typeface="ＭＳ Ｐゴシック" charset="0"/>
              </a:rPr>
              <a:t>(There are more, but all of these would be suitable and likely to be accessible for social science research in a school)</a:t>
            </a:r>
          </a:p>
          <a:p>
            <a:pPr eaLnBrk="1" hangingPunct="1">
              <a:buFont typeface="Wingdings" charset="0"/>
              <a:buChar char="Ø"/>
              <a:defRPr/>
            </a:pPr>
            <a:endParaRPr lang="en-GB" sz="2800" dirty="0">
              <a:ea typeface="ＭＳ Ｐゴシック" charset="0"/>
            </a:endParaRPr>
          </a:p>
        </p:txBody>
      </p:sp>
    </p:spTree>
    <p:extLst>
      <p:ext uri="{BB962C8B-B14F-4D97-AF65-F5344CB8AC3E}">
        <p14:creationId xmlns:p14="http://schemas.microsoft.com/office/powerpoint/2010/main" val="26033292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1000"/>
                                  </p:stCondLst>
                                  <p:childTnLst>
                                    <p:set>
                                      <p:cBhvr>
                                        <p:cTn id="6" dur="1" fill="hold">
                                          <p:stCondLst>
                                            <p:cond delay="0"/>
                                          </p:stCondLst>
                                        </p:cTn>
                                        <p:tgtEl>
                                          <p:spTgt spid="45058">
                                            <p:txEl>
                                              <p:pRg st="0" end="0"/>
                                            </p:txEl>
                                          </p:spTgt>
                                        </p:tgtEl>
                                        <p:attrNameLst>
                                          <p:attrName>style.visibility</p:attrName>
                                        </p:attrNameLst>
                                      </p:cBhvr>
                                      <p:to>
                                        <p:strVal val="visible"/>
                                      </p:to>
                                    </p:set>
                                    <p:animEffect transition="in" filter="checkerboard(across)">
                                      <p:cBhvr>
                                        <p:cTn id="7" dur="500"/>
                                        <p:tgtEl>
                                          <p:spTgt spid="45058">
                                            <p:txEl>
                                              <p:pRg st="0" end="0"/>
                                            </p:txEl>
                                          </p:spTgt>
                                        </p:tgtEl>
                                      </p:cBhvr>
                                    </p:animEffect>
                                  </p:childTnLst>
                                </p:cTn>
                              </p:par>
                            </p:childTnLst>
                          </p:cTn>
                        </p:par>
                        <p:par>
                          <p:cTn id="8" fill="hold" nodeType="afterGroup">
                            <p:stCondLst>
                              <p:cond delay="1500"/>
                            </p:stCondLst>
                            <p:childTnLst>
                              <p:par>
                                <p:cTn id="9" presetID="5" presetClass="entr" presetSubtype="10" fill="hold" nodeType="afterEffect">
                                  <p:stCondLst>
                                    <p:cond delay="2000"/>
                                  </p:stCondLst>
                                  <p:childTnLst>
                                    <p:set>
                                      <p:cBhvr>
                                        <p:cTn id="10" dur="1" fill="hold">
                                          <p:stCondLst>
                                            <p:cond delay="0"/>
                                          </p:stCondLst>
                                        </p:cTn>
                                        <p:tgtEl>
                                          <p:spTgt spid="45058">
                                            <p:txEl>
                                              <p:pRg st="1" end="1"/>
                                            </p:txEl>
                                          </p:spTgt>
                                        </p:tgtEl>
                                        <p:attrNameLst>
                                          <p:attrName>style.visibility</p:attrName>
                                        </p:attrNameLst>
                                      </p:cBhvr>
                                      <p:to>
                                        <p:strVal val="visible"/>
                                      </p:to>
                                    </p:set>
                                    <p:animEffect transition="in" filter="checkerboard(across)">
                                      <p:cBhvr>
                                        <p:cTn id="11" dur="500"/>
                                        <p:tgtEl>
                                          <p:spTgt spid="45058">
                                            <p:txEl>
                                              <p:pRg st="1" end="1"/>
                                            </p:txEl>
                                          </p:spTgt>
                                        </p:tgtEl>
                                      </p:cBhvr>
                                    </p:animEffect>
                                  </p:childTnLst>
                                </p:cTn>
                              </p:par>
                            </p:childTnLst>
                          </p:cTn>
                        </p:par>
                        <p:par>
                          <p:cTn id="12" fill="hold" nodeType="afterGroup">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45058">
                                            <p:txEl>
                                              <p:pRg st="2" end="2"/>
                                            </p:txEl>
                                          </p:spTgt>
                                        </p:tgtEl>
                                        <p:attrNameLst>
                                          <p:attrName>style.visibility</p:attrName>
                                        </p:attrNameLst>
                                      </p:cBhvr>
                                      <p:to>
                                        <p:strVal val="visible"/>
                                      </p:to>
                                    </p:set>
                                    <p:animEffect transition="in" filter="checkerboard(across)">
                                      <p:cBhvr>
                                        <p:cTn id="15" dur="500"/>
                                        <p:tgtEl>
                                          <p:spTgt spid="45058">
                                            <p:txEl>
                                              <p:pRg st="2" end="2"/>
                                            </p:txEl>
                                          </p:spTgt>
                                        </p:tgtEl>
                                      </p:cBhvr>
                                    </p:animEffect>
                                  </p:childTnLst>
                                </p:cTn>
                              </p:par>
                            </p:childTnLst>
                          </p:cTn>
                        </p:par>
                        <p:par>
                          <p:cTn id="16" fill="hold" nodeType="afterGroup">
                            <p:stCondLst>
                              <p:cond delay="6500"/>
                            </p:stCondLst>
                            <p:childTnLst>
                              <p:par>
                                <p:cTn id="17" presetID="5" presetClass="entr" presetSubtype="10" fill="hold" nodeType="afterEffect">
                                  <p:stCondLst>
                                    <p:cond delay="2000"/>
                                  </p:stCondLst>
                                  <p:childTnLst>
                                    <p:set>
                                      <p:cBhvr>
                                        <p:cTn id="18" dur="1" fill="hold">
                                          <p:stCondLst>
                                            <p:cond delay="0"/>
                                          </p:stCondLst>
                                        </p:cTn>
                                        <p:tgtEl>
                                          <p:spTgt spid="45058">
                                            <p:txEl>
                                              <p:pRg st="3" end="3"/>
                                            </p:txEl>
                                          </p:spTgt>
                                        </p:tgtEl>
                                        <p:attrNameLst>
                                          <p:attrName>style.visibility</p:attrName>
                                        </p:attrNameLst>
                                      </p:cBhvr>
                                      <p:to>
                                        <p:strVal val="visible"/>
                                      </p:to>
                                    </p:set>
                                    <p:animEffect transition="in" filter="checkerboard(across)">
                                      <p:cBhvr>
                                        <p:cTn id="19" dur="500"/>
                                        <p:tgtEl>
                                          <p:spTgt spid="45058">
                                            <p:txEl>
                                              <p:pRg st="3" end="3"/>
                                            </p:txEl>
                                          </p:spTgt>
                                        </p:tgtEl>
                                      </p:cBhvr>
                                    </p:animEffect>
                                  </p:childTnLst>
                                </p:cTn>
                              </p:par>
                            </p:childTnLst>
                          </p:cTn>
                        </p:par>
                        <p:par>
                          <p:cTn id="20" fill="hold" nodeType="afterGroup">
                            <p:stCondLst>
                              <p:cond delay="9000"/>
                            </p:stCondLst>
                            <p:childTnLst>
                              <p:par>
                                <p:cTn id="21" presetID="5" presetClass="entr" presetSubtype="10" fill="hold" nodeType="afterEffect">
                                  <p:stCondLst>
                                    <p:cond delay="2000"/>
                                  </p:stCondLst>
                                  <p:childTnLst>
                                    <p:set>
                                      <p:cBhvr>
                                        <p:cTn id="22" dur="1" fill="hold">
                                          <p:stCondLst>
                                            <p:cond delay="0"/>
                                          </p:stCondLst>
                                        </p:cTn>
                                        <p:tgtEl>
                                          <p:spTgt spid="45058">
                                            <p:txEl>
                                              <p:pRg st="4" end="4"/>
                                            </p:txEl>
                                          </p:spTgt>
                                        </p:tgtEl>
                                        <p:attrNameLst>
                                          <p:attrName>style.visibility</p:attrName>
                                        </p:attrNameLst>
                                      </p:cBhvr>
                                      <p:to>
                                        <p:strVal val="visible"/>
                                      </p:to>
                                    </p:set>
                                    <p:animEffect transition="in" filter="checkerboard(across)">
                                      <p:cBhvr>
                                        <p:cTn id="23" dur="500"/>
                                        <p:tgtEl>
                                          <p:spTgt spid="45058">
                                            <p:txEl>
                                              <p:pRg st="4" end="4"/>
                                            </p:txEl>
                                          </p:spTgt>
                                        </p:tgtEl>
                                      </p:cBhvr>
                                    </p:animEffect>
                                  </p:childTnLst>
                                </p:cTn>
                              </p:par>
                            </p:childTnLst>
                          </p:cTn>
                        </p:par>
                        <p:par>
                          <p:cTn id="24" fill="hold" nodeType="afterGroup">
                            <p:stCondLst>
                              <p:cond delay="11500"/>
                            </p:stCondLst>
                            <p:childTnLst>
                              <p:par>
                                <p:cTn id="25" presetID="5" presetClass="entr" presetSubtype="10" fill="hold" nodeType="afterEffect">
                                  <p:stCondLst>
                                    <p:cond delay="2000"/>
                                  </p:stCondLst>
                                  <p:childTnLst>
                                    <p:set>
                                      <p:cBhvr>
                                        <p:cTn id="26" dur="1" fill="hold">
                                          <p:stCondLst>
                                            <p:cond delay="0"/>
                                          </p:stCondLst>
                                        </p:cTn>
                                        <p:tgtEl>
                                          <p:spTgt spid="45058">
                                            <p:txEl>
                                              <p:pRg st="5" end="5"/>
                                            </p:txEl>
                                          </p:spTgt>
                                        </p:tgtEl>
                                        <p:attrNameLst>
                                          <p:attrName>style.visibility</p:attrName>
                                        </p:attrNameLst>
                                      </p:cBhvr>
                                      <p:to>
                                        <p:strVal val="visible"/>
                                      </p:to>
                                    </p:set>
                                    <p:animEffect transition="in" filter="checkerboard(across)">
                                      <p:cBhvr>
                                        <p:cTn id="27" dur="500"/>
                                        <p:tgtEl>
                                          <p:spTgt spid="45058">
                                            <p:txEl>
                                              <p:pRg st="5" end="5"/>
                                            </p:txEl>
                                          </p:spTgt>
                                        </p:tgtEl>
                                      </p:cBhvr>
                                    </p:animEffect>
                                  </p:childTnLst>
                                </p:cTn>
                              </p:par>
                            </p:childTnLst>
                          </p:cTn>
                        </p:par>
                        <p:par>
                          <p:cTn id="28" fill="hold" nodeType="afterGroup">
                            <p:stCondLst>
                              <p:cond delay="14000"/>
                            </p:stCondLst>
                            <p:childTnLst>
                              <p:par>
                                <p:cTn id="29" presetID="5" presetClass="entr" presetSubtype="10" fill="hold" nodeType="afterEffect">
                                  <p:stCondLst>
                                    <p:cond delay="3000"/>
                                  </p:stCondLst>
                                  <p:childTnLst>
                                    <p:set>
                                      <p:cBhvr>
                                        <p:cTn id="30" dur="1" fill="hold">
                                          <p:stCondLst>
                                            <p:cond delay="0"/>
                                          </p:stCondLst>
                                        </p:cTn>
                                        <p:tgtEl>
                                          <p:spTgt spid="45058">
                                            <p:txEl>
                                              <p:pRg st="6" end="6"/>
                                            </p:txEl>
                                          </p:spTgt>
                                        </p:tgtEl>
                                        <p:attrNameLst>
                                          <p:attrName>style.visibility</p:attrName>
                                        </p:attrNameLst>
                                      </p:cBhvr>
                                      <p:to>
                                        <p:strVal val="visible"/>
                                      </p:to>
                                    </p:set>
                                    <p:animEffect transition="in" filter="checkerboard(across)">
                                      <p:cBhvr>
                                        <p:cTn id="31" dur="500"/>
                                        <p:tgtEl>
                                          <p:spTgt spid="4505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0" y="115888"/>
            <a:ext cx="8640763" cy="1066800"/>
          </a:xfrm>
        </p:spPr>
        <p:txBody>
          <a:bodyPr/>
          <a:lstStyle/>
          <a:p>
            <a:pPr eaLnBrk="1" hangingPunct="1"/>
            <a:r>
              <a:rPr lang="en-GB" smtClean="0"/>
              <a:t/>
            </a:r>
            <a:br>
              <a:rPr lang="en-GB" smtClean="0"/>
            </a:br>
            <a:endParaRPr lang="en-GB" smtClean="0"/>
          </a:p>
        </p:txBody>
      </p:sp>
      <p:sp>
        <p:nvSpPr>
          <p:cNvPr id="25602" name="Content Placeholder 2"/>
          <p:cNvSpPr>
            <a:spLocks noGrp="1"/>
          </p:cNvSpPr>
          <p:nvPr>
            <p:ph idx="1"/>
          </p:nvPr>
        </p:nvSpPr>
        <p:spPr>
          <a:xfrm>
            <a:off x="428625" y="620713"/>
            <a:ext cx="8429625" cy="5308600"/>
          </a:xfrm>
        </p:spPr>
        <p:txBody>
          <a:bodyPr/>
          <a:lstStyle/>
          <a:p>
            <a:pPr eaLnBrk="1" hangingPunct="1">
              <a:spcAft>
                <a:spcPts val="1200"/>
              </a:spcAft>
              <a:buFontTx/>
              <a:buNone/>
            </a:pPr>
            <a:r>
              <a:rPr lang="en-GB" sz="3600" b="1" smtClean="0"/>
              <a:t>Collecting data for a case study</a:t>
            </a:r>
          </a:p>
          <a:p>
            <a:pPr eaLnBrk="1" hangingPunct="1">
              <a:spcAft>
                <a:spcPts val="1200"/>
              </a:spcAft>
              <a:buFontTx/>
              <a:buNone/>
            </a:pPr>
            <a:r>
              <a:rPr lang="en-GB" sz="2800" smtClean="0"/>
              <a:t>Methods will be discussed in depth on the next Teaching Day, but for now think about:</a:t>
            </a:r>
          </a:p>
          <a:p>
            <a:pPr eaLnBrk="1" hangingPunct="1">
              <a:buFont typeface="Wingdings" pitchFamily="2" charset="2"/>
              <a:buChar char="Ø"/>
            </a:pPr>
            <a:r>
              <a:rPr lang="en-GB" sz="2800" smtClean="0"/>
              <a:t>Methods should be </a:t>
            </a:r>
            <a:r>
              <a:rPr lang="ja-JP" altLang="en-GB" sz="2800" smtClean="0"/>
              <a:t>‘</a:t>
            </a:r>
            <a:r>
              <a:rPr lang="en-GB" altLang="ja-JP" sz="2800" smtClean="0"/>
              <a:t>fit for purpose’, not just a personal choice. How might the purpose be clarified?</a:t>
            </a:r>
          </a:p>
          <a:p>
            <a:pPr eaLnBrk="1" hangingPunct="1">
              <a:buFont typeface="Wingdings" pitchFamily="2" charset="2"/>
              <a:buChar char="Ø"/>
            </a:pPr>
            <a:r>
              <a:rPr lang="en-GB" altLang="ja-JP" sz="2800" smtClean="0"/>
              <a:t>Methods may well be derived from reading literature about the topic. Borrowing someone else’s methods – with proper attribution – has benefits. What might these be?</a:t>
            </a:r>
          </a:p>
          <a:p>
            <a:pPr eaLnBrk="1" hangingPunct="1">
              <a:buFontTx/>
              <a:buNone/>
            </a:pPr>
            <a:endParaRPr lang="en-GB" smtClean="0"/>
          </a:p>
          <a:p>
            <a:pPr eaLnBrk="1" hangingPunct="1"/>
            <a:endParaRPr lang="en-GB" smtClean="0"/>
          </a:p>
          <a:p>
            <a:pPr eaLnBrk="1" hangingPunct="1"/>
            <a:endParaRPr lang="en-GB" smtClean="0"/>
          </a:p>
        </p:txBody>
      </p:sp>
    </p:spTree>
    <p:extLst>
      <p:ext uri="{BB962C8B-B14F-4D97-AF65-F5344CB8AC3E}">
        <p14:creationId xmlns:p14="http://schemas.microsoft.com/office/powerpoint/2010/main" val="20983929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2000"/>
                                  </p:stCondLst>
                                  <p:childTnLst>
                                    <p:set>
                                      <p:cBhvr>
                                        <p:cTn id="6" dur="1" fill="hold">
                                          <p:stCondLst>
                                            <p:cond delay="0"/>
                                          </p:stCondLst>
                                        </p:cTn>
                                        <p:tgtEl>
                                          <p:spTgt spid="25602">
                                            <p:txEl>
                                              <p:pRg st="1" end="1"/>
                                            </p:txEl>
                                          </p:spTgt>
                                        </p:tgtEl>
                                        <p:attrNameLst>
                                          <p:attrName>style.visibility</p:attrName>
                                        </p:attrNameLst>
                                      </p:cBhvr>
                                      <p:to>
                                        <p:strVal val="visible"/>
                                      </p:to>
                                    </p:set>
                                    <p:animEffect transition="in" filter="checkerboard(across)">
                                      <p:cBhvr>
                                        <p:cTn id="7" dur="500"/>
                                        <p:tgtEl>
                                          <p:spTgt spid="25602">
                                            <p:txEl>
                                              <p:pRg st="1" end="1"/>
                                            </p:txEl>
                                          </p:spTgt>
                                        </p:tgtEl>
                                      </p:cBhvr>
                                    </p:animEffect>
                                  </p:childTnLst>
                                </p:cTn>
                              </p:par>
                            </p:childTnLst>
                          </p:cTn>
                        </p:par>
                        <p:par>
                          <p:cTn id="8" fill="hold" nodeType="afterGroup">
                            <p:stCondLst>
                              <p:cond delay="2500"/>
                            </p:stCondLst>
                            <p:childTnLst>
                              <p:par>
                                <p:cTn id="9" presetID="5" presetClass="entr" presetSubtype="10" fill="hold" nodeType="afterEffect">
                                  <p:stCondLst>
                                    <p:cond delay="3000"/>
                                  </p:stCondLst>
                                  <p:childTnLst>
                                    <p:set>
                                      <p:cBhvr>
                                        <p:cTn id="10" dur="1" fill="hold">
                                          <p:stCondLst>
                                            <p:cond delay="0"/>
                                          </p:stCondLst>
                                        </p:cTn>
                                        <p:tgtEl>
                                          <p:spTgt spid="25602">
                                            <p:txEl>
                                              <p:pRg st="2" end="2"/>
                                            </p:txEl>
                                          </p:spTgt>
                                        </p:tgtEl>
                                        <p:attrNameLst>
                                          <p:attrName>style.visibility</p:attrName>
                                        </p:attrNameLst>
                                      </p:cBhvr>
                                      <p:to>
                                        <p:strVal val="visible"/>
                                      </p:to>
                                    </p:set>
                                    <p:animEffect transition="in" filter="checkerboard(across)">
                                      <p:cBhvr>
                                        <p:cTn id="11" dur="500"/>
                                        <p:tgtEl>
                                          <p:spTgt spid="25602">
                                            <p:txEl>
                                              <p:pRg st="2" end="2"/>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 presetClass="entr" presetSubtype="10" fill="hold" nodeType="clickEffect">
                                  <p:stCondLst>
                                    <p:cond delay="0"/>
                                  </p:stCondLst>
                                  <p:childTnLst>
                                    <p:set>
                                      <p:cBhvr>
                                        <p:cTn id="15" dur="1" fill="hold">
                                          <p:stCondLst>
                                            <p:cond delay="0"/>
                                          </p:stCondLst>
                                        </p:cTn>
                                        <p:tgtEl>
                                          <p:spTgt spid="25602">
                                            <p:txEl>
                                              <p:pRg st="3" end="3"/>
                                            </p:txEl>
                                          </p:spTgt>
                                        </p:tgtEl>
                                        <p:attrNameLst>
                                          <p:attrName>style.visibility</p:attrName>
                                        </p:attrNameLst>
                                      </p:cBhvr>
                                      <p:to>
                                        <p:strVal val="visible"/>
                                      </p:to>
                                    </p:set>
                                    <p:animEffect transition="in" filter="checkerboard(across)">
                                      <p:cBhvr>
                                        <p:cTn id="16" dur="500"/>
                                        <p:tgtEl>
                                          <p:spTgt spid="2560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0" y="115888"/>
            <a:ext cx="8640763" cy="1066800"/>
          </a:xfrm>
        </p:spPr>
        <p:txBody>
          <a:bodyPr/>
          <a:lstStyle/>
          <a:p>
            <a:pPr eaLnBrk="1" hangingPunct="1"/>
            <a:r>
              <a:rPr lang="en-GB" smtClean="0"/>
              <a:t/>
            </a:r>
            <a:br>
              <a:rPr lang="en-GB" smtClean="0"/>
            </a:br>
            <a:endParaRPr lang="en-GB" smtClean="0"/>
          </a:p>
        </p:txBody>
      </p:sp>
      <p:sp>
        <p:nvSpPr>
          <p:cNvPr id="25602" name="Content Placeholder 2"/>
          <p:cNvSpPr>
            <a:spLocks noGrp="1"/>
          </p:cNvSpPr>
          <p:nvPr>
            <p:ph idx="1"/>
          </p:nvPr>
        </p:nvSpPr>
        <p:spPr>
          <a:xfrm>
            <a:off x="428625" y="620713"/>
            <a:ext cx="8429625" cy="5308600"/>
          </a:xfrm>
        </p:spPr>
        <p:txBody>
          <a:bodyPr/>
          <a:lstStyle/>
          <a:p>
            <a:pPr marL="0" indent="0" eaLnBrk="1" hangingPunct="1">
              <a:spcAft>
                <a:spcPts val="1800"/>
              </a:spcAft>
              <a:buFontTx/>
              <a:buNone/>
            </a:pPr>
            <a:r>
              <a:rPr lang="en-GB" sz="3600" b="1" smtClean="0"/>
              <a:t>Benefits of getting ideas from literature</a:t>
            </a:r>
            <a:endParaRPr lang="en-GB" b="1" smtClean="0"/>
          </a:p>
          <a:p>
            <a:pPr marL="0" indent="0" eaLnBrk="1" hangingPunct="1">
              <a:buFont typeface="Wingdings" pitchFamily="2" charset="2"/>
              <a:buChar char="Ø"/>
            </a:pPr>
            <a:r>
              <a:rPr lang="en-GB" sz="2800" smtClean="0"/>
              <a:t>Someone else</a:t>
            </a:r>
            <a:r>
              <a:rPr lang="en-GB" altLang="en-GB" sz="2800" smtClean="0"/>
              <a:t>’</a:t>
            </a:r>
            <a:r>
              <a:rPr lang="en-GB" sz="2800" smtClean="0"/>
              <a:t>s methods have been used at least once before, and hopefully </a:t>
            </a:r>
            <a:r>
              <a:rPr lang="en-GB" altLang="en-GB" sz="2800" smtClean="0"/>
              <a:t>‘</a:t>
            </a:r>
            <a:r>
              <a:rPr lang="en-GB" sz="2800" smtClean="0"/>
              <a:t>debugged</a:t>
            </a:r>
            <a:r>
              <a:rPr lang="en-GB" altLang="en-GB" sz="2800" smtClean="0"/>
              <a:t>’</a:t>
            </a:r>
            <a:r>
              <a:rPr lang="en-GB" sz="2800" smtClean="0"/>
              <a:t>.</a:t>
            </a:r>
          </a:p>
          <a:p>
            <a:pPr marL="0" indent="0" eaLnBrk="1" hangingPunct="1">
              <a:buFont typeface="Wingdings" pitchFamily="2" charset="2"/>
              <a:buChar char="Ø"/>
            </a:pPr>
            <a:r>
              <a:rPr lang="en-GB" altLang="ja-JP" sz="2800" smtClean="0"/>
              <a:t>We can learn from the experience of previous researchers (their successes and failures).</a:t>
            </a:r>
          </a:p>
          <a:p>
            <a:pPr marL="0" indent="0" eaLnBrk="1" hangingPunct="1">
              <a:buFont typeface="Wingdings" pitchFamily="2" charset="2"/>
              <a:buChar char="Ø"/>
            </a:pPr>
            <a:r>
              <a:rPr lang="en-GB" altLang="ja-JP" sz="2800" smtClean="0"/>
              <a:t>Our own tiny sample of evidence from a single case can be compared with the findings of others.</a:t>
            </a:r>
          </a:p>
          <a:p>
            <a:pPr marL="0" indent="0" eaLnBrk="1" hangingPunct="1">
              <a:buFontTx/>
              <a:buNone/>
            </a:pPr>
            <a:endParaRPr lang="en-GB" smtClean="0"/>
          </a:p>
          <a:p>
            <a:pPr marL="0" indent="0" eaLnBrk="1" hangingPunct="1"/>
            <a:endParaRPr lang="en-GB" smtClean="0"/>
          </a:p>
          <a:p>
            <a:pPr marL="0" indent="0" eaLnBrk="1" hangingPunct="1"/>
            <a:endParaRPr lang="en-GB" smtClean="0"/>
          </a:p>
        </p:txBody>
      </p:sp>
    </p:spTree>
    <p:extLst>
      <p:ext uri="{BB962C8B-B14F-4D97-AF65-F5344CB8AC3E}">
        <p14:creationId xmlns:p14="http://schemas.microsoft.com/office/powerpoint/2010/main" val="14568561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5602">
                                            <p:txEl>
                                              <p:pRg st="1" end="1"/>
                                            </p:txEl>
                                          </p:spTgt>
                                        </p:tgtEl>
                                        <p:attrNameLst>
                                          <p:attrName>style.visibility</p:attrName>
                                        </p:attrNameLst>
                                      </p:cBhvr>
                                      <p:to>
                                        <p:strVal val="visible"/>
                                      </p:to>
                                    </p:set>
                                    <p:animEffect transition="in" filter="checkerboard(across)">
                                      <p:cBhvr>
                                        <p:cTn id="7" dur="500"/>
                                        <p:tgtEl>
                                          <p:spTgt spid="25602">
                                            <p:txEl>
                                              <p:pRg st="1" end="1"/>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2000"/>
                                  </p:stCondLst>
                                  <p:childTnLst>
                                    <p:set>
                                      <p:cBhvr>
                                        <p:cTn id="10" dur="1" fill="hold">
                                          <p:stCondLst>
                                            <p:cond delay="0"/>
                                          </p:stCondLst>
                                        </p:cTn>
                                        <p:tgtEl>
                                          <p:spTgt spid="25602">
                                            <p:txEl>
                                              <p:pRg st="2" end="2"/>
                                            </p:txEl>
                                          </p:spTgt>
                                        </p:tgtEl>
                                        <p:attrNameLst>
                                          <p:attrName>style.visibility</p:attrName>
                                        </p:attrNameLst>
                                      </p:cBhvr>
                                      <p:to>
                                        <p:strVal val="visible"/>
                                      </p:to>
                                    </p:set>
                                    <p:animEffect transition="in" filter="checkerboard(across)">
                                      <p:cBhvr>
                                        <p:cTn id="11" dur="500"/>
                                        <p:tgtEl>
                                          <p:spTgt spid="25602">
                                            <p:txEl>
                                              <p:pRg st="2" end="2"/>
                                            </p:txEl>
                                          </p:spTgt>
                                        </p:tgtEl>
                                      </p:cBhvr>
                                    </p:animEffect>
                                  </p:childTnLst>
                                </p:cTn>
                              </p:par>
                            </p:childTnLst>
                          </p:cTn>
                        </p:par>
                        <p:par>
                          <p:cTn id="12" fill="hold" nodeType="afterGroup">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25602">
                                            <p:txEl>
                                              <p:pRg st="3" end="3"/>
                                            </p:txEl>
                                          </p:spTgt>
                                        </p:tgtEl>
                                        <p:attrNameLst>
                                          <p:attrName>style.visibility</p:attrName>
                                        </p:attrNameLst>
                                      </p:cBhvr>
                                      <p:to>
                                        <p:strVal val="visible"/>
                                      </p:to>
                                    </p:set>
                                    <p:animEffect transition="in" filter="checkerboard(across)">
                                      <p:cBhvr>
                                        <p:cTn id="15" dur="500"/>
                                        <p:tgtEl>
                                          <p:spTgt spid="2560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0" y="115888"/>
            <a:ext cx="8640763" cy="1066800"/>
          </a:xfrm>
        </p:spPr>
        <p:txBody>
          <a:bodyPr/>
          <a:lstStyle/>
          <a:p>
            <a:pPr eaLnBrk="1" hangingPunct="1"/>
            <a:r>
              <a:rPr lang="en-GB" smtClean="0"/>
              <a:t/>
            </a:r>
            <a:br>
              <a:rPr lang="en-GB" smtClean="0"/>
            </a:br>
            <a:endParaRPr lang="en-GB" smtClean="0"/>
          </a:p>
        </p:txBody>
      </p:sp>
      <p:sp>
        <p:nvSpPr>
          <p:cNvPr id="25602" name="Content Placeholder 2"/>
          <p:cNvSpPr>
            <a:spLocks noGrp="1"/>
          </p:cNvSpPr>
          <p:nvPr>
            <p:ph idx="1"/>
          </p:nvPr>
        </p:nvSpPr>
        <p:spPr>
          <a:xfrm>
            <a:off x="428625" y="620713"/>
            <a:ext cx="8104188" cy="5308600"/>
          </a:xfrm>
        </p:spPr>
        <p:txBody>
          <a:bodyPr/>
          <a:lstStyle/>
          <a:p>
            <a:pPr marL="0" indent="0" eaLnBrk="1" hangingPunct="1">
              <a:spcAft>
                <a:spcPts val="1800"/>
              </a:spcAft>
              <a:buFontTx/>
              <a:buNone/>
            </a:pPr>
            <a:r>
              <a:rPr lang="en-GB" sz="3600" b="1" smtClean="0"/>
              <a:t>Disadvantages of getting ideas from literature</a:t>
            </a:r>
            <a:endParaRPr lang="en-GB" b="1" smtClean="0"/>
          </a:p>
          <a:p>
            <a:pPr marL="0" indent="0" eaLnBrk="1" hangingPunct="1">
              <a:buFont typeface="Wingdings" pitchFamily="2" charset="2"/>
              <a:buChar char="Ø"/>
            </a:pPr>
            <a:r>
              <a:rPr lang="en-GB" sz="2800" smtClean="0"/>
              <a:t>Someone else</a:t>
            </a:r>
            <a:r>
              <a:rPr lang="en-GB" altLang="en-GB" sz="2800" smtClean="0"/>
              <a:t>’</a:t>
            </a:r>
            <a:r>
              <a:rPr lang="en-GB" sz="2800" smtClean="0"/>
              <a:t>s methods may not fit our context</a:t>
            </a:r>
          </a:p>
          <a:p>
            <a:pPr marL="0" indent="0" eaLnBrk="1" hangingPunct="1">
              <a:buFont typeface="Wingdings" pitchFamily="2" charset="2"/>
              <a:buChar char="Ø"/>
            </a:pPr>
            <a:r>
              <a:rPr lang="en-GB" altLang="ja-JP" sz="2800" smtClean="0"/>
              <a:t>Someone else’s research may be dated, i.e. overtaken by more recent findings</a:t>
            </a:r>
          </a:p>
          <a:p>
            <a:pPr marL="0" indent="0" eaLnBrk="1" hangingPunct="1">
              <a:buFont typeface="Wingdings" pitchFamily="2" charset="2"/>
              <a:buChar char="Ø"/>
            </a:pPr>
            <a:r>
              <a:rPr lang="en-GB" altLang="ja-JP" sz="2800" smtClean="0"/>
              <a:t>Using someone else’s work is plagiarism unless…?</a:t>
            </a:r>
          </a:p>
          <a:p>
            <a:pPr marL="0" indent="0" eaLnBrk="1" hangingPunct="1">
              <a:buFontTx/>
              <a:buNone/>
            </a:pPr>
            <a:endParaRPr lang="en-GB" smtClean="0"/>
          </a:p>
          <a:p>
            <a:pPr marL="0" indent="0" eaLnBrk="1" hangingPunct="1"/>
            <a:endParaRPr lang="en-GB" smtClean="0"/>
          </a:p>
          <a:p>
            <a:pPr marL="0" indent="0" eaLnBrk="1" hangingPunct="1"/>
            <a:endParaRPr lang="en-GB" smtClean="0"/>
          </a:p>
        </p:txBody>
      </p:sp>
    </p:spTree>
    <p:extLst>
      <p:ext uri="{BB962C8B-B14F-4D97-AF65-F5344CB8AC3E}">
        <p14:creationId xmlns:p14="http://schemas.microsoft.com/office/powerpoint/2010/main" val="28695763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5602">
                                            <p:txEl>
                                              <p:pRg st="1" end="1"/>
                                            </p:txEl>
                                          </p:spTgt>
                                        </p:tgtEl>
                                        <p:attrNameLst>
                                          <p:attrName>style.visibility</p:attrName>
                                        </p:attrNameLst>
                                      </p:cBhvr>
                                      <p:to>
                                        <p:strVal val="visible"/>
                                      </p:to>
                                    </p:set>
                                    <p:animEffect transition="in" filter="checkerboard(across)">
                                      <p:cBhvr>
                                        <p:cTn id="7" dur="500"/>
                                        <p:tgtEl>
                                          <p:spTgt spid="25602">
                                            <p:txEl>
                                              <p:pRg st="1" end="1"/>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2000"/>
                                  </p:stCondLst>
                                  <p:childTnLst>
                                    <p:set>
                                      <p:cBhvr>
                                        <p:cTn id="10" dur="1" fill="hold">
                                          <p:stCondLst>
                                            <p:cond delay="0"/>
                                          </p:stCondLst>
                                        </p:cTn>
                                        <p:tgtEl>
                                          <p:spTgt spid="25602">
                                            <p:txEl>
                                              <p:pRg st="2" end="2"/>
                                            </p:txEl>
                                          </p:spTgt>
                                        </p:tgtEl>
                                        <p:attrNameLst>
                                          <p:attrName>style.visibility</p:attrName>
                                        </p:attrNameLst>
                                      </p:cBhvr>
                                      <p:to>
                                        <p:strVal val="visible"/>
                                      </p:to>
                                    </p:set>
                                    <p:animEffect transition="in" filter="checkerboard(across)">
                                      <p:cBhvr>
                                        <p:cTn id="11" dur="500"/>
                                        <p:tgtEl>
                                          <p:spTgt spid="25602">
                                            <p:txEl>
                                              <p:pRg st="2" end="2"/>
                                            </p:txEl>
                                          </p:spTgt>
                                        </p:tgtEl>
                                      </p:cBhvr>
                                    </p:animEffect>
                                  </p:childTnLst>
                                </p:cTn>
                              </p:par>
                            </p:childTnLst>
                          </p:cTn>
                        </p:par>
                        <p:par>
                          <p:cTn id="12" fill="hold" nodeType="afterGroup">
                            <p:stCondLst>
                              <p:cond delay="3000"/>
                            </p:stCondLst>
                            <p:childTnLst>
                              <p:par>
                                <p:cTn id="13" presetID="5" presetClass="entr" presetSubtype="10" fill="hold" nodeType="afterEffect">
                                  <p:stCondLst>
                                    <p:cond delay="3000"/>
                                  </p:stCondLst>
                                  <p:childTnLst>
                                    <p:set>
                                      <p:cBhvr>
                                        <p:cTn id="14" dur="1" fill="hold">
                                          <p:stCondLst>
                                            <p:cond delay="0"/>
                                          </p:stCondLst>
                                        </p:cTn>
                                        <p:tgtEl>
                                          <p:spTgt spid="25602">
                                            <p:txEl>
                                              <p:pRg st="3" end="3"/>
                                            </p:txEl>
                                          </p:spTgt>
                                        </p:tgtEl>
                                        <p:attrNameLst>
                                          <p:attrName>style.visibility</p:attrName>
                                        </p:attrNameLst>
                                      </p:cBhvr>
                                      <p:to>
                                        <p:strVal val="visible"/>
                                      </p:to>
                                    </p:set>
                                    <p:animEffect transition="in" filter="checkerboard(across)">
                                      <p:cBhvr>
                                        <p:cTn id="15" dur="500"/>
                                        <p:tgtEl>
                                          <p:spTgt spid="2560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3"/>
          <p:cNvSpPr>
            <a:spLocks noGrp="1" noChangeArrowheads="1"/>
          </p:cNvSpPr>
          <p:nvPr>
            <p:ph type="body" idx="1"/>
          </p:nvPr>
        </p:nvSpPr>
        <p:spPr>
          <a:xfrm>
            <a:off x="467544" y="1268760"/>
            <a:ext cx="8319269" cy="4874865"/>
          </a:xfrm>
        </p:spPr>
        <p:txBody>
          <a:bodyPr/>
          <a:lstStyle/>
          <a:p>
            <a:pPr marL="0" indent="0">
              <a:buNone/>
            </a:pPr>
            <a:r>
              <a:rPr lang="en-GB" sz="2800" dirty="0" smtClean="0">
                <a:cs typeface="Calibri"/>
              </a:rPr>
              <a:t>Now </a:t>
            </a:r>
            <a:r>
              <a:rPr lang="en-GB" sz="2800" dirty="0">
                <a:cs typeface="Calibri"/>
              </a:rPr>
              <a:t>consider the literature you read in preparation for </a:t>
            </a:r>
            <a:r>
              <a:rPr lang="en-GB" sz="2800" dirty="0" smtClean="0">
                <a:cs typeface="Calibri"/>
              </a:rPr>
              <a:t>today. Did any part of </a:t>
            </a:r>
            <a:r>
              <a:rPr lang="en-GB" sz="2800" dirty="0">
                <a:cs typeface="Calibri"/>
              </a:rPr>
              <a:t>those texts lead you to think that the material might be the product of research</a:t>
            </a:r>
            <a:r>
              <a:rPr lang="en-GB" sz="2800" dirty="0" smtClean="0">
                <a:cs typeface="Calibri"/>
              </a:rPr>
              <a:t>? Do you need to add any more factors to your list of research features?</a:t>
            </a:r>
          </a:p>
          <a:p>
            <a:pPr marL="0" indent="0">
              <a:buNone/>
            </a:pPr>
            <a:endParaRPr lang="en-GB" sz="2800" dirty="0">
              <a:cs typeface="Calibri"/>
            </a:endParaRPr>
          </a:p>
          <a:p>
            <a:pPr marL="0" indent="0">
              <a:buNone/>
            </a:pPr>
            <a:r>
              <a:rPr lang="en-GB" sz="2800" dirty="0" smtClean="0">
                <a:latin typeface="Calibri" pitchFamily="34" charset="0"/>
              </a:rPr>
              <a:t>With all the factors you have accumulated, revisit your earlier definition of research.  Revise it if necessary. Write a final agreed version.</a:t>
            </a:r>
            <a:endParaRPr lang="en-GB" sz="2400" dirty="0">
              <a:latin typeface="Arial" charset="0"/>
            </a:endParaRPr>
          </a:p>
        </p:txBody>
      </p:sp>
      <p:sp>
        <p:nvSpPr>
          <p:cNvPr id="16386" name="Title 4"/>
          <p:cNvSpPr>
            <a:spLocks noGrp="1"/>
          </p:cNvSpPr>
          <p:nvPr>
            <p:ph type="title"/>
          </p:nvPr>
        </p:nvSpPr>
        <p:spPr>
          <a:xfrm>
            <a:off x="395288" y="260648"/>
            <a:ext cx="8029575" cy="936104"/>
          </a:xfrm>
        </p:spPr>
        <p:txBody>
          <a:bodyPr/>
          <a:lstStyle/>
          <a:p>
            <a:r>
              <a:rPr lang="en-GB" sz="3200" dirty="0" smtClean="0">
                <a:latin typeface="Arial" charset="0"/>
              </a:rPr>
              <a:t>Activity: reviewing the Guest Lecture (3) </a:t>
            </a:r>
            <a:endParaRPr lang="en-GB" sz="3200" dirty="0">
              <a:latin typeface="Arial" charset="0"/>
            </a:endParaRPr>
          </a:p>
        </p:txBody>
      </p:sp>
    </p:spTree>
    <p:extLst>
      <p:ext uri="{BB962C8B-B14F-4D97-AF65-F5344CB8AC3E}">
        <p14:creationId xmlns:p14="http://schemas.microsoft.com/office/powerpoint/2010/main" val="24770528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611188" y="188913"/>
            <a:ext cx="7772400" cy="1066800"/>
          </a:xfrm>
        </p:spPr>
        <p:txBody>
          <a:bodyPr/>
          <a:lstStyle/>
          <a:p>
            <a:pPr eaLnBrk="1" hangingPunct="1"/>
            <a:r>
              <a:rPr lang="en-GB" sz="3600" smtClean="0"/>
              <a:t>Advantages of a case study approach</a:t>
            </a:r>
          </a:p>
        </p:txBody>
      </p:sp>
      <p:sp>
        <p:nvSpPr>
          <p:cNvPr id="29698" name="Content Placeholder 2"/>
          <p:cNvSpPr>
            <a:spLocks noGrp="1"/>
          </p:cNvSpPr>
          <p:nvPr>
            <p:ph idx="1"/>
          </p:nvPr>
        </p:nvSpPr>
        <p:spPr>
          <a:xfrm>
            <a:off x="357188" y="1341438"/>
            <a:ext cx="8286750" cy="4175125"/>
          </a:xfrm>
        </p:spPr>
        <p:txBody>
          <a:bodyPr/>
          <a:lstStyle/>
          <a:p>
            <a:pPr eaLnBrk="1" hangingPunct="1">
              <a:lnSpc>
                <a:spcPct val="80000"/>
              </a:lnSpc>
              <a:spcBef>
                <a:spcPts val="1275"/>
              </a:spcBef>
              <a:buFont typeface="Wingdings" pitchFamily="2" charset="2"/>
              <a:buChar char="Ø"/>
            </a:pPr>
            <a:r>
              <a:rPr lang="en-GB" sz="2800" smtClean="0"/>
              <a:t>Allows in-depth investigation</a:t>
            </a:r>
          </a:p>
          <a:p>
            <a:pPr eaLnBrk="1" hangingPunct="1">
              <a:lnSpc>
                <a:spcPct val="80000"/>
              </a:lnSpc>
              <a:spcBef>
                <a:spcPts val="1275"/>
              </a:spcBef>
              <a:buFont typeface="Wingdings" pitchFamily="2" charset="2"/>
              <a:buChar char="Ø"/>
            </a:pPr>
            <a:r>
              <a:rPr lang="en-GB" sz="2800" smtClean="0"/>
              <a:t>Copes with complexity</a:t>
            </a:r>
          </a:p>
          <a:p>
            <a:pPr eaLnBrk="1" hangingPunct="1">
              <a:lnSpc>
                <a:spcPct val="80000"/>
              </a:lnSpc>
              <a:spcBef>
                <a:spcPts val="1275"/>
              </a:spcBef>
              <a:buFont typeface="Wingdings" pitchFamily="2" charset="2"/>
              <a:buChar char="Ø"/>
            </a:pPr>
            <a:r>
              <a:rPr lang="en-GB" sz="2800" smtClean="0"/>
              <a:t>Provides a </a:t>
            </a:r>
            <a:r>
              <a:rPr lang="ja-JP" altLang="en-GB" sz="2800" smtClean="0"/>
              <a:t>‘</a:t>
            </a:r>
            <a:r>
              <a:rPr lang="en-GB" altLang="ja-JP" sz="2800" smtClean="0"/>
              <a:t>rounded</a:t>
            </a:r>
            <a:r>
              <a:rPr lang="ja-JP" altLang="en-GB" sz="2800" smtClean="0"/>
              <a:t>’</a:t>
            </a:r>
            <a:r>
              <a:rPr lang="en-GB" altLang="ja-JP" sz="2800" smtClean="0"/>
              <a:t> picture (from the multiple sources of evidence, and if qualitative in nature)</a:t>
            </a:r>
          </a:p>
          <a:p>
            <a:pPr eaLnBrk="1" hangingPunct="1">
              <a:lnSpc>
                <a:spcPct val="80000"/>
              </a:lnSpc>
              <a:spcBef>
                <a:spcPts val="1275"/>
              </a:spcBef>
              <a:buFont typeface="Wingdings" pitchFamily="2" charset="2"/>
              <a:buChar char="Ø"/>
            </a:pPr>
            <a:r>
              <a:rPr lang="en-GB" sz="2800" smtClean="0"/>
              <a:t>Methodological triangulation is </a:t>
            </a:r>
            <a:r>
              <a:rPr lang="ja-JP" altLang="en-GB" sz="2800" smtClean="0"/>
              <a:t>‘</a:t>
            </a:r>
            <a:r>
              <a:rPr lang="en-GB" altLang="ja-JP" sz="2800" smtClean="0"/>
              <a:t>built-in</a:t>
            </a:r>
            <a:r>
              <a:rPr lang="ja-JP" altLang="en-GB" sz="2800" smtClean="0"/>
              <a:t>’</a:t>
            </a:r>
            <a:endParaRPr lang="en-GB" altLang="ja-JP" sz="2800" smtClean="0"/>
          </a:p>
          <a:p>
            <a:pPr eaLnBrk="1" hangingPunct="1">
              <a:lnSpc>
                <a:spcPct val="80000"/>
              </a:lnSpc>
              <a:spcBef>
                <a:spcPts val="1275"/>
              </a:spcBef>
              <a:buFont typeface="Wingdings" pitchFamily="2" charset="2"/>
              <a:buChar char="Ø"/>
            </a:pPr>
            <a:r>
              <a:rPr lang="en-GB" sz="2800" smtClean="0"/>
              <a:t>Findings are often easily understood</a:t>
            </a:r>
          </a:p>
          <a:p>
            <a:pPr eaLnBrk="1" hangingPunct="1">
              <a:lnSpc>
                <a:spcPct val="80000"/>
              </a:lnSpc>
              <a:spcBef>
                <a:spcPts val="1275"/>
              </a:spcBef>
              <a:buFont typeface="Wingdings" pitchFamily="2" charset="2"/>
              <a:buChar char="Ø"/>
            </a:pPr>
            <a:r>
              <a:rPr lang="en-GB" sz="2800" smtClean="0"/>
              <a:t>Good fit with small-scale research and a single researcher in a short period of time</a:t>
            </a:r>
          </a:p>
        </p:txBody>
      </p:sp>
    </p:spTree>
    <p:extLst>
      <p:ext uri="{BB962C8B-B14F-4D97-AF65-F5344CB8AC3E}">
        <p14:creationId xmlns:p14="http://schemas.microsoft.com/office/powerpoint/2010/main" val="31336730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200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checkerboard(across)">
                                      <p:cBhvr>
                                        <p:cTn id="7" dur="500"/>
                                        <p:tgtEl>
                                          <p:spTgt spid="29698">
                                            <p:txEl>
                                              <p:pRg st="0" end="0"/>
                                            </p:txEl>
                                          </p:spTgt>
                                        </p:tgtEl>
                                      </p:cBhvr>
                                    </p:animEffect>
                                  </p:childTnLst>
                                </p:cTn>
                              </p:par>
                            </p:childTnLst>
                          </p:cTn>
                        </p:par>
                        <p:par>
                          <p:cTn id="8" fill="hold" nodeType="afterGroup">
                            <p:stCondLst>
                              <p:cond delay="2500"/>
                            </p:stCondLst>
                            <p:childTnLst>
                              <p:par>
                                <p:cTn id="9" presetID="5" presetClass="entr" presetSubtype="10" fill="hold" nodeType="afterEffect">
                                  <p:stCondLst>
                                    <p:cond delay="2000"/>
                                  </p:stCondLst>
                                  <p:childTnLst>
                                    <p:set>
                                      <p:cBhvr>
                                        <p:cTn id="10" dur="1" fill="hold">
                                          <p:stCondLst>
                                            <p:cond delay="0"/>
                                          </p:stCondLst>
                                        </p:cTn>
                                        <p:tgtEl>
                                          <p:spTgt spid="29698">
                                            <p:txEl>
                                              <p:pRg st="1" end="1"/>
                                            </p:txEl>
                                          </p:spTgt>
                                        </p:tgtEl>
                                        <p:attrNameLst>
                                          <p:attrName>style.visibility</p:attrName>
                                        </p:attrNameLst>
                                      </p:cBhvr>
                                      <p:to>
                                        <p:strVal val="visible"/>
                                      </p:to>
                                    </p:set>
                                    <p:animEffect transition="in" filter="checkerboard(across)">
                                      <p:cBhvr>
                                        <p:cTn id="11" dur="500"/>
                                        <p:tgtEl>
                                          <p:spTgt spid="29698">
                                            <p:txEl>
                                              <p:pRg st="1" end="1"/>
                                            </p:txEl>
                                          </p:spTgt>
                                        </p:tgtEl>
                                      </p:cBhvr>
                                    </p:animEffect>
                                  </p:childTnLst>
                                </p:cTn>
                              </p:par>
                            </p:childTnLst>
                          </p:cTn>
                        </p:par>
                        <p:par>
                          <p:cTn id="12" fill="hold" nodeType="afterGroup">
                            <p:stCondLst>
                              <p:cond delay="5000"/>
                            </p:stCondLst>
                            <p:childTnLst>
                              <p:par>
                                <p:cTn id="13" presetID="5" presetClass="entr" presetSubtype="10" fill="hold" nodeType="afterEffect">
                                  <p:stCondLst>
                                    <p:cond delay="2000"/>
                                  </p:stCondLst>
                                  <p:childTnLst>
                                    <p:set>
                                      <p:cBhvr>
                                        <p:cTn id="14" dur="1" fill="hold">
                                          <p:stCondLst>
                                            <p:cond delay="0"/>
                                          </p:stCondLst>
                                        </p:cTn>
                                        <p:tgtEl>
                                          <p:spTgt spid="29698">
                                            <p:txEl>
                                              <p:pRg st="2" end="2"/>
                                            </p:txEl>
                                          </p:spTgt>
                                        </p:tgtEl>
                                        <p:attrNameLst>
                                          <p:attrName>style.visibility</p:attrName>
                                        </p:attrNameLst>
                                      </p:cBhvr>
                                      <p:to>
                                        <p:strVal val="visible"/>
                                      </p:to>
                                    </p:set>
                                    <p:animEffect transition="in" filter="checkerboard(across)">
                                      <p:cBhvr>
                                        <p:cTn id="15" dur="500"/>
                                        <p:tgtEl>
                                          <p:spTgt spid="29698">
                                            <p:txEl>
                                              <p:pRg st="2" end="2"/>
                                            </p:txEl>
                                          </p:spTgt>
                                        </p:tgtEl>
                                      </p:cBhvr>
                                    </p:animEffect>
                                  </p:childTnLst>
                                </p:cTn>
                              </p:par>
                            </p:childTnLst>
                          </p:cTn>
                        </p:par>
                        <p:par>
                          <p:cTn id="16" fill="hold" nodeType="afterGroup">
                            <p:stCondLst>
                              <p:cond delay="7500"/>
                            </p:stCondLst>
                            <p:childTnLst>
                              <p:par>
                                <p:cTn id="17" presetID="5" presetClass="entr" presetSubtype="10" fill="hold" nodeType="afterEffect">
                                  <p:stCondLst>
                                    <p:cond delay="4000"/>
                                  </p:stCondLst>
                                  <p:childTnLst>
                                    <p:set>
                                      <p:cBhvr>
                                        <p:cTn id="18" dur="1" fill="hold">
                                          <p:stCondLst>
                                            <p:cond delay="0"/>
                                          </p:stCondLst>
                                        </p:cTn>
                                        <p:tgtEl>
                                          <p:spTgt spid="29698">
                                            <p:txEl>
                                              <p:pRg st="3" end="3"/>
                                            </p:txEl>
                                          </p:spTgt>
                                        </p:tgtEl>
                                        <p:attrNameLst>
                                          <p:attrName>style.visibility</p:attrName>
                                        </p:attrNameLst>
                                      </p:cBhvr>
                                      <p:to>
                                        <p:strVal val="visible"/>
                                      </p:to>
                                    </p:set>
                                    <p:animEffect transition="in" filter="checkerboard(across)">
                                      <p:cBhvr>
                                        <p:cTn id="19" dur="500"/>
                                        <p:tgtEl>
                                          <p:spTgt spid="29698">
                                            <p:txEl>
                                              <p:pRg st="3" end="3"/>
                                            </p:txEl>
                                          </p:spTgt>
                                        </p:tgtEl>
                                      </p:cBhvr>
                                    </p:animEffect>
                                  </p:childTnLst>
                                </p:cTn>
                              </p:par>
                            </p:childTnLst>
                          </p:cTn>
                        </p:par>
                        <p:par>
                          <p:cTn id="20" fill="hold" nodeType="afterGroup">
                            <p:stCondLst>
                              <p:cond delay="12000"/>
                            </p:stCondLst>
                            <p:childTnLst>
                              <p:par>
                                <p:cTn id="21" presetID="5" presetClass="entr" presetSubtype="10" fill="hold" nodeType="afterEffect">
                                  <p:stCondLst>
                                    <p:cond delay="2000"/>
                                  </p:stCondLst>
                                  <p:childTnLst>
                                    <p:set>
                                      <p:cBhvr>
                                        <p:cTn id="22" dur="1" fill="hold">
                                          <p:stCondLst>
                                            <p:cond delay="0"/>
                                          </p:stCondLst>
                                        </p:cTn>
                                        <p:tgtEl>
                                          <p:spTgt spid="29698">
                                            <p:txEl>
                                              <p:pRg st="4" end="4"/>
                                            </p:txEl>
                                          </p:spTgt>
                                        </p:tgtEl>
                                        <p:attrNameLst>
                                          <p:attrName>style.visibility</p:attrName>
                                        </p:attrNameLst>
                                      </p:cBhvr>
                                      <p:to>
                                        <p:strVal val="visible"/>
                                      </p:to>
                                    </p:set>
                                    <p:animEffect transition="in" filter="checkerboard(across)">
                                      <p:cBhvr>
                                        <p:cTn id="23" dur="500"/>
                                        <p:tgtEl>
                                          <p:spTgt spid="29698">
                                            <p:txEl>
                                              <p:pRg st="4" end="4"/>
                                            </p:txEl>
                                          </p:spTgt>
                                        </p:tgtEl>
                                      </p:cBhvr>
                                    </p:animEffect>
                                  </p:childTnLst>
                                </p:cTn>
                              </p:par>
                            </p:childTnLst>
                          </p:cTn>
                        </p:par>
                        <p:par>
                          <p:cTn id="24" fill="hold" nodeType="afterGroup">
                            <p:stCondLst>
                              <p:cond delay="14500"/>
                            </p:stCondLst>
                            <p:childTnLst>
                              <p:par>
                                <p:cTn id="25" presetID="5" presetClass="entr" presetSubtype="10" fill="hold" nodeType="afterEffect">
                                  <p:stCondLst>
                                    <p:cond delay="2000"/>
                                  </p:stCondLst>
                                  <p:childTnLst>
                                    <p:set>
                                      <p:cBhvr>
                                        <p:cTn id="26" dur="1" fill="hold">
                                          <p:stCondLst>
                                            <p:cond delay="0"/>
                                          </p:stCondLst>
                                        </p:cTn>
                                        <p:tgtEl>
                                          <p:spTgt spid="29698">
                                            <p:txEl>
                                              <p:pRg st="5" end="5"/>
                                            </p:txEl>
                                          </p:spTgt>
                                        </p:tgtEl>
                                        <p:attrNameLst>
                                          <p:attrName>style.visibility</p:attrName>
                                        </p:attrNameLst>
                                      </p:cBhvr>
                                      <p:to>
                                        <p:strVal val="visible"/>
                                      </p:to>
                                    </p:set>
                                    <p:animEffect transition="in" filter="checkerboard(across)">
                                      <p:cBhvr>
                                        <p:cTn id="27" dur="500"/>
                                        <p:tgtEl>
                                          <p:spTgt spid="2969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eaLnBrk="1" hangingPunct="1"/>
            <a:r>
              <a:rPr lang="en-GB" sz="3600" smtClean="0"/>
              <a:t>Disadvantages of a case study approach</a:t>
            </a:r>
          </a:p>
        </p:txBody>
      </p:sp>
      <p:sp>
        <p:nvSpPr>
          <p:cNvPr id="55298" name="Content Placeholder 2"/>
          <p:cNvSpPr>
            <a:spLocks noGrp="1"/>
          </p:cNvSpPr>
          <p:nvPr>
            <p:ph idx="1"/>
          </p:nvPr>
        </p:nvSpPr>
        <p:spPr>
          <a:xfrm>
            <a:off x="571500" y="1484313"/>
            <a:ext cx="8321675" cy="4445000"/>
          </a:xfrm>
        </p:spPr>
        <p:txBody>
          <a:bodyPr/>
          <a:lstStyle/>
          <a:p>
            <a:pPr eaLnBrk="1" hangingPunct="1">
              <a:buFont typeface="Wingdings" pitchFamily="2" charset="2"/>
              <a:buChar char="Ø"/>
            </a:pPr>
            <a:r>
              <a:rPr lang="en-GB" sz="2800" smtClean="0"/>
              <a:t>Lack of </a:t>
            </a:r>
            <a:r>
              <a:rPr lang="ja-JP" altLang="en-GB" sz="2800" smtClean="0"/>
              <a:t>‘</a:t>
            </a:r>
            <a:r>
              <a:rPr lang="en-GB" altLang="ja-JP" sz="2800" smtClean="0"/>
              <a:t>rigour</a:t>
            </a:r>
            <a:r>
              <a:rPr lang="ja-JP" altLang="en-GB" sz="2800" smtClean="0"/>
              <a:t>’</a:t>
            </a:r>
            <a:endParaRPr lang="en-GB" altLang="ja-JP" sz="2800" smtClean="0"/>
          </a:p>
          <a:p>
            <a:pPr eaLnBrk="1" hangingPunct="1">
              <a:buFont typeface="Wingdings" pitchFamily="2" charset="2"/>
              <a:buChar char="Ø"/>
            </a:pPr>
            <a:r>
              <a:rPr lang="en-GB" sz="2800" smtClean="0"/>
              <a:t>Lack of </a:t>
            </a:r>
            <a:r>
              <a:rPr lang="ja-JP" altLang="en-GB" sz="2800" smtClean="0"/>
              <a:t>‘</a:t>
            </a:r>
            <a:r>
              <a:rPr lang="en-GB" altLang="ja-JP" sz="2800" smtClean="0"/>
              <a:t>generalizability</a:t>
            </a:r>
            <a:r>
              <a:rPr lang="ja-JP" altLang="en-GB" sz="2800" smtClean="0"/>
              <a:t>’</a:t>
            </a:r>
            <a:r>
              <a:rPr lang="en-GB" altLang="ja-JP" sz="2800" smtClean="0"/>
              <a:t> –  findings might be unique to the case</a:t>
            </a:r>
          </a:p>
          <a:p>
            <a:pPr eaLnBrk="1" hangingPunct="1">
              <a:buFont typeface="Wingdings" pitchFamily="2" charset="2"/>
              <a:buChar char="Ø"/>
            </a:pPr>
            <a:r>
              <a:rPr lang="en-GB" sz="2800" smtClean="0"/>
              <a:t>May generate a large quantity of data</a:t>
            </a:r>
          </a:p>
          <a:p>
            <a:pPr eaLnBrk="1" hangingPunct="1">
              <a:buFont typeface="Wingdings" pitchFamily="2" charset="2"/>
              <a:buChar char="Ø"/>
            </a:pPr>
            <a:r>
              <a:rPr lang="en-GB" sz="2800" smtClean="0"/>
              <a:t>Access may be uneven</a:t>
            </a:r>
          </a:p>
          <a:p>
            <a:pPr eaLnBrk="1" hangingPunct="1">
              <a:buFont typeface="Wingdings" pitchFamily="2" charset="2"/>
              <a:buChar char="Ø"/>
            </a:pPr>
            <a:r>
              <a:rPr lang="en-GB" sz="2800" smtClean="0"/>
              <a:t>Can be demanding of researcher</a:t>
            </a:r>
            <a:r>
              <a:rPr lang="en-GB" altLang="en-GB" sz="2800" smtClean="0"/>
              <a:t>’</a:t>
            </a:r>
            <a:r>
              <a:rPr lang="en-GB" altLang="ja-JP" sz="2800" smtClean="0"/>
              <a:t>s time (in terms of both data collection </a:t>
            </a:r>
            <a:r>
              <a:rPr lang="en-GB" altLang="ja-JP" sz="2800" u="sng" smtClean="0"/>
              <a:t>and</a:t>
            </a:r>
            <a:r>
              <a:rPr lang="en-GB" altLang="ja-JP" sz="2800" smtClean="0"/>
              <a:t> interpretation/ analysis)</a:t>
            </a:r>
            <a:endParaRPr lang="en-GB" sz="2800" smtClean="0"/>
          </a:p>
        </p:txBody>
      </p:sp>
    </p:spTree>
    <p:extLst>
      <p:ext uri="{BB962C8B-B14F-4D97-AF65-F5344CB8AC3E}">
        <p14:creationId xmlns:p14="http://schemas.microsoft.com/office/powerpoint/2010/main" val="2358761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2000"/>
                                  </p:stCondLst>
                                  <p:childTnLst>
                                    <p:set>
                                      <p:cBhvr>
                                        <p:cTn id="6" dur="1" fill="hold">
                                          <p:stCondLst>
                                            <p:cond delay="0"/>
                                          </p:stCondLst>
                                        </p:cTn>
                                        <p:tgtEl>
                                          <p:spTgt spid="55298">
                                            <p:txEl>
                                              <p:pRg st="0" end="0"/>
                                            </p:txEl>
                                          </p:spTgt>
                                        </p:tgtEl>
                                        <p:attrNameLst>
                                          <p:attrName>style.visibility</p:attrName>
                                        </p:attrNameLst>
                                      </p:cBhvr>
                                      <p:to>
                                        <p:strVal val="visible"/>
                                      </p:to>
                                    </p:set>
                                    <p:animEffect transition="in" filter="checkerboard(across)">
                                      <p:cBhvr>
                                        <p:cTn id="7" dur="500"/>
                                        <p:tgtEl>
                                          <p:spTgt spid="55298">
                                            <p:txEl>
                                              <p:pRg st="0" end="0"/>
                                            </p:txEl>
                                          </p:spTgt>
                                        </p:tgtEl>
                                      </p:cBhvr>
                                    </p:animEffect>
                                  </p:childTnLst>
                                </p:cTn>
                              </p:par>
                            </p:childTnLst>
                          </p:cTn>
                        </p:par>
                        <p:par>
                          <p:cTn id="8" fill="hold" nodeType="afterGroup">
                            <p:stCondLst>
                              <p:cond delay="2500"/>
                            </p:stCondLst>
                            <p:childTnLst>
                              <p:par>
                                <p:cTn id="9" presetID="5" presetClass="entr" presetSubtype="10" fill="hold" nodeType="afterEffect">
                                  <p:stCondLst>
                                    <p:cond delay="2000"/>
                                  </p:stCondLst>
                                  <p:childTnLst>
                                    <p:set>
                                      <p:cBhvr>
                                        <p:cTn id="10" dur="1" fill="hold">
                                          <p:stCondLst>
                                            <p:cond delay="0"/>
                                          </p:stCondLst>
                                        </p:cTn>
                                        <p:tgtEl>
                                          <p:spTgt spid="55298">
                                            <p:txEl>
                                              <p:pRg st="1" end="1"/>
                                            </p:txEl>
                                          </p:spTgt>
                                        </p:tgtEl>
                                        <p:attrNameLst>
                                          <p:attrName>style.visibility</p:attrName>
                                        </p:attrNameLst>
                                      </p:cBhvr>
                                      <p:to>
                                        <p:strVal val="visible"/>
                                      </p:to>
                                    </p:set>
                                    <p:animEffect transition="in" filter="checkerboard(across)">
                                      <p:cBhvr>
                                        <p:cTn id="11" dur="500"/>
                                        <p:tgtEl>
                                          <p:spTgt spid="55298">
                                            <p:txEl>
                                              <p:pRg st="1" end="1"/>
                                            </p:txEl>
                                          </p:spTgt>
                                        </p:tgtEl>
                                      </p:cBhvr>
                                    </p:animEffect>
                                  </p:childTnLst>
                                </p:cTn>
                              </p:par>
                            </p:childTnLst>
                          </p:cTn>
                        </p:par>
                        <p:par>
                          <p:cTn id="12" fill="hold" nodeType="afterGroup">
                            <p:stCondLst>
                              <p:cond delay="5000"/>
                            </p:stCondLst>
                            <p:childTnLst>
                              <p:par>
                                <p:cTn id="13" presetID="5" presetClass="entr" presetSubtype="10" fill="hold" nodeType="afterEffect">
                                  <p:stCondLst>
                                    <p:cond delay="3000"/>
                                  </p:stCondLst>
                                  <p:childTnLst>
                                    <p:set>
                                      <p:cBhvr>
                                        <p:cTn id="14" dur="1" fill="hold">
                                          <p:stCondLst>
                                            <p:cond delay="0"/>
                                          </p:stCondLst>
                                        </p:cTn>
                                        <p:tgtEl>
                                          <p:spTgt spid="55298">
                                            <p:txEl>
                                              <p:pRg st="2" end="2"/>
                                            </p:txEl>
                                          </p:spTgt>
                                        </p:tgtEl>
                                        <p:attrNameLst>
                                          <p:attrName>style.visibility</p:attrName>
                                        </p:attrNameLst>
                                      </p:cBhvr>
                                      <p:to>
                                        <p:strVal val="visible"/>
                                      </p:to>
                                    </p:set>
                                    <p:animEffect transition="in" filter="checkerboard(across)">
                                      <p:cBhvr>
                                        <p:cTn id="15" dur="500"/>
                                        <p:tgtEl>
                                          <p:spTgt spid="55298">
                                            <p:txEl>
                                              <p:pRg st="2" end="2"/>
                                            </p:txEl>
                                          </p:spTgt>
                                        </p:tgtEl>
                                      </p:cBhvr>
                                    </p:animEffect>
                                  </p:childTnLst>
                                </p:cTn>
                              </p:par>
                            </p:childTnLst>
                          </p:cTn>
                        </p:par>
                        <p:par>
                          <p:cTn id="16" fill="hold" nodeType="afterGroup">
                            <p:stCondLst>
                              <p:cond delay="8500"/>
                            </p:stCondLst>
                            <p:childTnLst>
                              <p:par>
                                <p:cTn id="17" presetID="5" presetClass="entr" presetSubtype="10" fill="hold" nodeType="afterEffect">
                                  <p:stCondLst>
                                    <p:cond delay="2000"/>
                                  </p:stCondLst>
                                  <p:childTnLst>
                                    <p:set>
                                      <p:cBhvr>
                                        <p:cTn id="18" dur="1" fill="hold">
                                          <p:stCondLst>
                                            <p:cond delay="0"/>
                                          </p:stCondLst>
                                        </p:cTn>
                                        <p:tgtEl>
                                          <p:spTgt spid="55298">
                                            <p:txEl>
                                              <p:pRg st="3" end="3"/>
                                            </p:txEl>
                                          </p:spTgt>
                                        </p:tgtEl>
                                        <p:attrNameLst>
                                          <p:attrName>style.visibility</p:attrName>
                                        </p:attrNameLst>
                                      </p:cBhvr>
                                      <p:to>
                                        <p:strVal val="visible"/>
                                      </p:to>
                                    </p:set>
                                    <p:animEffect transition="in" filter="checkerboard(across)">
                                      <p:cBhvr>
                                        <p:cTn id="19" dur="500"/>
                                        <p:tgtEl>
                                          <p:spTgt spid="55298">
                                            <p:txEl>
                                              <p:pRg st="3" end="3"/>
                                            </p:txEl>
                                          </p:spTgt>
                                        </p:tgtEl>
                                      </p:cBhvr>
                                    </p:animEffect>
                                  </p:childTnLst>
                                </p:cTn>
                              </p:par>
                            </p:childTnLst>
                          </p:cTn>
                        </p:par>
                        <p:par>
                          <p:cTn id="20" fill="hold" nodeType="afterGroup">
                            <p:stCondLst>
                              <p:cond delay="11000"/>
                            </p:stCondLst>
                            <p:childTnLst>
                              <p:par>
                                <p:cTn id="21" presetID="5" presetClass="entr" presetSubtype="10" fill="hold" nodeType="afterEffect">
                                  <p:stCondLst>
                                    <p:cond delay="2000"/>
                                  </p:stCondLst>
                                  <p:childTnLst>
                                    <p:set>
                                      <p:cBhvr>
                                        <p:cTn id="22" dur="1" fill="hold">
                                          <p:stCondLst>
                                            <p:cond delay="0"/>
                                          </p:stCondLst>
                                        </p:cTn>
                                        <p:tgtEl>
                                          <p:spTgt spid="55298">
                                            <p:txEl>
                                              <p:pRg st="4" end="4"/>
                                            </p:txEl>
                                          </p:spTgt>
                                        </p:tgtEl>
                                        <p:attrNameLst>
                                          <p:attrName>style.visibility</p:attrName>
                                        </p:attrNameLst>
                                      </p:cBhvr>
                                      <p:to>
                                        <p:strVal val="visible"/>
                                      </p:to>
                                    </p:set>
                                    <p:animEffect transition="in" filter="checkerboard(across)">
                                      <p:cBhvr>
                                        <p:cTn id="23" dur="500"/>
                                        <p:tgtEl>
                                          <p:spTgt spid="5529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pPr eaLnBrk="1" hangingPunct="1"/>
            <a:r>
              <a:rPr lang="en-GB" sz="3600" smtClean="0"/>
              <a:t>One more feature of </a:t>
            </a:r>
            <a:r>
              <a:rPr lang="en-GB" sz="3600" u="sng" smtClean="0"/>
              <a:t>your</a:t>
            </a:r>
            <a:r>
              <a:rPr lang="en-GB" sz="3600" smtClean="0"/>
              <a:t> case study</a:t>
            </a:r>
          </a:p>
        </p:txBody>
      </p:sp>
      <p:sp>
        <p:nvSpPr>
          <p:cNvPr id="57346" name="Content Placeholder 2"/>
          <p:cNvSpPr>
            <a:spLocks noGrp="1"/>
          </p:cNvSpPr>
          <p:nvPr>
            <p:ph idx="1"/>
          </p:nvPr>
        </p:nvSpPr>
        <p:spPr>
          <a:xfrm>
            <a:off x="571500" y="1484313"/>
            <a:ext cx="8001000" cy="4445000"/>
          </a:xfrm>
        </p:spPr>
        <p:txBody>
          <a:bodyPr/>
          <a:lstStyle/>
          <a:p>
            <a:pPr marL="0" indent="0" eaLnBrk="1" hangingPunct="1">
              <a:buFontTx/>
              <a:buNone/>
            </a:pPr>
            <a:r>
              <a:rPr lang="en-GB" sz="2800" dirty="0" smtClean="0"/>
              <a:t>Like </a:t>
            </a:r>
            <a:r>
              <a:rPr lang="en-GB" sz="2800" dirty="0" err="1" smtClean="0"/>
              <a:t>Pyburn</a:t>
            </a:r>
            <a:r>
              <a:rPr lang="en-GB" sz="2800" dirty="0" smtClean="0"/>
              <a:t>, you will be an </a:t>
            </a:r>
            <a:r>
              <a:rPr lang="en-GB" sz="2800" b="1" dirty="0" smtClean="0"/>
              <a:t>insider researcher</a:t>
            </a:r>
            <a:r>
              <a:rPr lang="en-GB" sz="2800" dirty="0" smtClean="0"/>
              <a:t>, i.e. researching your own school.  What challenges might this throw up?</a:t>
            </a:r>
          </a:p>
          <a:p>
            <a:pPr marL="0" indent="0" eaLnBrk="1" hangingPunct="1">
              <a:buFontTx/>
              <a:buNone/>
            </a:pPr>
            <a:endParaRPr lang="en-GB" sz="2800" dirty="0" smtClean="0"/>
          </a:p>
          <a:p>
            <a:pPr marL="0" indent="0" eaLnBrk="1" hangingPunct="1">
              <a:buFontTx/>
              <a:buNone/>
            </a:pPr>
            <a:r>
              <a:rPr lang="en-GB" sz="2800" dirty="0" smtClean="0"/>
              <a:t>The recommended follow-on tasks from today include considering being an insider-researcher (Mercer, 2007) and reading the BERA (2011) guidelines for ethical research.</a:t>
            </a:r>
          </a:p>
        </p:txBody>
      </p:sp>
    </p:spTree>
    <p:extLst>
      <p:ext uri="{BB962C8B-B14F-4D97-AF65-F5344CB8AC3E}">
        <p14:creationId xmlns:p14="http://schemas.microsoft.com/office/powerpoint/2010/main" val="17505824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57346">
                                            <p:txEl>
                                              <p:pRg st="0" end="0"/>
                                            </p:txEl>
                                          </p:spTgt>
                                        </p:tgtEl>
                                        <p:attrNameLst>
                                          <p:attrName>style.visibility</p:attrName>
                                        </p:attrNameLst>
                                      </p:cBhvr>
                                      <p:to>
                                        <p:strVal val="visible"/>
                                      </p:to>
                                    </p:set>
                                    <p:animEffect transition="in" filter="checkerboard(across)">
                                      <p:cBhvr>
                                        <p:cTn id="7" dur="500"/>
                                        <p:tgtEl>
                                          <p:spTgt spid="573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57346">
                                            <p:txEl>
                                              <p:pRg st="2" end="2"/>
                                            </p:txEl>
                                          </p:spTgt>
                                        </p:tgtEl>
                                        <p:attrNameLst>
                                          <p:attrName>style.visibility</p:attrName>
                                        </p:attrNameLst>
                                      </p:cBhvr>
                                      <p:to>
                                        <p:strVal val="visible"/>
                                      </p:to>
                                    </p:set>
                                    <p:animEffect transition="in" filter="checkerboard(across)">
                                      <p:cBhvr>
                                        <p:cTn id="12" dur="500"/>
                                        <p:tgtEl>
                                          <p:spTgt spid="5734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pPr eaLnBrk="1" hangingPunct="1"/>
            <a:r>
              <a:rPr lang="en-GB" sz="3600" smtClean="0"/>
              <a:t>Things to ponder (1)</a:t>
            </a:r>
          </a:p>
        </p:txBody>
      </p:sp>
      <p:sp>
        <p:nvSpPr>
          <p:cNvPr id="59394" name="Content Placeholder 2"/>
          <p:cNvSpPr>
            <a:spLocks noGrp="1"/>
          </p:cNvSpPr>
          <p:nvPr>
            <p:ph idx="1"/>
          </p:nvPr>
        </p:nvSpPr>
        <p:spPr>
          <a:xfrm>
            <a:off x="468313" y="1268413"/>
            <a:ext cx="8351837" cy="4392612"/>
          </a:xfrm>
        </p:spPr>
        <p:txBody>
          <a:bodyPr/>
          <a:lstStyle/>
          <a:p>
            <a:pPr eaLnBrk="1" hangingPunct="1">
              <a:buFont typeface="Wingdings" pitchFamily="2" charset="2"/>
              <a:buChar char="Ø"/>
            </a:pPr>
            <a:r>
              <a:rPr lang="en-GB" sz="2800" smtClean="0"/>
              <a:t>Case studies are complex and require careful planning and field work flexibility</a:t>
            </a:r>
          </a:p>
          <a:p>
            <a:pPr eaLnBrk="1" hangingPunct="1">
              <a:buFont typeface="Wingdings" pitchFamily="2" charset="2"/>
              <a:buChar char="Ø"/>
            </a:pPr>
            <a:r>
              <a:rPr lang="en-GB" sz="2800" smtClean="0"/>
              <a:t>Insider research may be problematic (for participant(s) and researcher). These should be carefully considered, especially in terms of ethics.</a:t>
            </a:r>
          </a:p>
          <a:p>
            <a:pPr eaLnBrk="1" hangingPunct="1">
              <a:buFont typeface="Wingdings" pitchFamily="2" charset="2"/>
              <a:buChar char="Ø"/>
            </a:pPr>
            <a:r>
              <a:rPr lang="en-GB" sz="2800" smtClean="0"/>
              <a:t>Using more than one method is desirable, but that adds a lot to planning time. For your assignment, you will have to balance the benefits of multiple methods against the disadvantages of preparing more than one, and decide your approach accordingly.</a:t>
            </a:r>
          </a:p>
        </p:txBody>
      </p:sp>
    </p:spTree>
    <p:extLst>
      <p:ext uri="{BB962C8B-B14F-4D97-AF65-F5344CB8AC3E}">
        <p14:creationId xmlns:p14="http://schemas.microsoft.com/office/powerpoint/2010/main" val="23977354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59394">
                                            <p:txEl>
                                              <p:pRg st="0" end="0"/>
                                            </p:txEl>
                                          </p:spTgt>
                                        </p:tgtEl>
                                        <p:attrNameLst>
                                          <p:attrName>style.visibility</p:attrName>
                                        </p:attrNameLst>
                                      </p:cBhvr>
                                      <p:to>
                                        <p:strVal val="visible"/>
                                      </p:to>
                                    </p:set>
                                    <p:animEffect transition="in" filter="checkerboard(across)">
                                      <p:cBhvr>
                                        <p:cTn id="7" dur="500"/>
                                        <p:tgtEl>
                                          <p:spTgt spid="59394">
                                            <p:txEl>
                                              <p:pRg st="0" end="0"/>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3000"/>
                                  </p:stCondLst>
                                  <p:childTnLst>
                                    <p:set>
                                      <p:cBhvr>
                                        <p:cTn id="10" dur="1" fill="hold">
                                          <p:stCondLst>
                                            <p:cond delay="0"/>
                                          </p:stCondLst>
                                        </p:cTn>
                                        <p:tgtEl>
                                          <p:spTgt spid="59394">
                                            <p:txEl>
                                              <p:pRg st="1" end="1"/>
                                            </p:txEl>
                                          </p:spTgt>
                                        </p:tgtEl>
                                        <p:attrNameLst>
                                          <p:attrName>style.visibility</p:attrName>
                                        </p:attrNameLst>
                                      </p:cBhvr>
                                      <p:to>
                                        <p:strVal val="visible"/>
                                      </p:to>
                                    </p:set>
                                    <p:animEffect transition="in" filter="checkerboard(across)">
                                      <p:cBhvr>
                                        <p:cTn id="11" dur="500"/>
                                        <p:tgtEl>
                                          <p:spTgt spid="59394">
                                            <p:txEl>
                                              <p:pRg st="1" end="1"/>
                                            </p:txEl>
                                          </p:spTgt>
                                        </p:tgtEl>
                                      </p:cBhvr>
                                    </p:animEffect>
                                  </p:childTnLst>
                                </p:cTn>
                              </p:par>
                            </p:childTnLst>
                          </p:cTn>
                        </p:par>
                        <p:par>
                          <p:cTn id="12" fill="hold" nodeType="afterGroup">
                            <p:stCondLst>
                              <p:cond delay="4000"/>
                            </p:stCondLst>
                            <p:childTnLst>
                              <p:par>
                                <p:cTn id="13" presetID="5" presetClass="entr" presetSubtype="10" fill="hold" nodeType="afterEffect">
                                  <p:stCondLst>
                                    <p:cond delay="4000"/>
                                  </p:stCondLst>
                                  <p:childTnLst>
                                    <p:set>
                                      <p:cBhvr>
                                        <p:cTn id="14" dur="1" fill="hold">
                                          <p:stCondLst>
                                            <p:cond delay="0"/>
                                          </p:stCondLst>
                                        </p:cTn>
                                        <p:tgtEl>
                                          <p:spTgt spid="59394">
                                            <p:txEl>
                                              <p:pRg st="2" end="2"/>
                                            </p:txEl>
                                          </p:spTgt>
                                        </p:tgtEl>
                                        <p:attrNameLst>
                                          <p:attrName>style.visibility</p:attrName>
                                        </p:attrNameLst>
                                      </p:cBhvr>
                                      <p:to>
                                        <p:strVal val="visible"/>
                                      </p:to>
                                    </p:set>
                                    <p:animEffect transition="in" filter="checkerboard(across)">
                                      <p:cBhvr>
                                        <p:cTn id="15" dur="500"/>
                                        <p:tgtEl>
                                          <p:spTgt spid="5939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468313" y="182989"/>
            <a:ext cx="7989887" cy="1066800"/>
          </a:xfrm>
        </p:spPr>
        <p:txBody>
          <a:bodyPr/>
          <a:lstStyle/>
          <a:p>
            <a:pPr eaLnBrk="1" hangingPunct="1"/>
            <a:r>
              <a:rPr lang="en-GB" sz="3600" dirty="0" smtClean="0"/>
              <a:t>Things to ponder (2)</a:t>
            </a:r>
          </a:p>
        </p:txBody>
      </p:sp>
      <p:sp>
        <p:nvSpPr>
          <p:cNvPr id="61442" name="Content Placeholder 2"/>
          <p:cNvSpPr>
            <a:spLocks noGrp="1"/>
          </p:cNvSpPr>
          <p:nvPr>
            <p:ph idx="1"/>
          </p:nvPr>
        </p:nvSpPr>
        <p:spPr>
          <a:xfrm>
            <a:off x="468313" y="1124744"/>
            <a:ext cx="8135937" cy="4392612"/>
          </a:xfrm>
        </p:spPr>
        <p:txBody>
          <a:bodyPr/>
          <a:lstStyle/>
          <a:p>
            <a:pPr marL="0" indent="0" eaLnBrk="1" hangingPunct="1">
              <a:buFontTx/>
              <a:buNone/>
            </a:pPr>
            <a:r>
              <a:rPr lang="en-GB" sz="2800" dirty="0" smtClean="0"/>
              <a:t>We advise against choosing your research topic immediately. On the November Teaching Day we will look at methodology and methods, which will help you to frame your choice and draft your research </a:t>
            </a:r>
            <a:r>
              <a:rPr lang="en-GB" sz="2800" dirty="0" smtClean="0"/>
              <a:t>proposal. This document wil</a:t>
            </a:r>
            <a:r>
              <a:rPr lang="en-GB" sz="2800" dirty="0" smtClean="0"/>
              <a:t>l be submitted on the 8</a:t>
            </a:r>
            <a:r>
              <a:rPr lang="en-GB" sz="2800" baseline="30000" dirty="0" smtClean="0"/>
              <a:t>th</a:t>
            </a:r>
            <a:r>
              <a:rPr lang="en-GB" sz="2800" dirty="0" smtClean="0"/>
              <a:t> December.</a:t>
            </a:r>
            <a:endParaRPr lang="en-GB" sz="2800" dirty="0" smtClean="0"/>
          </a:p>
          <a:p>
            <a:pPr marL="0" indent="0" eaLnBrk="1" hangingPunct="1">
              <a:buFontTx/>
              <a:buNone/>
            </a:pPr>
            <a:endParaRPr lang="en-GB" sz="2800" dirty="0" smtClean="0"/>
          </a:p>
          <a:p>
            <a:pPr marL="0" indent="0" eaLnBrk="1" hangingPunct="1">
              <a:buFontTx/>
              <a:buNone/>
            </a:pPr>
            <a:r>
              <a:rPr lang="en-GB" sz="2800" dirty="0" smtClean="0"/>
              <a:t>The best next step is to do as much reading as you can. Please see the </a:t>
            </a:r>
            <a:r>
              <a:rPr lang="en-GB" altLang="en-GB" sz="2800" dirty="0" smtClean="0"/>
              <a:t>‘</a:t>
            </a:r>
            <a:r>
              <a:rPr lang="en-GB" sz="2800" dirty="0" smtClean="0"/>
              <a:t>homework</a:t>
            </a:r>
            <a:r>
              <a:rPr lang="en-GB" altLang="en-GB" sz="2800" dirty="0" smtClean="0"/>
              <a:t>’</a:t>
            </a:r>
            <a:r>
              <a:rPr lang="en-GB" sz="2800" dirty="0" smtClean="0"/>
              <a:t> sheet for guidance. It covers the subject of today</a:t>
            </a:r>
            <a:r>
              <a:rPr lang="en-GB" altLang="en-GB" sz="2800" dirty="0" smtClean="0"/>
              <a:t>’</a:t>
            </a:r>
            <a:r>
              <a:rPr lang="en-GB" sz="2800" dirty="0" smtClean="0"/>
              <a:t>s lecture, today</a:t>
            </a:r>
            <a:r>
              <a:rPr lang="en-GB" altLang="en-GB" sz="2800" dirty="0" smtClean="0"/>
              <a:t>’</a:t>
            </a:r>
            <a:r>
              <a:rPr lang="en-GB" sz="2800" dirty="0" smtClean="0"/>
              <a:t>s topics, and pre-reading in preparation for the next Teaching Day. </a:t>
            </a:r>
          </a:p>
        </p:txBody>
      </p:sp>
    </p:spTree>
    <p:extLst>
      <p:ext uri="{BB962C8B-B14F-4D97-AF65-F5344CB8AC3E}">
        <p14:creationId xmlns:p14="http://schemas.microsoft.com/office/powerpoint/2010/main" val="15255477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61442">
                                            <p:txEl>
                                              <p:pRg st="0" end="0"/>
                                            </p:txEl>
                                          </p:spTgt>
                                        </p:tgtEl>
                                        <p:attrNameLst>
                                          <p:attrName>style.visibility</p:attrName>
                                        </p:attrNameLst>
                                      </p:cBhvr>
                                      <p:to>
                                        <p:strVal val="visible"/>
                                      </p:to>
                                    </p:set>
                                    <p:animEffect transition="in" filter="checkerboard(across)">
                                      <p:cBhvr>
                                        <p:cTn id="7" dur="500"/>
                                        <p:tgtEl>
                                          <p:spTgt spid="61442">
                                            <p:txEl>
                                              <p:pRg st="0" end="0"/>
                                            </p:txEl>
                                          </p:spTgt>
                                        </p:tgtEl>
                                      </p:cBhvr>
                                    </p:animEffect>
                                  </p:childTnLst>
                                </p:cTn>
                              </p:par>
                            </p:childTnLst>
                          </p:cTn>
                        </p:par>
                        <p:par>
                          <p:cTn id="8" fill="hold" nodeType="afterGroup">
                            <p:stCondLst>
                              <p:cond delay="500"/>
                            </p:stCondLst>
                            <p:childTnLst>
                              <p:par>
                                <p:cTn id="9" presetID="5" presetClass="entr" presetSubtype="10" fill="hold" nodeType="afterEffect">
                                  <p:stCondLst>
                                    <p:cond delay="4000"/>
                                  </p:stCondLst>
                                  <p:childTnLst>
                                    <p:set>
                                      <p:cBhvr>
                                        <p:cTn id="10" dur="1" fill="hold">
                                          <p:stCondLst>
                                            <p:cond delay="0"/>
                                          </p:stCondLst>
                                        </p:cTn>
                                        <p:tgtEl>
                                          <p:spTgt spid="61442">
                                            <p:txEl>
                                              <p:pRg st="2" end="2"/>
                                            </p:txEl>
                                          </p:spTgt>
                                        </p:tgtEl>
                                        <p:attrNameLst>
                                          <p:attrName>style.visibility</p:attrName>
                                        </p:attrNameLst>
                                      </p:cBhvr>
                                      <p:to>
                                        <p:strVal val="visible"/>
                                      </p:to>
                                    </p:set>
                                    <p:animEffect transition="in" filter="checkerboard(across)">
                                      <p:cBhvr>
                                        <p:cTn id="11" dur="500"/>
                                        <p:tgtEl>
                                          <p:spTgt spid="6144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ubtitle 2"/>
          <p:cNvSpPr>
            <a:spLocks noGrp="1"/>
          </p:cNvSpPr>
          <p:nvPr>
            <p:ph type="subTitle" idx="1"/>
          </p:nvPr>
        </p:nvSpPr>
        <p:spPr>
          <a:xfrm>
            <a:off x="251520" y="4725144"/>
            <a:ext cx="8712968" cy="1728192"/>
          </a:xfrm>
        </p:spPr>
        <p:txBody>
          <a:bodyPr/>
          <a:lstStyle/>
          <a:p>
            <a:endParaRPr lang="en-US" sz="2800" b="1" dirty="0" smtClean="0"/>
          </a:p>
          <a:p>
            <a:r>
              <a:rPr lang="en-US" sz="2800" b="1" dirty="0" smtClean="0"/>
              <a:t>Induction </a:t>
            </a:r>
            <a:r>
              <a:rPr lang="en-US" sz="2800" b="1" dirty="0" smtClean="0"/>
              <a:t>and Teaching Day 1 - 2017</a:t>
            </a:r>
            <a:r>
              <a:rPr lang="en-US" sz="2800" b="1" dirty="0" smtClean="0"/>
              <a:t>:</a:t>
            </a:r>
            <a:endParaRPr lang="en-US" sz="2800" b="1" dirty="0" smtClean="0"/>
          </a:p>
          <a:p>
            <a:r>
              <a:rPr lang="en-US" sz="2800" b="1" dirty="0" smtClean="0"/>
              <a:t>Final plenary</a:t>
            </a:r>
            <a:endParaRPr lang="en-US" sz="2800" b="1" dirty="0"/>
          </a:p>
        </p:txBody>
      </p:sp>
      <p:sp>
        <p:nvSpPr>
          <p:cNvPr id="4" name="Rectangle 1034"/>
          <p:cNvSpPr>
            <a:spLocks noGrp="1" noChangeArrowheads="1"/>
          </p:cNvSpPr>
          <p:nvPr>
            <p:ph type="ctrTitle"/>
          </p:nvPr>
        </p:nvSpPr>
        <p:spPr>
          <a:xfrm>
            <a:off x="251520" y="2996952"/>
            <a:ext cx="7056437" cy="1295400"/>
          </a:xfrm>
        </p:spPr>
        <p:txBody>
          <a:bodyPr/>
          <a:lstStyle/>
          <a:p>
            <a:pPr>
              <a:lnSpc>
                <a:spcPct val="120000"/>
              </a:lnSpc>
              <a:buFontTx/>
              <a:buNone/>
              <a:defRPr/>
            </a:pPr>
            <a:r>
              <a:rPr lang="en-GB"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j-lt"/>
                <a:ea typeface="+mn-ea"/>
                <a:cs typeface="+mn-cs"/>
              </a:rPr>
              <a:t>MA in Educational Leadership (Teach First)</a:t>
            </a:r>
          </a:p>
        </p:txBody>
      </p:sp>
    </p:spTree>
    <p:extLst>
      <p:ext uri="{BB962C8B-B14F-4D97-AF65-F5344CB8AC3E}">
        <p14:creationId xmlns:p14="http://schemas.microsoft.com/office/powerpoint/2010/main" val="1179655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720080"/>
          </a:xfrm>
        </p:spPr>
        <p:txBody>
          <a:bodyPr/>
          <a:lstStyle/>
          <a:p>
            <a:pPr eaLnBrk="1" hangingPunct="1"/>
            <a:r>
              <a:rPr lang="en-GB" sz="3600" dirty="0" smtClean="0"/>
              <a:t>What to do between now and the next Teaching Day</a:t>
            </a:r>
          </a:p>
        </p:txBody>
      </p:sp>
      <p:sp>
        <p:nvSpPr>
          <p:cNvPr id="24579" name="Rectangle 3"/>
          <p:cNvSpPr>
            <a:spLocks noGrp="1" noChangeArrowheads="1"/>
          </p:cNvSpPr>
          <p:nvPr>
            <p:ph type="body" idx="1"/>
          </p:nvPr>
        </p:nvSpPr>
        <p:spPr>
          <a:xfrm>
            <a:off x="323528" y="1916832"/>
            <a:ext cx="8352928" cy="4248472"/>
          </a:xfrm>
        </p:spPr>
        <p:txBody>
          <a:bodyPr/>
          <a:lstStyle/>
          <a:p>
            <a:pPr marL="0" indent="0" eaLnBrk="1" hangingPunct="1">
              <a:lnSpc>
                <a:spcPct val="90000"/>
              </a:lnSpc>
              <a:buNone/>
            </a:pPr>
            <a:r>
              <a:rPr lang="en-GB" sz="2800" dirty="0" smtClean="0"/>
              <a:t>The homework sheet has four tasks:</a:t>
            </a:r>
          </a:p>
          <a:p>
            <a:pPr marL="514350" indent="-514350" eaLnBrk="1" hangingPunct="1">
              <a:lnSpc>
                <a:spcPct val="90000"/>
              </a:lnSpc>
              <a:buFont typeface="+mj-lt"/>
              <a:buAutoNum type="alphaUcPeriod"/>
            </a:pPr>
            <a:r>
              <a:rPr lang="en-GB" sz="2800" dirty="0" smtClean="0"/>
              <a:t>Follow-up reading for the guest lecture</a:t>
            </a:r>
          </a:p>
          <a:p>
            <a:pPr marL="514350" indent="-514350" eaLnBrk="1" hangingPunct="1">
              <a:lnSpc>
                <a:spcPct val="90000"/>
              </a:lnSpc>
              <a:buFont typeface="+mj-lt"/>
              <a:buAutoNum type="alphaUcPeriod"/>
            </a:pPr>
            <a:r>
              <a:rPr lang="en-GB" sz="2800" dirty="0" smtClean="0"/>
              <a:t>Follow-up reading from the induction day topics</a:t>
            </a:r>
          </a:p>
          <a:p>
            <a:pPr marL="514350" indent="-514350" eaLnBrk="1" hangingPunct="1">
              <a:lnSpc>
                <a:spcPct val="90000"/>
              </a:lnSpc>
              <a:buFont typeface="+mj-lt"/>
              <a:buAutoNum type="alphaUcPeriod"/>
            </a:pPr>
            <a:r>
              <a:rPr lang="en-GB" sz="2800" dirty="0" smtClean="0"/>
              <a:t>Pre-reading in preparation for the next guest lecture</a:t>
            </a:r>
          </a:p>
          <a:p>
            <a:pPr marL="514350" indent="-514350" eaLnBrk="1" hangingPunct="1">
              <a:lnSpc>
                <a:spcPct val="90000"/>
              </a:lnSpc>
              <a:buFont typeface="+mj-lt"/>
              <a:buAutoNum type="alphaUcPeriod"/>
            </a:pPr>
            <a:r>
              <a:rPr lang="en-GB" sz="2800" dirty="0" smtClean="0"/>
              <a:t>Further guidance on ethical issues for your case study</a:t>
            </a:r>
          </a:p>
          <a:p>
            <a:pPr marL="514350" indent="-514350" eaLnBrk="1" hangingPunct="1">
              <a:lnSpc>
                <a:spcPct val="90000"/>
              </a:lnSpc>
              <a:buFont typeface="+mj-lt"/>
              <a:buAutoNum type="alphaUcPeriod"/>
            </a:pPr>
            <a:r>
              <a:rPr lang="en-GB" sz="2800" dirty="0" smtClean="0"/>
              <a:t>Wider reading around relevant leadership, management and policy issues.</a:t>
            </a:r>
          </a:p>
          <a:p>
            <a:pPr marL="514350" indent="-514350" eaLnBrk="1" hangingPunct="1">
              <a:lnSpc>
                <a:spcPct val="90000"/>
              </a:lnSpc>
              <a:buFont typeface="+mj-lt"/>
              <a:buAutoNum type="alphaUcPeriod"/>
            </a:pPr>
            <a:endParaRPr lang="en-GB" sz="2800" dirty="0"/>
          </a:p>
          <a:p>
            <a:pPr marL="514350" indent="-514350">
              <a:lnSpc>
                <a:spcPct val="90000"/>
              </a:lnSpc>
              <a:buFont typeface="+mj-lt"/>
              <a:buAutoNum type="arabicPeriod"/>
            </a:pPr>
            <a:endParaRPr lang="en-GB" sz="2800" dirty="0"/>
          </a:p>
          <a:p>
            <a:pPr marL="0" indent="0" eaLnBrk="1" hangingPunct="1">
              <a:lnSpc>
                <a:spcPct val="90000"/>
              </a:lnSpc>
              <a:buNone/>
            </a:pPr>
            <a:endParaRPr lang="en-GB" sz="2800" dirty="0" smtClean="0"/>
          </a:p>
        </p:txBody>
      </p:sp>
    </p:spTree>
    <p:extLst>
      <p:ext uri="{BB962C8B-B14F-4D97-AF65-F5344CB8AC3E}">
        <p14:creationId xmlns:p14="http://schemas.microsoft.com/office/powerpoint/2010/main" val="1679359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par>
                          <p:cTn id="12" fill="hold">
                            <p:stCondLst>
                              <p:cond delay="5000"/>
                            </p:stCondLst>
                            <p:childTnLst>
                              <p:par>
                                <p:cTn id="13" presetID="3" presetClass="entr" presetSubtype="5" fill="hold"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linds(vertical)">
                                      <p:cBhvr>
                                        <p:cTn id="15" dur="500"/>
                                        <p:tgtEl>
                                          <p:spTgt spid="24579">
                                            <p:txEl>
                                              <p:pRg st="2" end="2"/>
                                            </p:txEl>
                                          </p:spTgt>
                                        </p:tgtEl>
                                      </p:cBhvr>
                                    </p:animEffect>
                                  </p:childTnLst>
                                </p:cTn>
                              </p:par>
                            </p:childTnLst>
                          </p:cTn>
                        </p:par>
                        <p:par>
                          <p:cTn id="16" fill="hold">
                            <p:stCondLst>
                              <p:cond delay="7500"/>
                            </p:stCondLst>
                            <p:childTnLst>
                              <p:par>
                                <p:cTn id="17" presetID="3" presetClass="entr" presetSubtype="5" fill="hold" nodeType="afterEffect">
                                  <p:stCondLst>
                                    <p:cond delay="2000"/>
                                  </p:stCondLst>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blinds(vertical)">
                                      <p:cBhvr>
                                        <p:cTn id="19" dur="500"/>
                                        <p:tgtEl>
                                          <p:spTgt spid="24579">
                                            <p:txEl>
                                              <p:pRg st="3" end="3"/>
                                            </p:txEl>
                                          </p:spTgt>
                                        </p:tgtEl>
                                      </p:cBhvr>
                                    </p:animEffect>
                                  </p:childTnLst>
                                </p:cTn>
                              </p:par>
                            </p:childTnLst>
                          </p:cTn>
                        </p:par>
                        <p:par>
                          <p:cTn id="20" fill="hold">
                            <p:stCondLst>
                              <p:cond delay="10000"/>
                            </p:stCondLst>
                            <p:childTnLst>
                              <p:par>
                                <p:cTn id="21" presetID="3" presetClass="entr" presetSubtype="5" fill="hold" nodeType="afterEffect">
                                  <p:stCondLst>
                                    <p:cond delay="2000"/>
                                  </p:stCondLst>
                                  <p:childTnLst>
                                    <p:set>
                                      <p:cBhvr>
                                        <p:cTn id="22" dur="1" fill="hold">
                                          <p:stCondLst>
                                            <p:cond delay="0"/>
                                          </p:stCondLst>
                                        </p:cTn>
                                        <p:tgtEl>
                                          <p:spTgt spid="24579">
                                            <p:txEl>
                                              <p:pRg st="4" end="4"/>
                                            </p:txEl>
                                          </p:spTgt>
                                        </p:tgtEl>
                                        <p:attrNameLst>
                                          <p:attrName>style.visibility</p:attrName>
                                        </p:attrNameLst>
                                      </p:cBhvr>
                                      <p:to>
                                        <p:strVal val="visible"/>
                                      </p:to>
                                    </p:set>
                                    <p:animEffect transition="in" filter="blinds(vertical)">
                                      <p:cBhvr>
                                        <p:cTn id="23" dur="500"/>
                                        <p:tgtEl>
                                          <p:spTgt spid="24579">
                                            <p:txEl>
                                              <p:pRg st="4" end="4"/>
                                            </p:txEl>
                                          </p:spTgt>
                                        </p:tgtEl>
                                      </p:cBhvr>
                                    </p:animEffect>
                                  </p:childTnLst>
                                </p:cTn>
                              </p:par>
                            </p:childTnLst>
                          </p:cTn>
                        </p:par>
                        <p:par>
                          <p:cTn id="24" fill="hold">
                            <p:stCondLst>
                              <p:cond delay="12500"/>
                            </p:stCondLst>
                            <p:childTnLst>
                              <p:par>
                                <p:cTn id="25" presetID="3" presetClass="entr" presetSubtype="5" fill="hold" nodeType="afterEffect">
                                  <p:stCondLst>
                                    <p:cond delay="2000"/>
                                  </p:stCondLst>
                                  <p:childTnLst>
                                    <p:set>
                                      <p:cBhvr>
                                        <p:cTn id="26" dur="1" fill="hold">
                                          <p:stCondLst>
                                            <p:cond delay="0"/>
                                          </p:stCondLst>
                                        </p:cTn>
                                        <p:tgtEl>
                                          <p:spTgt spid="24579">
                                            <p:txEl>
                                              <p:pRg st="5" end="5"/>
                                            </p:txEl>
                                          </p:spTgt>
                                        </p:tgtEl>
                                        <p:attrNameLst>
                                          <p:attrName>style.visibility</p:attrName>
                                        </p:attrNameLst>
                                      </p:cBhvr>
                                      <p:to>
                                        <p:strVal val="visible"/>
                                      </p:to>
                                    </p:set>
                                    <p:animEffect transition="in" filter="blinds(vertical)">
                                      <p:cBhvr>
                                        <p:cTn id="27" dur="500"/>
                                        <p:tgtEl>
                                          <p:spTgt spid="245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1152128"/>
          </a:xfrm>
        </p:spPr>
        <p:txBody>
          <a:bodyPr/>
          <a:lstStyle/>
          <a:p>
            <a:pPr eaLnBrk="1" hangingPunct="1"/>
            <a:r>
              <a:rPr lang="en-GB" sz="3200" dirty="0" smtClean="0"/>
              <a:t>A busy teacher’s approach to choosing reading for Task E</a:t>
            </a:r>
          </a:p>
        </p:txBody>
      </p:sp>
      <p:sp>
        <p:nvSpPr>
          <p:cNvPr id="24579" name="Rectangle 3"/>
          <p:cNvSpPr>
            <a:spLocks noGrp="1" noChangeArrowheads="1"/>
          </p:cNvSpPr>
          <p:nvPr>
            <p:ph type="body" idx="1"/>
          </p:nvPr>
        </p:nvSpPr>
        <p:spPr>
          <a:xfrm>
            <a:off x="323528" y="1700808"/>
            <a:ext cx="8640960" cy="4464496"/>
          </a:xfrm>
        </p:spPr>
        <p:txBody>
          <a:bodyPr/>
          <a:lstStyle/>
          <a:p>
            <a:pPr marL="514350" indent="-514350" eaLnBrk="1" hangingPunct="1">
              <a:lnSpc>
                <a:spcPct val="90000"/>
              </a:lnSpc>
              <a:buFont typeface="+mj-lt"/>
              <a:buAutoNum type="arabicPeriod"/>
            </a:pPr>
            <a:r>
              <a:rPr lang="en-GB" sz="2800" dirty="0" smtClean="0"/>
              <a:t>Consider your school/department/year phase. What are the current priorities? Make a list.</a:t>
            </a:r>
          </a:p>
          <a:p>
            <a:pPr marL="514350" indent="-514350" eaLnBrk="1" hangingPunct="1">
              <a:lnSpc>
                <a:spcPct val="90000"/>
              </a:lnSpc>
              <a:buFont typeface="+mj-lt"/>
              <a:buAutoNum type="arabicPeriod"/>
            </a:pPr>
            <a:r>
              <a:rPr lang="en-GB" sz="2800" dirty="0" smtClean="0"/>
              <a:t>Consider your interests in teaching, e.g. what you would like to know more about/do better. Make a list.</a:t>
            </a:r>
          </a:p>
          <a:p>
            <a:pPr marL="514350" indent="-514350" eaLnBrk="1" hangingPunct="1">
              <a:lnSpc>
                <a:spcPct val="90000"/>
              </a:lnSpc>
              <a:buFont typeface="+mj-lt"/>
              <a:buAutoNum type="arabicPeriod"/>
            </a:pPr>
            <a:r>
              <a:rPr lang="en-GB" sz="2800" dirty="0" smtClean="0"/>
              <a:t>Think about the day’s activities. What topics/authors might you want to explore a little further? Make a list.</a:t>
            </a:r>
          </a:p>
          <a:p>
            <a:pPr marL="514350" indent="-514350" eaLnBrk="1" hangingPunct="1">
              <a:lnSpc>
                <a:spcPct val="90000"/>
              </a:lnSpc>
              <a:buFont typeface="+mj-lt"/>
              <a:buAutoNum type="arabicPeriod"/>
            </a:pPr>
            <a:r>
              <a:rPr lang="en-GB" sz="2800" dirty="0" smtClean="0"/>
              <a:t>Compare your lists. Are there any overlaps? </a:t>
            </a:r>
          </a:p>
          <a:p>
            <a:pPr marL="514350" indent="-514350" eaLnBrk="1" hangingPunct="1">
              <a:lnSpc>
                <a:spcPct val="90000"/>
              </a:lnSpc>
              <a:buFont typeface="+mj-lt"/>
              <a:buAutoNum type="arabicPeriod"/>
            </a:pPr>
            <a:r>
              <a:rPr lang="en-GB" sz="2800" dirty="0" smtClean="0"/>
              <a:t>Review the recommended reading for Task 4. Select six or seven topics from your lists (choosing one or more from </a:t>
            </a:r>
            <a:r>
              <a:rPr lang="en-GB" sz="2800" b="1" dirty="0" smtClean="0"/>
              <a:t>each </a:t>
            </a:r>
            <a:r>
              <a:rPr lang="en-GB" sz="2800" dirty="0" smtClean="0"/>
              <a:t>list) to pursue.</a:t>
            </a:r>
          </a:p>
        </p:txBody>
      </p:sp>
    </p:spTree>
    <p:extLst>
      <p:ext uri="{BB962C8B-B14F-4D97-AF65-F5344CB8AC3E}">
        <p14:creationId xmlns:p14="http://schemas.microsoft.com/office/powerpoint/2010/main" val="108099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par>
                          <p:cTn id="12" fill="hold">
                            <p:stCondLst>
                              <p:cond delay="5000"/>
                            </p:stCondLst>
                            <p:childTnLst>
                              <p:par>
                                <p:cTn id="13" presetID="3" presetClass="entr" presetSubtype="5" fill="hold"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linds(vertical)">
                                      <p:cBhvr>
                                        <p:cTn id="15" dur="500"/>
                                        <p:tgtEl>
                                          <p:spTgt spid="24579">
                                            <p:txEl>
                                              <p:pRg st="2" end="2"/>
                                            </p:txEl>
                                          </p:spTgt>
                                        </p:tgtEl>
                                      </p:cBhvr>
                                    </p:animEffect>
                                  </p:childTnLst>
                                </p:cTn>
                              </p:par>
                            </p:childTnLst>
                          </p:cTn>
                        </p:par>
                        <p:par>
                          <p:cTn id="16" fill="hold">
                            <p:stCondLst>
                              <p:cond delay="7500"/>
                            </p:stCondLst>
                            <p:childTnLst>
                              <p:par>
                                <p:cTn id="17" presetID="3" presetClass="entr" presetSubtype="5" fill="hold" nodeType="afterEffect">
                                  <p:stCondLst>
                                    <p:cond delay="2000"/>
                                  </p:stCondLst>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blinds(vertical)">
                                      <p:cBhvr>
                                        <p:cTn id="19" dur="500"/>
                                        <p:tgtEl>
                                          <p:spTgt spid="24579">
                                            <p:txEl>
                                              <p:pRg st="3" end="3"/>
                                            </p:txEl>
                                          </p:spTgt>
                                        </p:tgtEl>
                                      </p:cBhvr>
                                    </p:animEffect>
                                  </p:childTnLst>
                                </p:cTn>
                              </p:par>
                            </p:childTnLst>
                          </p:cTn>
                        </p:par>
                        <p:par>
                          <p:cTn id="20" fill="hold">
                            <p:stCondLst>
                              <p:cond delay="10000"/>
                            </p:stCondLst>
                            <p:childTnLst>
                              <p:par>
                                <p:cTn id="21" presetID="3" presetClass="entr" presetSubtype="5" fill="hold" nodeType="afterEffect">
                                  <p:stCondLst>
                                    <p:cond delay="2000"/>
                                  </p:stCondLst>
                                  <p:childTnLst>
                                    <p:set>
                                      <p:cBhvr>
                                        <p:cTn id="22" dur="1" fill="hold">
                                          <p:stCondLst>
                                            <p:cond delay="0"/>
                                          </p:stCondLst>
                                        </p:cTn>
                                        <p:tgtEl>
                                          <p:spTgt spid="24579">
                                            <p:txEl>
                                              <p:pRg st="4" end="4"/>
                                            </p:txEl>
                                          </p:spTgt>
                                        </p:tgtEl>
                                        <p:attrNameLst>
                                          <p:attrName>style.visibility</p:attrName>
                                        </p:attrNameLst>
                                      </p:cBhvr>
                                      <p:to>
                                        <p:strVal val="visible"/>
                                      </p:to>
                                    </p:set>
                                    <p:animEffect transition="in" filter="blinds(vertical)">
                                      <p:cBhvr>
                                        <p:cTn id="23"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576064"/>
          </a:xfrm>
        </p:spPr>
        <p:txBody>
          <a:bodyPr/>
          <a:lstStyle/>
          <a:p>
            <a:pPr eaLnBrk="1" hangingPunct="1"/>
            <a:r>
              <a:rPr lang="en-GB" sz="3200" dirty="0" smtClean="0"/>
              <a:t>A busy teacher’s guide to </a:t>
            </a:r>
            <a:r>
              <a:rPr lang="en-GB" sz="3200" u="sng" dirty="0" smtClean="0"/>
              <a:t>doing</a:t>
            </a:r>
            <a:r>
              <a:rPr lang="en-GB" sz="3200" dirty="0" smtClean="0"/>
              <a:t> Task E</a:t>
            </a:r>
          </a:p>
        </p:txBody>
      </p:sp>
      <p:sp>
        <p:nvSpPr>
          <p:cNvPr id="24579" name="Rectangle 3"/>
          <p:cNvSpPr>
            <a:spLocks noGrp="1" noChangeArrowheads="1"/>
          </p:cNvSpPr>
          <p:nvPr>
            <p:ph type="body" idx="1"/>
          </p:nvPr>
        </p:nvSpPr>
        <p:spPr>
          <a:xfrm>
            <a:off x="323528" y="1124744"/>
            <a:ext cx="8640960" cy="5040560"/>
          </a:xfrm>
        </p:spPr>
        <p:txBody>
          <a:bodyPr/>
          <a:lstStyle/>
          <a:p>
            <a:pPr marL="514350" indent="-514350" eaLnBrk="1" hangingPunct="1">
              <a:lnSpc>
                <a:spcPct val="90000"/>
              </a:lnSpc>
              <a:buFont typeface="+mj-lt"/>
              <a:buAutoNum type="arabicPeriod"/>
            </a:pPr>
            <a:r>
              <a:rPr lang="en-GB" sz="2800" dirty="0" smtClean="0"/>
              <a:t>Read the source for each topic chosen. Use the Wallace &amp; Poulson guidance.</a:t>
            </a:r>
          </a:p>
          <a:p>
            <a:pPr marL="514350" indent="-514350" eaLnBrk="1" hangingPunct="1">
              <a:lnSpc>
                <a:spcPct val="90000"/>
              </a:lnSpc>
              <a:buFont typeface="+mj-lt"/>
              <a:buAutoNum type="arabicPeriod"/>
            </a:pPr>
            <a:r>
              <a:rPr lang="en-GB" sz="2800" dirty="0" smtClean="0"/>
              <a:t>Follow up with a keyword search in the online journals available through the university library. Start by limiting the search to the last 3 – 5 years: go further back later if necessary.</a:t>
            </a:r>
          </a:p>
          <a:p>
            <a:pPr marL="514350" indent="-514350" eaLnBrk="1" hangingPunct="1">
              <a:lnSpc>
                <a:spcPct val="90000"/>
              </a:lnSpc>
              <a:buFont typeface="+mj-lt"/>
              <a:buAutoNum type="arabicPeriod"/>
            </a:pPr>
            <a:r>
              <a:rPr lang="en-GB" sz="2800" dirty="0" smtClean="0"/>
              <a:t>Always read the Abstract for an article first. Discard at that point if not obviously what you wanted!</a:t>
            </a:r>
          </a:p>
          <a:p>
            <a:pPr marL="514350" indent="-514350" eaLnBrk="1" hangingPunct="1">
              <a:lnSpc>
                <a:spcPct val="90000"/>
              </a:lnSpc>
              <a:buFont typeface="+mj-lt"/>
              <a:buAutoNum type="arabicPeriod"/>
            </a:pPr>
            <a:r>
              <a:rPr lang="en-GB" sz="2800" dirty="0" smtClean="0"/>
              <a:t>Keep full references for your reading. (You might want to set up a bibliography. There are software packages for this: the University Library offers Endnote Online, another which can be downloaded free is Mendeley).</a:t>
            </a:r>
          </a:p>
          <a:p>
            <a:pPr marL="0" indent="0" eaLnBrk="1" hangingPunct="1">
              <a:lnSpc>
                <a:spcPct val="90000"/>
              </a:lnSpc>
              <a:buNone/>
            </a:pPr>
            <a:endParaRPr lang="en-GB" sz="2800" dirty="0"/>
          </a:p>
          <a:p>
            <a:pPr marL="0" indent="0">
              <a:lnSpc>
                <a:spcPct val="90000"/>
              </a:lnSpc>
              <a:buNone/>
            </a:pPr>
            <a:endParaRPr lang="en-GB" sz="2800" dirty="0"/>
          </a:p>
          <a:p>
            <a:pPr marL="0" indent="0" eaLnBrk="1" hangingPunct="1">
              <a:lnSpc>
                <a:spcPct val="90000"/>
              </a:lnSpc>
              <a:buNone/>
            </a:pPr>
            <a:endParaRPr lang="en-GB" sz="2800" dirty="0" smtClean="0"/>
          </a:p>
        </p:txBody>
      </p:sp>
    </p:spTree>
    <p:extLst>
      <p:ext uri="{BB962C8B-B14F-4D97-AF65-F5344CB8AC3E}">
        <p14:creationId xmlns:p14="http://schemas.microsoft.com/office/powerpoint/2010/main" val="224595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par>
                          <p:cTn id="12" fill="hold">
                            <p:stCondLst>
                              <p:cond delay="5000"/>
                            </p:stCondLst>
                            <p:childTnLst>
                              <p:par>
                                <p:cTn id="13" presetID="3" presetClass="entr" presetSubtype="5" fill="hold"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linds(vertical)">
                                      <p:cBhvr>
                                        <p:cTn id="15" dur="500"/>
                                        <p:tgtEl>
                                          <p:spTgt spid="24579">
                                            <p:txEl>
                                              <p:pRg st="2" end="2"/>
                                            </p:txEl>
                                          </p:spTgt>
                                        </p:tgtEl>
                                      </p:cBhvr>
                                    </p:animEffect>
                                  </p:childTnLst>
                                </p:cTn>
                              </p:par>
                            </p:childTnLst>
                          </p:cTn>
                        </p:par>
                        <p:par>
                          <p:cTn id="16" fill="hold">
                            <p:stCondLst>
                              <p:cond delay="7500"/>
                            </p:stCondLst>
                            <p:childTnLst>
                              <p:par>
                                <p:cTn id="17" presetID="3" presetClass="entr" presetSubtype="5" fill="hold" nodeType="afterEffect">
                                  <p:stCondLst>
                                    <p:cond delay="2000"/>
                                  </p:stCondLst>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blinds(vertical)">
                                      <p:cBhvr>
                                        <p:cTn id="19"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1152128"/>
          </a:xfrm>
        </p:spPr>
        <p:txBody>
          <a:bodyPr/>
          <a:lstStyle/>
          <a:p>
            <a:pPr eaLnBrk="1" hangingPunct="1"/>
            <a:r>
              <a:rPr lang="en-GB" sz="3600" dirty="0" smtClean="0"/>
              <a:t>Feedback</a:t>
            </a:r>
          </a:p>
        </p:txBody>
      </p:sp>
      <p:sp>
        <p:nvSpPr>
          <p:cNvPr id="24579" name="Rectangle 3"/>
          <p:cNvSpPr>
            <a:spLocks noGrp="1" noChangeArrowheads="1"/>
          </p:cNvSpPr>
          <p:nvPr>
            <p:ph type="body" idx="1"/>
          </p:nvPr>
        </p:nvSpPr>
        <p:spPr>
          <a:xfrm>
            <a:off x="323528" y="1700808"/>
            <a:ext cx="8352928" cy="4320480"/>
          </a:xfrm>
        </p:spPr>
        <p:txBody>
          <a:bodyPr/>
          <a:lstStyle/>
          <a:p>
            <a:pPr marL="0" indent="0" eaLnBrk="1" hangingPunct="1">
              <a:lnSpc>
                <a:spcPct val="90000"/>
              </a:lnSpc>
              <a:buNone/>
            </a:pPr>
            <a:r>
              <a:rPr lang="en-GB" sz="2800" dirty="0" smtClean="0"/>
              <a:t>You will be sent a link to an online feedback form for today.  Please respond to it as soon as you get the link, because</a:t>
            </a:r>
            <a:r>
              <a:rPr lang="en-GB" sz="2800" dirty="0"/>
              <a:t>;</a:t>
            </a:r>
            <a:endParaRPr lang="en-GB" sz="2800" dirty="0" smtClean="0"/>
          </a:p>
          <a:p>
            <a:pPr eaLnBrk="1" hangingPunct="1">
              <a:lnSpc>
                <a:spcPct val="90000"/>
              </a:lnSpc>
              <a:buFontTx/>
              <a:buChar char="-"/>
            </a:pPr>
            <a:r>
              <a:rPr lang="en-GB" sz="2800" dirty="0" smtClean="0"/>
              <a:t>we use feedback when preparing materials for the next teaching day, and </a:t>
            </a:r>
          </a:p>
          <a:p>
            <a:pPr eaLnBrk="1" hangingPunct="1">
              <a:lnSpc>
                <a:spcPct val="90000"/>
              </a:lnSpc>
              <a:buFontTx/>
              <a:buChar char="-"/>
            </a:pPr>
            <a:r>
              <a:rPr lang="en-GB" sz="2800" dirty="0" smtClean="0"/>
              <a:t>it is discourteous not to give feedback quickly to our Guest Lecturers. </a:t>
            </a:r>
          </a:p>
          <a:p>
            <a:pPr marL="0" indent="0" algn="ctr" eaLnBrk="1" hangingPunct="1">
              <a:lnSpc>
                <a:spcPct val="90000"/>
              </a:lnSpc>
              <a:spcAft>
                <a:spcPts val="1200"/>
              </a:spcAft>
              <a:buNone/>
            </a:pPr>
            <a:r>
              <a:rPr lang="en-GB" sz="2800" b="1" dirty="0" smtClean="0"/>
              <a:t>Password: </a:t>
            </a:r>
            <a:r>
              <a:rPr lang="en-GB" sz="2800" b="1" dirty="0" smtClean="0">
                <a:solidFill>
                  <a:srgbClr val="FF0000"/>
                </a:solidFill>
              </a:rPr>
              <a:t>October</a:t>
            </a:r>
            <a:endParaRPr lang="en-GB" sz="2800" b="1" dirty="0"/>
          </a:p>
        </p:txBody>
      </p:sp>
    </p:spTree>
    <p:extLst>
      <p:ext uri="{BB962C8B-B14F-4D97-AF65-F5344CB8AC3E}">
        <p14:creationId xmlns:p14="http://schemas.microsoft.com/office/powerpoint/2010/main" val="1487715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par>
                          <p:cTn id="12" fill="hold">
                            <p:stCondLst>
                              <p:cond delay="5000"/>
                            </p:stCondLst>
                            <p:childTnLst>
                              <p:par>
                                <p:cTn id="13" presetID="3" presetClass="entr" presetSubtype="5" fill="hold"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linds(vertical)">
                                      <p:cBhvr>
                                        <p:cTn id="15" dur="500"/>
                                        <p:tgtEl>
                                          <p:spTgt spid="24579">
                                            <p:txEl>
                                              <p:pRg st="2" end="2"/>
                                            </p:txEl>
                                          </p:spTgt>
                                        </p:tgtEl>
                                      </p:cBhvr>
                                    </p:animEffect>
                                  </p:childTnLst>
                                </p:cTn>
                              </p:par>
                            </p:childTnLst>
                          </p:cTn>
                        </p:par>
                        <p:par>
                          <p:cTn id="16" fill="hold">
                            <p:stCondLst>
                              <p:cond delay="7500"/>
                            </p:stCondLst>
                            <p:childTnLst>
                              <p:par>
                                <p:cTn id="17" presetID="3" presetClass="entr" presetSubtype="5" fill="hold" nodeType="afterEffect">
                                  <p:stCondLst>
                                    <p:cond delay="2000"/>
                                  </p:stCondLst>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blinds(vertical)">
                                      <p:cBhvr>
                                        <p:cTn id="19"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3"/>
          <p:cNvSpPr>
            <a:spLocks noGrp="1" noChangeArrowheads="1"/>
          </p:cNvSpPr>
          <p:nvPr>
            <p:ph type="body" idx="1"/>
          </p:nvPr>
        </p:nvSpPr>
        <p:spPr>
          <a:xfrm>
            <a:off x="412366" y="1700808"/>
            <a:ext cx="8319269" cy="4032448"/>
          </a:xfrm>
        </p:spPr>
        <p:txBody>
          <a:bodyPr/>
          <a:lstStyle/>
          <a:p>
            <a:pPr marL="0" indent="0">
              <a:spcBef>
                <a:spcPts val="0"/>
              </a:spcBef>
              <a:buNone/>
              <a:defRPr/>
            </a:pPr>
            <a:r>
              <a:rPr lang="en-GB" sz="2800" dirty="0" smtClean="0">
                <a:cs typeface="Calibri"/>
              </a:rPr>
              <a:t>“</a:t>
            </a:r>
            <a:r>
              <a:rPr lang="en-GB" sz="2800" dirty="0">
                <a:cs typeface="Calibri"/>
              </a:rPr>
              <a:t>The triumph of evidence over anecdote” </a:t>
            </a:r>
          </a:p>
          <a:p>
            <a:pPr marL="0" indent="0">
              <a:spcBef>
                <a:spcPts val="0"/>
              </a:spcBef>
              <a:buNone/>
              <a:defRPr/>
            </a:pPr>
            <a:r>
              <a:rPr lang="en-GB" sz="2800" dirty="0">
                <a:cs typeface="Calibri"/>
              </a:rPr>
              <a:t>(</a:t>
            </a:r>
            <a:r>
              <a:rPr lang="en-GB" sz="2800" dirty="0" err="1">
                <a:cs typeface="Calibri"/>
              </a:rPr>
              <a:t>Mortimore</a:t>
            </a:r>
            <a:r>
              <a:rPr lang="en-GB" sz="2800" dirty="0">
                <a:cs typeface="Calibri"/>
              </a:rPr>
              <a:t>, 1999).</a:t>
            </a:r>
          </a:p>
          <a:p>
            <a:pPr marL="0" indent="0">
              <a:spcBef>
                <a:spcPts val="0"/>
              </a:spcBef>
              <a:buNone/>
              <a:defRPr/>
            </a:pPr>
            <a:endParaRPr lang="en-GB" sz="2800" dirty="0">
              <a:cs typeface="Calibri"/>
            </a:endParaRPr>
          </a:p>
          <a:p>
            <a:pPr marL="0" indent="0">
              <a:lnSpc>
                <a:spcPct val="90000"/>
              </a:lnSpc>
              <a:spcBef>
                <a:spcPts val="0"/>
              </a:spcBef>
              <a:buNone/>
              <a:defRPr/>
            </a:pPr>
            <a:r>
              <a:rPr lang="en-GB" sz="2800" dirty="0" smtClean="0">
                <a:cs typeface="Calibri"/>
              </a:rPr>
              <a:t>“A </a:t>
            </a:r>
            <a:r>
              <a:rPr lang="en-GB" sz="2800" dirty="0">
                <a:cs typeface="Calibri"/>
              </a:rPr>
              <a:t>focused and systematic enquiry that goes beyond generally available knowledge to acquire specialised and detailed information, providing a basis for analysis and elucidating comment on the topic of the </a:t>
            </a:r>
            <a:r>
              <a:rPr lang="en-GB" sz="2800" dirty="0" smtClean="0">
                <a:cs typeface="Calibri"/>
              </a:rPr>
              <a:t>enquiry” </a:t>
            </a:r>
            <a:r>
              <a:rPr lang="en-GB" sz="2800" dirty="0">
                <a:cs typeface="Calibri"/>
              </a:rPr>
              <a:t>(Johnson, 1994:3).</a:t>
            </a:r>
          </a:p>
          <a:p>
            <a:pPr>
              <a:buFontTx/>
              <a:buNone/>
            </a:pPr>
            <a:endParaRPr lang="en-GB" sz="2400" dirty="0">
              <a:latin typeface="Arial" charset="0"/>
            </a:endParaRPr>
          </a:p>
        </p:txBody>
      </p:sp>
      <p:sp>
        <p:nvSpPr>
          <p:cNvPr id="16386" name="Title 4"/>
          <p:cNvSpPr>
            <a:spLocks noGrp="1"/>
          </p:cNvSpPr>
          <p:nvPr>
            <p:ph type="title"/>
          </p:nvPr>
        </p:nvSpPr>
        <p:spPr>
          <a:xfrm>
            <a:off x="395536" y="260648"/>
            <a:ext cx="8029327" cy="936104"/>
          </a:xfrm>
        </p:spPr>
        <p:txBody>
          <a:bodyPr/>
          <a:lstStyle/>
          <a:p>
            <a:r>
              <a:rPr lang="en-GB" sz="3200" dirty="0" smtClean="0">
                <a:solidFill>
                  <a:schemeClr val="tx1"/>
                </a:solidFill>
                <a:cs typeface="Calibri"/>
              </a:rPr>
              <a:t>How do others define research</a:t>
            </a:r>
            <a:r>
              <a:rPr lang="en-GB" sz="3200" dirty="0">
                <a:solidFill>
                  <a:schemeClr val="tx1"/>
                </a:solidFill>
                <a:cs typeface="Calibri"/>
              </a:rPr>
              <a:t>? </a:t>
            </a:r>
            <a:endParaRPr lang="en-GB" sz="3200" dirty="0">
              <a:latin typeface="Arial" charset="0"/>
            </a:endParaRPr>
          </a:p>
        </p:txBody>
      </p:sp>
    </p:spTree>
    <p:extLst>
      <p:ext uri="{BB962C8B-B14F-4D97-AF65-F5344CB8AC3E}">
        <p14:creationId xmlns:p14="http://schemas.microsoft.com/office/powerpoint/2010/main" val="31211085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0"/>
            <a:ext cx="7772400" cy="1066800"/>
          </a:xfrm>
        </p:spPr>
        <p:txBody>
          <a:bodyPr/>
          <a:lstStyle/>
          <a:p>
            <a:pPr algn="ctr"/>
            <a:r>
              <a:rPr lang="en-GB" dirty="0" smtClean="0"/>
              <a:t>So, what’s next?</a:t>
            </a:r>
            <a:endParaRPr lang="en-GB" dirty="0"/>
          </a:p>
        </p:txBody>
      </p:sp>
      <p:sp>
        <p:nvSpPr>
          <p:cNvPr id="3" name="Content Placeholder 2"/>
          <p:cNvSpPr>
            <a:spLocks noGrp="1"/>
          </p:cNvSpPr>
          <p:nvPr>
            <p:ph idx="1"/>
          </p:nvPr>
        </p:nvSpPr>
        <p:spPr>
          <a:xfrm>
            <a:off x="683568" y="1124744"/>
            <a:ext cx="7772400" cy="4721696"/>
          </a:xfrm>
        </p:spPr>
        <p:txBody>
          <a:bodyPr/>
          <a:lstStyle/>
          <a:p>
            <a:pPr>
              <a:buFont typeface="Arial" pitchFamily="34" charset="0"/>
              <a:buChar char="•"/>
            </a:pPr>
            <a:r>
              <a:rPr lang="en-GB" dirty="0" smtClean="0"/>
              <a:t>Time to enrol!</a:t>
            </a:r>
          </a:p>
          <a:p>
            <a:pPr>
              <a:buFont typeface="Arial" pitchFamily="34" charset="0"/>
              <a:buChar char="•"/>
            </a:pPr>
            <a:r>
              <a:rPr lang="en-GB" dirty="0" smtClean="0"/>
              <a:t>Any questions about today? Email your course </a:t>
            </a:r>
            <a:r>
              <a:rPr lang="en-GB" dirty="0" smtClean="0"/>
              <a:t>leader </a:t>
            </a:r>
            <a:r>
              <a:rPr lang="en-GB" dirty="0" smtClean="0"/>
              <a:t>or your individual seminar tutors.</a:t>
            </a:r>
          </a:p>
          <a:p>
            <a:pPr>
              <a:buFont typeface="Arial" pitchFamily="34" charset="0"/>
              <a:buChar char="•"/>
            </a:pPr>
            <a:r>
              <a:rPr lang="en-GB" dirty="0" smtClean="0"/>
              <a:t>Is this course not for you right now? No problem, just email </a:t>
            </a:r>
            <a:r>
              <a:rPr lang="en-GB" dirty="0" smtClean="0"/>
              <a:t>Paula Clarke-Bennett.</a:t>
            </a:r>
            <a:endParaRPr lang="en-GB" dirty="0" smtClean="0"/>
          </a:p>
          <a:p>
            <a:pPr algn="ctr">
              <a:buNone/>
            </a:pPr>
            <a:r>
              <a:rPr lang="en-GB" b="1" dirty="0" smtClean="0"/>
              <a:t>Whatever you decide, please give us some feedback!</a:t>
            </a:r>
          </a:p>
          <a:p>
            <a:pPr algn="ctr">
              <a:buNone/>
            </a:pPr>
            <a:r>
              <a:rPr lang="en-GB" b="1" dirty="0" smtClean="0"/>
              <a:t>Hope to see you in November!</a:t>
            </a:r>
            <a:endParaRPr lang="en-GB" b="1" dirty="0"/>
          </a:p>
        </p:txBody>
      </p:sp>
    </p:spTree>
    <p:extLst>
      <p:ext uri="{BB962C8B-B14F-4D97-AF65-F5344CB8AC3E}">
        <p14:creationId xmlns:p14="http://schemas.microsoft.com/office/powerpoint/2010/main" val="423554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3"/>
          <p:cNvSpPr>
            <a:spLocks noGrp="1" noChangeArrowheads="1"/>
          </p:cNvSpPr>
          <p:nvPr>
            <p:ph type="body" idx="1"/>
          </p:nvPr>
        </p:nvSpPr>
        <p:spPr>
          <a:xfrm>
            <a:off x="467544" y="1484784"/>
            <a:ext cx="8319269" cy="4658841"/>
          </a:xfrm>
        </p:spPr>
        <p:txBody>
          <a:bodyPr/>
          <a:lstStyle/>
          <a:p>
            <a:pPr marL="0" indent="0">
              <a:spcBef>
                <a:spcPts val="0"/>
              </a:spcBef>
              <a:buNone/>
              <a:defRPr/>
            </a:pPr>
            <a:r>
              <a:rPr lang="en-GB" sz="2800" dirty="0" err="1" smtClean="0">
                <a:cs typeface="Calibri"/>
              </a:rPr>
              <a:t>Bassey</a:t>
            </a:r>
            <a:r>
              <a:rPr lang="en-GB" sz="2800" dirty="0" smtClean="0">
                <a:cs typeface="Calibri"/>
              </a:rPr>
              <a:t> (1999:38) suggests:</a:t>
            </a:r>
          </a:p>
          <a:p>
            <a:pPr indent="0">
              <a:spcBef>
                <a:spcPts val="0"/>
              </a:spcBef>
              <a:buNone/>
              <a:defRPr/>
            </a:pPr>
            <a:endParaRPr lang="en-GB" sz="2800" dirty="0" smtClean="0">
              <a:cs typeface="Calibri"/>
            </a:endParaRPr>
          </a:p>
          <a:p>
            <a:pPr indent="0">
              <a:spcBef>
                <a:spcPts val="0"/>
              </a:spcBef>
              <a:buNone/>
              <a:defRPr/>
            </a:pPr>
            <a:r>
              <a:rPr lang="en-GB" sz="2800" dirty="0" smtClean="0">
                <a:cs typeface="Calibri"/>
              </a:rPr>
              <a:t>Research </a:t>
            </a:r>
            <a:r>
              <a:rPr lang="en-GB" sz="2800" dirty="0">
                <a:cs typeface="Calibri"/>
              </a:rPr>
              <a:t>is systematic, critical and self-critical enquiry which aims to contribute towards the advancement of knowledge and </a:t>
            </a:r>
            <a:r>
              <a:rPr lang="en-GB" sz="2800" dirty="0" smtClean="0">
                <a:cs typeface="Calibri"/>
              </a:rPr>
              <a:t>wisdom.</a:t>
            </a:r>
            <a:endParaRPr lang="en-GB" sz="2800" dirty="0">
              <a:cs typeface="Calibri"/>
            </a:endParaRPr>
          </a:p>
          <a:p>
            <a:pPr>
              <a:buFontTx/>
              <a:buNone/>
            </a:pPr>
            <a:endParaRPr lang="en-GB" sz="2400" dirty="0" smtClean="0">
              <a:latin typeface="Arial" charset="0"/>
            </a:endParaRPr>
          </a:p>
          <a:p>
            <a:pPr marL="0" indent="0">
              <a:buNone/>
            </a:pPr>
            <a:r>
              <a:rPr lang="en-GB" sz="2800" dirty="0"/>
              <a:t>It is ethical, sceptical and analytical (Robson, 2002) and “seeks to make a difference” (</a:t>
            </a:r>
            <a:r>
              <a:rPr lang="en-GB" sz="2800" dirty="0" err="1"/>
              <a:t>Kellett</a:t>
            </a:r>
            <a:r>
              <a:rPr lang="en-GB" sz="2800" dirty="0"/>
              <a:t>, 2005: 8</a:t>
            </a:r>
            <a:r>
              <a:rPr lang="en-GB" sz="2800" dirty="0" smtClean="0"/>
              <a:t>)</a:t>
            </a:r>
            <a:r>
              <a:rPr lang="en-GB" sz="2400" dirty="0">
                <a:latin typeface="Arial" charset="0"/>
              </a:rPr>
              <a:t>.</a:t>
            </a:r>
            <a:endParaRPr lang="en-GB" sz="2800" dirty="0"/>
          </a:p>
        </p:txBody>
      </p:sp>
      <p:sp>
        <p:nvSpPr>
          <p:cNvPr id="16386" name="Title 4"/>
          <p:cNvSpPr>
            <a:spLocks noGrp="1"/>
          </p:cNvSpPr>
          <p:nvPr>
            <p:ph type="title"/>
          </p:nvPr>
        </p:nvSpPr>
        <p:spPr>
          <a:xfrm>
            <a:off x="395288" y="260648"/>
            <a:ext cx="8029575" cy="936104"/>
          </a:xfrm>
        </p:spPr>
        <p:txBody>
          <a:bodyPr/>
          <a:lstStyle/>
          <a:p>
            <a:r>
              <a:rPr lang="en-GB" sz="3200" dirty="0" smtClean="0">
                <a:solidFill>
                  <a:schemeClr val="tx1"/>
                </a:solidFill>
                <a:cs typeface="Calibri"/>
              </a:rPr>
              <a:t>More definitions</a:t>
            </a:r>
            <a:endParaRPr lang="en-GB" sz="3200" dirty="0">
              <a:latin typeface="Arial" charset="0"/>
            </a:endParaRPr>
          </a:p>
        </p:txBody>
      </p:sp>
    </p:spTree>
    <p:extLst>
      <p:ext uri="{BB962C8B-B14F-4D97-AF65-F5344CB8AC3E}">
        <p14:creationId xmlns:p14="http://schemas.microsoft.com/office/powerpoint/2010/main" val="1391763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3"/>
          <p:cNvSpPr>
            <a:spLocks noGrp="1" noChangeArrowheads="1"/>
          </p:cNvSpPr>
          <p:nvPr>
            <p:ph type="body" idx="1"/>
          </p:nvPr>
        </p:nvSpPr>
        <p:spPr>
          <a:xfrm>
            <a:off x="395536" y="1124744"/>
            <a:ext cx="8319269" cy="4874865"/>
          </a:xfrm>
        </p:spPr>
        <p:txBody>
          <a:bodyPr/>
          <a:lstStyle/>
          <a:p>
            <a:pPr marL="0" indent="0">
              <a:lnSpc>
                <a:spcPct val="90000"/>
              </a:lnSpc>
              <a:spcBef>
                <a:spcPts val="0"/>
              </a:spcBef>
              <a:buNone/>
            </a:pPr>
            <a:endParaRPr lang="en-US" sz="2800" b="1" dirty="0" smtClean="0">
              <a:cs typeface="Calibri"/>
            </a:endParaRPr>
          </a:p>
          <a:p>
            <a:pPr marL="0" indent="0">
              <a:lnSpc>
                <a:spcPct val="90000"/>
              </a:lnSpc>
              <a:spcBef>
                <a:spcPts val="0"/>
              </a:spcBef>
              <a:buNone/>
            </a:pPr>
            <a:r>
              <a:rPr lang="en-US" sz="2800" dirty="0" smtClean="0">
                <a:cs typeface="Calibri"/>
              </a:rPr>
              <a:t>The </a:t>
            </a:r>
            <a:r>
              <a:rPr lang="en-US" sz="2800" dirty="0">
                <a:cs typeface="Calibri"/>
              </a:rPr>
              <a:t>process starts with research questions, which hopefully will be answered by the end of the project.</a:t>
            </a:r>
          </a:p>
          <a:p>
            <a:pPr marL="0" indent="0">
              <a:lnSpc>
                <a:spcPct val="90000"/>
              </a:lnSpc>
              <a:spcBef>
                <a:spcPts val="0"/>
              </a:spcBef>
              <a:buNone/>
            </a:pPr>
            <a:endParaRPr lang="en-US" sz="2800" dirty="0">
              <a:cs typeface="Calibri"/>
            </a:endParaRPr>
          </a:p>
          <a:p>
            <a:pPr marL="0" indent="0">
              <a:lnSpc>
                <a:spcPct val="90000"/>
              </a:lnSpc>
              <a:spcBef>
                <a:spcPts val="0"/>
              </a:spcBef>
              <a:buNone/>
            </a:pPr>
            <a:r>
              <a:rPr lang="en-US" sz="2800" dirty="0">
                <a:cs typeface="Calibri"/>
              </a:rPr>
              <a:t>For a short research project like your case </a:t>
            </a:r>
            <a:r>
              <a:rPr lang="en-US" sz="2800" dirty="0" smtClean="0">
                <a:cs typeface="Calibri"/>
              </a:rPr>
              <a:t>study (IE9D3), </a:t>
            </a:r>
            <a:r>
              <a:rPr lang="en-US" sz="2800" dirty="0">
                <a:cs typeface="Calibri"/>
              </a:rPr>
              <a:t>you will need to pick very tightly framed questions. However, before you do that, you need to do some critical reading!</a:t>
            </a:r>
          </a:p>
        </p:txBody>
      </p:sp>
      <p:sp>
        <p:nvSpPr>
          <p:cNvPr id="16386" name="Title 4"/>
          <p:cNvSpPr>
            <a:spLocks noGrp="1"/>
          </p:cNvSpPr>
          <p:nvPr>
            <p:ph type="title"/>
          </p:nvPr>
        </p:nvSpPr>
        <p:spPr>
          <a:xfrm>
            <a:off x="395288" y="260648"/>
            <a:ext cx="8029575" cy="936104"/>
          </a:xfrm>
        </p:spPr>
        <p:txBody>
          <a:bodyPr/>
          <a:lstStyle/>
          <a:p>
            <a:r>
              <a:rPr lang="en-GB" sz="3200" dirty="0" smtClean="0">
                <a:solidFill>
                  <a:schemeClr val="tx1"/>
                </a:solidFill>
                <a:cs typeface="Calibri"/>
              </a:rPr>
              <a:t>Research follows a process</a:t>
            </a:r>
            <a:endParaRPr lang="en-GB" sz="3200" dirty="0">
              <a:latin typeface="Arial" charset="0"/>
            </a:endParaRPr>
          </a:p>
        </p:txBody>
      </p:sp>
    </p:spTree>
    <p:extLst>
      <p:ext uri="{BB962C8B-B14F-4D97-AF65-F5344CB8AC3E}">
        <p14:creationId xmlns:p14="http://schemas.microsoft.com/office/powerpoint/2010/main" val="18375350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ubtitle 2"/>
          <p:cNvSpPr>
            <a:spLocks noGrp="1"/>
          </p:cNvSpPr>
          <p:nvPr>
            <p:ph type="subTitle" idx="1"/>
          </p:nvPr>
        </p:nvSpPr>
        <p:spPr>
          <a:xfrm>
            <a:off x="250825" y="4868863"/>
            <a:ext cx="8569325" cy="1584325"/>
          </a:xfrm>
        </p:spPr>
        <p:txBody>
          <a:bodyPr/>
          <a:lstStyle/>
          <a:p>
            <a:pPr>
              <a:lnSpc>
                <a:spcPct val="120000"/>
              </a:lnSpc>
            </a:pPr>
            <a:r>
              <a:rPr lang="en-US" altLang="en-US" sz="2800" b="1" dirty="0" smtClean="0"/>
              <a:t>Induction and Teaching Day 1 – 2017</a:t>
            </a:r>
          </a:p>
          <a:p>
            <a:pPr>
              <a:lnSpc>
                <a:spcPct val="120000"/>
              </a:lnSpc>
            </a:pPr>
            <a:r>
              <a:rPr lang="en-US" altLang="en-US" sz="2800" b="1" dirty="0" smtClean="0"/>
              <a:t>Module</a:t>
            </a:r>
            <a:r>
              <a:rPr lang="en-US" altLang="en-US" sz="2800" b="1" dirty="0" smtClean="0"/>
              <a:t>: Improving </a:t>
            </a:r>
            <a:r>
              <a:rPr lang="en-US" altLang="en-US" sz="2800" b="1" dirty="0" smtClean="0"/>
              <a:t>Schools (IE9D3)</a:t>
            </a:r>
            <a:endParaRPr lang="en-US" altLang="en-US" sz="2800" b="1" dirty="0" smtClean="0"/>
          </a:p>
          <a:p>
            <a:pPr>
              <a:lnSpc>
                <a:spcPct val="120000"/>
              </a:lnSpc>
            </a:pPr>
            <a:r>
              <a:rPr lang="en-US" altLang="en-US" sz="2800" b="1" dirty="0" smtClean="0"/>
              <a:t>Leadership, Distributed Leadership, Teacher Leadership</a:t>
            </a:r>
          </a:p>
        </p:txBody>
      </p:sp>
      <p:sp>
        <p:nvSpPr>
          <p:cNvPr id="4" name="Rectangle 1034"/>
          <p:cNvSpPr>
            <a:spLocks noGrp="1" noChangeArrowheads="1"/>
          </p:cNvSpPr>
          <p:nvPr>
            <p:ph type="ctrTitle"/>
          </p:nvPr>
        </p:nvSpPr>
        <p:spPr>
          <a:xfrm>
            <a:off x="251520" y="2996952"/>
            <a:ext cx="7056437" cy="12954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 uri="{909E8E84-426E-40dd-AFC4-6F175D3DCCD1}"/>
            <a:ext uri="{91240B29-F687-4f45-9708-019B960494DF}"/>
            <a:ext uri="{AF507438-7753-43e0-B8FC-AC1667EBCBE1}"/>
            <a:ext uri="{FAA26D3D-D897-4be2-8F04-BA451C77F1D7}"/>
          </a:extLst>
        </p:spPr>
        <p:txBody>
          <a:bodyPr/>
          <a:lstStyle/>
          <a:p>
            <a:pPr>
              <a:lnSpc>
                <a:spcPct val="120000"/>
              </a:lnSpc>
              <a:defRPr/>
            </a:pPr>
            <a:r>
              <a:rPr lang="en-GB"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a typeface="+mn-ea"/>
                <a:cs typeface="+mn-cs"/>
              </a:rPr>
              <a:t>MA in Educational Leadership (Teach First)</a:t>
            </a:r>
          </a:p>
        </p:txBody>
      </p:sp>
    </p:spTree>
    <p:extLst>
      <p:ext uri="{BB962C8B-B14F-4D97-AF65-F5344CB8AC3E}">
        <p14:creationId xmlns:p14="http://schemas.microsoft.com/office/powerpoint/2010/main" val="1095423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50825" y="188913"/>
            <a:ext cx="8229600" cy="1368425"/>
          </a:xfrm>
        </p:spPr>
        <p:txBody>
          <a:bodyPr/>
          <a:lstStyle/>
          <a:p>
            <a:pPr algn="ctr" eaLnBrk="1" hangingPunct="1"/>
            <a:r>
              <a:rPr lang="en-GB" altLang="en-US" sz="3600" smtClean="0"/>
              <a:t>Session Aims:</a:t>
            </a:r>
          </a:p>
        </p:txBody>
      </p:sp>
      <p:sp>
        <p:nvSpPr>
          <p:cNvPr id="24579" name="Rectangle 3"/>
          <p:cNvSpPr>
            <a:spLocks noGrp="1" noChangeArrowheads="1"/>
          </p:cNvSpPr>
          <p:nvPr>
            <p:ph type="body" idx="1"/>
          </p:nvPr>
        </p:nvSpPr>
        <p:spPr>
          <a:xfrm>
            <a:off x="468313" y="1341438"/>
            <a:ext cx="8207375" cy="4824412"/>
          </a:xfrm>
        </p:spPr>
        <p:txBody>
          <a:bodyPr/>
          <a:lstStyle/>
          <a:p>
            <a:pPr algn="ctr">
              <a:lnSpc>
                <a:spcPct val="90000"/>
              </a:lnSpc>
            </a:pPr>
            <a:endParaRPr lang="en-GB" altLang="en-US" sz="3600" b="1" smtClean="0"/>
          </a:p>
          <a:p>
            <a:pPr>
              <a:lnSpc>
                <a:spcPct val="90000"/>
              </a:lnSpc>
              <a:buFontTx/>
              <a:buChar char="•"/>
            </a:pPr>
            <a:r>
              <a:rPr lang="en-GB" altLang="en-US" sz="2800" smtClean="0">
                <a:cs typeface="Times New Roman" pitchFamily="18" charset="0"/>
              </a:rPr>
              <a:t>Understand the challenge of defining </a:t>
            </a:r>
            <a:r>
              <a:rPr lang="en-GB" altLang="en-GB" sz="2800" smtClean="0">
                <a:cs typeface="Times New Roman" pitchFamily="18" charset="0"/>
              </a:rPr>
              <a:t>‘</a:t>
            </a:r>
            <a:r>
              <a:rPr lang="en-GB" altLang="en-US" sz="2800" smtClean="0">
                <a:cs typeface="Times New Roman" pitchFamily="18" charset="0"/>
              </a:rPr>
              <a:t>leadership</a:t>
            </a:r>
            <a:r>
              <a:rPr lang="en-GB" altLang="en-GB" sz="2800" smtClean="0">
                <a:cs typeface="Times New Roman" pitchFamily="18" charset="0"/>
              </a:rPr>
              <a:t>’</a:t>
            </a:r>
            <a:endParaRPr lang="en-GB" altLang="en-US" sz="2800" smtClean="0">
              <a:cs typeface="Times New Roman" pitchFamily="18" charset="0"/>
            </a:endParaRPr>
          </a:p>
          <a:p>
            <a:pPr>
              <a:lnSpc>
                <a:spcPct val="90000"/>
              </a:lnSpc>
              <a:buFontTx/>
              <a:buChar char="•"/>
            </a:pPr>
            <a:r>
              <a:rPr lang="en-GB" altLang="en-US" sz="2800" smtClean="0">
                <a:cs typeface="Times New Roman" pitchFamily="18" charset="0"/>
              </a:rPr>
              <a:t>Understand and critique the concepts of distributed leadership and teacher leadership </a:t>
            </a:r>
          </a:p>
          <a:p>
            <a:pPr>
              <a:lnSpc>
                <a:spcPct val="90000"/>
              </a:lnSpc>
              <a:buFontTx/>
              <a:buChar char="•"/>
            </a:pPr>
            <a:r>
              <a:rPr lang="en-GB" altLang="en-US" sz="2800" smtClean="0">
                <a:cs typeface="Times New Roman" pitchFamily="18" charset="0"/>
              </a:rPr>
              <a:t>Consider how and where to look for evidence of distributed leadership and teacher leadership</a:t>
            </a:r>
          </a:p>
          <a:p>
            <a:pPr>
              <a:lnSpc>
                <a:spcPct val="90000"/>
              </a:lnSpc>
              <a:buFontTx/>
              <a:buChar char="•"/>
            </a:pPr>
            <a:r>
              <a:rPr lang="en-GB" altLang="en-US" sz="2800" smtClean="0">
                <a:cs typeface="Times New Roman" pitchFamily="18" charset="0"/>
              </a:rPr>
              <a:t>Consider issues of transferability of leadership concepts from different contexts</a:t>
            </a:r>
          </a:p>
          <a:p>
            <a:pPr lvl="1" eaLnBrk="1" hangingPunct="1">
              <a:lnSpc>
                <a:spcPct val="90000"/>
              </a:lnSpc>
            </a:pPr>
            <a:endParaRPr lang="en-GB" altLang="en-US" sz="2000" smtClean="0"/>
          </a:p>
        </p:txBody>
      </p:sp>
    </p:spTree>
    <p:extLst>
      <p:ext uri="{BB962C8B-B14F-4D97-AF65-F5344CB8AC3E}">
        <p14:creationId xmlns:p14="http://schemas.microsoft.com/office/powerpoint/2010/main" val="34341028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5" fill="hold" grpId="0" nodeType="afterEffect">
                                  <p:stCondLst>
                                    <p:cond delay="2000"/>
                                  </p:stCondLst>
                                  <p:childTnLst>
                                    <p:set>
                                      <p:cBhvr>
                                        <p:cTn id="6" dur="1" fill="hold">
                                          <p:stCondLst>
                                            <p:cond delay="0"/>
                                          </p:stCondLst>
                                        </p:cTn>
                                        <p:tgtEl>
                                          <p:spTgt spid="24579">
                                            <p:txEl>
                                              <p:pRg st="1" end="1"/>
                                            </p:txEl>
                                          </p:spTgt>
                                        </p:tgtEl>
                                        <p:attrNameLst>
                                          <p:attrName>style.visibility</p:attrName>
                                        </p:attrNameLst>
                                      </p:cBhvr>
                                      <p:to>
                                        <p:strVal val="visible"/>
                                      </p:to>
                                    </p:set>
                                    <p:animEffect transition="in" filter="blinds(vertical)">
                                      <p:cBhvr>
                                        <p:cTn id="7" dur="500"/>
                                        <p:tgtEl>
                                          <p:spTgt spid="24579">
                                            <p:txEl>
                                              <p:pRg st="1" end="1"/>
                                            </p:txEl>
                                          </p:spTgt>
                                        </p:tgtEl>
                                      </p:cBhvr>
                                    </p:animEffect>
                                  </p:childTnLst>
                                </p:cTn>
                              </p:par>
                            </p:childTnLst>
                          </p:cTn>
                        </p:par>
                        <p:par>
                          <p:cTn id="8" fill="hold" nodeType="afterGroup">
                            <p:stCondLst>
                              <p:cond delay="2500"/>
                            </p:stCondLst>
                            <p:childTnLst>
                              <p:par>
                                <p:cTn id="9" presetID="3" presetClass="entr" presetSubtype="5" fill="hold" grpId="0" nodeType="afterEffect">
                                  <p:stCondLst>
                                    <p:cond delay="2000"/>
                                  </p:stCondLst>
                                  <p:childTnLst>
                                    <p:set>
                                      <p:cBhvr>
                                        <p:cTn id="10" dur="1" fill="hold">
                                          <p:stCondLst>
                                            <p:cond delay="0"/>
                                          </p:stCondLst>
                                        </p:cTn>
                                        <p:tgtEl>
                                          <p:spTgt spid="24579">
                                            <p:txEl>
                                              <p:pRg st="2" end="2"/>
                                            </p:txEl>
                                          </p:spTgt>
                                        </p:tgtEl>
                                        <p:attrNameLst>
                                          <p:attrName>style.visibility</p:attrName>
                                        </p:attrNameLst>
                                      </p:cBhvr>
                                      <p:to>
                                        <p:strVal val="visible"/>
                                      </p:to>
                                    </p:set>
                                    <p:animEffect transition="in" filter="blinds(vertical)">
                                      <p:cBhvr>
                                        <p:cTn id="11" dur="500"/>
                                        <p:tgtEl>
                                          <p:spTgt spid="24579">
                                            <p:txEl>
                                              <p:pRg st="2" end="2"/>
                                            </p:txEl>
                                          </p:spTgt>
                                        </p:tgtEl>
                                      </p:cBhvr>
                                    </p:animEffect>
                                  </p:childTnLst>
                                </p:cTn>
                              </p:par>
                            </p:childTnLst>
                          </p:cTn>
                        </p:par>
                        <p:par>
                          <p:cTn id="12" fill="hold" nodeType="afterGroup">
                            <p:stCondLst>
                              <p:cond delay="5000"/>
                            </p:stCondLst>
                            <p:childTnLst>
                              <p:par>
                                <p:cTn id="13" presetID="3" presetClass="entr" presetSubtype="5" fill="hold" grpId="0" nodeType="afterEffect">
                                  <p:stCondLst>
                                    <p:cond delay="2000"/>
                                  </p:stCondLst>
                                  <p:childTnLst>
                                    <p:set>
                                      <p:cBhvr>
                                        <p:cTn id="14" dur="1" fill="hold">
                                          <p:stCondLst>
                                            <p:cond delay="0"/>
                                          </p:stCondLst>
                                        </p:cTn>
                                        <p:tgtEl>
                                          <p:spTgt spid="24579">
                                            <p:txEl>
                                              <p:pRg st="3" end="3"/>
                                            </p:txEl>
                                          </p:spTgt>
                                        </p:tgtEl>
                                        <p:attrNameLst>
                                          <p:attrName>style.visibility</p:attrName>
                                        </p:attrNameLst>
                                      </p:cBhvr>
                                      <p:to>
                                        <p:strVal val="visible"/>
                                      </p:to>
                                    </p:set>
                                    <p:animEffect transition="in" filter="blinds(vertical)">
                                      <p:cBhvr>
                                        <p:cTn id="15" dur="500"/>
                                        <p:tgtEl>
                                          <p:spTgt spid="24579">
                                            <p:txEl>
                                              <p:pRg st="3" end="3"/>
                                            </p:txEl>
                                          </p:spTgt>
                                        </p:tgtEl>
                                      </p:cBhvr>
                                    </p:animEffect>
                                  </p:childTnLst>
                                </p:cTn>
                              </p:par>
                            </p:childTnLst>
                          </p:cTn>
                        </p:par>
                        <p:par>
                          <p:cTn id="16" fill="hold" nodeType="afterGroup">
                            <p:stCondLst>
                              <p:cond delay="7500"/>
                            </p:stCondLst>
                            <p:childTnLst>
                              <p:par>
                                <p:cTn id="17" presetID="3" presetClass="entr" presetSubtype="5" fill="hold" grpId="0" nodeType="afterEffect">
                                  <p:stCondLst>
                                    <p:cond delay="2000"/>
                                  </p:stCondLst>
                                  <p:childTnLst>
                                    <p:set>
                                      <p:cBhvr>
                                        <p:cTn id="18" dur="1" fill="hold">
                                          <p:stCondLst>
                                            <p:cond delay="0"/>
                                          </p:stCondLst>
                                        </p:cTn>
                                        <p:tgtEl>
                                          <p:spTgt spid="24579">
                                            <p:txEl>
                                              <p:pRg st="4" end="4"/>
                                            </p:txEl>
                                          </p:spTgt>
                                        </p:tgtEl>
                                        <p:attrNameLst>
                                          <p:attrName>style.visibility</p:attrName>
                                        </p:attrNameLst>
                                      </p:cBhvr>
                                      <p:to>
                                        <p:strVal val="visible"/>
                                      </p:to>
                                    </p:set>
                                    <p:animEffect transition="in" filter="blinds(vertical)">
                                      <p:cBhvr>
                                        <p:cTn id="19"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theme/theme1.xml><?xml version="1.0" encoding="utf-8"?>
<a:theme xmlns:a="http://schemas.openxmlformats.org/drawingml/2006/main" name="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3.xml><?xml version="1.0" encoding="utf-8"?>
<a:theme xmlns:a="http://schemas.openxmlformats.org/drawingml/2006/main" name="2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4.xml><?xml version="1.0" encoding="utf-8"?>
<a:theme xmlns:a="http://schemas.openxmlformats.org/drawingml/2006/main" name="3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5.xml><?xml version="1.0" encoding="utf-8"?>
<a:theme xmlns:a="http://schemas.openxmlformats.org/drawingml/2006/main" name="4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6.xml><?xml version="1.0" encoding="utf-8"?>
<a:theme xmlns:a="http://schemas.openxmlformats.org/drawingml/2006/main" name="5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7.xml><?xml version="1.0" encoding="utf-8"?>
<a:theme xmlns:a="http://schemas.openxmlformats.org/drawingml/2006/main" name="6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8.xml><?xml version="1.0" encoding="utf-8"?>
<a:theme xmlns:a="http://schemas.openxmlformats.org/drawingml/2006/main" name="7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9.xml><?xml version="1.0" encoding="utf-8"?>
<a:theme xmlns:a="http://schemas.openxmlformats.org/drawingml/2006/main" name="8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docProps/app.xml><?xml version="1.0" encoding="utf-8"?>
<Properties xmlns="http://schemas.openxmlformats.org/officeDocument/2006/extended-properties" xmlns:vt="http://schemas.openxmlformats.org/officeDocument/2006/docPropsVTypes">
  <Template>Warwick_light_background</Template>
  <TotalTime>1556</TotalTime>
  <Words>3198</Words>
  <Application>Microsoft Office PowerPoint</Application>
  <PresentationFormat>On-screen Show (4:3)</PresentationFormat>
  <Paragraphs>386</Paragraphs>
  <Slides>50</Slides>
  <Notes>44</Notes>
  <HiddenSlides>0</HiddenSlides>
  <MMClips>0</MMClips>
  <ScaleCrop>false</ScaleCrop>
  <HeadingPairs>
    <vt:vector size="6" baseType="variant">
      <vt:variant>
        <vt:lpstr>Fonts Used</vt:lpstr>
      </vt:variant>
      <vt:variant>
        <vt:i4>7</vt:i4>
      </vt:variant>
      <vt:variant>
        <vt:lpstr>Theme</vt:lpstr>
      </vt:variant>
      <vt:variant>
        <vt:i4>9</vt:i4>
      </vt:variant>
      <vt:variant>
        <vt:lpstr>Slide Titles</vt:lpstr>
      </vt:variant>
      <vt:variant>
        <vt:i4>50</vt:i4>
      </vt:variant>
    </vt:vector>
  </HeadingPairs>
  <TitlesOfParts>
    <vt:vector size="66" baseType="lpstr">
      <vt:lpstr>MS PGothic</vt:lpstr>
      <vt:lpstr>MS PGothic</vt:lpstr>
      <vt:lpstr>Arial</vt:lpstr>
      <vt:lpstr>Calibri</vt:lpstr>
      <vt:lpstr>Lucida Grande</vt:lpstr>
      <vt:lpstr>Times New Roman</vt:lpstr>
      <vt:lpstr>Wingdings</vt:lpstr>
      <vt:lpstr>Warwick rebranded template 2015</vt:lpstr>
      <vt:lpstr>1_Warwick rebranded template 2015</vt:lpstr>
      <vt:lpstr>2_Warwick rebranded template 2015</vt:lpstr>
      <vt:lpstr>3_Warwick rebranded template 2015</vt:lpstr>
      <vt:lpstr>4_Warwick rebranded template 2015</vt:lpstr>
      <vt:lpstr>5_Warwick rebranded template 2015</vt:lpstr>
      <vt:lpstr>6_Warwick rebranded template 2015</vt:lpstr>
      <vt:lpstr>7_Warwick rebranded template 2015</vt:lpstr>
      <vt:lpstr>8_Warwick rebranded template 2015</vt:lpstr>
      <vt:lpstr>MA in Educational Leadership (Teach First)</vt:lpstr>
      <vt:lpstr>Activity: reviewing the Guest Lecture (1) </vt:lpstr>
      <vt:lpstr>Activity: reviewing the Guest Lecture (2) </vt:lpstr>
      <vt:lpstr>Activity: reviewing the Guest Lecture (3) </vt:lpstr>
      <vt:lpstr>How do others define research? </vt:lpstr>
      <vt:lpstr>More definitions</vt:lpstr>
      <vt:lpstr>Research follows a process</vt:lpstr>
      <vt:lpstr>MA in Educational Leadership (Teach First)</vt:lpstr>
      <vt:lpstr>Session Aims:</vt:lpstr>
      <vt:lpstr> What is “Leadership”? (1)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 in Educational Leadership (Teach First)</vt:lpstr>
      <vt:lpstr>Session Aims:</vt:lpstr>
      <vt:lpstr>What is a case study?</vt:lpstr>
      <vt:lpstr>Case Study</vt:lpstr>
      <vt:lpstr>Case Study – an example</vt:lpstr>
      <vt:lpstr>Features of Case Study</vt:lpstr>
      <vt:lpstr>A case study is an empirical enquiry which is:</vt:lpstr>
      <vt:lpstr> </vt:lpstr>
      <vt:lpstr>Possible sources of evidence  </vt:lpstr>
      <vt:lpstr> </vt:lpstr>
      <vt:lpstr> </vt:lpstr>
      <vt:lpstr> </vt:lpstr>
      <vt:lpstr>Advantages of a case study approach</vt:lpstr>
      <vt:lpstr>Disadvantages of a case study approach</vt:lpstr>
      <vt:lpstr>One more feature of your case study</vt:lpstr>
      <vt:lpstr>Things to ponder (1)</vt:lpstr>
      <vt:lpstr>Things to ponder (2)</vt:lpstr>
      <vt:lpstr>MA in Educational Leadership (Teach First)</vt:lpstr>
      <vt:lpstr>What to do between now and the next Teaching Day</vt:lpstr>
      <vt:lpstr>A busy teacher’s approach to choosing reading for Task E</vt:lpstr>
      <vt:lpstr>A busy teacher’s guide to doing Task E</vt:lpstr>
      <vt:lpstr>Feedback</vt:lpstr>
      <vt:lpstr>So, what’s next?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Leading Educational Change and Improvement</dc:title>
  <dc:creator>JSG</dc:creator>
  <cp:lastModifiedBy>Findon, Madeleine</cp:lastModifiedBy>
  <cp:revision>181</cp:revision>
  <cp:lastPrinted>2001-12-07T16:14:49Z</cp:lastPrinted>
  <dcterms:created xsi:type="dcterms:W3CDTF">2010-08-18T15:32:43Z</dcterms:created>
  <dcterms:modified xsi:type="dcterms:W3CDTF">2017-10-04T10:51:37Z</dcterms:modified>
</cp:coreProperties>
</file>