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4" r:id="rId2"/>
    <p:sldMasterId id="2147483687" r:id="rId3"/>
    <p:sldMasterId id="2147483700" r:id="rId4"/>
  </p:sldMasterIdLst>
  <p:notesMasterIdLst>
    <p:notesMasterId r:id="rId10"/>
  </p:notesMasterIdLst>
  <p:handoutMasterIdLst>
    <p:handoutMasterId r:id="rId11"/>
  </p:handoutMasterIdLst>
  <p:sldIdLst>
    <p:sldId id="378" r:id="rId5"/>
    <p:sldId id="370" r:id="rId6"/>
    <p:sldId id="371" r:id="rId7"/>
    <p:sldId id="372" r:id="rId8"/>
    <p:sldId id="373" r:id="rId9"/>
  </p:sldIdLst>
  <p:sldSz cx="9144000" cy="6858000" type="screen4x3"/>
  <p:notesSz cx="67818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402" autoAdjust="0"/>
  </p:normalViewPr>
  <p:slideViewPr>
    <p:cSldViewPr>
      <p:cViewPr>
        <p:scale>
          <a:sx n="60" d="100"/>
          <a:sy n="60" d="100"/>
        </p:scale>
        <p:origin x="-920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144" y="902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2792"/>
    </p:cViewPr>
  </p:sorterViewPr>
  <p:notesViewPr>
    <p:cSldViewPr>
      <p:cViewPr varScale="1">
        <p:scale>
          <a:sx n="49" d="100"/>
          <a:sy n="49" d="100"/>
        </p:scale>
        <p:origin x="-2952" y="-114"/>
      </p:cViewPr>
      <p:guideLst>
        <p:guide orient="horz" pos="3120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322540-E421-40D4-B6E4-3FC2585CE4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7938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16388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BA0828-FDCD-4646-AB9B-C845E27B7B5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042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9D76C8-A115-4146-9CF2-3447CF0728F7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3000" cy="37147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7504" y="3717032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0926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51633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3999" cy="3135087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  <a:endParaRPr lang="en-GB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435193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9BC074-C516-4086-B29F-6E45DF8EC91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470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-108520" y="5661248"/>
            <a:ext cx="9263169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9181728" cy="1551214"/>
          </a:xfrm>
          <a:prstGeom prst="rect">
            <a:avLst/>
          </a:prstGeom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0DB1-C848-4CE8-A102-326DB6EDD3E2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528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8B18-B8FE-4C76-8E40-7A48BA07668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59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33D01-A7E5-4840-96D0-2F461C535AC8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4252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3C7B6-F5CB-4238-B84C-89C987E87789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534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C13A3-AAA9-4972-905C-87AAED965FDE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137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7382D-32DF-41C8-947A-CBB10D2BD9D5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6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8E2B4-9B5F-4B8A-9B25-33145C9D07BB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92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68079-9ACD-49A9-A4CC-D578F6AC440D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6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20629-0195-438E-A422-14E02CAAB4F3}" type="slidenum">
              <a:rPr lang="en-GB" altLang="en-US" smtClean="0">
                <a:solidFill>
                  <a:srgbClr val="000000"/>
                </a:solidFill>
                <a:latin typeface="Calibri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4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"/>
          <a:stretch/>
        </p:blipFill>
        <p:spPr bwMode="auto">
          <a:xfrm>
            <a:off x="0" y="5517233"/>
            <a:ext cx="9150350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GB" altLang="en-US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fld id="{E17381D6-23CC-4084-BD7D-0EFCBE13269F}" type="slidenum">
              <a:rPr lang="en-GB" altLang="en-US" smtClean="0">
                <a:solidFill>
                  <a:srgbClr val="000000"/>
                </a:solidFill>
                <a:latin typeface="Calibri"/>
                <a:ea typeface="MS PGothic" panose="020B0600070205080204" pitchFamily="34" charset="-128"/>
              </a:rPr>
              <a:pPr/>
              <a:t>‹#›</a:t>
            </a:fld>
            <a:endParaRPr lang="en-GB" altLang="en-US" dirty="0">
              <a:solidFill>
                <a:srgbClr val="000000"/>
              </a:solidFill>
              <a:latin typeface="Calibri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58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712968" cy="1728192"/>
          </a:xfrm>
        </p:spPr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Induction 2015:</a:t>
            </a:r>
          </a:p>
          <a:p>
            <a:r>
              <a:rPr lang="en-US" sz="2800" b="1" dirty="0" smtClean="0"/>
              <a:t>Final plenary</a:t>
            </a:r>
            <a:endParaRPr lang="en-US" sz="2800" b="1" dirty="0"/>
          </a:p>
        </p:txBody>
      </p:sp>
      <p:sp>
        <p:nvSpPr>
          <p:cNvPr id="4" name="Rectangle 1034"/>
          <p:cNvSpPr>
            <a:spLocks noGrp="1" noChangeArrowheads="1"/>
          </p:cNvSpPr>
          <p:nvPr>
            <p:ph type="ctrTitle"/>
          </p:nvPr>
        </p:nvSpPr>
        <p:spPr>
          <a:xfrm>
            <a:off x="251520" y="2996952"/>
            <a:ext cx="7056437" cy="1295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en-GB" noProof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n-ea"/>
                <a:cs typeface="+mn-cs"/>
              </a:rPr>
              <a:t>MA in Educational Leadership (Teach First)</a:t>
            </a:r>
          </a:p>
        </p:txBody>
      </p:sp>
    </p:spTree>
    <p:extLst>
      <p:ext uri="{BB962C8B-B14F-4D97-AF65-F5344CB8AC3E}">
        <p14:creationId xmlns:p14="http://schemas.microsoft.com/office/powerpoint/2010/main" val="283830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What to do between now and the next Teaching Day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16832"/>
            <a:ext cx="8352928" cy="424847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The homework sheet has four tasks: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GB" sz="2800" dirty="0" smtClean="0"/>
              <a:t>Follow-up reading for the guest lecture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GB" sz="2800" dirty="0" smtClean="0"/>
              <a:t>Follow-up reading from the induction day topics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GB" sz="2800" dirty="0" smtClean="0"/>
              <a:t>Pre-reading in preparation for the next guest lecture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GB" sz="2800" dirty="0" smtClean="0"/>
              <a:t>Further guidance on ethical issues for your case study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r>
              <a:rPr lang="en-GB" sz="2800" dirty="0" smtClean="0"/>
              <a:t>Wider reading around relevant leadership, management and policy issues.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lphaUcPeriod"/>
            </a:pPr>
            <a:endParaRPr lang="en-GB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74898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152128"/>
          </a:xfrm>
        </p:spPr>
        <p:txBody>
          <a:bodyPr/>
          <a:lstStyle/>
          <a:p>
            <a:pPr eaLnBrk="1" hangingPunct="1"/>
            <a:r>
              <a:rPr lang="en-GB" sz="3200" dirty="0" smtClean="0"/>
              <a:t>A busy teacher’s approach to choosing reading for Task 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640960" cy="4464496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Consider your school/department/year phase. What are the current priorities? Make a list.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Consider your interests in teaching, e.g. what you would like to know more about/do better. Make a list.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Think about the day’s activities. What topics/authors might you want to explore a little further? Make a list.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Compare your lists. Are there any overlaps? 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Review the recommended reading for Task 4. Select six or seven topics from your lists (choosing one or more from </a:t>
            </a:r>
            <a:r>
              <a:rPr lang="en-GB" sz="2800" b="1" dirty="0" smtClean="0"/>
              <a:t>each </a:t>
            </a:r>
            <a:r>
              <a:rPr lang="en-GB" sz="2800" dirty="0" smtClean="0"/>
              <a:t>list) to pursue.</a:t>
            </a:r>
          </a:p>
        </p:txBody>
      </p:sp>
    </p:spTree>
    <p:extLst>
      <p:ext uri="{BB962C8B-B14F-4D97-AF65-F5344CB8AC3E}">
        <p14:creationId xmlns:p14="http://schemas.microsoft.com/office/powerpoint/2010/main" val="143309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576064"/>
          </a:xfrm>
        </p:spPr>
        <p:txBody>
          <a:bodyPr/>
          <a:lstStyle/>
          <a:p>
            <a:pPr eaLnBrk="1" hangingPunct="1"/>
            <a:r>
              <a:rPr lang="en-GB" sz="3200" dirty="0" smtClean="0"/>
              <a:t>A busy teacher’s guide to </a:t>
            </a:r>
            <a:r>
              <a:rPr lang="en-GB" sz="3200" u="sng" dirty="0" smtClean="0"/>
              <a:t>doing</a:t>
            </a:r>
            <a:r>
              <a:rPr lang="en-GB" sz="3200" dirty="0" smtClean="0"/>
              <a:t> Task 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640960" cy="504056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Read the source for each topic chosen. Use the Wallace &amp; Poulson guidance.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Follow up with a keyword search in the online journals available through the university library. Start by limiting the search to the last 3 – 5 years: go further back later if necessary.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Always read the Abstract for an article first. Discard at that point if not obviously what you wanted!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GB" sz="2800" dirty="0" smtClean="0"/>
              <a:t>Keep full references for your reading. (You might want to set up a bibliography. There are software packages for this: the University Library offers Endnote Online, another which can be downloaded free is Mendeley).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/>
          </a:p>
          <a:p>
            <a:pPr marL="0" indent="0">
              <a:lnSpc>
                <a:spcPct val="90000"/>
              </a:lnSpc>
              <a:buNone/>
            </a:pPr>
            <a:endParaRPr lang="en-GB" sz="2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12980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152128"/>
          </a:xfrm>
        </p:spPr>
        <p:txBody>
          <a:bodyPr/>
          <a:lstStyle/>
          <a:p>
            <a:pPr eaLnBrk="1" hangingPunct="1"/>
            <a:r>
              <a:rPr lang="en-GB" sz="3600" dirty="0" smtClean="0"/>
              <a:t>Feedback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352928" cy="432048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dirty="0" smtClean="0"/>
              <a:t>You will be sent a link to an online feedback form for today.  Please respond to it as soon as you get the link, </a:t>
            </a:r>
            <a:r>
              <a:rPr lang="en-GB" sz="2800" dirty="0" smtClean="0"/>
              <a:t>because</a:t>
            </a:r>
            <a:r>
              <a:rPr lang="en-GB" sz="2800" dirty="0"/>
              <a:t>;</a:t>
            </a:r>
            <a:endParaRPr lang="en-GB" sz="2800" dirty="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dirty="0" smtClean="0"/>
              <a:t>we use feedback when preparing materials for the next teaching day, and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2800" dirty="0" smtClean="0"/>
              <a:t>it is discourteous not to give feedback quickly to our Guest Lecturers. </a:t>
            </a:r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b="1" dirty="0" smtClean="0"/>
              <a:t>Password: </a:t>
            </a:r>
            <a:r>
              <a:rPr lang="en-GB" sz="2800" b="1" dirty="0" smtClean="0">
                <a:solidFill>
                  <a:srgbClr val="FF0000"/>
                </a:solidFill>
              </a:rPr>
              <a:t>October</a:t>
            </a:r>
            <a:endParaRPr lang="en-GB" sz="2800" b="1" dirty="0"/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GB" sz="2800" dirty="0" smtClean="0"/>
              <a:t>Thanks </a:t>
            </a:r>
            <a:r>
              <a:rPr lang="en-GB" sz="2800" dirty="0" smtClean="0"/>
              <a:t>for all your hard work. See you in November!</a:t>
            </a:r>
          </a:p>
        </p:txBody>
      </p:sp>
    </p:spTree>
    <p:extLst>
      <p:ext uri="{BB962C8B-B14F-4D97-AF65-F5344CB8AC3E}">
        <p14:creationId xmlns:p14="http://schemas.microsoft.com/office/powerpoint/2010/main" val="325464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2.xml><?xml version="1.0" encoding="utf-8"?>
<a:theme xmlns:a="http://schemas.openxmlformats.org/drawingml/2006/main" name="1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3.xml><?xml version="1.0" encoding="utf-8"?>
<a:theme xmlns:a="http://schemas.openxmlformats.org/drawingml/2006/main" name="2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Warwick" id="{BEA966FB-829C-4897-B77A-7FEBE5E11F48}" vid="{596ABA0C-2CAA-4CF4-9D8E-60194956FC32}"/>
    </a:ext>
  </a:extLst>
</a:theme>
</file>

<file path=ppt/theme/theme4.xml><?xml version="1.0" encoding="utf-8"?>
<a:theme xmlns:a="http://schemas.openxmlformats.org/drawingml/2006/main" name="3_Warwick rebranded template 20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Warwick" id="{BEA966FB-829C-4897-B77A-7FEBE5E11F48}" vid="{596ABA0C-2CAA-4CF4-9D8E-60194956FC32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Warwick_light_background</Template>
  <TotalTime>1454</TotalTime>
  <Words>384</Words>
  <Application>Microsoft Macintosh PowerPoint</Application>
  <PresentationFormat>On-screen Show (4:3)</PresentationFormat>
  <Paragraphs>34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Warwick rebranded template 2015</vt:lpstr>
      <vt:lpstr>1_Warwick rebranded template 2015</vt:lpstr>
      <vt:lpstr>2_Warwick rebranded template 2015</vt:lpstr>
      <vt:lpstr>3_Warwick rebranded template 2015</vt:lpstr>
      <vt:lpstr>MA in Educational Leadership (Teach First)</vt:lpstr>
      <vt:lpstr>What to do between now and the next Teaching Day</vt:lpstr>
      <vt:lpstr>A busy teacher’s approach to choosing reading for Task E</vt:lpstr>
      <vt:lpstr>A busy teacher’s guide to doing Task E</vt:lpstr>
      <vt:lpstr>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Educational Change and Improvement</dc:title>
  <dc:creator>JSG</dc:creator>
  <cp:lastModifiedBy>Janet Harvey</cp:lastModifiedBy>
  <cp:revision>178</cp:revision>
  <cp:lastPrinted>2001-12-07T16:14:49Z</cp:lastPrinted>
  <dcterms:created xsi:type="dcterms:W3CDTF">2010-08-18T15:32:43Z</dcterms:created>
  <dcterms:modified xsi:type="dcterms:W3CDTF">2015-10-10T18:54:54Z</dcterms:modified>
</cp:coreProperties>
</file>