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55" r:id="rId2"/>
  </p:sldMasterIdLst>
  <p:notesMasterIdLst>
    <p:notesMasterId r:id="rId47"/>
  </p:notesMasterIdLst>
  <p:sldIdLst>
    <p:sldId id="257" r:id="rId3"/>
    <p:sldId id="261" r:id="rId4"/>
    <p:sldId id="316" r:id="rId5"/>
    <p:sldId id="272" r:id="rId6"/>
    <p:sldId id="305" r:id="rId7"/>
    <p:sldId id="312" r:id="rId8"/>
    <p:sldId id="313" r:id="rId9"/>
    <p:sldId id="314" r:id="rId10"/>
    <p:sldId id="299" r:id="rId11"/>
    <p:sldId id="274" r:id="rId12"/>
    <p:sldId id="275" r:id="rId13"/>
    <p:sldId id="276" r:id="rId14"/>
    <p:sldId id="301" r:id="rId15"/>
    <p:sldId id="273" r:id="rId16"/>
    <p:sldId id="277" r:id="rId17"/>
    <p:sldId id="278" r:id="rId18"/>
    <p:sldId id="280" r:id="rId19"/>
    <p:sldId id="309" r:id="rId20"/>
    <p:sldId id="262" r:id="rId21"/>
    <p:sldId id="315" r:id="rId22"/>
    <p:sldId id="264" r:id="rId23"/>
    <p:sldId id="266" r:id="rId24"/>
    <p:sldId id="267" r:id="rId25"/>
    <p:sldId id="269" r:id="rId26"/>
    <p:sldId id="271" r:id="rId27"/>
    <p:sldId id="310" r:id="rId28"/>
    <p:sldId id="270" r:id="rId29"/>
    <p:sldId id="311" r:id="rId30"/>
    <p:sldId id="303" r:id="rId31"/>
    <p:sldId id="281" r:id="rId32"/>
    <p:sldId id="282" r:id="rId33"/>
    <p:sldId id="283" r:id="rId34"/>
    <p:sldId id="284" r:id="rId35"/>
    <p:sldId id="285" r:id="rId36"/>
    <p:sldId id="286" r:id="rId37"/>
    <p:sldId id="290" r:id="rId38"/>
    <p:sldId id="292" r:id="rId39"/>
    <p:sldId id="293" r:id="rId40"/>
    <p:sldId id="294" r:id="rId41"/>
    <p:sldId id="295" r:id="rId42"/>
    <p:sldId id="296" r:id="rId43"/>
    <p:sldId id="308" r:id="rId44"/>
    <p:sldId id="304" r:id="rId45"/>
    <p:sldId id="297" r:id="rId46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33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3.4598672136456919E-2"/>
          <c:y val="1.2073798864507199E-2"/>
          <c:w val="0.75017452949008712"/>
          <c:h val="0.85806340084311306"/>
        </c:manualLayout>
      </c:layout>
      <c:barChart>
        <c:barDir val="col"/>
        <c:grouping val="clustered"/>
        <c:ser>
          <c:idx val="0"/>
          <c:order val="0"/>
          <c:tx>
            <c:strRef>
              <c:f>Sheet1!$B$3</c:f>
              <c:strCache>
                <c:ptCount val="1"/>
                <c:pt idx="0">
                  <c:v>Affirmations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Sheet1!$A$4:$A$6</c:f>
              <c:strCache>
                <c:ptCount val="3"/>
                <c:pt idx="0">
                  <c:v>Professional</c:v>
                </c:pt>
                <c:pt idx="1">
                  <c:v>Working class</c:v>
                </c:pt>
                <c:pt idx="2">
                  <c:v>Welfare</c:v>
                </c:pt>
              </c:strCache>
            </c:strRef>
          </c:cat>
          <c:val>
            <c:numRef>
              <c:f>Sheet1!$B$4:$B$6</c:f>
              <c:numCache>
                <c:formatCode>General</c:formatCode>
                <c:ptCount val="3"/>
                <c:pt idx="0">
                  <c:v>32</c:v>
                </c:pt>
                <c:pt idx="1">
                  <c:v>12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Prohibitions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Sheet1!$A$4:$A$6</c:f>
              <c:strCache>
                <c:ptCount val="3"/>
                <c:pt idx="0">
                  <c:v>Professional</c:v>
                </c:pt>
                <c:pt idx="1">
                  <c:v>Working class</c:v>
                </c:pt>
                <c:pt idx="2">
                  <c:v>Welfare</c:v>
                </c:pt>
              </c:strCache>
            </c:strRef>
          </c:cat>
          <c:val>
            <c:numRef>
              <c:f>Sheet1!$C$4:$C$6</c:f>
              <c:numCache>
                <c:formatCode>General</c:formatCode>
                <c:ptCount val="3"/>
                <c:pt idx="0">
                  <c:v>5</c:v>
                </c:pt>
                <c:pt idx="1">
                  <c:v>7</c:v>
                </c:pt>
                <c:pt idx="2">
                  <c:v>11</c:v>
                </c:pt>
              </c:numCache>
            </c:numRef>
          </c:val>
        </c:ser>
        <c:dLbls/>
        <c:axId val="52513024"/>
        <c:axId val="53227520"/>
      </c:barChart>
      <c:catAx>
        <c:axId val="5251302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53227520"/>
        <c:crosses val="autoZero"/>
        <c:auto val="1"/>
        <c:lblAlgn val="ctr"/>
        <c:lblOffset val="100"/>
      </c:catAx>
      <c:valAx>
        <c:axId val="53227520"/>
        <c:scaling>
          <c:orientation val="minMax"/>
        </c:scaling>
        <c:axPos val="l"/>
        <c:majorGridlines/>
        <c:numFmt formatCode="General" sourceLinked="1"/>
        <c:tickLblPos val="nextTo"/>
        <c:crossAx val="52513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5060860412393402"/>
          <c:y val="0.25772041858875999"/>
          <c:w val="0.188091511029544"/>
          <c:h val="0.12153359585875902"/>
        </c:manualLayout>
      </c:layout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</c:chart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style val="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rgbClr val="FF0000"/>
                </a:solidFill>
              </a:defRPr>
            </a:pPr>
            <a:r>
              <a:rPr lang="en-US" dirty="0" smtClean="0">
                <a:solidFill>
                  <a:srgbClr val="FF0000"/>
                </a:solidFill>
              </a:rPr>
              <a:t>Experience of words– in millions</a:t>
            </a:r>
          </a:p>
          <a:p>
            <a:pPr>
              <a:defRPr>
                <a:solidFill>
                  <a:srgbClr val="FF0000"/>
                </a:solidFill>
              </a:defRPr>
            </a:pPr>
            <a:r>
              <a:rPr lang="en-US" dirty="0" smtClean="0">
                <a:solidFill>
                  <a:srgbClr val="FF0000"/>
                </a:solidFill>
              </a:rPr>
              <a:t>Over</a:t>
            </a:r>
            <a:r>
              <a:rPr lang="en-US" baseline="0" dirty="0" smtClean="0">
                <a:solidFill>
                  <a:srgbClr val="FF0000"/>
                </a:solidFill>
              </a:rPr>
              <a:t> 4 years</a:t>
            </a:r>
            <a:endParaRPr lang="en-US" dirty="0">
              <a:solidFill>
                <a:srgbClr val="FF0000"/>
              </a:solidFill>
            </a:endParaRPr>
          </a:p>
        </c:rich>
      </c:tx>
      <c:layout>
        <c:manualLayout>
          <c:xMode val="edge"/>
          <c:yMode val="edge"/>
          <c:x val="0.49234722222222205"/>
          <c:y val="0.21666666666666701"/>
        </c:manualLayout>
      </c:layout>
    </c:title>
    <c:plotArea>
      <c:layout>
        <c:manualLayout>
          <c:layoutTarget val="inner"/>
          <c:xMode val="edge"/>
          <c:yMode val="edge"/>
          <c:x val="0.19307895888014001"/>
          <c:y val="0"/>
          <c:w val="0.7777404855643052"/>
          <c:h val="0.93091032370953597"/>
        </c:manualLayout>
      </c:layout>
      <c:barChart>
        <c:barDir val="bar"/>
        <c:grouping val="clustered"/>
        <c:ser>
          <c:idx val="0"/>
          <c:order val="0"/>
          <c:tx>
            <c:strRef>
              <c:f>Sheet2!$B$1</c:f>
              <c:strCache>
                <c:ptCount val="1"/>
                <c:pt idx="0">
                  <c:v>Words experience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cat>
            <c:strRef>
              <c:f>Sheet2!$A$2:$A$4</c:f>
              <c:strCache>
                <c:ptCount val="3"/>
                <c:pt idx="0">
                  <c:v>Professional</c:v>
                </c:pt>
                <c:pt idx="1">
                  <c:v>Working class</c:v>
                </c:pt>
                <c:pt idx="2">
                  <c:v>Welfare</c:v>
                </c:pt>
              </c:strCache>
            </c:strRef>
          </c:cat>
          <c:val>
            <c:numRef>
              <c:f>Sheet2!$B$2:$B$4</c:f>
              <c:numCache>
                <c:formatCode>General</c:formatCode>
                <c:ptCount val="3"/>
                <c:pt idx="0">
                  <c:v>45</c:v>
                </c:pt>
                <c:pt idx="1">
                  <c:v>26</c:v>
                </c:pt>
                <c:pt idx="2">
                  <c:v>13</c:v>
                </c:pt>
              </c:numCache>
            </c:numRef>
          </c:val>
        </c:ser>
        <c:dLbls/>
        <c:axId val="53232000"/>
        <c:axId val="53162752"/>
      </c:barChart>
      <c:catAx>
        <c:axId val="53232000"/>
        <c:scaling>
          <c:orientation val="minMax"/>
        </c:scaling>
        <c:axPos val="l"/>
        <c:numFmt formatCode="General" sourceLinked="0"/>
        <c:tickLblPos val="nextTo"/>
        <c:spPr>
          <a:solidFill>
            <a:schemeClr val="bg1"/>
          </a:solidFill>
        </c:spPr>
        <c:crossAx val="53162752"/>
        <c:crosses val="autoZero"/>
        <c:auto val="1"/>
        <c:lblAlgn val="ctr"/>
        <c:lblOffset val="100"/>
      </c:catAx>
      <c:valAx>
        <c:axId val="53162752"/>
        <c:scaling>
          <c:orientation val="minMax"/>
        </c:scaling>
        <c:axPos val="b"/>
        <c:majorGridlines/>
        <c:numFmt formatCode="General" sourceLinked="1"/>
        <c:tickLblPos val="nextTo"/>
        <c:crossAx val="53232000"/>
        <c:crosses val="autoZero"/>
        <c:crossBetween val="between"/>
      </c:valAx>
      <c:spPr>
        <a:solidFill>
          <a:schemeClr val="bg1"/>
        </a:solidFill>
      </c:spPr>
    </c:plotArea>
    <c:plotVisOnly val="1"/>
    <c:dispBlanksAs val="gap"/>
  </c:chart>
  <c:txPr>
    <a:bodyPr/>
    <a:lstStyle/>
    <a:p>
      <a:pPr>
        <a:defRPr sz="1800" b="1"/>
      </a:pPr>
      <a:endParaRPr lang="en-US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3D6758-CAA1-4568-98F4-20B7BEC29FA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ABC9537-3873-45A8-8BCA-CAB1C65AE257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dirty="0" smtClean="0"/>
            <a:t>Parents likely to come in</a:t>
          </a:r>
          <a:endParaRPr lang="en-GB" dirty="0"/>
        </a:p>
      </dgm:t>
    </dgm:pt>
    <dgm:pt modelId="{A99621D5-0F99-4DDF-B437-6A58877473D7}" type="parTrans" cxnId="{435E83AE-C80B-413F-B433-75E7C1DA135E}">
      <dgm:prSet/>
      <dgm:spPr/>
      <dgm:t>
        <a:bodyPr/>
        <a:lstStyle/>
        <a:p>
          <a:endParaRPr lang="en-GB"/>
        </a:p>
      </dgm:t>
    </dgm:pt>
    <dgm:pt modelId="{319076BE-2DBC-4E8E-BA38-8741C49219BA}" type="sibTrans" cxnId="{435E83AE-C80B-413F-B433-75E7C1DA135E}">
      <dgm:prSet/>
      <dgm:spPr/>
      <dgm:t>
        <a:bodyPr/>
        <a:lstStyle/>
        <a:p>
          <a:endParaRPr lang="en-GB"/>
        </a:p>
      </dgm:t>
    </dgm:pt>
    <dgm:pt modelId="{BA21D074-AE51-43A0-A3A5-EC4B0BFAC7D3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n-GB" dirty="0" smtClean="0"/>
            <a:t>Parents staff want to see</a:t>
          </a:r>
          <a:endParaRPr lang="en-GB" dirty="0"/>
        </a:p>
      </dgm:t>
    </dgm:pt>
    <dgm:pt modelId="{0D1149EC-161D-42B7-B11A-AC3050285D12}" type="parTrans" cxnId="{A563AC89-AB36-46EC-A2FE-8A74925C78C0}">
      <dgm:prSet/>
      <dgm:spPr/>
      <dgm:t>
        <a:bodyPr/>
        <a:lstStyle/>
        <a:p>
          <a:endParaRPr lang="en-GB"/>
        </a:p>
      </dgm:t>
    </dgm:pt>
    <dgm:pt modelId="{6BD11F9D-BB6A-48FE-BB03-3BB9A7D1B8E3}" type="sibTrans" cxnId="{A563AC89-AB36-46EC-A2FE-8A74925C78C0}">
      <dgm:prSet/>
      <dgm:spPr/>
      <dgm:t>
        <a:bodyPr/>
        <a:lstStyle/>
        <a:p>
          <a:endParaRPr lang="en-GB"/>
        </a:p>
      </dgm:t>
    </dgm:pt>
    <dgm:pt modelId="{40EEEBA4-1FCC-4AA9-835C-5321097F52CD}" type="pres">
      <dgm:prSet presAssocID="{963D6758-CAA1-4568-98F4-20B7BEC29FAC}" presName="compositeShape" presStyleCnt="0">
        <dgm:presLayoutVars>
          <dgm:chMax val="7"/>
          <dgm:dir/>
          <dgm:resizeHandles val="exact"/>
        </dgm:presLayoutVars>
      </dgm:prSet>
      <dgm:spPr/>
    </dgm:pt>
    <dgm:pt modelId="{73BCB202-E148-43DE-A6B8-E21B1816208D}" type="pres">
      <dgm:prSet presAssocID="{1ABC9537-3873-45A8-8BCA-CAB1C65AE257}" presName="circ1" presStyleLbl="vennNode1" presStyleIdx="0" presStyleCnt="2"/>
      <dgm:spPr/>
      <dgm:t>
        <a:bodyPr/>
        <a:lstStyle/>
        <a:p>
          <a:endParaRPr lang="en-GB"/>
        </a:p>
      </dgm:t>
    </dgm:pt>
    <dgm:pt modelId="{42769246-54A8-4534-85A9-BC4BCE61D850}" type="pres">
      <dgm:prSet presAssocID="{1ABC9537-3873-45A8-8BCA-CAB1C65AE25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BAF637-68BA-477D-88F0-0AA73C489F1B}" type="pres">
      <dgm:prSet presAssocID="{BA21D074-AE51-43A0-A3A5-EC4B0BFAC7D3}" presName="circ2" presStyleLbl="vennNode1" presStyleIdx="1" presStyleCnt="2"/>
      <dgm:spPr/>
      <dgm:t>
        <a:bodyPr/>
        <a:lstStyle/>
        <a:p>
          <a:endParaRPr lang="en-GB"/>
        </a:p>
      </dgm:t>
    </dgm:pt>
    <dgm:pt modelId="{75CB3915-F490-41FD-A66E-F6F95D7F32F1}" type="pres">
      <dgm:prSet presAssocID="{BA21D074-AE51-43A0-A3A5-EC4B0BFAC7D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35E83AE-C80B-413F-B433-75E7C1DA135E}" srcId="{963D6758-CAA1-4568-98F4-20B7BEC29FAC}" destId="{1ABC9537-3873-45A8-8BCA-CAB1C65AE257}" srcOrd="0" destOrd="0" parTransId="{A99621D5-0F99-4DDF-B437-6A58877473D7}" sibTransId="{319076BE-2DBC-4E8E-BA38-8741C49219BA}"/>
    <dgm:cxn modelId="{12B27E2C-EBC1-2943-97AB-82C783CEBD04}" type="presOf" srcId="{963D6758-CAA1-4568-98F4-20B7BEC29FAC}" destId="{40EEEBA4-1FCC-4AA9-835C-5321097F52CD}" srcOrd="0" destOrd="0" presId="urn:microsoft.com/office/officeart/2005/8/layout/venn1"/>
    <dgm:cxn modelId="{D8E61857-B5DD-1F49-B76D-AFBB2D97734B}" type="presOf" srcId="{1ABC9537-3873-45A8-8BCA-CAB1C65AE257}" destId="{42769246-54A8-4534-85A9-BC4BCE61D850}" srcOrd="1" destOrd="0" presId="urn:microsoft.com/office/officeart/2005/8/layout/venn1"/>
    <dgm:cxn modelId="{4417D041-021E-544D-810B-F2A9F57198ED}" type="presOf" srcId="{BA21D074-AE51-43A0-A3A5-EC4B0BFAC7D3}" destId="{75CB3915-F490-41FD-A66E-F6F95D7F32F1}" srcOrd="1" destOrd="0" presId="urn:microsoft.com/office/officeart/2005/8/layout/venn1"/>
    <dgm:cxn modelId="{A563AC89-AB36-46EC-A2FE-8A74925C78C0}" srcId="{963D6758-CAA1-4568-98F4-20B7BEC29FAC}" destId="{BA21D074-AE51-43A0-A3A5-EC4B0BFAC7D3}" srcOrd="1" destOrd="0" parTransId="{0D1149EC-161D-42B7-B11A-AC3050285D12}" sibTransId="{6BD11F9D-BB6A-48FE-BB03-3BB9A7D1B8E3}"/>
    <dgm:cxn modelId="{B291AB71-A04B-B74B-B715-B27D7506422F}" type="presOf" srcId="{BA21D074-AE51-43A0-A3A5-EC4B0BFAC7D3}" destId="{74BAF637-68BA-477D-88F0-0AA73C489F1B}" srcOrd="0" destOrd="0" presId="urn:microsoft.com/office/officeart/2005/8/layout/venn1"/>
    <dgm:cxn modelId="{34F77A92-E6EC-244B-A715-D3E7174697D1}" type="presOf" srcId="{1ABC9537-3873-45A8-8BCA-CAB1C65AE257}" destId="{73BCB202-E148-43DE-A6B8-E21B1816208D}" srcOrd="0" destOrd="0" presId="urn:microsoft.com/office/officeart/2005/8/layout/venn1"/>
    <dgm:cxn modelId="{1CC98DF3-41C0-814C-9D09-E52C139B9115}" type="presParOf" srcId="{40EEEBA4-1FCC-4AA9-835C-5321097F52CD}" destId="{73BCB202-E148-43DE-A6B8-E21B1816208D}" srcOrd="0" destOrd="0" presId="urn:microsoft.com/office/officeart/2005/8/layout/venn1"/>
    <dgm:cxn modelId="{2B3A4FE1-FD91-C44B-8DF6-41F2E5165EE9}" type="presParOf" srcId="{40EEEBA4-1FCC-4AA9-835C-5321097F52CD}" destId="{42769246-54A8-4534-85A9-BC4BCE61D850}" srcOrd="1" destOrd="0" presId="urn:microsoft.com/office/officeart/2005/8/layout/venn1"/>
    <dgm:cxn modelId="{04DC297A-522D-1346-B96F-A17F0054D59D}" type="presParOf" srcId="{40EEEBA4-1FCC-4AA9-835C-5321097F52CD}" destId="{74BAF637-68BA-477D-88F0-0AA73C489F1B}" srcOrd="2" destOrd="0" presId="urn:microsoft.com/office/officeart/2005/8/layout/venn1"/>
    <dgm:cxn modelId="{93D3AA2F-5633-BD48-B733-43124D078D75}" type="presParOf" srcId="{40EEEBA4-1FCC-4AA9-835C-5321097F52CD}" destId="{75CB3915-F490-41FD-A66E-F6F95D7F32F1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3FBC55-1154-44D0-8827-037DA698A0FD}" type="doc">
      <dgm:prSet loTypeId="urn:microsoft.com/office/officeart/2005/8/layout/venn2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ADE6FD99-D744-43E4-A73F-B504000B6CB5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dirty="0" smtClean="0"/>
            <a:t>Learning</a:t>
          </a:r>
          <a:endParaRPr lang="en-GB" dirty="0"/>
        </a:p>
      </dgm:t>
    </dgm:pt>
    <dgm:pt modelId="{E37525B9-FCA5-482F-BC2D-FB171503BC7A}" type="parTrans" cxnId="{31BDAA2F-A40C-41FB-BF40-DFF4E83390A0}">
      <dgm:prSet/>
      <dgm:spPr/>
      <dgm:t>
        <a:bodyPr/>
        <a:lstStyle/>
        <a:p>
          <a:endParaRPr lang="en-GB"/>
        </a:p>
      </dgm:t>
    </dgm:pt>
    <dgm:pt modelId="{3F9E2B23-6CEB-48B3-A640-DA53440B2576}" type="sibTrans" cxnId="{31BDAA2F-A40C-41FB-BF40-DFF4E83390A0}">
      <dgm:prSet/>
      <dgm:spPr/>
      <dgm:t>
        <a:bodyPr/>
        <a:lstStyle/>
        <a:p>
          <a:endParaRPr lang="en-GB"/>
        </a:p>
      </dgm:t>
    </dgm:pt>
    <dgm:pt modelId="{BCB8BDC0-065A-4C8A-A1D8-A5CFE5DFAE89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GB" dirty="0" smtClean="0"/>
            <a:t>Education</a:t>
          </a:r>
          <a:endParaRPr lang="en-GB" dirty="0"/>
        </a:p>
      </dgm:t>
    </dgm:pt>
    <dgm:pt modelId="{8EB334B3-53D3-4E05-87DC-1591428E9982}" type="parTrans" cxnId="{C30202AD-BEF5-4598-B397-BD16CF4B2E8E}">
      <dgm:prSet/>
      <dgm:spPr/>
      <dgm:t>
        <a:bodyPr/>
        <a:lstStyle/>
        <a:p>
          <a:endParaRPr lang="en-GB"/>
        </a:p>
      </dgm:t>
    </dgm:pt>
    <dgm:pt modelId="{B2D0F482-9CB9-40CD-A2F2-348437963A4D}" type="sibTrans" cxnId="{C30202AD-BEF5-4598-B397-BD16CF4B2E8E}">
      <dgm:prSet/>
      <dgm:spPr/>
      <dgm:t>
        <a:bodyPr/>
        <a:lstStyle/>
        <a:p>
          <a:endParaRPr lang="en-GB"/>
        </a:p>
      </dgm:t>
    </dgm:pt>
    <dgm:pt modelId="{A0004326-520E-416C-BA14-CF43A99B372C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Schooling</a:t>
          </a:r>
          <a:endParaRPr lang="en-GB" dirty="0"/>
        </a:p>
      </dgm:t>
    </dgm:pt>
    <dgm:pt modelId="{9F3AAC86-F273-42E6-AE7D-997A6EDC2132}" type="parTrans" cxnId="{520C048E-A4B5-4242-A962-3E44064791AE}">
      <dgm:prSet/>
      <dgm:spPr/>
      <dgm:t>
        <a:bodyPr/>
        <a:lstStyle/>
        <a:p>
          <a:endParaRPr lang="en-GB"/>
        </a:p>
      </dgm:t>
    </dgm:pt>
    <dgm:pt modelId="{01A16150-F2E4-4E6F-B9DB-54C1CB98FCA1}" type="sibTrans" cxnId="{520C048E-A4B5-4242-A962-3E44064791AE}">
      <dgm:prSet/>
      <dgm:spPr/>
      <dgm:t>
        <a:bodyPr/>
        <a:lstStyle/>
        <a:p>
          <a:endParaRPr lang="en-GB"/>
        </a:p>
      </dgm:t>
    </dgm:pt>
    <dgm:pt modelId="{947C97A1-7AC7-4C1D-B473-2842D729FD98}" type="pres">
      <dgm:prSet presAssocID="{6A3FBC55-1154-44D0-8827-037DA698A0FD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B214C38-07F6-40AB-B8CF-EEFEF38810E1}" type="pres">
      <dgm:prSet presAssocID="{6A3FBC55-1154-44D0-8827-037DA698A0FD}" presName="comp1" presStyleCnt="0"/>
      <dgm:spPr/>
    </dgm:pt>
    <dgm:pt modelId="{B0650ECF-1393-493E-9AFA-374199B3BCEB}" type="pres">
      <dgm:prSet presAssocID="{6A3FBC55-1154-44D0-8827-037DA698A0FD}" presName="circle1" presStyleLbl="node1" presStyleIdx="0" presStyleCnt="3"/>
      <dgm:spPr/>
      <dgm:t>
        <a:bodyPr/>
        <a:lstStyle/>
        <a:p>
          <a:endParaRPr lang="en-GB"/>
        </a:p>
      </dgm:t>
    </dgm:pt>
    <dgm:pt modelId="{90FC2178-12EB-4DB4-A8A7-426F6E67A896}" type="pres">
      <dgm:prSet presAssocID="{6A3FBC55-1154-44D0-8827-037DA698A0FD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AAFA92-12CF-44E6-B6B8-6443D7B6E8B4}" type="pres">
      <dgm:prSet presAssocID="{6A3FBC55-1154-44D0-8827-037DA698A0FD}" presName="comp2" presStyleCnt="0"/>
      <dgm:spPr/>
    </dgm:pt>
    <dgm:pt modelId="{A0FFD03F-6BF2-4938-ADFB-A24A8DBBB051}" type="pres">
      <dgm:prSet presAssocID="{6A3FBC55-1154-44D0-8827-037DA698A0FD}" presName="circle2" presStyleLbl="node1" presStyleIdx="1" presStyleCnt="3"/>
      <dgm:spPr/>
      <dgm:t>
        <a:bodyPr/>
        <a:lstStyle/>
        <a:p>
          <a:endParaRPr lang="en-GB"/>
        </a:p>
      </dgm:t>
    </dgm:pt>
    <dgm:pt modelId="{6B5DE2BC-A116-47DF-A7D8-DCF9644CF7B8}" type="pres">
      <dgm:prSet presAssocID="{6A3FBC55-1154-44D0-8827-037DA698A0FD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7C006B-D2AB-4DF9-BED0-BE7EFC36D5C8}" type="pres">
      <dgm:prSet presAssocID="{6A3FBC55-1154-44D0-8827-037DA698A0FD}" presName="comp3" presStyleCnt="0"/>
      <dgm:spPr/>
    </dgm:pt>
    <dgm:pt modelId="{76BB6484-6506-474C-9E9F-C187352A47CE}" type="pres">
      <dgm:prSet presAssocID="{6A3FBC55-1154-44D0-8827-037DA698A0FD}" presName="circle3" presStyleLbl="node1" presStyleIdx="2" presStyleCnt="3"/>
      <dgm:spPr/>
      <dgm:t>
        <a:bodyPr/>
        <a:lstStyle/>
        <a:p>
          <a:endParaRPr lang="en-GB"/>
        </a:p>
      </dgm:t>
    </dgm:pt>
    <dgm:pt modelId="{F19C7446-3E54-43A9-B5FF-8008C357B2E9}" type="pres">
      <dgm:prSet presAssocID="{6A3FBC55-1154-44D0-8827-037DA698A0FD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CA75AFB-4226-9E49-AD4A-D4140436AEF2}" type="presOf" srcId="{BCB8BDC0-065A-4C8A-A1D8-A5CFE5DFAE89}" destId="{A0FFD03F-6BF2-4938-ADFB-A24A8DBBB051}" srcOrd="0" destOrd="0" presId="urn:microsoft.com/office/officeart/2005/8/layout/venn2"/>
    <dgm:cxn modelId="{A48B596E-FDD6-CE43-9266-4F0AEE8C89D6}" type="presOf" srcId="{BCB8BDC0-065A-4C8A-A1D8-A5CFE5DFAE89}" destId="{6B5DE2BC-A116-47DF-A7D8-DCF9644CF7B8}" srcOrd="1" destOrd="0" presId="urn:microsoft.com/office/officeart/2005/8/layout/venn2"/>
    <dgm:cxn modelId="{8BC0925C-3CC8-8A4A-BA7B-79D41A4305CB}" type="presOf" srcId="{A0004326-520E-416C-BA14-CF43A99B372C}" destId="{F19C7446-3E54-43A9-B5FF-8008C357B2E9}" srcOrd="1" destOrd="0" presId="urn:microsoft.com/office/officeart/2005/8/layout/venn2"/>
    <dgm:cxn modelId="{F35B719B-D9E1-E147-9364-B9F850090099}" type="presOf" srcId="{A0004326-520E-416C-BA14-CF43A99B372C}" destId="{76BB6484-6506-474C-9E9F-C187352A47CE}" srcOrd="0" destOrd="0" presId="urn:microsoft.com/office/officeart/2005/8/layout/venn2"/>
    <dgm:cxn modelId="{78B9040E-0033-E44E-AE23-D254F4C99565}" type="presOf" srcId="{ADE6FD99-D744-43E4-A73F-B504000B6CB5}" destId="{B0650ECF-1393-493E-9AFA-374199B3BCEB}" srcOrd="0" destOrd="0" presId="urn:microsoft.com/office/officeart/2005/8/layout/venn2"/>
    <dgm:cxn modelId="{538A4BD4-679D-404B-AC34-97B994A32587}" type="presOf" srcId="{6A3FBC55-1154-44D0-8827-037DA698A0FD}" destId="{947C97A1-7AC7-4C1D-B473-2842D729FD98}" srcOrd="0" destOrd="0" presId="urn:microsoft.com/office/officeart/2005/8/layout/venn2"/>
    <dgm:cxn modelId="{C30202AD-BEF5-4598-B397-BD16CF4B2E8E}" srcId="{6A3FBC55-1154-44D0-8827-037DA698A0FD}" destId="{BCB8BDC0-065A-4C8A-A1D8-A5CFE5DFAE89}" srcOrd="1" destOrd="0" parTransId="{8EB334B3-53D3-4E05-87DC-1591428E9982}" sibTransId="{B2D0F482-9CB9-40CD-A2F2-348437963A4D}"/>
    <dgm:cxn modelId="{520C048E-A4B5-4242-A962-3E44064791AE}" srcId="{6A3FBC55-1154-44D0-8827-037DA698A0FD}" destId="{A0004326-520E-416C-BA14-CF43A99B372C}" srcOrd="2" destOrd="0" parTransId="{9F3AAC86-F273-42E6-AE7D-997A6EDC2132}" sibTransId="{01A16150-F2E4-4E6F-B9DB-54C1CB98FCA1}"/>
    <dgm:cxn modelId="{31BDAA2F-A40C-41FB-BF40-DFF4E83390A0}" srcId="{6A3FBC55-1154-44D0-8827-037DA698A0FD}" destId="{ADE6FD99-D744-43E4-A73F-B504000B6CB5}" srcOrd="0" destOrd="0" parTransId="{E37525B9-FCA5-482F-BC2D-FB171503BC7A}" sibTransId="{3F9E2B23-6CEB-48B3-A640-DA53440B2576}"/>
    <dgm:cxn modelId="{EA5E8CE8-4098-DE41-AFED-DC607F6A6339}" type="presOf" srcId="{ADE6FD99-D744-43E4-A73F-B504000B6CB5}" destId="{90FC2178-12EB-4DB4-A8A7-426F6E67A896}" srcOrd="1" destOrd="0" presId="urn:microsoft.com/office/officeart/2005/8/layout/venn2"/>
    <dgm:cxn modelId="{B5D41C66-9A71-5740-88DF-05AED33DB74E}" type="presParOf" srcId="{947C97A1-7AC7-4C1D-B473-2842D729FD98}" destId="{7B214C38-07F6-40AB-B8CF-EEFEF38810E1}" srcOrd="0" destOrd="0" presId="urn:microsoft.com/office/officeart/2005/8/layout/venn2"/>
    <dgm:cxn modelId="{CBC32EAC-9869-2642-8270-483F49762995}" type="presParOf" srcId="{7B214C38-07F6-40AB-B8CF-EEFEF38810E1}" destId="{B0650ECF-1393-493E-9AFA-374199B3BCEB}" srcOrd="0" destOrd="0" presId="urn:microsoft.com/office/officeart/2005/8/layout/venn2"/>
    <dgm:cxn modelId="{0C1B0F7C-1408-194F-A5E4-F17E20FAC5E7}" type="presParOf" srcId="{7B214C38-07F6-40AB-B8CF-EEFEF38810E1}" destId="{90FC2178-12EB-4DB4-A8A7-426F6E67A896}" srcOrd="1" destOrd="0" presId="urn:microsoft.com/office/officeart/2005/8/layout/venn2"/>
    <dgm:cxn modelId="{01BDFFEC-4B6B-FD4D-A791-A287E2DAEFC4}" type="presParOf" srcId="{947C97A1-7AC7-4C1D-B473-2842D729FD98}" destId="{71AAFA92-12CF-44E6-B6B8-6443D7B6E8B4}" srcOrd="1" destOrd="0" presId="urn:microsoft.com/office/officeart/2005/8/layout/venn2"/>
    <dgm:cxn modelId="{9459CEE4-391E-C74F-A86B-0C76DE74026D}" type="presParOf" srcId="{71AAFA92-12CF-44E6-B6B8-6443D7B6E8B4}" destId="{A0FFD03F-6BF2-4938-ADFB-A24A8DBBB051}" srcOrd="0" destOrd="0" presId="urn:microsoft.com/office/officeart/2005/8/layout/venn2"/>
    <dgm:cxn modelId="{4A65D27D-6EC7-A74C-9204-B350E68941D3}" type="presParOf" srcId="{71AAFA92-12CF-44E6-B6B8-6443D7B6E8B4}" destId="{6B5DE2BC-A116-47DF-A7D8-DCF9644CF7B8}" srcOrd="1" destOrd="0" presId="urn:microsoft.com/office/officeart/2005/8/layout/venn2"/>
    <dgm:cxn modelId="{0C18AFB0-F582-6D4C-AE74-613B2E361197}" type="presParOf" srcId="{947C97A1-7AC7-4C1D-B473-2842D729FD98}" destId="{2D7C006B-D2AB-4DF9-BED0-BE7EFC36D5C8}" srcOrd="2" destOrd="0" presId="urn:microsoft.com/office/officeart/2005/8/layout/venn2"/>
    <dgm:cxn modelId="{E320C874-208E-4D49-A046-E6CE0492AC07}" type="presParOf" srcId="{2D7C006B-D2AB-4DF9-BED0-BE7EFC36D5C8}" destId="{76BB6484-6506-474C-9E9F-C187352A47CE}" srcOrd="0" destOrd="0" presId="urn:microsoft.com/office/officeart/2005/8/layout/venn2"/>
    <dgm:cxn modelId="{561206DE-1524-684F-9342-110CF084646B}" type="presParOf" srcId="{2D7C006B-D2AB-4DF9-BED0-BE7EFC36D5C8}" destId="{F19C7446-3E54-43A9-B5FF-8008C357B2E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BCB202-E148-43DE-A6B8-E21B1816208D}">
      <dsp:nvSpPr>
        <dsp:cNvPr id="0" name=""/>
        <dsp:cNvSpPr/>
      </dsp:nvSpPr>
      <dsp:spPr>
        <a:xfrm>
          <a:off x="141447" y="327174"/>
          <a:ext cx="3489031" cy="3489031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500" kern="1200" dirty="0" smtClean="0"/>
            <a:t>Parents likely to come in</a:t>
          </a:r>
          <a:endParaRPr lang="en-GB" sz="4500" kern="1200" dirty="0"/>
        </a:p>
      </dsp:txBody>
      <dsp:txXfrm>
        <a:off x="628654" y="738605"/>
        <a:ext cx="2011694" cy="2666168"/>
      </dsp:txXfrm>
    </dsp:sp>
    <dsp:sp modelId="{74BAF637-68BA-477D-88F0-0AA73C489F1B}">
      <dsp:nvSpPr>
        <dsp:cNvPr id="0" name=""/>
        <dsp:cNvSpPr/>
      </dsp:nvSpPr>
      <dsp:spPr>
        <a:xfrm>
          <a:off x="2656064" y="327174"/>
          <a:ext cx="3489031" cy="3489031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500" kern="1200" dirty="0" smtClean="0"/>
            <a:t>Parents staff want to see</a:t>
          </a:r>
          <a:endParaRPr lang="en-GB" sz="4500" kern="1200" dirty="0"/>
        </a:p>
      </dsp:txBody>
      <dsp:txXfrm>
        <a:off x="3646195" y="738605"/>
        <a:ext cx="2011694" cy="26661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650ECF-1393-493E-9AFA-374199B3BCEB}">
      <dsp:nvSpPr>
        <dsp:cNvPr id="0" name=""/>
        <dsp:cNvSpPr/>
      </dsp:nvSpPr>
      <dsp:spPr>
        <a:xfrm>
          <a:off x="329306" y="0"/>
          <a:ext cx="4525963" cy="4525963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Learning</a:t>
          </a:r>
          <a:endParaRPr lang="en-GB" sz="2200" kern="1200" dirty="0"/>
        </a:p>
      </dsp:txBody>
      <dsp:txXfrm>
        <a:off x="1801375" y="226298"/>
        <a:ext cx="1581824" cy="678894"/>
      </dsp:txXfrm>
    </dsp:sp>
    <dsp:sp modelId="{A0FFD03F-6BF2-4938-ADFB-A24A8DBBB051}">
      <dsp:nvSpPr>
        <dsp:cNvPr id="0" name=""/>
        <dsp:cNvSpPr/>
      </dsp:nvSpPr>
      <dsp:spPr>
        <a:xfrm>
          <a:off x="895051" y="1131490"/>
          <a:ext cx="3394472" cy="3394472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Education</a:t>
          </a:r>
          <a:endParaRPr lang="en-GB" sz="2200" kern="1200" dirty="0"/>
        </a:p>
      </dsp:txBody>
      <dsp:txXfrm>
        <a:off x="1801375" y="1343645"/>
        <a:ext cx="1581824" cy="636463"/>
      </dsp:txXfrm>
    </dsp:sp>
    <dsp:sp modelId="{76BB6484-6506-474C-9E9F-C187352A47CE}">
      <dsp:nvSpPr>
        <dsp:cNvPr id="0" name=""/>
        <dsp:cNvSpPr/>
      </dsp:nvSpPr>
      <dsp:spPr>
        <a:xfrm>
          <a:off x="1460797" y="2262981"/>
          <a:ext cx="2262981" cy="226298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Schooling</a:t>
          </a:r>
          <a:endParaRPr lang="en-GB" sz="2200" kern="1200" dirty="0"/>
        </a:p>
      </dsp:txBody>
      <dsp:txXfrm>
        <a:off x="1792203" y="2828726"/>
        <a:ext cx="1600169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0.71658</cdr:x>
      <cdr:y>0.11027</cdr:y>
    </cdr:from>
    <cdr:to>
      <cdr:x>1</cdr:x>
      <cdr:y>0.26955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83854" y="648072"/>
          <a:ext cx="2520307" cy="9361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2000" i="1" dirty="0" smtClean="0">
              <a:solidFill>
                <a:srgbClr val="0070C0"/>
              </a:solidFill>
            </a:rPr>
            <a:t>Hart and </a:t>
          </a:r>
          <a:r>
            <a:rPr lang="en-GB" sz="2000" i="1" dirty="0" err="1" smtClean="0">
              <a:solidFill>
                <a:srgbClr val="0070C0"/>
              </a:solidFill>
            </a:rPr>
            <a:t>Risley</a:t>
          </a:r>
          <a:r>
            <a:rPr lang="en-GB" sz="2000" i="1" dirty="0" smtClean="0">
              <a:solidFill>
                <a:srgbClr val="0070C0"/>
              </a:solidFill>
            </a:rPr>
            <a:t> 2003</a:t>
          </a:r>
          <a:endParaRPr lang="en-GB" sz="2000" i="1" dirty="0">
            <a:solidFill>
              <a:srgbClr val="0070C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2E391E48-CB29-F244-8FFB-4224370ED6D7}" type="datetimeFigureOut">
              <a:rPr lang="en-GB"/>
              <a:pPr>
                <a:defRPr/>
              </a:pPr>
              <a:t>17/10/2015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0AA5FBF7-02D8-4F4D-B960-671496CD7E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24919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872DBEF-FEF3-B742-9D28-2E637F3D5F07}" type="slidenum">
              <a:rPr lang="en-GB" sz="1200"/>
              <a:pPr/>
              <a:t>10</a:t>
            </a:fld>
            <a:endParaRPr lang="en-GB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>
                <a:latin typeface="Calibri" charset="0"/>
              </a:rPr>
              <a:t>The average child in a professional family was accumulating 32 affirmatives and five prohibitions per hour, a ratio of 6 encouragements to 1 discouragement. The average child in a working-class family was accumulating 12 affirmatives and seven prohibitions per hour, a ratio of 2 encouragements to 1 discouragement. The average child in a welfare family, though, was accumulating five affirmatives and 11 prohibitions per hour, a ratio of 1 encouragement to 2 discouragements. In a 5,200-hour year, that would be 166,000 encouragements to 26,000 discouragements in a professional family, 62,000 encouragements to 36,000 discouragements in a working-class family, and 26,000 encouragements to 57,000 discouragements in a welfare family.</a:t>
            </a:r>
          </a:p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F452BA1-93A1-B646-A295-F9678ED145AE}" type="slidenum">
              <a:rPr lang="en-GB" sz="1200"/>
              <a:pPr/>
              <a:t>11</a:t>
            </a:fld>
            <a:endParaRPr lang="en-GB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AFB5E93-6FBD-D84C-8963-6B86449BA756}" type="slidenum">
              <a:rPr lang="en-GB" sz="1200"/>
              <a:pPr/>
              <a:t>15</a:t>
            </a:fld>
            <a:endParaRPr lang="en-GB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7657B5E-5B70-DE45-8ED6-9DA08DA02136}" type="slidenum">
              <a:rPr lang="en-GB" sz="1200"/>
              <a:pPr/>
              <a:t>16</a:t>
            </a:fld>
            <a:endParaRPr lang="en-GB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21CA7F4-986A-F149-8580-DC7F19FE2C72}" type="slidenum">
              <a:rPr lang="en-GB" sz="1200"/>
              <a:pPr/>
              <a:t>32</a:t>
            </a:fld>
            <a:endParaRPr lang="en-GB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B53CBF2-889F-7D4D-A074-C96165261E50}" type="slidenum">
              <a:rPr lang="en-GB" sz="1200"/>
              <a:pPr/>
              <a:t>33</a:t>
            </a:fld>
            <a:endParaRPr lang="en-GB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6DB2974-3F99-5F44-A0B8-20E7540B2833}" type="slidenum">
              <a:rPr lang="en-GB" sz="1200"/>
              <a:pPr/>
              <a:t>39</a:t>
            </a:fld>
            <a:endParaRPr lang="en-GB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2A1C308-2AB1-2C44-88A3-05AC02453865}" type="slidenum">
              <a:rPr lang="en-GB" sz="1200"/>
              <a:pPr/>
              <a:t>44</a:t>
            </a:fld>
            <a:endParaRPr lang="en-GB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DSC_0031031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6" t="17131" r="10896" b="18575"/>
          <a:stretch>
            <a:fillRect/>
          </a:stretch>
        </p:blipFill>
        <p:spPr bwMode="auto">
          <a:xfrm>
            <a:off x="0" y="0"/>
            <a:ext cx="9232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Logo 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6388" y="349250"/>
            <a:ext cx="180975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0763" y="0"/>
            <a:ext cx="503237" cy="6858000"/>
          </a:xfrm>
          <a:prstGeom prst="rect">
            <a:avLst/>
          </a:prstGeom>
          <a:solidFill>
            <a:srgbClr val="D5D3B9">
              <a:alpha val="79999"/>
            </a:srgbClr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ea typeface="+mn-ea"/>
              <a:cs typeface="+mn-cs"/>
            </a:endParaRPr>
          </a:p>
        </p:txBody>
      </p:sp>
      <p:sp>
        <p:nvSpPr>
          <p:cNvPr id="7" name="Round Single Corner Rectangle 6"/>
          <p:cNvSpPr/>
          <p:nvPr/>
        </p:nvSpPr>
        <p:spPr>
          <a:xfrm>
            <a:off x="360363" y="1260475"/>
            <a:ext cx="7740650" cy="1089025"/>
          </a:xfrm>
          <a:prstGeom prst="round1Rect">
            <a:avLst/>
          </a:prstGeom>
          <a:solidFill>
            <a:srgbClr val="48454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8" name="Round Single Corner Rectangle 7"/>
          <p:cNvSpPr/>
          <p:nvPr/>
        </p:nvSpPr>
        <p:spPr>
          <a:xfrm>
            <a:off x="0" y="333375"/>
            <a:ext cx="6481763" cy="590550"/>
          </a:xfrm>
          <a:prstGeom prst="round1Rect">
            <a:avLst>
              <a:gd name="adj" fmla="val 26344"/>
            </a:avLst>
          </a:prstGeom>
          <a:solidFill>
            <a:srgbClr val="D5D3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360000" y="1260000"/>
            <a:ext cx="7402512" cy="571500"/>
          </a:xfrm>
          <a:noFill/>
          <a:ex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60000" y="1890000"/>
            <a:ext cx="7405687" cy="488950"/>
          </a:xfrm>
          <a:noFill/>
          <a:ex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2637356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922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0975" y="1258888"/>
            <a:ext cx="2057400" cy="549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1258888"/>
            <a:ext cx="6019800" cy="549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79318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523875"/>
            <a:ext cx="7770813" cy="1311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770313" cy="2039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08513" y="1981200"/>
            <a:ext cx="3771900" cy="2039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73538"/>
            <a:ext cx="3770313" cy="204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08513" y="4173538"/>
            <a:ext cx="3771900" cy="204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903413" cy="4556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+mn-cs"/>
              </a:defRPr>
            </a:lvl1pPr>
          </a:lstStyle>
          <a:p>
            <a:pPr>
              <a:defRPr/>
            </a:pPr>
            <a:fld id="{FBB74456-6687-1D42-A891-3F26D23A1D5C}" type="datetimeFigureOut">
              <a:rPr lang="en-GB"/>
              <a:pPr>
                <a:defRPr/>
              </a:pPr>
              <a:t>17/10/2015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4013" cy="4556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903413" cy="4556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+mn-cs"/>
              </a:defRPr>
            </a:lvl1pPr>
          </a:lstStyle>
          <a:p>
            <a:pPr>
              <a:defRPr/>
            </a:pPr>
            <a:fld id="{C84C335B-C919-6840-BC2E-A37769AF8D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65071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7269-00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9388" y="-23813"/>
            <a:ext cx="10583863" cy="704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Logo 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6388" y="349250"/>
            <a:ext cx="180975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0763" y="0"/>
            <a:ext cx="503237" cy="6858000"/>
          </a:xfrm>
          <a:prstGeom prst="rect">
            <a:avLst/>
          </a:prstGeom>
          <a:solidFill>
            <a:srgbClr val="A1006F">
              <a:alpha val="79999"/>
            </a:srgbClr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ea typeface="+mn-ea"/>
              <a:cs typeface="+mn-cs"/>
            </a:endParaRPr>
          </a:p>
        </p:txBody>
      </p:sp>
      <p:pic>
        <p:nvPicPr>
          <p:cNvPr id="7" name="Picture 20" descr="Pictur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64801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 Single Corner Rectangle 7"/>
          <p:cNvSpPr/>
          <p:nvPr/>
        </p:nvSpPr>
        <p:spPr>
          <a:xfrm>
            <a:off x="360363" y="1260475"/>
            <a:ext cx="7740650" cy="1089025"/>
          </a:xfrm>
          <a:prstGeom prst="round1Rect">
            <a:avLst/>
          </a:prstGeom>
          <a:solidFill>
            <a:srgbClr val="48454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360363" y="1260475"/>
            <a:ext cx="7402512" cy="571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60363" y="1890713"/>
            <a:ext cx="7405687" cy="4889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383701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37143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33418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2230438"/>
            <a:ext cx="3992563" cy="4525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3738" y="2230438"/>
            <a:ext cx="3992562" cy="4525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99516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64807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206915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528" y="270892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1353" y="206915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11353" y="270892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18979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26578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3399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27229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474888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1976933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600118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0975" y="1258888"/>
            <a:ext cx="2057400" cy="549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1258888"/>
            <a:ext cx="6019800" cy="549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568637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523875"/>
            <a:ext cx="7770813" cy="1311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770313" cy="2039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08513" y="1981200"/>
            <a:ext cx="3771900" cy="2039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73538"/>
            <a:ext cx="3770313" cy="204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08513" y="4173538"/>
            <a:ext cx="3771900" cy="204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903413" cy="4556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+mn-cs"/>
              </a:defRPr>
            </a:lvl1pPr>
          </a:lstStyle>
          <a:p>
            <a:pPr>
              <a:defRPr/>
            </a:pPr>
            <a:fld id="{D07D77DB-B922-3C4D-86D3-F4B494F05649}" type="datetimeFigureOut">
              <a:rPr lang="en-GB"/>
              <a:pPr>
                <a:defRPr/>
              </a:pPr>
              <a:t>17/10/2015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4013" cy="4556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903413" cy="4556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cs typeface="+mn-cs"/>
              </a:defRPr>
            </a:lvl1pPr>
          </a:lstStyle>
          <a:p>
            <a:pPr>
              <a:defRPr/>
            </a:pPr>
            <a:fld id="{4757B52D-1615-B14D-A755-8164D2E1E2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8347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436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1124744"/>
            <a:ext cx="8107363" cy="7104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2060848"/>
            <a:ext cx="3992563" cy="4695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3738" y="2060848"/>
            <a:ext cx="3992562" cy="4695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56062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32" y="1124744"/>
            <a:ext cx="8229600" cy="64807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832" y="209718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0832" y="273694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8657" y="2097187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8657" y="273694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095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2907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1166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064925"/>
            <a:ext cx="3008313" cy="77989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1378" y="1052736"/>
            <a:ext cx="5111750" cy="56886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3528" y="1844824"/>
            <a:ext cx="3008313" cy="4896545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987373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5508762"/>
            <a:ext cx="5947048" cy="5845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31640" y="1196752"/>
            <a:ext cx="5947048" cy="424400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1640" y="6131779"/>
            <a:ext cx="5947048" cy="6095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91152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Logo redrawn 43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6388" y="323850"/>
            <a:ext cx="18097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"/>
          <p:cNvSpPr>
            <a:spLocks noChangeArrowheads="1"/>
          </p:cNvSpPr>
          <p:nvPr/>
        </p:nvSpPr>
        <p:spPr bwMode="auto">
          <a:xfrm>
            <a:off x="8640763" y="0"/>
            <a:ext cx="503237" cy="6858000"/>
          </a:xfrm>
          <a:prstGeom prst="rect">
            <a:avLst/>
          </a:prstGeom>
          <a:solidFill>
            <a:srgbClr val="D5D3B9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ea typeface="+mn-ea"/>
              <a:cs typeface="+mn-cs"/>
            </a:endParaRP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258888"/>
            <a:ext cx="81073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2016125"/>
            <a:ext cx="8137525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ound Single Corner Rectangle 6"/>
          <p:cNvSpPr/>
          <p:nvPr/>
        </p:nvSpPr>
        <p:spPr>
          <a:xfrm>
            <a:off x="0" y="323850"/>
            <a:ext cx="6480175" cy="590550"/>
          </a:xfrm>
          <a:prstGeom prst="round1Rect">
            <a:avLst>
              <a:gd name="adj" fmla="val 26344"/>
            </a:avLst>
          </a:prstGeom>
          <a:solidFill>
            <a:srgbClr val="D5D3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1485900"/>
            <a:ext cx="9144000" cy="71438"/>
          </a:xfrm>
          <a:prstGeom prst="rect">
            <a:avLst/>
          </a:prstGeom>
          <a:solidFill>
            <a:srgbClr val="00008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6094413"/>
            <a:ext cx="9144000" cy="71437"/>
          </a:xfrm>
          <a:prstGeom prst="rect">
            <a:avLst/>
          </a:prstGeom>
          <a:solidFill>
            <a:srgbClr val="00008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905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8" descr="Picture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64801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9" descr="Logo redrawn 43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6388" y="347663"/>
            <a:ext cx="18097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0"/>
          <p:cNvSpPr>
            <a:spLocks noChangeArrowheads="1"/>
          </p:cNvSpPr>
          <p:nvPr/>
        </p:nvSpPr>
        <p:spPr bwMode="auto">
          <a:xfrm>
            <a:off x="8640763" y="0"/>
            <a:ext cx="503237" cy="6858000"/>
          </a:xfrm>
          <a:prstGeom prst="rect">
            <a:avLst/>
          </a:prstGeom>
          <a:solidFill>
            <a:srgbClr val="A1006F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ea typeface="+mn-ea"/>
              <a:cs typeface="+mn-cs"/>
            </a:endParaRPr>
          </a:p>
        </p:txBody>
      </p:sp>
      <p:sp>
        <p:nvSpPr>
          <p:cNvPr id="4101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258888"/>
            <a:ext cx="81740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10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2230438"/>
            <a:ext cx="8137525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1485900"/>
            <a:ext cx="9144000" cy="71438"/>
          </a:xfrm>
          <a:prstGeom prst="rect">
            <a:avLst/>
          </a:prstGeom>
          <a:solidFill>
            <a:srgbClr val="00008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6094413"/>
            <a:ext cx="9144000" cy="71437"/>
          </a:xfrm>
          <a:prstGeom prst="rect">
            <a:avLst/>
          </a:prstGeom>
          <a:solidFill>
            <a:srgbClr val="00008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4553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5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vethechildren.org.uk/about-us/where-we-work/united-kingdom/fast" TargetMode="Externa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mailto:j.s.goodall@bath.ac.uk" TargetMode="Externa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-180975" y="1700213"/>
            <a:ext cx="41910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4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Narrowing the gap through Parental Engagement</a:t>
            </a:r>
          </a:p>
        </p:txBody>
      </p:sp>
      <p:sp>
        <p:nvSpPr>
          <p:cNvPr id="8194" name="Text Box 6"/>
          <p:cNvSpPr txBox="1">
            <a:spLocks noChangeArrowheads="1"/>
          </p:cNvSpPr>
          <p:nvPr/>
        </p:nvSpPr>
        <p:spPr bwMode="auto">
          <a:xfrm>
            <a:off x="5295900" y="58293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latin typeface="Times New Roman" charset="0"/>
            </a:endParaRPr>
          </a:p>
        </p:txBody>
      </p:sp>
      <p:pic>
        <p:nvPicPr>
          <p:cNvPr id="7174" name="Picture 6" descr="Man Push Clip Art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35896"/>
            <a:ext cx="1512168" cy="147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Man Push Clip Art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997201" y="2635896"/>
            <a:ext cx="1512168" cy="147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 rot="19475816">
            <a:off x="5238750" y="2894013"/>
            <a:ext cx="218440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Gap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107950" y="6276975"/>
            <a:ext cx="60372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/>
              <a:t>“Will no one think of the children?”</a:t>
            </a:r>
          </a:p>
        </p:txBody>
      </p:sp>
      <p:sp>
        <p:nvSpPr>
          <p:cNvPr id="8199" name="TextBox 2"/>
          <p:cNvSpPr txBox="1">
            <a:spLocks noChangeArrowheads="1"/>
          </p:cNvSpPr>
          <p:nvPr/>
        </p:nvSpPr>
        <p:spPr bwMode="auto">
          <a:xfrm>
            <a:off x="5148263" y="5732463"/>
            <a:ext cx="3384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Dr Janet Goodall  Oct 215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2"/>
          <p:cNvSpPr>
            <a:spLocks noGrp="1"/>
          </p:cNvSpPr>
          <p:nvPr>
            <p:ph type="title"/>
          </p:nvPr>
        </p:nvSpPr>
        <p:spPr>
          <a:xfrm>
            <a:off x="82550" y="5065713"/>
            <a:ext cx="7772400" cy="685800"/>
          </a:xfrm>
        </p:spPr>
        <p:txBody>
          <a:bodyPr/>
          <a:lstStyle/>
          <a:p>
            <a:pPr eaLnBrk="1" hangingPunct="1"/>
            <a:r>
              <a:rPr lang="en-GB" sz="3200">
                <a:latin typeface="Arial" charset="0"/>
              </a:rPr>
              <a:t>EPPE </a:t>
            </a:r>
            <a:r>
              <a:rPr lang="en-GB" sz="3200">
                <a:solidFill>
                  <a:srgbClr val="FF0000"/>
                </a:solidFill>
                <a:latin typeface="Arial" charset="0"/>
              </a:rPr>
              <a:t>“What parents do is more important than who parents are”</a:t>
            </a:r>
            <a:br>
              <a:rPr lang="en-GB" sz="3200">
                <a:solidFill>
                  <a:srgbClr val="FF0000"/>
                </a:solidFill>
                <a:latin typeface="Arial" charset="0"/>
              </a:rPr>
            </a:br>
            <a:r>
              <a:rPr lang="en-GB" sz="3200">
                <a:latin typeface="Arial" charset="0"/>
              </a:rPr>
              <a:t>(1997-2008) Findings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0" y="1700213"/>
            <a:ext cx="8604250" cy="3227387"/>
          </a:xfrm>
        </p:spPr>
        <p:txBody>
          <a:bodyPr/>
          <a:lstStyle/>
          <a:p>
            <a:pPr eaLnBrk="1" hangingPunct="1"/>
            <a:r>
              <a:rPr lang="en-GB" sz="3200" b="1" dirty="0">
                <a:solidFill>
                  <a:srgbClr val="2D8EC2"/>
                </a:solidFill>
                <a:latin typeface="Arial" charset="0"/>
              </a:rPr>
              <a:t>The importance of home learning.</a:t>
            </a:r>
          </a:p>
          <a:p>
            <a:pPr lvl="1" eaLnBrk="1" hangingPunct="1"/>
            <a:r>
              <a:rPr lang="en-GB" sz="3200" dirty="0">
                <a:solidFill>
                  <a:srgbClr val="222268"/>
                </a:solidFill>
                <a:latin typeface="Arial" charset="0"/>
              </a:rPr>
              <a:t>“For all children, the quality of the home learning environment is more important for intellectual and social development than parental occupation, education or income”.  </a:t>
            </a:r>
          </a:p>
          <a:p>
            <a:pPr lvl="1" eaLnBrk="1" hangingPunct="1"/>
            <a:endParaRPr lang="en-GB" sz="3200" dirty="0">
              <a:solidFill>
                <a:srgbClr val="222268"/>
              </a:solidFill>
              <a:latin typeface="Arial" charset="0"/>
            </a:endParaRPr>
          </a:p>
          <a:p>
            <a:pPr lvl="1" eaLnBrk="1" hangingPunct="1"/>
            <a:endParaRPr lang="en-GB" sz="3200" dirty="0">
              <a:solidFill>
                <a:srgbClr val="222268"/>
              </a:solidFill>
              <a:latin typeface="Arial" charset="0"/>
            </a:endParaRPr>
          </a:p>
          <a:p>
            <a:pPr lvl="1" eaLnBrk="1" hangingPunct="1"/>
            <a:endParaRPr lang="en-GB" sz="3200" dirty="0">
              <a:solidFill>
                <a:srgbClr val="222268"/>
              </a:solidFill>
              <a:latin typeface="Arial" charset="0"/>
            </a:endParaRPr>
          </a:p>
          <a:p>
            <a:pPr eaLnBrk="1" hangingPunct="1"/>
            <a:endParaRPr lang="en-GB" sz="3200" b="1" dirty="0">
              <a:solidFill>
                <a:srgbClr val="FF0000"/>
              </a:solidFill>
              <a:latin typeface="Arial" charset="0"/>
            </a:endParaRPr>
          </a:p>
          <a:p>
            <a:pPr eaLnBrk="1" hangingPunct="1"/>
            <a:endParaRPr lang="en-GB" sz="3200" dirty="0">
              <a:latin typeface="Arial" charset="0"/>
            </a:endParaRPr>
          </a:p>
        </p:txBody>
      </p:sp>
      <p:pic>
        <p:nvPicPr>
          <p:cNvPr id="15363" name="Picture 2" descr="C:\Users\jsg31\AppData\Local\Microsoft\Windows\Temporary Internet Files\Content.IE5\V5YGOGR9\MC9000787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6913" y="5373688"/>
            <a:ext cx="663575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 descr="C:\Users\jsg31\AppData\Local\Microsoft\Windows\Temporary Internet Files\Content.IE5\V5YGOGR9\MC90008969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6588" y="0"/>
            <a:ext cx="2079625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 descr="C:\Users\jsg31\AppData\Local\Microsoft\Windows\Temporary Internet Files\Content.IE5\4RMPM3AR\MC90000133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516688" y="4365625"/>
            <a:ext cx="1884362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5" descr="C:\Users\jsg31\AppData\Local\Microsoft\Windows\Temporary Internet Files\Content.IE5\4RMPM3AR\MC900044987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650" y="0"/>
            <a:ext cx="1800225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But – what do parents do?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236418" y="980728"/>
          <a:ext cx="8892480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38512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EPRA work</a:t>
            </a:r>
            <a:endParaRPr lang="en-GB" dirty="0">
              <a:ea typeface="+mj-ea"/>
              <a:cs typeface="+mj-cs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771775" y="836613"/>
            <a:ext cx="3240088" cy="33131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3200" dirty="0">
                <a:solidFill>
                  <a:schemeClr val="tx2"/>
                </a:solidFill>
              </a:rPr>
              <a:t>Support for the School</a:t>
            </a:r>
          </a:p>
        </p:txBody>
      </p:sp>
      <p:sp>
        <p:nvSpPr>
          <p:cNvPr id="6" name="Oval 5"/>
          <p:cNvSpPr/>
          <p:nvPr/>
        </p:nvSpPr>
        <p:spPr>
          <a:xfrm>
            <a:off x="4427538" y="2924175"/>
            <a:ext cx="3240087" cy="3313113"/>
          </a:xfrm>
          <a:prstGeom prst="ellipse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3200" dirty="0">
                <a:solidFill>
                  <a:schemeClr val="tx2"/>
                </a:solidFill>
              </a:rPr>
              <a:t>Homework</a:t>
            </a:r>
          </a:p>
        </p:txBody>
      </p:sp>
      <p:sp>
        <p:nvSpPr>
          <p:cNvPr id="7" name="Oval 6"/>
          <p:cNvSpPr/>
          <p:nvPr/>
        </p:nvSpPr>
        <p:spPr>
          <a:xfrm>
            <a:off x="1692275" y="2997200"/>
            <a:ext cx="3240088" cy="3311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3200" dirty="0">
                <a:solidFill>
                  <a:schemeClr val="tx2"/>
                </a:solidFill>
              </a:rPr>
              <a:t>Moral Support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635375" y="3500438"/>
            <a:ext cx="26638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4400">
                <a:solidFill>
                  <a:srgbClr val="FF0000"/>
                </a:solidFill>
              </a:rPr>
              <a:t>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0" y="1124744"/>
            <a:ext cx="9144000" cy="2016224"/>
            <a:chOff x="0" y="941"/>
            <a:chExt cx="9144000" cy="2016224"/>
          </a:xfrm>
          <a:solidFill>
            <a:schemeClr val="accent2"/>
          </a:solidFill>
        </p:grpSpPr>
        <p:sp>
          <p:nvSpPr>
            <p:cNvPr id="5" name="Up Arrow Callout 4"/>
            <p:cNvSpPr/>
            <p:nvPr/>
          </p:nvSpPr>
          <p:spPr>
            <a:xfrm rot="10800000">
              <a:off x="0" y="941"/>
              <a:ext cx="9144000" cy="2016224"/>
            </a:xfrm>
            <a:prstGeom prst="upArrowCallou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Up Arrow Callout 4"/>
            <p:cNvSpPr/>
            <p:nvPr/>
          </p:nvSpPr>
          <p:spPr>
            <a:xfrm>
              <a:off x="0" y="941"/>
              <a:ext cx="9144000" cy="7107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0" tIns="177800" rIns="177800" bIns="177800" spcCol="1270" anchor="ctr"/>
            <a:lstStyle/>
            <a:p>
              <a:pPr algn="ctr" defTabSz="1111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500" dirty="0"/>
                <a:t>Parental Involvement with the school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9525" y="1773238"/>
            <a:ext cx="3044825" cy="604837"/>
            <a:chOff x="4464" y="720079"/>
            <a:chExt cx="3045023" cy="605425"/>
          </a:xfrm>
        </p:grpSpPr>
        <p:sp>
          <p:nvSpPr>
            <p:cNvPr id="14" name="Rectangle 13"/>
            <p:cNvSpPr/>
            <p:nvPr/>
          </p:nvSpPr>
          <p:spPr>
            <a:xfrm>
              <a:off x="4464" y="720079"/>
              <a:ext cx="3045023" cy="605425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8055361"/>
                <a:satOff val="36190"/>
                <a:lumOff val="2488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8055361"/>
                <a:satOff val="36190"/>
                <a:lumOff val="248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4464" y="720079"/>
              <a:ext cx="3045023" cy="6054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35128" tIns="24130" rIns="135128" bIns="24130" spcCol="1270" anchor="ctr"/>
            <a:lstStyle/>
            <a:p>
              <a:pPr algn="ctr" defTabSz="8445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900" dirty="0"/>
                <a:t>Reading in class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054350" y="1773238"/>
            <a:ext cx="3044825" cy="604837"/>
            <a:chOff x="3049488" y="720079"/>
            <a:chExt cx="3045023" cy="605425"/>
          </a:xfrm>
        </p:grpSpPr>
        <p:sp>
          <p:nvSpPr>
            <p:cNvPr id="12" name="Rectangle 11"/>
            <p:cNvSpPr/>
            <p:nvPr/>
          </p:nvSpPr>
          <p:spPr>
            <a:xfrm>
              <a:off x="3049488" y="720079"/>
              <a:ext cx="3045023" cy="605425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9397921"/>
                <a:satOff val="42221"/>
                <a:lumOff val="2902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9397921"/>
                <a:satOff val="42221"/>
                <a:lumOff val="2902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3049488" y="720079"/>
              <a:ext cx="3045023" cy="6054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35128" tIns="24130" rIns="135128" bIns="24130" spcCol="1270" anchor="ctr"/>
            <a:lstStyle/>
            <a:p>
              <a:pPr algn="ctr" defTabSz="8445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900" dirty="0"/>
                <a:t>Going on trips</a:t>
              </a:r>
            </a:p>
          </p:txBody>
        </p:sp>
      </p:grp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6099175" y="1763713"/>
            <a:ext cx="3044825" cy="606425"/>
            <a:chOff x="6094511" y="711658"/>
            <a:chExt cx="3045023" cy="605425"/>
          </a:xfrm>
        </p:grpSpPr>
        <p:sp>
          <p:nvSpPr>
            <p:cNvPr id="10" name="Rectangle 9"/>
            <p:cNvSpPr/>
            <p:nvPr/>
          </p:nvSpPr>
          <p:spPr>
            <a:xfrm>
              <a:off x="6094511" y="711658"/>
              <a:ext cx="3045023" cy="605425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10740482"/>
                <a:satOff val="48253"/>
                <a:lumOff val="3317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10740482"/>
                <a:satOff val="48253"/>
                <a:lumOff val="3317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6094511" y="711658"/>
              <a:ext cx="3045023" cy="6054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35128" tIns="24130" rIns="135128" bIns="24130" anchor="ctr"/>
            <a:lstStyle/>
            <a:p>
              <a:pPr algn="ctr" defTabSz="8445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900">
                  <a:solidFill>
                    <a:srgbClr val="000000"/>
                  </a:solidFill>
                  <a:latin typeface="Arial" charset="0"/>
                  <a:ea typeface="ＭＳ Ｐゴシック" charset="0"/>
                </a:rPr>
                <a:t>Parents’ evenings</a:t>
              </a:r>
            </a:p>
          </p:txBody>
        </p:sp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0" y="3141663"/>
            <a:ext cx="9144000" cy="2024062"/>
            <a:chOff x="0" y="1722300"/>
            <a:chExt cx="9144000" cy="2024833"/>
          </a:xfrm>
        </p:grpSpPr>
        <p:sp>
          <p:nvSpPr>
            <p:cNvPr id="23" name="Up Arrow Callout 22"/>
            <p:cNvSpPr/>
            <p:nvPr/>
          </p:nvSpPr>
          <p:spPr>
            <a:xfrm rot="10800000">
              <a:off x="0" y="1722300"/>
              <a:ext cx="9144000" cy="2024833"/>
            </a:xfrm>
            <a:prstGeom prst="upArrowCallou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0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Up Arrow Callout 4"/>
            <p:cNvSpPr/>
            <p:nvPr/>
          </p:nvSpPr>
          <p:spPr>
            <a:xfrm>
              <a:off x="0" y="1793764"/>
              <a:ext cx="9144000" cy="711471"/>
            </a:xfrm>
            <a:prstGeom prst="rect">
              <a:avLst/>
            </a:prstGeom>
            <a:solidFill>
              <a:srgbClr val="7030A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0" tIns="177800" rIns="177800" bIns="177800" anchor="ctr"/>
            <a:lstStyle/>
            <a:p>
              <a:pPr algn="ctr" defTabSz="1111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500">
                  <a:solidFill>
                    <a:srgbClr val="FFFFFF"/>
                  </a:solidFill>
                  <a:latin typeface="Arial" charset="0"/>
                  <a:ea typeface="ＭＳ Ｐゴシック" charset="0"/>
                </a:rPr>
                <a:t>Parental involvement with children’s schooling</a:t>
              </a:r>
            </a:p>
          </p:txBody>
        </p:sp>
      </p:grpSp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0" y="3789363"/>
            <a:ext cx="4572000" cy="604837"/>
            <a:chOff x="0" y="2716744"/>
            <a:chExt cx="4572000" cy="605425"/>
          </a:xfrm>
        </p:grpSpPr>
        <p:sp>
          <p:nvSpPr>
            <p:cNvPr id="21" name="Rectangle 20"/>
            <p:cNvSpPr/>
            <p:nvPr/>
          </p:nvSpPr>
          <p:spPr>
            <a:xfrm>
              <a:off x="0" y="2716744"/>
              <a:ext cx="4572000" cy="605425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5370241"/>
                <a:satOff val="24126"/>
                <a:lumOff val="1658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5370241"/>
                <a:satOff val="24126"/>
                <a:lumOff val="165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0" y="2716744"/>
              <a:ext cx="4572000" cy="6054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35128" tIns="24130" rIns="135128" bIns="24130" spcCol="1270" anchor="ctr"/>
            <a:lstStyle/>
            <a:p>
              <a:pPr algn="ctr" defTabSz="8445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900" dirty="0"/>
                <a:t>Helping with homework</a:t>
              </a:r>
            </a:p>
          </p:txBody>
        </p:sp>
      </p:grpSp>
      <p:grpSp>
        <p:nvGrpSpPr>
          <p:cNvPr id="16" name="Group 17"/>
          <p:cNvGrpSpPr>
            <a:grpSpLocks/>
          </p:cNvGrpSpPr>
          <p:nvPr/>
        </p:nvGrpSpPr>
        <p:grpSpPr bwMode="auto">
          <a:xfrm>
            <a:off x="4572000" y="3789363"/>
            <a:ext cx="4572000" cy="604837"/>
            <a:chOff x="4572000" y="2716744"/>
            <a:chExt cx="4572000" cy="605425"/>
          </a:xfrm>
        </p:grpSpPr>
        <p:sp>
          <p:nvSpPr>
            <p:cNvPr id="19" name="Rectangle 18"/>
            <p:cNvSpPr/>
            <p:nvPr/>
          </p:nvSpPr>
          <p:spPr>
            <a:xfrm>
              <a:off x="4572000" y="2716744"/>
              <a:ext cx="4572000" cy="605425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6712801"/>
                <a:satOff val="30158"/>
                <a:lumOff val="2073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6712801"/>
                <a:satOff val="30158"/>
                <a:lumOff val="2073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4572000" y="2716744"/>
              <a:ext cx="4572000" cy="6054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35128" tIns="24130" rIns="135128" bIns="24130" spcCol="1270" anchor="ctr"/>
            <a:lstStyle/>
            <a:p>
              <a:pPr algn="ctr" defTabSz="8445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900" dirty="0"/>
                <a:t>Keeping track of coursework</a:t>
              </a:r>
            </a:p>
          </p:txBody>
        </p:sp>
      </p:grpSp>
      <p:grpSp>
        <p:nvGrpSpPr>
          <p:cNvPr id="17" name="Group 24"/>
          <p:cNvGrpSpPr>
            <a:grpSpLocks/>
          </p:cNvGrpSpPr>
          <p:nvPr/>
        </p:nvGrpSpPr>
        <p:grpSpPr bwMode="auto">
          <a:xfrm>
            <a:off x="0" y="5300663"/>
            <a:ext cx="9144000" cy="1557337"/>
            <a:chOff x="0" y="3960439"/>
            <a:chExt cx="9144000" cy="1316536"/>
          </a:xfrm>
        </p:grpSpPr>
        <p:sp>
          <p:nvSpPr>
            <p:cNvPr id="38" name="Rectangle 37"/>
            <p:cNvSpPr/>
            <p:nvPr/>
          </p:nvSpPr>
          <p:spPr>
            <a:xfrm>
              <a:off x="0" y="3960439"/>
              <a:ext cx="9144000" cy="1316536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0" y="3960439"/>
              <a:ext cx="9144000" cy="711279"/>
            </a:xfrm>
            <a:prstGeom prst="rect">
              <a:avLst/>
            </a:prstGeom>
            <a:solidFill>
              <a:srgbClr val="00B05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0" tIns="177800" rIns="177800" bIns="177800" anchor="ctr"/>
            <a:lstStyle/>
            <a:p>
              <a:pPr algn="ctr" defTabSz="1111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500">
                  <a:solidFill>
                    <a:srgbClr val="FFFFFF"/>
                  </a:solidFill>
                  <a:latin typeface="Arial" charset="0"/>
                  <a:ea typeface="ＭＳ Ｐゴシック" charset="0"/>
                </a:rPr>
                <a:t>Parental engagement with children’s </a:t>
              </a:r>
              <a:r>
                <a:rPr lang="en-GB" sz="2500" b="1">
                  <a:solidFill>
                    <a:srgbClr val="FFFFFF"/>
                  </a:solidFill>
                  <a:latin typeface="Arial" charset="0"/>
                  <a:ea typeface="ＭＳ Ｐゴシック" charset="0"/>
                </a:rPr>
                <a:t>learning</a:t>
              </a:r>
            </a:p>
          </p:txBody>
        </p:sp>
      </p:grpSp>
      <p:grpSp>
        <p:nvGrpSpPr>
          <p:cNvPr id="18" name="Group 39"/>
          <p:cNvGrpSpPr>
            <a:grpSpLocks/>
          </p:cNvGrpSpPr>
          <p:nvPr/>
        </p:nvGrpSpPr>
        <p:grpSpPr bwMode="auto">
          <a:xfrm>
            <a:off x="0" y="6253163"/>
            <a:ext cx="9144000" cy="604837"/>
            <a:chOff x="-72948" y="5587837"/>
            <a:chExt cx="2386060" cy="605606"/>
          </a:xfrm>
        </p:grpSpPr>
        <p:sp>
          <p:nvSpPr>
            <p:cNvPr id="41" name="Rectangle 40"/>
            <p:cNvSpPr/>
            <p:nvPr/>
          </p:nvSpPr>
          <p:spPr>
            <a:xfrm>
              <a:off x="-72948" y="5587837"/>
              <a:ext cx="2386060" cy="605606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2" name="Rectangle 41"/>
            <p:cNvSpPr/>
            <p:nvPr/>
          </p:nvSpPr>
          <p:spPr>
            <a:xfrm>
              <a:off x="-72948" y="5587837"/>
              <a:ext cx="2285812" cy="6056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35128" tIns="24130" rIns="135128" bIns="24130" spcCol="1270" anchor="ctr"/>
            <a:lstStyle/>
            <a:p>
              <a:pPr algn="ctr" defTabSz="8445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900" dirty="0"/>
                <a:t>Moral support          Attitude toward learning         Model, Guide         Discussion   </a:t>
              </a:r>
            </a:p>
          </p:txBody>
        </p:sp>
      </p:grpSp>
      <p:sp>
        <p:nvSpPr>
          <p:cNvPr id="50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3600" dirty="0">
                <a:solidFill>
                  <a:schemeClr val="accent4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Parental engagement- involvement continuum</a:t>
            </a:r>
            <a:br>
              <a:rPr lang="en-GB" sz="3600" dirty="0">
                <a:solidFill>
                  <a:schemeClr val="accent4">
                    <a:lumMod val="75000"/>
                  </a:schemeClr>
                </a:solidFill>
                <a:latin typeface="+mn-lt"/>
                <a:ea typeface="+mj-ea"/>
                <a:cs typeface="+mj-cs"/>
              </a:rPr>
            </a:br>
            <a:endParaRPr lang="en-GB" sz="3600" dirty="0">
              <a:solidFill>
                <a:schemeClr val="accent4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179388" y="1628775"/>
            <a:ext cx="8172450" cy="10668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Parental Involvement in schools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-18752" y="1844824"/>
            <a:ext cx="7772400" cy="3700463"/>
          </a:xfrm>
        </p:spPr>
        <p:txBody>
          <a:bodyPr/>
          <a:lstStyle/>
          <a:p>
            <a:pPr eaLnBrk="1" hangingPunct="1"/>
            <a:r>
              <a:rPr lang="en-GB" sz="3200" dirty="0">
                <a:latin typeface="Arial" charset="0"/>
              </a:rPr>
              <a:t>What happens in school with parents has little or no effect on </a:t>
            </a:r>
            <a:r>
              <a:rPr lang="en-GB" sz="3200" dirty="0" smtClean="0">
                <a:latin typeface="Arial" charset="0"/>
              </a:rPr>
              <a:t>achievement</a:t>
            </a:r>
          </a:p>
          <a:p>
            <a:pPr eaLnBrk="1" hangingPunct="1"/>
            <a:endParaRPr lang="en-GB" sz="3200" dirty="0">
              <a:latin typeface="Arial" charset="0"/>
            </a:endParaRPr>
          </a:p>
          <a:p>
            <a:pPr eaLnBrk="1" hangingPunct="1"/>
            <a:endParaRPr lang="en-GB" sz="3200" dirty="0">
              <a:latin typeface="Arial" charset="0"/>
            </a:endParaRPr>
          </a:p>
          <a:p>
            <a:pPr lvl="1" eaLnBrk="1" hangingPunct="1"/>
            <a:r>
              <a:rPr lang="en-GB" sz="3200" dirty="0">
                <a:latin typeface="Arial" charset="0"/>
              </a:rPr>
              <a:t>Why?</a:t>
            </a:r>
          </a:p>
          <a:p>
            <a:pPr lvl="1" eaLnBrk="1" hangingPunct="1"/>
            <a:endParaRPr lang="en-GB" sz="3200" dirty="0">
              <a:latin typeface="Arial" charset="0"/>
            </a:endParaRPr>
          </a:p>
          <a:p>
            <a:pPr eaLnBrk="1" hangingPunct="1"/>
            <a:endParaRPr lang="en-GB" sz="32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15888"/>
            <a:ext cx="8675688" cy="24511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GB" dirty="0" smtClean="0">
              <a:ea typeface="+mn-ea"/>
              <a:cs typeface="+mn-cs"/>
            </a:endParaRPr>
          </a:p>
          <a:p>
            <a:pPr eaLnBrk="1" hangingPunct="1">
              <a:defRPr/>
            </a:pPr>
            <a:endParaRPr lang="en-GB" dirty="0"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en-GB" dirty="0" smtClean="0">
                <a:ea typeface="+mn-ea"/>
                <a:cs typeface="+mn-cs"/>
              </a:rPr>
              <a:t>Think of the three parents most likely to come into school</a:t>
            </a:r>
          </a:p>
          <a:p>
            <a:pPr eaLnBrk="1" hangingPunct="1">
              <a:defRPr/>
            </a:pPr>
            <a:endParaRPr lang="en-GB" dirty="0" smtClean="0"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en-GB" dirty="0" smtClean="0">
                <a:ea typeface="+mn-ea"/>
                <a:cs typeface="+mn-cs"/>
              </a:rPr>
              <a:t>Think of the three parents staff would most like to see</a:t>
            </a:r>
          </a:p>
          <a:p>
            <a:pPr eaLnBrk="1" hangingPunct="1">
              <a:defRPr/>
            </a:pPr>
            <a:r>
              <a:rPr lang="en-GB" dirty="0" smtClean="0">
                <a:ea typeface="+mn-ea"/>
                <a:cs typeface="+mn-cs"/>
              </a:rPr>
              <a:t>What is the overlap?</a:t>
            </a:r>
          </a:p>
          <a:p>
            <a:pPr eaLnBrk="1" hangingPunct="1">
              <a:defRPr/>
            </a:pPr>
            <a:endParaRPr lang="en-GB" dirty="0" smtClean="0">
              <a:ea typeface="+mn-ea"/>
              <a:cs typeface="+mn-cs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4200560702"/>
              </p:ext>
            </p:extLst>
          </p:nvPr>
        </p:nvGraphicFramePr>
        <p:xfrm>
          <a:off x="2571736" y="2714620"/>
          <a:ext cx="6286544" cy="4143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>
            <a:spLocks noChangeArrowheads="1"/>
          </p:cNvSpPr>
          <p:nvPr/>
        </p:nvSpPr>
        <p:spPr bwMode="auto">
          <a:xfrm rot="529324">
            <a:off x="1684338" y="4090988"/>
            <a:ext cx="3997325" cy="731837"/>
          </a:xfrm>
          <a:prstGeom prst="rightArrow">
            <a:avLst>
              <a:gd name="adj1" fmla="val 45435"/>
              <a:gd name="adj2" fmla="val 53634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Tw Cen M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997200"/>
            <a:ext cx="36830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n-ea"/>
                <a:cs typeface="+mn-cs"/>
              </a:rPr>
              <a:t>Usually very small!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mph" presetSubtype="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4">
                                            <p:graphicEl>
                                              <a:dgm id="{73BCB202-E148-43DE-A6B8-E21B18162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4">
                                            <p:graphicEl>
                                              <a:dgm id="{74BAF637-68BA-477D-88F0-0AA73C489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Sub>
          <a:bldDgm/>
        </p:bldSub>
      </p:bldGraphic>
      <p:bldGraphic spid="4" grpId="1">
        <p:bldSub>
          <a:bldDgm/>
        </p:bldSub>
      </p:bldGraphic>
      <p:bldGraphic spid="4" grpId="2">
        <p:bldSub>
          <a:bldDgm/>
        </p:bldSub>
      </p:bldGraphic>
      <p:bldGraphic spid="4" grpId="3">
        <p:bldSub>
          <a:bldDgm/>
        </p:bldSub>
      </p:bldGraphic>
      <p:bldGraphic spid="4" grpId="4">
        <p:bldSub>
          <a:bldDgm/>
        </p:bldSub>
      </p:bldGraphic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7986712" cy="2551112"/>
          </a:xfrm>
        </p:spPr>
        <p:txBody>
          <a:bodyPr/>
          <a:lstStyle/>
          <a:p>
            <a:pPr eaLnBrk="1" hangingPunct="1"/>
            <a:r>
              <a:rPr lang="en-GB">
                <a:solidFill>
                  <a:schemeClr val="tx1"/>
                </a:solidFill>
                <a:latin typeface="Arial" charset="0"/>
              </a:rPr>
              <a:t>What would you expect to be the barriers to parental engagement in children’s learning?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3429000"/>
            <a:ext cx="7772400" cy="3209925"/>
          </a:xfrm>
        </p:spPr>
        <p:txBody>
          <a:bodyPr/>
          <a:lstStyle/>
          <a:p>
            <a:pPr eaLnBrk="1" hangingPunct="1"/>
            <a:r>
              <a:rPr lang="en-GB" sz="3200">
                <a:latin typeface="Arial" charset="0"/>
              </a:rPr>
              <a:t>Parental experience of education – which we can’t change</a:t>
            </a:r>
          </a:p>
          <a:p>
            <a:pPr eaLnBrk="1" hangingPunct="1"/>
            <a:r>
              <a:rPr lang="en-GB" sz="3200">
                <a:latin typeface="Arial" charset="0"/>
              </a:rPr>
              <a:t>Practical issues – which we can</a:t>
            </a:r>
          </a:p>
        </p:txBody>
      </p:sp>
      <p:pic>
        <p:nvPicPr>
          <p:cNvPr id="26627" name="Picture 2" descr="C:\Users\Kattie\AppData\Local\Microsoft\Windows\Temporary Internet Files\Content.IE5\P2S1835F\MC9003617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1563" y="5413375"/>
            <a:ext cx="1722437" cy="1444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0" y="404813"/>
            <a:ext cx="8174038" cy="576262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For your school – do you know…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60325" y="1639888"/>
            <a:ext cx="8472488" cy="4525962"/>
          </a:xfrm>
        </p:spPr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en-GB" sz="3200">
                <a:latin typeface="Arial" charset="0"/>
              </a:rPr>
              <a:t>When important religious holidays are? Ramadan, Eid, Yom Kippur, Easter…?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GB" sz="3200">
                <a:latin typeface="Arial" charset="0"/>
              </a:rPr>
              <a:t>When does the last bus leave school, that will get the parents who live furthest away home in the evening?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GB" sz="3200">
                <a:latin typeface="Arial" charset="0"/>
              </a:rPr>
              <a:t>How many of your parents (%) work shifts?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GB" sz="3200">
                <a:latin typeface="Arial" charset="0"/>
              </a:rPr>
              <a:t>How many have smart phones?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-17463" y="260350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Startling stat….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0" y="1628775"/>
            <a:ext cx="8137525" cy="3529013"/>
          </a:xfrm>
        </p:spPr>
        <p:txBody>
          <a:bodyPr/>
          <a:lstStyle/>
          <a:p>
            <a:pPr eaLnBrk="1" hangingPunct="1"/>
            <a:r>
              <a:rPr lang="en-GB" sz="3200">
                <a:latin typeface="Arial" charset="0"/>
              </a:rPr>
              <a:t>….by the time they are seven, nearly 80% of the difference in GCSE results between rich and poor children has already been determined. </a:t>
            </a:r>
          </a:p>
          <a:p>
            <a:pPr eaLnBrk="1" hangingPunct="1"/>
            <a:endParaRPr lang="en-GB" sz="3200">
              <a:latin typeface="Arial" charset="0"/>
            </a:endParaRPr>
          </a:p>
          <a:p>
            <a:pPr eaLnBrk="1" hangingPunct="1"/>
            <a:endParaRPr lang="en-GB" sz="3200">
              <a:latin typeface="Arial" charset="0"/>
            </a:endParaRPr>
          </a:p>
          <a:p>
            <a:pPr eaLnBrk="1" hangingPunct="1"/>
            <a:r>
              <a:rPr lang="en-GB" sz="3200">
                <a:latin typeface="Arial" charset="0"/>
              </a:rPr>
              <a:t>Save the Children (2013). </a:t>
            </a:r>
            <a:r>
              <a:rPr lang="en-GB" sz="3200" i="1">
                <a:latin typeface="Arial" charset="0"/>
              </a:rPr>
              <a:t>Too Young to Fail.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250825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Q. 1. Why did you want to go into education in the first place?</a:t>
            </a:r>
            <a:br>
              <a:rPr lang="en-GB">
                <a:latin typeface="Arial" charset="0"/>
              </a:rPr>
            </a:br>
            <a:endParaRPr lang="en-GB">
              <a:latin typeface="Arial" charset="0"/>
            </a:endParaRPr>
          </a:p>
        </p:txBody>
      </p:sp>
      <p:pic>
        <p:nvPicPr>
          <p:cNvPr id="9218" name="Picture 5" descr="C:\Users\jsg31\Downloads\MP9004254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2338" y="3738563"/>
            <a:ext cx="314166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sosceles Triangle 2"/>
          <p:cNvSpPr/>
          <p:nvPr/>
        </p:nvSpPr>
        <p:spPr>
          <a:xfrm>
            <a:off x="468313" y="3429000"/>
            <a:ext cx="2951162" cy="30956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088" y="5876925"/>
            <a:ext cx="22320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3200">
                <a:solidFill>
                  <a:srgbClr val="FF0000"/>
                </a:solidFill>
              </a:rPr>
              <a:t>CHANGE</a:t>
            </a:r>
          </a:p>
        </p:txBody>
      </p:sp>
      <p:sp>
        <p:nvSpPr>
          <p:cNvPr id="9221" name="TextBox 1"/>
          <p:cNvSpPr txBox="1">
            <a:spLocks noChangeArrowheads="1"/>
          </p:cNvSpPr>
          <p:nvPr/>
        </p:nvSpPr>
        <p:spPr bwMode="auto">
          <a:xfrm>
            <a:off x="250825" y="476250"/>
            <a:ext cx="51847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3200">
                <a:solidFill>
                  <a:schemeClr val="bg1"/>
                </a:solidFill>
              </a:rPr>
              <a:t>Why did you want to teach?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0" y="908050"/>
            <a:ext cx="8107363" cy="431800"/>
          </a:xfrm>
        </p:spPr>
        <p:txBody>
          <a:bodyPr/>
          <a:lstStyle/>
          <a:p>
            <a:pPr eaLnBrk="1" hangingPunct="1"/>
            <a:r>
              <a:rPr lang="en-GB" sz="3600">
                <a:solidFill>
                  <a:schemeClr val="tx1"/>
                </a:solidFill>
                <a:latin typeface="Arial" charset="0"/>
              </a:rPr>
              <a:t>Progress - the last 10 years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71450" y="1793875"/>
            <a:ext cx="8137525" cy="34004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en-GB" sz="3200" dirty="0">
                <a:latin typeface="Arial" charset="0"/>
                <a:cs typeface="+mn-cs"/>
              </a:rPr>
              <a:t>Gaps between children on free school meals and others at age 11 (Key Stage 2) narrowed in all subjects measured    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3200" dirty="0">
                <a:latin typeface="Arial" charset="0"/>
                <a:cs typeface="+mn-cs"/>
              </a:rPr>
              <a:t>The number of children on free school meals achieving no GCSE passes fell from 13% in 2002 to just over 2% in 2010 (</a:t>
            </a:r>
            <a:r>
              <a:rPr lang="en-GB" sz="3200" dirty="0" err="1">
                <a:latin typeface="Arial" charset="0"/>
                <a:cs typeface="+mn-cs"/>
              </a:rPr>
              <a:t>StC</a:t>
            </a:r>
            <a:r>
              <a:rPr lang="en-GB" sz="3200" dirty="0">
                <a:latin typeface="Arial" charset="0"/>
                <a:cs typeface="+mn-cs"/>
              </a:rPr>
              <a:t>)</a:t>
            </a:r>
          </a:p>
        </p:txBody>
      </p:sp>
      <p:sp>
        <p:nvSpPr>
          <p:cNvPr id="6" name="Right Arrow 5"/>
          <p:cNvSpPr>
            <a:spLocks noChangeArrowheads="1"/>
          </p:cNvSpPr>
          <p:nvPr/>
        </p:nvSpPr>
        <p:spPr bwMode="auto">
          <a:xfrm>
            <a:off x="6850063" y="2932113"/>
            <a:ext cx="822325" cy="444500"/>
          </a:xfrm>
          <a:prstGeom prst="rightArrow">
            <a:avLst>
              <a:gd name="adj1" fmla="val 50000"/>
              <a:gd name="adj2" fmla="val 50001"/>
            </a:avLst>
          </a:prstGeom>
          <a:solidFill>
            <a:srgbClr val="FF0000"/>
          </a:solidFill>
          <a:ln w="9525">
            <a:solidFill>
              <a:srgbClr val="B6DCD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Left Arrow 6"/>
          <p:cNvSpPr>
            <a:spLocks noChangeArrowheads="1"/>
          </p:cNvSpPr>
          <p:nvPr/>
        </p:nvSpPr>
        <p:spPr bwMode="auto">
          <a:xfrm>
            <a:off x="7667625" y="2924175"/>
            <a:ext cx="822325" cy="444500"/>
          </a:xfrm>
          <a:prstGeom prst="leftArrow">
            <a:avLst>
              <a:gd name="adj1" fmla="val 50000"/>
              <a:gd name="adj2" fmla="val 50001"/>
            </a:avLst>
          </a:prstGeom>
          <a:solidFill>
            <a:srgbClr val="FF0000"/>
          </a:solidFill>
          <a:ln w="9525">
            <a:solidFill>
              <a:srgbClr val="B6DCD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But the gap is still there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0" y="1557338"/>
            <a:ext cx="8137525" cy="4535487"/>
          </a:xfrm>
        </p:spPr>
        <p:txBody>
          <a:bodyPr/>
          <a:lstStyle/>
          <a:p>
            <a:pPr eaLnBrk="1" hangingPunct="1"/>
            <a:r>
              <a:rPr lang="en-GB" sz="3200" dirty="0">
                <a:latin typeface="Arial" charset="0"/>
              </a:rPr>
              <a:t>It starts early</a:t>
            </a:r>
          </a:p>
          <a:p>
            <a:pPr eaLnBrk="1" hangingPunct="1"/>
            <a:r>
              <a:rPr lang="en-GB" sz="3200" dirty="0">
                <a:latin typeface="Arial" charset="0"/>
              </a:rPr>
              <a:t>The Millennium Cohort Study found that at the age of 5 children  from the most advantaged groups were over a year ahead in  vocabulary compared to those from  disadvantaged backgrounds </a:t>
            </a:r>
          </a:p>
          <a:p>
            <a:pPr eaLnBrk="1" hangingPunct="1"/>
            <a:r>
              <a:rPr lang="en-GB" sz="3200" dirty="0">
                <a:latin typeface="Arial" charset="0"/>
              </a:rPr>
              <a:t>And the gap continues as children age….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6675" y="0"/>
            <a:ext cx="5267325" cy="684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250825" y="6381750"/>
            <a:ext cx="5400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/>
              <a:t>Narrowing the Gap – Cambridgeshire Co. Council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68313" y="315913"/>
            <a:ext cx="8229600" cy="11430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Advantaged children, 5 A-C w M&amp;E</a:t>
            </a:r>
          </a:p>
        </p:txBody>
      </p:sp>
      <p:pic>
        <p:nvPicPr>
          <p:cNvPr id="113" name="Picture 1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60575"/>
            <a:ext cx="8208963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Picture 1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5" y="2039938"/>
            <a:ext cx="8202613" cy="43116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2588" y="1196975"/>
            <a:ext cx="6205537" cy="5222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2800" b="1" dirty="0">
                <a:solidFill>
                  <a:srgbClr val="45535F"/>
                </a:solidFill>
                <a:latin typeface="+mj-lt"/>
                <a:ea typeface="+mj-ea"/>
                <a:cs typeface="+mj-cs"/>
              </a:rPr>
              <a:t>FSM</a:t>
            </a:r>
            <a:r>
              <a:rPr lang="en-GB" dirty="0">
                <a:ea typeface="+mn-ea"/>
                <a:cs typeface="+mn-cs"/>
              </a:rPr>
              <a:t> </a:t>
            </a:r>
            <a:r>
              <a:rPr lang="en-GB" sz="2800" b="1" dirty="0">
                <a:solidFill>
                  <a:srgbClr val="45535F"/>
                </a:solidFill>
                <a:latin typeface="+mj-lt"/>
                <a:ea typeface="+mj-ea"/>
                <a:cs typeface="+mj-cs"/>
              </a:rPr>
              <a:t>children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-36513" y="333375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The gap</a:t>
            </a:r>
          </a:p>
        </p:txBody>
      </p:sp>
      <p:sp>
        <p:nvSpPr>
          <p:cNvPr id="33794" name="Content Placeholder 3"/>
          <p:cNvSpPr>
            <a:spLocks noGrp="1"/>
          </p:cNvSpPr>
          <p:nvPr>
            <p:ph idx="1"/>
          </p:nvPr>
        </p:nvSpPr>
        <p:spPr>
          <a:xfrm>
            <a:off x="358775" y="1557338"/>
            <a:ext cx="8137525" cy="4994275"/>
          </a:xfrm>
        </p:spPr>
        <p:txBody>
          <a:bodyPr/>
          <a:lstStyle/>
          <a:p>
            <a:pPr eaLnBrk="1" hangingPunct="1"/>
            <a:r>
              <a:rPr lang="en-GB" sz="3200" dirty="0">
                <a:latin typeface="Arial" charset="0"/>
              </a:rPr>
              <a:t>Progress has been made.</a:t>
            </a:r>
          </a:p>
          <a:p>
            <a:pPr eaLnBrk="1" hangingPunct="1"/>
            <a:r>
              <a:rPr lang="en-GB" sz="3200" dirty="0">
                <a:latin typeface="Arial" charset="0"/>
              </a:rPr>
              <a:t>But, if we continue as we are…. By 2020: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3200" dirty="0">
                <a:latin typeface="Arial" charset="0"/>
              </a:rPr>
              <a:t>480,000 seven-year-olds will be behind in reading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3200" dirty="0">
                <a:latin typeface="Arial" charset="0"/>
              </a:rPr>
              <a:t>1 in 8 children who are on free school meals would be behind in reading</a:t>
            </a:r>
          </a:p>
        </p:txBody>
      </p:sp>
      <p:pic>
        <p:nvPicPr>
          <p:cNvPr id="33795" name="Picture 2" descr="C:\Users\jsg31\AppData\Local\Microsoft\Windows\Temporary Internet Files\Content.IE5\CEMSZ1F0\MC90004524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1013" y="5657850"/>
            <a:ext cx="10429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:\Users\jsg31\AppData\Local\Microsoft\Windows\Temporary Internet Files\Content.IE5\5BD33ISL\MC900078739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373216"/>
            <a:ext cx="314379" cy="65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jsg31\AppData\Local\Microsoft\Windows\Temporary Internet Files\Content.IE5\BGT34NXX\MC90007871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229200"/>
            <a:ext cx="422672" cy="8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sg31\AppData\Local\Microsoft\Windows\Temporary Internet Files\Content.IE5\BGT34NXX\MC90007871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229200"/>
            <a:ext cx="422672" cy="8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Users\jsg31\AppData\Local\Microsoft\Windows\Temporary Internet Files\Content.IE5\BGT34NXX\MC90007871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229200"/>
            <a:ext cx="422672" cy="8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C:\Users\jsg31\AppData\Local\Microsoft\Windows\Temporary Internet Files\Content.IE5\BGT34NXX\MC90007871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229200"/>
            <a:ext cx="422672" cy="8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C:\Users\jsg31\AppData\Local\Microsoft\Windows\Temporary Internet Files\Content.IE5\BGT34NXX\MC90007871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229200"/>
            <a:ext cx="422672" cy="8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C:\Users\jsg31\AppData\Local\Microsoft\Windows\Temporary Internet Files\Content.IE5\BGT34NXX\MC90007871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229200"/>
            <a:ext cx="422672" cy="8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 descr="C:\Users\jsg31\AppData\Local\Microsoft\Windows\Temporary Internet Files\Content.IE5\BGT34NXX\MC90007871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229200"/>
            <a:ext cx="422672" cy="84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17463" y="404813"/>
            <a:ext cx="8107362" cy="576262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Q. 3 What can we do about it?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358775" y="2565400"/>
            <a:ext cx="8137525" cy="3986213"/>
          </a:xfrm>
        </p:spPr>
        <p:txBody>
          <a:bodyPr/>
          <a:lstStyle/>
          <a:p>
            <a:pPr eaLnBrk="1" hangingPunct="1"/>
            <a:r>
              <a:rPr lang="en-GB" sz="3200">
                <a:latin typeface="Arial" charset="0"/>
              </a:rPr>
              <a:t>Clearly, we can’t keep doing the same things and get different results</a:t>
            </a:r>
          </a:p>
          <a:p>
            <a:pPr eaLnBrk="1" hangingPunct="1"/>
            <a:r>
              <a:rPr lang="en-GB" sz="3200">
                <a:latin typeface="Arial" charset="0"/>
              </a:rPr>
              <a:t>And just as clearly, we can’t ask schools to do everything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8107362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We need to do something different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0" y="1484313"/>
            <a:ext cx="8676456" cy="4535487"/>
          </a:xfrm>
        </p:spPr>
        <p:txBody>
          <a:bodyPr/>
          <a:lstStyle/>
          <a:p>
            <a:pPr eaLnBrk="1" hangingPunct="1"/>
            <a:r>
              <a:rPr lang="en-GB" dirty="0">
                <a:latin typeface="Arial" charset="0"/>
              </a:rPr>
              <a:t>And we need to stop thinking that it’s all down to the schools to do alone</a:t>
            </a:r>
          </a:p>
          <a:p>
            <a:pPr eaLnBrk="1" hangingPunct="1"/>
            <a:endParaRPr lang="en-GB" dirty="0">
              <a:latin typeface="Arial" charset="0"/>
            </a:endParaRPr>
          </a:p>
          <a:p>
            <a:pPr eaLnBrk="1" hangingPunct="1"/>
            <a:r>
              <a:rPr lang="en-GB" dirty="0">
                <a:solidFill>
                  <a:srgbClr val="6B6BCF"/>
                </a:solidFill>
                <a:latin typeface="Arial" charset="0"/>
              </a:rPr>
              <a:t>Research has shown that around 80% of the difference in how well children do at school is dependent on what happens outside the school gates, whether it is in the home or in the wider community. </a:t>
            </a:r>
          </a:p>
          <a:p>
            <a:pPr eaLnBrk="1" hangingPunct="1"/>
            <a:endParaRPr lang="en-GB" dirty="0">
              <a:latin typeface="Arial" charset="0"/>
            </a:endParaRPr>
          </a:p>
          <a:p>
            <a:pPr eaLnBrk="1" hangingPunct="1"/>
            <a:r>
              <a:rPr lang="en-GB" dirty="0">
                <a:latin typeface="Arial" charset="0"/>
              </a:rPr>
              <a:t>Save the Children </a:t>
            </a:r>
            <a:r>
              <a:rPr lang="en-GB" i="1" dirty="0">
                <a:latin typeface="Arial" charset="0"/>
              </a:rPr>
              <a:t>Too Young to Fail </a:t>
            </a:r>
            <a:r>
              <a:rPr lang="en-GB" dirty="0">
                <a:latin typeface="Arial" charset="0"/>
              </a:rPr>
              <a:t>(11)</a:t>
            </a:r>
          </a:p>
          <a:p>
            <a:pPr eaLnBrk="1" hangingPunct="1"/>
            <a:endParaRPr lang="en-GB" dirty="0"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695825" y="3140968"/>
            <a:ext cx="2828503" cy="69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  <p:pic>
        <p:nvPicPr>
          <p:cNvPr id="35843" name="Picture 2" descr="http://www.dart.ed.ac.uk/wp-content/uploads/2013/07/evidence-based-change-after-peer-review-protes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0" y="-100013"/>
            <a:ext cx="9144000" cy="413226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3200" b="0">
                <a:solidFill>
                  <a:schemeClr val="tx1"/>
                </a:solidFill>
                <a:latin typeface="Arial" charset="0"/>
              </a:rPr>
              <a:t>“So much has been added to our existing model of schools in the last few years that we've run out of attachment points for new ideas; we need to stop bolting things on to the outside of what we're already doing and go back and rethink - retool - regrow - the basics.  We need to get radical”. (Goodall, 2014)</a:t>
            </a:r>
            <a:r>
              <a:rPr lang="en-GB" sz="3200" b="0">
                <a:solidFill>
                  <a:schemeClr val="tx1"/>
                </a:solidFill>
                <a:latin typeface="Arial" charset="0"/>
              </a:rPr>
              <a:t/>
            </a:r>
            <a:br>
              <a:rPr lang="en-GB" sz="3200" b="0">
                <a:solidFill>
                  <a:schemeClr val="tx1"/>
                </a:solidFill>
                <a:latin typeface="Arial" charset="0"/>
              </a:rPr>
            </a:br>
            <a:endParaRPr lang="en-GB" sz="32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3316" name="Picture 4" descr="C:\Users\jsg31\AppData\Local\Microsoft\Windows\Temporary Internet Files\Content.IE5\GKITFHKR\MC9000301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0413" y="3716338"/>
            <a:ext cx="2133600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image tit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68929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http://1.bp.blogspot.com/_MEvj79wiUOg/SjpjiDSwFCI/AAAAAAAAEeI/k4cIvYsi1Wg/s400/broken_chain_i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5" y="0"/>
            <a:ext cx="2541536" cy="19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171450" y="1998663"/>
            <a:ext cx="8423275" cy="3402012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Parental engagement </a:t>
            </a:r>
            <a:r>
              <a:rPr lang="en-GB" u="sng">
                <a:latin typeface="Arial" charset="0"/>
              </a:rPr>
              <a:t>in children’s learning</a:t>
            </a:r>
          </a:p>
          <a:p>
            <a:pPr eaLnBrk="1" hangingPunct="1"/>
            <a:endParaRPr lang="en-GB">
              <a:latin typeface="Arial" charset="0"/>
            </a:endParaRPr>
          </a:p>
          <a:p>
            <a:pPr eaLnBrk="1" hangingPunct="1"/>
            <a:r>
              <a:rPr lang="en-GB">
                <a:latin typeface="Arial" charset="0"/>
              </a:rPr>
              <a:t>“Parental involvement in their child’s learning was the only area reviewed with sufficient evidence to  meet the four criteria for a robust causal model....” (Gorard, See and Davies, 2012)</a:t>
            </a:r>
          </a:p>
        </p:txBody>
      </p:sp>
      <p:sp>
        <p:nvSpPr>
          <p:cNvPr id="36867" name="Title 1"/>
          <p:cNvSpPr>
            <a:spLocks noGrp="1"/>
          </p:cNvSpPr>
          <p:nvPr>
            <p:ph type="title"/>
          </p:nvPr>
        </p:nvSpPr>
        <p:spPr>
          <a:xfrm>
            <a:off x="0" y="425450"/>
            <a:ext cx="7218363" cy="4318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The missing link in closing the gap....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17463" y="404813"/>
            <a:ext cx="6696075" cy="576262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Education is not bounded by the </a:t>
            </a:r>
            <a:r>
              <a:rPr lang="en-GB">
                <a:solidFill>
                  <a:schemeClr val="tx1"/>
                </a:solidFill>
                <a:latin typeface="Arial" charset="0"/>
              </a:rPr>
              <a:t>school fence....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1876810"/>
              </p:ext>
            </p:extLst>
          </p:nvPr>
        </p:nvGraphicFramePr>
        <p:xfrm>
          <a:off x="467544" y="1628800"/>
          <a:ext cx="518457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9939" name="Picture 3" descr="C:\Users\Kattie\AppData\Local\Microsoft\Windows\Temporary Internet Files\Content.IE5\P2S1835F\MC90036409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6425" y="5953125"/>
            <a:ext cx="917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3" descr="C:\Users\Kattie\AppData\Local\Microsoft\Windows\Temporary Internet Files\Content.IE5\P2S1835F\MC90036409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5953125"/>
            <a:ext cx="917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3" descr="C:\Users\Kattie\AppData\Local\Microsoft\Windows\Temporary Internet Files\Content.IE5\P2S1835F\MC90036409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953125"/>
            <a:ext cx="917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3" descr="C:\Users\Kattie\AppData\Local\Microsoft\Windows\Temporary Internet Files\Content.IE5\P2S1835F\MC90036409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953125"/>
            <a:ext cx="917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6096" y="1484784"/>
            <a:ext cx="29523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is a very small part of </a:t>
            </a:r>
            <a:r>
              <a:rPr lang="en-US" sz="2800" b="1" dirty="0" smtClean="0"/>
              <a:t>learning </a:t>
            </a:r>
            <a:r>
              <a:rPr lang="en-US" sz="2800" dirty="0" smtClean="0"/>
              <a:t> and an even smaller part of </a:t>
            </a:r>
            <a:r>
              <a:rPr lang="en-US" sz="2800" b="1" dirty="0" smtClean="0"/>
              <a:t>education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cxnSp>
        <p:nvCxnSpPr>
          <p:cNvPr id="6" name="Straight Arrow Connector 5"/>
          <p:cNvCxnSpPr>
            <a:stCxn id="3" idx="2"/>
          </p:cNvCxnSpPr>
          <p:nvPr/>
        </p:nvCxnSpPr>
        <p:spPr>
          <a:xfrm flipH="1">
            <a:off x="4139952" y="3731553"/>
            <a:ext cx="2772308" cy="10655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0" y="404813"/>
            <a:ext cx="8174038" cy="576262"/>
          </a:xfrm>
        </p:spPr>
        <p:txBody>
          <a:bodyPr/>
          <a:lstStyle/>
          <a:p>
            <a:r>
              <a:rPr lang="en-US">
                <a:latin typeface="Arial" charset="0"/>
              </a:rPr>
              <a:t>Simple syllogism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" y="1557338"/>
            <a:ext cx="8137525" cy="4525962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>
                <a:latin typeface="Arial" charset="0"/>
              </a:rPr>
              <a:t>The status quo is not optimal</a:t>
            </a:r>
          </a:p>
          <a:p>
            <a:pPr marL="457200" indent="-457200">
              <a:buFontTx/>
              <a:buAutoNum type="arabicPeriod"/>
            </a:pPr>
            <a:r>
              <a:rPr lang="en-US">
                <a:latin typeface="Arial" charset="0"/>
              </a:rPr>
              <a:t>The status quo is amenable to change</a:t>
            </a:r>
          </a:p>
          <a:p>
            <a:pPr marL="457200" indent="-457200">
              <a:buFontTx/>
              <a:buAutoNum type="arabicPeriod"/>
            </a:pPr>
            <a:endParaRPr lang="en-US">
              <a:latin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en-US">
                <a:latin typeface="Arial" charset="0"/>
              </a:rPr>
              <a:t>Therefore – let us change 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2276475"/>
            <a:ext cx="8280400" cy="1311275"/>
          </a:xfrm>
        </p:spPr>
        <p:txBody>
          <a:bodyPr/>
          <a:lstStyle/>
          <a:p>
            <a:pPr eaLnBrk="1" hangingPunct="1"/>
            <a:r>
              <a:rPr lang="en-GB" sz="2500">
                <a:latin typeface="Arial" charset="0"/>
                <a:cs typeface="Times New Roman" charset="0"/>
              </a:rPr>
              <a:t>Parental engagement in ‘supporting learning in the home’ is the single most important changeable factor in student achievement.</a:t>
            </a:r>
            <a:r>
              <a:rPr lang="en-GB" sz="2500">
                <a:solidFill>
                  <a:srgbClr val="000000"/>
                </a:solidFill>
                <a:latin typeface="Arial" charset="0"/>
                <a:cs typeface="Times New Roman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6"/>
          <p:cNvSpPr>
            <a:spLocks noGrp="1"/>
          </p:cNvSpPr>
          <p:nvPr>
            <p:ph type="title"/>
          </p:nvPr>
        </p:nvSpPr>
        <p:spPr>
          <a:xfrm>
            <a:off x="0" y="908050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solidFill>
                  <a:schemeClr val="tx1"/>
                </a:solidFill>
                <a:latin typeface="Arial" charset="0"/>
              </a:rPr>
              <a:t>What can Parental Engagement improve?</a:t>
            </a:r>
          </a:p>
        </p:txBody>
      </p:sp>
      <p:sp>
        <p:nvSpPr>
          <p:cNvPr id="43010" name="Content Placeholder 7"/>
          <p:cNvSpPr>
            <a:spLocks noGrp="1"/>
          </p:cNvSpPr>
          <p:nvPr>
            <p:ph idx="1"/>
          </p:nvPr>
        </p:nvSpPr>
        <p:spPr>
          <a:xfrm>
            <a:off x="107950" y="1700213"/>
            <a:ext cx="8137525" cy="3024187"/>
          </a:xfrm>
        </p:spPr>
        <p:txBody>
          <a:bodyPr/>
          <a:lstStyle/>
          <a:p>
            <a:pPr eaLnBrk="1" hangingPunct="1"/>
            <a:r>
              <a:rPr lang="en-GB" sz="3200">
                <a:latin typeface="Arial" charset="0"/>
              </a:rPr>
              <a:t>Research suggests that improving parents’ engagement with their children’s learning can lead to gains in: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3200">
                <a:latin typeface="Arial" charset="0"/>
              </a:rPr>
              <a:t>Behaviour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3200">
                <a:latin typeface="Arial" charset="0"/>
              </a:rPr>
              <a:t>Attendance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3200">
                <a:latin typeface="Arial" charset="0"/>
              </a:rPr>
              <a:t>Homework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3200">
                <a:latin typeface="Arial" charset="0"/>
              </a:rPr>
              <a:t>Self esteem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3200">
                <a:latin typeface="Arial" charset="0"/>
              </a:rPr>
              <a:t>Academic Achievement </a:t>
            </a:r>
          </a:p>
        </p:txBody>
      </p:sp>
      <p:sp>
        <p:nvSpPr>
          <p:cNvPr id="9" name="Title 6"/>
          <p:cNvSpPr txBox="1">
            <a:spLocks/>
          </p:cNvSpPr>
          <p:nvPr/>
        </p:nvSpPr>
        <p:spPr bwMode="auto">
          <a:xfrm>
            <a:off x="6516688" y="4365625"/>
            <a:ext cx="3786187" cy="576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5535F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5535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5535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5535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5535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5535F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5535F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5535F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5535F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sz="4000" kern="0" dirty="0" smtClean="0">
                <a:solidFill>
                  <a:srgbClr val="FF0000"/>
                </a:solidFill>
              </a:rPr>
              <a:t>How?</a:t>
            </a:r>
            <a:endParaRPr lang="en-GB" sz="4000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5725"/>
            <a:ext cx="92297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TextBox 7"/>
          <p:cNvSpPr txBox="1">
            <a:spLocks noChangeArrowheads="1"/>
          </p:cNvSpPr>
          <p:nvPr/>
        </p:nvSpPr>
        <p:spPr bwMode="auto">
          <a:xfrm>
            <a:off x="463550" y="1268413"/>
            <a:ext cx="75723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4400">
                <a:latin typeface="Tw Cen MT" charset="0"/>
              </a:rPr>
              <a:t>Helping families support their children’s success at school</a:t>
            </a:r>
            <a:endParaRPr lang="en-US" sz="4400">
              <a:latin typeface="Tw Cen MT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0063" y="3714750"/>
            <a:ext cx="7500937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3200">
                <a:latin typeface="Tw Cen MT" charset="0"/>
              </a:rPr>
              <a:t>How to support children facing challenge….Is now the basis of StC’s educational theme and facilitated a 5 year parental engagement programme</a:t>
            </a:r>
            <a:endParaRPr lang="en-US" sz="3200">
              <a:latin typeface="Tw Cen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Recommend practices....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805487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GB" sz="2800">
                <a:latin typeface="Arial" charset="0"/>
              </a:rPr>
              <a:t>Intervention in the early years and preschool</a:t>
            </a:r>
          </a:p>
          <a:p>
            <a:pPr eaLnBrk="1" hangingPunct="1">
              <a:buFontTx/>
              <a:buChar char="•"/>
            </a:pPr>
            <a:r>
              <a:rPr lang="en-GB" sz="2800">
                <a:latin typeface="Arial" charset="0"/>
              </a:rPr>
              <a:t>Provide support for parents to assist child’s learning in the home </a:t>
            </a:r>
          </a:p>
          <a:p>
            <a:pPr eaLnBrk="1" hangingPunct="1">
              <a:buFontTx/>
              <a:buChar char="•"/>
            </a:pPr>
            <a:r>
              <a:rPr lang="en-GB" sz="2800">
                <a:latin typeface="Arial" charset="0"/>
              </a:rPr>
              <a:t>Bring the home and school closer</a:t>
            </a:r>
          </a:p>
          <a:p>
            <a:pPr eaLnBrk="1" hangingPunct="1">
              <a:buFontTx/>
              <a:buChar char="•"/>
            </a:pPr>
            <a:r>
              <a:rPr lang="en-GB" sz="2800">
                <a:latin typeface="Arial" charset="0"/>
              </a:rPr>
              <a:t>Voluntary rather than compulsory engagement in design, delivery and sustainability </a:t>
            </a:r>
          </a:p>
          <a:p>
            <a:pPr eaLnBrk="1" hangingPunct="1">
              <a:buFontTx/>
              <a:buChar char="•"/>
            </a:pPr>
            <a:r>
              <a:rPr lang="en-GB" sz="2800">
                <a:latin typeface="Arial" charset="0"/>
              </a:rPr>
              <a:t>Parent up-skilling and focused support for literacy or numeracy </a:t>
            </a:r>
          </a:p>
          <a:p>
            <a:pPr marL="914400" lvl="1" indent="-342900" eaLnBrk="1" hangingPunct="1">
              <a:buFont typeface="Arial" charset="0"/>
              <a:buChar char="•"/>
            </a:pPr>
            <a:r>
              <a:rPr lang="en-GB" sz="2800">
                <a:latin typeface="Arial" charset="0"/>
              </a:rPr>
              <a:t>(What is the adult rate for non-literacy in the UK?)</a:t>
            </a:r>
          </a:p>
          <a:p>
            <a:pPr eaLnBrk="1" hangingPunct="1">
              <a:buFontTx/>
              <a:buChar char="•"/>
            </a:pPr>
            <a:r>
              <a:rPr lang="en-GB" sz="2800">
                <a:latin typeface="Arial" charset="0"/>
              </a:rPr>
              <a:t>Emphasis on school transition points and helping parents to support children through the various phases of education </a:t>
            </a:r>
            <a:endParaRPr lang="en-US" sz="2800">
              <a:latin typeface="Arial" charset="0"/>
            </a:endParaRPr>
          </a:p>
          <a:p>
            <a:pPr eaLnBrk="1" hangingPunct="1">
              <a:buFontTx/>
              <a:buChar char="•"/>
            </a:pPr>
            <a:endParaRPr lang="en-US" sz="2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uiExpand="1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19050" y="333375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Recommend practices....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>
          <a:xfrm>
            <a:off x="0" y="1700213"/>
            <a:ext cx="9144000" cy="3316287"/>
          </a:xfrm>
        </p:spPr>
        <p:txBody>
          <a:bodyPr/>
          <a:lstStyle/>
          <a:p>
            <a:pPr eaLnBrk="1" hangingPunct="1"/>
            <a:r>
              <a:rPr lang="en-GB" sz="2800">
                <a:latin typeface="Arial" charset="0"/>
              </a:rPr>
              <a:t>Save the Children has now instituted the FAST programme:</a:t>
            </a:r>
          </a:p>
          <a:p>
            <a:pPr eaLnBrk="1" hangingPunct="1"/>
            <a:r>
              <a:rPr lang="en-GB" sz="2800">
                <a:latin typeface="Arial" charset="0"/>
              </a:rPr>
              <a:t>“By 2014, we’ll establish more than 430 groups across the UK, improving the life chances of 50,000 children and training more than 8,000 new practitioners.</a:t>
            </a:r>
          </a:p>
          <a:p>
            <a:pPr eaLnBrk="1" hangingPunct="1"/>
            <a:r>
              <a:rPr lang="en-GB" sz="2800" b="1">
                <a:latin typeface="Arial" charset="0"/>
              </a:rPr>
              <a:t>We’ll prove to UK governments that it’s possible to break the cycle of poverty for good.”</a:t>
            </a:r>
          </a:p>
          <a:p>
            <a:pPr eaLnBrk="1" hangingPunct="1"/>
            <a:r>
              <a:rPr lang="en-GB" sz="2800" b="1">
                <a:latin typeface="Arial" charset="0"/>
                <a:hlinkClick r:id="rId2"/>
              </a:rPr>
              <a:t>LINK</a:t>
            </a:r>
            <a:endParaRPr lang="en-GB" sz="2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6588125" cy="79216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GB">
                <a:solidFill>
                  <a:schemeClr val="tx1"/>
                </a:solidFill>
                <a:latin typeface="Arial" charset="0"/>
              </a:rPr>
              <a:t>REVIEW OF BEST PRACTICE IN PARENTAL ENGAGEMENT</a:t>
            </a:r>
            <a:br>
              <a:rPr lang="en-GB">
                <a:solidFill>
                  <a:schemeClr val="tx1"/>
                </a:solidFill>
                <a:latin typeface="Arial" charset="0"/>
              </a:rPr>
            </a:br>
            <a:endParaRPr lang="en-GB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4" name="Content Placeholder 2"/>
          <p:cNvSpPr>
            <a:spLocks noGrp="1"/>
          </p:cNvSpPr>
          <p:nvPr>
            <p:ph idx="1"/>
          </p:nvPr>
        </p:nvSpPr>
        <p:spPr>
          <a:xfrm>
            <a:off x="0" y="1920875"/>
            <a:ext cx="8820150" cy="4114800"/>
          </a:xfrm>
        </p:spPr>
        <p:txBody>
          <a:bodyPr/>
          <a:lstStyle/>
          <a:p>
            <a:pPr eaLnBrk="1" hangingPunct="1"/>
            <a:r>
              <a:rPr lang="en-GB" sz="3200">
                <a:latin typeface="Arial" charset="0"/>
              </a:rPr>
              <a:t>Reviews research-based interventions – what has been proved to work, where, when, how and with whom</a:t>
            </a:r>
          </a:p>
          <a:p>
            <a:pPr eaLnBrk="1" hangingPunct="1"/>
            <a:r>
              <a:rPr lang="en-GB" sz="3200">
                <a:latin typeface="Arial" charset="0"/>
              </a:rPr>
              <a:t>Includes practitioner-aimed “pull out” section </a:t>
            </a:r>
          </a:p>
          <a:p>
            <a:pPr marL="914400" lvl="1" indent="-457200" eaLnBrk="1" hangingPunct="1">
              <a:buFont typeface="Arial" charset="0"/>
              <a:buChar char="•"/>
            </a:pPr>
            <a:r>
              <a:rPr lang="en-GB" sz="3200">
                <a:latin typeface="Arial" charset="0"/>
              </a:rPr>
              <a:t>Doesn’t cite the research</a:t>
            </a:r>
          </a:p>
          <a:p>
            <a:pPr marL="914400" lvl="1" indent="-457200" eaLnBrk="1" hangingPunct="1">
              <a:buFont typeface="Arial" charset="0"/>
              <a:buChar char="•"/>
            </a:pPr>
            <a:r>
              <a:rPr lang="en-GB" sz="3200">
                <a:latin typeface="Arial" charset="0"/>
              </a:rPr>
              <a:t>Just says what works</a:t>
            </a:r>
          </a:p>
          <a:p>
            <a:pPr eaLnBrk="1" hangingPunct="1"/>
            <a:endParaRPr lang="en-GB" sz="3200">
              <a:latin typeface="Arial" charset="0"/>
            </a:endParaRPr>
          </a:p>
        </p:txBody>
      </p:sp>
      <p:pic>
        <p:nvPicPr>
          <p:cNvPr id="49155" name="Picture 2" descr="C:\Users\Kattie\AppData\Local\Microsoft\Windows\Temporary Internet Files\Content.IE5\2QOGZ8L2\MC90015677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165725"/>
            <a:ext cx="181292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Can we narrow the gap?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Arial"/>
              <a:buChar char="•"/>
            </a:pPr>
            <a:r>
              <a:rPr lang="en-GB" sz="3200" dirty="0">
                <a:latin typeface="Arial" charset="0"/>
              </a:rPr>
              <a:t>Perhaps not completely</a:t>
            </a:r>
          </a:p>
          <a:p>
            <a:pPr marL="457200" indent="-457200" eaLnBrk="1" hangingPunct="1">
              <a:buFont typeface="Arial"/>
              <a:buChar char="•"/>
            </a:pPr>
            <a:r>
              <a:rPr lang="en-GB" sz="3200" dirty="0">
                <a:latin typeface="Arial" charset="0"/>
              </a:rPr>
              <a:t>And certainly not schools alone</a:t>
            </a:r>
          </a:p>
          <a:p>
            <a:pPr marL="457200" indent="-457200" eaLnBrk="1" hangingPunct="1">
              <a:buFont typeface="Arial"/>
              <a:buChar char="•"/>
            </a:pPr>
            <a:r>
              <a:rPr lang="en-GB" sz="3200" dirty="0">
                <a:latin typeface="Arial" charset="0"/>
              </a:rPr>
              <a:t>“It takes a village….”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7"/>
          <p:cNvSpPr>
            <a:spLocks noGrp="1"/>
          </p:cNvSpPr>
          <p:nvPr>
            <p:ph type="title"/>
          </p:nvPr>
        </p:nvSpPr>
        <p:spPr>
          <a:xfrm>
            <a:off x="0" y="333375"/>
            <a:ext cx="8174038" cy="576263"/>
          </a:xfrm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888" y="2022475"/>
            <a:ext cx="8035925" cy="43116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Canvas 89"/>
          <p:cNvGrpSpPr/>
          <p:nvPr/>
        </p:nvGrpSpPr>
        <p:grpSpPr>
          <a:xfrm>
            <a:off x="193983" y="1827654"/>
            <a:ext cx="8340013" cy="4701852"/>
            <a:chOff x="0" y="0"/>
            <a:chExt cx="5521960" cy="3200400"/>
          </a:xfrm>
          <a:solidFill>
            <a:schemeClr val="bg1"/>
          </a:solidFill>
        </p:grpSpPr>
        <p:sp>
          <p:nvSpPr>
            <p:cNvPr id="6" name="Rectangle 5"/>
            <p:cNvSpPr/>
            <p:nvPr/>
          </p:nvSpPr>
          <p:spPr>
            <a:xfrm>
              <a:off x="0" y="0"/>
              <a:ext cx="5521960" cy="3200400"/>
            </a:xfrm>
            <a:prstGeom prst="rect">
              <a:avLst/>
            </a:prstGeom>
            <a:grpFill/>
          </p:spPr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5486400" cy="2481352"/>
            </a:xfrm>
            <a:prstGeom prst="rect">
              <a:avLst/>
            </a:prstGeom>
            <a:grp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107950" y="333375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Where can we find out more?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TextBox 6"/>
          <p:cNvSpPr txBox="1">
            <a:spLocks noChangeArrowheads="1"/>
          </p:cNvSpPr>
          <p:nvPr/>
        </p:nvSpPr>
        <p:spPr bwMode="auto">
          <a:xfrm>
            <a:off x="4644008" y="2204864"/>
            <a:ext cx="4214812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3200" dirty="0">
                <a:latin typeface="Tw Cen MT" charset="0"/>
              </a:rPr>
              <a:t>Intended for schools and parents and GOVERNORS</a:t>
            </a:r>
          </a:p>
          <a:p>
            <a:endParaRPr lang="en-GB" sz="3200" dirty="0">
              <a:latin typeface="Tw Cen MT" charset="0"/>
            </a:endParaRPr>
          </a:p>
          <a:p>
            <a:r>
              <a:rPr lang="en-GB" sz="3200" dirty="0">
                <a:latin typeface="Tw Cen MT" charset="0"/>
              </a:rPr>
              <a:t>Available as an </a:t>
            </a:r>
            <a:r>
              <a:rPr lang="en-GB" sz="3200" dirty="0" err="1">
                <a:latin typeface="Tw Cen MT" charset="0"/>
              </a:rPr>
              <a:t>ebook</a:t>
            </a:r>
            <a:endParaRPr lang="en-GB" sz="3200" dirty="0">
              <a:latin typeface="Tw Cen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20638" y="260350"/>
            <a:ext cx="8785225" cy="10668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What is parental engagement?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4400">
                <a:latin typeface="Arial" charset="0"/>
              </a:rPr>
              <a:t>Talk to the person next to you – what do you think it is, how do you know it when you see it? </a:t>
            </a:r>
          </a:p>
          <a:p>
            <a:pPr eaLnBrk="1" hangingPunct="1"/>
            <a:endParaRPr lang="en-GB" sz="4400">
              <a:latin typeface="Arial" charset="0"/>
            </a:endParaRPr>
          </a:p>
        </p:txBody>
      </p:sp>
      <p:pic>
        <p:nvPicPr>
          <p:cNvPr id="10243" name="Picture 6" descr="C:\Users\Kattie\AppData\Local\Microsoft\Windows\Temporary Internet Files\Content.IE5\Q6D0L828\MC90007870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992688"/>
            <a:ext cx="1689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/>
          <a:lstStyle/>
          <a:p>
            <a:pPr marL="0" indent="0" eaLnBrk="1" hangingPunct="1"/>
            <a:r>
              <a:rPr lang="en-GB" sz="2000" dirty="0">
                <a:latin typeface="Arial" charset="0"/>
              </a:rPr>
              <a:t>Harris, A., </a:t>
            </a:r>
            <a:r>
              <a:rPr lang="en-GB" sz="2000" dirty="0" err="1">
                <a:latin typeface="Arial" charset="0"/>
              </a:rPr>
              <a:t>Goodall</a:t>
            </a:r>
            <a:r>
              <a:rPr lang="en-GB" sz="2000" dirty="0">
                <a:latin typeface="Arial" charset="0"/>
              </a:rPr>
              <a:t>, J., (2009) “Helping Families Support Children’s Success at School; Review of the evidence” </a:t>
            </a:r>
            <a:r>
              <a:rPr lang="en-GB" sz="2000" u="sng" dirty="0">
                <a:latin typeface="Arial" charset="0"/>
              </a:rPr>
              <a:t>Save the Children</a:t>
            </a:r>
          </a:p>
          <a:p>
            <a:pPr marL="0" indent="0" eaLnBrk="1" hangingPunct="1"/>
            <a:r>
              <a:rPr lang="en-GB" sz="2000" dirty="0">
                <a:latin typeface="Arial" charset="0"/>
              </a:rPr>
              <a:t>Harris, A. and </a:t>
            </a:r>
            <a:r>
              <a:rPr lang="en-GB" sz="2000" dirty="0" err="1">
                <a:latin typeface="Arial" charset="0"/>
              </a:rPr>
              <a:t>Goodall</a:t>
            </a:r>
            <a:r>
              <a:rPr lang="en-GB" sz="2000" dirty="0">
                <a:latin typeface="Arial" charset="0"/>
              </a:rPr>
              <a:t>, J. (2007) </a:t>
            </a:r>
            <a:r>
              <a:rPr lang="en-GB" sz="2000" i="1" dirty="0">
                <a:latin typeface="Arial" charset="0"/>
              </a:rPr>
              <a:t>Engaging Parents in Raising Achievement: Do Parents Know They Matter?</a:t>
            </a:r>
            <a:r>
              <a:rPr lang="en-GB" sz="2000" dirty="0">
                <a:latin typeface="Arial" charset="0"/>
              </a:rPr>
              <a:t> DCSF</a:t>
            </a:r>
          </a:p>
          <a:p>
            <a:pPr marL="0" indent="0" eaLnBrk="1" hangingPunct="1"/>
            <a:r>
              <a:rPr lang="en-US" sz="2000" dirty="0" err="1">
                <a:latin typeface="Arial" charset="0"/>
              </a:rPr>
              <a:t>Goodall</a:t>
            </a:r>
            <a:r>
              <a:rPr lang="en-US" sz="2000" dirty="0">
                <a:latin typeface="Arial" charset="0"/>
              </a:rPr>
              <a:t>, J. and A. Harris (2006). "Removing obstacles: achieving inclusive approach to parental engagement." </a:t>
            </a:r>
            <a:r>
              <a:rPr lang="en-US" sz="2000" u="sng" dirty="0">
                <a:latin typeface="Arial" charset="0"/>
              </a:rPr>
              <a:t>Curriculum Briefing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b="1" dirty="0">
                <a:latin typeface="Arial" charset="0"/>
              </a:rPr>
              <a:t>5</a:t>
            </a:r>
            <a:r>
              <a:rPr lang="en-US" sz="2000" dirty="0">
                <a:latin typeface="Arial" charset="0"/>
              </a:rPr>
              <a:t>(1): 17 - 19.</a:t>
            </a:r>
            <a:endParaRPr lang="en-GB" sz="2000" dirty="0">
              <a:latin typeface="Arial" charset="0"/>
            </a:endParaRPr>
          </a:p>
          <a:p>
            <a:pPr marL="0" indent="0" eaLnBrk="1" hangingPunct="1"/>
            <a:r>
              <a:rPr lang="en-GB" sz="2000" dirty="0" err="1">
                <a:latin typeface="Arial" charset="0"/>
              </a:rPr>
              <a:t>Goodall</a:t>
            </a:r>
            <a:r>
              <a:rPr lang="en-GB" sz="2000" dirty="0">
                <a:latin typeface="Arial" charset="0"/>
              </a:rPr>
              <a:t>, J., and </a:t>
            </a:r>
            <a:r>
              <a:rPr lang="en-GB" sz="2000" dirty="0" err="1">
                <a:latin typeface="Arial" charset="0"/>
              </a:rPr>
              <a:t>Vorhaus</a:t>
            </a:r>
            <a:r>
              <a:rPr lang="en-GB" sz="2000" dirty="0">
                <a:latin typeface="Arial" charset="0"/>
              </a:rPr>
              <a:t>, J. (2011) Review of best practice in parental engagement. London: </a:t>
            </a:r>
            <a:r>
              <a:rPr lang="en-GB" sz="2000" u="sng" dirty="0">
                <a:latin typeface="Arial" charset="0"/>
              </a:rPr>
              <a:t>Department of Education</a:t>
            </a:r>
          </a:p>
          <a:p>
            <a:pPr marL="0" indent="0" eaLnBrk="1" hangingPunct="1"/>
            <a:r>
              <a:rPr lang="en-GB" sz="2000" dirty="0">
                <a:latin typeface="Arial" charset="0"/>
              </a:rPr>
              <a:t>Goodman, A., Gregg, P. and </a:t>
            </a:r>
            <a:r>
              <a:rPr lang="en-GB" sz="2000" dirty="0" err="1">
                <a:latin typeface="Arial" charset="0"/>
              </a:rPr>
              <a:t>Chowdry</a:t>
            </a:r>
            <a:r>
              <a:rPr lang="en-GB" sz="2000" dirty="0">
                <a:latin typeface="Arial" charset="0"/>
              </a:rPr>
              <a:t>, H. (2010). </a:t>
            </a:r>
            <a:r>
              <a:rPr lang="en-GB" sz="2000" u="sng" dirty="0">
                <a:latin typeface="Arial" charset="0"/>
              </a:rPr>
              <a:t>Poorer Children's Educational Attainment: How Important Are Attitudes and Behaviour?</a:t>
            </a:r>
            <a:r>
              <a:rPr lang="en-GB" sz="2000" dirty="0">
                <a:latin typeface="Arial" charset="0"/>
              </a:rPr>
              <a:t>, Joseph </a:t>
            </a:r>
            <a:r>
              <a:rPr lang="en-GB" sz="2000" dirty="0" err="1">
                <a:latin typeface="Arial" charset="0"/>
              </a:rPr>
              <a:t>Rowntree</a:t>
            </a:r>
            <a:r>
              <a:rPr lang="en-GB" sz="2000" dirty="0">
                <a:latin typeface="Arial" charset="0"/>
              </a:rPr>
              <a:t> Foundation York.</a:t>
            </a:r>
          </a:p>
          <a:p>
            <a:pPr marL="0" indent="0" eaLnBrk="1" hangingPunct="1"/>
            <a:r>
              <a:rPr lang="en-US" sz="2000" dirty="0" err="1">
                <a:latin typeface="Arial" charset="0"/>
              </a:rPr>
              <a:t>Gorard</a:t>
            </a:r>
            <a:r>
              <a:rPr lang="en-US" sz="2000" dirty="0">
                <a:latin typeface="Arial" charset="0"/>
              </a:rPr>
              <a:t>, S., B. H. See and P. Davies (2012). "The impact of attitudes and aspirations on educational attainment and participation." </a:t>
            </a:r>
            <a:r>
              <a:rPr lang="en-US" sz="2000" u="sng" dirty="0">
                <a:latin typeface="Arial" charset="0"/>
              </a:rPr>
              <a:t>York: Joseph </a:t>
            </a:r>
            <a:r>
              <a:rPr lang="en-US" sz="2000" u="sng" dirty="0" err="1">
                <a:latin typeface="Arial" charset="0"/>
              </a:rPr>
              <a:t>Rowntree</a:t>
            </a:r>
            <a:r>
              <a:rPr lang="en-US" sz="2000" u="sng" dirty="0">
                <a:latin typeface="Arial" charset="0"/>
              </a:rPr>
              <a:t> Foundation. </a:t>
            </a:r>
            <a:endParaRPr lang="en-GB" sz="2000" dirty="0">
              <a:latin typeface="Arial" charset="0"/>
            </a:endParaRPr>
          </a:p>
          <a:p>
            <a:pPr marL="0" indent="0" eaLnBrk="1" hangingPunct="1"/>
            <a:r>
              <a:rPr lang="en-US" sz="2000" dirty="0">
                <a:latin typeface="Arial" charset="0"/>
              </a:rPr>
              <a:t>Lindsay, G., S. Cullen and C. </a:t>
            </a:r>
            <a:r>
              <a:rPr lang="en-US" sz="2000" dirty="0" err="1">
                <a:latin typeface="Arial" charset="0"/>
              </a:rPr>
              <a:t>Wellings</a:t>
            </a:r>
            <a:r>
              <a:rPr lang="en-US" sz="2000" dirty="0">
                <a:latin typeface="Arial" charset="0"/>
              </a:rPr>
              <a:t> (2011). Bringing Families and Schools Together: Giving children in high-poverty areas the best start at school. London, </a:t>
            </a:r>
            <a:r>
              <a:rPr lang="en-US" sz="2000" u="sng" dirty="0">
                <a:latin typeface="Arial" charset="0"/>
              </a:rPr>
              <a:t>Save the Children.</a:t>
            </a:r>
          </a:p>
          <a:p>
            <a:pPr marL="0" indent="0" eaLnBrk="1" hangingPunct="1"/>
            <a:r>
              <a:rPr lang="en-US" sz="2000" dirty="0">
                <a:latin typeface="Arial" charset="0"/>
              </a:rPr>
              <a:t>Save the Children (2013). Too Young to Fail. London, Save the Children</a:t>
            </a:r>
            <a:r>
              <a:rPr lang="en-US" sz="2000" dirty="0" smtClean="0">
                <a:latin typeface="Arial" charset="0"/>
              </a:rPr>
              <a:t>.</a:t>
            </a:r>
          </a:p>
          <a:p>
            <a:pPr marL="0" indent="0" eaLnBrk="1" hangingPunct="1"/>
            <a:r>
              <a:rPr lang="en-US" sz="2000" dirty="0" err="1" smtClean="0">
                <a:latin typeface="Arial" charset="0"/>
              </a:rPr>
              <a:t>Goodall</a:t>
            </a:r>
            <a:r>
              <a:rPr lang="en-US" sz="2000" dirty="0" smtClean="0">
                <a:latin typeface="Arial" charset="0"/>
              </a:rPr>
              <a:t>, J., (forthcoming – 2017) Narrowing the Gap: Parental Engagement, </a:t>
            </a:r>
            <a:r>
              <a:rPr lang="en-US" sz="2000" dirty="0" err="1" smtClean="0">
                <a:latin typeface="Arial" charset="0"/>
              </a:rPr>
              <a:t>Routledge</a:t>
            </a:r>
            <a:endParaRPr lang="en-GB" sz="2000" dirty="0">
              <a:latin typeface="Arial" charset="0"/>
            </a:endParaRPr>
          </a:p>
          <a:p>
            <a:pPr marL="0" indent="0" eaLnBrk="1" hangingPunct="1"/>
            <a:endParaRPr lang="en-GB" sz="2000" u="sng" dirty="0">
              <a:latin typeface="Arial" charset="0"/>
            </a:endParaRPr>
          </a:p>
          <a:p>
            <a:pPr marL="0" indent="0" eaLnBrk="1" hangingPunct="1"/>
            <a:endParaRPr lang="en-GB" sz="2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Crozier, G. and J. Davies (2007). "Hard to Reach Parents or Hard to Reach Schools? A discussion of home-school relations, with particular reference to Bangladeshi and Pakistani parents." </a:t>
            </a:r>
            <a:r>
              <a:rPr lang="en-US" u="sng">
                <a:latin typeface="Arial" charset="0"/>
              </a:rPr>
              <a:t>British Educational Research Journal </a:t>
            </a:r>
            <a:r>
              <a:rPr lang="en-US" b="1">
                <a:latin typeface="Arial" charset="0"/>
              </a:rPr>
              <a:t>33</a:t>
            </a:r>
            <a:r>
              <a:rPr lang="en-US">
                <a:latin typeface="Arial" charset="0"/>
              </a:rPr>
              <a:t>(3): 295-313.</a:t>
            </a:r>
            <a:endParaRPr lang="en-GB">
              <a:latin typeface="Arial" charset="0"/>
            </a:endParaRPr>
          </a:p>
          <a:p>
            <a:pPr eaLnBrk="1" hangingPunct="1"/>
            <a:r>
              <a:rPr lang="en-US">
                <a:latin typeface="Arial" charset="0"/>
              </a:rPr>
              <a:t>Goodall, J. (2012). "Parental engagement to support children's learning: a six point model." </a:t>
            </a:r>
            <a:r>
              <a:rPr lang="en-US" u="sng">
                <a:latin typeface="Arial" charset="0"/>
              </a:rPr>
              <a:t>School Leadership &amp; Management</a:t>
            </a:r>
            <a:r>
              <a:rPr lang="en-US">
                <a:latin typeface="Arial" charset="0"/>
              </a:rPr>
              <a:t> </a:t>
            </a:r>
            <a:r>
              <a:rPr lang="en-US" b="1">
                <a:latin typeface="Arial" charset="0"/>
              </a:rPr>
              <a:t>33</a:t>
            </a:r>
            <a:r>
              <a:rPr lang="en-US">
                <a:latin typeface="Arial" charset="0"/>
              </a:rPr>
              <a:t>(2): 1-18.</a:t>
            </a:r>
            <a:endParaRPr lang="en-GB">
              <a:latin typeface="Arial" charset="0"/>
            </a:endParaRPr>
          </a:p>
          <a:p>
            <a:pPr eaLnBrk="1" hangingPunct="1"/>
            <a:r>
              <a:rPr lang="en-US">
                <a:latin typeface="Arial" charset="0"/>
              </a:rPr>
              <a:t>Goodall, J. (2013). "Parental belief and parental engagement: how do they interact?" </a:t>
            </a:r>
            <a:r>
              <a:rPr lang="en-US" u="sng">
                <a:latin typeface="Arial" charset="0"/>
              </a:rPr>
              <a:t>Journal of Beliefs &amp; Values</a:t>
            </a:r>
            <a:r>
              <a:rPr lang="en-US">
                <a:latin typeface="Arial" charset="0"/>
              </a:rPr>
              <a:t> </a:t>
            </a:r>
            <a:r>
              <a:rPr lang="en-US" b="1">
                <a:latin typeface="Arial" charset="0"/>
              </a:rPr>
              <a:t>34</a:t>
            </a:r>
            <a:r>
              <a:rPr lang="en-US">
                <a:latin typeface="Arial" charset="0"/>
              </a:rPr>
              <a:t>(1): 87-99.</a:t>
            </a:r>
            <a:endParaRPr lang="en-GB">
              <a:latin typeface="Arial" charset="0"/>
            </a:endParaRPr>
          </a:p>
          <a:p>
            <a:pPr eaLnBrk="1" hangingPunct="1"/>
            <a:r>
              <a:rPr lang="en-US">
                <a:latin typeface="Arial" charset="0"/>
              </a:rPr>
              <a:t>Goodall, J. and K. Ghent (2013). "Parental belief and parental engagement in children’s learning." </a:t>
            </a:r>
            <a:r>
              <a:rPr lang="en-US" u="sng">
                <a:latin typeface="Arial" charset="0"/>
              </a:rPr>
              <a:t>British Journal of Religious Education</a:t>
            </a:r>
            <a:r>
              <a:rPr lang="en-US">
                <a:latin typeface="Arial" charset="0"/>
              </a:rPr>
              <a:t>.</a:t>
            </a:r>
            <a:endParaRPr lang="en-GB">
              <a:latin typeface="Arial" charset="0"/>
            </a:endParaRPr>
          </a:p>
          <a:p>
            <a:pPr eaLnBrk="1" hangingPunct="1"/>
            <a:r>
              <a:rPr lang="en-US">
                <a:latin typeface="Arial" charset="0"/>
              </a:rPr>
              <a:t>Goodall, J. and C. Montgomery (2013). "Parental involvement to parental engagement: a continuum." </a:t>
            </a:r>
            <a:r>
              <a:rPr lang="en-US" u="sng">
                <a:latin typeface="Arial" charset="0"/>
              </a:rPr>
              <a:t>Educational Review</a:t>
            </a:r>
            <a:r>
              <a:rPr lang="en-US">
                <a:latin typeface="Arial" charset="0"/>
              </a:rPr>
              <a:t>: 1-12.</a:t>
            </a:r>
          </a:p>
          <a:p>
            <a:pPr eaLnBrk="1" hangingPunct="1"/>
            <a:r>
              <a:rPr lang="en-GB">
                <a:latin typeface="Arial" charset="0"/>
              </a:rPr>
              <a:t> </a:t>
            </a:r>
          </a:p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Content Placeholder 4"/>
          <p:cNvSpPr>
            <a:spLocks noGrp="1"/>
          </p:cNvSpPr>
          <p:nvPr>
            <p:ph idx="1"/>
          </p:nvPr>
        </p:nvSpPr>
        <p:spPr>
          <a:xfrm>
            <a:off x="0" y="31750"/>
            <a:ext cx="9144000" cy="6826250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en-GB" sz="2000" dirty="0">
              <a:latin typeface="Arial" charset="0"/>
            </a:endParaRPr>
          </a:p>
          <a:p>
            <a:pPr eaLnBrk="1" hangingPunct="1"/>
            <a:r>
              <a:rPr lang="en-US" sz="2000" dirty="0" err="1">
                <a:latin typeface="Arial" charset="0"/>
              </a:rPr>
              <a:t>Goodall</a:t>
            </a:r>
            <a:r>
              <a:rPr lang="en-US" sz="2000" dirty="0">
                <a:latin typeface="Arial" charset="0"/>
              </a:rPr>
              <a:t>, J. (2015). "Leading Parent Partnership Award Recertification–Results.“ (Available on Bath Website)</a:t>
            </a:r>
            <a:endParaRPr lang="en-GB" sz="2000" dirty="0">
              <a:latin typeface="Arial" charset="0"/>
            </a:endParaRPr>
          </a:p>
          <a:p>
            <a:pPr eaLnBrk="1" hangingPunct="1"/>
            <a:r>
              <a:rPr lang="en-US" sz="2000" dirty="0">
                <a:latin typeface="Arial" charset="0"/>
              </a:rPr>
              <a:t> </a:t>
            </a:r>
            <a:r>
              <a:rPr lang="en-US" sz="2000" dirty="0" err="1">
                <a:latin typeface="Arial" charset="0"/>
              </a:rPr>
              <a:t>Goodall</a:t>
            </a:r>
            <a:r>
              <a:rPr lang="en-US" sz="2000" dirty="0">
                <a:latin typeface="Arial" charset="0"/>
              </a:rPr>
              <a:t>, J. (2015). "</a:t>
            </a:r>
            <a:r>
              <a:rPr lang="en-US" sz="2000" dirty="0" err="1">
                <a:latin typeface="Arial" charset="0"/>
              </a:rPr>
              <a:t>Ofsted’s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judgement</a:t>
            </a:r>
            <a:r>
              <a:rPr lang="en-US" sz="2000" dirty="0">
                <a:latin typeface="Arial" charset="0"/>
              </a:rPr>
              <a:t> of parental engagement A justification of its place in leadership and management." </a:t>
            </a:r>
            <a:r>
              <a:rPr lang="en-US" sz="2000" u="sng" dirty="0">
                <a:latin typeface="Arial" charset="0"/>
              </a:rPr>
              <a:t>Management in Education</a:t>
            </a:r>
            <a:r>
              <a:rPr lang="en-US" sz="2000" dirty="0">
                <a:latin typeface="Arial" charset="0"/>
              </a:rPr>
              <a:t>: 0892020614567246.</a:t>
            </a:r>
            <a:endParaRPr lang="en-GB" sz="2000" dirty="0">
              <a:latin typeface="Arial" charset="0"/>
            </a:endParaRPr>
          </a:p>
          <a:p>
            <a:pPr eaLnBrk="1" hangingPunct="1"/>
            <a:r>
              <a:rPr lang="en-US" sz="2000" dirty="0">
                <a:latin typeface="Arial" charset="0"/>
              </a:rPr>
              <a:t>  </a:t>
            </a:r>
            <a:r>
              <a:rPr lang="en-US" sz="2000" dirty="0" err="1">
                <a:latin typeface="Arial" charset="0"/>
              </a:rPr>
              <a:t>Goodall</a:t>
            </a:r>
            <a:r>
              <a:rPr lang="en-US" sz="2000" dirty="0">
                <a:latin typeface="Arial" charset="0"/>
              </a:rPr>
              <a:t>, J. and S. Johnston-Wilder (2015). "Overcoming Mathematical Helplessness and Developing Mathematical Resilience in Parents: An Illustrative Case Study." </a:t>
            </a:r>
            <a:r>
              <a:rPr lang="en-US" sz="2000" u="sng" dirty="0">
                <a:latin typeface="Arial" charset="0"/>
              </a:rPr>
              <a:t>Creative Education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b="1" dirty="0">
                <a:latin typeface="Arial" charset="0"/>
              </a:rPr>
              <a:t>6</a:t>
            </a:r>
            <a:r>
              <a:rPr lang="en-US" sz="2000" dirty="0">
                <a:latin typeface="Arial" charset="0"/>
              </a:rPr>
              <a:t>(05): 526.</a:t>
            </a:r>
            <a:endParaRPr lang="en-GB" sz="2000" dirty="0">
              <a:latin typeface="Arial" charset="0"/>
            </a:endParaRPr>
          </a:p>
          <a:p>
            <a:pPr eaLnBrk="1" hangingPunct="1"/>
            <a:r>
              <a:rPr lang="en-GB" sz="2000" dirty="0">
                <a:latin typeface="Arial" charset="0"/>
              </a:rPr>
              <a:t> </a:t>
            </a:r>
            <a:r>
              <a:rPr lang="en-GB" sz="2000" dirty="0" err="1">
                <a:latin typeface="Arial" charset="0"/>
              </a:rPr>
              <a:t>Goodall</a:t>
            </a:r>
            <a:r>
              <a:rPr lang="en-GB" sz="2000" dirty="0">
                <a:latin typeface="Arial" charset="0"/>
              </a:rPr>
              <a:t>, J., (2015) "Parental Engagement", entry in </a:t>
            </a:r>
            <a:r>
              <a:rPr lang="en-GB" sz="2000" dirty="0" err="1">
                <a:latin typeface="Arial" charset="0"/>
              </a:rPr>
              <a:t>Encyclopedia</a:t>
            </a:r>
            <a:r>
              <a:rPr lang="en-GB" sz="2000" dirty="0">
                <a:latin typeface="Arial" charset="0"/>
              </a:rPr>
              <a:t> of the Social and Behavioural Sciences, 2</a:t>
            </a:r>
            <a:r>
              <a:rPr lang="en-GB" sz="2000" baseline="30000" dirty="0">
                <a:latin typeface="Arial" charset="0"/>
              </a:rPr>
              <a:t>nd</a:t>
            </a:r>
            <a:r>
              <a:rPr lang="en-GB" sz="2000" dirty="0">
                <a:latin typeface="Arial" charset="0"/>
              </a:rPr>
              <a:t> Ed., Elsevier Press</a:t>
            </a:r>
          </a:p>
          <a:p>
            <a:pPr eaLnBrk="1" hangingPunct="1"/>
            <a:r>
              <a:rPr lang="en-US" sz="2000" dirty="0" err="1">
                <a:latin typeface="Arial" charset="0"/>
              </a:rPr>
              <a:t>Goodall</a:t>
            </a:r>
            <a:r>
              <a:rPr lang="en-US" sz="2000" dirty="0">
                <a:latin typeface="Arial" charset="0"/>
              </a:rPr>
              <a:t>, J. (2014). "Engaging Parents to Raise Achievement." </a:t>
            </a:r>
            <a:r>
              <a:rPr lang="en-US" sz="2000" u="sng" dirty="0">
                <a:latin typeface="Arial" charset="0"/>
              </a:rPr>
              <a:t>School Leadership Today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b="1" dirty="0">
                <a:latin typeface="Arial" charset="0"/>
              </a:rPr>
              <a:t>63</a:t>
            </a:r>
            <a:r>
              <a:rPr lang="en-US" sz="2000" dirty="0">
                <a:latin typeface="Arial" charset="0"/>
              </a:rPr>
              <a:t>: 56-60.</a:t>
            </a:r>
            <a:r>
              <a:rPr lang="en-GB" sz="2000" dirty="0">
                <a:latin typeface="Arial" charset="0"/>
              </a:rPr>
              <a:t> </a:t>
            </a:r>
          </a:p>
          <a:p>
            <a:pPr eaLnBrk="1" hangingPunct="1"/>
            <a:r>
              <a:rPr lang="en-GB" sz="2000" dirty="0">
                <a:latin typeface="Arial" charset="0"/>
              </a:rPr>
              <a:t>(2016) </a:t>
            </a:r>
            <a:r>
              <a:rPr lang="en-GB" sz="2000" dirty="0" err="1" smtClean="0">
                <a:latin typeface="Arial" charset="0"/>
              </a:rPr>
              <a:t>Goodall</a:t>
            </a:r>
            <a:r>
              <a:rPr lang="en-GB" sz="2000" dirty="0" smtClean="0">
                <a:latin typeface="Arial" charset="0"/>
              </a:rPr>
              <a:t>, J., Johnston-Wilder, S. &amp; Russell, </a:t>
            </a:r>
            <a:r>
              <a:rPr lang="en-GB" sz="2000" dirty="0" err="1" smtClean="0">
                <a:latin typeface="Arial" charset="0"/>
              </a:rPr>
              <a:t>R.“</a:t>
            </a:r>
            <a:r>
              <a:rPr lang="en-GB" sz="2000" dirty="0" err="1">
                <a:latin typeface="Arial" charset="0"/>
              </a:rPr>
              <a:t>The</a:t>
            </a:r>
            <a:r>
              <a:rPr lang="en-GB" sz="2000" dirty="0">
                <a:latin typeface="Arial" charset="0"/>
              </a:rPr>
              <a:t> emotions experienced whilst learning mathematics at home”  2016 </a:t>
            </a:r>
            <a:r>
              <a:rPr lang="en-GB" sz="2000" i="1" dirty="0">
                <a:latin typeface="Arial" charset="0"/>
              </a:rPr>
              <a:t>Understanding Emotions in Mathematical thinking and Learning.</a:t>
            </a:r>
            <a:r>
              <a:rPr lang="en-GB" sz="2000" dirty="0">
                <a:latin typeface="Arial" charset="0"/>
              </a:rPr>
              <a:t> Elsevier Academic Press</a:t>
            </a:r>
          </a:p>
          <a:p>
            <a:pPr eaLnBrk="1" hangingPunct="1"/>
            <a:r>
              <a:rPr lang="en-US" sz="2000" dirty="0">
                <a:latin typeface="Arial" charset="0"/>
              </a:rPr>
              <a:t> </a:t>
            </a:r>
            <a:endParaRPr lang="en-GB" sz="2000" dirty="0">
              <a:latin typeface="Arial" charset="0"/>
            </a:endParaRPr>
          </a:p>
          <a:p>
            <a:pPr eaLnBrk="1" hangingPunct="1"/>
            <a:endParaRPr lang="en-GB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107950" y="333375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Contact me</a:t>
            </a:r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Janet Goodall</a:t>
            </a:r>
          </a:p>
          <a:p>
            <a:pPr eaLnBrk="1" hangingPunct="1"/>
            <a:r>
              <a:rPr lang="en-GB">
                <a:latin typeface="Arial" charset="0"/>
                <a:hlinkClick r:id="rId2"/>
              </a:rPr>
              <a:t>j.s.goodall@bath.ac.uk</a:t>
            </a:r>
            <a:endParaRPr lang="en-GB">
              <a:latin typeface="Arial" charset="0"/>
            </a:endParaRPr>
          </a:p>
          <a:p>
            <a:pPr eaLnBrk="1" hangingPunct="1"/>
            <a:endParaRPr lang="en-GB">
              <a:latin typeface="Arial" charset="0"/>
            </a:endParaRPr>
          </a:p>
          <a:p>
            <a:pPr eaLnBrk="1" hangingPunct="1"/>
            <a:r>
              <a:rPr lang="en-GB">
                <a:latin typeface="Arial" charset="0"/>
              </a:rPr>
              <a:t>@janetifimust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>
          <a:xfrm>
            <a:off x="34925" y="404813"/>
            <a:ext cx="8107363" cy="576262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Final comment....</a:t>
            </a:r>
          </a:p>
        </p:txBody>
      </p:sp>
      <p:sp>
        <p:nvSpPr>
          <p:cNvPr id="61442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137525" cy="4525962"/>
          </a:xfrm>
        </p:spPr>
        <p:txBody>
          <a:bodyPr/>
          <a:lstStyle/>
          <a:p>
            <a:pPr marL="0" indent="0" eaLnBrk="1" hangingPunct="1"/>
            <a:r>
              <a:rPr lang="en-GB" sz="3200" dirty="0">
                <a:latin typeface="Arial" charset="0"/>
              </a:rPr>
              <a:t>Consequently, schools need to place parental engagement at the centre rather than the periphery of all that they do. Parental  engagement in children’s learning makes a difference- </a:t>
            </a:r>
            <a:r>
              <a:rPr lang="en-GB" sz="3200" b="1" dirty="0">
                <a:latin typeface="Arial" charset="0"/>
              </a:rPr>
              <a:t>it is the most powerful school improvement lever that we have.</a:t>
            </a:r>
          </a:p>
          <a:p>
            <a:pPr marL="0" indent="0" eaLnBrk="1" hangingPunct="1"/>
            <a:endParaRPr lang="en-GB" sz="3200" dirty="0">
              <a:latin typeface="Arial" charset="0"/>
            </a:endParaRPr>
          </a:p>
          <a:p>
            <a:pPr marL="0" indent="0" eaLnBrk="1" hangingPunct="1"/>
            <a:r>
              <a:rPr lang="en-GB" sz="3200" dirty="0">
                <a:latin typeface="Arial" charset="0"/>
              </a:rPr>
              <a:t>Do Parents Know They Matter? p. 70</a:t>
            </a:r>
          </a:p>
          <a:p>
            <a:pPr marL="0" indent="0" eaLnBrk="1" hangingPunct="1"/>
            <a:endParaRPr lang="en-GB" sz="32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-36513" y="333375"/>
            <a:ext cx="8107363" cy="576263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As we go through, 3 questions…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en-GB">
                <a:latin typeface="Arial" charset="0"/>
              </a:rPr>
              <a:t>What are we already doing?</a:t>
            </a:r>
          </a:p>
          <a:p>
            <a:pPr marL="457200" indent="-457200" eaLnBrk="1" hangingPunct="1">
              <a:buFontTx/>
              <a:buAutoNum type="arabicPeriod"/>
            </a:pPr>
            <a:endParaRPr lang="en-GB">
              <a:latin typeface="Arial" charset="0"/>
            </a:endParaRPr>
          </a:p>
          <a:p>
            <a:pPr marL="457200" indent="-457200" eaLnBrk="1" hangingPunct="1">
              <a:buFontTx/>
              <a:buAutoNum type="arabicPeriod"/>
            </a:pPr>
            <a:r>
              <a:rPr lang="en-GB">
                <a:latin typeface="Arial" charset="0"/>
              </a:rPr>
              <a:t>What can we do better?</a:t>
            </a:r>
          </a:p>
          <a:p>
            <a:pPr marL="457200" indent="-457200" eaLnBrk="1" hangingPunct="1">
              <a:buFontTx/>
              <a:buAutoNum type="arabicPeriod"/>
            </a:pPr>
            <a:endParaRPr lang="en-GB">
              <a:latin typeface="Arial" charset="0"/>
            </a:endParaRPr>
          </a:p>
          <a:p>
            <a:pPr marL="457200" indent="-457200" eaLnBrk="1" hangingPunct="1">
              <a:buFontTx/>
              <a:buAutoNum type="arabicPeriod"/>
            </a:pPr>
            <a:r>
              <a:rPr lang="en-GB">
                <a:latin typeface="Arial" charset="0"/>
              </a:rPr>
              <a:t>What can we start doing?</a:t>
            </a:r>
          </a:p>
        </p:txBody>
      </p:sp>
      <p:pic>
        <p:nvPicPr>
          <p:cNvPr id="56323" name="Picture 3" descr="C:\Users\jsg31\AppData\Local\Microsoft\Windows\Temporary Internet Files\Content.IE5\BGT34NXX\MC9003359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554163"/>
            <a:ext cx="1225550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-17463" y="392113"/>
            <a:ext cx="8174038" cy="576262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Why should we care – does it matter?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323850" y="1844675"/>
            <a:ext cx="8137525" cy="4525963"/>
          </a:xfrm>
        </p:spPr>
        <p:txBody>
          <a:bodyPr/>
          <a:lstStyle/>
          <a:p>
            <a:pPr marL="457200" indent="-457200" eaLnBrk="1" hangingPunct="1">
              <a:buFontTx/>
              <a:buChar char="•"/>
            </a:pPr>
            <a:r>
              <a:rPr lang="en-GB" sz="2800">
                <a:latin typeface="Arial" charset="0"/>
              </a:rPr>
              <a:t>Child poverty is costly – costing the UK alone around £29 </a:t>
            </a:r>
            <a:r>
              <a:rPr lang="en-GB" sz="2800" i="1">
                <a:latin typeface="Arial" charset="0"/>
              </a:rPr>
              <a:t>billion</a:t>
            </a:r>
            <a:r>
              <a:rPr lang="en-GB" sz="2800">
                <a:latin typeface="Arial" charset="0"/>
              </a:rPr>
              <a:t> a year (Hirsch, 2013)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800">
                <a:latin typeface="Arial" charset="0"/>
              </a:rPr>
              <a:t>At least 28% of children in the UK live in poverty (MacInnes, Aldridge et al. 2014)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800">
                <a:latin typeface="Arial" charset="0"/>
              </a:rPr>
              <a:t>Cost of educational underachievement in UK estimated at £22 </a:t>
            </a:r>
            <a:r>
              <a:rPr lang="en-GB" sz="2800" i="1">
                <a:latin typeface="Arial" charset="0"/>
              </a:rPr>
              <a:t>billion</a:t>
            </a:r>
            <a:r>
              <a:rPr lang="en-GB" sz="2800">
                <a:latin typeface="Arial" charset="0"/>
              </a:rPr>
              <a:t> over a generation (TPT, 2010)</a:t>
            </a:r>
          </a:p>
        </p:txBody>
      </p:sp>
      <p:sp>
        <p:nvSpPr>
          <p:cNvPr id="4" name="TextBox 3"/>
          <p:cNvSpPr txBox="1"/>
          <p:nvPr/>
        </p:nvSpPr>
        <p:spPr>
          <a:xfrm rot="20132287">
            <a:off x="476250" y="2857500"/>
            <a:ext cx="7312025" cy="10160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GB" sz="6000" dirty="0">
                <a:latin typeface="Arial" panose="020B0604020202020204" pitchFamily="34" charset="0"/>
                <a:ea typeface="+mn-ea"/>
                <a:cs typeface="+mn-cs"/>
              </a:rPr>
              <a:t>The Risk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107950" y="404813"/>
            <a:ext cx="8174038" cy="576262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Poverty and underachievement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3200">
                <a:latin typeface="Arial" charset="0"/>
              </a:rPr>
              <a:t>Children growing up in poverty:</a:t>
            </a:r>
          </a:p>
          <a:p>
            <a:pPr lvl="1" eaLnBrk="1" hangingPunct="1"/>
            <a:r>
              <a:rPr lang="en-GB" sz="3200">
                <a:latin typeface="Arial" charset="0"/>
              </a:rPr>
              <a:t>Are 6x as likely to leave schooling without qualifications</a:t>
            </a:r>
          </a:p>
          <a:p>
            <a:pPr lvl="1" eaLnBrk="1" hangingPunct="1"/>
            <a:r>
              <a:rPr lang="en-GB" sz="3200">
                <a:latin typeface="Arial" charset="0"/>
              </a:rPr>
              <a:t>More likely to leave school early</a:t>
            </a:r>
          </a:p>
          <a:p>
            <a:pPr lvl="1" eaLnBrk="1" hangingPunct="1"/>
            <a:r>
              <a:rPr lang="en-GB" sz="3200">
                <a:latin typeface="Arial" charset="0"/>
              </a:rPr>
              <a:t>Have lower educational aspirations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8174037" cy="576262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More problematically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496944" cy="4525962"/>
          </a:xfrm>
        </p:spPr>
        <p:txBody>
          <a:bodyPr/>
          <a:lstStyle/>
          <a:p>
            <a:pPr eaLnBrk="1" hangingPunct="1"/>
            <a:r>
              <a:rPr lang="en-GB" sz="3200" dirty="0">
                <a:latin typeface="Arial" charset="0"/>
              </a:rPr>
              <a:t>These risks are cyclic</a:t>
            </a:r>
          </a:p>
          <a:p>
            <a:pPr marL="914400" lvl="1" indent="-457200" eaLnBrk="1" hangingPunct="1">
              <a:buFont typeface="Arial"/>
              <a:buChar char="•"/>
            </a:pPr>
            <a:r>
              <a:rPr lang="en-GB" sz="3200" dirty="0">
                <a:latin typeface="Arial" charset="0"/>
              </a:rPr>
              <a:t>Children raised in poverty are much more likely to raise their own children in poverty</a:t>
            </a:r>
          </a:p>
          <a:p>
            <a:pPr marL="914400" lvl="1" indent="-457200" eaLnBrk="1" hangingPunct="1">
              <a:buFont typeface="Arial"/>
              <a:buChar char="•"/>
            </a:pPr>
            <a:r>
              <a:rPr lang="en-GB" sz="3200" dirty="0">
                <a:latin typeface="Arial" charset="0"/>
              </a:rPr>
              <a:t>Children who do not achieve at school are likely to raise children who also do not achieve</a:t>
            </a:r>
          </a:p>
        </p:txBody>
      </p:sp>
      <p:sp>
        <p:nvSpPr>
          <p:cNvPr id="2" name="Curved Right Arrow 1"/>
          <p:cNvSpPr/>
          <p:nvPr/>
        </p:nvSpPr>
        <p:spPr>
          <a:xfrm flipH="1">
            <a:off x="6372200" y="1844824"/>
            <a:ext cx="864096" cy="576064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Curved Right Arrow 4"/>
          <p:cNvSpPr/>
          <p:nvPr/>
        </p:nvSpPr>
        <p:spPr>
          <a:xfrm>
            <a:off x="5372472" y="1853208"/>
            <a:ext cx="864096" cy="576064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01625" y="1922463"/>
            <a:ext cx="8107363" cy="576262"/>
          </a:xfrm>
        </p:spPr>
        <p:txBody>
          <a:bodyPr/>
          <a:lstStyle/>
          <a:p>
            <a:pPr eaLnBrk="1" hangingPunct="1"/>
            <a:r>
              <a:rPr lang="en-GB">
                <a:solidFill>
                  <a:schemeClr val="tx1"/>
                </a:solidFill>
                <a:latin typeface="Arial" charset="0"/>
              </a:rPr>
              <a:t>Parental Engagement and</a:t>
            </a:r>
            <a:br>
              <a:rPr lang="en-GB">
                <a:solidFill>
                  <a:schemeClr val="tx1"/>
                </a:solidFill>
                <a:latin typeface="Arial" charset="0"/>
              </a:rPr>
            </a:br>
            <a:r>
              <a:rPr lang="en-GB">
                <a:solidFill>
                  <a:schemeClr val="tx1"/>
                </a:solidFill>
                <a:latin typeface="Arial" charset="0"/>
              </a:rPr>
              <a:t>The achievement gap....</a:t>
            </a:r>
          </a:p>
        </p:txBody>
      </p:sp>
      <p:pic>
        <p:nvPicPr>
          <p:cNvPr id="28674" name="Picture 8" descr="C:\Users\Kattie\AppData\Local\Microsoft\Windows\Temporary Internet Files\Content.IE5\Q6D0L828\MC90004524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343150"/>
            <a:ext cx="392430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umanities (2)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bath gold template</Template>
  <TotalTime>403</TotalTime>
  <Words>1893</Words>
  <Application>Microsoft Office PowerPoint</Application>
  <PresentationFormat>On-screen Show (4:3)</PresentationFormat>
  <Paragraphs>199</Paragraphs>
  <Slides>44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corporate</vt:lpstr>
      <vt:lpstr>humanities (2)</vt:lpstr>
      <vt:lpstr>Slide 1</vt:lpstr>
      <vt:lpstr>Q. 1. Why did you want to go into education in the first place? </vt:lpstr>
      <vt:lpstr>Simple syllogism</vt:lpstr>
      <vt:lpstr>What is parental engagement?</vt:lpstr>
      <vt:lpstr>As we go through, 3 questions…</vt:lpstr>
      <vt:lpstr>Why should we care – does it matter?</vt:lpstr>
      <vt:lpstr>Poverty and underachievement</vt:lpstr>
      <vt:lpstr>More problematically</vt:lpstr>
      <vt:lpstr>Parental Engagement and The achievement gap....</vt:lpstr>
      <vt:lpstr>EPPE “What parents do is more important than who parents are” (1997-2008) Findings</vt:lpstr>
      <vt:lpstr>But – what do parents do?</vt:lpstr>
      <vt:lpstr>Slide 12</vt:lpstr>
      <vt:lpstr>EPRA work</vt:lpstr>
      <vt:lpstr>Slide 14</vt:lpstr>
      <vt:lpstr>Parental Involvement in schools</vt:lpstr>
      <vt:lpstr>Slide 16</vt:lpstr>
      <vt:lpstr>What would you expect to be the barriers to parental engagement in children’s learning?</vt:lpstr>
      <vt:lpstr>For your school – do you know…</vt:lpstr>
      <vt:lpstr>Startling stat….</vt:lpstr>
      <vt:lpstr>Progress - the last 10 years</vt:lpstr>
      <vt:lpstr>But the gap is still there</vt:lpstr>
      <vt:lpstr>Advantaged children, 5 A-C w M&amp;E</vt:lpstr>
      <vt:lpstr>The gap</vt:lpstr>
      <vt:lpstr>Q. 3 What can we do about it?</vt:lpstr>
      <vt:lpstr>We need to do something different</vt:lpstr>
      <vt:lpstr>Slide 26</vt:lpstr>
      <vt:lpstr>“So much has been added to our existing model of schools in the last few years that we've run out of attachment points for new ideas; we need to stop bolting things on to the outside of what we're already doing and go back and rethink - retool - regrow - the basics.  We need to get radical”. (Goodall, 2014) </vt:lpstr>
      <vt:lpstr>The missing link in closing the gap....</vt:lpstr>
      <vt:lpstr>Education is not bounded by the school fence.... </vt:lpstr>
      <vt:lpstr>Parental engagement in ‘supporting learning in the home’ is the single most important changeable factor in student achievement. </vt:lpstr>
      <vt:lpstr>What can Parental Engagement improve?</vt:lpstr>
      <vt:lpstr>Slide 32</vt:lpstr>
      <vt:lpstr>Recommend practices....</vt:lpstr>
      <vt:lpstr>Recommend practices....</vt:lpstr>
      <vt:lpstr>REVIEW OF BEST PRACTICE IN PARENTAL ENGAGEMENT </vt:lpstr>
      <vt:lpstr>Can we narrow the gap?</vt:lpstr>
      <vt:lpstr>Slide 37</vt:lpstr>
      <vt:lpstr>Where can we find out more?</vt:lpstr>
      <vt:lpstr>Slide 39</vt:lpstr>
      <vt:lpstr>Slide 40</vt:lpstr>
      <vt:lpstr>Slide 41</vt:lpstr>
      <vt:lpstr>Slide 42</vt:lpstr>
      <vt:lpstr>Contact me</vt:lpstr>
      <vt:lpstr>Final comment....</vt:lpstr>
    </vt:vector>
  </TitlesOfParts>
  <Company>Forum Media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Roland Hradek</dc:creator>
  <cp:lastModifiedBy>Hirst</cp:lastModifiedBy>
  <cp:revision>64</cp:revision>
  <dcterms:created xsi:type="dcterms:W3CDTF">2007-01-09T07:17:39Z</dcterms:created>
  <dcterms:modified xsi:type="dcterms:W3CDTF">2015-10-17T10:13:45Z</dcterms:modified>
</cp:coreProperties>
</file>