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vml" ContentType="application/vnd.openxmlformats-officedocument.vmlDrawin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embeddings/oleObject1.bin" ContentType="application/vnd.openxmlformats-officedocument.oleObject"/>
  <Override PartName="/ppt/embeddings/oleObject2.bin" ContentType="application/vnd.openxmlformats-officedocument.oleObject"/>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6"/>
  </p:notesMasterIdLst>
  <p:handoutMasterIdLst>
    <p:handoutMasterId r:id="rId27"/>
  </p:handoutMasterIdLst>
  <p:sldIdLst>
    <p:sldId id="268" r:id="rId2"/>
    <p:sldId id="282" r:id="rId3"/>
    <p:sldId id="283" r:id="rId4"/>
    <p:sldId id="344" r:id="rId5"/>
    <p:sldId id="348" r:id="rId6"/>
    <p:sldId id="349" r:id="rId7"/>
    <p:sldId id="286" r:id="rId8"/>
    <p:sldId id="287" r:id="rId9"/>
    <p:sldId id="334" r:id="rId10"/>
    <p:sldId id="335" r:id="rId11"/>
    <p:sldId id="346" r:id="rId12"/>
    <p:sldId id="347" r:id="rId13"/>
    <p:sldId id="320" r:id="rId14"/>
    <p:sldId id="322" r:id="rId15"/>
    <p:sldId id="314" r:id="rId16"/>
    <p:sldId id="315" r:id="rId17"/>
    <p:sldId id="316" r:id="rId18"/>
    <p:sldId id="326" r:id="rId19"/>
    <p:sldId id="323" r:id="rId20"/>
    <p:sldId id="303" r:id="rId21"/>
    <p:sldId id="305" r:id="rId22"/>
    <p:sldId id="304" r:id="rId23"/>
    <p:sldId id="345" r:id="rId24"/>
    <p:sldId id="343" r:id="rId25"/>
  </p:sldIdLst>
  <p:sldSz cx="9144000" cy="6858000" type="screen4x3"/>
  <p:notesSz cx="6781800" cy="9906000"/>
  <p:defaultTextStyle>
    <a:defPPr>
      <a:defRPr lang="en-GB"/>
    </a:defPPr>
    <a:lvl1pPr algn="l" rtl="0" eaLnBrk="0" fontAlgn="base" hangingPunct="0">
      <a:spcBef>
        <a:spcPct val="0"/>
      </a:spcBef>
      <a:spcAft>
        <a:spcPct val="0"/>
      </a:spcAft>
      <a:defRPr sz="2400" kern="1200">
        <a:solidFill>
          <a:schemeClr val="tx1"/>
        </a:solidFill>
        <a:latin typeface="Times New Roman" pitchFamily="18" charset="0"/>
        <a:ea typeface="MS PGothic" pitchFamily="34" charset="-128"/>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S PGothic" pitchFamily="34" charset="-128"/>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S PGothic" pitchFamily="34" charset="-128"/>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S PGothic" pitchFamily="34" charset="-128"/>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2400" kern="1200">
        <a:solidFill>
          <a:schemeClr val="tx1"/>
        </a:solidFill>
        <a:latin typeface="Times New Roman" pitchFamily="18" charset="0"/>
        <a:ea typeface="MS PGothic" pitchFamily="34" charset="-128"/>
        <a:cs typeface="+mn-cs"/>
      </a:defRPr>
    </a:lvl6pPr>
    <a:lvl7pPr marL="2743200" algn="l" defTabSz="914400" rtl="0" eaLnBrk="1" latinLnBrk="0" hangingPunct="1">
      <a:defRPr sz="2400" kern="1200">
        <a:solidFill>
          <a:schemeClr val="tx1"/>
        </a:solidFill>
        <a:latin typeface="Times New Roman" pitchFamily="18" charset="0"/>
        <a:ea typeface="MS PGothic" pitchFamily="34" charset="-128"/>
        <a:cs typeface="+mn-cs"/>
      </a:defRPr>
    </a:lvl7pPr>
    <a:lvl8pPr marL="3200400" algn="l" defTabSz="914400" rtl="0" eaLnBrk="1" latinLnBrk="0" hangingPunct="1">
      <a:defRPr sz="2400" kern="1200">
        <a:solidFill>
          <a:schemeClr val="tx1"/>
        </a:solidFill>
        <a:latin typeface="Times New Roman" pitchFamily="18" charset="0"/>
        <a:ea typeface="MS PGothic" pitchFamily="34" charset="-128"/>
        <a:cs typeface="+mn-cs"/>
      </a:defRPr>
    </a:lvl8pPr>
    <a:lvl9pPr marL="3657600" algn="l" defTabSz="914400" rtl="0" eaLnBrk="1" latinLnBrk="0" hangingPunct="1">
      <a:defRPr sz="2400" kern="1200">
        <a:solidFill>
          <a:schemeClr val="tx1"/>
        </a:solidFill>
        <a:latin typeface="Times New Roman" pitchFamily="18" charset="0"/>
        <a:ea typeface="MS PGothic"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9682" autoAdjust="0"/>
  </p:normalViewPr>
  <p:slideViewPr>
    <p:cSldViewPr>
      <p:cViewPr>
        <p:scale>
          <a:sx n="60" d="100"/>
          <a:sy n="60" d="100"/>
        </p:scale>
        <p:origin x="-2336" y="-8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4224"/>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handoutMaster" Target="handoutMasters/handoutMaster1.xml"/><Relationship Id="rId28" Type="http://schemas.openxmlformats.org/officeDocument/2006/relationships/printerSettings" Target="printerSettings/printerSettings1.bin"/><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0" y="0"/>
            <a:ext cx="2938463"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ea typeface="+mn-ea"/>
              </a:defRPr>
            </a:lvl1pPr>
          </a:lstStyle>
          <a:p>
            <a:pPr>
              <a:defRPr/>
            </a:pPr>
            <a:endParaRPr lang="en-GB"/>
          </a:p>
        </p:txBody>
      </p:sp>
      <p:sp>
        <p:nvSpPr>
          <p:cNvPr id="47107" name="Rectangle 3"/>
          <p:cNvSpPr>
            <a:spLocks noGrp="1" noChangeArrowheads="1"/>
          </p:cNvSpPr>
          <p:nvPr>
            <p:ph type="dt" sz="quarter" idx="1"/>
          </p:nvPr>
        </p:nvSpPr>
        <p:spPr bwMode="auto">
          <a:xfrm>
            <a:off x="3843338" y="0"/>
            <a:ext cx="2938462"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ea typeface="+mn-ea"/>
              </a:defRPr>
            </a:lvl1pPr>
          </a:lstStyle>
          <a:p>
            <a:pPr>
              <a:defRPr/>
            </a:pPr>
            <a:endParaRPr lang="en-GB"/>
          </a:p>
        </p:txBody>
      </p:sp>
      <p:sp>
        <p:nvSpPr>
          <p:cNvPr id="47108" name="Rectangle 4"/>
          <p:cNvSpPr>
            <a:spLocks noGrp="1" noChangeArrowheads="1"/>
          </p:cNvSpPr>
          <p:nvPr>
            <p:ph type="ftr" sz="quarter" idx="2"/>
          </p:nvPr>
        </p:nvSpPr>
        <p:spPr bwMode="auto">
          <a:xfrm>
            <a:off x="0" y="9410700"/>
            <a:ext cx="2938463"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ea typeface="+mn-ea"/>
              </a:defRPr>
            </a:lvl1pPr>
          </a:lstStyle>
          <a:p>
            <a:pPr>
              <a:defRPr/>
            </a:pPr>
            <a:endParaRPr lang="en-GB"/>
          </a:p>
        </p:txBody>
      </p:sp>
      <p:sp>
        <p:nvSpPr>
          <p:cNvPr id="47109" name="Rectangle 5"/>
          <p:cNvSpPr>
            <a:spLocks noGrp="1" noChangeArrowheads="1"/>
          </p:cNvSpPr>
          <p:nvPr>
            <p:ph type="sldNum" sz="quarter" idx="3"/>
          </p:nvPr>
        </p:nvSpPr>
        <p:spPr bwMode="auto">
          <a:xfrm>
            <a:off x="3843338" y="9410700"/>
            <a:ext cx="2938462"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AE29B8C1-26A0-470E-AE0C-5971FA7B8436}" type="slidenum">
              <a:rPr lang="en-GB"/>
              <a:pPr/>
              <a:t>‹#›</a:t>
            </a:fld>
            <a:endParaRPr lang="en-GB"/>
          </a:p>
        </p:txBody>
      </p:sp>
    </p:spTree>
    <p:extLst>
      <p:ext uri="{BB962C8B-B14F-4D97-AF65-F5344CB8AC3E}">
        <p14:creationId xmlns:p14="http://schemas.microsoft.com/office/powerpoint/2010/main" val="21020431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38463"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ea typeface="+mn-ea"/>
              </a:defRPr>
            </a:lvl1pPr>
          </a:lstStyle>
          <a:p>
            <a:pPr>
              <a:defRPr/>
            </a:pPr>
            <a:endParaRPr lang="en-GB"/>
          </a:p>
        </p:txBody>
      </p:sp>
      <p:sp>
        <p:nvSpPr>
          <p:cNvPr id="16387" name="Rectangle 3"/>
          <p:cNvSpPr>
            <a:spLocks noGrp="1" noChangeArrowheads="1"/>
          </p:cNvSpPr>
          <p:nvPr>
            <p:ph type="dt" idx="1"/>
          </p:nvPr>
        </p:nvSpPr>
        <p:spPr bwMode="auto">
          <a:xfrm>
            <a:off x="3843338" y="0"/>
            <a:ext cx="2938462"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ea typeface="+mn-ea"/>
              </a:defRPr>
            </a:lvl1pPr>
          </a:lstStyle>
          <a:p>
            <a:pPr>
              <a:defRPr/>
            </a:pPr>
            <a:endParaRPr lang="en-GB"/>
          </a:p>
        </p:txBody>
      </p:sp>
      <p:sp>
        <p:nvSpPr>
          <p:cNvPr id="14340" name="Rectangle 4"/>
          <p:cNvSpPr>
            <a:spLocks noGrp="1" noRot="1" noChangeAspect="1" noChangeArrowheads="1" noTextEdit="1"/>
          </p:cNvSpPr>
          <p:nvPr>
            <p:ph type="sldImg" idx="2"/>
          </p:nvPr>
        </p:nvSpPr>
        <p:spPr bwMode="auto">
          <a:xfrm>
            <a:off x="914400" y="742950"/>
            <a:ext cx="4953000" cy="3714750"/>
          </a:xfrm>
          <a:prstGeom prst="rect">
            <a:avLst/>
          </a:prstGeom>
          <a:noFill/>
          <a:ln w="9525">
            <a:solidFill>
              <a:srgbClr val="000000"/>
            </a:solidFill>
            <a:miter lim="800000"/>
            <a:headEnd/>
            <a:tailEnd/>
          </a:ln>
        </p:spPr>
      </p:sp>
      <p:sp>
        <p:nvSpPr>
          <p:cNvPr id="16389" name="Rectangle 5"/>
          <p:cNvSpPr>
            <a:spLocks noGrp="1" noChangeArrowheads="1"/>
          </p:cNvSpPr>
          <p:nvPr>
            <p:ph type="body" sz="quarter" idx="3"/>
          </p:nvPr>
        </p:nvSpPr>
        <p:spPr bwMode="auto">
          <a:xfrm>
            <a:off x="904875" y="4705350"/>
            <a:ext cx="4972050" cy="44577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16390" name="Rectangle 6"/>
          <p:cNvSpPr>
            <a:spLocks noGrp="1" noChangeArrowheads="1"/>
          </p:cNvSpPr>
          <p:nvPr>
            <p:ph type="ftr" sz="quarter" idx="4"/>
          </p:nvPr>
        </p:nvSpPr>
        <p:spPr bwMode="auto">
          <a:xfrm>
            <a:off x="0" y="9410700"/>
            <a:ext cx="2938463"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ea typeface="+mn-ea"/>
              </a:defRPr>
            </a:lvl1pPr>
          </a:lstStyle>
          <a:p>
            <a:pPr>
              <a:defRPr/>
            </a:pPr>
            <a:endParaRPr lang="en-GB"/>
          </a:p>
        </p:txBody>
      </p:sp>
      <p:sp>
        <p:nvSpPr>
          <p:cNvPr id="16391" name="Rectangle 7"/>
          <p:cNvSpPr>
            <a:spLocks noGrp="1" noChangeArrowheads="1"/>
          </p:cNvSpPr>
          <p:nvPr>
            <p:ph type="sldNum" sz="quarter" idx="5"/>
          </p:nvPr>
        </p:nvSpPr>
        <p:spPr bwMode="auto">
          <a:xfrm>
            <a:off x="3843338" y="9410700"/>
            <a:ext cx="2938462"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55AF4715-BAE4-4999-BF99-F7815734429C}" type="slidenum">
              <a:rPr lang="en-GB"/>
              <a:pPr/>
              <a:t>‹#›</a:t>
            </a:fld>
            <a:endParaRPr lang="en-GB"/>
          </a:p>
        </p:txBody>
      </p:sp>
    </p:spTree>
    <p:extLst>
      <p:ext uri="{BB962C8B-B14F-4D97-AF65-F5344CB8AC3E}">
        <p14:creationId xmlns:p14="http://schemas.microsoft.com/office/powerpoint/2010/main" val="286797382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7"/>
          <p:cNvSpPr>
            <a:spLocks noGrp="1" noChangeArrowheads="1"/>
          </p:cNvSpPr>
          <p:nvPr>
            <p:ph type="sldNum" sz="quarter" idx="5"/>
          </p:nvPr>
        </p:nvSpPr>
        <p:spPr>
          <a:noFill/>
        </p:spPr>
        <p:txBody>
          <a:bodyPr/>
          <a:lstStyle/>
          <a:p>
            <a:fld id="{5D0AFF9A-D208-4CF3-9272-DB030139EA79}" type="slidenum">
              <a:rPr lang="en-GB"/>
              <a:pPr/>
              <a:t>1</a:t>
            </a:fld>
            <a:endParaRPr lang="en-GB"/>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a:noFill/>
          <a:ln/>
        </p:spPr>
        <p:txBody>
          <a:bodyPr/>
          <a:lstStyle/>
          <a:p>
            <a:r>
              <a:rPr lang="en-US" dirty="0" smtClean="0"/>
              <a:t>The main aim of this session is for the participants to understand that a) policy emerges from within a particular context and that to understand any policy properly, you need to understand the context – things are not simply dreamed up on a whim (however much it might seem that way) and b) policy is a process/discourse not a product/outcome. They aren</a:t>
            </a:r>
            <a:r>
              <a:rPr lang="en-US" altLang="en-GB" dirty="0" smtClean="0"/>
              <a:t>’</a:t>
            </a:r>
            <a:r>
              <a:rPr lang="en-US" dirty="0" smtClean="0"/>
              <a:t>t puppets of Michael Gove/Nicola Morgan but there are limits on what individual agency can achieve.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7"/>
          <p:cNvSpPr>
            <a:spLocks noGrp="1" noChangeArrowheads="1"/>
          </p:cNvSpPr>
          <p:nvPr>
            <p:ph type="sldNum" sz="quarter" idx="5"/>
          </p:nvPr>
        </p:nvSpPr>
        <p:spPr>
          <a:noFill/>
        </p:spPr>
        <p:txBody>
          <a:bodyPr/>
          <a:lstStyle/>
          <a:p>
            <a:fld id="{3B4D0080-000F-4523-99C9-A33CAB5FB287}" type="slidenum">
              <a:rPr lang="en-GB"/>
              <a:pPr/>
              <a:t>10</a:t>
            </a:fld>
            <a:endParaRPr lang="en-GB"/>
          </a:p>
        </p:txBody>
      </p:sp>
      <p:sp>
        <p:nvSpPr>
          <p:cNvPr id="34818" name="Rectangle 2"/>
          <p:cNvSpPr>
            <a:spLocks noGrp="1" noRot="1" noChangeAspect="1" noChangeArrowheads="1" noTextEdit="1"/>
          </p:cNvSpPr>
          <p:nvPr>
            <p:ph type="sldImg"/>
          </p:nvPr>
        </p:nvSpPr>
        <p:spPr>
          <a:xfrm>
            <a:off x="1082675" y="862013"/>
            <a:ext cx="4619625" cy="3465512"/>
          </a:xfrm>
          <a:ln/>
        </p:spPr>
      </p:sp>
      <p:sp>
        <p:nvSpPr>
          <p:cNvPr id="34819" name="Rectangle 3"/>
          <p:cNvSpPr>
            <a:spLocks noGrp="1" noChangeArrowheads="1"/>
          </p:cNvSpPr>
          <p:nvPr>
            <p:ph type="body" idx="1"/>
          </p:nvPr>
        </p:nvSpPr>
        <p:spPr>
          <a:xfrm>
            <a:off x="903288" y="4721225"/>
            <a:ext cx="4975225" cy="4406900"/>
          </a:xfrm>
          <a:noFill/>
          <a:ln/>
        </p:spPr>
        <p:txBody>
          <a:bodyPr/>
          <a:lstStyle/>
          <a:p>
            <a:r>
              <a:rPr lang="en-GB" smtClean="0"/>
              <a:t>Here you could briefly discuss how much influence Brett Wigdortz (the CEO of Teach First) has in Whitehall and the </a:t>
            </a:r>
            <a:r>
              <a:rPr lang="en-GB" i="1" smtClean="0"/>
              <a:t>Policy First </a:t>
            </a:r>
            <a:r>
              <a:rPr lang="en-GB" smtClean="0"/>
              <a:t>publications produced by Teach First after consultation with their ambassadors (those who have completed the two year programme).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noTextEdit="1"/>
          </p:cNvSpPr>
          <p:nvPr>
            <p:ph type="sldImg"/>
          </p:nvPr>
        </p:nvSpPr>
        <p:spPr>
          <a:ln/>
        </p:spPr>
      </p:sp>
      <p:sp>
        <p:nvSpPr>
          <p:cNvPr id="36866" name="Notes Placeholder 2"/>
          <p:cNvSpPr>
            <a:spLocks noGrp="1"/>
          </p:cNvSpPr>
          <p:nvPr>
            <p:ph type="body" idx="1"/>
          </p:nvPr>
        </p:nvSpPr>
        <p:spPr>
          <a:noFill/>
          <a:ln/>
        </p:spPr>
        <p:txBody>
          <a:bodyPr/>
          <a:lstStyle/>
          <a:p>
            <a:r>
              <a:rPr lang="en-GB" dirty="0" smtClean="0"/>
              <a:t>The first photo shows Brett </a:t>
            </a:r>
            <a:r>
              <a:rPr lang="en-GB" dirty="0" err="1" smtClean="0"/>
              <a:t>Wigdortz</a:t>
            </a:r>
            <a:r>
              <a:rPr lang="en-GB" dirty="0" smtClean="0"/>
              <a:t> (CEO of Teach First) with Gordon Brown and Ed Balls at Number 10 under the Labour administration. At that time, Teach First recruited about 500 trainee teachers each year out of around 38,000. </a:t>
            </a:r>
          </a:p>
          <a:p>
            <a:endParaRPr lang="en-GB" dirty="0" smtClean="0"/>
          </a:p>
          <a:p>
            <a:r>
              <a:rPr lang="en-GB" dirty="0" smtClean="0"/>
              <a:t>The second picture shows Brett with Michael Gove at the opening of the Teach First office in the North East. This office had 42 trainees in its first year. (What other organization would get the Education Secretary to cut the ribbon of an office for 42 trainees? It</a:t>
            </a:r>
            <a:r>
              <a:rPr lang="ja-JP" altLang="en-GB" smtClean="0"/>
              <a:t>’</a:t>
            </a:r>
            <a:r>
              <a:rPr lang="en-GB" altLang="ja-JP" dirty="0" smtClean="0"/>
              <a:t>s another example of Teach First punching above its weight). The woman is Dame Julia </a:t>
            </a:r>
            <a:r>
              <a:rPr lang="en-GB" altLang="ja-JP" dirty="0" err="1" smtClean="0"/>
              <a:t>Cleverdon</a:t>
            </a:r>
            <a:r>
              <a:rPr lang="en-GB" altLang="ja-JP" dirty="0" smtClean="0"/>
              <a:t> (ex-Chair of the Teach First Board of Trustees) and the younger man is the former Regional Director of the North East office, Matthew Hood.   </a:t>
            </a:r>
            <a:endParaRPr lang="en-GB" dirty="0" smtClean="0"/>
          </a:p>
        </p:txBody>
      </p:sp>
      <p:sp>
        <p:nvSpPr>
          <p:cNvPr id="36867" name="Slide Number Placeholder 3"/>
          <p:cNvSpPr>
            <a:spLocks noGrp="1"/>
          </p:cNvSpPr>
          <p:nvPr>
            <p:ph type="sldNum" sz="quarter" idx="5"/>
          </p:nvPr>
        </p:nvSpPr>
        <p:spPr>
          <a:noFill/>
        </p:spPr>
        <p:txBody>
          <a:bodyPr/>
          <a:lstStyle/>
          <a:p>
            <a:fld id="{C3FE73AC-C16D-4A58-AF77-FC2C4F49EEB3}" type="slidenum">
              <a:rPr lang="en-GB"/>
              <a:pPr/>
              <a:t>11</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a:ln/>
        </p:spPr>
      </p:sp>
      <p:sp>
        <p:nvSpPr>
          <p:cNvPr id="38914" name="Notes Placeholder 2"/>
          <p:cNvSpPr>
            <a:spLocks noGrp="1"/>
          </p:cNvSpPr>
          <p:nvPr>
            <p:ph type="body" idx="1"/>
          </p:nvPr>
        </p:nvSpPr>
        <p:spPr>
          <a:noFill/>
          <a:ln/>
        </p:spPr>
        <p:txBody>
          <a:bodyPr/>
          <a:lstStyle/>
          <a:p>
            <a:r>
              <a:rPr lang="en-GB" smtClean="0"/>
              <a:t>These are the covers of four </a:t>
            </a:r>
            <a:r>
              <a:rPr lang="en-GB" i="1" smtClean="0"/>
              <a:t>Policy First </a:t>
            </a:r>
            <a:r>
              <a:rPr lang="en-GB" smtClean="0"/>
              <a:t>publications. These are produced by Teach First ambassadors and are intended to be read by key policy-makers – they usually have a one-page response from the Education Secretary of the party or parties in power and the Education spokesperson from the party or parties in opposition – this is an incredible coup for a publication that is not based on what we would term rigorous research (though the latest one – the blue one – makes a point of saying that they have talked for longer to ambassadors and to more of them). </a:t>
            </a:r>
          </a:p>
        </p:txBody>
      </p:sp>
      <p:sp>
        <p:nvSpPr>
          <p:cNvPr id="38915" name="Slide Number Placeholder 3"/>
          <p:cNvSpPr>
            <a:spLocks noGrp="1"/>
          </p:cNvSpPr>
          <p:nvPr>
            <p:ph type="sldNum" sz="quarter" idx="5"/>
          </p:nvPr>
        </p:nvSpPr>
        <p:spPr>
          <a:noFill/>
        </p:spPr>
        <p:txBody>
          <a:bodyPr/>
          <a:lstStyle/>
          <a:p>
            <a:fld id="{36A55175-034D-40F1-B9ED-9EBA5B36E459}" type="slidenum">
              <a:rPr lang="en-GB"/>
              <a:pPr/>
              <a:t>12</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txBox="1">
            <a:spLocks noGrp="1" noChangeArrowheads="1"/>
          </p:cNvSpPr>
          <p:nvPr/>
        </p:nvSpPr>
        <p:spPr bwMode="auto">
          <a:xfrm>
            <a:off x="3843338" y="9410700"/>
            <a:ext cx="2938462" cy="495300"/>
          </a:xfrm>
          <a:prstGeom prst="rect">
            <a:avLst/>
          </a:prstGeom>
          <a:noFill/>
          <a:ln>
            <a:miter lim="800000"/>
            <a:headEnd/>
            <a:tailEnd/>
          </a:ln>
        </p:spPr>
        <p:txBody>
          <a:bodyPr anchor="b"/>
          <a:lstStyle/>
          <a:p>
            <a:pPr algn="r"/>
            <a:fld id="{F42D381D-653C-4738-A4FF-2942B74A22B0}" type="slidenum">
              <a:rPr lang="en-GB" sz="1200" b="1">
                <a:effectLst>
                  <a:outerShdw blurRad="38100" dist="38100" dir="2700000" algn="tl">
                    <a:srgbClr val="C0C0C0"/>
                  </a:outerShdw>
                </a:effectLst>
                <a:latin typeface="Californian FB" pitchFamily="18" charset="0"/>
              </a:rPr>
              <a:pPr algn="r"/>
              <a:t>13</a:t>
            </a:fld>
            <a:endParaRPr lang="en-GB" sz="1200" b="1">
              <a:effectLst>
                <a:outerShdw blurRad="38100" dist="38100" dir="2700000" algn="tl">
                  <a:srgbClr val="C0C0C0"/>
                </a:outerShdw>
              </a:effectLst>
              <a:latin typeface="Californian FB" pitchFamily="18" charset="0"/>
            </a:endParaRPr>
          </a:p>
        </p:txBody>
      </p:sp>
      <p:sp>
        <p:nvSpPr>
          <p:cNvPr id="40962" name="Rectangle 2"/>
          <p:cNvSpPr>
            <a:spLocks noGrp="1" noRot="1" noChangeAspect="1" noChangeArrowheads="1" noTextEdit="1"/>
          </p:cNvSpPr>
          <p:nvPr>
            <p:ph type="sldImg"/>
          </p:nvPr>
        </p:nvSpPr>
        <p:spPr>
          <a:xfrm>
            <a:off x="1082675" y="862013"/>
            <a:ext cx="4619625" cy="3465512"/>
          </a:xfrm>
          <a:ln/>
        </p:spPr>
      </p:sp>
      <p:sp>
        <p:nvSpPr>
          <p:cNvPr id="40963" name="Rectangle 3"/>
          <p:cNvSpPr>
            <a:spLocks noGrp="1" noChangeArrowheads="1"/>
          </p:cNvSpPr>
          <p:nvPr>
            <p:ph type="body" idx="1"/>
          </p:nvPr>
        </p:nvSpPr>
        <p:spPr>
          <a:xfrm>
            <a:off x="903288" y="4721225"/>
            <a:ext cx="4975225" cy="4406900"/>
          </a:xfrm>
          <a:noFill/>
          <a:ln/>
        </p:spPr>
        <p:txBody>
          <a:bodyPr/>
          <a:lstStyle/>
          <a:p>
            <a:r>
              <a:rPr lang="en-GB" smtClean="0"/>
              <a:t>Slides 10 to 16 should take about 10 minutes</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noTextEdit="1"/>
          </p:cNvSpPr>
          <p:nvPr>
            <p:ph type="sldImg"/>
          </p:nvPr>
        </p:nvSpPr>
        <p:spPr>
          <a:ln/>
        </p:spPr>
      </p:sp>
      <p:sp>
        <p:nvSpPr>
          <p:cNvPr id="47106" name="Notes Placeholder 2"/>
          <p:cNvSpPr>
            <a:spLocks noGrp="1"/>
          </p:cNvSpPr>
          <p:nvPr>
            <p:ph type="body" idx="1"/>
          </p:nvPr>
        </p:nvSpPr>
        <p:spPr>
          <a:noFill/>
          <a:ln/>
        </p:spPr>
        <p:txBody>
          <a:bodyPr/>
          <a:lstStyle/>
          <a:p>
            <a:pPr>
              <a:lnSpc>
                <a:spcPct val="80000"/>
              </a:lnSpc>
            </a:pPr>
            <a:r>
              <a:rPr lang="en-GB" sz="900" smtClean="0"/>
              <a:t>Context of influence = where public policy is initiated. Role of </a:t>
            </a:r>
            <a:r>
              <a:rPr lang="ja-JP" altLang="en-GB" sz="900" smtClean="0"/>
              <a:t>“</a:t>
            </a:r>
            <a:r>
              <a:rPr lang="en-GB" altLang="ja-JP" sz="900" smtClean="0"/>
              <a:t>think tanks</a:t>
            </a:r>
            <a:r>
              <a:rPr lang="ja-JP" altLang="en-GB" sz="900" smtClean="0"/>
              <a:t>”</a:t>
            </a:r>
            <a:r>
              <a:rPr lang="en-GB" altLang="ja-JP" sz="900" smtClean="0"/>
              <a:t> crucial</a:t>
            </a:r>
          </a:p>
          <a:p>
            <a:pPr>
              <a:lnSpc>
                <a:spcPct val="80000"/>
              </a:lnSpc>
            </a:pPr>
            <a:endParaRPr lang="en-GB" sz="900" smtClean="0"/>
          </a:p>
          <a:p>
            <a:pPr>
              <a:lnSpc>
                <a:spcPct val="80000"/>
              </a:lnSpc>
            </a:pPr>
            <a:r>
              <a:rPr lang="en-GB" sz="900" smtClean="0"/>
              <a:t>Context of policy text production = where policy initiated within a context of influence is </a:t>
            </a:r>
            <a:r>
              <a:rPr lang="ja-JP" altLang="en-GB" sz="900" smtClean="0"/>
              <a:t>“</a:t>
            </a:r>
            <a:r>
              <a:rPr lang="en-GB" altLang="ja-JP" sz="900" smtClean="0"/>
              <a:t>represented</a:t>
            </a:r>
            <a:r>
              <a:rPr lang="ja-JP" altLang="en-GB" sz="900" smtClean="0"/>
              <a:t>”</a:t>
            </a:r>
            <a:r>
              <a:rPr lang="en-GB" altLang="ja-JP" sz="900" smtClean="0"/>
              <a:t> to a wider audience. Legal texts and policy documents</a:t>
            </a:r>
          </a:p>
          <a:p>
            <a:pPr>
              <a:lnSpc>
                <a:spcPct val="80000"/>
              </a:lnSpc>
            </a:pPr>
            <a:endParaRPr lang="en-GB" sz="900" smtClean="0"/>
          </a:p>
          <a:p>
            <a:pPr>
              <a:lnSpc>
                <a:spcPct val="80000"/>
              </a:lnSpc>
            </a:pPr>
            <a:r>
              <a:rPr lang="en-GB" sz="900" smtClean="0"/>
              <a:t>Context of practice = where policy is implemented. </a:t>
            </a:r>
          </a:p>
          <a:p>
            <a:pPr>
              <a:lnSpc>
                <a:spcPct val="80000"/>
              </a:lnSpc>
            </a:pPr>
            <a:endParaRPr lang="en-GB" sz="900" smtClean="0"/>
          </a:p>
          <a:p>
            <a:pPr>
              <a:lnSpc>
                <a:spcPct val="80000"/>
              </a:lnSpc>
            </a:pPr>
            <a:r>
              <a:rPr lang="en-GB" sz="900" smtClean="0"/>
              <a:t>All three points of the policy triangle continually interact. </a:t>
            </a:r>
          </a:p>
          <a:p>
            <a:pPr>
              <a:lnSpc>
                <a:spcPct val="80000"/>
              </a:lnSpc>
            </a:pPr>
            <a:endParaRPr lang="en-GB" sz="900" u="sng" smtClean="0"/>
          </a:p>
          <a:p>
            <a:pPr>
              <a:lnSpc>
                <a:spcPct val="80000"/>
              </a:lnSpc>
            </a:pPr>
            <a:endParaRPr lang="en-GB" sz="900" u="sng" smtClean="0"/>
          </a:p>
          <a:p>
            <a:pPr>
              <a:lnSpc>
                <a:spcPct val="80000"/>
              </a:lnSpc>
            </a:pPr>
            <a:r>
              <a:rPr lang="en-GB" sz="900" u="sng" smtClean="0"/>
              <a:t>More specifically: </a:t>
            </a:r>
          </a:p>
          <a:p>
            <a:pPr>
              <a:lnSpc>
                <a:spcPct val="80000"/>
              </a:lnSpc>
            </a:pPr>
            <a:endParaRPr lang="en-GB" sz="900" u="sng" smtClean="0"/>
          </a:p>
          <a:p>
            <a:pPr>
              <a:lnSpc>
                <a:spcPct val="80000"/>
              </a:lnSpc>
            </a:pPr>
            <a:r>
              <a:rPr lang="en-GB" sz="900" u="sng" smtClean="0"/>
              <a:t>Context of influence</a:t>
            </a:r>
            <a:r>
              <a:rPr lang="en-GB" sz="900" smtClean="0"/>
              <a:t> – this is where public policy is initiated.  Bowe </a:t>
            </a:r>
            <a:r>
              <a:rPr lang="en-GB" sz="900" i="1" smtClean="0"/>
              <a:t>et al</a:t>
            </a:r>
            <a:r>
              <a:rPr lang="en-GB" sz="900" smtClean="0"/>
              <a:t> argue that this is the point at which </a:t>
            </a:r>
            <a:r>
              <a:rPr lang="ja-JP" altLang="en-GB" sz="900" smtClean="0"/>
              <a:t>‘</a:t>
            </a:r>
            <a:r>
              <a:rPr lang="en-GB" altLang="ja-JP" sz="900" smtClean="0"/>
              <a:t>policy discourses are constructed</a:t>
            </a:r>
            <a:r>
              <a:rPr lang="ja-JP" altLang="en-GB" sz="900" smtClean="0"/>
              <a:t>’</a:t>
            </a:r>
            <a:r>
              <a:rPr lang="en-GB" altLang="ja-JP" sz="900" smtClean="0"/>
              <a:t> (p19).  Here social groupings develop discussions and debates, within and between themselves, in which the policy </a:t>
            </a:r>
            <a:r>
              <a:rPr lang="ja-JP" altLang="en-GB" sz="900" smtClean="0"/>
              <a:t>‘</a:t>
            </a:r>
            <a:r>
              <a:rPr lang="en-GB" altLang="ja-JP" sz="900" smtClean="0"/>
              <a:t>problem</a:t>
            </a:r>
            <a:r>
              <a:rPr lang="ja-JP" altLang="en-GB" sz="900" smtClean="0"/>
              <a:t>’</a:t>
            </a:r>
            <a:r>
              <a:rPr lang="en-GB" altLang="ja-JP" sz="900" smtClean="0"/>
              <a:t> is articulated and defined.  A </a:t>
            </a:r>
            <a:r>
              <a:rPr lang="ja-JP" altLang="en-GB" sz="900" smtClean="0"/>
              <a:t>‘</a:t>
            </a:r>
            <a:r>
              <a:rPr lang="en-GB" altLang="ja-JP" sz="900" smtClean="0"/>
              <a:t>common sense</a:t>
            </a:r>
            <a:r>
              <a:rPr lang="ja-JP" altLang="en-GB" sz="900" smtClean="0"/>
              <a:t>’</a:t>
            </a:r>
            <a:r>
              <a:rPr lang="en-GB" altLang="ja-JP" sz="900" smtClean="0"/>
              <a:t> interpretation of the issue begins to emerge, and at this time key policy concepts are established.  Language may shift and change as the lexicon of policy reflects the new understanding of the issues.  At this stage in the process key influences will depend on the level at which policy is being formed.  In terms of national policy, and within a private context, the role of </a:t>
            </a:r>
            <a:r>
              <a:rPr lang="ja-JP" altLang="en-GB" sz="900" smtClean="0"/>
              <a:t>‘</a:t>
            </a:r>
            <a:r>
              <a:rPr lang="en-GB" altLang="ja-JP" sz="900" smtClean="0"/>
              <a:t>think tanks</a:t>
            </a:r>
            <a:r>
              <a:rPr lang="ja-JP" altLang="en-GB" sz="900" smtClean="0"/>
              <a:t>’</a:t>
            </a:r>
            <a:r>
              <a:rPr lang="en-GB" altLang="ja-JP" sz="900" smtClean="0"/>
              <a:t> may be crucial.  In a more public arena the media may have an important role in defining the public</a:t>
            </a:r>
            <a:r>
              <a:rPr lang="ja-JP" altLang="en-GB" sz="900" smtClean="0"/>
              <a:t>’</a:t>
            </a:r>
            <a:r>
              <a:rPr lang="en-GB" altLang="ja-JP" sz="900" smtClean="0"/>
              <a:t>s perception of the issue.</a:t>
            </a:r>
          </a:p>
          <a:p>
            <a:pPr>
              <a:lnSpc>
                <a:spcPct val="80000"/>
              </a:lnSpc>
            </a:pPr>
            <a:r>
              <a:rPr lang="en-GB" sz="900" smtClean="0"/>
              <a:t> </a:t>
            </a:r>
          </a:p>
          <a:p>
            <a:pPr>
              <a:lnSpc>
                <a:spcPct val="80000"/>
              </a:lnSpc>
            </a:pPr>
            <a:r>
              <a:rPr lang="en-GB" sz="900" u="sng" smtClean="0"/>
              <a:t>Context of policy text production</a:t>
            </a:r>
            <a:r>
              <a:rPr lang="en-GB" sz="900" smtClean="0"/>
              <a:t> – Bowe </a:t>
            </a:r>
            <a:r>
              <a:rPr lang="en-GB" sz="900" i="1" smtClean="0"/>
              <a:t>et al</a:t>
            </a:r>
            <a:r>
              <a:rPr lang="en-GB" sz="900" smtClean="0"/>
              <a:t> (1992) argue that this is the context in which policy becomes </a:t>
            </a:r>
            <a:r>
              <a:rPr lang="ja-JP" altLang="en-GB" sz="900" smtClean="0"/>
              <a:t>‘</a:t>
            </a:r>
            <a:r>
              <a:rPr lang="en-GB" altLang="ja-JP" sz="900" smtClean="0"/>
              <a:t>represented</a:t>
            </a:r>
            <a:r>
              <a:rPr lang="ja-JP" altLang="en-GB" sz="900" smtClean="0"/>
              <a:t>’</a:t>
            </a:r>
            <a:r>
              <a:rPr lang="en-GB" altLang="ja-JP" sz="900" smtClean="0"/>
              <a:t> to a wider audience.  At this point the way the policy is framed may shift from being articulated in terms of </a:t>
            </a:r>
            <a:r>
              <a:rPr lang="ja-JP" altLang="en-GB" sz="900" smtClean="0"/>
              <a:t>‘</a:t>
            </a:r>
            <a:r>
              <a:rPr lang="en-GB" altLang="ja-JP" sz="900" smtClean="0"/>
              <a:t>narrow interests and dogmatic ideologies</a:t>
            </a:r>
            <a:r>
              <a:rPr lang="ja-JP" altLang="en-GB" sz="900" smtClean="0"/>
              <a:t>’</a:t>
            </a:r>
            <a:r>
              <a:rPr lang="en-GB" altLang="ja-JP" sz="900" smtClean="0"/>
              <a:t> (p20) to one which more closely reflects perceptions of the wider public good.  In short, the more the policy enters the public domain, the more likely it is to be represented in terms which will seek to gain broad popular support.  The representation of policy in this context may take many forms.  Classically, policy will be represented formally in legal texts and policy documents.  However, policy representation also includes other commentaries, the purpose of which is to communicate and </a:t>
            </a:r>
            <a:r>
              <a:rPr lang="ja-JP" altLang="en-GB" sz="900" smtClean="0"/>
              <a:t>‘</a:t>
            </a:r>
            <a:r>
              <a:rPr lang="en-GB" altLang="ja-JP" sz="900" smtClean="0"/>
              <a:t>make sense</a:t>
            </a:r>
            <a:r>
              <a:rPr lang="ja-JP" altLang="en-GB" sz="900" smtClean="0"/>
              <a:t>’</a:t>
            </a:r>
            <a:r>
              <a:rPr lang="en-GB" altLang="ja-JP" sz="900" smtClean="0"/>
              <a:t> of the policy for its intended audience.  Such representation may include speeches by key figures, but will often include supplementary guidance material for practitioners.  In some cases these guidance materials will be more widely used than the official text, and therefore they will have a significant bearing on how the policy develops in practice.  It is also important to recognise that these commentaries are not restricted to official sources.  For example, trade unions have traditionally issued advice to members on the implementation of policy, whilst other sources including the media and private consultants provide other examples of external influences in this context.</a:t>
            </a:r>
          </a:p>
          <a:p>
            <a:pPr>
              <a:lnSpc>
                <a:spcPct val="80000"/>
              </a:lnSpc>
            </a:pPr>
            <a:r>
              <a:rPr lang="en-GB" sz="900" smtClean="0"/>
              <a:t> </a:t>
            </a:r>
          </a:p>
          <a:p>
            <a:pPr>
              <a:lnSpc>
                <a:spcPct val="80000"/>
              </a:lnSpc>
            </a:pPr>
            <a:r>
              <a:rPr lang="en-GB" sz="900" u="sng" smtClean="0"/>
              <a:t>Context of practice</a:t>
            </a:r>
            <a:r>
              <a:rPr lang="en-GB" sz="900" smtClean="0"/>
              <a:t> – policy texts are implemented, but implementation is a complex part of the process and it is important for any model of the policy process to reflect this complexity.  Bowe </a:t>
            </a:r>
            <a:r>
              <a:rPr lang="en-GB" sz="900" i="1" smtClean="0"/>
              <a:t>et al</a:t>
            </a:r>
            <a:r>
              <a:rPr lang="en-GB" sz="900" smtClean="0"/>
              <a:t> (1992) argue that </a:t>
            </a:r>
            <a:r>
              <a:rPr lang="ja-JP" altLang="en-GB" sz="900" smtClean="0"/>
              <a:t>‘</a:t>
            </a:r>
            <a:r>
              <a:rPr lang="en-GB" altLang="ja-JP" sz="900" smtClean="0"/>
              <a:t>policy is not simply received and implemented within this arena rather it is subject to interpretation and then </a:t>
            </a:r>
            <a:r>
              <a:rPr lang="ja-JP" altLang="en-GB" sz="900" smtClean="0"/>
              <a:t>“</a:t>
            </a:r>
            <a:r>
              <a:rPr lang="en-GB" altLang="ja-JP" sz="900" smtClean="0"/>
              <a:t>recreated</a:t>
            </a:r>
            <a:r>
              <a:rPr lang="ja-JP" altLang="en-GB" sz="900" smtClean="0"/>
              <a:t>”</a:t>
            </a:r>
            <a:r>
              <a:rPr lang="en-GB" altLang="ja-JP" sz="900" smtClean="0"/>
              <a:t>.</a:t>
            </a:r>
            <a:r>
              <a:rPr lang="ja-JP" altLang="en-GB" sz="900" smtClean="0"/>
              <a:t>’</a:t>
            </a:r>
            <a:r>
              <a:rPr lang="en-GB" altLang="ja-JP" sz="900" smtClean="0"/>
              <a:t>(p22).  The practitioner is not therefore an automaton who mechanistically implements that which they have been told to do.  It is more accurate to portray a process whereby the practitioner firsts interprets the policy and then considers its application in their own context.  A multiplicity of factors will shape this experience including the practitioners</a:t>
            </a:r>
            <a:r>
              <a:rPr lang="ja-JP" altLang="en-GB" sz="900" smtClean="0"/>
              <a:t>’</a:t>
            </a:r>
            <a:r>
              <a:rPr lang="en-GB" altLang="ja-JP" sz="900" smtClean="0"/>
              <a:t> own personal experiences and history, their values and their own vested interests.</a:t>
            </a:r>
          </a:p>
          <a:p>
            <a:pPr>
              <a:lnSpc>
                <a:spcPct val="80000"/>
              </a:lnSpc>
            </a:pPr>
            <a:r>
              <a:rPr lang="en-GB" sz="900" smtClean="0"/>
              <a:t> </a:t>
            </a:r>
          </a:p>
        </p:txBody>
      </p:sp>
      <p:sp>
        <p:nvSpPr>
          <p:cNvPr id="47107" name="Slide Number Placeholder 3"/>
          <p:cNvSpPr>
            <a:spLocks noGrp="1"/>
          </p:cNvSpPr>
          <p:nvPr>
            <p:ph type="sldNum" sz="quarter" idx="5"/>
          </p:nvPr>
        </p:nvSpPr>
        <p:spPr>
          <a:noFill/>
        </p:spPr>
        <p:txBody>
          <a:bodyPr/>
          <a:lstStyle/>
          <a:p>
            <a:fld id="{44D8F08E-26D0-442B-9F82-C87C0AE8FF2F}" type="slidenum">
              <a:rPr lang="en-GB"/>
              <a:pPr/>
              <a:t>18</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p:cNvSpPr>
            <a:spLocks noGrp="1" noChangeArrowheads="1"/>
          </p:cNvSpPr>
          <p:nvPr>
            <p:ph type="sldNum" sz="quarter" idx="5"/>
          </p:nvPr>
        </p:nvSpPr>
        <p:spPr>
          <a:noFill/>
        </p:spPr>
        <p:txBody>
          <a:bodyPr/>
          <a:lstStyle/>
          <a:p>
            <a:fld id="{4A7275B6-E988-42BB-BE7B-200FAA4D5D7B}" type="slidenum">
              <a:rPr lang="en-GB"/>
              <a:pPr/>
              <a:t>19</a:t>
            </a:fld>
            <a:endParaRPr lang="en-GB"/>
          </a:p>
        </p:txBody>
      </p:sp>
      <p:sp>
        <p:nvSpPr>
          <p:cNvPr id="49154" name="Rectangle 2"/>
          <p:cNvSpPr>
            <a:spLocks noGrp="1" noRot="1" noChangeAspect="1" noChangeArrowheads="1" noTextEdit="1"/>
          </p:cNvSpPr>
          <p:nvPr>
            <p:ph type="sldImg"/>
          </p:nvPr>
        </p:nvSpPr>
        <p:spPr>
          <a:xfrm>
            <a:off x="1082675" y="862013"/>
            <a:ext cx="4619625" cy="3465512"/>
          </a:xfrm>
          <a:ln/>
        </p:spPr>
      </p:sp>
      <p:sp>
        <p:nvSpPr>
          <p:cNvPr id="49155" name="Rectangle 3"/>
          <p:cNvSpPr>
            <a:spLocks noGrp="1" noChangeArrowheads="1"/>
          </p:cNvSpPr>
          <p:nvPr>
            <p:ph type="body" idx="1"/>
          </p:nvPr>
        </p:nvSpPr>
        <p:spPr>
          <a:xfrm>
            <a:off x="903288" y="4721225"/>
            <a:ext cx="4975225" cy="4406900"/>
          </a:xfrm>
          <a:noFill/>
          <a:ln/>
        </p:spPr>
        <p:txBody>
          <a:bodyPr/>
          <a:lstStyle/>
          <a:p>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noTextEdit="1"/>
          </p:cNvSpPr>
          <p:nvPr>
            <p:ph type="sldImg"/>
          </p:nvPr>
        </p:nvSpPr>
        <p:spPr>
          <a:ln/>
        </p:spPr>
      </p:sp>
      <p:sp>
        <p:nvSpPr>
          <p:cNvPr id="51202" name="Notes Placeholder 2"/>
          <p:cNvSpPr>
            <a:spLocks noGrp="1"/>
          </p:cNvSpPr>
          <p:nvPr>
            <p:ph type="body" idx="1"/>
          </p:nvPr>
        </p:nvSpPr>
        <p:spPr>
          <a:noFill/>
          <a:ln/>
        </p:spPr>
        <p:txBody>
          <a:bodyPr/>
          <a:lstStyle/>
          <a:p>
            <a:r>
              <a:rPr lang="en-GB" dirty="0" smtClean="0"/>
              <a:t>Slides 20 and 21 should take a couple of minutes with about 5 more for activity 3.  </a:t>
            </a:r>
          </a:p>
        </p:txBody>
      </p:sp>
      <p:sp>
        <p:nvSpPr>
          <p:cNvPr id="51203" name="Slide Number Placeholder 3"/>
          <p:cNvSpPr>
            <a:spLocks noGrp="1"/>
          </p:cNvSpPr>
          <p:nvPr>
            <p:ph type="sldNum" sz="quarter" idx="5"/>
          </p:nvPr>
        </p:nvSpPr>
        <p:spPr>
          <a:noFill/>
        </p:spPr>
        <p:txBody>
          <a:bodyPr/>
          <a:lstStyle/>
          <a:p>
            <a:fld id="{08A30E13-CD5B-405F-A67D-DE87CE5D2B4B}" type="slidenum">
              <a:rPr lang="en-GB"/>
              <a:pPr/>
              <a:t>20</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7"/>
          <p:cNvSpPr>
            <a:spLocks noGrp="1" noChangeArrowheads="1"/>
          </p:cNvSpPr>
          <p:nvPr>
            <p:ph type="sldNum" sz="quarter" idx="5"/>
          </p:nvPr>
        </p:nvSpPr>
        <p:spPr>
          <a:noFill/>
        </p:spPr>
        <p:txBody>
          <a:bodyPr/>
          <a:lstStyle/>
          <a:p>
            <a:fld id="{A1CB6509-1286-445B-BD8F-2DF7FE01F65C}" type="slidenum">
              <a:rPr lang="en-GB"/>
              <a:pPr/>
              <a:t>21</a:t>
            </a:fld>
            <a:endParaRPr lang="en-GB"/>
          </a:p>
        </p:txBody>
      </p:sp>
      <p:sp>
        <p:nvSpPr>
          <p:cNvPr id="53250" name="Rectangle 2"/>
          <p:cNvSpPr>
            <a:spLocks noGrp="1" noRot="1" noChangeAspect="1" noChangeArrowheads="1" noTextEdit="1"/>
          </p:cNvSpPr>
          <p:nvPr>
            <p:ph type="sldImg"/>
          </p:nvPr>
        </p:nvSpPr>
        <p:spPr>
          <a:xfrm>
            <a:off x="1082675" y="862013"/>
            <a:ext cx="4619625" cy="3465512"/>
          </a:xfrm>
          <a:ln/>
        </p:spPr>
      </p:sp>
      <p:sp>
        <p:nvSpPr>
          <p:cNvPr id="53251" name="Rectangle 3"/>
          <p:cNvSpPr>
            <a:spLocks noGrp="1" noChangeArrowheads="1"/>
          </p:cNvSpPr>
          <p:nvPr>
            <p:ph type="body" idx="1"/>
          </p:nvPr>
        </p:nvSpPr>
        <p:spPr>
          <a:xfrm>
            <a:off x="903288" y="4721225"/>
            <a:ext cx="4975225" cy="4406900"/>
          </a:xfrm>
          <a:noFill/>
          <a:ln/>
        </p:spPr>
        <p:txBody>
          <a:bodyPr/>
          <a:lstStyle/>
          <a:p>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7"/>
          <p:cNvSpPr>
            <a:spLocks noGrp="1" noChangeArrowheads="1"/>
          </p:cNvSpPr>
          <p:nvPr>
            <p:ph type="sldNum" sz="quarter" idx="5"/>
          </p:nvPr>
        </p:nvSpPr>
        <p:spPr>
          <a:noFill/>
        </p:spPr>
        <p:txBody>
          <a:bodyPr/>
          <a:lstStyle/>
          <a:p>
            <a:fld id="{5967CD2F-1CBB-4604-ACDE-B65CE56DC201}" type="slidenum">
              <a:rPr lang="en-GB"/>
              <a:pPr/>
              <a:t>22</a:t>
            </a:fld>
            <a:endParaRPr lang="en-GB"/>
          </a:p>
        </p:txBody>
      </p:sp>
      <p:sp>
        <p:nvSpPr>
          <p:cNvPr id="55298" name="Rectangle 2"/>
          <p:cNvSpPr>
            <a:spLocks noGrp="1" noRot="1" noChangeAspect="1" noChangeArrowheads="1" noTextEdit="1"/>
          </p:cNvSpPr>
          <p:nvPr>
            <p:ph type="sldImg"/>
          </p:nvPr>
        </p:nvSpPr>
        <p:spPr>
          <a:xfrm>
            <a:off x="1082675" y="862013"/>
            <a:ext cx="4619625" cy="3465512"/>
          </a:xfrm>
          <a:ln/>
        </p:spPr>
      </p:sp>
      <p:sp>
        <p:nvSpPr>
          <p:cNvPr id="55299" name="Rectangle 3"/>
          <p:cNvSpPr>
            <a:spLocks noGrp="1" noChangeArrowheads="1"/>
          </p:cNvSpPr>
          <p:nvPr>
            <p:ph type="body" idx="1"/>
          </p:nvPr>
        </p:nvSpPr>
        <p:spPr>
          <a:xfrm>
            <a:off x="903288" y="4721225"/>
            <a:ext cx="4975225" cy="4406900"/>
          </a:xfrm>
          <a:noFill/>
          <a:ln/>
        </p:spPr>
        <p:txBody>
          <a:bodyPr/>
          <a:lstStyle/>
          <a:p>
            <a:r>
              <a:rPr lang="en-GB" smtClean="0"/>
              <a:t>This should take about 5 minutes. </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7"/>
          <p:cNvSpPr>
            <a:spLocks noGrp="1" noChangeArrowheads="1"/>
          </p:cNvSpPr>
          <p:nvPr>
            <p:ph type="sldNum" sz="quarter" idx="5"/>
          </p:nvPr>
        </p:nvSpPr>
        <p:spPr>
          <a:noFill/>
        </p:spPr>
        <p:txBody>
          <a:bodyPr/>
          <a:lstStyle/>
          <a:p>
            <a:fld id="{D1B3B826-6ED6-455C-87B3-A7831545DFB9}" type="slidenum">
              <a:rPr lang="en-GB"/>
              <a:pPr/>
              <a:t>23</a:t>
            </a:fld>
            <a:endParaRPr lang="en-GB"/>
          </a:p>
        </p:txBody>
      </p:sp>
      <p:sp>
        <p:nvSpPr>
          <p:cNvPr id="57346" name="Rectangle 2"/>
          <p:cNvSpPr>
            <a:spLocks noGrp="1" noRot="1" noChangeAspect="1" noChangeArrowheads="1" noTextEdit="1"/>
          </p:cNvSpPr>
          <p:nvPr>
            <p:ph type="sldImg"/>
          </p:nvPr>
        </p:nvSpPr>
        <p:spPr>
          <a:xfrm>
            <a:off x="1082675" y="862013"/>
            <a:ext cx="4619625" cy="3465512"/>
          </a:xfrm>
          <a:ln/>
        </p:spPr>
      </p:sp>
      <p:sp>
        <p:nvSpPr>
          <p:cNvPr id="57347" name="Rectangle 3"/>
          <p:cNvSpPr>
            <a:spLocks noGrp="1" noChangeArrowheads="1"/>
          </p:cNvSpPr>
          <p:nvPr>
            <p:ph type="body" idx="1"/>
          </p:nvPr>
        </p:nvSpPr>
        <p:spPr>
          <a:xfrm>
            <a:off x="903288" y="4721225"/>
            <a:ext cx="4975225" cy="4406900"/>
          </a:xfrm>
          <a:noFill/>
          <a:ln/>
        </p:spPr>
        <p:txBody>
          <a:bodyPr/>
          <a:lstStyle/>
          <a:p>
            <a:r>
              <a:rPr lang="en-US" smtClean="0"/>
              <a:t>There may not be time for this depending on how long the other activities take.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txBox="1">
            <a:spLocks noGrp="1" noChangeArrowheads="1"/>
          </p:cNvSpPr>
          <p:nvPr/>
        </p:nvSpPr>
        <p:spPr bwMode="auto">
          <a:xfrm>
            <a:off x="3843338" y="9410700"/>
            <a:ext cx="2938462" cy="495300"/>
          </a:xfrm>
          <a:prstGeom prst="rect">
            <a:avLst/>
          </a:prstGeom>
          <a:noFill/>
          <a:ln>
            <a:miter lim="800000"/>
            <a:headEnd/>
            <a:tailEnd/>
          </a:ln>
        </p:spPr>
        <p:txBody>
          <a:bodyPr anchor="b"/>
          <a:lstStyle/>
          <a:p>
            <a:pPr algn="r"/>
            <a:fld id="{2AA2CF19-9B7A-4AEE-B05D-D3352653B914}" type="slidenum">
              <a:rPr lang="en-GB" sz="1200" b="1">
                <a:effectLst>
                  <a:outerShdw blurRad="38100" dist="38100" dir="2700000" algn="tl">
                    <a:srgbClr val="C0C0C0"/>
                  </a:outerShdw>
                </a:effectLst>
                <a:latin typeface="Californian FB" pitchFamily="18" charset="0"/>
              </a:rPr>
              <a:pPr algn="r"/>
              <a:t>2</a:t>
            </a:fld>
            <a:endParaRPr lang="en-GB" sz="1200" b="1">
              <a:effectLst>
                <a:outerShdw blurRad="38100" dist="38100" dir="2700000" algn="tl">
                  <a:srgbClr val="C0C0C0"/>
                </a:outerShdw>
              </a:effectLst>
              <a:latin typeface="Californian FB" pitchFamily="18" charset="0"/>
            </a:endParaRPr>
          </a:p>
        </p:txBody>
      </p:sp>
      <p:sp>
        <p:nvSpPr>
          <p:cNvPr id="18434" name="Rectangle 2"/>
          <p:cNvSpPr>
            <a:spLocks noGrp="1" noRot="1" noChangeAspect="1" noChangeArrowheads="1" noTextEdit="1"/>
          </p:cNvSpPr>
          <p:nvPr>
            <p:ph type="sldImg"/>
          </p:nvPr>
        </p:nvSpPr>
        <p:spPr>
          <a:xfrm>
            <a:off x="1082675" y="862013"/>
            <a:ext cx="4619625" cy="3465512"/>
          </a:xfrm>
          <a:ln/>
        </p:spPr>
      </p:sp>
      <p:sp>
        <p:nvSpPr>
          <p:cNvPr id="18435" name="Rectangle 3"/>
          <p:cNvSpPr>
            <a:spLocks noGrp="1" noChangeArrowheads="1"/>
          </p:cNvSpPr>
          <p:nvPr>
            <p:ph type="body" idx="1"/>
          </p:nvPr>
        </p:nvSpPr>
        <p:spPr>
          <a:xfrm>
            <a:off x="903288" y="4721225"/>
            <a:ext cx="4975225" cy="4406900"/>
          </a:xfrm>
          <a:noFill/>
          <a:ln/>
        </p:spPr>
        <p:txBody>
          <a:bodyPr/>
          <a:lstStyle/>
          <a:p>
            <a:r>
              <a:rPr lang="en-US" smtClean="0"/>
              <a:t>This slideshow is mostly for reference and will be posted on the website afterwards. I intend to whizz through the first 16 slides in about 15 minutes of teacher-talk (after having clearly explained to them that they will be able to peruse it, and the accompanying notes, at their leisure). </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p:cNvSpPr>
            <a:spLocks noGrp="1" noRot="1" noChangeAspect="1" noTextEdit="1"/>
          </p:cNvSpPr>
          <p:nvPr>
            <p:ph type="sldImg"/>
          </p:nvPr>
        </p:nvSpPr>
        <p:spPr>
          <a:ln/>
        </p:spPr>
      </p:sp>
      <p:sp>
        <p:nvSpPr>
          <p:cNvPr id="59394" name="Notes Placeholder 2"/>
          <p:cNvSpPr>
            <a:spLocks noGrp="1"/>
          </p:cNvSpPr>
          <p:nvPr>
            <p:ph type="body" idx="1"/>
          </p:nvPr>
        </p:nvSpPr>
        <p:spPr>
          <a:noFill/>
          <a:ln/>
        </p:spPr>
        <p:txBody>
          <a:bodyPr/>
          <a:lstStyle/>
          <a:p>
            <a:r>
              <a:rPr lang="en-GB" smtClean="0"/>
              <a:t>Both of these texts were on the recommended reading list. </a:t>
            </a:r>
          </a:p>
        </p:txBody>
      </p:sp>
      <p:sp>
        <p:nvSpPr>
          <p:cNvPr id="59395" name="Slide Number Placeholder 3"/>
          <p:cNvSpPr>
            <a:spLocks noGrp="1"/>
          </p:cNvSpPr>
          <p:nvPr>
            <p:ph type="sldNum" sz="quarter" idx="5"/>
          </p:nvPr>
        </p:nvSpPr>
        <p:spPr>
          <a:noFill/>
        </p:spPr>
        <p:txBody>
          <a:bodyPr/>
          <a:lstStyle/>
          <a:p>
            <a:fld id="{1885F7D4-512D-407F-B86E-3BCEC140EAC6}" type="slidenum">
              <a:rPr lang="en-GB"/>
              <a:pPr/>
              <a:t>24</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txBox="1">
            <a:spLocks noGrp="1" noChangeArrowheads="1"/>
          </p:cNvSpPr>
          <p:nvPr/>
        </p:nvSpPr>
        <p:spPr bwMode="auto">
          <a:xfrm>
            <a:off x="3843338" y="9410700"/>
            <a:ext cx="2938462" cy="495300"/>
          </a:xfrm>
          <a:prstGeom prst="rect">
            <a:avLst/>
          </a:prstGeom>
          <a:noFill/>
          <a:ln>
            <a:miter lim="800000"/>
            <a:headEnd/>
            <a:tailEnd/>
          </a:ln>
        </p:spPr>
        <p:txBody>
          <a:bodyPr anchor="b"/>
          <a:lstStyle/>
          <a:p>
            <a:pPr algn="r"/>
            <a:fld id="{748F5569-5969-457F-B46B-B0F6294865E7}" type="slidenum">
              <a:rPr lang="en-GB" sz="1200" b="1">
                <a:effectLst>
                  <a:outerShdw blurRad="38100" dist="38100" dir="2700000" algn="tl">
                    <a:srgbClr val="C0C0C0"/>
                  </a:outerShdw>
                </a:effectLst>
                <a:latin typeface="Californian FB" pitchFamily="18" charset="0"/>
              </a:rPr>
              <a:pPr algn="r"/>
              <a:t>3</a:t>
            </a:fld>
            <a:endParaRPr lang="en-GB" sz="1200" b="1">
              <a:effectLst>
                <a:outerShdw blurRad="38100" dist="38100" dir="2700000" algn="tl">
                  <a:srgbClr val="C0C0C0"/>
                </a:outerShdw>
              </a:effectLst>
              <a:latin typeface="Californian FB" pitchFamily="18" charset="0"/>
            </a:endParaRPr>
          </a:p>
        </p:txBody>
      </p:sp>
      <p:sp>
        <p:nvSpPr>
          <p:cNvPr id="20482" name="Rectangle 2"/>
          <p:cNvSpPr>
            <a:spLocks noGrp="1" noRot="1" noChangeAspect="1" noChangeArrowheads="1" noTextEdit="1"/>
          </p:cNvSpPr>
          <p:nvPr>
            <p:ph type="sldImg"/>
          </p:nvPr>
        </p:nvSpPr>
        <p:spPr>
          <a:xfrm>
            <a:off x="1082675" y="862013"/>
            <a:ext cx="4619625" cy="3465512"/>
          </a:xfrm>
          <a:ln/>
        </p:spPr>
      </p:sp>
      <p:sp>
        <p:nvSpPr>
          <p:cNvPr id="20483" name="Rectangle 3"/>
          <p:cNvSpPr>
            <a:spLocks noGrp="1" noChangeArrowheads="1"/>
          </p:cNvSpPr>
          <p:nvPr>
            <p:ph type="body" idx="1"/>
          </p:nvPr>
        </p:nvSpPr>
        <p:spPr>
          <a:xfrm>
            <a:off x="903288" y="4721225"/>
            <a:ext cx="4975225" cy="4406900"/>
          </a:xfrm>
          <a:noFill/>
          <a:ln/>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a:ln/>
        </p:spPr>
      </p:sp>
      <p:sp>
        <p:nvSpPr>
          <p:cNvPr id="22530" name="Notes Placeholder 2"/>
          <p:cNvSpPr>
            <a:spLocks noGrp="1"/>
          </p:cNvSpPr>
          <p:nvPr>
            <p:ph type="body" idx="1"/>
          </p:nvPr>
        </p:nvSpPr>
        <p:spPr>
          <a:noFill/>
          <a:ln/>
        </p:spPr>
        <p:txBody>
          <a:bodyPr/>
          <a:lstStyle/>
          <a:p>
            <a:endParaRPr lang="en-US" dirty="0" smtClean="0"/>
          </a:p>
        </p:txBody>
      </p:sp>
      <p:sp>
        <p:nvSpPr>
          <p:cNvPr id="22531" name="Slide Number Placeholder 3"/>
          <p:cNvSpPr>
            <a:spLocks noGrp="1"/>
          </p:cNvSpPr>
          <p:nvPr>
            <p:ph type="sldNum" sz="quarter" idx="5"/>
          </p:nvPr>
        </p:nvSpPr>
        <p:spPr>
          <a:noFill/>
        </p:spPr>
        <p:txBody>
          <a:bodyPr/>
          <a:lstStyle/>
          <a:p>
            <a:fld id="{62D5AFFA-8D8A-4D34-B73A-8F55C282A788}" type="slidenum">
              <a:rPr lang="en-GB"/>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a:ln/>
        </p:spPr>
      </p:sp>
      <p:sp>
        <p:nvSpPr>
          <p:cNvPr id="24578" name="Notes Placeholder 2"/>
          <p:cNvSpPr>
            <a:spLocks noGrp="1"/>
          </p:cNvSpPr>
          <p:nvPr>
            <p:ph type="body" idx="1"/>
          </p:nvPr>
        </p:nvSpPr>
        <p:spPr>
          <a:noFill/>
          <a:ln/>
        </p:spPr>
        <p:txBody>
          <a:bodyPr/>
          <a:lstStyle/>
          <a:p>
            <a:r>
              <a:rPr lang="en-US" smtClean="0"/>
              <a:t>Here it would be good to ensure every group has at least one person who has done the pre-reading and can get the others quickly up-to-speed. I</a:t>
            </a:r>
            <a:r>
              <a:rPr lang="en-US" altLang="en-GB" smtClean="0"/>
              <a:t>’</a:t>
            </a:r>
            <a:r>
              <a:rPr lang="en-US" smtClean="0"/>
              <a:t>d allow 20 minutes for this. </a:t>
            </a:r>
          </a:p>
        </p:txBody>
      </p:sp>
      <p:sp>
        <p:nvSpPr>
          <p:cNvPr id="24579" name="Slide Number Placeholder 3"/>
          <p:cNvSpPr>
            <a:spLocks noGrp="1"/>
          </p:cNvSpPr>
          <p:nvPr>
            <p:ph type="sldNum" sz="quarter" idx="5"/>
          </p:nvPr>
        </p:nvSpPr>
        <p:spPr>
          <a:noFill/>
        </p:spPr>
        <p:txBody>
          <a:bodyPr/>
          <a:lstStyle/>
          <a:p>
            <a:fld id="{F55DA2BA-C52D-4EFF-9993-6D2D235A635F}" type="slidenum">
              <a:rPr lang="en-GB"/>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a:ln/>
        </p:spPr>
      </p:sp>
      <p:sp>
        <p:nvSpPr>
          <p:cNvPr id="26626" name="Notes Placeholder 2"/>
          <p:cNvSpPr>
            <a:spLocks noGrp="1"/>
          </p:cNvSpPr>
          <p:nvPr>
            <p:ph type="body" idx="1"/>
          </p:nvPr>
        </p:nvSpPr>
        <p:spPr>
          <a:noFill/>
          <a:ln/>
        </p:spPr>
        <p:txBody>
          <a:bodyPr/>
          <a:lstStyle/>
          <a:p>
            <a:r>
              <a:rPr lang="en-US" smtClean="0"/>
              <a:t>Here it would be good to ensure every group has at least one person who has done the pre-reading and can get the others quickly up-to-speed. I</a:t>
            </a:r>
            <a:r>
              <a:rPr lang="en-US" altLang="en-GB" smtClean="0"/>
              <a:t>’</a:t>
            </a:r>
            <a:r>
              <a:rPr lang="en-US" smtClean="0"/>
              <a:t>d allow 20 minutes for this. </a:t>
            </a:r>
          </a:p>
        </p:txBody>
      </p:sp>
      <p:sp>
        <p:nvSpPr>
          <p:cNvPr id="26627" name="Slide Number Placeholder 3"/>
          <p:cNvSpPr>
            <a:spLocks noGrp="1"/>
          </p:cNvSpPr>
          <p:nvPr>
            <p:ph type="sldNum" sz="quarter" idx="5"/>
          </p:nvPr>
        </p:nvSpPr>
        <p:spPr>
          <a:noFill/>
        </p:spPr>
        <p:txBody>
          <a:bodyPr/>
          <a:lstStyle/>
          <a:p>
            <a:fld id="{F2E928C3-38B2-472B-8B64-981938D4ABB7}" type="slidenum">
              <a:rPr lang="en-GB"/>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7"/>
          <p:cNvSpPr>
            <a:spLocks noGrp="1" noChangeArrowheads="1"/>
          </p:cNvSpPr>
          <p:nvPr>
            <p:ph type="sldNum" sz="quarter" idx="5"/>
          </p:nvPr>
        </p:nvSpPr>
        <p:spPr>
          <a:noFill/>
        </p:spPr>
        <p:txBody>
          <a:bodyPr/>
          <a:lstStyle/>
          <a:p>
            <a:fld id="{B17E405B-9F72-4666-8226-A48196EAF0AB}" type="slidenum">
              <a:rPr lang="en-GB"/>
              <a:pPr/>
              <a:t>7</a:t>
            </a:fld>
            <a:endParaRPr lang="en-GB"/>
          </a:p>
        </p:txBody>
      </p:sp>
      <p:sp>
        <p:nvSpPr>
          <p:cNvPr id="28674" name="Rectangle 2"/>
          <p:cNvSpPr>
            <a:spLocks noGrp="1" noRot="1" noChangeAspect="1" noChangeArrowheads="1" noTextEdit="1"/>
          </p:cNvSpPr>
          <p:nvPr>
            <p:ph type="sldImg"/>
          </p:nvPr>
        </p:nvSpPr>
        <p:spPr>
          <a:xfrm>
            <a:off x="1082675" y="862013"/>
            <a:ext cx="4619625" cy="3465512"/>
          </a:xfrm>
          <a:ln/>
        </p:spPr>
      </p:sp>
      <p:sp>
        <p:nvSpPr>
          <p:cNvPr id="28675" name="Rectangle 3"/>
          <p:cNvSpPr>
            <a:spLocks noGrp="1" noChangeArrowheads="1"/>
          </p:cNvSpPr>
          <p:nvPr>
            <p:ph type="body" idx="1"/>
          </p:nvPr>
        </p:nvSpPr>
        <p:spPr>
          <a:xfrm>
            <a:off x="903288" y="4721225"/>
            <a:ext cx="4975225" cy="4406900"/>
          </a:xfrm>
          <a:noFill/>
          <a:ln/>
        </p:spPr>
        <p:txBody>
          <a:bodyPr/>
          <a:lstStyle/>
          <a:p>
            <a:r>
              <a:rPr lang="en-US" dirty="0" smtClean="0"/>
              <a:t>Slides 7 to 10 can take 5 minutes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a:noFill/>
        </p:spPr>
        <p:txBody>
          <a:bodyPr/>
          <a:lstStyle/>
          <a:p>
            <a:fld id="{F3EEB3C9-36A5-48F5-87A8-3211AF15E9C8}" type="slidenum">
              <a:rPr lang="en-GB"/>
              <a:pPr/>
              <a:t>8</a:t>
            </a:fld>
            <a:endParaRPr lang="en-GB"/>
          </a:p>
        </p:txBody>
      </p:sp>
      <p:sp>
        <p:nvSpPr>
          <p:cNvPr id="30722" name="Rectangle 2"/>
          <p:cNvSpPr>
            <a:spLocks noGrp="1" noRot="1" noChangeAspect="1" noChangeArrowheads="1" noTextEdit="1"/>
          </p:cNvSpPr>
          <p:nvPr>
            <p:ph type="sldImg"/>
          </p:nvPr>
        </p:nvSpPr>
        <p:spPr>
          <a:xfrm>
            <a:off x="1082675" y="862013"/>
            <a:ext cx="4619625" cy="3465512"/>
          </a:xfrm>
          <a:ln/>
        </p:spPr>
      </p:sp>
      <p:sp>
        <p:nvSpPr>
          <p:cNvPr id="30723" name="Rectangle 3"/>
          <p:cNvSpPr>
            <a:spLocks noGrp="1" noChangeArrowheads="1"/>
          </p:cNvSpPr>
          <p:nvPr>
            <p:ph type="body" idx="1"/>
          </p:nvPr>
        </p:nvSpPr>
        <p:spPr>
          <a:xfrm>
            <a:off x="903288" y="4721225"/>
            <a:ext cx="4975225" cy="4406900"/>
          </a:xfrm>
          <a:noFill/>
          <a:ln/>
        </p:spPr>
        <p:txBody>
          <a:bodyPr/>
          <a:lstStyle/>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a:spLocks noGrp="1" noChangeArrowheads="1"/>
          </p:cNvSpPr>
          <p:nvPr>
            <p:ph type="sldNum" sz="quarter" idx="5"/>
          </p:nvPr>
        </p:nvSpPr>
        <p:spPr>
          <a:noFill/>
        </p:spPr>
        <p:txBody>
          <a:bodyPr/>
          <a:lstStyle/>
          <a:p>
            <a:fld id="{E102E627-70EC-47F8-87A9-29FEB915364F}" type="slidenum">
              <a:rPr lang="en-GB"/>
              <a:pPr/>
              <a:t>9</a:t>
            </a:fld>
            <a:endParaRPr lang="en-GB"/>
          </a:p>
        </p:txBody>
      </p:sp>
      <p:sp>
        <p:nvSpPr>
          <p:cNvPr id="32770" name="Rectangle 2"/>
          <p:cNvSpPr>
            <a:spLocks noGrp="1" noRot="1" noChangeAspect="1" noChangeArrowheads="1" noTextEdit="1"/>
          </p:cNvSpPr>
          <p:nvPr>
            <p:ph type="sldImg"/>
          </p:nvPr>
        </p:nvSpPr>
        <p:spPr>
          <a:xfrm>
            <a:off x="1082675" y="862013"/>
            <a:ext cx="4619625" cy="3465512"/>
          </a:xfrm>
          <a:ln/>
        </p:spPr>
      </p:sp>
      <p:sp>
        <p:nvSpPr>
          <p:cNvPr id="32771" name="Rectangle 3"/>
          <p:cNvSpPr>
            <a:spLocks noGrp="1" noChangeArrowheads="1"/>
          </p:cNvSpPr>
          <p:nvPr>
            <p:ph type="body" idx="1"/>
          </p:nvPr>
        </p:nvSpPr>
        <p:spPr>
          <a:xfrm>
            <a:off x="903288" y="4721225"/>
            <a:ext cx="4975225" cy="4406900"/>
          </a:xfrm>
          <a:noFill/>
          <a:ln/>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oleObject" Target="../embeddings/oleObject2.bin"/><Relationship Id="rId5" Type="http://schemas.openxmlformats.org/officeDocument/2006/relationships/image" Target="../media/image1.png"/><Relationship Id="rId1" Type="http://schemas.openxmlformats.org/officeDocument/2006/relationships/vmlDrawing" Target="../drawings/vmlDrawing2.vml"/><Relationship Id="rId2"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p:cNvPicPr>
            <a:picLocks noChangeAspect="1" noChangeArrowheads="1"/>
          </p:cNvPicPr>
          <p:nvPr/>
        </p:nvPicPr>
        <p:blipFill>
          <a:blip r:embed="rId3"/>
          <a:srcRect/>
          <a:stretch>
            <a:fillRect/>
          </a:stretch>
        </p:blipFill>
        <p:spPr bwMode="auto">
          <a:xfrm>
            <a:off x="0" y="4587875"/>
            <a:ext cx="9144000" cy="2270125"/>
          </a:xfrm>
          <a:prstGeom prst="rect">
            <a:avLst/>
          </a:prstGeom>
          <a:noFill/>
          <a:ln w="9525">
            <a:noFill/>
            <a:miter lim="800000"/>
            <a:headEnd/>
            <a:tailEnd/>
          </a:ln>
        </p:spPr>
      </p:pic>
      <p:graphicFrame>
        <p:nvGraphicFramePr>
          <p:cNvPr id="5" name="Object 9"/>
          <p:cNvGraphicFramePr>
            <a:graphicFrameLocks noChangeAspect="1"/>
          </p:cNvGraphicFramePr>
          <p:nvPr/>
        </p:nvGraphicFramePr>
        <p:xfrm>
          <a:off x="6804025" y="404813"/>
          <a:ext cx="2001838" cy="742950"/>
        </p:xfrm>
        <a:graphic>
          <a:graphicData uri="http://schemas.openxmlformats.org/presentationml/2006/ole">
            <mc:AlternateContent xmlns:mc="http://schemas.openxmlformats.org/markup-compatibility/2006">
              <mc:Choice xmlns:v="urn:schemas-microsoft-com:vml" Requires="v">
                <p:oleObj spid="_x0000_s61444" name="Photo Editor Photo" r:id="rId4" imgW="4858428" imgH="1800476" progId="">
                  <p:embed/>
                </p:oleObj>
              </mc:Choice>
              <mc:Fallback>
                <p:oleObj name="Photo Editor Photo" r:id="rId4" imgW="4858428" imgH="1800476" progId="">
                  <p:embed/>
                  <p:pic>
                    <p:nvPicPr>
                      <p:cNvPr id="0" name="Object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04025" y="404813"/>
                        <a:ext cx="2001838" cy="742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9155" name="Rectangle 3"/>
          <p:cNvSpPr>
            <a:spLocks noGrp="1" noChangeArrowheads="1"/>
          </p:cNvSpPr>
          <p:nvPr>
            <p:ph type="ctrTitle"/>
          </p:nvPr>
        </p:nvSpPr>
        <p:spPr>
          <a:xfrm>
            <a:off x="685800" y="228600"/>
            <a:ext cx="7620000" cy="1143000"/>
          </a:xfrm>
        </p:spPr>
        <p:txBody>
          <a:bodyPr/>
          <a:lstStyle>
            <a:lvl1pPr>
              <a:defRPr/>
            </a:lvl1pPr>
          </a:lstStyle>
          <a:p>
            <a:r>
              <a:rPr lang="en-GB"/>
              <a:t>Master title style</a:t>
            </a:r>
          </a:p>
        </p:txBody>
      </p:sp>
      <p:sp>
        <p:nvSpPr>
          <p:cNvPr id="49156" name="Rectangle 4"/>
          <p:cNvSpPr>
            <a:spLocks noGrp="1" noChangeArrowheads="1"/>
          </p:cNvSpPr>
          <p:nvPr>
            <p:ph type="subTitle" idx="1"/>
          </p:nvPr>
        </p:nvSpPr>
        <p:spPr>
          <a:xfrm>
            <a:off x="1295400" y="2133600"/>
            <a:ext cx="6400800" cy="1752600"/>
          </a:xfrm>
        </p:spPr>
        <p:txBody>
          <a:bodyPr/>
          <a:lstStyle>
            <a:lvl1pPr marL="0" indent="0" algn="ctr">
              <a:buFontTx/>
              <a:buNone/>
              <a:defRPr/>
            </a:lvl1pPr>
          </a:lstStyle>
          <a:p>
            <a:r>
              <a:rPr lang="en-GB"/>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1C0EFC27-F80F-4DFE-A05C-5B8BC4D92D6C}" type="slidenum">
              <a:rPr lang="en-GB"/>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77BD06FF-04FD-4436-8676-9EEC280B7FDC}"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6B94BCAA-FCA5-43C1-9BF8-CB98413A389A}" type="slidenum">
              <a:rPr lang="en-GB"/>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66C36638-35FB-4109-BE45-9C31234045F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4B7F6A27-E07C-43C6-AB71-89A83D58B56D}"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fld id="{1C45745B-C5D0-42CA-874C-8A5294F52341}"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fld id="{6A905C9C-5F5B-45AB-877E-135DDFAFE038}"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fld id="{D0FA09B4-3DA9-4F0D-ACE5-D569DABD7D45}"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B9DC7224-8E63-4837-AF26-BA6598B99581}"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D8F64E64-19A1-4DF9-8B6C-428F83CFAC7D}"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vmlDrawing" Target="../drawings/vmlDrawing1.vml"/><Relationship Id="rId14" Type="http://schemas.openxmlformats.org/officeDocument/2006/relationships/image" Target="../media/image2.jpeg"/><Relationship Id="rId15" Type="http://schemas.openxmlformats.org/officeDocument/2006/relationships/oleObject" Target="../embeddings/oleObject1.bin"/><Relationship Id="rId16"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7"/>
          <p:cNvPicPr>
            <a:picLocks noChangeAspect="1" noChangeArrowheads="1"/>
          </p:cNvPicPr>
          <p:nvPr/>
        </p:nvPicPr>
        <p:blipFill>
          <a:blip r:embed="rId14"/>
          <a:srcRect/>
          <a:stretch>
            <a:fillRect/>
          </a:stretch>
        </p:blipFill>
        <p:spPr bwMode="auto">
          <a:xfrm>
            <a:off x="0" y="6094413"/>
            <a:ext cx="9144000" cy="763587"/>
          </a:xfrm>
          <a:prstGeom prst="rect">
            <a:avLst/>
          </a:prstGeom>
          <a:noFill/>
          <a:ln w="9525">
            <a:noFill/>
            <a:miter lim="800000"/>
            <a:headEnd/>
            <a:tailEnd/>
          </a:ln>
        </p:spPr>
      </p:pic>
      <p:sp>
        <p:nvSpPr>
          <p:cNvPr id="1027" name="Rectangle 2"/>
          <p:cNvSpPr>
            <a:spLocks noGrp="1" noChangeArrowheads="1"/>
          </p:cNvSpPr>
          <p:nvPr>
            <p:ph type="title"/>
          </p:nvPr>
        </p:nvSpPr>
        <p:spPr bwMode="auto">
          <a:xfrm>
            <a:off x="685800" y="228600"/>
            <a:ext cx="77724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2" name="Rectangle 4"/>
          <p:cNvSpPr>
            <a:spLocks noGrp="1" noChangeArrowheads="1"/>
          </p:cNvSpPr>
          <p:nvPr>
            <p:ph type="dt" sz="half" idx="2"/>
          </p:nvPr>
        </p:nvSpPr>
        <p:spPr bwMode="auto">
          <a:xfrm>
            <a:off x="152400" y="55626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ea typeface="+mn-ea"/>
              </a:defRPr>
            </a:lvl1pPr>
          </a:lstStyle>
          <a:p>
            <a:pPr>
              <a:defRPr/>
            </a:pPr>
            <a:endParaRPr lang="en-GB"/>
          </a:p>
        </p:txBody>
      </p:sp>
      <p:sp>
        <p:nvSpPr>
          <p:cNvPr id="3" name="Rectangle 5"/>
          <p:cNvSpPr>
            <a:spLocks noGrp="1" noChangeArrowheads="1"/>
          </p:cNvSpPr>
          <p:nvPr>
            <p:ph type="ftr" sz="quarter" idx="3"/>
          </p:nvPr>
        </p:nvSpPr>
        <p:spPr bwMode="auto">
          <a:xfrm>
            <a:off x="3276600" y="55626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ea typeface="+mn-ea"/>
              </a:defRPr>
            </a:lvl1pPr>
          </a:lstStyle>
          <a:p>
            <a:pPr>
              <a:defRPr/>
            </a:pPr>
            <a:endParaRPr lang="en-GB"/>
          </a:p>
        </p:txBody>
      </p:sp>
      <p:sp>
        <p:nvSpPr>
          <p:cNvPr id="4" name="Rectangle 6"/>
          <p:cNvSpPr>
            <a:spLocks noGrp="1" noChangeArrowheads="1"/>
          </p:cNvSpPr>
          <p:nvPr>
            <p:ph type="sldNum" sz="quarter" idx="4"/>
          </p:nvPr>
        </p:nvSpPr>
        <p:spPr bwMode="auto">
          <a:xfrm>
            <a:off x="7010400" y="55626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Calibri" pitchFamily="34" charset="0"/>
              </a:defRPr>
            </a:lvl1pPr>
          </a:lstStyle>
          <a:p>
            <a:fld id="{6BDCC572-BD51-4478-84C3-2866D57B25E2}" type="slidenum">
              <a:rPr lang="en-GB"/>
              <a:pPr/>
              <a:t>‹#›</a:t>
            </a:fld>
            <a:endParaRPr lang="en-GB"/>
          </a:p>
        </p:txBody>
      </p:sp>
      <p:graphicFrame>
        <p:nvGraphicFramePr>
          <p:cNvPr id="1032" name="Object 8"/>
          <p:cNvGraphicFramePr>
            <a:graphicFrameLocks noChangeAspect="1"/>
          </p:cNvGraphicFramePr>
          <p:nvPr/>
        </p:nvGraphicFramePr>
        <p:xfrm>
          <a:off x="6804025" y="404813"/>
          <a:ext cx="2001838" cy="742950"/>
        </p:xfrm>
        <a:graphic>
          <a:graphicData uri="http://schemas.openxmlformats.org/presentationml/2006/ole">
            <mc:AlternateContent xmlns:mc="http://schemas.openxmlformats.org/markup-compatibility/2006">
              <mc:Choice xmlns:v="urn:schemas-microsoft-com:vml" Requires="v">
                <p:oleObj spid="_x0000_s1034" name="Photo Editor Photo" r:id="rId15" imgW="4858428" imgH="1800476" progId="">
                  <p:embed/>
                </p:oleObj>
              </mc:Choice>
              <mc:Fallback>
                <p:oleObj name="Photo Editor Photo" r:id="rId15" imgW="4858428" imgH="1800476" progId="">
                  <p:embed/>
                  <p:pic>
                    <p:nvPicPr>
                      <p:cNvPr id="0" name="Object 8"/>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804025" y="404813"/>
                        <a:ext cx="2001838" cy="742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3947" r:id="rId1"/>
    <p:sldLayoutId id="2147483937" r:id="rId2"/>
    <p:sldLayoutId id="2147483938" r:id="rId3"/>
    <p:sldLayoutId id="2147483939" r:id="rId4"/>
    <p:sldLayoutId id="2147483940" r:id="rId5"/>
    <p:sldLayoutId id="2147483941" r:id="rId6"/>
    <p:sldLayoutId id="2147483942" r:id="rId7"/>
    <p:sldLayoutId id="2147483943" r:id="rId8"/>
    <p:sldLayoutId id="2147483944" r:id="rId9"/>
    <p:sldLayoutId id="2147483945" r:id="rId10"/>
    <p:sldLayoutId id="2147483946" r:id="rId11"/>
  </p:sldLayoutIdLst>
  <p:txStyles>
    <p:titleStyle>
      <a:lvl1pPr algn="l" rtl="0" eaLnBrk="0" fontAlgn="base" hangingPunct="0">
        <a:spcBef>
          <a:spcPct val="0"/>
        </a:spcBef>
        <a:spcAft>
          <a:spcPct val="0"/>
        </a:spcAft>
        <a:defRPr sz="4400" b="1">
          <a:solidFill>
            <a:schemeClr val="tx2"/>
          </a:solidFill>
          <a:latin typeface="+mj-lt"/>
          <a:ea typeface="MS PGothic" pitchFamily="34" charset="-128"/>
          <a:cs typeface="+mj-cs"/>
        </a:defRPr>
      </a:lvl1pPr>
      <a:lvl2pPr algn="l" rtl="0" eaLnBrk="0" fontAlgn="base" hangingPunct="0">
        <a:spcBef>
          <a:spcPct val="0"/>
        </a:spcBef>
        <a:spcAft>
          <a:spcPct val="0"/>
        </a:spcAft>
        <a:defRPr sz="4400" b="1">
          <a:solidFill>
            <a:schemeClr val="tx2"/>
          </a:solidFill>
          <a:latin typeface="Calibri" pitchFamily="34" charset="0"/>
          <a:ea typeface="MS PGothic" pitchFamily="34" charset="-128"/>
        </a:defRPr>
      </a:lvl2pPr>
      <a:lvl3pPr algn="l" rtl="0" eaLnBrk="0" fontAlgn="base" hangingPunct="0">
        <a:spcBef>
          <a:spcPct val="0"/>
        </a:spcBef>
        <a:spcAft>
          <a:spcPct val="0"/>
        </a:spcAft>
        <a:defRPr sz="4400" b="1">
          <a:solidFill>
            <a:schemeClr val="tx2"/>
          </a:solidFill>
          <a:latin typeface="Calibri" pitchFamily="34" charset="0"/>
          <a:ea typeface="MS PGothic" pitchFamily="34" charset="-128"/>
        </a:defRPr>
      </a:lvl3pPr>
      <a:lvl4pPr algn="l" rtl="0" eaLnBrk="0" fontAlgn="base" hangingPunct="0">
        <a:spcBef>
          <a:spcPct val="0"/>
        </a:spcBef>
        <a:spcAft>
          <a:spcPct val="0"/>
        </a:spcAft>
        <a:defRPr sz="4400" b="1">
          <a:solidFill>
            <a:schemeClr val="tx2"/>
          </a:solidFill>
          <a:latin typeface="Calibri" pitchFamily="34" charset="0"/>
          <a:ea typeface="MS PGothic" pitchFamily="34" charset="-128"/>
        </a:defRPr>
      </a:lvl4pPr>
      <a:lvl5pPr algn="l" rtl="0" eaLnBrk="0" fontAlgn="base" hangingPunct="0">
        <a:spcBef>
          <a:spcPct val="0"/>
        </a:spcBef>
        <a:spcAft>
          <a:spcPct val="0"/>
        </a:spcAft>
        <a:defRPr sz="4400" b="1">
          <a:solidFill>
            <a:schemeClr val="tx2"/>
          </a:solidFill>
          <a:latin typeface="Calibri" pitchFamily="34" charset="0"/>
          <a:ea typeface="MS PGothic" pitchFamily="34" charset="-128"/>
        </a:defRPr>
      </a:lvl5pPr>
      <a:lvl6pPr marL="457200" algn="l" rtl="0" eaLnBrk="0" fontAlgn="base" hangingPunct="0">
        <a:spcBef>
          <a:spcPct val="0"/>
        </a:spcBef>
        <a:spcAft>
          <a:spcPct val="0"/>
        </a:spcAft>
        <a:defRPr sz="4400" b="1">
          <a:solidFill>
            <a:schemeClr val="tx2"/>
          </a:solidFill>
          <a:latin typeface="Arial" charset="0"/>
        </a:defRPr>
      </a:lvl6pPr>
      <a:lvl7pPr marL="914400" algn="l" rtl="0" eaLnBrk="0" fontAlgn="base" hangingPunct="0">
        <a:spcBef>
          <a:spcPct val="0"/>
        </a:spcBef>
        <a:spcAft>
          <a:spcPct val="0"/>
        </a:spcAft>
        <a:defRPr sz="4400" b="1">
          <a:solidFill>
            <a:schemeClr val="tx2"/>
          </a:solidFill>
          <a:latin typeface="Arial" charset="0"/>
        </a:defRPr>
      </a:lvl7pPr>
      <a:lvl8pPr marL="1371600" algn="l" rtl="0" eaLnBrk="0" fontAlgn="base" hangingPunct="0">
        <a:spcBef>
          <a:spcPct val="0"/>
        </a:spcBef>
        <a:spcAft>
          <a:spcPct val="0"/>
        </a:spcAft>
        <a:defRPr sz="4400" b="1">
          <a:solidFill>
            <a:schemeClr val="tx2"/>
          </a:solidFill>
          <a:latin typeface="Arial" charset="0"/>
        </a:defRPr>
      </a:lvl8pPr>
      <a:lvl9pPr marL="1828800" algn="l" rtl="0" eaLnBrk="0" fontAlgn="base" hangingPunct="0">
        <a:spcBef>
          <a:spcPct val="0"/>
        </a:spcBef>
        <a:spcAft>
          <a:spcPct val="0"/>
        </a:spcAft>
        <a:defRPr sz="4400" b="1">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S PGothic" pitchFamily="34" charset="-128"/>
          <a:cs typeface="+mn-cs"/>
        </a:defRPr>
      </a:lvl1pPr>
      <a:lvl2pPr marL="742950" indent="-285750" algn="l" rtl="0" eaLnBrk="0" fontAlgn="base" hangingPunct="0">
        <a:spcBef>
          <a:spcPct val="20000"/>
        </a:spcBef>
        <a:spcAft>
          <a:spcPct val="0"/>
        </a:spcAft>
        <a:buChar char="–"/>
        <a:defRPr sz="2800">
          <a:solidFill>
            <a:schemeClr val="tx1"/>
          </a:solidFill>
          <a:latin typeface="+mn-lt"/>
          <a:ea typeface="MS PGothic" pitchFamily="34" charset="-128"/>
        </a:defRPr>
      </a:lvl2pPr>
      <a:lvl3pPr marL="1143000" indent="-228600" algn="l" rtl="0" eaLnBrk="0" fontAlgn="base" hangingPunct="0">
        <a:spcBef>
          <a:spcPct val="20000"/>
        </a:spcBef>
        <a:spcAft>
          <a:spcPct val="0"/>
        </a:spcAft>
        <a:buChar char="•"/>
        <a:defRPr sz="2400">
          <a:solidFill>
            <a:schemeClr val="tx1"/>
          </a:solidFill>
          <a:latin typeface="+mn-lt"/>
          <a:ea typeface="MS PGothic" pitchFamily="34" charset="-128"/>
        </a:defRPr>
      </a:lvl3pPr>
      <a:lvl4pPr marL="1600200" indent="-228600" algn="l" rtl="0" eaLnBrk="0" fontAlgn="base" hangingPunct="0">
        <a:spcBef>
          <a:spcPct val="20000"/>
        </a:spcBef>
        <a:spcAft>
          <a:spcPct val="0"/>
        </a:spcAft>
        <a:buChar char="–"/>
        <a:defRPr sz="2000">
          <a:solidFill>
            <a:schemeClr val="tx1"/>
          </a:solidFill>
          <a:latin typeface="+mn-lt"/>
          <a:ea typeface="MS PGothic" pitchFamily="34" charset="-128"/>
        </a:defRPr>
      </a:lvl4pPr>
      <a:lvl5pPr marL="2057400" indent="-228600" algn="l" rtl="0" eaLnBrk="0" fontAlgn="base" hangingPunct="0">
        <a:spcBef>
          <a:spcPct val="20000"/>
        </a:spcBef>
        <a:spcAft>
          <a:spcPct val="0"/>
        </a:spcAft>
        <a:buChar char="»"/>
        <a:defRPr sz="2000">
          <a:solidFill>
            <a:schemeClr val="tx1"/>
          </a:solidFill>
          <a:latin typeface="+mn-lt"/>
          <a:ea typeface="MS PGothic" pitchFamily="34" charset="-128"/>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6"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1026"/>
          <p:cNvPicPr>
            <a:picLocks noChangeAspect="1" noChangeArrowheads="1"/>
          </p:cNvPicPr>
          <p:nvPr/>
        </p:nvPicPr>
        <p:blipFill>
          <a:blip r:embed="rId3"/>
          <a:srcRect/>
          <a:stretch>
            <a:fillRect/>
          </a:stretch>
        </p:blipFill>
        <p:spPr bwMode="auto">
          <a:xfrm>
            <a:off x="0" y="4587875"/>
            <a:ext cx="9144000" cy="2270125"/>
          </a:xfrm>
          <a:prstGeom prst="rect">
            <a:avLst/>
          </a:prstGeom>
          <a:noFill/>
          <a:ln w="9525">
            <a:noFill/>
            <a:miter lim="800000"/>
            <a:headEnd/>
            <a:tailEnd/>
          </a:ln>
        </p:spPr>
      </p:pic>
      <p:sp>
        <p:nvSpPr>
          <p:cNvPr id="15362" name="Text Box 1027"/>
          <p:cNvSpPr txBox="1">
            <a:spLocks noChangeArrowheads="1"/>
          </p:cNvSpPr>
          <p:nvPr/>
        </p:nvSpPr>
        <p:spPr bwMode="auto">
          <a:xfrm>
            <a:off x="762000" y="1981200"/>
            <a:ext cx="7467600" cy="1098550"/>
          </a:xfrm>
          <a:prstGeom prst="rect">
            <a:avLst/>
          </a:prstGeom>
          <a:noFill/>
          <a:ln w="9525">
            <a:noFill/>
            <a:miter lim="800000"/>
            <a:headEnd/>
            <a:tailEnd/>
          </a:ln>
        </p:spPr>
        <p:txBody>
          <a:bodyPr>
            <a:spAutoFit/>
          </a:bodyPr>
          <a:lstStyle/>
          <a:p>
            <a:pPr algn="ctr">
              <a:spcBef>
                <a:spcPct val="50000"/>
              </a:spcBef>
            </a:pPr>
            <a:endParaRPr lang="en-GB">
              <a:latin typeface="Arial Black" pitchFamily="34" charset="0"/>
            </a:endParaRPr>
          </a:p>
          <a:p>
            <a:pPr algn="ctr">
              <a:spcBef>
                <a:spcPct val="50000"/>
              </a:spcBef>
            </a:pPr>
            <a:endParaRPr lang="en-GB" sz="2800">
              <a:latin typeface="Arial Black" pitchFamily="34" charset="0"/>
            </a:endParaRPr>
          </a:p>
        </p:txBody>
      </p:sp>
      <p:sp>
        <p:nvSpPr>
          <p:cNvPr id="15363" name="Rectangle 1034"/>
          <p:cNvSpPr>
            <a:spLocks noGrp="1" noChangeArrowheads="1"/>
          </p:cNvSpPr>
          <p:nvPr>
            <p:ph type="subTitle" idx="1"/>
          </p:nvPr>
        </p:nvSpPr>
        <p:spPr>
          <a:xfrm>
            <a:off x="214313" y="571500"/>
            <a:ext cx="8643937" cy="4143375"/>
          </a:xfrm>
        </p:spPr>
        <p:txBody>
          <a:bodyPr/>
          <a:lstStyle/>
          <a:p>
            <a:pPr>
              <a:lnSpc>
                <a:spcPct val="120000"/>
              </a:lnSpc>
            </a:pPr>
            <a:r>
              <a:rPr lang="en-US" b="1" dirty="0" smtClean="0"/>
              <a:t>MA Educational Leadership (Teach First) </a:t>
            </a:r>
          </a:p>
          <a:p>
            <a:pPr>
              <a:lnSpc>
                <a:spcPct val="120000"/>
              </a:lnSpc>
            </a:pPr>
            <a:r>
              <a:rPr lang="en-US" b="1" dirty="0" smtClean="0"/>
              <a:t>Module: Improving Schools in Areas of Socio-economic Disadvantage</a:t>
            </a:r>
          </a:p>
          <a:p>
            <a:pPr>
              <a:lnSpc>
                <a:spcPct val="120000"/>
              </a:lnSpc>
            </a:pPr>
            <a:r>
              <a:rPr lang="en-US" b="1" dirty="0" smtClean="0"/>
              <a:t>Session 2: The Education Policy Process</a:t>
            </a:r>
          </a:p>
          <a:p>
            <a:pPr>
              <a:lnSpc>
                <a:spcPct val="120000"/>
              </a:lnSpc>
            </a:pPr>
            <a:r>
              <a:rPr lang="en-US" b="1" dirty="0" smtClean="0"/>
              <a:t>Led by Justine Mercer, Janet Harvey and Kate Keefe</a:t>
            </a: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ChangeArrowheads="1"/>
          </p:cNvSpPr>
          <p:nvPr>
            <p:ph type="title"/>
          </p:nvPr>
        </p:nvSpPr>
        <p:spPr>
          <a:xfrm>
            <a:off x="0" y="228600"/>
            <a:ext cx="9144000" cy="1219200"/>
          </a:xfrm>
        </p:spPr>
        <p:txBody>
          <a:bodyPr/>
          <a:lstStyle/>
          <a:p>
            <a:r>
              <a:rPr lang="en-GB" smtClean="0">
                <a:solidFill>
                  <a:schemeClr val="tx1"/>
                </a:solidFill>
              </a:rPr>
              <a:t>Leaders can also influence policy at the meso- and macro-levels</a:t>
            </a:r>
          </a:p>
        </p:txBody>
      </p:sp>
      <p:sp>
        <p:nvSpPr>
          <p:cNvPr id="33794" name="Rectangle 3"/>
          <p:cNvSpPr>
            <a:spLocks noGrp="1" noChangeArrowheads="1"/>
          </p:cNvSpPr>
          <p:nvPr>
            <p:ph type="body" idx="1"/>
          </p:nvPr>
        </p:nvSpPr>
        <p:spPr>
          <a:xfrm>
            <a:off x="304800" y="1643063"/>
            <a:ext cx="8458200" cy="4986337"/>
          </a:xfrm>
        </p:spPr>
        <p:txBody>
          <a:bodyPr/>
          <a:lstStyle/>
          <a:p>
            <a:pPr>
              <a:buFontTx/>
              <a:buNone/>
            </a:pPr>
            <a:r>
              <a:rPr lang="en-US" altLang="en-GB" smtClean="0"/>
              <a:t>“</a:t>
            </a:r>
            <a:r>
              <a:rPr lang="en-US" smtClean="0"/>
              <a:t>Key practitioners in schools and college, rather than being passive implementers of policies determined and decided elsewhere, are able to shape national policy at an early stage, perhaps through their involvement in interest groups, professional associations or their favoured position in government policy forums and think-tanks.</a:t>
            </a:r>
            <a:r>
              <a:rPr lang="en-US" altLang="en-GB" smtClean="0"/>
              <a:t>”</a:t>
            </a:r>
            <a:r>
              <a:rPr lang="en-US" smtClean="0"/>
              <a:t> </a:t>
            </a:r>
          </a:p>
          <a:p>
            <a:pPr>
              <a:buFontTx/>
              <a:buNone/>
            </a:pPr>
            <a:r>
              <a:rPr lang="en-US" smtClean="0"/>
              <a:t>			(Bell and Stevenson 2006: 8)</a:t>
            </a: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1" name="Content Placeholder 3" descr="Brett Wigdortz with Gordon Brown.jpg"/>
          <p:cNvPicPr>
            <a:picLocks noGrp="1" noChangeAspect="1"/>
          </p:cNvPicPr>
          <p:nvPr>
            <p:ph idx="1"/>
          </p:nvPr>
        </p:nvPicPr>
        <p:blipFill>
          <a:blip r:embed="rId3"/>
          <a:srcRect/>
          <a:stretch>
            <a:fillRect/>
          </a:stretch>
        </p:blipFill>
        <p:spPr>
          <a:xfrm>
            <a:off x="285750" y="357188"/>
            <a:ext cx="5260975" cy="3500437"/>
          </a:xfrm>
        </p:spPr>
      </p:pic>
      <p:pic>
        <p:nvPicPr>
          <p:cNvPr id="35842" name="Picture 4" descr="Brett Wigortz and Michael Gove.jpg"/>
          <p:cNvPicPr>
            <a:picLocks noChangeAspect="1"/>
          </p:cNvPicPr>
          <p:nvPr/>
        </p:nvPicPr>
        <p:blipFill>
          <a:blip r:embed="rId4"/>
          <a:srcRect/>
          <a:stretch>
            <a:fillRect/>
          </a:stretch>
        </p:blipFill>
        <p:spPr bwMode="auto">
          <a:xfrm>
            <a:off x="4286250" y="3071813"/>
            <a:ext cx="4408488" cy="34290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Content Placeholder 3" descr="th_TFPolicyFirst2009Cover14441_2266.jpg.png"/>
          <p:cNvPicPr>
            <a:picLocks noGrp="1" noChangeAspect="1"/>
          </p:cNvPicPr>
          <p:nvPr>
            <p:ph idx="1"/>
          </p:nvPr>
        </p:nvPicPr>
        <p:blipFill>
          <a:blip r:embed="rId3"/>
          <a:srcRect/>
          <a:stretch>
            <a:fillRect/>
          </a:stretch>
        </p:blipFill>
        <p:spPr>
          <a:xfrm>
            <a:off x="4500563" y="2571750"/>
            <a:ext cx="2071687" cy="2970213"/>
          </a:xfrm>
        </p:spPr>
      </p:pic>
      <p:pic>
        <p:nvPicPr>
          <p:cNvPr id="37890" name="Picture 4" descr="PolicyFirst2007Cover14370_2245.jpg.png"/>
          <p:cNvPicPr>
            <a:picLocks noChangeAspect="1"/>
          </p:cNvPicPr>
          <p:nvPr/>
        </p:nvPicPr>
        <p:blipFill>
          <a:blip r:embed="rId4"/>
          <a:srcRect/>
          <a:stretch>
            <a:fillRect/>
          </a:stretch>
        </p:blipFill>
        <p:spPr bwMode="auto">
          <a:xfrm>
            <a:off x="6929438" y="3714750"/>
            <a:ext cx="2071687" cy="2927350"/>
          </a:xfrm>
          <a:prstGeom prst="rect">
            <a:avLst/>
          </a:prstGeom>
          <a:noFill/>
          <a:ln w="9525">
            <a:noFill/>
            <a:miter lim="800000"/>
            <a:headEnd/>
            <a:tailEnd/>
          </a:ln>
        </p:spPr>
      </p:pic>
      <p:pic>
        <p:nvPicPr>
          <p:cNvPr id="37891" name="Picture 5" descr="th_breaking-down-barriers36014_7959.png"/>
          <p:cNvPicPr>
            <a:picLocks noChangeAspect="1"/>
          </p:cNvPicPr>
          <p:nvPr/>
        </p:nvPicPr>
        <p:blipFill>
          <a:blip r:embed="rId5"/>
          <a:srcRect/>
          <a:stretch>
            <a:fillRect/>
          </a:stretch>
        </p:blipFill>
        <p:spPr bwMode="auto">
          <a:xfrm>
            <a:off x="285750" y="357188"/>
            <a:ext cx="1870075" cy="2643187"/>
          </a:xfrm>
          <a:prstGeom prst="rect">
            <a:avLst/>
          </a:prstGeom>
          <a:noFill/>
          <a:ln w="9525">
            <a:noFill/>
            <a:miter lim="800000"/>
            <a:headEnd/>
            <a:tailEnd/>
          </a:ln>
        </p:spPr>
      </p:pic>
      <p:pic>
        <p:nvPicPr>
          <p:cNvPr id="37892" name="Picture 6" descr="th_PolicyFirst2010Cover16130_2957.png"/>
          <p:cNvPicPr>
            <a:picLocks noChangeAspect="1"/>
          </p:cNvPicPr>
          <p:nvPr/>
        </p:nvPicPr>
        <p:blipFill>
          <a:blip r:embed="rId6"/>
          <a:srcRect/>
          <a:stretch>
            <a:fillRect/>
          </a:stretch>
        </p:blipFill>
        <p:spPr bwMode="auto">
          <a:xfrm>
            <a:off x="2286000" y="1428750"/>
            <a:ext cx="1928813" cy="2765425"/>
          </a:xfrm>
          <a:prstGeom prst="rect">
            <a:avLst/>
          </a:prstGeom>
          <a:noFill/>
          <a:ln w="9525">
            <a:noFill/>
            <a:miter lim="800000"/>
            <a:headEnd/>
            <a:tailEnd/>
          </a:ln>
        </p:spPr>
      </p:pic>
      <p:sp>
        <p:nvSpPr>
          <p:cNvPr id="2" name="TextBox 1"/>
          <p:cNvSpPr txBox="1"/>
          <p:nvPr/>
        </p:nvSpPr>
        <p:spPr>
          <a:xfrm>
            <a:off x="250825" y="4508500"/>
            <a:ext cx="3744913" cy="1201738"/>
          </a:xfrm>
          <a:prstGeom prst="rect">
            <a:avLst/>
          </a:prstGeom>
          <a:noFill/>
        </p:spPr>
        <p:txBody>
          <a:bodyPr>
            <a:spAutoFit/>
          </a:bodyPr>
          <a:lstStyle/>
          <a:p>
            <a:pPr>
              <a:defRPr/>
            </a:pPr>
            <a:r>
              <a:rPr lang="en-GB" dirty="0">
                <a:latin typeface="+mn-lt"/>
                <a:ea typeface="ＭＳ Ｐゴシック" charset="0"/>
              </a:rPr>
              <a:t>Four publications by </a:t>
            </a:r>
            <a:r>
              <a:rPr lang="en-GB" dirty="0" err="1">
                <a:latin typeface="+mn-lt"/>
                <a:ea typeface="ＭＳ Ｐゴシック" charset="0"/>
              </a:rPr>
              <a:t>TeachFirst</a:t>
            </a:r>
            <a:r>
              <a:rPr lang="en-GB" dirty="0">
                <a:latin typeface="+mn-lt"/>
                <a:ea typeface="ＭＳ Ｐゴシック" charset="0"/>
              </a:rPr>
              <a:t> Ambassadors intended for policy makers</a:t>
            </a:r>
            <a:r>
              <a:rPr lang="en-GB" dirty="0">
                <a:latin typeface="Times New Roman" charset="0"/>
                <a:ea typeface="ＭＳ Ｐゴシック" charset="0"/>
              </a:rPr>
              <a: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ChangeArrowheads="1"/>
          </p:cNvSpPr>
          <p:nvPr>
            <p:ph type="title" idx="4294967295"/>
          </p:nvPr>
        </p:nvSpPr>
        <p:spPr>
          <a:xfrm>
            <a:off x="357188" y="214313"/>
            <a:ext cx="8458200" cy="1128712"/>
          </a:xfrm>
        </p:spPr>
        <p:txBody>
          <a:bodyPr/>
          <a:lstStyle/>
          <a:p>
            <a:r>
              <a:rPr lang="en-GB" smtClean="0">
                <a:solidFill>
                  <a:schemeClr val="tx1"/>
                </a:solidFill>
              </a:rPr>
              <a:t>Models of policy development</a:t>
            </a:r>
            <a:endParaRPr lang="en-GB" sz="2400" smtClean="0">
              <a:solidFill>
                <a:schemeClr val="tx1"/>
              </a:solidFill>
            </a:endParaRPr>
          </a:p>
        </p:txBody>
      </p:sp>
      <p:sp>
        <p:nvSpPr>
          <p:cNvPr id="39938" name="Rectangle 3"/>
          <p:cNvSpPr>
            <a:spLocks noGrp="1" noChangeArrowheads="1"/>
          </p:cNvSpPr>
          <p:nvPr>
            <p:ph type="body" idx="4294967295"/>
          </p:nvPr>
        </p:nvSpPr>
        <p:spPr>
          <a:xfrm>
            <a:off x="500063" y="1214438"/>
            <a:ext cx="7905750" cy="5414962"/>
          </a:xfrm>
        </p:spPr>
        <p:txBody>
          <a:bodyPr/>
          <a:lstStyle/>
          <a:p>
            <a:pPr>
              <a:buFontTx/>
              <a:buNone/>
            </a:pPr>
            <a:r>
              <a:rPr lang="en-GB" smtClean="0"/>
              <a:t>The traditional linear model </a:t>
            </a:r>
          </a:p>
          <a:p>
            <a:r>
              <a:rPr lang="en-GB" smtClean="0">
                <a:cs typeface="Times New Roman" pitchFamily="18" charset="0"/>
              </a:rPr>
              <a:t>Initiation</a:t>
            </a:r>
          </a:p>
          <a:p>
            <a:pPr>
              <a:buFont typeface="Calibri" pitchFamily="34" charset="0"/>
              <a:buChar char="↓"/>
            </a:pPr>
            <a:r>
              <a:rPr lang="en-GB" smtClean="0">
                <a:cs typeface="Times New Roman" pitchFamily="18" charset="0"/>
              </a:rPr>
              <a:t>Reformulation of opinion </a:t>
            </a:r>
          </a:p>
          <a:p>
            <a:pPr>
              <a:buFont typeface="Calibri" pitchFamily="34" charset="0"/>
              <a:buChar char="↓"/>
            </a:pPr>
            <a:r>
              <a:rPr lang="en-GB" smtClean="0">
                <a:cs typeface="Times New Roman" pitchFamily="18" charset="0"/>
              </a:rPr>
              <a:t>Emergence of alternatives</a:t>
            </a:r>
          </a:p>
          <a:p>
            <a:pPr>
              <a:buFont typeface="Calibri" pitchFamily="34" charset="0"/>
              <a:buChar char="↓"/>
            </a:pPr>
            <a:r>
              <a:rPr lang="en-GB" smtClean="0">
                <a:cs typeface="Times New Roman" pitchFamily="18" charset="0"/>
              </a:rPr>
              <a:t>Discussion and debate</a:t>
            </a:r>
          </a:p>
          <a:p>
            <a:pPr>
              <a:buFont typeface="Calibri" pitchFamily="34" charset="0"/>
              <a:buChar char="↓"/>
            </a:pPr>
            <a:r>
              <a:rPr lang="en-GB" smtClean="0">
                <a:cs typeface="Times New Roman" pitchFamily="18" charset="0"/>
              </a:rPr>
              <a:t>Legitimization</a:t>
            </a:r>
          </a:p>
          <a:p>
            <a:r>
              <a:rPr lang="en-GB" smtClean="0">
                <a:cs typeface="Times New Roman" pitchFamily="18" charset="0"/>
              </a:rPr>
              <a:t>Implementation</a:t>
            </a:r>
          </a:p>
          <a:p>
            <a:pPr>
              <a:buFontTx/>
              <a:buNone/>
            </a:pPr>
            <a:r>
              <a:rPr lang="en-GB" smtClean="0">
                <a:cs typeface="Times New Roman" pitchFamily="18" charset="0"/>
              </a:rPr>
              <a:t>				(</a:t>
            </a:r>
            <a:r>
              <a:rPr lang="en-GB" sz="2400" smtClean="0">
                <a:cs typeface="Times New Roman" pitchFamily="18" charset="0"/>
              </a:rPr>
              <a:t>Bell and Stevenson 2006: 16)</a:t>
            </a: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2" name="Rectangle 4"/>
          <p:cNvSpPr>
            <a:spLocks noChangeArrowheads="1"/>
          </p:cNvSpPr>
          <p:nvPr/>
        </p:nvSpPr>
        <p:spPr bwMode="auto">
          <a:xfrm>
            <a:off x="142875" y="228600"/>
            <a:ext cx="8572500" cy="1143000"/>
          </a:xfrm>
          <a:prstGeom prst="rect">
            <a:avLst/>
          </a:prstGeom>
          <a:noFill/>
          <a:ln w="9525">
            <a:noFill/>
            <a:miter lim="800000"/>
            <a:headEnd/>
            <a:tailEnd/>
          </a:ln>
          <a:effectLst/>
        </p:spPr>
        <p:txBody>
          <a:bodyPr anchor="ctr"/>
          <a:lstStyle/>
          <a:p>
            <a:pPr algn="ctr">
              <a:defRPr/>
            </a:pPr>
            <a:r>
              <a:rPr lang="en-GB" sz="4000" b="1" dirty="0">
                <a:latin typeface="+mj-lt"/>
                <a:ea typeface="+mj-ea"/>
                <a:cs typeface="+mj-cs"/>
              </a:rPr>
              <a:t>A critique of the traditional approach</a:t>
            </a:r>
          </a:p>
        </p:txBody>
      </p:sp>
      <p:sp>
        <p:nvSpPr>
          <p:cNvPr id="41986" name="Rectangle 5"/>
          <p:cNvSpPr>
            <a:spLocks noChangeArrowheads="1"/>
          </p:cNvSpPr>
          <p:nvPr/>
        </p:nvSpPr>
        <p:spPr bwMode="auto">
          <a:xfrm>
            <a:off x="304800" y="1600200"/>
            <a:ext cx="8458200" cy="4343400"/>
          </a:xfrm>
          <a:prstGeom prst="rect">
            <a:avLst/>
          </a:prstGeom>
          <a:noFill/>
          <a:ln w="9525">
            <a:noFill/>
            <a:miter lim="800000"/>
            <a:headEnd/>
            <a:tailEnd/>
          </a:ln>
        </p:spPr>
        <p:txBody>
          <a:bodyPr/>
          <a:lstStyle/>
          <a:p>
            <a:pPr marL="342900" indent="-342900">
              <a:spcBef>
                <a:spcPct val="20000"/>
              </a:spcBef>
              <a:buClr>
                <a:schemeClr val="accent2"/>
              </a:buClr>
            </a:pPr>
            <a:r>
              <a:rPr lang="en-GB" sz="3200">
                <a:latin typeface="Calibri" pitchFamily="34" charset="0"/>
              </a:rPr>
              <a:t>Linear approaches to policy making </a:t>
            </a:r>
            <a:r>
              <a:rPr lang="ja-JP" altLang="en-GB" sz="3200">
                <a:latin typeface="Calibri" pitchFamily="34" charset="0"/>
              </a:rPr>
              <a:t>“</a:t>
            </a:r>
            <a:r>
              <a:rPr lang="en-GB" altLang="ja-JP" sz="3200">
                <a:latin typeface="Calibri" pitchFamily="34" charset="0"/>
              </a:rPr>
              <a:t>portray policy generation as remote and detached from implementation. Policy then </a:t>
            </a:r>
            <a:r>
              <a:rPr lang="ja-JP" altLang="en-GB" sz="3200">
                <a:latin typeface="Calibri" pitchFamily="34" charset="0"/>
              </a:rPr>
              <a:t>‘</a:t>
            </a:r>
            <a:r>
              <a:rPr lang="en-GB" altLang="ja-JP" sz="3200">
                <a:latin typeface="Calibri" pitchFamily="34" charset="0"/>
              </a:rPr>
              <a:t>gets done</a:t>
            </a:r>
            <a:r>
              <a:rPr lang="ja-JP" altLang="en-GB" sz="3200">
                <a:latin typeface="Calibri" pitchFamily="34" charset="0"/>
              </a:rPr>
              <a:t>’</a:t>
            </a:r>
            <a:r>
              <a:rPr lang="en-GB" altLang="ja-JP" sz="3200">
                <a:latin typeface="Calibri" pitchFamily="34" charset="0"/>
              </a:rPr>
              <a:t> to people by a chain of implementers</a:t>
            </a:r>
            <a:r>
              <a:rPr lang="ja-JP" altLang="en-GB" sz="3200">
                <a:latin typeface="Calibri" pitchFamily="34" charset="0"/>
              </a:rPr>
              <a:t>”</a:t>
            </a:r>
            <a:r>
              <a:rPr lang="en-GB" altLang="ja-JP" sz="3200">
                <a:latin typeface="Calibri" pitchFamily="34" charset="0"/>
              </a:rPr>
              <a:t>.</a:t>
            </a:r>
          </a:p>
          <a:p>
            <a:pPr marL="342900" indent="-342900">
              <a:spcBef>
                <a:spcPct val="20000"/>
              </a:spcBef>
              <a:buClr>
                <a:schemeClr val="accent2"/>
              </a:buClr>
            </a:pPr>
            <a:r>
              <a:rPr lang="en-GB" sz="3200">
                <a:latin typeface="Calibri" pitchFamily="34" charset="0"/>
              </a:rPr>
              <a:t>					(Bowe et al. 1992:7)</a:t>
            </a:r>
          </a:p>
          <a:p>
            <a:pPr marL="342900" indent="-342900">
              <a:spcBef>
                <a:spcPct val="20000"/>
              </a:spcBef>
              <a:buClr>
                <a:schemeClr val="accent2"/>
              </a:buClr>
            </a:pPr>
            <a:r>
              <a:rPr lang="en-GB" sz="3200">
                <a:latin typeface="Calibri" pitchFamily="34" charset="0"/>
              </a:rPr>
              <a:t>Policy making is a continual process, in which policy is still being made, and re-made, as it is being implemented.	(Bowe et al. 1992)</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ChangeArrowheads="1"/>
          </p:cNvSpPr>
          <p:nvPr>
            <p:ph type="title"/>
          </p:nvPr>
        </p:nvSpPr>
        <p:spPr>
          <a:xfrm>
            <a:off x="381000" y="381000"/>
            <a:ext cx="8229600" cy="1143000"/>
          </a:xfrm>
        </p:spPr>
        <p:txBody>
          <a:bodyPr/>
          <a:lstStyle/>
          <a:p>
            <a:r>
              <a:rPr lang="en-GB" smtClean="0">
                <a:solidFill>
                  <a:schemeClr val="tx1"/>
                </a:solidFill>
              </a:rPr>
              <a:t>Policy: product and process</a:t>
            </a:r>
            <a:r>
              <a:rPr lang="en-GB" sz="3200" smtClean="0">
                <a:solidFill>
                  <a:schemeClr val="tx1"/>
                </a:solidFill>
              </a:rPr>
              <a:t> </a:t>
            </a:r>
            <a:br>
              <a:rPr lang="en-GB" sz="3200" smtClean="0">
                <a:solidFill>
                  <a:schemeClr val="tx1"/>
                </a:solidFill>
              </a:rPr>
            </a:br>
            <a:r>
              <a:rPr lang="en-GB" sz="2000" smtClean="0">
                <a:solidFill>
                  <a:schemeClr val="tx1"/>
                </a:solidFill>
              </a:rPr>
              <a:t>(Ball 1994)</a:t>
            </a:r>
          </a:p>
        </p:txBody>
      </p:sp>
      <p:sp>
        <p:nvSpPr>
          <p:cNvPr id="43010" name="Rectangle 3"/>
          <p:cNvSpPr>
            <a:spLocks noGrp="1" noChangeArrowheads="1"/>
          </p:cNvSpPr>
          <p:nvPr>
            <p:ph type="body" idx="1"/>
          </p:nvPr>
        </p:nvSpPr>
        <p:spPr>
          <a:xfrm>
            <a:off x="357188" y="1643063"/>
            <a:ext cx="8358187" cy="4429125"/>
          </a:xfrm>
        </p:spPr>
        <p:txBody>
          <a:bodyPr/>
          <a:lstStyle/>
          <a:p>
            <a:pPr>
              <a:buFontTx/>
              <a:buNone/>
            </a:pPr>
            <a:r>
              <a:rPr lang="en-US" smtClean="0"/>
              <a:t>Policy is interpreted and re-interpreted at every stage of the policy development process. </a:t>
            </a:r>
          </a:p>
          <a:p>
            <a:pPr>
              <a:buFontTx/>
              <a:buNone/>
            </a:pPr>
            <a:r>
              <a:rPr lang="en-US" smtClean="0"/>
              <a:t>The policy that arrives on the doormat did not emerge from nowhere. </a:t>
            </a:r>
          </a:p>
          <a:p>
            <a:pPr>
              <a:buFontTx/>
              <a:buNone/>
            </a:pPr>
            <a:r>
              <a:rPr lang="en-US" smtClean="0"/>
              <a:t>Policies shift and change their meaning in the political arena when ministers or committee chairs or other influential individuals change.</a:t>
            </a:r>
            <a:endParaRPr lang="en-GB"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noChangeArrowheads="1"/>
          </p:cNvSpPr>
          <p:nvPr>
            <p:ph type="title"/>
          </p:nvPr>
        </p:nvSpPr>
        <p:spPr>
          <a:xfrm>
            <a:off x="357188" y="228600"/>
            <a:ext cx="7643812" cy="1219200"/>
          </a:xfrm>
        </p:spPr>
        <p:txBody>
          <a:bodyPr/>
          <a:lstStyle/>
          <a:p>
            <a:r>
              <a:rPr lang="en-GB" smtClean="0">
                <a:solidFill>
                  <a:schemeClr val="tx1"/>
                </a:solidFill>
              </a:rPr>
              <a:t>Policy as Text</a:t>
            </a:r>
            <a:endParaRPr lang="en-GB" sz="4000" smtClean="0">
              <a:solidFill>
                <a:schemeClr val="tx1"/>
              </a:solidFill>
            </a:endParaRPr>
          </a:p>
        </p:txBody>
      </p:sp>
      <p:sp>
        <p:nvSpPr>
          <p:cNvPr id="44034" name="Rectangle 3"/>
          <p:cNvSpPr>
            <a:spLocks noGrp="1" noChangeArrowheads="1"/>
          </p:cNvSpPr>
          <p:nvPr>
            <p:ph type="body" idx="1"/>
          </p:nvPr>
        </p:nvSpPr>
        <p:spPr>
          <a:xfrm>
            <a:off x="357188" y="1371600"/>
            <a:ext cx="8101012" cy="4414838"/>
          </a:xfrm>
        </p:spPr>
        <p:txBody>
          <a:bodyPr/>
          <a:lstStyle/>
          <a:p>
            <a:pPr>
              <a:lnSpc>
                <a:spcPct val="80000"/>
              </a:lnSpc>
              <a:buFontTx/>
              <a:buNone/>
            </a:pPr>
            <a:r>
              <a:rPr lang="en-US" altLang="en-GB" sz="2800" smtClean="0"/>
              <a:t>“</a:t>
            </a:r>
            <a:r>
              <a:rPr lang="en-US" sz="2800" smtClean="0"/>
              <a:t>The policies themselves, as texts, are not necessarily clear or closed or complete. The texts are the product of compromises at various stages (at points of initial influence, in the micropolitics of legislative formulation, in the parliamentary process and in the politics and micropolitics of interest group articulation). They are typically the cannabilized products of multiple (but circumscribed) influences and agendas. There is ad hocery, negotiation and serendipity within the state, within the policy formation process.</a:t>
            </a:r>
            <a:r>
              <a:rPr lang="en-US" altLang="en-GB" sz="2800" smtClean="0"/>
              <a:t>”</a:t>
            </a:r>
            <a:r>
              <a:rPr lang="en-US" sz="2800" smtClean="0"/>
              <a:t> </a:t>
            </a:r>
          </a:p>
          <a:p>
            <a:pPr algn="r">
              <a:lnSpc>
                <a:spcPct val="80000"/>
              </a:lnSpc>
              <a:buFontTx/>
              <a:buNone/>
            </a:pPr>
            <a:r>
              <a:rPr lang="en-GB" sz="2800" smtClean="0"/>
              <a:t>(Ball 1994: 16)</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ChangeArrowheads="1"/>
          </p:cNvSpPr>
          <p:nvPr>
            <p:ph type="title"/>
          </p:nvPr>
        </p:nvSpPr>
        <p:spPr>
          <a:xfrm>
            <a:off x="357188" y="228600"/>
            <a:ext cx="8101012" cy="771525"/>
          </a:xfrm>
        </p:spPr>
        <p:txBody>
          <a:bodyPr/>
          <a:lstStyle/>
          <a:p>
            <a:r>
              <a:rPr lang="en-GB" sz="4000" smtClean="0">
                <a:solidFill>
                  <a:schemeClr val="tx1"/>
                </a:solidFill>
              </a:rPr>
              <a:t>Policy as Discourse</a:t>
            </a:r>
          </a:p>
        </p:txBody>
      </p:sp>
      <p:sp>
        <p:nvSpPr>
          <p:cNvPr id="45058" name="Rectangle 3"/>
          <p:cNvSpPr>
            <a:spLocks noGrp="1" noChangeArrowheads="1"/>
          </p:cNvSpPr>
          <p:nvPr>
            <p:ph type="body" idx="1"/>
          </p:nvPr>
        </p:nvSpPr>
        <p:spPr>
          <a:xfrm>
            <a:off x="214313" y="1000125"/>
            <a:ext cx="8715375" cy="5095875"/>
          </a:xfrm>
        </p:spPr>
        <p:txBody>
          <a:bodyPr/>
          <a:lstStyle/>
          <a:p>
            <a:pPr>
              <a:lnSpc>
                <a:spcPct val="80000"/>
              </a:lnSpc>
              <a:buFontTx/>
              <a:buNone/>
            </a:pPr>
            <a:r>
              <a:rPr lang="en-US" altLang="en-GB" sz="2800" smtClean="0"/>
              <a:t>“</a:t>
            </a:r>
            <a:r>
              <a:rPr lang="en-US" sz="2800" smtClean="0"/>
              <a:t>Discourses provide a parameter within which notions of truth and knowledge are formed. However, the factors that shape such discourses are not value neutral, but reflect the structural balance of power in society.</a:t>
            </a:r>
            <a:r>
              <a:rPr lang="en-US" altLang="en-GB" sz="2800" smtClean="0"/>
              <a:t>”</a:t>
            </a:r>
            <a:r>
              <a:rPr lang="en-US" sz="2800" smtClean="0"/>
              <a:t>  (Bell and Stevenson 2006: 17)</a:t>
            </a:r>
          </a:p>
          <a:p>
            <a:pPr>
              <a:lnSpc>
                <a:spcPct val="80000"/>
              </a:lnSpc>
              <a:buFontTx/>
              <a:buNone/>
            </a:pPr>
            <a:endParaRPr lang="en-US" sz="2800" smtClean="0"/>
          </a:p>
          <a:p>
            <a:pPr>
              <a:lnSpc>
                <a:spcPct val="80000"/>
              </a:lnSpc>
              <a:buFontTx/>
              <a:buNone/>
            </a:pPr>
            <a:r>
              <a:rPr lang="en-US" altLang="en-GB" sz="2800" smtClean="0"/>
              <a:t>“</a:t>
            </a:r>
            <a:r>
              <a:rPr lang="en-US" sz="2800" smtClean="0"/>
              <a:t>Discourses are about what can be said, and thought, but also about who can speak, when, where and with what authority.</a:t>
            </a:r>
            <a:r>
              <a:rPr lang="en-US" altLang="en-GB" sz="2800" smtClean="0"/>
              <a:t>”</a:t>
            </a:r>
            <a:r>
              <a:rPr lang="en-US" sz="2800" smtClean="0"/>
              <a:t> (Ball 1994: 21)</a:t>
            </a:r>
          </a:p>
          <a:p>
            <a:pPr>
              <a:lnSpc>
                <a:spcPct val="80000"/>
              </a:lnSpc>
              <a:buFontTx/>
              <a:buNone/>
            </a:pPr>
            <a:endParaRPr lang="en-US" sz="2800" smtClean="0"/>
          </a:p>
          <a:p>
            <a:pPr>
              <a:lnSpc>
                <a:spcPct val="80000"/>
              </a:lnSpc>
              <a:buFontTx/>
              <a:buNone/>
            </a:pPr>
            <a:r>
              <a:rPr lang="en-US" sz="2800" smtClean="0"/>
              <a:t>There are struggles over the interpretation and enactment of policy but the scope and content of these struggles is constrained by the dominant discourses at that time. </a:t>
            </a:r>
            <a:endParaRPr lang="en-GB" sz="280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4"/>
          <p:cNvSpPr>
            <a:spLocks noChangeArrowheads="1"/>
          </p:cNvSpPr>
          <p:nvPr/>
        </p:nvSpPr>
        <p:spPr bwMode="auto">
          <a:xfrm>
            <a:off x="357188" y="228600"/>
            <a:ext cx="6643687" cy="1143000"/>
          </a:xfrm>
          <a:prstGeom prst="rect">
            <a:avLst/>
          </a:prstGeom>
          <a:noFill/>
          <a:ln w="9525">
            <a:noFill/>
            <a:miter lim="800000"/>
            <a:headEnd/>
            <a:tailEnd/>
          </a:ln>
        </p:spPr>
        <p:txBody>
          <a:bodyPr anchor="ctr"/>
          <a:lstStyle/>
          <a:p>
            <a:pPr algn="ctr"/>
            <a:r>
              <a:rPr lang="en-GB" sz="3600" b="1">
                <a:solidFill>
                  <a:schemeClr val="tx2"/>
                </a:solidFill>
                <a:latin typeface="Calibri" pitchFamily="34" charset="0"/>
              </a:rPr>
              <a:t>Bowe et al. (1992)</a:t>
            </a:r>
            <a:r>
              <a:rPr lang="ja-JP" altLang="en-GB" sz="3600" b="1">
                <a:solidFill>
                  <a:schemeClr val="tx2"/>
                </a:solidFill>
                <a:latin typeface="Calibri" pitchFamily="34" charset="0"/>
              </a:rPr>
              <a:t>’</a:t>
            </a:r>
            <a:r>
              <a:rPr lang="en-GB" altLang="ja-JP" sz="3600" b="1">
                <a:solidFill>
                  <a:schemeClr val="tx2"/>
                </a:solidFill>
                <a:latin typeface="Calibri" pitchFamily="34" charset="0"/>
              </a:rPr>
              <a:t>s model</a:t>
            </a:r>
            <a:endParaRPr lang="en-GB" sz="3600" b="1">
              <a:solidFill>
                <a:schemeClr val="tx2"/>
              </a:solidFill>
              <a:latin typeface="Calibri" pitchFamily="34" charset="0"/>
            </a:endParaRPr>
          </a:p>
        </p:txBody>
      </p:sp>
      <p:sp>
        <p:nvSpPr>
          <p:cNvPr id="32771" name="Rectangle 5"/>
          <p:cNvSpPr>
            <a:spLocks noChangeArrowheads="1"/>
          </p:cNvSpPr>
          <p:nvPr/>
        </p:nvSpPr>
        <p:spPr bwMode="auto">
          <a:xfrm>
            <a:off x="304800" y="1752600"/>
            <a:ext cx="8458200" cy="3890963"/>
          </a:xfrm>
          <a:prstGeom prst="rect">
            <a:avLst/>
          </a:prstGeom>
          <a:noFill/>
          <a:ln w="9525">
            <a:noFill/>
            <a:miter lim="800000"/>
            <a:headEnd/>
            <a:tailEnd/>
          </a:ln>
        </p:spPr>
        <p:txBody>
          <a:bodyPr/>
          <a:lstStyle/>
          <a:p>
            <a:pPr marL="342900" indent="-342900">
              <a:spcBef>
                <a:spcPct val="20000"/>
              </a:spcBef>
              <a:buClr>
                <a:schemeClr val="accent2"/>
              </a:buClr>
              <a:defRPr/>
            </a:pPr>
            <a:r>
              <a:rPr lang="en-GB" sz="3200" dirty="0">
                <a:ea typeface="+mn-ea"/>
              </a:rPr>
              <a:t>			     </a:t>
            </a:r>
            <a:r>
              <a:rPr lang="en-GB" sz="3200" b="1" dirty="0">
                <a:latin typeface="+mn-lt"/>
                <a:ea typeface="+mn-ea"/>
              </a:rPr>
              <a:t>Context of influence</a:t>
            </a:r>
          </a:p>
          <a:p>
            <a:pPr marL="342900" indent="-342900">
              <a:spcBef>
                <a:spcPct val="20000"/>
              </a:spcBef>
              <a:buClr>
                <a:schemeClr val="accent2"/>
              </a:buClr>
              <a:defRPr/>
            </a:pPr>
            <a:endParaRPr lang="en-GB" sz="3200" b="1" dirty="0">
              <a:latin typeface="+mn-lt"/>
              <a:ea typeface="+mn-ea"/>
            </a:endParaRPr>
          </a:p>
          <a:p>
            <a:pPr marL="342900" indent="-342900">
              <a:spcBef>
                <a:spcPct val="20000"/>
              </a:spcBef>
              <a:buClr>
                <a:schemeClr val="accent2"/>
              </a:buClr>
              <a:defRPr/>
            </a:pPr>
            <a:endParaRPr lang="en-GB" sz="3200" b="1" dirty="0">
              <a:latin typeface="+mn-lt"/>
              <a:ea typeface="+mn-ea"/>
            </a:endParaRPr>
          </a:p>
          <a:p>
            <a:pPr marL="342900" indent="-342900">
              <a:spcBef>
                <a:spcPct val="20000"/>
              </a:spcBef>
              <a:buClr>
                <a:schemeClr val="accent2"/>
              </a:buClr>
              <a:defRPr/>
            </a:pPr>
            <a:endParaRPr lang="en-GB" sz="3200" b="1" dirty="0">
              <a:latin typeface="+mn-lt"/>
              <a:ea typeface="+mn-ea"/>
            </a:endParaRPr>
          </a:p>
          <a:p>
            <a:pPr marL="342900" indent="-342900">
              <a:spcBef>
                <a:spcPct val="20000"/>
              </a:spcBef>
              <a:buClr>
                <a:schemeClr val="accent2"/>
              </a:buClr>
              <a:defRPr/>
            </a:pPr>
            <a:r>
              <a:rPr lang="en-GB" sz="3200" b="1" dirty="0">
                <a:latin typeface="+mn-lt"/>
                <a:ea typeface="+mn-ea"/>
              </a:rPr>
              <a:t>Context of policy 		Context of practice</a:t>
            </a:r>
          </a:p>
          <a:p>
            <a:pPr marL="342900" indent="-342900">
              <a:spcBef>
                <a:spcPct val="20000"/>
              </a:spcBef>
              <a:buClr>
                <a:schemeClr val="accent2"/>
              </a:buClr>
              <a:defRPr/>
            </a:pPr>
            <a:r>
              <a:rPr lang="en-GB" sz="3200" b="1" dirty="0">
                <a:latin typeface="+mn-lt"/>
                <a:ea typeface="+mn-ea"/>
              </a:rPr>
              <a:t>text production</a:t>
            </a:r>
          </a:p>
        </p:txBody>
      </p:sp>
      <p:sp>
        <p:nvSpPr>
          <p:cNvPr id="46083" name="Line 6"/>
          <p:cNvSpPr>
            <a:spLocks noChangeShapeType="1"/>
          </p:cNvSpPr>
          <p:nvPr/>
        </p:nvSpPr>
        <p:spPr bwMode="auto">
          <a:xfrm flipV="1">
            <a:off x="2411413" y="2420938"/>
            <a:ext cx="1655762" cy="1655762"/>
          </a:xfrm>
          <a:prstGeom prst="line">
            <a:avLst/>
          </a:prstGeom>
          <a:noFill/>
          <a:ln w="9525">
            <a:solidFill>
              <a:schemeClr val="tx1"/>
            </a:solidFill>
            <a:round/>
            <a:headEnd type="triangle" w="med" len="med"/>
            <a:tailEnd type="triangle" w="med" len="med"/>
          </a:ln>
        </p:spPr>
        <p:txBody>
          <a:bodyPr/>
          <a:lstStyle/>
          <a:p>
            <a:endParaRPr lang="en-GB"/>
          </a:p>
        </p:txBody>
      </p:sp>
      <p:sp>
        <p:nvSpPr>
          <p:cNvPr id="46084" name="Line 7"/>
          <p:cNvSpPr>
            <a:spLocks noChangeShapeType="1"/>
          </p:cNvSpPr>
          <p:nvPr/>
        </p:nvSpPr>
        <p:spPr bwMode="auto">
          <a:xfrm flipH="1" flipV="1">
            <a:off x="4859338" y="2420938"/>
            <a:ext cx="1657350" cy="1655762"/>
          </a:xfrm>
          <a:prstGeom prst="line">
            <a:avLst/>
          </a:prstGeom>
          <a:noFill/>
          <a:ln w="9525">
            <a:solidFill>
              <a:schemeClr val="tx1"/>
            </a:solidFill>
            <a:round/>
            <a:headEnd type="triangle" w="med" len="med"/>
            <a:tailEnd type="triangle" w="med" len="med"/>
          </a:ln>
        </p:spPr>
        <p:txBody>
          <a:bodyPr/>
          <a:lstStyle/>
          <a:p>
            <a:endParaRPr lang="en-GB"/>
          </a:p>
        </p:txBody>
      </p:sp>
      <p:sp>
        <p:nvSpPr>
          <p:cNvPr id="46085" name="Line 8"/>
          <p:cNvSpPr>
            <a:spLocks noChangeShapeType="1"/>
          </p:cNvSpPr>
          <p:nvPr/>
        </p:nvSpPr>
        <p:spPr bwMode="auto">
          <a:xfrm>
            <a:off x="3059113" y="4076700"/>
            <a:ext cx="2952750" cy="0"/>
          </a:xfrm>
          <a:prstGeom prst="line">
            <a:avLst/>
          </a:prstGeom>
          <a:noFill/>
          <a:ln w="9525">
            <a:solidFill>
              <a:schemeClr val="tx1"/>
            </a:solidFill>
            <a:round/>
            <a:headEnd type="triangle" w="med" len="med"/>
            <a:tailEnd type="triangle" w="med" len="med"/>
          </a:ln>
        </p:spPr>
        <p:txBody>
          <a:bodyPr/>
          <a:lstStyle/>
          <a:p>
            <a:endParaRPr lang="en-GB"/>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ChangeArrowheads="1"/>
          </p:cNvSpPr>
          <p:nvPr>
            <p:ph type="title"/>
          </p:nvPr>
        </p:nvSpPr>
        <p:spPr>
          <a:xfrm>
            <a:off x="285750" y="228600"/>
            <a:ext cx="8858250" cy="1200150"/>
          </a:xfrm>
        </p:spPr>
        <p:txBody>
          <a:bodyPr/>
          <a:lstStyle/>
          <a:p>
            <a:r>
              <a:rPr lang="en-GB" sz="4000" smtClean="0">
                <a:solidFill>
                  <a:schemeClr val="tx1"/>
                </a:solidFill>
              </a:rPr>
              <a:t>A cyclical model of policy development</a:t>
            </a:r>
          </a:p>
        </p:txBody>
      </p:sp>
      <p:sp>
        <p:nvSpPr>
          <p:cNvPr id="850947" name="Rectangle 3"/>
          <p:cNvSpPr>
            <a:spLocks noGrp="1" noChangeArrowheads="1"/>
          </p:cNvSpPr>
          <p:nvPr>
            <p:ph type="body" idx="1"/>
          </p:nvPr>
        </p:nvSpPr>
        <p:spPr>
          <a:xfrm>
            <a:off x="304800" y="1428750"/>
            <a:ext cx="8458200" cy="4667250"/>
          </a:xfrm>
        </p:spPr>
        <p:txBody>
          <a:bodyPr/>
          <a:lstStyle/>
          <a:p>
            <a:pPr>
              <a:lnSpc>
                <a:spcPct val="80000"/>
              </a:lnSpc>
              <a:buFontTx/>
              <a:buNone/>
            </a:pPr>
            <a:r>
              <a:rPr lang="en-US" altLang="en-GB" sz="2800" smtClean="0"/>
              <a:t>“</a:t>
            </a:r>
            <a:r>
              <a:rPr lang="en-US" sz="2800" smtClean="0"/>
              <a:t>In a very real sense, generation and implementation are continuous features of the policy process, with generation of policy … still taking place after the legislation has been effected; both within the central state and within the LEAs and the schools.</a:t>
            </a:r>
            <a:r>
              <a:rPr lang="en-US" altLang="en-GB" sz="2800" smtClean="0"/>
              <a:t>”</a:t>
            </a:r>
            <a:r>
              <a:rPr lang="en-US" sz="2800" smtClean="0"/>
              <a:t> </a:t>
            </a:r>
          </a:p>
          <a:p>
            <a:pPr>
              <a:lnSpc>
                <a:spcPct val="80000"/>
              </a:lnSpc>
              <a:buFontTx/>
              <a:buNone/>
            </a:pPr>
            <a:r>
              <a:rPr lang="en-US" sz="2800" smtClean="0"/>
              <a:t>				(Bowe et al. 1992: 14)</a:t>
            </a:r>
          </a:p>
          <a:p>
            <a:pPr>
              <a:lnSpc>
                <a:spcPct val="80000"/>
              </a:lnSpc>
              <a:buFontTx/>
              <a:buNone/>
            </a:pPr>
            <a:endParaRPr lang="en-US" sz="2800" smtClean="0"/>
          </a:p>
          <a:p>
            <a:pPr>
              <a:lnSpc>
                <a:spcPct val="80000"/>
              </a:lnSpc>
              <a:buFontTx/>
              <a:buNone/>
            </a:pPr>
            <a:r>
              <a:rPr lang="en-US" altLang="en-GB" sz="2800" smtClean="0"/>
              <a:t>“</a:t>
            </a:r>
            <a:r>
              <a:rPr lang="en-US" sz="2800" smtClean="0"/>
              <a:t>Sharp distinctions between policy generation and implementation can be unhelpful as they fail to account for the way in which policy is formed and reformed as it is being </a:t>
            </a:r>
            <a:r>
              <a:rPr lang="en-US" altLang="en-GB" sz="2800" smtClean="0"/>
              <a:t>‘</a:t>
            </a:r>
            <a:r>
              <a:rPr lang="en-US" sz="2800" smtClean="0"/>
              <a:t>implemented</a:t>
            </a:r>
            <a:r>
              <a:rPr lang="en-US" altLang="en-GB" sz="2800" smtClean="0"/>
              <a:t>’</a:t>
            </a:r>
            <a:r>
              <a:rPr lang="en-US" sz="2800" smtClean="0"/>
              <a:t>.</a:t>
            </a:r>
            <a:r>
              <a:rPr lang="en-US" altLang="en-GB" sz="2800" smtClean="0"/>
              <a:t>”</a:t>
            </a:r>
            <a:r>
              <a:rPr lang="en-US" sz="2800" smtClean="0"/>
              <a:t> </a:t>
            </a:r>
          </a:p>
          <a:p>
            <a:pPr>
              <a:lnSpc>
                <a:spcPct val="80000"/>
              </a:lnSpc>
              <a:buFontTx/>
              <a:buNone/>
            </a:pPr>
            <a:r>
              <a:rPr lang="en-US" sz="2800" smtClean="0"/>
              <a:t>				(Bell and Stevenson 2006: 9) </a:t>
            </a:r>
          </a:p>
          <a:p>
            <a:pPr>
              <a:lnSpc>
                <a:spcPct val="80000"/>
              </a:lnSpc>
              <a:buFontTx/>
              <a:buNone/>
            </a:pPr>
            <a:r>
              <a:rPr lang="en-US" sz="2400" b="1" smtClean="0">
                <a:effectLst>
                  <a:outerShdw blurRad="38100" dist="38100" dir="2700000" algn="tl">
                    <a:srgbClr val="C0C0C0"/>
                  </a:outerShdw>
                </a:effectLst>
              </a:rPr>
              <a:t> </a:t>
            </a: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idx="4294967295"/>
          </p:nvPr>
        </p:nvSpPr>
        <p:spPr>
          <a:xfrm>
            <a:off x="142875" y="304800"/>
            <a:ext cx="9001125" cy="838200"/>
          </a:xfrm>
        </p:spPr>
        <p:txBody>
          <a:bodyPr/>
          <a:lstStyle/>
          <a:p>
            <a:r>
              <a:rPr lang="en-GB" smtClean="0">
                <a:solidFill>
                  <a:schemeClr val="tx1"/>
                </a:solidFill>
              </a:rPr>
              <a:t>What is policy?</a:t>
            </a:r>
          </a:p>
        </p:txBody>
      </p:sp>
      <p:sp>
        <p:nvSpPr>
          <p:cNvPr id="17410" name="Rectangle 3"/>
          <p:cNvSpPr>
            <a:spLocks noGrp="1" noChangeArrowheads="1"/>
          </p:cNvSpPr>
          <p:nvPr>
            <p:ph type="body" idx="4294967295"/>
          </p:nvPr>
        </p:nvSpPr>
        <p:spPr>
          <a:xfrm>
            <a:off x="500063" y="1219200"/>
            <a:ext cx="8034337" cy="5105400"/>
          </a:xfrm>
        </p:spPr>
        <p:txBody>
          <a:bodyPr/>
          <a:lstStyle/>
          <a:p>
            <a:r>
              <a:rPr lang="ja-JP" altLang="en-GB" smtClean="0"/>
              <a:t>“</a:t>
            </a:r>
            <a:r>
              <a:rPr lang="en-GB" altLang="ja-JP" smtClean="0"/>
              <a:t>A set of guidelines that determine how one should proceed given a particular set of circumstances</a:t>
            </a:r>
            <a:r>
              <a:rPr lang="ja-JP" altLang="en-GB" smtClean="0"/>
              <a:t>”</a:t>
            </a:r>
            <a:endParaRPr lang="en-GB" altLang="ja-JP" smtClean="0"/>
          </a:p>
          <a:p>
            <a:pPr>
              <a:buFontTx/>
              <a:buNone/>
            </a:pPr>
            <a:r>
              <a:rPr lang="en-GB" smtClean="0"/>
              <a:t>				(Bell and Stevenson 2006:14)</a:t>
            </a:r>
          </a:p>
          <a:p>
            <a:endParaRPr lang="en-GB" smtClean="0"/>
          </a:p>
          <a:p>
            <a:r>
              <a:rPr lang="ja-JP" altLang="en-GB" smtClean="0"/>
              <a:t>“</a:t>
            </a:r>
            <a:r>
              <a:rPr lang="en-GB" altLang="ja-JP" smtClean="0"/>
              <a:t>Aims or goals, or statements of what ought to happen</a:t>
            </a:r>
            <a:r>
              <a:rPr lang="ja-JP" altLang="en-GB" smtClean="0"/>
              <a:t>”</a:t>
            </a:r>
            <a:r>
              <a:rPr lang="en-GB" altLang="ja-JP" smtClean="0"/>
              <a:t>	(Blakemore 2003: 10) </a:t>
            </a:r>
            <a:endParaRPr lang="en-GB" smtClean="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050"/>
          <p:cNvSpPr>
            <a:spLocks noGrp="1" noChangeArrowheads="1"/>
          </p:cNvSpPr>
          <p:nvPr>
            <p:ph type="title"/>
          </p:nvPr>
        </p:nvSpPr>
        <p:spPr>
          <a:xfrm>
            <a:off x="304800" y="304800"/>
            <a:ext cx="8458200" cy="762000"/>
          </a:xfrm>
          <a:noFill/>
        </p:spPr>
        <p:txBody>
          <a:bodyPr lIns="90488" tIns="44450" rIns="90488" bIns="44450"/>
          <a:lstStyle/>
          <a:p>
            <a:r>
              <a:rPr lang="en-US" smtClean="0">
                <a:solidFill>
                  <a:schemeClr val="tx1"/>
                </a:solidFill>
              </a:rPr>
              <a:t>Power, authority and influence</a:t>
            </a:r>
          </a:p>
        </p:txBody>
      </p:sp>
      <p:sp>
        <p:nvSpPr>
          <p:cNvPr id="50178" name="Rectangle 2052"/>
          <p:cNvSpPr>
            <a:spLocks noGrp="1" noChangeArrowheads="1"/>
          </p:cNvSpPr>
          <p:nvPr>
            <p:ph type="body" sz="half" idx="2"/>
          </p:nvPr>
        </p:nvSpPr>
        <p:spPr>
          <a:xfrm>
            <a:off x="381000" y="1000125"/>
            <a:ext cx="8382000" cy="5072063"/>
          </a:xfrm>
        </p:spPr>
        <p:txBody>
          <a:bodyPr lIns="90488" tIns="44450" rIns="90488" bIns="44450"/>
          <a:lstStyle/>
          <a:p>
            <a:pPr>
              <a:buFontTx/>
              <a:buNone/>
            </a:pPr>
            <a:r>
              <a:rPr lang="en-US" altLang="en-GB" smtClean="0"/>
              <a:t>“</a:t>
            </a:r>
            <a:r>
              <a:rPr lang="en-US" smtClean="0"/>
              <a:t>Policy is political; it is about the power to determine what gets done.</a:t>
            </a:r>
            <a:r>
              <a:rPr lang="en-US" altLang="en-GB" smtClean="0"/>
              <a:t>”</a:t>
            </a:r>
            <a:r>
              <a:rPr lang="en-US" smtClean="0"/>
              <a:t> (Bell and Stevenson, 2006, p.9) </a:t>
            </a:r>
          </a:p>
          <a:p>
            <a:pPr>
              <a:buFontTx/>
              <a:buNone/>
            </a:pPr>
            <a:endParaRPr lang="en-US" smtClean="0"/>
          </a:p>
          <a:p>
            <a:pPr>
              <a:buFontTx/>
              <a:buNone/>
            </a:pPr>
            <a:r>
              <a:rPr lang="en-US" smtClean="0"/>
              <a:t>Authority = Power that comes from one</a:t>
            </a:r>
            <a:r>
              <a:rPr lang="en-US" altLang="en-GB" smtClean="0"/>
              <a:t>’</a:t>
            </a:r>
            <a:r>
              <a:rPr lang="en-US" smtClean="0"/>
              <a:t>s position within a hierarchy. Always flows downwards.</a:t>
            </a:r>
          </a:p>
          <a:p>
            <a:pPr>
              <a:buFontTx/>
              <a:buNone/>
            </a:pPr>
            <a:endParaRPr lang="en-US" smtClean="0"/>
          </a:p>
          <a:p>
            <a:pPr>
              <a:buFontTx/>
              <a:buNone/>
            </a:pPr>
            <a:r>
              <a:rPr lang="en-US" smtClean="0"/>
              <a:t>Influence = More fluid and multi-directional than authority; power that comes from personal characteristics, expertise (possession of specialized knowledge) and opportunity (being in the right place at the right time). </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noChangeArrowheads="1"/>
          </p:cNvSpPr>
          <p:nvPr>
            <p:ph type="title"/>
          </p:nvPr>
        </p:nvSpPr>
        <p:spPr>
          <a:xfrm>
            <a:off x="428625" y="228600"/>
            <a:ext cx="8715375" cy="914400"/>
          </a:xfrm>
        </p:spPr>
        <p:txBody>
          <a:bodyPr/>
          <a:lstStyle/>
          <a:p>
            <a:r>
              <a:rPr lang="en-GB" smtClean="0">
                <a:solidFill>
                  <a:schemeClr val="tx1"/>
                </a:solidFill>
              </a:rPr>
              <a:t>Silent voices</a:t>
            </a:r>
          </a:p>
        </p:txBody>
      </p:sp>
      <p:sp>
        <p:nvSpPr>
          <p:cNvPr id="52226" name="Rectangle 3"/>
          <p:cNvSpPr>
            <a:spLocks noGrp="1" noChangeArrowheads="1"/>
          </p:cNvSpPr>
          <p:nvPr>
            <p:ph type="body" idx="1"/>
          </p:nvPr>
        </p:nvSpPr>
        <p:spPr>
          <a:xfrm>
            <a:off x="142875" y="1219200"/>
            <a:ext cx="8715375" cy="4924425"/>
          </a:xfrm>
        </p:spPr>
        <p:txBody>
          <a:bodyPr/>
          <a:lstStyle/>
          <a:p>
            <a:pPr marL="457200" indent="-457200"/>
            <a:r>
              <a:rPr lang="en-US" smtClean="0"/>
              <a:t>Those with power are often able to shape the way the </a:t>
            </a:r>
            <a:r>
              <a:rPr lang="en-US" altLang="en-GB" smtClean="0"/>
              <a:t>‘</a:t>
            </a:r>
            <a:r>
              <a:rPr lang="en-US" smtClean="0"/>
              <a:t>real world</a:t>
            </a:r>
            <a:r>
              <a:rPr lang="en-US" altLang="en-GB" smtClean="0"/>
              <a:t>’</a:t>
            </a:r>
            <a:r>
              <a:rPr lang="en-US" smtClean="0"/>
              <a:t> is perceived – to define the problem, to set the limits within which solutions might be acceptable and even to select and impose specific solutions. (Bell and Stevenson 2006: 22) </a:t>
            </a:r>
          </a:p>
          <a:p>
            <a:pPr marL="457200" indent="-457200">
              <a:buFontTx/>
              <a:buNone/>
            </a:pPr>
            <a:endParaRPr lang="en-US" smtClean="0"/>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1026"/>
          <p:cNvSpPr>
            <a:spLocks noGrp="1" noChangeArrowheads="1"/>
          </p:cNvSpPr>
          <p:nvPr>
            <p:ph type="title"/>
          </p:nvPr>
        </p:nvSpPr>
        <p:spPr>
          <a:xfrm>
            <a:off x="285750" y="228600"/>
            <a:ext cx="8572500" cy="914400"/>
          </a:xfrm>
        </p:spPr>
        <p:txBody>
          <a:bodyPr/>
          <a:lstStyle/>
          <a:p>
            <a:r>
              <a:rPr lang="en-GB" sz="3200" dirty="0" smtClean="0">
                <a:solidFill>
                  <a:schemeClr val="tx1"/>
                </a:solidFill>
              </a:rPr>
              <a:t>Extension Activity 1</a:t>
            </a:r>
          </a:p>
        </p:txBody>
      </p:sp>
      <p:sp>
        <p:nvSpPr>
          <p:cNvPr id="54274" name="Rectangle 1027"/>
          <p:cNvSpPr>
            <a:spLocks noGrp="1" noChangeArrowheads="1"/>
          </p:cNvSpPr>
          <p:nvPr>
            <p:ph type="body" idx="1"/>
          </p:nvPr>
        </p:nvSpPr>
        <p:spPr>
          <a:xfrm>
            <a:off x="228600" y="1214438"/>
            <a:ext cx="8686800" cy="4929187"/>
          </a:xfrm>
        </p:spPr>
        <p:txBody>
          <a:bodyPr/>
          <a:lstStyle/>
          <a:p>
            <a:pPr marL="457200" indent="-457200">
              <a:buFont typeface="Wingdings" pitchFamily="2" charset="2"/>
              <a:buNone/>
            </a:pPr>
            <a:r>
              <a:rPr lang="en-GB" smtClean="0">
                <a:cs typeface="Times New Roman" pitchFamily="18" charset="0"/>
              </a:rPr>
              <a:t>Who has the most authority in your school? Where does their authority come from? How do you know they have the most authority? </a:t>
            </a:r>
          </a:p>
          <a:p>
            <a:pPr marL="457200" indent="-457200">
              <a:buFont typeface="Wingdings" pitchFamily="2" charset="2"/>
              <a:buNone/>
            </a:pPr>
            <a:r>
              <a:rPr lang="en-GB" smtClean="0">
                <a:cs typeface="Times New Roman" pitchFamily="18" charset="0"/>
              </a:rPr>
              <a:t>Who has the most influence? Where does their influence come from ? How do you know they have the most influence?</a:t>
            </a:r>
          </a:p>
          <a:p>
            <a:pPr marL="457200" indent="-457200">
              <a:buFontTx/>
              <a:buNone/>
            </a:pPr>
            <a:r>
              <a:rPr lang="en-US" smtClean="0"/>
              <a:t>Who is being silenced in your school and why? </a:t>
            </a:r>
          </a:p>
          <a:p>
            <a:pPr marL="457200" indent="-457200">
              <a:buFontTx/>
              <a:buNone/>
            </a:pPr>
            <a:r>
              <a:rPr lang="en-US" smtClean="0"/>
              <a:t>Who is being silenced on a national scale and why? </a:t>
            </a:r>
            <a:endParaRPr lang="en-GB" smtClean="0">
              <a:cs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3074"/>
          <p:cNvSpPr>
            <a:spLocks noGrp="1" noChangeArrowheads="1"/>
          </p:cNvSpPr>
          <p:nvPr>
            <p:ph type="title"/>
          </p:nvPr>
        </p:nvSpPr>
        <p:spPr>
          <a:xfrm>
            <a:off x="323850" y="0"/>
            <a:ext cx="7572375" cy="765175"/>
          </a:xfrm>
        </p:spPr>
        <p:txBody>
          <a:bodyPr/>
          <a:lstStyle/>
          <a:p>
            <a:r>
              <a:rPr lang="en-GB" sz="4000" dirty="0" smtClean="0">
                <a:solidFill>
                  <a:schemeClr val="tx1"/>
                </a:solidFill>
              </a:rPr>
              <a:t>Extension activity 2</a:t>
            </a:r>
            <a:endParaRPr lang="en-GB" dirty="0" smtClean="0">
              <a:solidFill>
                <a:schemeClr val="tx1"/>
              </a:solidFill>
            </a:endParaRPr>
          </a:p>
        </p:txBody>
      </p:sp>
      <p:sp>
        <p:nvSpPr>
          <p:cNvPr id="56322" name="Rectangle 3075"/>
          <p:cNvSpPr>
            <a:spLocks noGrp="1" noChangeArrowheads="1"/>
          </p:cNvSpPr>
          <p:nvPr>
            <p:ph type="body" idx="1"/>
          </p:nvPr>
        </p:nvSpPr>
        <p:spPr>
          <a:xfrm>
            <a:off x="214313" y="1000125"/>
            <a:ext cx="8396287" cy="5629275"/>
          </a:xfrm>
        </p:spPr>
        <p:txBody>
          <a:bodyPr/>
          <a:lstStyle/>
          <a:p>
            <a:pPr>
              <a:lnSpc>
                <a:spcPct val="90000"/>
              </a:lnSpc>
              <a:buFontTx/>
              <a:buNone/>
            </a:pPr>
            <a:r>
              <a:rPr lang="en-GB" sz="2800" smtClean="0"/>
              <a:t>Think of a policy recently developed and implemented in your work context. </a:t>
            </a:r>
          </a:p>
          <a:p>
            <a:pPr>
              <a:lnSpc>
                <a:spcPct val="90000"/>
              </a:lnSpc>
            </a:pPr>
            <a:r>
              <a:rPr lang="en-GB" sz="2800" smtClean="0"/>
              <a:t>Where did the policy come from? </a:t>
            </a:r>
          </a:p>
          <a:p>
            <a:pPr>
              <a:lnSpc>
                <a:spcPct val="90000"/>
              </a:lnSpc>
            </a:pPr>
            <a:r>
              <a:rPr lang="en-GB" sz="2800" smtClean="0"/>
              <a:t>Was it developed in response to a perceived problem? If so, how was this problem defined and by whom? Was there a consensus about the nature of the problem?</a:t>
            </a:r>
          </a:p>
          <a:p>
            <a:pPr>
              <a:lnSpc>
                <a:spcPct val="90000"/>
              </a:lnSpc>
            </a:pPr>
            <a:r>
              <a:rPr lang="en-GB" sz="2800" smtClean="0"/>
              <a:t>How was the policy developed? </a:t>
            </a:r>
          </a:p>
          <a:p>
            <a:pPr>
              <a:lnSpc>
                <a:spcPct val="90000"/>
              </a:lnSpc>
            </a:pPr>
            <a:r>
              <a:rPr lang="en-GB" sz="2800" smtClean="0"/>
              <a:t>Who was involved/not involved in the process? </a:t>
            </a:r>
          </a:p>
          <a:p>
            <a:pPr>
              <a:lnSpc>
                <a:spcPct val="90000"/>
              </a:lnSpc>
            </a:pPr>
            <a:r>
              <a:rPr lang="en-GB" sz="2800" smtClean="0"/>
              <a:t>Did the policy change as it was being developed? If so, how, and in response to whose intervention?</a:t>
            </a:r>
          </a:p>
          <a:p>
            <a:pPr>
              <a:lnSpc>
                <a:spcPct val="90000"/>
              </a:lnSpc>
              <a:buFontTx/>
              <a:buNone/>
            </a:pPr>
            <a:endParaRPr lang="en-GB" sz="2800" smtClean="0"/>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a:spLocks noGrp="1"/>
          </p:cNvSpPr>
          <p:nvPr>
            <p:ph type="title"/>
          </p:nvPr>
        </p:nvSpPr>
        <p:spPr>
          <a:xfrm>
            <a:off x="500063" y="228600"/>
            <a:ext cx="7958137" cy="5200650"/>
          </a:xfrm>
        </p:spPr>
        <p:txBody>
          <a:bodyPr/>
          <a:lstStyle/>
          <a:p>
            <a:r>
              <a:rPr lang="en-US" dirty="0" smtClean="0"/>
              <a:t>Extension activity 3: </a:t>
            </a:r>
            <a:br>
              <a:rPr lang="en-US" dirty="0" smtClean="0"/>
            </a:br>
            <a:r>
              <a:rPr lang="en-US" sz="3600" b="0" dirty="0" smtClean="0"/>
              <a:t>Use Hodgson and </a:t>
            </a:r>
            <a:r>
              <a:rPr lang="en-US" sz="3600" b="0" dirty="0" err="1" smtClean="0"/>
              <a:t>Spours</a:t>
            </a:r>
            <a:r>
              <a:rPr lang="en-US" altLang="en-GB" sz="3600" b="0" dirty="0" smtClean="0"/>
              <a:t>’</a:t>
            </a:r>
            <a:r>
              <a:rPr lang="en-US" sz="3600" b="0" dirty="0" smtClean="0"/>
              <a:t> (2006) policy analysis framework to interrogate The Schools White Paper. </a:t>
            </a:r>
            <a:br>
              <a:rPr lang="en-US" sz="3600" b="0" dirty="0" smtClean="0"/>
            </a:br>
            <a:r>
              <a:rPr lang="en-US" sz="3600" b="0" dirty="0" smtClean="0"/>
              <a:t/>
            </a:r>
            <a:br>
              <a:rPr lang="en-US" sz="3600" b="0" dirty="0" smtClean="0"/>
            </a:br>
            <a:r>
              <a:rPr lang="en-US" sz="3600" b="0" dirty="0" smtClean="0"/>
              <a:t>Specific questions are provided at the end of the Education Policy worksheet.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title" idx="4294967295"/>
          </p:nvPr>
        </p:nvSpPr>
        <p:spPr>
          <a:xfrm>
            <a:off x="214313" y="571500"/>
            <a:ext cx="8572500" cy="1785938"/>
          </a:xfrm>
        </p:spPr>
        <p:txBody>
          <a:bodyPr/>
          <a:lstStyle/>
          <a:p>
            <a:r>
              <a:rPr lang="en-US" sz="3600" smtClean="0">
                <a:solidFill>
                  <a:schemeClr val="tx1"/>
                </a:solidFill>
              </a:rPr>
              <a:t>Policies can be both specific plans/programmes of work and more general statements of intent</a:t>
            </a:r>
            <a:endParaRPr lang="en-GB" sz="3600" smtClean="0">
              <a:solidFill>
                <a:schemeClr val="tx1"/>
              </a:solidFill>
            </a:endParaRPr>
          </a:p>
        </p:txBody>
      </p:sp>
      <p:sp>
        <p:nvSpPr>
          <p:cNvPr id="838659" name="Rectangle 3"/>
          <p:cNvSpPr>
            <a:spLocks noGrp="1" noChangeArrowheads="1"/>
          </p:cNvSpPr>
          <p:nvPr>
            <p:ph type="body" idx="4294967295"/>
          </p:nvPr>
        </p:nvSpPr>
        <p:spPr>
          <a:xfrm>
            <a:off x="0" y="2428875"/>
            <a:ext cx="9144000" cy="4124325"/>
          </a:xfrm>
        </p:spPr>
        <p:txBody>
          <a:bodyPr/>
          <a:lstStyle/>
          <a:p>
            <a:pPr>
              <a:lnSpc>
                <a:spcPct val="90000"/>
              </a:lnSpc>
              <a:buFontTx/>
              <a:buNone/>
            </a:pPr>
            <a:r>
              <a:rPr lang="en-US" sz="2800" smtClean="0">
                <a:effectLst>
                  <a:outerShdw blurRad="38100" dist="38100" dir="2700000" algn="tl">
                    <a:srgbClr val="C0C0C0"/>
                  </a:outerShdw>
                </a:effectLst>
              </a:rPr>
              <a:t>	</a:t>
            </a:r>
            <a:r>
              <a:rPr lang="en-US" altLang="en-GB" sz="2800" smtClean="0"/>
              <a:t>“</a:t>
            </a:r>
            <a:r>
              <a:rPr lang="en-US" sz="2800" smtClean="0"/>
              <a:t>… the implicit or explicit specification of courses of purposive action being followed, or to be followed in dealing with a recognized problem or matter of concern, and directed towards the accomplishment of some intended or desired set of goals. Policy can also be thought of as a position or stance developed in response to a problem or issue of conflict, and directed towards a particular objective. </a:t>
            </a:r>
            <a:r>
              <a:rPr lang="en-US" altLang="en-GB" sz="2800" smtClean="0"/>
              <a:t>“</a:t>
            </a:r>
            <a:r>
              <a:rPr lang="en-US" sz="2800" smtClean="0"/>
              <a:t>				</a:t>
            </a:r>
          </a:p>
          <a:p>
            <a:pPr>
              <a:lnSpc>
                <a:spcPct val="90000"/>
              </a:lnSpc>
              <a:buFontTx/>
              <a:buNone/>
            </a:pPr>
            <a:r>
              <a:rPr lang="en-US" sz="2800" smtClean="0"/>
              <a:t>						(Harman 1984: 13) </a:t>
            </a: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a:xfrm>
            <a:off x="250825" y="260350"/>
            <a:ext cx="7772400" cy="752475"/>
          </a:xfrm>
        </p:spPr>
        <p:txBody>
          <a:bodyPr/>
          <a:lstStyle/>
          <a:p>
            <a:r>
              <a:rPr lang="en-GB" smtClean="0"/>
              <a:t>Activity 1: Contextual Factors</a:t>
            </a:r>
          </a:p>
        </p:txBody>
      </p:sp>
      <p:sp>
        <p:nvSpPr>
          <p:cNvPr id="21506" name="Content Placeholder 2"/>
          <p:cNvSpPr>
            <a:spLocks noGrp="1"/>
          </p:cNvSpPr>
          <p:nvPr>
            <p:ph idx="1"/>
          </p:nvPr>
        </p:nvSpPr>
        <p:spPr>
          <a:xfrm>
            <a:off x="214313" y="1571625"/>
            <a:ext cx="8750300" cy="4429125"/>
          </a:xfrm>
        </p:spPr>
        <p:txBody>
          <a:bodyPr/>
          <a:lstStyle/>
          <a:p>
            <a:pPr>
              <a:lnSpc>
                <a:spcPct val="90000"/>
              </a:lnSpc>
              <a:buFont typeface="Wingdings" pitchFamily="2" charset="2"/>
              <a:buNone/>
            </a:pPr>
            <a:r>
              <a:rPr lang="en-US" altLang="en-GB" sz="2800" smtClean="0"/>
              <a:t>“</a:t>
            </a:r>
            <a:r>
              <a:rPr lang="en-US" sz="2800" smtClean="0"/>
              <a:t>Educational leadership does not exist in a vacuum – it is exercised in a policy context, shaped decisively by its historical and cultural location.</a:t>
            </a:r>
            <a:r>
              <a:rPr lang="en-US" altLang="en-GB" sz="2800" smtClean="0"/>
              <a:t>”</a:t>
            </a:r>
            <a:r>
              <a:rPr lang="en-US" sz="2800" smtClean="0"/>
              <a:t> (Bell and Stevenson 2006: 7) </a:t>
            </a:r>
          </a:p>
          <a:p>
            <a:pPr>
              <a:lnSpc>
                <a:spcPct val="90000"/>
              </a:lnSpc>
              <a:buFont typeface="Wingdings" pitchFamily="2" charset="2"/>
              <a:buNone/>
            </a:pPr>
            <a:endParaRPr lang="en-US" sz="2800" smtClean="0"/>
          </a:p>
          <a:p>
            <a:pPr>
              <a:lnSpc>
                <a:spcPct val="90000"/>
              </a:lnSpc>
              <a:buFont typeface="Wingdings" pitchFamily="2" charset="2"/>
              <a:buNone/>
            </a:pPr>
            <a:r>
              <a:rPr lang="en-US" sz="2800" smtClean="0"/>
              <a:t>Activity 1: how educational philosophy is shaped by context.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a:xfrm>
            <a:off x="250825" y="260350"/>
            <a:ext cx="7772400" cy="752475"/>
          </a:xfrm>
        </p:spPr>
        <p:txBody>
          <a:bodyPr/>
          <a:lstStyle/>
          <a:p>
            <a:r>
              <a:rPr lang="en-GB" smtClean="0"/>
              <a:t>Stevenson</a:t>
            </a:r>
            <a:r>
              <a:rPr lang="en-GB" altLang="en-GB" smtClean="0"/>
              <a:t>’</a:t>
            </a:r>
            <a:r>
              <a:rPr lang="en-GB" smtClean="0"/>
              <a:t>s claims</a:t>
            </a:r>
          </a:p>
        </p:txBody>
      </p:sp>
      <p:sp>
        <p:nvSpPr>
          <p:cNvPr id="20483" name="Content Placeholder 2"/>
          <p:cNvSpPr>
            <a:spLocks noGrp="1"/>
          </p:cNvSpPr>
          <p:nvPr>
            <p:ph idx="1"/>
          </p:nvPr>
        </p:nvSpPr>
        <p:spPr>
          <a:xfrm>
            <a:off x="214313" y="1196975"/>
            <a:ext cx="8929687" cy="4803775"/>
          </a:xfrm>
        </p:spPr>
        <p:txBody>
          <a:bodyPr/>
          <a:lstStyle/>
          <a:p>
            <a:pPr marL="0" indent="0">
              <a:buFontTx/>
              <a:buNone/>
            </a:pPr>
            <a:r>
              <a:rPr lang="en-GB" sz="2800" smtClean="0"/>
              <a:t>Stevenson (2011) presents a polemical account of the historical and cultural elements perceived to underpin current Coalition education policy. </a:t>
            </a:r>
            <a:r>
              <a:rPr lang="en-US" sz="2800" smtClean="0"/>
              <a:t>Stevenson also claims that  Coalition policy is designed to achieve the following five objectives:  </a:t>
            </a:r>
            <a:endParaRPr lang="en-GB" sz="2800" smtClean="0"/>
          </a:p>
          <a:p>
            <a:pPr marL="0" indent="0"/>
            <a:r>
              <a:rPr lang="en-US" sz="2800" smtClean="0"/>
              <a:t>A hierarchy of schools; </a:t>
            </a:r>
            <a:endParaRPr lang="en-GB" sz="2800" smtClean="0"/>
          </a:p>
          <a:p>
            <a:pPr marL="0" indent="0"/>
            <a:r>
              <a:rPr lang="en-US" sz="2800" smtClean="0"/>
              <a:t>A return to traditionalism (in terms of curriculum);  </a:t>
            </a:r>
            <a:endParaRPr lang="en-GB" sz="2800" smtClean="0"/>
          </a:p>
          <a:p>
            <a:pPr marL="0" indent="0"/>
            <a:r>
              <a:rPr lang="en-US" sz="2800" smtClean="0"/>
              <a:t>Structural privatization; </a:t>
            </a:r>
            <a:endParaRPr lang="en-GB" sz="2800" smtClean="0"/>
          </a:p>
          <a:p>
            <a:pPr marL="0" indent="0"/>
            <a:r>
              <a:rPr lang="en-US" sz="2800" smtClean="0"/>
              <a:t>Educational Choice as a Consumer</a:t>
            </a:r>
            <a:r>
              <a:rPr lang="en-US" altLang="en-GB" sz="2800" smtClean="0"/>
              <a:t>’</a:t>
            </a:r>
            <a:r>
              <a:rPr lang="en-US" sz="2800" smtClean="0"/>
              <a:t>s Transaction; </a:t>
            </a:r>
            <a:endParaRPr lang="en-GB" sz="2800" smtClean="0"/>
          </a:p>
          <a:p>
            <a:pPr marL="0" indent="0"/>
            <a:r>
              <a:rPr lang="en-US" sz="2800" smtClean="0"/>
              <a:t>Reculturing the Teaching Profession. </a:t>
            </a:r>
            <a:endParaRPr lang="en-GB" sz="280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a:xfrm>
            <a:off x="250825" y="836613"/>
            <a:ext cx="7772400" cy="1728787"/>
          </a:xfrm>
        </p:spPr>
        <p:txBody>
          <a:bodyPr/>
          <a:lstStyle/>
          <a:p>
            <a:r>
              <a:rPr lang="en-GB" smtClean="0"/>
              <a:t>Activity 2: Matching evidence to claims</a:t>
            </a:r>
          </a:p>
        </p:txBody>
      </p:sp>
      <p:sp>
        <p:nvSpPr>
          <p:cNvPr id="20483" name="Content Placeholder 2"/>
          <p:cNvSpPr>
            <a:spLocks noGrp="1"/>
          </p:cNvSpPr>
          <p:nvPr>
            <p:ph idx="1"/>
          </p:nvPr>
        </p:nvSpPr>
        <p:spPr>
          <a:xfrm>
            <a:off x="214313" y="2565400"/>
            <a:ext cx="8750300" cy="3024188"/>
          </a:xfrm>
        </p:spPr>
        <p:txBody>
          <a:bodyPr/>
          <a:lstStyle/>
          <a:p>
            <a:pPr marL="0" indent="0">
              <a:buFontTx/>
              <a:buNone/>
            </a:pPr>
            <a:r>
              <a:rPr lang="en-US" sz="2800" smtClean="0"/>
              <a:t>In your small group, choose one of the five objectives from the previous slide and consider: </a:t>
            </a:r>
          </a:p>
          <a:p>
            <a:pPr marL="0" indent="0">
              <a:buFontTx/>
              <a:buAutoNum type="alphaLcParenR"/>
            </a:pPr>
            <a:r>
              <a:rPr lang="en-US" sz="2800" smtClean="0"/>
              <a:t>how convincing Stevenson</a:t>
            </a:r>
            <a:r>
              <a:rPr lang="en-US" altLang="en-GB" sz="2800" smtClean="0"/>
              <a:t>’</a:t>
            </a:r>
            <a:r>
              <a:rPr lang="en-US" sz="2800" smtClean="0"/>
              <a:t>s argument is (in terms of the evidence he cites) and</a:t>
            </a:r>
          </a:p>
          <a:p>
            <a:pPr marL="0" indent="0">
              <a:buFontTx/>
              <a:buAutoNum type="alphaLcParenR"/>
            </a:pPr>
            <a:r>
              <a:rPr lang="en-US" sz="2800" smtClean="0"/>
              <a:t>whether his description accords with your own experience. </a:t>
            </a:r>
            <a:endParaRPr lang="en-GB" sz="280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3074"/>
          <p:cNvSpPr>
            <a:spLocks noGrp="1" noChangeArrowheads="1"/>
          </p:cNvSpPr>
          <p:nvPr>
            <p:ph type="title"/>
          </p:nvPr>
        </p:nvSpPr>
        <p:spPr>
          <a:xfrm>
            <a:off x="0" y="214313"/>
            <a:ext cx="9144000" cy="914400"/>
          </a:xfrm>
        </p:spPr>
        <p:txBody>
          <a:bodyPr/>
          <a:lstStyle/>
          <a:p>
            <a:r>
              <a:rPr lang="en-GB" sz="4000" smtClean="0">
                <a:solidFill>
                  <a:schemeClr val="tx1"/>
                </a:solidFill>
              </a:rPr>
              <a:t>Importance of education policy</a:t>
            </a:r>
            <a:endParaRPr lang="en-GB" smtClean="0">
              <a:solidFill>
                <a:schemeClr val="tx1"/>
              </a:solidFill>
            </a:endParaRPr>
          </a:p>
        </p:txBody>
      </p:sp>
      <p:sp>
        <p:nvSpPr>
          <p:cNvPr id="27650" name="Rectangle 3075"/>
          <p:cNvSpPr>
            <a:spLocks noGrp="1" noChangeArrowheads="1"/>
          </p:cNvSpPr>
          <p:nvPr>
            <p:ph type="body" idx="1"/>
          </p:nvPr>
        </p:nvSpPr>
        <p:spPr>
          <a:xfrm>
            <a:off x="214313" y="1143000"/>
            <a:ext cx="8396287" cy="5486400"/>
          </a:xfrm>
        </p:spPr>
        <p:txBody>
          <a:bodyPr/>
          <a:lstStyle/>
          <a:p>
            <a:pPr>
              <a:lnSpc>
                <a:spcPct val="90000"/>
              </a:lnSpc>
            </a:pPr>
            <a:r>
              <a:rPr lang="en-GB" smtClean="0"/>
              <a:t>Policy is often used as the basis for action. </a:t>
            </a:r>
          </a:p>
          <a:p>
            <a:pPr>
              <a:lnSpc>
                <a:spcPct val="90000"/>
              </a:lnSpc>
            </a:pPr>
            <a:r>
              <a:rPr lang="en-GB" smtClean="0"/>
              <a:t>Education policy is both shaped by and shapes our sense of citizenship.</a:t>
            </a:r>
          </a:p>
          <a:p>
            <a:pPr>
              <a:lnSpc>
                <a:spcPct val="90000"/>
              </a:lnSpc>
            </a:pPr>
            <a:r>
              <a:rPr lang="en-GB" smtClean="0"/>
              <a:t>Economic growth and development is underpinned by education policy.</a:t>
            </a:r>
          </a:p>
          <a:p>
            <a:pPr>
              <a:lnSpc>
                <a:spcPct val="90000"/>
              </a:lnSpc>
            </a:pPr>
            <a:r>
              <a:rPr lang="en-GB" smtClean="0"/>
              <a:t>Educational leaders have to decide how to interpret and implement external policy.</a:t>
            </a:r>
          </a:p>
          <a:p>
            <a:pPr>
              <a:lnSpc>
                <a:spcPct val="90000"/>
              </a:lnSpc>
            </a:pPr>
            <a:r>
              <a:rPr lang="ja-JP" altLang="en-GB" smtClean="0"/>
              <a:t>“</a:t>
            </a:r>
            <a:r>
              <a:rPr lang="en-GB" altLang="ja-JP" smtClean="0"/>
              <a:t>Understanding and anticipating policy therefore becomes a key feature of leadership</a:t>
            </a:r>
            <a:r>
              <a:rPr lang="ja-JP" altLang="en-GB" smtClean="0"/>
              <a:t>”</a:t>
            </a:r>
            <a:endParaRPr lang="en-GB" altLang="ja-JP" smtClean="0"/>
          </a:p>
          <a:p>
            <a:pPr>
              <a:lnSpc>
                <a:spcPct val="90000"/>
              </a:lnSpc>
              <a:buFontTx/>
              <a:buNone/>
            </a:pPr>
            <a:r>
              <a:rPr lang="en-GB" smtClean="0"/>
              <a:t>				(Bell and Stevenson 2006: 8). </a:t>
            </a: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026"/>
          <p:cNvSpPr>
            <a:spLocks noGrp="1" noChangeArrowheads="1"/>
          </p:cNvSpPr>
          <p:nvPr>
            <p:ph type="title"/>
          </p:nvPr>
        </p:nvSpPr>
        <p:spPr>
          <a:xfrm>
            <a:off x="0" y="142875"/>
            <a:ext cx="9144000" cy="857250"/>
          </a:xfrm>
        </p:spPr>
        <p:txBody>
          <a:bodyPr/>
          <a:lstStyle/>
          <a:p>
            <a:r>
              <a:rPr lang="en-GB" sz="4000" smtClean="0">
                <a:solidFill>
                  <a:schemeClr val="tx1"/>
                </a:solidFill>
              </a:rPr>
              <a:t>Different levels of policy development</a:t>
            </a:r>
          </a:p>
        </p:txBody>
      </p:sp>
      <p:sp>
        <p:nvSpPr>
          <p:cNvPr id="29698" name="Rectangle 1027"/>
          <p:cNvSpPr>
            <a:spLocks noGrp="1" noChangeArrowheads="1"/>
          </p:cNvSpPr>
          <p:nvPr>
            <p:ph type="body" idx="1"/>
          </p:nvPr>
        </p:nvSpPr>
        <p:spPr>
          <a:xfrm>
            <a:off x="214313" y="1000125"/>
            <a:ext cx="8929687" cy="5143500"/>
          </a:xfrm>
        </p:spPr>
        <p:txBody>
          <a:bodyPr/>
          <a:lstStyle/>
          <a:p>
            <a:r>
              <a:rPr lang="en-GB" smtClean="0"/>
              <a:t>Macro = nation state, or supranation / global institutions eg. European Union, World Bank </a:t>
            </a:r>
          </a:p>
          <a:p>
            <a:pPr>
              <a:buFont typeface="Wingdings" pitchFamily="2" charset="2"/>
              <a:buNone/>
            </a:pPr>
            <a:r>
              <a:rPr lang="en-GB" smtClean="0"/>
              <a:t>	</a:t>
            </a:r>
            <a:r>
              <a:rPr lang="ja-JP" altLang="en-GB" smtClean="0"/>
              <a:t>‘</a:t>
            </a:r>
            <a:r>
              <a:rPr lang="en-GB" altLang="ja-JP" smtClean="0"/>
              <a:t>Grand</a:t>
            </a:r>
            <a:r>
              <a:rPr lang="ja-JP" altLang="en-GB" smtClean="0"/>
              <a:t>’</a:t>
            </a:r>
            <a:r>
              <a:rPr lang="en-GB" altLang="ja-JP" smtClean="0"/>
              <a:t> policy found in government publications, party manifestos and the speeches of politicians. Discussed in the pre-reading by Stevenson (2011) </a:t>
            </a:r>
          </a:p>
          <a:p>
            <a:r>
              <a:rPr lang="en-GB" smtClean="0"/>
              <a:t>Micro = individual institution</a:t>
            </a:r>
          </a:p>
          <a:p>
            <a:r>
              <a:rPr lang="en-GB" smtClean="0"/>
              <a:t>Meso = local or regional government; could apply to academy chains or school federations	</a:t>
            </a:r>
          </a:p>
          <a:p>
            <a:pPr>
              <a:buFont typeface="Wingdings" pitchFamily="2" charset="2"/>
              <a:buNone/>
            </a:pPr>
            <a:r>
              <a:rPr lang="en-GB" smtClean="0"/>
              <a:t>Levels overlap</a:t>
            </a: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ChangeArrowheads="1"/>
          </p:cNvSpPr>
          <p:nvPr>
            <p:ph type="title"/>
          </p:nvPr>
        </p:nvSpPr>
        <p:spPr>
          <a:xfrm>
            <a:off x="228600" y="228600"/>
            <a:ext cx="8610600" cy="1143000"/>
          </a:xfrm>
        </p:spPr>
        <p:txBody>
          <a:bodyPr/>
          <a:lstStyle/>
          <a:p>
            <a:r>
              <a:rPr lang="en-GB" smtClean="0">
                <a:solidFill>
                  <a:schemeClr val="tx1"/>
                </a:solidFill>
              </a:rPr>
              <a:t>Leaders always influence </a:t>
            </a:r>
            <a:br>
              <a:rPr lang="en-GB" smtClean="0">
                <a:solidFill>
                  <a:schemeClr val="tx1"/>
                </a:solidFill>
              </a:rPr>
            </a:br>
            <a:r>
              <a:rPr lang="en-GB" smtClean="0">
                <a:solidFill>
                  <a:schemeClr val="tx1"/>
                </a:solidFill>
              </a:rPr>
              <a:t>policy at the micro-level</a:t>
            </a:r>
          </a:p>
        </p:txBody>
      </p:sp>
      <p:sp>
        <p:nvSpPr>
          <p:cNvPr id="840707" name="Rectangle 3"/>
          <p:cNvSpPr>
            <a:spLocks noGrp="1" noChangeArrowheads="1"/>
          </p:cNvSpPr>
          <p:nvPr>
            <p:ph type="body" idx="1"/>
          </p:nvPr>
        </p:nvSpPr>
        <p:spPr>
          <a:xfrm>
            <a:off x="357188" y="1643063"/>
            <a:ext cx="8177212" cy="4224337"/>
          </a:xfrm>
        </p:spPr>
        <p:txBody>
          <a:bodyPr/>
          <a:lstStyle/>
          <a:p>
            <a:pPr>
              <a:buFont typeface="Wingdings" pitchFamily="2" charset="2"/>
              <a:buNone/>
            </a:pPr>
            <a:r>
              <a:rPr lang="en-US" sz="3600" smtClean="0">
                <a:effectLst>
                  <a:outerShdw blurRad="38100" dist="38100" dir="2700000" algn="tl">
                    <a:srgbClr val="C0C0C0"/>
                  </a:outerShdw>
                </a:effectLst>
              </a:rPr>
              <a:t>	</a:t>
            </a:r>
            <a:r>
              <a:rPr lang="en-US" altLang="en-GB" sz="3600" smtClean="0"/>
              <a:t>“</a:t>
            </a:r>
            <a:r>
              <a:rPr lang="en-US" sz="3600" smtClean="0"/>
              <a:t>Schools and colleges are constantly engaging in developing their own policies as they seek to both pursue their own internal objectives and respond to the external policy environment.</a:t>
            </a:r>
            <a:r>
              <a:rPr lang="en-US" altLang="en-GB" sz="3600" smtClean="0"/>
              <a:t>”</a:t>
            </a:r>
            <a:r>
              <a:rPr lang="en-US" sz="3600" smtClean="0"/>
              <a:t> </a:t>
            </a:r>
          </a:p>
          <a:p>
            <a:pPr>
              <a:buFont typeface="Wingdings" pitchFamily="2" charset="2"/>
              <a:buNone/>
            </a:pPr>
            <a:r>
              <a:rPr lang="en-US" sz="3600" smtClean="0"/>
              <a:t>			(Bell and Stevenson 2006: 9) </a:t>
            </a:r>
            <a:endParaRPr lang="en-GB" sz="3600" smtClean="0"/>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ustom 2">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1072</TotalTime>
  <Words>1952</Words>
  <Application>Microsoft Macintosh PowerPoint</Application>
  <PresentationFormat>On-screen Show (4:3)</PresentationFormat>
  <Paragraphs>160</Paragraphs>
  <Slides>24</Slides>
  <Notes>20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26" baseType="lpstr">
      <vt:lpstr>Office Theme</vt:lpstr>
      <vt:lpstr>Photo Editor Photo</vt:lpstr>
      <vt:lpstr>PowerPoint Presentation</vt:lpstr>
      <vt:lpstr>What is policy?</vt:lpstr>
      <vt:lpstr>Policies can be both specific plans/programmes of work and more general statements of intent</vt:lpstr>
      <vt:lpstr>Activity 1: Contextual Factors</vt:lpstr>
      <vt:lpstr>Stevenson’s claims</vt:lpstr>
      <vt:lpstr>Activity 2: Matching evidence to claims</vt:lpstr>
      <vt:lpstr>Importance of education policy</vt:lpstr>
      <vt:lpstr>Different levels of policy development</vt:lpstr>
      <vt:lpstr>Leaders always influence  policy at the micro-level</vt:lpstr>
      <vt:lpstr>Leaders can also influence policy at the meso- and macro-levels</vt:lpstr>
      <vt:lpstr>PowerPoint Presentation</vt:lpstr>
      <vt:lpstr>PowerPoint Presentation</vt:lpstr>
      <vt:lpstr>Models of policy development</vt:lpstr>
      <vt:lpstr>PowerPoint Presentation</vt:lpstr>
      <vt:lpstr>Policy: product and process  (Ball 1994)</vt:lpstr>
      <vt:lpstr>Policy as Text</vt:lpstr>
      <vt:lpstr>Policy as Discourse</vt:lpstr>
      <vt:lpstr>PowerPoint Presentation</vt:lpstr>
      <vt:lpstr>A cyclical model of policy development</vt:lpstr>
      <vt:lpstr>Power, authority and influence</vt:lpstr>
      <vt:lpstr>Silent voices</vt:lpstr>
      <vt:lpstr>Extension Activity 1</vt:lpstr>
      <vt:lpstr>Extension activity 2</vt:lpstr>
      <vt:lpstr>Extension activity 3:  Use Hodgson and Spours’ (2006) policy analysis framework to interrogate The Schools White Paper.   Specific questions are provided at the end of the Education Policy worksheet. </vt:lpstr>
    </vt:vector>
  </TitlesOfParts>
  <Company>Law Courseware Consortium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slide</dc:title>
  <dc:creator>John Dale</dc:creator>
  <cp:lastModifiedBy>Janet Harvey</cp:lastModifiedBy>
  <cp:revision>119</cp:revision>
  <cp:lastPrinted>2001-12-07T16:14:49Z</cp:lastPrinted>
  <dcterms:created xsi:type="dcterms:W3CDTF">2002-02-27T09:10:39Z</dcterms:created>
  <dcterms:modified xsi:type="dcterms:W3CDTF">2015-01-14T15:58:37Z</dcterms:modified>
</cp:coreProperties>
</file>