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  <p:sldMasterId id="2147483674" r:id="rId2"/>
    <p:sldMasterId id="2147483687" r:id="rId3"/>
    <p:sldMasterId id="2147483700" r:id="rId4"/>
  </p:sldMasterIdLst>
  <p:notesMasterIdLst>
    <p:notesMasterId r:id="rId28"/>
  </p:notesMasterIdLst>
  <p:handoutMasterIdLst>
    <p:handoutMasterId r:id="rId29"/>
  </p:handoutMasterIdLst>
  <p:sldIdLst>
    <p:sldId id="382" r:id="rId5"/>
    <p:sldId id="383" r:id="rId6"/>
    <p:sldId id="394" r:id="rId7"/>
    <p:sldId id="398" r:id="rId8"/>
    <p:sldId id="399" r:id="rId9"/>
    <p:sldId id="400" r:id="rId10"/>
    <p:sldId id="401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402" r:id="rId19"/>
    <p:sldId id="395" r:id="rId20"/>
    <p:sldId id="403" r:id="rId21"/>
    <p:sldId id="404" r:id="rId22"/>
    <p:sldId id="405" r:id="rId23"/>
    <p:sldId id="396" r:id="rId24"/>
    <p:sldId id="397" r:id="rId25"/>
    <p:sldId id="406" r:id="rId26"/>
    <p:sldId id="407" r:id="rId27"/>
  </p:sldIdLst>
  <p:sldSz cx="9144000" cy="6858000" type="screen4x3"/>
  <p:notesSz cx="67818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6" autoAdjust="0"/>
    <p:restoredTop sz="86402" autoAdjust="0"/>
  </p:normalViewPr>
  <p:slideViewPr>
    <p:cSldViewPr>
      <p:cViewPr varScale="1">
        <p:scale>
          <a:sx n="79" d="100"/>
          <a:sy n="79" d="100"/>
        </p:scale>
        <p:origin x="72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144" y="9024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2616"/>
    </p:cViewPr>
  </p:sorterViewPr>
  <p:notesViewPr>
    <p:cSldViewPr>
      <p:cViewPr varScale="1">
        <p:scale>
          <a:sx n="49" d="100"/>
          <a:sy n="49" d="100"/>
        </p:scale>
        <p:origin x="-2952" y="-114"/>
      </p:cViewPr>
      <p:guideLst>
        <p:guide orient="horz" pos="3120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322540-E421-40D4-B6E4-3FC2585CE43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79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16388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BA0828-FDCD-4646-AB9B-C845E27B7B5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1042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D09F3B-D93C-C242-A42F-5B3D7821D97C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967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12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1073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13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3911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14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7401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15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3436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16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26151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17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65056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18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48940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19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494354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B2FDDA-3DB1-4693-AFC3-E78E0C7F19C7}" type="slidenum">
              <a:rPr lang="en-GB"/>
              <a:pPr/>
              <a:t>21</a:t>
            </a:fld>
            <a:endParaRPr lang="en-GB" dirty="0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868363"/>
            <a:ext cx="4611688" cy="3460750"/>
          </a:xfrm>
          <a:ln w="12700" cap="flat">
            <a:solidFill>
              <a:schemeClr val="tx1"/>
            </a:solidFill>
          </a:ln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240" y="4722064"/>
            <a:ext cx="4973320" cy="4122925"/>
          </a:xfrm>
          <a:noFill/>
          <a:ln/>
        </p:spPr>
        <p:txBody>
          <a:bodyPr lIns="90488" tIns="44450" rIns="90488" bIns="44450"/>
          <a:lstStyle/>
          <a:p>
            <a:endParaRPr lang="en-US" dirty="0"/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1130300" y="4710761"/>
            <a:ext cx="4219787" cy="12984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0" dirty="0">
                <a:effectLst/>
                <a:latin typeface="Times New Roman" pitchFamily="18" charset="0"/>
              </a:rPr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b="0" dirty="0">
                <a:effectLst/>
                <a:latin typeface="Times New Roman" pitchFamily="18" charset="0"/>
              </a:rPr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b="0" dirty="0"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1200" b="0" dirty="0"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994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B2FDDA-3DB1-4693-AFC3-E78E0C7F19C7}" type="slidenum">
              <a:rPr lang="en-GB"/>
              <a:pPr/>
              <a:t>22</a:t>
            </a:fld>
            <a:endParaRPr lang="en-GB" dirty="0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868363"/>
            <a:ext cx="4611688" cy="3460750"/>
          </a:xfrm>
          <a:ln w="12700" cap="flat">
            <a:solidFill>
              <a:schemeClr val="tx1"/>
            </a:solidFill>
          </a:ln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240" y="4722064"/>
            <a:ext cx="4973320" cy="4122925"/>
          </a:xfrm>
          <a:noFill/>
          <a:ln/>
        </p:spPr>
        <p:txBody>
          <a:bodyPr lIns="90488" tIns="44450" rIns="90488" bIns="44450"/>
          <a:lstStyle/>
          <a:p>
            <a:endParaRPr lang="en-US" dirty="0"/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1130300" y="4710761"/>
            <a:ext cx="4219787" cy="12984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0" dirty="0">
                <a:effectLst/>
                <a:latin typeface="Times New Roman" pitchFamily="18" charset="0"/>
              </a:rPr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b="0" dirty="0">
                <a:effectLst/>
                <a:latin typeface="Times New Roman" pitchFamily="18" charset="0"/>
              </a:rPr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b="0" dirty="0"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1200" b="0" dirty="0"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559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16185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B2FDDA-3DB1-4693-AFC3-E78E0C7F19C7}" type="slidenum">
              <a:rPr lang="en-GB"/>
              <a:pPr/>
              <a:t>23</a:t>
            </a:fld>
            <a:endParaRPr lang="en-GB" dirty="0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868363"/>
            <a:ext cx="4611688" cy="3460750"/>
          </a:xfrm>
          <a:ln w="12700" cap="flat">
            <a:solidFill>
              <a:schemeClr val="tx1"/>
            </a:solidFill>
          </a:ln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240" y="4722064"/>
            <a:ext cx="4973320" cy="4122925"/>
          </a:xfrm>
          <a:noFill/>
          <a:ln/>
        </p:spPr>
        <p:txBody>
          <a:bodyPr lIns="90488" tIns="44450" rIns="90488" bIns="44450"/>
          <a:lstStyle/>
          <a:p>
            <a:endParaRPr lang="en-US" dirty="0"/>
          </a:p>
        </p:txBody>
      </p:sp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1130300" y="4710761"/>
            <a:ext cx="4219787" cy="12984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0" dirty="0">
                <a:effectLst/>
                <a:latin typeface="Times New Roman" pitchFamily="18" charset="0"/>
              </a:rPr>
              <a:t>These are the issues which will form a thread through the topics I have outlined</a:t>
            </a:r>
          </a:p>
          <a:p>
            <a:pPr>
              <a:spcBef>
                <a:spcPct val="50000"/>
              </a:spcBef>
            </a:pPr>
            <a:r>
              <a:rPr lang="en-US" sz="1200" b="0" dirty="0">
                <a:effectLst/>
                <a:latin typeface="Times New Roman" pitchFamily="18" charset="0"/>
              </a:rPr>
              <a:t>Brief discussion of each: why these priorities?</a:t>
            </a:r>
          </a:p>
          <a:p>
            <a:pPr>
              <a:spcBef>
                <a:spcPct val="50000"/>
              </a:spcBef>
            </a:pPr>
            <a:endParaRPr lang="en-US" sz="1200" b="0" dirty="0"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1200" b="0" dirty="0"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745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4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7876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5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8315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6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695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7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69521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9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7548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10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5708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11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5880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8712968" cy="1728192"/>
          </a:xfrm>
        </p:spPr>
        <p:txBody>
          <a:bodyPr/>
          <a:lstStyle/>
          <a:p>
            <a:endParaRPr lang="en-US" sz="2800" b="1" dirty="0" smtClean="0"/>
          </a:p>
          <a:p>
            <a:r>
              <a:rPr lang="en-US" sz="2800" b="1" dirty="0" smtClean="0"/>
              <a:t>November Teaching Day </a:t>
            </a:r>
            <a:r>
              <a:rPr lang="en-US" sz="2800" b="1" dirty="0" smtClean="0"/>
              <a:t>2017:</a:t>
            </a:r>
            <a:endParaRPr lang="en-US" sz="2800" b="1" dirty="0" smtClean="0"/>
          </a:p>
          <a:p>
            <a:r>
              <a:rPr lang="en-US" sz="2800" b="1" dirty="0" smtClean="0"/>
              <a:t>Planning a small-scale case study</a:t>
            </a:r>
            <a:endParaRPr lang="en-US" sz="2800" b="1" dirty="0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ctrTitle"/>
          </p:nvPr>
        </p:nvSpPr>
        <p:spPr>
          <a:xfrm>
            <a:off x="251520" y="2996952"/>
            <a:ext cx="7056437" cy="12954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GB" noProof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n-ea"/>
                <a:cs typeface="+mn-cs"/>
              </a:rPr>
              <a:t>MA in Educational Leadership (Teach First)</a:t>
            </a:r>
          </a:p>
        </p:txBody>
      </p:sp>
    </p:spTree>
    <p:extLst>
      <p:ext uri="{BB962C8B-B14F-4D97-AF65-F5344CB8AC3E}">
        <p14:creationId xmlns:p14="http://schemas.microsoft.com/office/powerpoint/2010/main" val="136668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research questions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83568" y="1385364"/>
            <a:ext cx="7920880" cy="4365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i="1" dirty="0" smtClean="0">
                <a:latin typeface="+mn-lt"/>
              </a:rPr>
              <a:t>1) Do </a:t>
            </a:r>
            <a:r>
              <a:rPr lang="en-US" sz="2800" i="1" dirty="0">
                <a:latin typeface="+mn-lt"/>
              </a:rPr>
              <a:t>TAs improve student attainment? </a:t>
            </a:r>
            <a:endParaRPr lang="en-US" sz="2800" i="1" dirty="0" smtClean="0">
              <a:latin typeface="+mn-lt"/>
            </a:endParaRPr>
          </a:p>
          <a:p>
            <a:pPr>
              <a:lnSpc>
                <a:spcPct val="90000"/>
              </a:lnSpc>
              <a:buNone/>
            </a:pPr>
            <a:endParaRPr lang="en-US" sz="2800" i="1" dirty="0">
              <a:latin typeface="+mn-lt"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i="1" dirty="0" smtClean="0">
                <a:latin typeface="+mn-lt"/>
              </a:rPr>
              <a:t>2) Do </a:t>
            </a:r>
            <a:r>
              <a:rPr lang="en-US" sz="2800" i="1" dirty="0">
                <a:latin typeface="+mn-lt"/>
              </a:rPr>
              <a:t>TAs improve attitudes to learning? </a:t>
            </a:r>
            <a:endParaRPr lang="en-US" sz="2800" i="1" dirty="0" smtClean="0">
              <a:latin typeface="+mn-lt"/>
            </a:endParaRPr>
          </a:p>
          <a:p>
            <a:pPr>
              <a:lnSpc>
                <a:spcPct val="90000"/>
              </a:lnSpc>
              <a:buNone/>
            </a:pPr>
            <a:endParaRPr lang="en-US" sz="2800" i="1" dirty="0">
              <a:latin typeface="+mn-lt"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i="1" dirty="0" smtClean="0">
                <a:latin typeface="+mn-lt"/>
              </a:rPr>
              <a:t>3) How </a:t>
            </a:r>
            <a:r>
              <a:rPr lang="en-US" sz="2800" i="1" dirty="0">
                <a:latin typeface="+mn-lt"/>
              </a:rPr>
              <a:t>can TAs be used to best effect? </a:t>
            </a:r>
          </a:p>
          <a:p>
            <a:pPr>
              <a:lnSpc>
                <a:spcPct val="90000"/>
              </a:lnSpc>
              <a:buNone/>
            </a:pPr>
            <a:endParaRPr lang="en-US" sz="2800" i="1" dirty="0">
              <a:latin typeface="+mn-lt"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latin typeface="+mn-lt"/>
              </a:rPr>
              <a:t>Mentally add the topics you have been discussing in your groups.</a:t>
            </a:r>
          </a:p>
          <a:p>
            <a:pPr>
              <a:lnSpc>
                <a:spcPct val="90000"/>
              </a:lnSpc>
              <a:buNone/>
            </a:pPr>
            <a:endParaRPr lang="en-US" sz="2800" dirty="0">
              <a:latin typeface="+mn-lt"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latin typeface="+mn-lt"/>
              </a:rPr>
              <a:t>Might any of </a:t>
            </a:r>
            <a:r>
              <a:rPr lang="en-US" sz="2800" dirty="0">
                <a:latin typeface="+mn-lt"/>
              </a:rPr>
              <a:t>these questions </a:t>
            </a:r>
            <a:r>
              <a:rPr lang="en-US" sz="2800" dirty="0" smtClean="0">
                <a:latin typeface="+mn-lt"/>
              </a:rPr>
              <a:t>be </a:t>
            </a:r>
            <a:r>
              <a:rPr lang="en-US" sz="2800" dirty="0">
                <a:latin typeface="+mn-lt"/>
              </a:rPr>
              <a:t>suitable research questions for your Improving Schools assignment? </a:t>
            </a:r>
          </a:p>
        </p:txBody>
      </p:sp>
    </p:spTree>
    <p:extLst>
      <p:ext uri="{BB962C8B-B14F-4D97-AF65-F5344CB8AC3E}">
        <p14:creationId xmlns:p14="http://schemas.microsoft.com/office/powerpoint/2010/main" val="297975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78688" cy="1066800"/>
          </a:xfrm>
        </p:spPr>
        <p:txBody>
          <a:bodyPr/>
          <a:lstStyle/>
          <a:p>
            <a:r>
              <a:rPr lang="en-GB" sz="3600" dirty="0" smtClean="0"/>
              <a:t>Problems with possible research questions</a:t>
            </a:r>
            <a:endParaRPr lang="en-GB" sz="3600" dirty="0"/>
          </a:p>
        </p:txBody>
      </p:sp>
      <p:sp>
        <p:nvSpPr>
          <p:cNvPr id="18" name="Rectangle 17"/>
          <p:cNvSpPr/>
          <p:nvPr/>
        </p:nvSpPr>
        <p:spPr>
          <a:xfrm>
            <a:off x="683568" y="1268760"/>
            <a:ext cx="7920880" cy="4830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90000"/>
              </a:lnSpc>
              <a:buAutoNum type="arabicParenR"/>
            </a:pPr>
            <a:r>
              <a:rPr lang="en-US" sz="2800" i="1" dirty="0" smtClean="0">
                <a:latin typeface="+mn-lt"/>
              </a:rPr>
              <a:t>Do </a:t>
            </a:r>
            <a:r>
              <a:rPr lang="en-US" sz="2800" i="1" dirty="0">
                <a:latin typeface="+mn-lt"/>
              </a:rPr>
              <a:t>TAs improve student attainment</a:t>
            </a:r>
            <a:r>
              <a:rPr lang="en-US" sz="2800" i="1" dirty="0" smtClean="0">
                <a:latin typeface="+mn-lt"/>
              </a:rPr>
              <a:t>?</a:t>
            </a:r>
            <a:r>
              <a:rPr lang="en-US" sz="2800" i="1" dirty="0" smtClean="0"/>
              <a:t> </a:t>
            </a:r>
            <a:r>
              <a:rPr lang="en-US" sz="2800" i="1" dirty="0"/>
              <a:t>too wide; timeframe for this assignment isn’t long enough; correlation doesn’t equal causality</a:t>
            </a:r>
          </a:p>
          <a:p>
            <a:pPr>
              <a:lnSpc>
                <a:spcPct val="90000"/>
              </a:lnSpc>
              <a:buNone/>
            </a:pPr>
            <a:r>
              <a:rPr lang="en-US" sz="2800" i="1" dirty="0" smtClean="0">
                <a:latin typeface="+mn-lt"/>
              </a:rPr>
              <a:t> </a:t>
            </a:r>
            <a:endParaRPr lang="en-US" sz="2800" i="1" dirty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latin typeface="+mn-lt"/>
              </a:rPr>
              <a:t>2) Do </a:t>
            </a:r>
            <a:r>
              <a:rPr lang="en-US" sz="2800" i="1" dirty="0">
                <a:latin typeface="+mn-lt"/>
              </a:rPr>
              <a:t>TAs improve attitudes to learning</a:t>
            </a:r>
            <a:r>
              <a:rPr lang="en-US" sz="2800" i="1" dirty="0" smtClean="0">
                <a:latin typeface="+mn-lt"/>
              </a:rPr>
              <a:t>?</a:t>
            </a:r>
            <a:r>
              <a:rPr lang="en-US" sz="2800" i="1" dirty="0" smtClean="0"/>
              <a:t> </a:t>
            </a:r>
            <a:r>
              <a:rPr lang="en-US" sz="2800" i="1" dirty="0"/>
              <a:t>too wide; </a:t>
            </a:r>
            <a:r>
              <a:rPr lang="en-US" sz="2800" i="1" dirty="0" smtClean="0"/>
              <a:t>problems of self</a:t>
            </a:r>
            <a:r>
              <a:rPr lang="en-US" sz="2800" i="1" dirty="0"/>
              <a:t>-</a:t>
            </a:r>
            <a:r>
              <a:rPr lang="en-US" sz="2800" i="1" dirty="0" smtClean="0"/>
              <a:t>reporting and insufficient time to triangulate to solve them </a:t>
            </a:r>
            <a:endParaRPr lang="en-US" sz="2800" i="1" dirty="0"/>
          </a:p>
          <a:p>
            <a:pPr>
              <a:lnSpc>
                <a:spcPct val="90000"/>
              </a:lnSpc>
              <a:buNone/>
            </a:pPr>
            <a:endParaRPr lang="en-US" sz="2800" i="1" dirty="0">
              <a:latin typeface="+mn-lt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sz="2800" i="1" dirty="0" smtClean="0">
                <a:latin typeface="+mn-lt"/>
              </a:rPr>
              <a:t>3) How </a:t>
            </a:r>
            <a:r>
              <a:rPr lang="en-US" sz="2800" i="1" dirty="0">
                <a:latin typeface="+mn-lt"/>
              </a:rPr>
              <a:t>can TAs be used to best effect</a:t>
            </a:r>
            <a:r>
              <a:rPr lang="en-US" sz="2800" i="1" dirty="0" smtClean="0">
                <a:latin typeface="+mn-lt"/>
              </a:rPr>
              <a:t>? </a:t>
            </a:r>
            <a:r>
              <a:rPr lang="en-US" sz="2800" i="1" dirty="0">
                <a:latin typeface="+mn-lt"/>
              </a:rPr>
              <a:t>n</a:t>
            </a:r>
            <a:r>
              <a:rPr lang="en-US" sz="2800" i="1" dirty="0" smtClean="0">
                <a:latin typeface="+mn-lt"/>
              </a:rPr>
              <a:t>ot sufficiently </a:t>
            </a:r>
            <a:r>
              <a:rPr lang="en-US" sz="2800" i="1" dirty="0" smtClean="0"/>
              <a:t>context</a:t>
            </a:r>
            <a:r>
              <a:rPr lang="en-US" sz="2800" i="1" dirty="0"/>
              <a:t>-specific …  </a:t>
            </a:r>
            <a:endParaRPr lang="en-US" sz="2800" i="1" dirty="0" smtClean="0"/>
          </a:p>
          <a:p>
            <a:pPr algn="r">
              <a:lnSpc>
                <a:spcPct val="90000"/>
              </a:lnSpc>
              <a:buNone/>
            </a:pPr>
            <a:r>
              <a:rPr lang="en-US" sz="2800" dirty="0" smtClean="0">
                <a:latin typeface="+mn-lt"/>
              </a:rPr>
              <a:t>… and how strong is the policy</a:t>
            </a:r>
            <a:r>
              <a:rPr lang="en-US" sz="2800" dirty="0">
                <a:latin typeface="+mn-lt"/>
              </a:rPr>
              <a:t>/leadership </a:t>
            </a:r>
            <a:r>
              <a:rPr lang="en-US" sz="2800" dirty="0" smtClean="0">
                <a:latin typeface="+mn-lt"/>
              </a:rPr>
              <a:t>angle </a:t>
            </a:r>
          </a:p>
          <a:p>
            <a:pPr algn="r">
              <a:lnSpc>
                <a:spcPct val="90000"/>
              </a:lnSpc>
              <a:buNone/>
            </a:pPr>
            <a:r>
              <a:rPr lang="en-US" sz="2800" dirty="0" smtClean="0">
                <a:latin typeface="+mn-lt"/>
              </a:rPr>
              <a:t>in any of these? Or the other topics on your table?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109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78688" cy="1066800"/>
          </a:xfrm>
        </p:spPr>
        <p:txBody>
          <a:bodyPr/>
          <a:lstStyle/>
          <a:p>
            <a:r>
              <a:rPr lang="en-GB" sz="3600" dirty="0" smtClean="0"/>
              <a:t>Problems are not </a:t>
            </a:r>
            <a:r>
              <a:rPr lang="en-GB" sz="3600" dirty="0" err="1" smtClean="0"/>
              <a:t>unresolvable</a:t>
            </a:r>
            <a:r>
              <a:rPr lang="en-GB" sz="3600" dirty="0" smtClean="0"/>
              <a:t> (1)</a:t>
            </a:r>
            <a:endParaRPr lang="en-GB" sz="3600" dirty="0"/>
          </a:p>
        </p:txBody>
      </p:sp>
      <p:sp>
        <p:nvSpPr>
          <p:cNvPr id="2" name="Rectangle 1"/>
          <p:cNvSpPr/>
          <p:nvPr/>
        </p:nvSpPr>
        <p:spPr>
          <a:xfrm>
            <a:off x="611560" y="1268760"/>
            <a:ext cx="7992888" cy="475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+mn-lt"/>
              </a:rPr>
              <a:t>Look at a smaller area, and turn up the focus, Example A:</a:t>
            </a:r>
          </a:p>
          <a:p>
            <a:pPr>
              <a:lnSpc>
                <a:spcPct val="90000"/>
              </a:lnSpc>
            </a:pPr>
            <a:endParaRPr lang="en-US" sz="2800" dirty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latin typeface="+mn-lt"/>
              </a:rPr>
              <a:t>A </a:t>
            </a:r>
            <a:r>
              <a:rPr lang="en-US" sz="2800" i="1" dirty="0" err="1" smtClean="0">
                <a:latin typeface="+mn-lt"/>
              </a:rPr>
              <a:t>i</a:t>
            </a:r>
            <a:r>
              <a:rPr lang="en-US" sz="2800" i="1" dirty="0" smtClean="0">
                <a:latin typeface="+mn-lt"/>
              </a:rPr>
              <a:t>)  What </a:t>
            </a:r>
            <a:r>
              <a:rPr lang="en-US" sz="2800" i="1" dirty="0">
                <a:latin typeface="+mn-lt"/>
              </a:rPr>
              <a:t>do teachers in the Science department of </a:t>
            </a:r>
            <a:endParaRPr lang="en-US" sz="2800" i="1" dirty="0" smtClean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latin typeface="+mn-lt"/>
              </a:rPr>
              <a:t>        School </a:t>
            </a:r>
            <a:r>
              <a:rPr lang="en-US" sz="2800" i="1" dirty="0">
                <a:latin typeface="+mn-lt"/>
              </a:rPr>
              <a:t>X say about the way TAs are currently </a:t>
            </a:r>
            <a:endParaRPr lang="en-US" sz="2800" i="1" dirty="0" smtClean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n-US" sz="2800" i="1" dirty="0">
                <a:latin typeface="+mn-lt"/>
              </a:rPr>
              <a:t> </a:t>
            </a:r>
            <a:r>
              <a:rPr lang="en-US" sz="2800" i="1" dirty="0" smtClean="0">
                <a:latin typeface="+mn-lt"/>
              </a:rPr>
              <a:t>       deployed?</a:t>
            </a:r>
          </a:p>
          <a:p>
            <a:pPr marL="514350" indent="-514350">
              <a:lnSpc>
                <a:spcPct val="90000"/>
              </a:lnSpc>
              <a:buAutoNum type="alphaUcParenR"/>
            </a:pPr>
            <a:r>
              <a:rPr lang="en-US" sz="2800" i="1" dirty="0" smtClean="0">
                <a:latin typeface="+mn-lt"/>
              </a:rPr>
              <a:t>ii) What </a:t>
            </a:r>
            <a:r>
              <a:rPr lang="en-US" sz="2800" i="1" dirty="0">
                <a:latin typeface="+mn-lt"/>
              </a:rPr>
              <a:t>suggestions for improvement do </a:t>
            </a:r>
            <a:r>
              <a:rPr lang="en-US" sz="2800" i="1" dirty="0" smtClean="0">
                <a:latin typeface="+mn-lt"/>
              </a:rPr>
              <a:t>they</a:t>
            </a:r>
          </a:p>
          <a:p>
            <a:pPr>
              <a:lnSpc>
                <a:spcPct val="90000"/>
              </a:lnSpc>
            </a:pPr>
            <a:r>
              <a:rPr lang="en-US" sz="2800" i="1" dirty="0">
                <a:latin typeface="+mn-lt"/>
              </a:rPr>
              <a:t> </a:t>
            </a:r>
            <a:r>
              <a:rPr lang="en-US" sz="2800" i="1" dirty="0" smtClean="0">
                <a:latin typeface="+mn-lt"/>
              </a:rPr>
              <a:t>         make</a:t>
            </a:r>
            <a:r>
              <a:rPr lang="en-US" sz="2800" i="1" dirty="0">
                <a:latin typeface="+mn-lt"/>
              </a:rPr>
              <a:t>? </a:t>
            </a:r>
            <a:endParaRPr lang="en-US" sz="2800" i="1" dirty="0" smtClean="0">
              <a:latin typeface="+mn-lt"/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lphaLcParenR"/>
            </a:pPr>
            <a:endParaRPr lang="en-US" sz="2800" i="1" dirty="0">
              <a:latin typeface="+mn-lt"/>
            </a:endParaRPr>
          </a:p>
          <a:p>
            <a:pPr marL="514350" indent="-514350">
              <a:lnSpc>
                <a:spcPct val="90000"/>
              </a:lnSpc>
              <a:buFont typeface="Wingdings" charset="2"/>
              <a:buChar char="Ø"/>
            </a:pPr>
            <a:r>
              <a:rPr lang="en-US" sz="2800" dirty="0" smtClean="0">
                <a:latin typeface="+mn-lt"/>
              </a:rPr>
              <a:t>Looking at one department makes it manageable.</a:t>
            </a:r>
            <a:endParaRPr lang="en-US" sz="2800" dirty="0">
              <a:latin typeface="+mn-lt"/>
            </a:endParaRPr>
          </a:p>
          <a:p>
            <a:pPr marL="514350" indent="-514350">
              <a:lnSpc>
                <a:spcPct val="90000"/>
              </a:lnSpc>
              <a:buFont typeface="Wingdings" charset="2"/>
              <a:buChar char="Ø"/>
            </a:pPr>
            <a:r>
              <a:rPr lang="en-US" sz="2800" dirty="0" smtClean="0">
                <a:latin typeface="+mn-lt"/>
              </a:rPr>
              <a:t>Possible leadership focus (perhaps leadership of learning?)  or policy focus or, indeed both?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069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78688" cy="1066800"/>
          </a:xfrm>
        </p:spPr>
        <p:txBody>
          <a:bodyPr/>
          <a:lstStyle/>
          <a:p>
            <a:r>
              <a:rPr lang="en-GB" sz="3600" dirty="0" smtClean="0"/>
              <a:t>Problems are not </a:t>
            </a:r>
            <a:r>
              <a:rPr lang="en-GB" sz="3600" dirty="0" err="1" smtClean="0"/>
              <a:t>unresolvable</a:t>
            </a:r>
            <a:r>
              <a:rPr lang="en-GB" sz="3600" dirty="0" smtClean="0"/>
              <a:t> (2)</a:t>
            </a:r>
            <a:endParaRPr lang="en-GB" sz="3600" dirty="0"/>
          </a:p>
        </p:txBody>
      </p:sp>
      <p:sp>
        <p:nvSpPr>
          <p:cNvPr id="2" name="Rectangle 1"/>
          <p:cNvSpPr/>
          <p:nvPr/>
        </p:nvSpPr>
        <p:spPr>
          <a:xfrm>
            <a:off x="611560" y="1268760"/>
            <a:ext cx="8208912" cy="5140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+mn-lt"/>
              </a:rPr>
              <a:t>Look at a smaller area, and turn up the focus, Example B:</a:t>
            </a:r>
          </a:p>
          <a:p>
            <a:pPr>
              <a:lnSpc>
                <a:spcPct val="90000"/>
              </a:lnSpc>
            </a:pPr>
            <a:endParaRPr lang="en-US" sz="2800" dirty="0" smtClean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latin typeface="+mn-lt"/>
              </a:rPr>
              <a:t>B) </a:t>
            </a:r>
            <a:r>
              <a:rPr lang="en-US" sz="2800" i="1" dirty="0" err="1" smtClean="0">
                <a:latin typeface="+mn-lt"/>
              </a:rPr>
              <a:t>i</a:t>
            </a:r>
            <a:r>
              <a:rPr lang="en-US" sz="2800" i="1" dirty="0" smtClean="0">
                <a:latin typeface="+mn-lt"/>
              </a:rPr>
              <a:t>)  What </a:t>
            </a:r>
            <a:r>
              <a:rPr lang="en-US" sz="2800" i="1" dirty="0">
                <a:latin typeface="+mn-lt"/>
              </a:rPr>
              <a:t>do the TAs in the Science department of </a:t>
            </a:r>
            <a:endParaRPr lang="en-US" sz="2800" i="1" dirty="0" smtClean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n-US" sz="2800" i="1" dirty="0">
                <a:latin typeface="+mn-lt"/>
              </a:rPr>
              <a:t> </a:t>
            </a:r>
            <a:r>
              <a:rPr lang="en-US" sz="2800" i="1" dirty="0" smtClean="0">
                <a:latin typeface="+mn-lt"/>
              </a:rPr>
              <a:t>        Hogwarts </a:t>
            </a:r>
            <a:r>
              <a:rPr lang="en-US" sz="2800" i="1" dirty="0">
                <a:latin typeface="+mn-lt"/>
              </a:rPr>
              <a:t>say about the way they are </a:t>
            </a:r>
            <a:r>
              <a:rPr lang="en-US" sz="2800" i="1" dirty="0" smtClean="0">
                <a:latin typeface="+mn-lt"/>
              </a:rPr>
              <a:t>currently     </a:t>
            </a:r>
          </a:p>
          <a:p>
            <a:pPr>
              <a:lnSpc>
                <a:spcPct val="90000"/>
              </a:lnSpc>
            </a:pPr>
            <a:r>
              <a:rPr lang="en-US" sz="2800" i="1" dirty="0" smtClean="0">
                <a:latin typeface="+mn-lt"/>
              </a:rPr>
              <a:t>         deployed</a:t>
            </a:r>
            <a:r>
              <a:rPr lang="en-US" sz="2800" i="1" dirty="0">
                <a:latin typeface="+mn-lt"/>
              </a:rPr>
              <a:t>? </a:t>
            </a:r>
            <a:endParaRPr lang="en-US" sz="2800" i="1" dirty="0" smtClean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latin typeface="+mn-lt"/>
              </a:rPr>
              <a:t>B) ii) What </a:t>
            </a:r>
            <a:r>
              <a:rPr lang="en-US" sz="2800" i="1" dirty="0">
                <a:latin typeface="+mn-lt"/>
              </a:rPr>
              <a:t>suggestions for improvement do they make? </a:t>
            </a:r>
            <a:endParaRPr lang="en-US" sz="2800" i="1" dirty="0" smtClean="0">
              <a:latin typeface="+mn-lt"/>
            </a:endParaRPr>
          </a:p>
          <a:p>
            <a:pPr>
              <a:lnSpc>
                <a:spcPct val="90000"/>
              </a:lnSpc>
            </a:pPr>
            <a:endParaRPr lang="en-US" sz="2800" i="1" dirty="0" smtClean="0">
              <a:latin typeface="+mn-lt"/>
            </a:endParaRPr>
          </a:p>
          <a:p>
            <a:pPr marL="514350" indent="-514350">
              <a:lnSpc>
                <a:spcPct val="90000"/>
              </a:lnSpc>
              <a:buFont typeface="Wingdings" charset="2"/>
              <a:buChar char="Ø"/>
            </a:pPr>
            <a:r>
              <a:rPr lang="en-US" sz="2800" dirty="0"/>
              <a:t>Looking at one department makes it manageable</a:t>
            </a:r>
            <a:r>
              <a:rPr lang="en-US" sz="2800" dirty="0" smtClean="0"/>
              <a:t>.</a:t>
            </a:r>
            <a:endParaRPr lang="en-US" sz="2800" dirty="0"/>
          </a:p>
          <a:p>
            <a:pPr marL="514350" indent="-514350">
              <a:lnSpc>
                <a:spcPct val="90000"/>
              </a:lnSpc>
              <a:buFont typeface="Wingdings" charset="2"/>
              <a:buChar char="Ø"/>
            </a:pPr>
            <a:r>
              <a:rPr lang="en-US" sz="2800" dirty="0"/>
              <a:t>Possible leadership </a:t>
            </a:r>
            <a:r>
              <a:rPr lang="en-US" sz="2800" dirty="0" smtClean="0"/>
              <a:t>focus (perhaps transformational or distributed? ) or </a:t>
            </a:r>
            <a:r>
              <a:rPr lang="en-US" sz="2800" dirty="0"/>
              <a:t>policy focus or, indeed both?</a:t>
            </a:r>
          </a:p>
          <a:p>
            <a:pPr>
              <a:lnSpc>
                <a:spcPct val="90000"/>
              </a:lnSpc>
            </a:pPr>
            <a:endParaRPr lang="en-US" sz="2800" i="1" dirty="0">
              <a:latin typeface="+mn-lt"/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lphaLcParenR" startAt="2"/>
            </a:pPr>
            <a:endParaRPr lang="en-US" sz="28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090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78688" cy="1066800"/>
          </a:xfrm>
        </p:spPr>
        <p:txBody>
          <a:bodyPr/>
          <a:lstStyle/>
          <a:p>
            <a:r>
              <a:rPr lang="en-GB" sz="3600" dirty="0" smtClean="0"/>
              <a:t>Problems are not </a:t>
            </a:r>
            <a:r>
              <a:rPr lang="en-GB" sz="3600" dirty="0" err="1" smtClean="0"/>
              <a:t>unresolvable</a:t>
            </a:r>
            <a:r>
              <a:rPr lang="en-GB" sz="3600" dirty="0" smtClean="0"/>
              <a:t> (3) </a:t>
            </a:r>
            <a:endParaRPr lang="en-GB" sz="3600" dirty="0"/>
          </a:p>
        </p:txBody>
      </p:sp>
      <p:sp>
        <p:nvSpPr>
          <p:cNvPr id="2" name="Rectangle 1"/>
          <p:cNvSpPr/>
          <p:nvPr/>
        </p:nvSpPr>
        <p:spPr>
          <a:xfrm>
            <a:off x="611560" y="1268760"/>
            <a:ext cx="7992888" cy="5140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+mn-lt"/>
              </a:rPr>
              <a:t>Look at a smaller area, and turn up the focus, Example C: use either (A) or (B) and add in an extra source.</a:t>
            </a:r>
          </a:p>
          <a:p>
            <a:pPr>
              <a:lnSpc>
                <a:spcPct val="90000"/>
              </a:lnSpc>
            </a:pPr>
            <a:endParaRPr lang="en-US" sz="2800" dirty="0" smtClean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latin typeface="+mn-lt"/>
              </a:rPr>
              <a:t>C) </a:t>
            </a:r>
            <a:r>
              <a:rPr lang="en-US" sz="2800" i="1" dirty="0" err="1" smtClean="0">
                <a:latin typeface="+mn-lt"/>
              </a:rPr>
              <a:t>i</a:t>
            </a:r>
            <a:r>
              <a:rPr lang="en-US" sz="2800" i="1" dirty="0" smtClean="0">
                <a:latin typeface="+mn-lt"/>
              </a:rPr>
              <a:t>)  What </a:t>
            </a:r>
            <a:r>
              <a:rPr lang="en-US" sz="2800" i="1" dirty="0">
                <a:latin typeface="+mn-lt"/>
              </a:rPr>
              <a:t>does the Head of Science and/or the </a:t>
            </a:r>
            <a:r>
              <a:rPr lang="en-US" sz="2800" i="1" dirty="0" smtClean="0">
                <a:latin typeface="+mn-lt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800" i="1" dirty="0">
                <a:latin typeface="+mn-lt"/>
              </a:rPr>
              <a:t> </a:t>
            </a:r>
            <a:r>
              <a:rPr lang="en-US" sz="2800" i="1" dirty="0" smtClean="0">
                <a:latin typeface="+mn-lt"/>
              </a:rPr>
              <a:t>        School Business </a:t>
            </a:r>
            <a:r>
              <a:rPr lang="en-US" sz="2800" i="1" dirty="0">
                <a:latin typeface="+mn-lt"/>
              </a:rPr>
              <a:t>M</a:t>
            </a:r>
            <a:r>
              <a:rPr lang="en-US" sz="2800" i="1" dirty="0" smtClean="0">
                <a:latin typeface="+mn-lt"/>
              </a:rPr>
              <a:t>anager </a:t>
            </a:r>
            <a:r>
              <a:rPr lang="en-US" sz="2800" i="1" dirty="0">
                <a:latin typeface="+mn-lt"/>
              </a:rPr>
              <a:t>say about the way </a:t>
            </a:r>
            <a:r>
              <a:rPr lang="en-US" sz="2800" i="1" dirty="0" smtClean="0">
                <a:latin typeface="+mn-lt"/>
              </a:rPr>
              <a:t>TAs</a:t>
            </a:r>
          </a:p>
          <a:p>
            <a:pPr>
              <a:lnSpc>
                <a:spcPct val="90000"/>
              </a:lnSpc>
            </a:pPr>
            <a:r>
              <a:rPr lang="en-US" sz="2800" i="1" dirty="0">
                <a:latin typeface="+mn-lt"/>
              </a:rPr>
              <a:t> </a:t>
            </a:r>
            <a:r>
              <a:rPr lang="en-US" sz="2800" i="1" dirty="0" smtClean="0">
                <a:latin typeface="+mn-lt"/>
              </a:rPr>
              <a:t>        are currently deployed</a:t>
            </a:r>
            <a:r>
              <a:rPr lang="en-US" sz="2800" i="1" dirty="0">
                <a:latin typeface="+mn-lt"/>
              </a:rPr>
              <a:t>?  </a:t>
            </a:r>
            <a:endParaRPr lang="en-US" sz="2800" i="1" dirty="0" smtClean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latin typeface="+mn-lt"/>
              </a:rPr>
              <a:t>C) ii) What does s/he/they </a:t>
            </a:r>
            <a:r>
              <a:rPr lang="en-US" sz="2800" i="1" dirty="0">
                <a:latin typeface="+mn-lt"/>
              </a:rPr>
              <a:t>think of the </a:t>
            </a:r>
            <a:r>
              <a:rPr lang="en-US" sz="2800" i="1" dirty="0" smtClean="0">
                <a:latin typeface="+mn-lt"/>
              </a:rPr>
              <a:t>suggestions</a:t>
            </a:r>
          </a:p>
          <a:p>
            <a:pPr>
              <a:lnSpc>
                <a:spcPct val="90000"/>
              </a:lnSpc>
            </a:pPr>
            <a:r>
              <a:rPr lang="en-US" sz="2800" i="1" dirty="0">
                <a:latin typeface="+mn-lt"/>
              </a:rPr>
              <a:t> </a:t>
            </a:r>
            <a:r>
              <a:rPr lang="en-US" sz="2800" i="1" dirty="0" smtClean="0">
                <a:latin typeface="+mn-lt"/>
              </a:rPr>
              <a:t>        put forward</a:t>
            </a:r>
            <a:r>
              <a:rPr lang="en-US" sz="2800" i="1" dirty="0">
                <a:latin typeface="+mn-lt"/>
              </a:rPr>
              <a:t>? </a:t>
            </a:r>
            <a:endParaRPr lang="en-US" sz="2800" i="1" dirty="0" smtClean="0">
              <a:latin typeface="+mn-lt"/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lphaLcParenR" startAt="3"/>
            </a:pPr>
            <a:endParaRPr lang="en-US" sz="2800" i="1" dirty="0">
              <a:latin typeface="+mn-lt"/>
            </a:endParaRPr>
          </a:p>
          <a:p>
            <a:pPr marL="514350" indent="-514350">
              <a:lnSpc>
                <a:spcPct val="90000"/>
              </a:lnSpc>
              <a:buFont typeface="Wingdings" charset="2"/>
              <a:buChar char="Ø"/>
            </a:pPr>
            <a:r>
              <a:rPr lang="en-US" sz="2800" dirty="0" smtClean="0">
                <a:latin typeface="+mn-lt"/>
              </a:rPr>
              <a:t>Possible leadership/policy focus</a:t>
            </a:r>
          </a:p>
          <a:p>
            <a:pPr marL="514350" indent="-514350">
              <a:lnSpc>
                <a:spcPct val="90000"/>
              </a:lnSpc>
              <a:buFont typeface="Wingdings" charset="2"/>
              <a:buChar char="Ø"/>
            </a:pPr>
            <a:r>
              <a:rPr lang="en-US" sz="2800" dirty="0" smtClean="0">
                <a:latin typeface="+mn-lt"/>
              </a:rPr>
              <a:t>Potential </a:t>
            </a:r>
            <a:r>
              <a:rPr lang="en-US" sz="2800" dirty="0">
                <a:latin typeface="+mn-lt"/>
              </a:rPr>
              <a:t>for </a:t>
            </a:r>
            <a:r>
              <a:rPr lang="en-US" sz="2800" dirty="0" smtClean="0">
                <a:latin typeface="+mn-lt"/>
              </a:rPr>
              <a:t>triangulation</a:t>
            </a:r>
            <a:endParaRPr lang="en-US" sz="2800" dirty="0">
              <a:latin typeface="+mn-lt"/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lphaLcParenR" startAt="3"/>
            </a:pPr>
            <a:endParaRPr lang="en-US" sz="28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4857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86956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Activity 5: Pick the actual research topic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12776"/>
            <a:ext cx="8136904" cy="4752528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/>
              <a:t>“An inch wide, but a mile deep”.</a:t>
            </a:r>
          </a:p>
          <a:p>
            <a:endParaRPr lang="en-GB" sz="2800" dirty="0" smtClean="0"/>
          </a:p>
          <a:p>
            <a:r>
              <a:rPr lang="en-GB" sz="2800" dirty="0" smtClean="0"/>
              <a:t>Bearing </a:t>
            </a:r>
            <a:r>
              <a:rPr lang="en-GB" sz="2800" dirty="0"/>
              <a:t>all this in mind, go back to your potential topics. Pick the one around which  you think you can create between two and four tightly focused research questions.</a:t>
            </a:r>
          </a:p>
          <a:p>
            <a:endParaRPr lang="en-GB" sz="2800" dirty="0"/>
          </a:p>
          <a:p>
            <a:r>
              <a:rPr lang="en-GB" sz="2800" dirty="0"/>
              <a:t>Write your chosen research focus (legibly) under the topic title on your A3 sheet.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2700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628800"/>
            <a:ext cx="720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+mn-lt"/>
              </a:rPr>
              <a:t>The next activity requires you to draw on the work done this morning on Paradigms, Methodology and Methods. Feel free to consult your notes!</a:t>
            </a:r>
            <a:endParaRPr lang="en-GB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051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86956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Activity 6: Create research questions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132856"/>
            <a:ext cx="8136904" cy="4032448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Now you have your topic, agree </a:t>
            </a:r>
            <a:r>
              <a:rPr lang="en-GB" sz="2800" dirty="0"/>
              <a:t>on your research questions and write them (legibly) on the sheet as well.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19385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86956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Activity 7.1 : Methodology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268760"/>
            <a:ext cx="8136904" cy="4896544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This activity </a:t>
            </a:r>
            <a:r>
              <a:rPr lang="en-GB" sz="2800" dirty="0"/>
              <a:t>requires you to draw on the work done this morning on </a:t>
            </a:r>
            <a:r>
              <a:rPr lang="en-GB" sz="2800" dirty="0" smtClean="0"/>
              <a:t>Methodology </a:t>
            </a:r>
            <a:r>
              <a:rPr lang="en-GB" sz="2800" dirty="0"/>
              <a:t>and Methods. Feel free to consult your notes</a:t>
            </a:r>
            <a:r>
              <a:rPr lang="en-GB" sz="2800" dirty="0" smtClean="0"/>
              <a:t>!</a:t>
            </a:r>
          </a:p>
          <a:p>
            <a:pPr marL="0" indent="0">
              <a:buNone/>
            </a:pPr>
            <a:endParaRPr lang="en-GB" sz="2800" dirty="0"/>
          </a:p>
          <a:p>
            <a:pPr marL="514350" indent="-514350">
              <a:buAutoNum type="arabicParenR"/>
            </a:pPr>
            <a:r>
              <a:rPr lang="en-GB" sz="2800" dirty="0" smtClean="0"/>
              <a:t>First </a:t>
            </a:r>
            <a:r>
              <a:rPr lang="en-GB" sz="2800" dirty="0"/>
              <a:t>methodology: where do </a:t>
            </a:r>
            <a:r>
              <a:rPr lang="en-GB" sz="2800" dirty="0" smtClean="0"/>
              <a:t>you </a:t>
            </a:r>
            <a:r>
              <a:rPr lang="en-GB" sz="2800" dirty="0"/>
              <a:t>need to go to get credible answers to </a:t>
            </a:r>
            <a:r>
              <a:rPr lang="en-GB" sz="2800" dirty="0" smtClean="0"/>
              <a:t>your </a:t>
            </a:r>
            <a:r>
              <a:rPr lang="en-GB" sz="2800" dirty="0"/>
              <a:t>particular enquiry?  </a:t>
            </a:r>
            <a:r>
              <a:rPr lang="en-GB" sz="2800" dirty="0" smtClean="0"/>
              <a:t>Final </a:t>
            </a:r>
            <a:r>
              <a:rPr lang="en-GB" sz="2800" dirty="0"/>
              <a:t>decisions on this, </a:t>
            </a:r>
            <a:r>
              <a:rPr lang="en-GB" sz="2800" dirty="0" smtClean="0"/>
              <a:t>with </a:t>
            </a:r>
            <a:r>
              <a:rPr lang="en-GB" sz="2800" dirty="0"/>
              <a:t>reasons, should be noted on </a:t>
            </a:r>
            <a:r>
              <a:rPr lang="en-GB" sz="2800" dirty="0" smtClean="0"/>
              <a:t>the </a:t>
            </a:r>
            <a:r>
              <a:rPr lang="en-GB" sz="2800" dirty="0"/>
              <a:t>A3 sheet. </a:t>
            </a:r>
            <a:endParaRPr lang="en-GB" sz="2800" dirty="0" smtClean="0"/>
          </a:p>
          <a:p>
            <a:pPr marL="0" indent="0">
              <a:buNone/>
            </a:pPr>
            <a:r>
              <a:rPr lang="en-GB" sz="2800" dirty="0" smtClean="0"/>
              <a:t>The </a:t>
            </a:r>
            <a:r>
              <a:rPr lang="en-GB" sz="2800" dirty="0"/>
              <a:t>literature </a:t>
            </a:r>
            <a:r>
              <a:rPr lang="en-GB" sz="2800" dirty="0" smtClean="0"/>
              <a:t>you </a:t>
            </a:r>
            <a:r>
              <a:rPr lang="en-GB" sz="2800" dirty="0"/>
              <a:t>have read may be helpful – and if it </a:t>
            </a:r>
            <a:r>
              <a:rPr lang="en-GB" sz="2800" dirty="0" smtClean="0"/>
              <a:t>was</a:t>
            </a:r>
            <a:r>
              <a:rPr lang="en-GB" sz="2800" dirty="0"/>
              <a:t>, it should be cited! </a:t>
            </a:r>
          </a:p>
          <a:p>
            <a:pPr marL="0" indent="0">
              <a:buNone/>
            </a:pPr>
            <a:endParaRPr lang="en-GB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244770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86956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Activity 7.2 : Methods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340768"/>
            <a:ext cx="8136904" cy="4752528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spcAft>
                <a:spcPts val="1200"/>
              </a:spcAft>
              <a:buFont typeface="+mj-lt"/>
              <a:buAutoNum type="arabicParenR" startAt="2"/>
            </a:pPr>
            <a:r>
              <a:rPr lang="en-GB" sz="2800" dirty="0" smtClean="0"/>
              <a:t>Methods: </a:t>
            </a:r>
            <a:r>
              <a:rPr lang="en-US" sz="2800" dirty="0"/>
              <a:t>It is likely that questions will rely on self-report, so </a:t>
            </a:r>
            <a:r>
              <a:rPr lang="en-US" sz="2800" dirty="0" smtClean="0"/>
              <a:t>researchers </a:t>
            </a:r>
            <a:r>
              <a:rPr lang="en-US" sz="2800" dirty="0"/>
              <a:t>need to to consider how best to elicit opinions: </a:t>
            </a:r>
          </a:p>
          <a:p>
            <a:pPr marL="961200">
              <a:lnSpc>
                <a:spcPct val="90000"/>
              </a:lnSpc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Questionnaire? </a:t>
            </a:r>
          </a:p>
          <a:p>
            <a:pPr marL="961200">
              <a:lnSpc>
                <a:spcPct val="90000"/>
              </a:lnSpc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Individual interview? </a:t>
            </a:r>
          </a:p>
          <a:p>
            <a:pPr marL="961200">
              <a:lnSpc>
                <a:spcPct val="90000"/>
              </a:lnSpc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Focus group?</a:t>
            </a:r>
          </a:p>
          <a:p>
            <a:pPr marL="961200">
              <a:lnSpc>
                <a:spcPct val="90000"/>
              </a:lnSpc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Observations and/or learning walks? </a:t>
            </a:r>
            <a:endParaRPr lang="en-US" sz="2800" dirty="0" smtClean="0"/>
          </a:p>
          <a:p>
            <a:pPr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sz="2800" dirty="0" smtClean="0"/>
              <a:t>Would </a:t>
            </a:r>
            <a:r>
              <a:rPr lang="en-US" sz="2800" dirty="0"/>
              <a:t>you want to include students</a:t>
            </a:r>
            <a:r>
              <a:rPr lang="en-US" sz="2800" dirty="0" smtClean="0"/>
              <a:t>?</a:t>
            </a:r>
            <a:endParaRPr lang="en-US" sz="2800" dirty="0"/>
          </a:p>
          <a:p>
            <a:pPr marL="0" indent="0">
              <a:buNone/>
            </a:pPr>
            <a:r>
              <a:rPr lang="en-GB" sz="2800" dirty="0" smtClean="0"/>
              <a:t>Note your decisions on your A3 sheet. If </a:t>
            </a:r>
            <a:r>
              <a:rPr lang="en-GB" sz="2800" dirty="0"/>
              <a:t>literature </a:t>
            </a:r>
            <a:r>
              <a:rPr lang="en-GB" sz="2800" dirty="0" smtClean="0"/>
              <a:t>you </a:t>
            </a:r>
            <a:r>
              <a:rPr lang="en-GB" sz="2800" dirty="0"/>
              <a:t>have read </a:t>
            </a:r>
            <a:r>
              <a:rPr lang="en-GB" sz="2800" dirty="0" smtClean="0"/>
              <a:t>was helpful </a:t>
            </a:r>
            <a:r>
              <a:rPr lang="en-GB" sz="2800" dirty="0"/>
              <a:t>– </a:t>
            </a:r>
            <a:r>
              <a:rPr lang="en-GB" sz="2800" dirty="0" smtClean="0"/>
              <a:t>cite it!</a:t>
            </a:r>
            <a:endParaRPr lang="en-GB" sz="2800" dirty="0"/>
          </a:p>
          <a:p>
            <a:pPr marL="0" indent="0">
              <a:buNone/>
            </a:pPr>
            <a:endParaRPr lang="en-GB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202924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229600" cy="1368425"/>
          </a:xfrm>
        </p:spPr>
        <p:txBody>
          <a:bodyPr/>
          <a:lstStyle/>
          <a:p>
            <a:pPr algn="ctr" eaLnBrk="1" hangingPunct="1"/>
            <a:r>
              <a:rPr lang="en-GB" sz="3600" dirty="0">
                <a:latin typeface="Calibri" charset="0"/>
              </a:rPr>
              <a:t>Session Aims: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776"/>
            <a:ext cx="8496175" cy="4753074"/>
          </a:xfrm>
        </p:spPr>
        <p:txBody>
          <a:bodyPr/>
          <a:lstStyle/>
          <a:p>
            <a:pPr>
              <a:lnSpc>
                <a:spcPct val="90000"/>
              </a:lnSpc>
              <a:buFont typeface="Arial"/>
              <a:buChar char="•"/>
            </a:pPr>
            <a:r>
              <a:rPr lang="en-GB" sz="2800" dirty="0" smtClean="0">
                <a:latin typeface="Calibri" charset="0"/>
                <a:cs typeface="Times New Roman" charset="0"/>
              </a:rPr>
              <a:t>Work through the various stages of planning, from   an initial topic idea to a viable plan *</a:t>
            </a:r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GB" sz="2800" dirty="0" smtClean="0">
                <a:latin typeface="Calibri" charset="0"/>
                <a:cs typeface="Times New Roman" charset="0"/>
              </a:rPr>
              <a:t>Understand the importance of creating tightly  focused research questions</a:t>
            </a:r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GB" sz="2800" dirty="0" smtClean="0">
                <a:latin typeface="Calibri" charset="0"/>
                <a:cs typeface="Times New Roman" charset="0"/>
              </a:rPr>
              <a:t>Understand the contribution of critical thinking   about literature, methodology and methods to a successful research project </a:t>
            </a:r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GB" sz="2800" dirty="0" smtClean="0">
                <a:latin typeface="Calibri" charset="0"/>
                <a:cs typeface="Times New Roman" charset="0"/>
              </a:rPr>
              <a:t>Consider ethical issues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GB" sz="2000" dirty="0" smtClean="0">
              <a:latin typeface="Calibri" charset="0"/>
              <a:cs typeface="Times New Roman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GB" sz="2000" dirty="0">
              <a:latin typeface="Calibri" charset="0"/>
              <a:cs typeface="Times New Roman" charset="0"/>
            </a:endParaRPr>
          </a:p>
          <a:p>
            <a:pPr marL="0" lvl="1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smtClean="0">
                <a:latin typeface="Calibri" charset="0"/>
                <a:cs typeface="Times New Roman" charset="0"/>
              </a:rPr>
              <a:t>* This </a:t>
            </a:r>
            <a:r>
              <a:rPr lang="en-GB" sz="2000" dirty="0">
                <a:latin typeface="Calibri" charset="0"/>
                <a:cs typeface="Times New Roman" charset="0"/>
              </a:rPr>
              <a:t>mirrors the process you need to follow in preparing the </a:t>
            </a:r>
            <a:r>
              <a:rPr lang="en-GB" sz="2000" dirty="0" smtClean="0">
                <a:latin typeface="Calibri" charset="0"/>
                <a:cs typeface="Times New Roman" charset="0"/>
              </a:rPr>
              <a:t>research </a:t>
            </a:r>
            <a:r>
              <a:rPr lang="en-GB" sz="2000" dirty="0">
                <a:latin typeface="Calibri" charset="0"/>
                <a:cs typeface="Times New Roman" charset="0"/>
              </a:rPr>
              <a:t>proposal for your case study </a:t>
            </a:r>
            <a:r>
              <a:rPr lang="en-GB" sz="2000" dirty="0" smtClean="0">
                <a:latin typeface="Calibri" charset="0"/>
                <a:cs typeface="Times New Roman" charset="0"/>
              </a:rPr>
              <a:t>assignment.</a:t>
            </a:r>
            <a:endParaRPr lang="en-GB" sz="20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5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8712968" cy="1728192"/>
          </a:xfrm>
        </p:spPr>
        <p:txBody>
          <a:bodyPr/>
          <a:lstStyle/>
          <a:p>
            <a:endParaRPr lang="en-US" sz="2800" b="1" dirty="0" smtClean="0"/>
          </a:p>
          <a:p>
            <a:r>
              <a:rPr lang="en-US" sz="2800" b="1" dirty="0" smtClean="0"/>
              <a:t>November Teaching Day </a:t>
            </a:r>
            <a:r>
              <a:rPr lang="en-US" sz="2800" b="1" dirty="0" smtClean="0"/>
              <a:t>2017:</a:t>
            </a:r>
            <a:endParaRPr lang="en-US" sz="2800" b="1" dirty="0" smtClean="0"/>
          </a:p>
          <a:p>
            <a:r>
              <a:rPr lang="en-US" sz="2800" b="1" dirty="0" smtClean="0"/>
              <a:t>Ethical issues</a:t>
            </a:r>
            <a:endParaRPr lang="en-US" sz="2800" b="1" dirty="0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ctrTitle"/>
          </p:nvPr>
        </p:nvSpPr>
        <p:spPr>
          <a:xfrm>
            <a:off x="251520" y="2996952"/>
            <a:ext cx="7056437" cy="12954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GB" noProof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n-ea"/>
                <a:cs typeface="+mn-cs"/>
              </a:rPr>
              <a:t>MA in Educational Leadership (Teach First)</a:t>
            </a:r>
          </a:p>
        </p:txBody>
      </p:sp>
    </p:spTree>
    <p:extLst>
      <p:ext uri="{BB962C8B-B14F-4D97-AF65-F5344CB8AC3E}">
        <p14:creationId xmlns:p14="http://schemas.microsoft.com/office/powerpoint/2010/main" val="208161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620688"/>
            <a:ext cx="7920880" cy="608036"/>
          </a:xfrm>
          <a:noFill/>
          <a:ln/>
        </p:spPr>
        <p:txBody>
          <a:bodyPr lIns="90488" tIns="44450" rIns="90488" bIns="44450"/>
          <a:lstStyle/>
          <a:p>
            <a:r>
              <a:rPr lang="en-US" sz="3600" dirty="0" smtClean="0">
                <a:solidFill>
                  <a:schemeClr val="tx1"/>
                </a:solidFill>
              </a:rPr>
              <a:t>Activity 8 : considering ethical issues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643050"/>
            <a:ext cx="7848872" cy="4450246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  <a:buFont typeface="Wingdings" charset="2"/>
              <a:buChar char="Ø"/>
            </a:pPr>
            <a:r>
              <a:rPr lang="en-US" sz="2800" dirty="0" smtClean="0"/>
              <a:t>What are the main ethical issues for exploring the deployment/effectiveness of TAs?</a:t>
            </a:r>
          </a:p>
          <a:p>
            <a:pPr>
              <a:lnSpc>
                <a:spcPct val="90000"/>
              </a:lnSpc>
              <a:buFont typeface="Wingdings" charset="2"/>
              <a:buChar char="Ø"/>
            </a:pPr>
            <a:r>
              <a:rPr lang="en-US" sz="2800" dirty="0" smtClean="0"/>
              <a:t>Looking back at your research plan as it now stands, are there any additional steps you would want to </a:t>
            </a:r>
            <a:r>
              <a:rPr lang="en-US" sz="2800" b="1" dirty="0" smtClean="0"/>
              <a:t>add</a:t>
            </a:r>
            <a:r>
              <a:rPr lang="en-US" sz="2800" dirty="0" smtClean="0"/>
              <a:t> (for ethical reasons)?</a:t>
            </a:r>
          </a:p>
          <a:p>
            <a:pPr>
              <a:lnSpc>
                <a:spcPct val="90000"/>
              </a:lnSpc>
              <a:buFont typeface="Wingdings" charset="2"/>
              <a:buChar char="Ø"/>
            </a:pPr>
            <a:r>
              <a:rPr lang="en-US" sz="2800" dirty="0" smtClean="0"/>
              <a:t>Are there any steps which you might want to </a:t>
            </a:r>
            <a:r>
              <a:rPr lang="en-US" sz="2800" b="1" dirty="0" smtClean="0"/>
              <a:t>change</a:t>
            </a:r>
            <a:r>
              <a:rPr lang="en-US" sz="2800" dirty="0" smtClean="0"/>
              <a:t> because of ethical issues?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620688"/>
            <a:ext cx="7920880" cy="608036"/>
          </a:xfrm>
          <a:noFill/>
          <a:ln/>
        </p:spPr>
        <p:txBody>
          <a:bodyPr lIns="90488" tIns="44450" rIns="90488" bIns="44450"/>
          <a:lstStyle/>
          <a:p>
            <a:r>
              <a:rPr lang="en-US" sz="3600" dirty="0" smtClean="0">
                <a:solidFill>
                  <a:schemeClr val="tx1"/>
                </a:solidFill>
              </a:rPr>
              <a:t>Activity </a:t>
            </a:r>
            <a:r>
              <a:rPr lang="en-US" sz="3600" dirty="0">
                <a:solidFill>
                  <a:schemeClr val="tx1"/>
                </a:solidFill>
              </a:rPr>
              <a:t>9</a:t>
            </a:r>
            <a:r>
              <a:rPr lang="en-US" sz="3600" dirty="0" smtClean="0">
                <a:solidFill>
                  <a:schemeClr val="tx1"/>
                </a:solidFill>
              </a:rPr>
              <a:t> : Review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643050"/>
            <a:ext cx="7848872" cy="4450246"/>
          </a:xfrm>
          <a:noFill/>
          <a:ln/>
        </p:spPr>
        <p:txBody>
          <a:bodyPr lIns="90488" tIns="44450" rIns="90488" bIns="44450"/>
          <a:lstStyle/>
          <a:p>
            <a:pPr marL="0" indent="0">
              <a:lnSpc>
                <a:spcPct val="90000"/>
              </a:lnSpc>
              <a:buNone/>
            </a:pPr>
            <a:r>
              <a:rPr lang="en-US" sz="2800" dirty="0" smtClean="0"/>
              <a:t>Sharing plans.  Leave your A3 sheet in the middle of your table, and go round the room to look at everyone else’s.  Take some of your table’s post-it notes with you. If you can offer a comment or helpful question on someone else’s presentation, use a post-it and leave your thoughts on their sheet.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8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 smtClean="0"/>
              <a:t>When you get back to your place, look at comments left by others. Do you want to respond/make any changes?</a:t>
            </a:r>
          </a:p>
        </p:txBody>
      </p:sp>
    </p:spTree>
    <p:extLst>
      <p:ext uri="{BB962C8B-B14F-4D97-AF65-F5344CB8AC3E}">
        <p14:creationId xmlns:p14="http://schemas.microsoft.com/office/powerpoint/2010/main" val="37387028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620688"/>
            <a:ext cx="7920880" cy="608036"/>
          </a:xfrm>
          <a:noFill/>
          <a:ln/>
        </p:spPr>
        <p:txBody>
          <a:bodyPr lIns="90488" tIns="44450" rIns="90488" bIns="44450"/>
          <a:lstStyle/>
          <a:p>
            <a:r>
              <a:rPr lang="en-US" sz="3600" dirty="0" smtClean="0">
                <a:solidFill>
                  <a:schemeClr val="tx1"/>
                </a:solidFill>
              </a:rPr>
              <a:t>Final plenary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643050"/>
            <a:ext cx="7848872" cy="3226110"/>
          </a:xfrm>
          <a:noFill/>
          <a:ln/>
        </p:spPr>
        <p:txBody>
          <a:bodyPr lIns="90488" tIns="44450" rIns="90488" bIns="44450"/>
          <a:lstStyle/>
          <a:p>
            <a:r>
              <a:rPr lang="en-GB" sz="2800" b="1" dirty="0" smtClean="0"/>
              <a:t>Have these activities prompted any deeper thinking about any aspect of your potential case </a:t>
            </a:r>
            <a:r>
              <a:rPr lang="en-GB" sz="2800" b="1" dirty="0"/>
              <a:t>study?  </a:t>
            </a:r>
            <a:endParaRPr lang="en-GB" sz="2800" b="1" dirty="0" smtClean="0"/>
          </a:p>
          <a:p>
            <a:r>
              <a:rPr lang="en-GB" sz="2800" b="1" dirty="0" smtClean="0"/>
              <a:t>Have you any more questions </a:t>
            </a:r>
            <a:r>
              <a:rPr lang="en-GB" sz="2800" b="1" dirty="0"/>
              <a:t>about this?</a:t>
            </a:r>
            <a:endParaRPr lang="en-GB" sz="2800" dirty="0"/>
          </a:p>
          <a:p>
            <a:pPr marL="0" indent="0">
              <a:buNone/>
            </a:pPr>
            <a:r>
              <a:rPr lang="en-GB" sz="2800" b="1" dirty="0"/>
              <a:t> 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384929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085584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Social science case study research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340768"/>
            <a:ext cx="8352928" cy="4824536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Some </a:t>
            </a:r>
            <a:r>
              <a:rPr lang="en-GB" sz="2800" dirty="0"/>
              <a:t>of you may have done this kind of thing before; for others, it will be new. </a:t>
            </a:r>
            <a:br>
              <a:rPr lang="en-GB" sz="2800" dirty="0"/>
            </a:br>
            <a:endParaRPr lang="en-GB" sz="2800" dirty="0" smtClean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If you have prior research experience, please offer support to those with none.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GB" sz="2800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If your research was in a different academic discipline, consider how its approach might be adapted.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GB" sz="2800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Do not be afraid to ask questions or challenge the views of others (in a friendly way). Differences of opinion may help the whole group to form a view.</a:t>
            </a:r>
            <a:endParaRPr lang="en-GB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en-GB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99412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085584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Starter question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484784"/>
            <a:ext cx="8064896" cy="4680520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Your topic is </a:t>
            </a:r>
            <a:r>
              <a:rPr lang="en-GB" sz="2800" b="1" i="1" dirty="0" smtClean="0"/>
              <a:t>Teaching Assistants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GB" sz="2800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GB" sz="2800" dirty="0" smtClean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To research this topic, would you favour a positivist or an interpretivist approach?  </a:t>
            </a:r>
            <a:endParaRPr lang="en-GB" sz="2800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GB" sz="2800" dirty="0" smtClean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Why?</a:t>
            </a:r>
            <a:endParaRPr lang="en-GB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en-GB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37163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085584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Activity 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484784"/>
            <a:ext cx="8064896" cy="4680520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/>
              <a:t>The topic is extremely broad. </a:t>
            </a:r>
            <a:r>
              <a:rPr lang="en-GB" sz="2800" dirty="0" smtClean="0"/>
              <a:t>For a 5000 word case study it has </a:t>
            </a:r>
            <a:r>
              <a:rPr lang="en-GB" sz="2800" dirty="0"/>
              <a:t>to be more precise. </a:t>
            </a:r>
            <a:endParaRPr lang="en-GB" sz="2800" dirty="0" smtClean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GB" sz="2800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b="1" dirty="0" smtClean="0"/>
              <a:t>Working on your own</a:t>
            </a:r>
            <a:r>
              <a:rPr lang="en-GB" sz="2800" dirty="0" smtClean="0"/>
              <a:t>, produce </a:t>
            </a:r>
            <a:r>
              <a:rPr lang="en-GB" sz="2800" dirty="0"/>
              <a:t>as many different potential topic foci for </a:t>
            </a:r>
            <a:r>
              <a:rPr lang="en-GB" sz="2800" dirty="0" smtClean="0"/>
              <a:t>researching the work of TAs </a:t>
            </a:r>
            <a:r>
              <a:rPr lang="en-GB" sz="2800" dirty="0"/>
              <a:t>as </a:t>
            </a:r>
            <a:r>
              <a:rPr lang="en-GB" sz="2800" dirty="0" smtClean="0"/>
              <a:t>you </a:t>
            </a:r>
            <a:r>
              <a:rPr lang="en-GB" sz="2800" dirty="0"/>
              <a:t>can. </a:t>
            </a:r>
            <a:endParaRPr lang="en-GB" sz="2800" dirty="0" smtClean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GB" sz="2800" b="1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Write each idea on a (separate) post-it note. </a:t>
            </a:r>
            <a:endParaRPr lang="en-GB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03076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Activity 2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052736"/>
            <a:ext cx="8712968" cy="5040560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Working with the rest of the people on your table, agree a single focus to pursue. Try:</a:t>
            </a:r>
          </a:p>
          <a:p>
            <a:pPr>
              <a:buFont typeface="Wingdings" charset="2"/>
              <a:buChar char="Ø"/>
            </a:pPr>
            <a:r>
              <a:rPr lang="en-GB" sz="2800" dirty="0" smtClean="0"/>
              <a:t>Putting the </a:t>
            </a:r>
            <a:r>
              <a:rPr lang="en-GB" sz="2800" dirty="0"/>
              <a:t>post-</a:t>
            </a:r>
            <a:r>
              <a:rPr lang="en-GB" sz="2800" dirty="0" smtClean="0"/>
              <a:t>its on </a:t>
            </a:r>
            <a:r>
              <a:rPr lang="en-GB" sz="2800" dirty="0"/>
              <a:t>the A3 sheet. </a:t>
            </a:r>
            <a:endParaRPr lang="en-GB" sz="2800" dirty="0" smtClean="0"/>
          </a:p>
          <a:p>
            <a:pPr>
              <a:buFont typeface="Wingdings" charset="2"/>
              <a:buChar char="Ø"/>
            </a:pPr>
            <a:r>
              <a:rPr lang="en-GB" sz="2800" dirty="0" smtClean="0"/>
              <a:t>Eliminate </a:t>
            </a:r>
            <a:r>
              <a:rPr lang="en-GB" sz="2800" dirty="0"/>
              <a:t>any which are </a:t>
            </a:r>
            <a:r>
              <a:rPr lang="en-GB" sz="2800" dirty="0" smtClean="0"/>
              <a:t>identical/ similar </a:t>
            </a:r>
            <a:r>
              <a:rPr lang="en-GB" sz="2800" dirty="0"/>
              <a:t>in </a:t>
            </a:r>
            <a:r>
              <a:rPr lang="en-GB" sz="2800" dirty="0" smtClean="0"/>
              <a:t>wording.</a:t>
            </a:r>
            <a:r>
              <a:rPr lang="en-GB" sz="2800" dirty="0"/>
              <a:t> Place all rejected ideas on the table outside the A3 sheet.</a:t>
            </a:r>
          </a:p>
          <a:p>
            <a:pPr>
              <a:buFont typeface="Wingdings" charset="2"/>
              <a:buChar char="Ø"/>
            </a:pPr>
            <a:r>
              <a:rPr lang="en-GB" sz="2800" dirty="0" smtClean="0"/>
              <a:t>Group remaining post-its into </a:t>
            </a:r>
            <a:r>
              <a:rPr lang="en-GB" sz="2800" dirty="0"/>
              <a:t>sub-</a:t>
            </a:r>
            <a:r>
              <a:rPr lang="en-GB" sz="2800" dirty="0" smtClean="0"/>
              <a:t>topics. </a:t>
            </a:r>
            <a:r>
              <a:rPr lang="en-GB" sz="2800" dirty="0"/>
              <a:t> </a:t>
            </a:r>
            <a:endParaRPr lang="en-GB" sz="2800" dirty="0" smtClean="0"/>
          </a:p>
          <a:p>
            <a:pPr>
              <a:buFont typeface="Wingdings" charset="2"/>
              <a:buChar char="Ø"/>
            </a:pPr>
            <a:r>
              <a:rPr lang="en-GB" sz="2800" dirty="0" smtClean="0"/>
              <a:t>Taking </a:t>
            </a:r>
            <a:r>
              <a:rPr lang="en-GB" sz="2800" dirty="0"/>
              <a:t>each sub-topic in turn, </a:t>
            </a:r>
            <a:r>
              <a:rPr lang="en-GB" sz="2800" dirty="0" smtClean="0"/>
              <a:t>eliminate any which are impracticable in the time/word allowance you have. </a:t>
            </a:r>
            <a:r>
              <a:rPr lang="en-GB" sz="2800" dirty="0"/>
              <a:t> </a:t>
            </a:r>
            <a:r>
              <a:rPr lang="en-GB" sz="2800" dirty="0" smtClean="0"/>
              <a:t>Place rejected ideas on the table outside the A3 sheet.</a:t>
            </a:r>
            <a:endParaRPr lang="en-GB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54478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7941568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Activity 3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196752"/>
            <a:ext cx="8424936" cy="4896544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To refine thinking further, we should turn to literature.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Read at </a:t>
            </a:r>
            <a:r>
              <a:rPr lang="en-GB" sz="2800" dirty="0"/>
              <a:t>least one article about Teaching Assistants, completing a quick response sheet as </a:t>
            </a:r>
            <a:r>
              <a:rPr lang="en-GB" sz="2800" dirty="0" smtClean="0"/>
              <a:t>you </a:t>
            </a:r>
            <a:r>
              <a:rPr lang="en-GB" sz="2800" dirty="0"/>
              <a:t>do so </a:t>
            </a:r>
            <a:r>
              <a:rPr lang="en-GB" sz="2800" dirty="0" smtClean="0"/>
              <a:t>(see handout). </a:t>
            </a:r>
            <a:r>
              <a:rPr lang="en-GB" sz="2800" dirty="0"/>
              <a:t> </a:t>
            </a:r>
          </a:p>
          <a:p>
            <a:pPr marL="0" indent="0">
              <a:buNone/>
            </a:pPr>
            <a:r>
              <a:rPr lang="en-GB" sz="2800" dirty="0"/>
              <a:t>When </a:t>
            </a:r>
            <a:r>
              <a:rPr lang="en-GB" sz="2800" dirty="0" smtClean="0"/>
              <a:t>everyone round your table </a:t>
            </a:r>
            <a:r>
              <a:rPr lang="en-GB" sz="2800" dirty="0"/>
              <a:t>has read at least one article, </a:t>
            </a:r>
            <a:r>
              <a:rPr lang="en-GB" sz="2800" dirty="0" smtClean="0"/>
              <a:t>consider if </a:t>
            </a:r>
            <a:r>
              <a:rPr lang="en-GB" sz="2800" dirty="0"/>
              <a:t>there are any new ideas for </a:t>
            </a:r>
            <a:r>
              <a:rPr lang="en-GB" sz="2800" dirty="0" smtClean="0"/>
              <a:t>research? If there are, repeat the elimination exercise from Activity 2.</a:t>
            </a:r>
            <a:endParaRPr lang="en-GB" sz="2800" dirty="0"/>
          </a:p>
          <a:p>
            <a:pPr marL="0" indent="0">
              <a:buNone/>
            </a:pPr>
            <a:endParaRPr lang="en-GB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36962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8712968" cy="1728192"/>
          </a:xfrm>
        </p:spPr>
        <p:txBody>
          <a:bodyPr/>
          <a:lstStyle/>
          <a:p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dirty="0" smtClean="0"/>
              <a:t>Refining research questions from a topic focus</a:t>
            </a:r>
            <a:endParaRPr lang="en-US" sz="2800" b="1" dirty="0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ctrTitle"/>
          </p:nvPr>
        </p:nvSpPr>
        <p:spPr>
          <a:xfrm>
            <a:off x="251520" y="2996952"/>
            <a:ext cx="7056437" cy="12954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GB" noProof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n-ea"/>
                <a:cs typeface="+mn-cs"/>
              </a:rPr>
              <a:t>MA in Educational Leadership (Teach First)</a:t>
            </a:r>
          </a:p>
        </p:txBody>
      </p:sp>
    </p:spTree>
    <p:extLst>
      <p:ext uri="{BB962C8B-B14F-4D97-AF65-F5344CB8AC3E}">
        <p14:creationId xmlns:p14="http://schemas.microsoft.com/office/powerpoint/2010/main" val="283830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013576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Activity 4: Refining research questions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340768"/>
            <a:ext cx="8136904" cy="4824536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You have your broad topic and a range of sub-topics on the table. However for a case study of 5000 word the focus has to be very tight indeed.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GB" sz="2800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 dirty="0" smtClean="0"/>
              <a:t>You have to fit in a short review of literature, discussion about methodology and of findings, a short introduction and some conclusions. Too wide a focus would become unmanageable.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GB" sz="2800" dirty="0"/>
          </a:p>
          <a:p>
            <a:pPr marL="0" indent="0">
              <a:lnSpc>
                <a:spcPct val="90000"/>
              </a:lnSpc>
              <a:buNone/>
            </a:pPr>
            <a:r>
              <a:rPr lang="en-GB" sz="2800" dirty="0" smtClean="0"/>
              <a:t>This activity offers a process for further refining the process of selection.</a:t>
            </a:r>
            <a:endParaRPr lang="en-GB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16555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arwick" id="{BEA966FB-829C-4897-B77A-7FEBE5E11F48}" vid="{596ABA0C-2CAA-4CF4-9D8E-60194956FC32}"/>
    </a:ext>
  </a:extLst>
</a:theme>
</file>

<file path=ppt/theme/theme2.xml><?xml version="1.0" encoding="utf-8"?>
<a:theme xmlns:a="http://schemas.openxmlformats.org/drawingml/2006/main" name="1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arwick" id="{BEA966FB-829C-4897-B77A-7FEBE5E11F48}" vid="{596ABA0C-2CAA-4CF4-9D8E-60194956FC32}"/>
    </a:ext>
  </a:extLst>
</a:theme>
</file>

<file path=ppt/theme/theme3.xml><?xml version="1.0" encoding="utf-8"?>
<a:theme xmlns:a="http://schemas.openxmlformats.org/drawingml/2006/main" name="2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arwick" id="{BEA966FB-829C-4897-B77A-7FEBE5E11F48}" vid="{596ABA0C-2CAA-4CF4-9D8E-60194956FC32}"/>
    </a:ext>
  </a:extLst>
</a:theme>
</file>

<file path=ppt/theme/theme4.xml><?xml version="1.0" encoding="utf-8"?>
<a:theme xmlns:a="http://schemas.openxmlformats.org/drawingml/2006/main" name="3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arwick" id="{BEA966FB-829C-4897-B77A-7FEBE5E11F48}" vid="{596ABA0C-2CAA-4CF4-9D8E-60194956FC32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Warwick_light_background</Template>
  <TotalTime>1857</TotalTime>
  <Words>1329</Words>
  <Application>Microsoft Office PowerPoint</Application>
  <PresentationFormat>On-screen Show (4:3)</PresentationFormat>
  <Paragraphs>167</Paragraphs>
  <Slides>23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MS PGothic</vt:lpstr>
      <vt:lpstr>Arial</vt:lpstr>
      <vt:lpstr>Calibri</vt:lpstr>
      <vt:lpstr>Times New Roman</vt:lpstr>
      <vt:lpstr>Wingdings</vt:lpstr>
      <vt:lpstr>Warwick rebranded template 2015</vt:lpstr>
      <vt:lpstr>1_Warwick rebranded template 2015</vt:lpstr>
      <vt:lpstr>2_Warwick rebranded template 2015</vt:lpstr>
      <vt:lpstr>3_Warwick rebranded template 2015</vt:lpstr>
      <vt:lpstr>MA in Educational Leadership (Teach First)</vt:lpstr>
      <vt:lpstr>Session Aims:</vt:lpstr>
      <vt:lpstr>Social science case study research</vt:lpstr>
      <vt:lpstr>Starter question</vt:lpstr>
      <vt:lpstr>Activity 1</vt:lpstr>
      <vt:lpstr>Activity 2</vt:lpstr>
      <vt:lpstr>Activity 3</vt:lpstr>
      <vt:lpstr>MA in Educational Leadership (Teach First)</vt:lpstr>
      <vt:lpstr>Activity 4: Refining research questions</vt:lpstr>
      <vt:lpstr>Possible research questions</vt:lpstr>
      <vt:lpstr>Problems with possible research questions</vt:lpstr>
      <vt:lpstr>Problems are not unresolvable (1)</vt:lpstr>
      <vt:lpstr>Problems are not unresolvable (2)</vt:lpstr>
      <vt:lpstr>Problems are not unresolvable (3) </vt:lpstr>
      <vt:lpstr>Activity 5: Pick the actual research topic</vt:lpstr>
      <vt:lpstr>PowerPoint Presentation</vt:lpstr>
      <vt:lpstr>Activity 6: Create research questions</vt:lpstr>
      <vt:lpstr>Activity 7.1 : Methodology</vt:lpstr>
      <vt:lpstr>Activity 7.2 : Methods</vt:lpstr>
      <vt:lpstr>MA in Educational Leadership (Teach First)</vt:lpstr>
      <vt:lpstr>Activity 8 : considering ethical issues</vt:lpstr>
      <vt:lpstr>Activity 9 : Review</vt:lpstr>
      <vt:lpstr>Final plenary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Educational Change and Improvement</dc:title>
  <dc:creator>JSG</dc:creator>
  <cp:lastModifiedBy>Findon, Madeleine</cp:lastModifiedBy>
  <cp:revision>192</cp:revision>
  <cp:lastPrinted>2001-12-07T16:14:49Z</cp:lastPrinted>
  <dcterms:created xsi:type="dcterms:W3CDTF">2010-08-18T15:32:43Z</dcterms:created>
  <dcterms:modified xsi:type="dcterms:W3CDTF">2017-11-16T17:56:51Z</dcterms:modified>
</cp:coreProperties>
</file>