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 id="2147483674" r:id="rId2"/>
    <p:sldMasterId id="2147483687" r:id="rId3"/>
    <p:sldMasterId id="2147483700" r:id="rId4"/>
  </p:sldMasterIdLst>
  <p:notesMasterIdLst>
    <p:notesMasterId r:id="rId10"/>
  </p:notesMasterIdLst>
  <p:handoutMasterIdLst>
    <p:handoutMasterId r:id="rId11"/>
  </p:handoutMasterIdLst>
  <p:sldIdLst>
    <p:sldId id="378" r:id="rId5"/>
    <p:sldId id="380" r:id="rId6"/>
    <p:sldId id="379" r:id="rId7"/>
    <p:sldId id="383" r:id="rId8"/>
    <p:sldId id="382" r:id="rId9"/>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0">
          <p15:clr>
            <a:srgbClr val="A4A3A4"/>
          </p15:clr>
        </p15:guide>
        <p15:guide id="2" pos="21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6" autoAdjust="0"/>
    <p:restoredTop sz="86402" autoAdjust="0"/>
  </p:normalViewPr>
  <p:slideViewPr>
    <p:cSldViewPr>
      <p:cViewPr varScale="1">
        <p:scale>
          <a:sx n="79" d="100"/>
          <a:sy n="79" d="100"/>
        </p:scale>
        <p:origin x="726" y="96"/>
      </p:cViewPr>
      <p:guideLst>
        <p:guide orient="horz" pos="2160"/>
        <p:guide pos="2880"/>
      </p:guideLst>
    </p:cSldViewPr>
  </p:slideViewPr>
  <p:outlineViewPr>
    <p:cViewPr>
      <p:scale>
        <a:sx n="33" d="100"/>
        <a:sy n="33" d="100"/>
      </p:scale>
      <p:origin x="13144" y="9024"/>
    </p:cViewPr>
  </p:outlineViewPr>
  <p:notesTextViewPr>
    <p:cViewPr>
      <p:scale>
        <a:sx n="125" d="100"/>
        <a:sy n="125" d="100"/>
      </p:scale>
      <p:origin x="0" y="0"/>
    </p:cViewPr>
  </p:notesTextViewPr>
  <p:sorterViewPr>
    <p:cViewPr>
      <p:scale>
        <a:sx n="100" d="100"/>
        <a:sy n="100" d="100"/>
      </p:scale>
      <p:origin x="0" y="2792"/>
    </p:cViewPr>
  </p:sorterViewPr>
  <p:notesViewPr>
    <p:cSldViewPr>
      <p:cViewPr varScale="1">
        <p:scale>
          <a:sx n="49" d="100"/>
          <a:sy n="49" d="100"/>
        </p:scale>
        <p:origin x="-2952" y="-114"/>
      </p:cViewPr>
      <p:guideLst>
        <p:guide orient="horz" pos="3120"/>
        <p:guide pos="21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322540-E421-40D4-B6E4-3FC2585CE431}" type="slidenum">
              <a:rPr lang="en-GB"/>
              <a:pPr/>
              <a:t>‹#›</a:t>
            </a:fld>
            <a:endParaRPr lang="en-GB" dirty="0"/>
          </a:p>
        </p:txBody>
      </p:sp>
    </p:spTree>
    <p:extLst>
      <p:ext uri="{BB962C8B-B14F-4D97-AF65-F5344CB8AC3E}">
        <p14:creationId xmlns:p14="http://schemas.microsoft.com/office/powerpoint/2010/main" val="1104793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6387" name="Rectangle 2051"/>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dirty="0"/>
          </a:p>
        </p:txBody>
      </p:sp>
      <p:sp>
        <p:nvSpPr>
          <p:cNvPr id="16388"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6BA0828-FDCD-4646-AB9B-C845E27B7B52}" type="slidenum">
              <a:rPr lang="en-GB"/>
              <a:pPr/>
              <a:t>‹#›</a:t>
            </a:fld>
            <a:endParaRPr lang="en-GB" dirty="0"/>
          </a:p>
        </p:txBody>
      </p:sp>
    </p:spTree>
    <p:extLst>
      <p:ext uri="{BB962C8B-B14F-4D97-AF65-F5344CB8AC3E}">
        <p14:creationId xmlns:p14="http://schemas.microsoft.com/office/powerpoint/2010/main" val="11410429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2</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4675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3</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636759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4</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4229169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E9D76C8-A115-4146-9CF2-3447CF0728F7}" type="slidenum">
              <a:rPr lang="en-GB" smtClean="0">
                <a:solidFill>
                  <a:srgbClr val="000000"/>
                </a:solidFill>
              </a:rPr>
              <a:pPr/>
              <a:t>5</a:t>
            </a:fld>
            <a:endParaRPr lang="en-GB" dirty="0" smtClean="0">
              <a:solidFill>
                <a:srgbClr val="000000"/>
              </a:solidFill>
            </a:endParaRPr>
          </a:p>
        </p:txBody>
      </p:sp>
      <p:sp>
        <p:nvSpPr>
          <p:cNvPr id="35843" name="Rectangle 2"/>
          <p:cNvSpPr>
            <a:spLocks noGrp="1" noRot="1" noChangeAspect="1" noChangeArrowheads="1" noTextEdit="1"/>
          </p:cNvSpPr>
          <p:nvPr>
            <p:ph type="sldImg"/>
          </p:nvPr>
        </p:nvSpPr>
        <p:spPr>
          <a:xfrm>
            <a:off x="914400" y="742950"/>
            <a:ext cx="4953000" cy="3714750"/>
          </a:xfrm>
          <a:ln/>
        </p:spPr>
      </p:sp>
      <p:sp>
        <p:nvSpPr>
          <p:cNvPr id="3584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3484268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251520" y="4725144"/>
            <a:ext cx="8712968" cy="1728192"/>
          </a:xfrm>
        </p:spPr>
        <p:txBody>
          <a:bodyPr/>
          <a:lstStyle/>
          <a:p>
            <a:endParaRPr lang="en-US" sz="2800" b="1" dirty="0" smtClean="0"/>
          </a:p>
          <a:p>
            <a:r>
              <a:rPr lang="en-US" sz="2800" b="1" dirty="0" smtClean="0"/>
              <a:t>Teaching Day November </a:t>
            </a:r>
            <a:r>
              <a:rPr lang="en-US" sz="2800" b="1" dirty="0" smtClean="0"/>
              <a:t>2017:</a:t>
            </a:r>
            <a:endParaRPr lang="en-US" sz="2800" b="1" dirty="0" smtClean="0"/>
          </a:p>
          <a:p>
            <a:r>
              <a:rPr lang="en-US" sz="2800" b="1" dirty="0" smtClean="0"/>
              <a:t>End of day summary</a:t>
            </a:r>
            <a:endParaRPr lang="en-US" sz="2800" b="1" dirty="0"/>
          </a:p>
        </p:txBody>
      </p:sp>
      <p:sp>
        <p:nvSpPr>
          <p:cNvPr id="4" name="Rectangle 1034"/>
          <p:cNvSpPr>
            <a:spLocks noGrp="1" noChangeArrowheads="1"/>
          </p:cNvSpPr>
          <p:nvPr>
            <p:ph type="ctrTitle"/>
          </p:nvPr>
        </p:nvSpPr>
        <p:spPr>
          <a:xfrm>
            <a:off x="251520" y="2996952"/>
            <a:ext cx="7056437" cy="1295400"/>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Tree>
    <p:extLst>
      <p:ext uri="{BB962C8B-B14F-4D97-AF65-F5344CB8AC3E}">
        <p14:creationId xmlns:p14="http://schemas.microsoft.com/office/powerpoint/2010/main" val="2838300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720080"/>
          </a:xfrm>
        </p:spPr>
        <p:txBody>
          <a:bodyPr/>
          <a:lstStyle/>
          <a:p>
            <a:pPr eaLnBrk="1" hangingPunct="1"/>
            <a:r>
              <a:rPr lang="en-GB" sz="3600" dirty="0" smtClean="0"/>
              <a:t>What to do between now and the next Teaching Day (1)</a:t>
            </a:r>
          </a:p>
        </p:txBody>
      </p:sp>
      <p:sp>
        <p:nvSpPr>
          <p:cNvPr id="24579" name="Rectangle 3"/>
          <p:cNvSpPr>
            <a:spLocks noGrp="1" noChangeArrowheads="1"/>
          </p:cNvSpPr>
          <p:nvPr>
            <p:ph type="body" idx="1"/>
          </p:nvPr>
        </p:nvSpPr>
        <p:spPr>
          <a:xfrm>
            <a:off x="323528" y="1700808"/>
            <a:ext cx="8352928" cy="4464496"/>
          </a:xfrm>
        </p:spPr>
        <p:txBody>
          <a:bodyPr/>
          <a:lstStyle/>
          <a:p>
            <a:pPr marL="514350" indent="-514350" eaLnBrk="1" hangingPunct="1">
              <a:lnSpc>
                <a:spcPct val="90000"/>
              </a:lnSpc>
              <a:spcAft>
                <a:spcPts val="1200"/>
              </a:spcAft>
              <a:buFont typeface="+mj-lt"/>
              <a:buAutoNum type="arabicPeriod"/>
            </a:pPr>
            <a:r>
              <a:rPr lang="en-GB" sz="2800" dirty="0" smtClean="0"/>
              <a:t>Pick a topic of interest – for you, and/ or for your school. Refine a very tight focus which can be explored in 5000 words. Remember you need some element of leadership or policy focus. Leadership can be at any level, not just the head/principal.</a:t>
            </a:r>
          </a:p>
          <a:p>
            <a:pPr marL="514350" indent="-514350" eaLnBrk="1" hangingPunct="1">
              <a:lnSpc>
                <a:spcPct val="90000"/>
              </a:lnSpc>
              <a:buFont typeface="+mj-lt"/>
              <a:buAutoNum type="arabicPeriod"/>
            </a:pPr>
            <a:r>
              <a:rPr lang="en-GB" sz="2800" dirty="0" smtClean="0"/>
              <a:t>Look at some recent literature on your possible research topic, both to find out what others have already discovered and for methods they used. Can you think of any other suitable approaches for exploring your topic in your school?</a:t>
            </a:r>
          </a:p>
          <a:p>
            <a:pPr marL="514350" indent="-514350" eaLnBrk="1" hangingPunct="1">
              <a:lnSpc>
                <a:spcPct val="90000"/>
              </a:lnSpc>
              <a:buFont typeface="+mj-lt"/>
              <a:buAutoNum type="arabicPeriod"/>
            </a:pPr>
            <a:endParaRPr lang="en-GB" sz="2800" dirty="0"/>
          </a:p>
          <a:p>
            <a:pPr marL="514350" indent="-514350">
              <a:lnSpc>
                <a:spcPct val="90000"/>
              </a:lnSpc>
              <a:buFont typeface="+mj-lt"/>
              <a:buAutoNum type="arabicPeriod"/>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val="316555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720080"/>
          </a:xfrm>
        </p:spPr>
        <p:txBody>
          <a:bodyPr/>
          <a:lstStyle/>
          <a:p>
            <a:pPr eaLnBrk="1" hangingPunct="1"/>
            <a:r>
              <a:rPr lang="en-GB" sz="3600" dirty="0" smtClean="0"/>
              <a:t>What to do between now and the next Teaching Day (2)</a:t>
            </a:r>
          </a:p>
        </p:txBody>
      </p:sp>
      <p:sp>
        <p:nvSpPr>
          <p:cNvPr id="24579" name="Rectangle 3"/>
          <p:cNvSpPr>
            <a:spLocks noGrp="1" noChangeArrowheads="1"/>
          </p:cNvSpPr>
          <p:nvPr>
            <p:ph type="body" idx="1"/>
          </p:nvPr>
        </p:nvSpPr>
        <p:spPr>
          <a:xfrm>
            <a:off x="323528" y="1700808"/>
            <a:ext cx="8352928" cy="4464496"/>
          </a:xfrm>
        </p:spPr>
        <p:txBody>
          <a:bodyPr/>
          <a:lstStyle/>
          <a:p>
            <a:pPr marL="514350" indent="-514350" eaLnBrk="1" hangingPunct="1">
              <a:lnSpc>
                <a:spcPct val="90000"/>
              </a:lnSpc>
              <a:spcAft>
                <a:spcPts val="1200"/>
              </a:spcAft>
              <a:buFont typeface="+mj-lt"/>
              <a:buAutoNum type="arabicPeriod" startAt="3"/>
            </a:pPr>
            <a:r>
              <a:rPr lang="en-GB" sz="2800" dirty="0" smtClean="0"/>
              <a:t>For each of the possible methods available to you, read the course-recommended textbook on research methods (Briggs </a:t>
            </a:r>
            <a:r>
              <a:rPr lang="en-GB" sz="2800" i="1" dirty="0" smtClean="0"/>
              <a:t>et al.</a:t>
            </a:r>
            <a:r>
              <a:rPr lang="en-GB" sz="2800" dirty="0" smtClean="0"/>
              <a:t>, 2012) or a similar text of your choice. </a:t>
            </a:r>
          </a:p>
          <a:p>
            <a:pPr marL="514350" indent="-514350">
              <a:lnSpc>
                <a:spcPct val="90000"/>
              </a:lnSpc>
              <a:buFont typeface="+mj-lt"/>
              <a:buAutoNum type="arabicPeriod" startAt="3"/>
            </a:pPr>
            <a:r>
              <a:rPr lang="en-GB" sz="2800" dirty="0" smtClean="0"/>
              <a:t>Think about ethics</a:t>
            </a:r>
            <a:r>
              <a:rPr lang="en-GB" sz="2800" dirty="0"/>
              <a:t>. </a:t>
            </a:r>
            <a:r>
              <a:rPr lang="en-GB" sz="2800" dirty="0" smtClean="0"/>
              <a:t>Read </a:t>
            </a:r>
            <a:r>
              <a:rPr lang="en-GB" sz="2800" dirty="0"/>
              <a:t>the BERA (2011) ethical guidelines to make sure that you are not likely to </a:t>
            </a:r>
            <a:r>
              <a:rPr lang="en-GB" sz="2800" dirty="0" smtClean="0"/>
              <a:t>contravene </a:t>
            </a:r>
            <a:r>
              <a:rPr lang="en-GB" sz="2800" dirty="0"/>
              <a:t>them</a:t>
            </a:r>
            <a:r>
              <a:rPr lang="en-GB" sz="2800" dirty="0" smtClean="0"/>
              <a:t>. Check with the head teacher or other senior leader for permission to collect data, then ask all potential respondents too. </a:t>
            </a:r>
            <a:endParaRPr lang="en-GB" sz="2800" dirty="0"/>
          </a:p>
          <a:p>
            <a:pPr marL="514350" indent="-514350">
              <a:lnSpc>
                <a:spcPct val="90000"/>
              </a:lnSpc>
              <a:buFont typeface="+mj-lt"/>
              <a:buAutoNum type="arabicPeriod" startAt="3"/>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val="118436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404664"/>
            <a:ext cx="8229600" cy="720080"/>
          </a:xfrm>
        </p:spPr>
        <p:txBody>
          <a:bodyPr/>
          <a:lstStyle/>
          <a:p>
            <a:pPr eaLnBrk="1" hangingPunct="1"/>
            <a:r>
              <a:rPr lang="en-GB" sz="3600" dirty="0" smtClean="0"/>
              <a:t>What to do between now and the next Teaching Day (3)</a:t>
            </a:r>
          </a:p>
        </p:txBody>
      </p:sp>
      <p:sp>
        <p:nvSpPr>
          <p:cNvPr id="24579" name="Rectangle 3"/>
          <p:cNvSpPr>
            <a:spLocks noGrp="1" noChangeArrowheads="1"/>
          </p:cNvSpPr>
          <p:nvPr>
            <p:ph type="body" idx="1"/>
          </p:nvPr>
        </p:nvSpPr>
        <p:spPr>
          <a:xfrm>
            <a:off x="323528" y="1916832"/>
            <a:ext cx="8352928" cy="4248472"/>
          </a:xfrm>
        </p:spPr>
        <p:txBody>
          <a:bodyPr/>
          <a:lstStyle/>
          <a:p>
            <a:pPr marL="514350" indent="-514350">
              <a:lnSpc>
                <a:spcPct val="90000"/>
              </a:lnSpc>
              <a:buFont typeface="+mj-lt"/>
              <a:buAutoNum type="arabicPeriod" startAt="5"/>
            </a:pPr>
            <a:r>
              <a:rPr lang="en-GB" sz="2800" dirty="0" smtClean="0"/>
              <a:t>Write assignment proposal and </a:t>
            </a:r>
            <a:r>
              <a:rPr lang="en-GB" sz="2800" dirty="0" smtClean="0"/>
              <a:t>submit it via Tabula by 8</a:t>
            </a:r>
            <a:r>
              <a:rPr lang="en-GB" sz="2800" baseline="30000" dirty="0" smtClean="0"/>
              <a:t>th</a:t>
            </a:r>
            <a:r>
              <a:rPr lang="en-GB" sz="2800" dirty="0" smtClean="0"/>
              <a:t> December 2017. </a:t>
            </a:r>
            <a:endParaRPr lang="en-GB" sz="2800" dirty="0" smtClean="0"/>
          </a:p>
          <a:p>
            <a:pPr marL="514350" indent="-514350">
              <a:lnSpc>
                <a:spcPct val="90000"/>
              </a:lnSpc>
              <a:buFont typeface="+mj-lt"/>
              <a:buAutoNum type="arabicPeriod" startAt="5"/>
            </a:pPr>
            <a:endParaRPr lang="en-GB" sz="2800" dirty="0"/>
          </a:p>
          <a:p>
            <a:pPr marL="0" indent="0">
              <a:lnSpc>
                <a:spcPct val="90000"/>
              </a:lnSpc>
              <a:buNone/>
            </a:pPr>
            <a:r>
              <a:rPr lang="en-GB" sz="2800" dirty="0" smtClean="0"/>
              <a:t>Then (while you are waiting for feedback on your proposal) do the pre-reading for the next Teaching day.</a:t>
            </a:r>
          </a:p>
          <a:p>
            <a:pPr marL="0" indent="0">
              <a:lnSpc>
                <a:spcPct val="90000"/>
              </a:lnSpc>
              <a:buNone/>
            </a:pPr>
            <a:endParaRPr lang="en-GB" sz="2800" dirty="0"/>
          </a:p>
          <a:p>
            <a:pPr marL="0" indent="0">
              <a:lnSpc>
                <a:spcPct val="90000"/>
              </a:lnSpc>
              <a:buNone/>
            </a:pPr>
            <a:r>
              <a:rPr lang="en-GB" sz="2800" dirty="0" smtClean="0"/>
              <a:t>Durham </a:t>
            </a:r>
            <a:r>
              <a:rPr lang="en-GB" sz="2800" dirty="0"/>
              <a:t>(</a:t>
            </a:r>
            <a:r>
              <a:rPr lang="en-GB" sz="2800" dirty="0" smtClean="0"/>
              <a:t>12</a:t>
            </a:r>
            <a:r>
              <a:rPr lang="en-GB" sz="2800" baseline="30000" dirty="0" smtClean="0"/>
              <a:t>th</a:t>
            </a:r>
            <a:r>
              <a:rPr lang="en-GB" sz="2800" dirty="0" smtClean="0"/>
              <a:t> </a:t>
            </a:r>
            <a:r>
              <a:rPr lang="en-GB" sz="2800" dirty="0" smtClean="0"/>
              <a:t>January </a:t>
            </a:r>
            <a:r>
              <a:rPr lang="en-GB" sz="2800" dirty="0" smtClean="0"/>
              <a:t>2018) </a:t>
            </a:r>
            <a:endParaRPr lang="en-GB" sz="2800" dirty="0"/>
          </a:p>
          <a:p>
            <a:pPr marL="0" indent="0">
              <a:lnSpc>
                <a:spcPct val="90000"/>
              </a:lnSpc>
              <a:buNone/>
            </a:pPr>
            <a:r>
              <a:rPr lang="en-GB" sz="2800" dirty="0"/>
              <a:t>Warwick </a:t>
            </a:r>
            <a:r>
              <a:rPr lang="en-GB" sz="2800" dirty="0" smtClean="0"/>
              <a:t>(</a:t>
            </a:r>
            <a:r>
              <a:rPr lang="en-GB" sz="2800" dirty="0" smtClean="0"/>
              <a:t>20</a:t>
            </a:r>
            <a:r>
              <a:rPr lang="en-GB" sz="2800" baseline="30000" dirty="0" smtClean="0"/>
              <a:t>th</a:t>
            </a:r>
            <a:r>
              <a:rPr lang="en-GB" sz="2800" dirty="0" smtClean="0"/>
              <a:t> </a:t>
            </a:r>
            <a:r>
              <a:rPr lang="en-GB" sz="2800" dirty="0" smtClean="0"/>
              <a:t>January </a:t>
            </a:r>
            <a:r>
              <a:rPr lang="en-GB" sz="2800" dirty="0" smtClean="0"/>
              <a:t>2018)</a:t>
            </a:r>
            <a:endParaRPr lang="en-GB" sz="2800" dirty="0"/>
          </a:p>
          <a:p>
            <a:pPr marL="0" indent="0">
              <a:lnSpc>
                <a:spcPct val="90000"/>
              </a:lnSpc>
              <a:buNone/>
            </a:pPr>
            <a:endParaRPr lang="en-GB" sz="2800" dirty="0"/>
          </a:p>
          <a:p>
            <a:pPr marL="514350" indent="-514350" eaLnBrk="1" hangingPunct="1">
              <a:lnSpc>
                <a:spcPct val="90000"/>
              </a:lnSpc>
              <a:buFont typeface="+mj-lt"/>
              <a:buAutoNum type="arabicPeriod" startAt="3"/>
            </a:pPr>
            <a:endParaRPr lang="en-GB" sz="2800" dirty="0"/>
          </a:p>
          <a:p>
            <a:pPr marL="514350" indent="-514350">
              <a:lnSpc>
                <a:spcPct val="90000"/>
              </a:lnSpc>
              <a:buFont typeface="+mj-lt"/>
              <a:buAutoNum type="arabicPeriod" startAt="3"/>
            </a:pPr>
            <a:endParaRPr lang="en-GB" sz="2800" dirty="0"/>
          </a:p>
          <a:p>
            <a:pPr marL="0" indent="0" eaLnBrk="1" hangingPunct="1">
              <a:lnSpc>
                <a:spcPct val="90000"/>
              </a:lnSpc>
              <a:buNone/>
            </a:pPr>
            <a:endParaRPr lang="en-GB" sz="2800" dirty="0" smtClean="0"/>
          </a:p>
        </p:txBody>
      </p:sp>
    </p:spTree>
    <p:extLst>
      <p:ext uri="{BB962C8B-B14F-4D97-AF65-F5344CB8AC3E}">
        <p14:creationId xmlns:p14="http://schemas.microsoft.com/office/powerpoint/2010/main" val="335057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2" end="2"/>
                                            </p:txEl>
                                          </p:spTgt>
                                        </p:tgtEl>
                                        <p:attrNameLst>
                                          <p:attrName>style.visibility</p:attrName>
                                        </p:attrNameLst>
                                      </p:cBhvr>
                                      <p:to>
                                        <p:strVal val="visible"/>
                                      </p:to>
                                    </p:set>
                                    <p:animEffect transition="in" filter="blinds(vertical)">
                                      <p:cBhvr>
                                        <p:cTn id="11" dur="500"/>
                                        <p:tgtEl>
                                          <p:spTgt spid="24579">
                                            <p:txEl>
                                              <p:pRg st="2" end="2"/>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4" end="4"/>
                                            </p:txEl>
                                          </p:spTgt>
                                        </p:tgtEl>
                                        <p:attrNameLst>
                                          <p:attrName>style.visibility</p:attrName>
                                        </p:attrNameLst>
                                      </p:cBhvr>
                                      <p:to>
                                        <p:strVal val="visible"/>
                                      </p:to>
                                    </p:set>
                                    <p:animEffect transition="in" filter="blinds(vertical)">
                                      <p:cBhvr>
                                        <p:cTn id="15" dur="500"/>
                                        <p:tgtEl>
                                          <p:spTgt spid="24579">
                                            <p:txEl>
                                              <p:pRg st="4" end="4"/>
                                            </p:txEl>
                                          </p:spTgt>
                                        </p:tgtEl>
                                      </p:cBhvr>
                                    </p:animEffect>
                                  </p:childTnLst>
                                </p:cTn>
                              </p:par>
                            </p:childTnLst>
                          </p:cTn>
                        </p:par>
                        <p:par>
                          <p:cTn id="16" fill="hold">
                            <p:stCondLst>
                              <p:cond delay="7500"/>
                            </p:stCondLst>
                            <p:childTnLst>
                              <p:par>
                                <p:cTn id="17" presetID="3" presetClass="entr" presetSubtype="5" fill="hold" nodeType="afterEffect">
                                  <p:stCondLst>
                                    <p:cond delay="2000"/>
                                  </p:stCondLst>
                                  <p:childTnLst>
                                    <p:set>
                                      <p:cBhvr>
                                        <p:cTn id="18" dur="1" fill="hold">
                                          <p:stCondLst>
                                            <p:cond delay="0"/>
                                          </p:stCondLst>
                                        </p:cTn>
                                        <p:tgtEl>
                                          <p:spTgt spid="24579">
                                            <p:txEl>
                                              <p:pRg st="5" end="5"/>
                                            </p:txEl>
                                          </p:spTgt>
                                        </p:tgtEl>
                                        <p:attrNameLst>
                                          <p:attrName>style.visibility</p:attrName>
                                        </p:attrNameLst>
                                      </p:cBhvr>
                                      <p:to>
                                        <p:strVal val="visible"/>
                                      </p:to>
                                    </p:set>
                                    <p:animEffect transition="in" filter="blinds(vertical)">
                                      <p:cBhvr>
                                        <p:cTn id="19"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51520" y="188640"/>
            <a:ext cx="8229600" cy="1008112"/>
          </a:xfrm>
        </p:spPr>
        <p:txBody>
          <a:bodyPr/>
          <a:lstStyle/>
          <a:p>
            <a:pPr eaLnBrk="1" hangingPunct="1"/>
            <a:r>
              <a:rPr lang="en-GB" sz="3600" dirty="0" smtClean="0"/>
              <a:t>Feedback</a:t>
            </a:r>
          </a:p>
        </p:txBody>
      </p:sp>
      <p:sp>
        <p:nvSpPr>
          <p:cNvPr id="24579" name="Rectangle 3"/>
          <p:cNvSpPr>
            <a:spLocks noGrp="1" noChangeArrowheads="1"/>
          </p:cNvSpPr>
          <p:nvPr>
            <p:ph type="body" idx="1"/>
          </p:nvPr>
        </p:nvSpPr>
        <p:spPr>
          <a:xfrm>
            <a:off x="323528" y="1340768"/>
            <a:ext cx="8352928" cy="4320480"/>
          </a:xfrm>
        </p:spPr>
        <p:txBody>
          <a:bodyPr/>
          <a:lstStyle/>
          <a:p>
            <a:pPr marL="0" indent="0" eaLnBrk="1" hangingPunct="1">
              <a:lnSpc>
                <a:spcPct val="90000"/>
              </a:lnSpc>
              <a:buNone/>
            </a:pPr>
            <a:r>
              <a:rPr lang="en-GB" sz="2800" dirty="0" smtClean="0"/>
              <a:t>You will be sent a link to an online feedback form for today.  </a:t>
            </a:r>
            <a:r>
              <a:rPr lang="en-GB" sz="2800" b="1" dirty="0" smtClean="0"/>
              <a:t>Please r</a:t>
            </a:r>
            <a:r>
              <a:rPr lang="en-GB" sz="2800" dirty="0" smtClean="0"/>
              <a:t>espond to it because:</a:t>
            </a:r>
          </a:p>
          <a:p>
            <a:pPr eaLnBrk="1" hangingPunct="1">
              <a:lnSpc>
                <a:spcPct val="90000"/>
              </a:lnSpc>
              <a:buFontTx/>
              <a:buChar char="-"/>
            </a:pPr>
            <a:r>
              <a:rPr lang="en-GB" sz="2800" dirty="0" smtClean="0"/>
              <a:t>we use feedback when preparing materials for the next teaching day, and </a:t>
            </a:r>
          </a:p>
          <a:p>
            <a:pPr eaLnBrk="1" hangingPunct="1">
              <a:lnSpc>
                <a:spcPct val="90000"/>
              </a:lnSpc>
              <a:buFontTx/>
              <a:buChar char="-"/>
            </a:pPr>
            <a:r>
              <a:rPr lang="en-GB" sz="2800" dirty="0" smtClean="0"/>
              <a:t>it is </a:t>
            </a:r>
            <a:r>
              <a:rPr lang="en-GB" sz="2800" dirty="0" smtClean="0"/>
              <a:t>helpful to provide </a:t>
            </a:r>
            <a:r>
              <a:rPr lang="en-GB" sz="2800" smtClean="0"/>
              <a:t>feedback to </a:t>
            </a:r>
            <a:r>
              <a:rPr lang="en-GB" sz="2800" dirty="0" smtClean="0"/>
              <a:t>our Guest Lecturers.</a:t>
            </a:r>
          </a:p>
          <a:p>
            <a:pPr marL="0" indent="0" eaLnBrk="1" hangingPunct="1">
              <a:lnSpc>
                <a:spcPct val="90000"/>
              </a:lnSpc>
              <a:buNone/>
            </a:pPr>
            <a:r>
              <a:rPr lang="en-GB" sz="2800" dirty="0" smtClean="0"/>
              <a:t> </a:t>
            </a:r>
            <a:r>
              <a:rPr lang="en-GB" sz="2800" b="1" dirty="0" smtClean="0"/>
              <a:t>Password: </a:t>
            </a:r>
            <a:r>
              <a:rPr lang="en-GB" sz="2800" b="1" dirty="0" smtClean="0">
                <a:solidFill>
                  <a:srgbClr val="FF0000"/>
                </a:solidFill>
              </a:rPr>
              <a:t>November</a:t>
            </a:r>
            <a:endParaRPr lang="en-GB" sz="2800" b="1" dirty="0"/>
          </a:p>
          <a:p>
            <a:pPr marL="0" indent="0" eaLnBrk="1" hangingPunct="1">
              <a:lnSpc>
                <a:spcPct val="90000"/>
              </a:lnSpc>
              <a:spcAft>
                <a:spcPts val="1200"/>
              </a:spcAft>
              <a:buNone/>
            </a:pPr>
            <a:endParaRPr lang="en-GB" sz="2800" dirty="0" smtClean="0"/>
          </a:p>
          <a:p>
            <a:pPr marL="0" indent="0" eaLnBrk="1" hangingPunct="1">
              <a:lnSpc>
                <a:spcPct val="90000"/>
              </a:lnSpc>
              <a:spcAft>
                <a:spcPts val="1200"/>
              </a:spcAft>
              <a:buNone/>
            </a:pPr>
            <a:r>
              <a:rPr lang="en-GB" sz="2800" dirty="0" smtClean="0"/>
              <a:t>Thanks for all your hard work. Have a very happy Christmas, and </a:t>
            </a:r>
            <a:r>
              <a:rPr lang="en-GB" sz="2800" dirty="0"/>
              <a:t>s</a:t>
            </a:r>
            <a:r>
              <a:rPr lang="en-GB" sz="2800" dirty="0" smtClean="0"/>
              <a:t>ee you next year!</a:t>
            </a:r>
          </a:p>
        </p:txBody>
      </p:sp>
    </p:spTree>
    <p:extLst>
      <p:ext uri="{BB962C8B-B14F-4D97-AF65-F5344CB8AC3E}">
        <p14:creationId xmlns:p14="http://schemas.microsoft.com/office/powerpoint/2010/main" val="325464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vertical)">
                                      <p:cBhvr>
                                        <p:cTn id="7" dur="500"/>
                                        <p:tgtEl>
                                          <p:spTgt spid="24579">
                                            <p:txEl>
                                              <p:pRg st="0" end="0"/>
                                            </p:txEl>
                                          </p:spTgt>
                                        </p:tgtEl>
                                      </p:cBhvr>
                                    </p:animEffect>
                                  </p:childTnLst>
                                </p:cTn>
                              </p:par>
                            </p:childTnLst>
                          </p:cTn>
                        </p:par>
                        <p:par>
                          <p:cTn id="8" fill="hold">
                            <p:stCondLst>
                              <p:cond delay="2500"/>
                            </p:stCondLst>
                            <p:childTnLst>
                              <p:par>
                                <p:cTn id="9" presetID="3" presetClass="entr" presetSubtype="5" fill="hold" nodeType="afterEffect">
                                  <p:stCondLst>
                                    <p:cond delay="2000"/>
                                  </p:stCondLst>
                                  <p:childTnLst>
                                    <p:set>
                                      <p:cBhvr>
                                        <p:cTn id="10" dur="1" fill="hold">
                                          <p:stCondLst>
                                            <p:cond delay="0"/>
                                          </p:stCondLst>
                                        </p:cTn>
                                        <p:tgtEl>
                                          <p:spTgt spid="24579">
                                            <p:txEl>
                                              <p:pRg st="1" end="1"/>
                                            </p:txEl>
                                          </p:spTgt>
                                        </p:tgtEl>
                                        <p:attrNameLst>
                                          <p:attrName>style.visibility</p:attrName>
                                        </p:attrNameLst>
                                      </p:cBhvr>
                                      <p:to>
                                        <p:strVal val="visible"/>
                                      </p:to>
                                    </p:set>
                                    <p:animEffect transition="in" filter="blinds(vertical)">
                                      <p:cBhvr>
                                        <p:cTn id="11" dur="500"/>
                                        <p:tgtEl>
                                          <p:spTgt spid="24579">
                                            <p:txEl>
                                              <p:pRg st="1" end="1"/>
                                            </p:txEl>
                                          </p:spTgt>
                                        </p:tgtEl>
                                      </p:cBhvr>
                                    </p:animEffect>
                                  </p:childTnLst>
                                </p:cTn>
                              </p:par>
                            </p:childTnLst>
                          </p:cTn>
                        </p:par>
                        <p:par>
                          <p:cTn id="12" fill="hold">
                            <p:stCondLst>
                              <p:cond delay="5000"/>
                            </p:stCondLst>
                            <p:childTnLst>
                              <p:par>
                                <p:cTn id="13" presetID="3" presetClass="entr" presetSubtype="5" fill="hold" nodeType="afterEffect">
                                  <p:stCondLst>
                                    <p:cond delay="2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linds(vertical)">
                                      <p:cBhvr>
                                        <p:cTn id="15" dur="500"/>
                                        <p:tgtEl>
                                          <p:spTgt spid="24579">
                                            <p:txEl>
                                              <p:pRg st="2" end="2"/>
                                            </p:txEl>
                                          </p:spTgt>
                                        </p:tgtEl>
                                      </p:cBhvr>
                                    </p:animEffect>
                                  </p:childTnLst>
                                </p:cTn>
                              </p:par>
                            </p:childTnLst>
                          </p:cTn>
                        </p:par>
                        <p:par>
                          <p:cTn id="16" fill="hold">
                            <p:stCondLst>
                              <p:cond delay="7500"/>
                            </p:stCondLst>
                            <p:childTnLst>
                              <p:par>
                                <p:cTn id="17" presetID="3" presetClass="entr" presetSubtype="5" fill="hold" nodeType="afterEffect">
                                  <p:stCondLst>
                                    <p:cond delay="2000"/>
                                  </p:stCondLst>
                                  <p:childTnLst>
                                    <p:set>
                                      <p:cBhvr>
                                        <p:cTn id="18" dur="1" fill="hold">
                                          <p:stCondLst>
                                            <p:cond delay="0"/>
                                          </p:stCondLst>
                                        </p:cTn>
                                        <p:tgtEl>
                                          <p:spTgt spid="24579">
                                            <p:txEl>
                                              <p:pRg st="3" end="3"/>
                                            </p:txEl>
                                          </p:spTgt>
                                        </p:tgtEl>
                                        <p:attrNameLst>
                                          <p:attrName>style.visibility</p:attrName>
                                        </p:attrNameLst>
                                      </p:cBhvr>
                                      <p:to>
                                        <p:strVal val="visible"/>
                                      </p:to>
                                    </p:set>
                                    <p:animEffect transition="in" filter="blinds(vertical)">
                                      <p:cBhvr>
                                        <p:cTn id="19" dur="500"/>
                                        <p:tgtEl>
                                          <p:spTgt spid="24579">
                                            <p:txEl>
                                              <p:pRg st="3" end="3"/>
                                            </p:txEl>
                                          </p:spTgt>
                                        </p:tgtEl>
                                      </p:cBhvr>
                                    </p:animEffect>
                                  </p:childTnLst>
                                </p:cTn>
                              </p:par>
                            </p:childTnLst>
                          </p:cTn>
                        </p:par>
                        <p:par>
                          <p:cTn id="20" fill="hold">
                            <p:stCondLst>
                              <p:cond delay="10000"/>
                            </p:stCondLst>
                            <p:childTnLst>
                              <p:par>
                                <p:cTn id="21" presetID="3" presetClass="entr" presetSubtype="5" fill="hold" nodeType="afterEffect">
                                  <p:stCondLst>
                                    <p:cond delay="2000"/>
                                  </p:stCondLst>
                                  <p:childTnLst>
                                    <p:set>
                                      <p:cBhvr>
                                        <p:cTn id="22" dur="1" fill="hold">
                                          <p:stCondLst>
                                            <p:cond delay="0"/>
                                          </p:stCondLst>
                                        </p:cTn>
                                        <p:tgtEl>
                                          <p:spTgt spid="24579">
                                            <p:txEl>
                                              <p:pRg st="5" end="5"/>
                                            </p:txEl>
                                          </p:spTgt>
                                        </p:tgtEl>
                                        <p:attrNameLst>
                                          <p:attrName>style.visibility</p:attrName>
                                        </p:attrNameLst>
                                      </p:cBhvr>
                                      <p:to>
                                        <p:strVal val="visible"/>
                                      </p:to>
                                    </p:set>
                                    <p:animEffect transition="in" filter="blinds(vertical)">
                                      <p:cBhvr>
                                        <p:cTn id="23" dur="500"/>
                                        <p:tgtEl>
                                          <p:spTgt spid="245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2.xml><?xml version="1.0" encoding="utf-8"?>
<a:theme xmlns:a="http://schemas.openxmlformats.org/drawingml/2006/main" name="1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3.xml><?xml version="1.0" encoding="utf-8"?>
<a:theme xmlns:a="http://schemas.openxmlformats.org/drawingml/2006/main" name="2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4.xml><?xml version="1.0" encoding="utf-8"?>
<a:theme xmlns:a="http://schemas.openxmlformats.org/drawingml/2006/main" name="3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BEA966FB-829C-4897-B77A-7FEBE5E11F48}" vid="{596ABA0C-2CAA-4CF4-9D8E-60194956FC32}"/>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Warwick_light_background</Template>
  <TotalTime>1735</TotalTime>
  <Words>346</Words>
  <Application>Microsoft Office PowerPoint</Application>
  <PresentationFormat>On-screen Show (4:3)</PresentationFormat>
  <Paragraphs>31</Paragraphs>
  <Slides>5</Slides>
  <Notes>4</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5</vt:i4>
      </vt:variant>
    </vt:vector>
  </HeadingPairs>
  <TitlesOfParts>
    <vt:vector size="13" baseType="lpstr">
      <vt:lpstr>MS PGothic</vt:lpstr>
      <vt:lpstr>Arial</vt:lpstr>
      <vt:lpstr>Calibri</vt:lpstr>
      <vt:lpstr>Times New Roman</vt:lpstr>
      <vt:lpstr>Warwick rebranded template 2015</vt:lpstr>
      <vt:lpstr>1_Warwick rebranded template 2015</vt:lpstr>
      <vt:lpstr>2_Warwick rebranded template 2015</vt:lpstr>
      <vt:lpstr>3_Warwick rebranded template 2015</vt:lpstr>
      <vt:lpstr>MA in Educational Leadership (Teach First)</vt:lpstr>
      <vt:lpstr>What to do between now and the next Teaching Day (1)</vt:lpstr>
      <vt:lpstr>What to do between now and the next Teaching Day (2)</vt:lpstr>
      <vt:lpstr>What to do between now and the next Teaching Day (3)</vt:lpstr>
      <vt:lpstr>Feedback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Educational Change and Improvement</dc:title>
  <dc:creator>JSG</dc:creator>
  <cp:lastModifiedBy>Findon, Madeleine</cp:lastModifiedBy>
  <cp:revision>188</cp:revision>
  <cp:lastPrinted>2001-12-07T16:14:49Z</cp:lastPrinted>
  <dcterms:created xsi:type="dcterms:W3CDTF">2010-08-18T15:32:43Z</dcterms:created>
  <dcterms:modified xsi:type="dcterms:W3CDTF">2017-11-16T17:59:06Z</dcterms:modified>
</cp:coreProperties>
</file>