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vml" ContentType="application/vnd.openxmlformats-officedocument.vmlDrawi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handoutMasterIdLst>
    <p:handoutMasterId r:id="rId23"/>
  </p:handoutMasterIdLst>
  <p:sldIdLst>
    <p:sldId id="256" r:id="rId2"/>
    <p:sldId id="257" r:id="rId3"/>
    <p:sldId id="258" r:id="rId4"/>
    <p:sldId id="273" r:id="rId5"/>
    <p:sldId id="265" r:id="rId6"/>
    <p:sldId id="260" r:id="rId7"/>
    <p:sldId id="261" r:id="rId8"/>
    <p:sldId id="262" r:id="rId9"/>
    <p:sldId id="264" r:id="rId10"/>
    <p:sldId id="263" r:id="rId11"/>
    <p:sldId id="266" r:id="rId12"/>
    <p:sldId id="267" r:id="rId13"/>
    <p:sldId id="268" r:id="rId14"/>
    <p:sldId id="275" r:id="rId15"/>
    <p:sldId id="276" r:id="rId16"/>
    <p:sldId id="270" r:id="rId17"/>
    <p:sldId id="271" r:id="rId18"/>
    <p:sldId id="272" r:id="rId19"/>
    <p:sldId id="269" r:id="rId20"/>
    <p:sldId id="274"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7" d="100"/>
          <a:sy n="77" d="100"/>
        </p:scale>
        <p:origin x="-2008"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2.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C847CF8-07AE-4A4A-9DDB-C57D68EBBA01}" type="datetimeFigureOut">
              <a:rPr lang="en-US" smtClean="0"/>
              <a:pPr/>
              <a:t>01/01/2015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DEC413D-6955-9A40-B22A-DAA43BA69CB8}" type="slidenum">
              <a:rPr lang="en-US" smtClean="0"/>
              <a:pPr/>
              <a:t>‹#›</a:t>
            </a:fld>
            <a:endParaRPr lang="en-US"/>
          </a:p>
        </p:txBody>
      </p:sp>
    </p:spTree>
    <p:extLst>
      <p:ext uri="{BB962C8B-B14F-4D97-AF65-F5344CB8AC3E}">
        <p14:creationId xmlns:p14="http://schemas.microsoft.com/office/powerpoint/2010/main" val="22985118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166F4F-A9BA-D848-AC88-2AB91879F3D4}" type="datetimeFigureOut">
              <a:rPr lang="en-US" smtClean="0"/>
              <a:pPr/>
              <a:t>01/01/2015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41F38D-7CF1-2640-9928-10D188C76573}" type="slidenum">
              <a:rPr lang="en-US" smtClean="0"/>
              <a:pPr/>
              <a:t>‹#›</a:t>
            </a:fld>
            <a:endParaRPr lang="en-US"/>
          </a:p>
        </p:txBody>
      </p:sp>
    </p:spTree>
    <p:extLst>
      <p:ext uri="{BB962C8B-B14F-4D97-AF65-F5344CB8AC3E}">
        <p14:creationId xmlns:p14="http://schemas.microsoft.com/office/powerpoint/2010/main" val="166965853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28720853-E9E6-9F48-827A-80D22AB567DC}" type="datetime1">
              <a:rPr lang="en-US" smtClean="0"/>
              <a:pPr/>
              <a:t>01/01/2015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A8A6C9-B3E9-4F47-B2AA-80122052F9A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E248A3E2-BB70-7847-9890-DD8D28CA375E}" type="datetime1">
              <a:rPr lang="en-US" smtClean="0"/>
              <a:pPr/>
              <a:t>01/01/2015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A8A6C9-B3E9-4F47-B2AA-80122052F9A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6E4143E-EBB0-8847-9E81-4B3D23C6E940}" type="datetime1">
              <a:rPr lang="en-US" smtClean="0"/>
              <a:pPr/>
              <a:t>01/01/2015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A8A6C9-B3E9-4F47-B2AA-80122052F9A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D42B4DB-AFEC-624B-AE61-75C1B1F53683}" type="datetime1">
              <a:rPr lang="en-US" smtClean="0"/>
              <a:pPr/>
              <a:t>01/01/2015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A8A6C9-B3E9-4F47-B2AA-80122052F9A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29249FB5-122E-C941-82A7-68B07CC40144}" type="datetime1">
              <a:rPr lang="en-US" smtClean="0"/>
              <a:pPr/>
              <a:t>01/01/2015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A8A6C9-B3E9-4F47-B2AA-80122052F9A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64897648-D8E8-8641-9C8A-23FD1A016684}" type="datetime1">
              <a:rPr lang="en-US" smtClean="0"/>
              <a:pPr/>
              <a:t>01/01/2015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A8A6C9-B3E9-4F47-B2AA-80122052F9A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ED48934A-DAD1-CC46-8849-A62F3539AA65}" type="datetime1">
              <a:rPr lang="en-US" smtClean="0"/>
              <a:pPr/>
              <a:t>01/01/2015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A8A6C9-B3E9-4F47-B2AA-80122052F9A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1EA5A783-C110-9440-918E-E1EF4B84DF43}" type="datetime1">
              <a:rPr lang="en-US" smtClean="0"/>
              <a:pPr/>
              <a:t>01/01/2015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A8A6C9-B3E9-4F47-B2AA-80122052F9A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970DAB-9F22-5046-9E0B-F552153F7D54}" type="datetime1">
              <a:rPr lang="en-US" smtClean="0"/>
              <a:pPr/>
              <a:t>01/01/2015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A8A6C9-B3E9-4F47-B2AA-80122052F9A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14436E97-8ACB-E844-A672-0977E364C4B0}" type="datetime1">
              <a:rPr lang="en-US" smtClean="0"/>
              <a:pPr/>
              <a:t>01/01/2015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A8A6C9-B3E9-4F47-B2AA-80122052F9A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FF347AC-4834-C741-8A13-6275632BE453}" type="datetime1">
              <a:rPr lang="en-US" smtClean="0"/>
              <a:pPr/>
              <a:t>01/01/2015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A8A6C9-B3E9-4F47-B2AA-80122052F9A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24704A-42CB-4646-A0F0-C81B1D2C8DBF}" type="datetime1">
              <a:rPr lang="en-US" smtClean="0"/>
              <a:pPr/>
              <a:t>01/01/2015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A8A6C9-B3E9-4F47-B2AA-80122052F9A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 Id="rId3" Type="http://schemas.openxmlformats.org/officeDocument/2006/relationships/image" Target="../media/image1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Macintosh%20HD:Users:bernardbarker:Documents:ESM%20Final%20All:BB%20AmendedDreams%20of%20Success%20-%20Problems%20with%20Social%20Mobility.doc!OLE_LINK1" TargetMode="External"/><Relationship Id="rId4" Type="http://schemas.openxmlformats.org/officeDocument/2006/relationships/image" Target="../media/image14.png"/><Relationship Id="rId5" Type="http://schemas.openxmlformats.org/officeDocument/2006/relationships/image" Target="../media/image15.jpe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oleObject" Target="Macintosh%20HD:Users:bernardbarker:Documents:ESM%20Final%20All:BB%20AmendedDreams%20of%20Success%20-%20Problems%20with%20Social%20Mobility.doc!OLE_LINK3" TargetMode="External"/><Relationship Id="rId4" Type="http://schemas.openxmlformats.org/officeDocument/2006/relationships/image" Target="../media/image18.png"/><Relationship Id="rId5" Type="http://schemas.openxmlformats.org/officeDocument/2006/relationships/image" Target="../media/image19.jpe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Macintosh%20HD:Users:bernardbarker:Documents:ESM%20Final%20All:BB%20AmendedDreams%20of%20Success%20-%20Problems%20with%20Social%20Mobility.doc!OLE_LINK2" TargetMode="External"/><Relationship Id="rId4" Type="http://schemas.openxmlformats.org/officeDocument/2006/relationships/image" Target="../media/image20.png"/><Relationship Id="rId5" Type="http://schemas.openxmlformats.org/officeDocument/2006/relationships/image" Target="../media/image21.jpeg"/><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Macintosh%20HD:Users:bernardbarker:Documents:ESM%20Final%20All:BB%20AmendedDreams%20of%20Success%20-%20Problems%20with%20Social%20Mobility.doc!OLE_LINK4" TargetMode="External"/><Relationship Id="rId4" Type="http://schemas.openxmlformats.org/officeDocument/2006/relationships/image" Target="../media/image22.png"/><Relationship Id="rId5" Type="http://schemas.openxmlformats.org/officeDocument/2006/relationships/image" Target="../media/image23.jpeg"/><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Macintosh%20HD:Users:bernardbarker:Documents:ESM%20Final%20All:BB%20AmendedDreams%20of%20Success%20-%20Problems%20with%20Social%20Mobility.doc!OLE_LINK5" TargetMode="External"/><Relationship Id="rId4" Type="http://schemas.openxmlformats.org/officeDocument/2006/relationships/image" Target="../media/image24.png"/><Relationship Id="rId5" Type="http://schemas.openxmlformats.org/officeDocument/2006/relationships/image" Target="../media/image25.jpeg"/><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ep.lse.ac.uk/centrepiece/" TargetMode="External"/><Relationship Id="rId3"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2400" dirty="0" smtClean="0">
                <a:solidFill>
                  <a:srgbClr val="FF0000"/>
                </a:solidFill>
              </a:rPr>
              <a:t>Education and Social Mobility: Dreams of Success</a:t>
            </a:r>
            <a:endParaRPr lang="en-US" sz="2400" dirty="0">
              <a:solidFill>
                <a:srgbClr val="FF0000"/>
              </a:solidFill>
            </a:endParaRPr>
          </a:p>
        </p:txBody>
      </p:sp>
      <p:sp>
        <p:nvSpPr>
          <p:cNvPr id="3" name="Subtitle 2"/>
          <p:cNvSpPr>
            <a:spLocks noGrp="1"/>
          </p:cNvSpPr>
          <p:nvPr>
            <p:ph type="subTitle" idx="1"/>
          </p:nvPr>
        </p:nvSpPr>
        <p:spPr>
          <a:xfrm>
            <a:off x="1371600" y="3440253"/>
            <a:ext cx="6400800" cy="966683"/>
          </a:xfrm>
        </p:spPr>
        <p:txBody>
          <a:bodyPr>
            <a:normAutofit fontScale="70000" lnSpcReduction="20000"/>
          </a:bodyPr>
          <a:lstStyle/>
          <a:p>
            <a:endParaRPr lang="en-US" sz="2000" dirty="0" smtClean="0">
              <a:solidFill>
                <a:schemeClr val="tx1"/>
              </a:solidFill>
            </a:endParaRPr>
          </a:p>
          <a:p>
            <a:r>
              <a:rPr lang="en-US" sz="2000" dirty="0" smtClean="0">
                <a:solidFill>
                  <a:schemeClr val="tx1"/>
                </a:solidFill>
              </a:rPr>
              <a:t>Dr Kate Hoskins (Senior Lecturer, University of </a:t>
            </a:r>
            <a:r>
              <a:rPr lang="en-US" sz="2000" dirty="0" err="1" smtClean="0">
                <a:solidFill>
                  <a:schemeClr val="tx1"/>
                </a:solidFill>
              </a:rPr>
              <a:t>Roehampton</a:t>
            </a:r>
            <a:r>
              <a:rPr lang="en-US" sz="2000" dirty="0" smtClean="0">
                <a:solidFill>
                  <a:schemeClr val="tx1"/>
                </a:solidFill>
              </a:rPr>
              <a:t>)</a:t>
            </a:r>
          </a:p>
          <a:p>
            <a:endParaRPr lang="en-US" sz="2000" dirty="0" smtClean="0">
              <a:solidFill>
                <a:schemeClr val="tx1"/>
              </a:solidFill>
            </a:endParaRPr>
          </a:p>
          <a:p>
            <a:r>
              <a:rPr lang="en-US" sz="2000" dirty="0" smtClean="0">
                <a:solidFill>
                  <a:schemeClr val="tx1"/>
                </a:solidFill>
              </a:rPr>
              <a:t>Professor Bernard Barker (Emeritus, University of Leicester)</a:t>
            </a:r>
            <a:endParaRPr lang="en-US" sz="2000" dirty="0">
              <a:solidFill>
                <a:schemeClr val="tx1"/>
              </a:solidFill>
            </a:endParaRPr>
          </a:p>
        </p:txBody>
      </p:sp>
      <p:sp>
        <p:nvSpPr>
          <p:cNvPr id="4" name="Slide Number Placeholder 3"/>
          <p:cNvSpPr>
            <a:spLocks noGrp="1"/>
          </p:cNvSpPr>
          <p:nvPr>
            <p:ph type="sldNum" sz="quarter" idx="12"/>
          </p:nvPr>
        </p:nvSpPr>
        <p:spPr/>
        <p:txBody>
          <a:bodyPr/>
          <a:lstStyle/>
          <a:p>
            <a:fld id="{DBA8A6C9-B3E9-4F47-B2AA-80122052F9A6}" type="slidenum">
              <a:rPr lang="en-US" smtClean="0"/>
              <a:pPr/>
              <a:t>1</a:t>
            </a:fld>
            <a:endParaRPr lang="en-US"/>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10</a:t>
            </a:fld>
            <a:endParaRPr lang="en-US"/>
          </a:p>
        </p:txBody>
      </p:sp>
      <p:sp>
        <p:nvSpPr>
          <p:cNvPr id="5" name="Rectangle 4"/>
          <p:cNvSpPr/>
          <p:nvPr/>
        </p:nvSpPr>
        <p:spPr>
          <a:xfrm>
            <a:off x="2001656" y="663410"/>
            <a:ext cx="4964749" cy="369332"/>
          </a:xfrm>
          <a:prstGeom prst="rect">
            <a:avLst/>
          </a:prstGeom>
        </p:spPr>
        <p:txBody>
          <a:bodyPr wrap="square">
            <a:spAutoFit/>
          </a:bodyPr>
          <a:lstStyle/>
          <a:p>
            <a:r>
              <a:rPr lang="en-US" dirty="0" smtClean="0">
                <a:solidFill>
                  <a:srgbClr val="FF0000"/>
                </a:solidFill>
              </a:rPr>
              <a:t>Education and Social Mobility: Dreams of Success</a:t>
            </a:r>
            <a:endParaRPr lang="en-US" dirty="0"/>
          </a:p>
        </p:txBody>
      </p:sp>
      <p:pic>
        <p:nvPicPr>
          <p:cNvPr id="9" name="Picture 8" descr="Adonis Comp.jpg"/>
          <p:cNvPicPr>
            <a:picLocks noChangeAspect="1"/>
          </p:cNvPicPr>
          <p:nvPr/>
        </p:nvPicPr>
        <p:blipFill>
          <a:blip r:embed="rId2"/>
          <a:stretch>
            <a:fillRect/>
          </a:stretch>
        </p:blipFill>
        <p:spPr>
          <a:xfrm>
            <a:off x="3840245" y="3674142"/>
            <a:ext cx="4729449" cy="2540613"/>
          </a:xfrm>
          <a:prstGeom prst="rect">
            <a:avLst/>
          </a:prstGeom>
          <a:ln>
            <a:solidFill>
              <a:schemeClr val="tx1"/>
            </a:solidFill>
          </a:ln>
        </p:spPr>
      </p:pic>
      <p:pic>
        <p:nvPicPr>
          <p:cNvPr id="8" name="Picture 7" descr="Adonis 2.jpg"/>
          <p:cNvPicPr>
            <a:picLocks noChangeAspect="1"/>
          </p:cNvPicPr>
          <p:nvPr/>
        </p:nvPicPr>
        <p:blipFill>
          <a:blip r:embed="rId3"/>
          <a:stretch>
            <a:fillRect/>
          </a:stretch>
        </p:blipFill>
        <p:spPr>
          <a:xfrm>
            <a:off x="1183593" y="1365753"/>
            <a:ext cx="4189383" cy="2961796"/>
          </a:xfrm>
          <a:prstGeom prst="rect">
            <a:avLst/>
          </a:prstGeom>
          <a:ln>
            <a:solidFill>
              <a:schemeClr val="tx1"/>
            </a:solidFill>
          </a:ln>
        </p:spPr>
      </p:pic>
      <p:sp>
        <p:nvSpPr>
          <p:cNvPr id="6" name="TextBox 5"/>
          <p:cNvSpPr txBox="1"/>
          <p:nvPr/>
        </p:nvSpPr>
        <p:spPr>
          <a:xfrm>
            <a:off x="1183593" y="5004006"/>
            <a:ext cx="2247480" cy="523220"/>
          </a:xfrm>
          <a:prstGeom prst="rect">
            <a:avLst/>
          </a:prstGeom>
          <a:noFill/>
        </p:spPr>
        <p:txBody>
          <a:bodyPr wrap="square" rtlCol="0">
            <a:spAutoFit/>
          </a:bodyPr>
          <a:lstStyle/>
          <a:p>
            <a:r>
              <a:rPr lang="en-US" sz="1400" dirty="0" smtClean="0"/>
              <a:t>According to Andrew Adonis the choice is obvious…</a:t>
            </a:r>
            <a:endParaRPr lang="en-US" sz="1400"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11</a:t>
            </a:fld>
            <a:endParaRPr lang="en-US"/>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Education and Social Mobility: Dreams of Success</a:t>
            </a:r>
            <a:endParaRPr lang="en-US" sz="1800" dirty="0">
              <a:solidFill>
                <a:srgbClr val="FF0000"/>
              </a:solidFill>
            </a:endParaRPr>
          </a:p>
        </p:txBody>
      </p:sp>
      <p:sp>
        <p:nvSpPr>
          <p:cNvPr id="6" name="TextBox 5"/>
          <p:cNvSpPr txBox="1"/>
          <p:nvPr/>
        </p:nvSpPr>
        <p:spPr>
          <a:xfrm>
            <a:off x="1620756" y="1194912"/>
            <a:ext cx="6359807" cy="5109091"/>
          </a:xfrm>
          <a:prstGeom prst="rect">
            <a:avLst/>
          </a:prstGeom>
          <a:noFill/>
        </p:spPr>
        <p:txBody>
          <a:bodyPr wrap="square" rtlCol="0">
            <a:spAutoFit/>
          </a:bodyPr>
          <a:lstStyle/>
          <a:p>
            <a:r>
              <a:rPr lang="en-US" dirty="0" smtClean="0"/>
              <a:t>But the policy is far ahead of our knowledge and understanding of social mobility. There are many under-researched obstacles:</a:t>
            </a:r>
          </a:p>
          <a:p>
            <a:endParaRPr lang="en-US" sz="1600" dirty="0" smtClean="0"/>
          </a:p>
          <a:p>
            <a:pPr>
              <a:buFont typeface="Arial"/>
              <a:buChar char="•"/>
            </a:pPr>
            <a:r>
              <a:rPr lang="en-US" sz="1400" dirty="0" smtClean="0"/>
              <a:t> Social class	, childhood poverty, ill-health</a:t>
            </a:r>
          </a:p>
          <a:p>
            <a:pPr>
              <a:buFont typeface="Arial"/>
              <a:buChar char="•"/>
            </a:pPr>
            <a:r>
              <a:rPr lang="en-US" sz="1400" dirty="0" smtClean="0"/>
              <a:t> Recruitment bias (e.g. internships, old boy networks)</a:t>
            </a:r>
          </a:p>
          <a:p>
            <a:pPr>
              <a:buFont typeface="Arial"/>
              <a:buChar char="•"/>
            </a:pPr>
            <a:r>
              <a:rPr lang="en-US" sz="1400" dirty="0" smtClean="0"/>
              <a:t> Family capital (social, cultural, economic), expectations, networks and dispositions</a:t>
            </a:r>
          </a:p>
          <a:p>
            <a:pPr>
              <a:buFont typeface="Arial"/>
              <a:buChar char="•"/>
            </a:pPr>
            <a:r>
              <a:rPr lang="en-US" sz="1400" dirty="0" smtClean="0"/>
              <a:t> Growing inequality, with social problems closely associated with more unequal </a:t>
            </a:r>
          </a:p>
          <a:p>
            <a:r>
              <a:rPr lang="en-US" sz="1400" dirty="0" smtClean="0"/>
              <a:t>  societies</a:t>
            </a:r>
          </a:p>
          <a:p>
            <a:pPr>
              <a:buFont typeface="Arial"/>
              <a:buChar char="•"/>
            </a:pPr>
            <a:r>
              <a:rPr lang="en-US" sz="1400" dirty="0" smtClean="0"/>
              <a:t> Occupational structures and opportunities – varied by time and place, not </a:t>
            </a:r>
          </a:p>
          <a:p>
            <a:r>
              <a:rPr lang="en-US" sz="1400" dirty="0" smtClean="0"/>
              <a:t>  necessarily by hard work and enterprise; is there ‘room at the top’? </a:t>
            </a:r>
          </a:p>
          <a:p>
            <a:pPr>
              <a:buFont typeface="Arial"/>
              <a:buChar char="•"/>
            </a:pPr>
            <a:r>
              <a:rPr lang="en-US" sz="1400" dirty="0" smtClean="0"/>
              <a:t> Agency/structure, nature/nurture, genetics/synapses</a:t>
            </a:r>
          </a:p>
          <a:p>
            <a:pPr>
              <a:buFont typeface="Arial"/>
              <a:buChar char="•"/>
            </a:pPr>
            <a:r>
              <a:rPr lang="en-US" sz="1400" dirty="0" smtClean="0"/>
              <a:t> Education – free-standing agent of individual emancipation or one ingredient in  </a:t>
            </a:r>
          </a:p>
          <a:p>
            <a:r>
              <a:rPr lang="en-US" sz="1400" dirty="0" smtClean="0"/>
              <a:t>  complex processes of social reproduction?</a:t>
            </a:r>
          </a:p>
          <a:p>
            <a:pPr>
              <a:buFont typeface="Arial"/>
              <a:buChar char="•"/>
            </a:pPr>
            <a:r>
              <a:rPr lang="en-US" sz="1400" dirty="0" smtClean="0"/>
              <a:t> Problematic inter or intra generational male earnings measure; or household (inc.    </a:t>
            </a:r>
          </a:p>
          <a:p>
            <a:r>
              <a:rPr lang="en-US" sz="1400" dirty="0" smtClean="0"/>
              <a:t>  women); quantitative or qualitative studies?</a:t>
            </a:r>
          </a:p>
          <a:p>
            <a:pPr>
              <a:buFont typeface="Arial"/>
              <a:buChar char="•"/>
            </a:pPr>
            <a:r>
              <a:rPr lang="en-US" sz="1400" dirty="0" smtClean="0"/>
              <a:t> Reliance on various cohort studies over time – with serious errors introduced each  </a:t>
            </a:r>
          </a:p>
          <a:p>
            <a:r>
              <a:rPr lang="en-US" sz="1400" dirty="0" smtClean="0"/>
              <a:t>  time, especially when analysis for reasons not originally intended</a:t>
            </a:r>
          </a:p>
          <a:p>
            <a:endParaRPr lang="en-US" sz="1400" dirty="0" smtClean="0"/>
          </a:p>
          <a:p>
            <a:r>
              <a:rPr lang="en-US" sz="1600" dirty="0" smtClean="0"/>
              <a:t>Are the figures confirming immobility surprising, a shocking indictment of state schools, or the expected and predictable result of some of the above factors?</a:t>
            </a:r>
          </a:p>
          <a:p>
            <a:endParaRPr lang="en-US" sz="1600"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30387"/>
            <a:ext cx="8229600" cy="4525963"/>
          </a:xfrm>
        </p:spPr>
        <p:txBody>
          <a:bodyPr>
            <a:normAutofit fontScale="92500" lnSpcReduction="10000"/>
          </a:bodyPr>
          <a:lstStyle/>
          <a:p>
            <a:pPr>
              <a:buNone/>
            </a:pPr>
            <a:r>
              <a:rPr lang="en-GB" sz="1600" i="1" dirty="0" smtClean="0"/>
              <a:t>1.     Policy makers articulate a rigorous conceptual framework for competitive individualism and social mobility.</a:t>
            </a:r>
            <a:endParaRPr lang="en-GB" sz="1600" dirty="0" smtClean="0"/>
          </a:p>
          <a:p>
            <a:pPr>
              <a:buNone/>
            </a:pPr>
            <a:r>
              <a:rPr lang="en-GB" sz="1600" b="1" dirty="0" smtClean="0"/>
              <a:t> </a:t>
            </a:r>
            <a:endParaRPr lang="en-GB" sz="1600" dirty="0" smtClean="0"/>
          </a:p>
          <a:p>
            <a:pPr>
              <a:buNone/>
            </a:pPr>
            <a:r>
              <a:rPr lang="en-GB" sz="1600" i="1" dirty="0" smtClean="0"/>
              <a:t>2.     High performing schools emphasise excellent teaching, high expectations and achievement. Students believe they are ‘authors of their own lives’ and work hard to reach challenging goals and targets. They are competitive and accept full responsibility for their own relative success or failure.</a:t>
            </a:r>
            <a:endParaRPr lang="en-GB" sz="1600" dirty="0" smtClean="0"/>
          </a:p>
          <a:p>
            <a:pPr>
              <a:buNone/>
            </a:pPr>
            <a:endParaRPr lang="en-GB" sz="1600" dirty="0" smtClean="0"/>
          </a:p>
          <a:p>
            <a:pPr>
              <a:buNone/>
            </a:pPr>
            <a:r>
              <a:rPr lang="en-GB" sz="1600" i="1" dirty="0" smtClean="0"/>
              <a:t>3.     Family background has less influence on student decisions about education and employment. High performing schools are reducing outcome differences between less advantaged students and their peers.</a:t>
            </a:r>
            <a:endParaRPr lang="en-GB" sz="1600" dirty="0" smtClean="0"/>
          </a:p>
          <a:p>
            <a:pPr>
              <a:buNone/>
            </a:pPr>
            <a:endParaRPr lang="en-GB" sz="1600" dirty="0" smtClean="0"/>
          </a:p>
          <a:p>
            <a:pPr>
              <a:buNone/>
            </a:pPr>
            <a:r>
              <a:rPr lang="en-GB" sz="1600" i="1" dirty="0" smtClean="0"/>
              <a:t>4.     Students aspire to high status educational and employment opportunities associated with increased chances of relative social mobility. They seek a degree of power and autonomy in their work, and to accumulate economic security and material advantage.</a:t>
            </a:r>
            <a:endParaRPr lang="en-GB" sz="1600" dirty="0" smtClean="0"/>
          </a:p>
          <a:p>
            <a:pPr>
              <a:buNone/>
            </a:pPr>
            <a:endParaRPr lang="en-GB" sz="1600" dirty="0" smtClean="0"/>
          </a:p>
          <a:p>
            <a:pPr>
              <a:buNone/>
            </a:pPr>
            <a:r>
              <a:rPr lang="en-GB" sz="1600" i="1" dirty="0" smtClean="0"/>
              <a:t>5.     Students have clear, rational understandings of available options, routes and pathways through secondary and higher education, training and the workplace. Future choices and outcomes are based on ‘horizons for action’ that transcend disadvantage and family background. </a:t>
            </a:r>
            <a:endParaRPr lang="en-GB" sz="1600" dirty="0" smtClean="0"/>
          </a:p>
          <a:p>
            <a:pPr>
              <a:buNone/>
            </a:pPr>
            <a:r>
              <a:rPr lang="en-GB" sz="1600" i="1" dirty="0" smtClean="0"/>
              <a:t> </a:t>
            </a:r>
            <a:endParaRPr lang="en-GB" sz="1600" dirty="0" smtClean="0"/>
          </a:p>
          <a:p>
            <a:endParaRPr lang="en-US" sz="1600" dirty="0"/>
          </a:p>
        </p:txBody>
      </p:sp>
      <p:sp>
        <p:nvSpPr>
          <p:cNvPr id="4" name="Slide Number Placeholder 3"/>
          <p:cNvSpPr>
            <a:spLocks noGrp="1"/>
          </p:cNvSpPr>
          <p:nvPr>
            <p:ph type="sldNum" sz="quarter" idx="12"/>
          </p:nvPr>
        </p:nvSpPr>
        <p:spPr/>
        <p:txBody>
          <a:bodyPr/>
          <a:lstStyle/>
          <a:p>
            <a:fld id="{DBA8A6C9-B3E9-4F47-B2AA-80122052F9A6}" type="slidenum">
              <a:rPr lang="en-US" smtClean="0"/>
              <a:pPr/>
              <a:t>12</a:t>
            </a:fld>
            <a:endParaRPr lang="en-US"/>
          </a:p>
        </p:txBody>
      </p:sp>
      <p:sp>
        <p:nvSpPr>
          <p:cNvPr id="5" name="Title 1"/>
          <p:cNvSpPr>
            <a:spLocks noGrp="1"/>
          </p:cNvSpPr>
          <p:nvPr>
            <p:ph type="title"/>
          </p:nvPr>
        </p:nvSpPr>
        <p:spPr>
          <a:xfrm>
            <a:off x="457200" y="123206"/>
            <a:ext cx="8229600" cy="924175"/>
          </a:xfrm>
        </p:spPr>
        <p:txBody>
          <a:bodyPr>
            <a:normAutofit/>
          </a:bodyPr>
          <a:lstStyle/>
          <a:p>
            <a:r>
              <a:rPr lang="en-US" sz="1800" dirty="0" smtClean="0">
                <a:solidFill>
                  <a:srgbClr val="FF0000"/>
                </a:solidFill>
              </a:rPr>
              <a:t>Education and Social Mobility: Dreams of Success</a:t>
            </a:r>
            <a:endParaRPr lang="en-US" sz="1800" dirty="0">
              <a:solidFill>
                <a:srgbClr val="FF0000"/>
              </a:solidFill>
            </a:endParaRPr>
          </a:p>
        </p:txBody>
      </p:sp>
      <p:sp>
        <p:nvSpPr>
          <p:cNvPr id="7" name="TextBox 6"/>
          <p:cNvSpPr txBox="1"/>
          <p:nvPr/>
        </p:nvSpPr>
        <p:spPr>
          <a:xfrm>
            <a:off x="616076" y="1047381"/>
            <a:ext cx="7696219" cy="584776"/>
          </a:xfrm>
          <a:prstGeom prst="rect">
            <a:avLst/>
          </a:prstGeom>
          <a:noFill/>
        </p:spPr>
        <p:txBody>
          <a:bodyPr wrap="square" rtlCol="0">
            <a:spAutoFit/>
          </a:bodyPr>
          <a:lstStyle/>
          <a:p>
            <a:r>
              <a:rPr lang="en-US" sz="1600" dirty="0" smtClean="0"/>
              <a:t>Our 5 statements – what we’d find if outstanding schools improve mobility prospects (NB </a:t>
            </a:r>
            <a:r>
              <a:rPr lang="en-US" sz="1600" i="1" dirty="0" smtClean="0"/>
              <a:t>do not confuse with our 5 propositions in the paper you have read</a:t>
            </a:r>
            <a:r>
              <a:rPr lang="en-US" sz="1600" dirty="0" smtClean="0"/>
              <a:t>):</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13</a:t>
            </a:fld>
            <a:endParaRPr lang="en-US"/>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Education and Social Mobility: Dreams of Success</a:t>
            </a:r>
            <a:endParaRPr lang="en-US" sz="1800" dirty="0">
              <a:solidFill>
                <a:srgbClr val="FF0000"/>
              </a:solidFill>
            </a:endParaRPr>
          </a:p>
        </p:txBody>
      </p:sp>
      <p:graphicFrame>
        <p:nvGraphicFramePr>
          <p:cNvPr id="26626" name="Object 2"/>
          <p:cNvGraphicFramePr>
            <a:graphicFrameLocks noChangeAspect="1"/>
          </p:cNvGraphicFramePr>
          <p:nvPr/>
        </p:nvGraphicFramePr>
        <p:xfrm>
          <a:off x="1711232" y="1013702"/>
          <a:ext cx="5486400" cy="698500"/>
        </p:xfrm>
        <a:graphic>
          <a:graphicData uri="http://schemas.openxmlformats.org/presentationml/2006/ole">
            <mc:AlternateContent xmlns:mc="http://schemas.openxmlformats.org/markup-compatibility/2006">
              <mc:Choice xmlns:v="urn:schemas-microsoft-com:vml" Requires="v">
                <p:oleObj spid="_x0000_s26628" name="Document" r:id="rId3" imgW="5486400" imgH="698500" progId="Word.Document.8">
                  <p:link updateAutomatic="1"/>
                </p:oleObj>
              </mc:Choice>
              <mc:Fallback>
                <p:oleObj name="Document" r:id="rId3" imgW="5486400" imgH="698500" progId="Word.Document.8">
                  <p:link updateAutomatic="1"/>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11232" y="1013702"/>
                        <a:ext cx="5486400" cy="698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7" name="TextBox 6"/>
          <p:cNvSpPr txBox="1"/>
          <p:nvPr/>
        </p:nvSpPr>
        <p:spPr>
          <a:xfrm>
            <a:off x="1289023" y="1923889"/>
            <a:ext cx="5264178" cy="4031873"/>
          </a:xfrm>
          <a:prstGeom prst="rect">
            <a:avLst/>
          </a:prstGeom>
          <a:noFill/>
        </p:spPr>
        <p:txBody>
          <a:bodyPr wrap="square" rtlCol="0">
            <a:spAutoFit/>
          </a:bodyPr>
          <a:lstStyle/>
          <a:p>
            <a:pPr marL="342900" indent="-342900">
              <a:buFont typeface="Arial"/>
              <a:buChar char="•"/>
            </a:pPr>
            <a:r>
              <a:rPr lang="en-US" sz="1600" dirty="0" smtClean="0"/>
              <a:t>Vaguely expressed aspirations rather than clear and achievable goals, e.g. can everyone who works hard climb the ladder successfully? Won’t exclusive goals (e.g. Russell group admission) either remain exclusive or be devalued by everyone achieving them?</a:t>
            </a:r>
          </a:p>
          <a:p>
            <a:pPr marL="342900" indent="-342900">
              <a:buFont typeface="Arial"/>
              <a:buChar char="•"/>
            </a:pPr>
            <a:r>
              <a:rPr lang="en-US" sz="1600" dirty="0" smtClean="0"/>
              <a:t>Other explanations (see slide 10) not acknowledged or dealt with – is it right to argue that poverty and ill health have NO impact on achievement? Or that class doesn’t exist and has no consequences?</a:t>
            </a:r>
          </a:p>
          <a:p>
            <a:pPr marL="342900" indent="-342900">
              <a:buFont typeface="Arial"/>
              <a:buChar char="•"/>
            </a:pPr>
            <a:r>
              <a:rPr lang="en-US" sz="1600" dirty="0" smtClean="0"/>
              <a:t>Should we expect families to have no impact on choices? </a:t>
            </a:r>
          </a:p>
          <a:p>
            <a:pPr marL="342900" indent="-342900">
              <a:buFont typeface="Arial"/>
              <a:buChar char="•"/>
            </a:pPr>
            <a:r>
              <a:rPr lang="en-US" sz="1600" dirty="0" smtClean="0"/>
              <a:t>Should we ignore </a:t>
            </a:r>
            <a:r>
              <a:rPr lang="en-US" sz="1600" dirty="0" smtClean="0">
                <a:effectLst>
                  <a:outerShdw blurRad="38100" dist="38100" dir="2700000" algn="tl">
                    <a:srgbClr val="000000">
                      <a:alpha val="43137"/>
                    </a:srgbClr>
                  </a:outerShdw>
                </a:effectLst>
              </a:rPr>
              <a:t>The Spirit Level?</a:t>
            </a:r>
          </a:p>
          <a:p>
            <a:pPr marL="342900" indent="-342900">
              <a:buFont typeface="Arial"/>
              <a:buChar char="•"/>
            </a:pPr>
            <a:r>
              <a:rPr lang="en-US" sz="1600" dirty="0" smtClean="0"/>
              <a:t>Closing the Gap makes no statistical sense – the results are worse and worse as we progress through the wealth deciles; they don’t suddenly get bad at the FSM frontier.</a:t>
            </a:r>
          </a:p>
          <a:p>
            <a:pPr marL="342900" indent="-342900">
              <a:buFont typeface="Arial"/>
              <a:buChar char="•"/>
            </a:pPr>
            <a:r>
              <a:rPr lang="en-US" sz="1600" dirty="0" smtClean="0"/>
              <a:t>Does the individualistic conception of social mobility make sense?</a:t>
            </a:r>
            <a:endParaRPr lang="en-US" sz="1600" dirty="0"/>
          </a:p>
        </p:txBody>
      </p:sp>
      <p:pic>
        <p:nvPicPr>
          <p:cNvPr id="9" name="Picture 8" descr="Spirit Level.jpg"/>
          <p:cNvPicPr>
            <a:picLocks noChangeAspect="1"/>
          </p:cNvPicPr>
          <p:nvPr/>
        </p:nvPicPr>
        <p:blipFill>
          <a:blip r:embed="rId5"/>
          <a:stretch>
            <a:fillRect/>
          </a:stretch>
        </p:blipFill>
        <p:spPr>
          <a:xfrm>
            <a:off x="6553201" y="2075524"/>
            <a:ext cx="2095136" cy="328480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14</a:t>
            </a:fld>
            <a:endParaRPr lang="en-US"/>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Education and Social Mobility: Dreams of Success</a:t>
            </a:r>
            <a:endParaRPr lang="en-US" sz="1800" dirty="0">
              <a:solidFill>
                <a:srgbClr val="FF0000"/>
              </a:solidFill>
            </a:endParaRPr>
          </a:p>
        </p:txBody>
      </p:sp>
      <p:pic>
        <p:nvPicPr>
          <p:cNvPr id="8" name="Picture 7" descr="2.1 GCSE.jpg"/>
          <p:cNvPicPr>
            <a:picLocks noChangeAspect="1"/>
          </p:cNvPicPr>
          <p:nvPr/>
        </p:nvPicPr>
        <p:blipFill>
          <a:blip r:embed="rId2"/>
          <a:stretch>
            <a:fillRect/>
          </a:stretch>
        </p:blipFill>
        <p:spPr>
          <a:xfrm>
            <a:off x="1968078" y="1462762"/>
            <a:ext cx="5136092" cy="4083165"/>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15</a:t>
            </a:fld>
            <a:endParaRPr lang="en-US"/>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Education and Social Mobility: Dreams of Success</a:t>
            </a:r>
            <a:endParaRPr lang="en-US" sz="1800" dirty="0">
              <a:solidFill>
                <a:srgbClr val="FF0000"/>
              </a:solidFill>
            </a:endParaRPr>
          </a:p>
        </p:txBody>
      </p:sp>
      <p:pic>
        <p:nvPicPr>
          <p:cNvPr id="6" name="Picture 5" descr="2.3 GCSE Points.jpg"/>
          <p:cNvPicPr>
            <a:picLocks noChangeAspect="1"/>
          </p:cNvPicPr>
          <p:nvPr/>
        </p:nvPicPr>
        <p:blipFill>
          <a:blip r:embed="rId2"/>
          <a:stretch>
            <a:fillRect/>
          </a:stretch>
        </p:blipFill>
        <p:spPr>
          <a:xfrm>
            <a:off x="2004165" y="1232047"/>
            <a:ext cx="5298936" cy="424701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16</a:t>
            </a:fld>
            <a:endParaRPr lang="en-US"/>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Education and Social Mobility: Dreams of Success</a:t>
            </a:r>
            <a:endParaRPr lang="en-US" sz="1800" dirty="0">
              <a:solidFill>
                <a:srgbClr val="FF0000"/>
              </a:solidFill>
            </a:endParaRPr>
          </a:p>
        </p:txBody>
      </p:sp>
      <p:graphicFrame>
        <p:nvGraphicFramePr>
          <p:cNvPr id="28675" name="Object 3"/>
          <p:cNvGraphicFramePr>
            <a:graphicFrameLocks noChangeAspect="1"/>
          </p:cNvGraphicFramePr>
          <p:nvPr/>
        </p:nvGraphicFramePr>
        <p:xfrm>
          <a:off x="1828800" y="1232047"/>
          <a:ext cx="5486400" cy="1485900"/>
        </p:xfrm>
        <a:graphic>
          <a:graphicData uri="http://schemas.openxmlformats.org/presentationml/2006/ole">
            <mc:AlternateContent xmlns:mc="http://schemas.openxmlformats.org/markup-compatibility/2006">
              <mc:Choice xmlns:v="urn:schemas-microsoft-com:vml" Requires="v">
                <p:oleObj spid="_x0000_s28677" name="Document" r:id="rId3" imgW="5486400" imgH="1485900" progId="Word.Document.8">
                  <p:link updateAutomatic="1"/>
                </p:oleObj>
              </mc:Choice>
              <mc:Fallback>
                <p:oleObj name="Document" r:id="rId3" imgW="5486400" imgH="1485900" progId="Word.Document.8">
                  <p:link updateAutomatic="1"/>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1232047"/>
                        <a:ext cx="5486400" cy="148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7" name="Picture 6" descr="Pupils-at-Healing-school-010.jpg"/>
          <p:cNvPicPr>
            <a:picLocks noChangeAspect="1"/>
          </p:cNvPicPr>
          <p:nvPr/>
        </p:nvPicPr>
        <p:blipFill>
          <a:blip r:embed="rId5"/>
          <a:stretch>
            <a:fillRect/>
          </a:stretch>
        </p:blipFill>
        <p:spPr>
          <a:xfrm>
            <a:off x="6229350" y="2280387"/>
            <a:ext cx="2171700" cy="1303020"/>
          </a:xfrm>
          <a:prstGeom prst="rect">
            <a:avLst/>
          </a:prstGeom>
          <a:ln>
            <a:solidFill>
              <a:schemeClr val="tx1"/>
            </a:solidFill>
          </a:ln>
        </p:spPr>
      </p:pic>
      <p:sp>
        <p:nvSpPr>
          <p:cNvPr id="6" name="TextBox 5"/>
          <p:cNvSpPr txBox="1"/>
          <p:nvPr/>
        </p:nvSpPr>
        <p:spPr>
          <a:xfrm>
            <a:off x="1828800" y="2717947"/>
            <a:ext cx="4009712" cy="3539430"/>
          </a:xfrm>
          <a:prstGeom prst="rect">
            <a:avLst/>
          </a:prstGeom>
          <a:noFill/>
        </p:spPr>
        <p:txBody>
          <a:bodyPr wrap="square" rtlCol="0">
            <a:spAutoFit/>
          </a:bodyPr>
          <a:lstStyle/>
          <a:p>
            <a:pPr>
              <a:buFont typeface="Arial"/>
              <a:buChar char="•"/>
            </a:pPr>
            <a:r>
              <a:rPr lang="en-US" sz="1600" dirty="0" smtClean="0"/>
              <a:t> These conditions met to a remarkable extent, with strong evidence of excellent teaching, high expectations and achievement.</a:t>
            </a:r>
          </a:p>
          <a:p>
            <a:pPr>
              <a:buFont typeface="Arial"/>
              <a:buChar char="•"/>
            </a:pPr>
            <a:r>
              <a:rPr lang="en-US" sz="1600" dirty="0" smtClean="0"/>
              <a:t> Students at South Park critical of less good teachers but embraced school and ethos.</a:t>
            </a:r>
          </a:p>
          <a:p>
            <a:pPr>
              <a:buFont typeface="Arial"/>
              <a:buChar char="•"/>
            </a:pPr>
            <a:r>
              <a:rPr lang="en-US" sz="1600" dirty="0" smtClean="0"/>
              <a:t> Students strongly felt that the future lies in their hands and their hard work. Did not acknowledge class or background as obstacles. Believed in competitive individualism. Dispositions aligned with formal demands and expectations of the exam system.</a:t>
            </a:r>
          </a:p>
          <a:p>
            <a:pPr>
              <a:buFont typeface="Arial"/>
              <a:buChar char="•"/>
            </a:pPr>
            <a:r>
              <a:rPr lang="en-US" sz="1600" dirty="0" smtClean="0"/>
              <a:t> Mentoring and target setting part of the schools’ DNA.</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17</a:t>
            </a:fld>
            <a:endParaRPr lang="en-US"/>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Education and Social Mobility: Dreams of Success</a:t>
            </a:r>
            <a:endParaRPr lang="en-US" sz="1800" dirty="0">
              <a:solidFill>
                <a:srgbClr val="FF0000"/>
              </a:solidFill>
            </a:endParaRPr>
          </a:p>
        </p:txBody>
      </p:sp>
      <p:graphicFrame>
        <p:nvGraphicFramePr>
          <p:cNvPr id="29698" name="Object 2"/>
          <p:cNvGraphicFramePr>
            <a:graphicFrameLocks noChangeAspect="1"/>
          </p:cNvGraphicFramePr>
          <p:nvPr/>
        </p:nvGraphicFramePr>
        <p:xfrm>
          <a:off x="1828800" y="1232047"/>
          <a:ext cx="5486400" cy="1231900"/>
        </p:xfrm>
        <a:graphic>
          <a:graphicData uri="http://schemas.openxmlformats.org/presentationml/2006/ole">
            <mc:AlternateContent xmlns:mc="http://schemas.openxmlformats.org/markup-compatibility/2006">
              <mc:Choice xmlns:v="urn:schemas-microsoft-com:vml" Requires="v">
                <p:oleObj spid="_x0000_s29700" name="Document" r:id="rId3" imgW="5486400" imgH="1231900" progId="Word.Document.8">
                  <p:link updateAutomatic="1"/>
                </p:oleObj>
              </mc:Choice>
              <mc:Fallback>
                <p:oleObj name="Document" r:id="rId3" imgW="5486400" imgH="1231900" progId="Word.Document.8">
                  <p:link updateAutomatic="1"/>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1232047"/>
                        <a:ext cx="5486400" cy="1231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7" name="Picture 6" descr="Family-Talking.jpg"/>
          <p:cNvPicPr>
            <a:picLocks noChangeAspect="1"/>
          </p:cNvPicPr>
          <p:nvPr/>
        </p:nvPicPr>
        <p:blipFill>
          <a:blip r:embed="rId5"/>
          <a:stretch>
            <a:fillRect/>
          </a:stretch>
        </p:blipFill>
        <p:spPr>
          <a:xfrm>
            <a:off x="6260317" y="2586728"/>
            <a:ext cx="2109766" cy="1438011"/>
          </a:xfrm>
          <a:prstGeom prst="rect">
            <a:avLst/>
          </a:prstGeom>
          <a:ln>
            <a:solidFill>
              <a:schemeClr val="tx1"/>
            </a:solidFill>
          </a:ln>
        </p:spPr>
      </p:pic>
      <p:sp>
        <p:nvSpPr>
          <p:cNvPr id="6" name="TextBox 5"/>
          <p:cNvSpPr txBox="1"/>
          <p:nvPr/>
        </p:nvSpPr>
        <p:spPr>
          <a:xfrm>
            <a:off x="1060851" y="2255024"/>
            <a:ext cx="5112271" cy="4031873"/>
          </a:xfrm>
          <a:prstGeom prst="rect">
            <a:avLst/>
          </a:prstGeom>
          <a:noFill/>
        </p:spPr>
        <p:txBody>
          <a:bodyPr wrap="square" rtlCol="0">
            <a:spAutoFit/>
          </a:bodyPr>
          <a:lstStyle/>
          <a:p>
            <a:pPr>
              <a:buFont typeface="Arial"/>
              <a:buChar char="•"/>
            </a:pPr>
            <a:r>
              <a:rPr lang="en-US" sz="1600" dirty="0" smtClean="0"/>
              <a:t> Family culture, networks, resources &amp; dispositions (HABITUS) consistently reported as potent and formative in shaping values, goals and decision-making.</a:t>
            </a:r>
          </a:p>
          <a:p>
            <a:pPr>
              <a:buFont typeface="Arial"/>
              <a:buChar char="•"/>
            </a:pPr>
            <a:r>
              <a:rPr lang="en-US" sz="1600" dirty="0" smtClean="0"/>
              <a:t> But the students rejected any idea that hardship, illness or other problems influenced them negatively – saw issues as challenges to be overcome.</a:t>
            </a:r>
          </a:p>
          <a:p>
            <a:pPr>
              <a:buFont typeface="Arial"/>
              <a:buChar char="•"/>
            </a:pPr>
            <a:r>
              <a:rPr lang="en-US" sz="1600" dirty="0" smtClean="0"/>
              <a:t> But less successful students at both schools much more likely to describe themselves as disadvantaged. Stories of ill health, financial stress, unemployment etc. from less successful.</a:t>
            </a:r>
          </a:p>
          <a:p>
            <a:pPr>
              <a:buFont typeface="Arial"/>
              <a:buChar char="•"/>
            </a:pPr>
            <a:r>
              <a:rPr lang="en-US" sz="1600" dirty="0" smtClean="0"/>
              <a:t> Parental milieu profoundly important, e.g. academic and professional parents at South Park emulated by students; ibid locally employed, trades people etc. produce children with a disposition towards similar employment routes.</a:t>
            </a:r>
          </a:p>
          <a:p>
            <a:pPr>
              <a:buFont typeface="Arial"/>
              <a:buChar char="•"/>
            </a:pPr>
            <a:r>
              <a:rPr lang="en-US" sz="1600" dirty="0" smtClean="0"/>
              <a:t> Many students perform poorly, even in highly effective schools.</a:t>
            </a:r>
            <a:endParaRPr lang="en-US" sz="1600"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18</a:t>
            </a:fld>
            <a:endParaRPr lang="en-US" dirty="0"/>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Education and Social Mobility: Dreams of Success</a:t>
            </a:r>
            <a:endParaRPr lang="en-US" sz="1800" dirty="0">
              <a:solidFill>
                <a:srgbClr val="FF0000"/>
              </a:solidFill>
            </a:endParaRPr>
          </a:p>
        </p:txBody>
      </p:sp>
      <p:graphicFrame>
        <p:nvGraphicFramePr>
          <p:cNvPr id="30722" name="Object 2"/>
          <p:cNvGraphicFramePr>
            <a:graphicFrameLocks noChangeAspect="1"/>
          </p:cNvGraphicFramePr>
          <p:nvPr/>
        </p:nvGraphicFramePr>
        <p:xfrm>
          <a:off x="1828800" y="1232047"/>
          <a:ext cx="5486400" cy="1752600"/>
        </p:xfrm>
        <a:graphic>
          <a:graphicData uri="http://schemas.openxmlformats.org/presentationml/2006/ole">
            <mc:AlternateContent xmlns:mc="http://schemas.openxmlformats.org/markup-compatibility/2006">
              <mc:Choice xmlns:v="urn:schemas-microsoft-com:vml" Requires="v">
                <p:oleObj spid="_x0000_s30724" name="Document" r:id="rId3" imgW="5486400" imgH="1752600" progId="Word.Document.8">
                  <p:link updateAutomatic="1"/>
                </p:oleObj>
              </mc:Choice>
              <mc:Fallback>
                <p:oleObj name="Document" r:id="rId3" imgW="5486400" imgH="1752600" progId="Word.Document.8">
                  <p:link updateAutomatic="1"/>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1232047"/>
                        <a:ext cx="5486400"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7" name="Picture 6" descr="corpladder.jpg"/>
          <p:cNvPicPr>
            <a:picLocks noChangeAspect="1"/>
          </p:cNvPicPr>
          <p:nvPr/>
        </p:nvPicPr>
        <p:blipFill>
          <a:blip r:embed="rId5"/>
          <a:stretch>
            <a:fillRect/>
          </a:stretch>
        </p:blipFill>
        <p:spPr>
          <a:xfrm>
            <a:off x="7569449" y="1761402"/>
            <a:ext cx="1117351" cy="1669376"/>
          </a:xfrm>
          <a:prstGeom prst="rect">
            <a:avLst/>
          </a:prstGeom>
        </p:spPr>
      </p:pic>
      <p:sp>
        <p:nvSpPr>
          <p:cNvPr id="6" name="TextBox 5"/>
          <p:cNvSpPr txBox="1"/>
          <p:nvPr/>
        </p:nvSpPr>
        <p:spPr>
          <a:xfrm>
            <a:off x="1210995" y="2697423"/>
            <a:ext cx="6104205" cy="3293209"/>
          </a:xfrm>
          <a:prstGeom prst="rect">
            <a:avLst/>
          </a:prstGeom>
          <a:noFill/>
        </p:spPr>
        <p:txBody>
          <a:bodyPr wrap="square" rtlCol="0">
            <a:spAutoFit/>
          </a:bodyPr>
          <a:lstStyle/>
          <a:p>
            <a:pPr>
              <a:buFont typeface="Arial"/>
              <a:buChar char="•"/>
            </a:pPr>
            <a:r>
              <a:rPr lang="en-US" sz="1600" dirty="0" smtClean="0"/>
              <a:t> Some students dreamed of climbing ladders and upwardly mobile careers but the most frequently voiced aspiration was to personal and family happiness, and intrinsically rewarding work. </a:t>
            </a:r>
          </a:p>
          <a:p>
            <a:pPr>
              <a:buFont typeface="Arial"/>
              <a:buChar char="•"/>
            </a:pPr>
            <a:r>
              <a:rPr lang="en-US" sz="1600" dirty="0" smtClean="0"/>
              <a:t> Although concerned to earn sufficient money to live their lives, most stressed job satisfaction as a critical contributor to happiness.</a:t>
            </a:r>
          </a:p>
          <a:p>
            <a:pPr>
              <a:buFont typeface="Arial"/>
              <a:buChar char="•"/>
            </a:pPr>
            <a:r>
              <a:rPr lang="en-US" sz="1600" dirty="0" smtClean="0"/>
              <a:t> Female students in particular spoke of their desire to ‘make a difference’ in the world – selfless, caring and not very concerned with money and status.</a:t>
            </a:r>
          </a:p>
          <a:p>
            <a:pPr>
              <a:buFont typeface="Arial"/>
              <a:buChar char="•"/>
            </a:pPr>
            <a:r>
              <a:rPr lang="en-US" sz="1600" dirty="0" smtClean="0"/>
              <a:t> Small male group at South Park did emphasize career, status and power.</a:t>
            </a:r>
          </a:p>
          <a:p>
            <a:pPr>
              <a:buFont typeface="Arial"/>
              <a:buChar char="•"/>
            </a:pPr>
            <a:r>
              <a:rPr lang="en-US" sz="1600" dirty="0" smtClean="0"/>
              <a:t> Most disavowed the pursuit of material wealth, although some did not, and many were concerned to ensure financial security, especially if they had experienced family money troubles.</a:t>
            </a:r>
            <a:endParaRPr lang="en-US" sz="1600"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19</a:t>
            </a:fld>
            <a:endParaRPr lang="en-US"/>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Education and Social Mobility: Dreams of Success</a:t>
            </a:r>
            <a:endParaRPr lang="en-US" sz="1800" dirty="0">
              <a:solidFill>
                <a:srgbClr val="FF0000"/>
              </a:solidFill>
            </a:endParaRPr>
          </a:p>
        </p:txBody>
      </p:sp>
      <p:graphicFrame>
        <p:nvGraphicFramePr>
          <p:cNvPr id="27651" name="Object 3"/>
          <p:cNvGraphicFramePr>
            <a:graphicFrameLocks noChangeAspect="1"/>
          </p:cNvGraphicFramePr>
          <p:nvPr/>
        </p:nvGraphicFramePr>
        <p:xfrm>
          <a:off x="1828800" y="1355252"/>
          <a:ext cx="5486400" cy="1485900"/>
        </p:xfrm>
        <a:graphic>
          <a:graphicData uri="http://schemas.openxmlformats.org/presentationml/2006/ole">
            <mc:AlternateContent xmlns:mc="http://schemas.openxmlformats.org/markup-compatibility/2006">
              <mc:Choice xmlns:v="urn:schemas-microsoft-com:vml" Requires="v">
                <p:oleObj spid="_x0000_s27653" name="Document" r:id="rId3" imgW="5486400" imgH="1485900" progId="Word.Document.8">
                  <p:link updateAutomatic="1"/>
                </p:oleObj>
              </mc:Choice>
              <mc:Fallback>
                <p:oleObj name="Document" r:id="rId3" imgW="5486400" imgH="1485900" progId="Word.Document.8">
                  <p:link updateAutomatic="1"/>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1355252"/>
                        <a:ext cx="5486400" cy="148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11" name="Picture 10" descr="images.jpeg"/>
          <p:cNvPicPr>
            <a:picLocks noChangeAspect="1"/>
          </p:cNvPicPr>
          <p:nvPr/>
        </p:nvPicPr>
        <p:blipFill>
          <a:blip r:embed="rId5"/>
          <a:stretch>
            <a:fillRect/>
          </a:stretch>
        </p:blipFill>
        <p:spPr>
          <a:xfrm>
            <a:off x="6848564" y="2841152"/>
            <a:ext cx="2006458" cy="1203875"/>
          </a:xfrm>
          <a:prstGeom prst="rect">
            <a:avLst/>
          </a:prstGeom>
        </p:spPr>
      </p:pic>
      <p:sp>
        <p:nvSpPr>
          <p:cNvPr id="6" name="TextBox 5"/>
          <p:cNvSpPr txBox="1"/>
          <p:nvPr/>
        </p:nvSpPr>
        <p:spPr>
          <a:xfrm>
            <a:off x="827020" y="2841152"/>
            <a:ext cx="5887605" cy="3539430"/>
          </a:xfrm>
          <a:prstGeom prst="rect">
            <a:avLst/>
          </a:prstGeom>
          <a:noFill/>
        </p:spPr>
        <p:txBody>
          <a:bodyPr wrap="square" rtlCol="0">
            <a:spAutoFit/>
          </a:bodyPr>
          <a:lstStyle/>
          <a:p>
            <a:pPr>
              <a:buFont typeface="Arial"/>
              <a:buChar char="•"/>
            </a:pPr>
            <a:r>
              <a:rPr lang="en-US" sz="1600" dirty="0" smtClean="0"/>
              <a:t> Some encouragement for policy makers in students who see themselves as hard working and competitive, and accept full personal, individual responsibility for their future fate.</a:t>
            </a:r>
          </a:p>
          <a:p>
            <a:pPr>
              <a:buFont typeface="Arial"/>
              <a:buChar char="•"/>
            </a:pPr>
            <a:r>
              <a:rPr lang="en-US" sz="1600" dirty="0" smtClean="0"/>
              <a:t> Most students were pragmatically rational, understanding what was possible and adjusting expectations in the light of GCSE etc results. </a:t>
            </a:r>
          </a:p>
          <a:p>
            <a:pPr>
              <a:buFont typeface="Arial"/>
              <a:buChar char="•"/>
            </a:pPr>
            <a:r>
              <a:rPr lang="en-US" sz="1600" dirty="0" smtClean="0"/>
              <a:t> Both schools encouraged mobility, with parents, teachers and students in aligned in pursuit of the best results and outcomes.</a:t>
            </a:r>
          </a:p>
          <a:p>
            <a:pPr>
              <a:buFont typeface="Arial"/>
              <a:buChar char="•"/>
            </a:pPr>
            <a:r>
              <a:rPr lang="en-US" sz="1600" dirty="0" smtClean="0"/>
              <a:t> The majority are content with family life and have no real desire or aspiration to surpass their parents or enter new worlds above.</a:t>
            </a:r>
          </a:p>
          <a:p>
            <a:pPr>
              <a:buFont typeface="Arial"/>
              <a:buChar char="•"/>
            </a:pPr>
            <a:r>
              <a:rPr lang="en-US" sz="1600" dirty="0" smtClean="0"/>
              <a:t> Outcomes still closely linked to family backgrounds – schools track and stream by KS2 and CAT scores, reinforcing academic and vocational strands/routes.</a:t>
            </a:r>
          </a:p>
          <a:p>
            <a:pPr>
              <a:buFont typeface="Arial"/>
              <a:buChar char="•"/>
            </a:pPr>
            <a:r>
              <a:rPr lang="en-US" sz="1600" dirty="0" smtClean="0"/>
              <a:t> Need for family case studies – the dynamics of households, the female role.</a:t>
            </a:r>
            <a:endParaRPr lang="en-US" sz="1600"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Rex &amp; Winn.jpeg"/>
          <p:cNvPicPr>
            <a:picLocks noGrp="1" noChangeAspect="1"/>
          </p:cNvPicPr>
          <p:nvPr>
            <p:ph idx="1"/>
          </p:nvPr>
        </p:nvPicPr>
        <p:blipFill>
          <a:blip r:embed="rId2"/>
          <a:srcRect l="-91395" r="-91395"/>
          <a:stretch>
            <a:fillRect/>
          </a:stretch>
        </p:blipFill>
        <p:spPr>
          <a:xfrm>
            <a:off x="457200" y="1431071"/>
            <a:ext cx="8229600" cy="4525963"/>
          </a:xfrm>
        </p:spPr>
      </p:pic>
      <p:sp>
        <p:nvSpPr>
          <p:cNvPr id="4" name="Slide Number Placeholder 3"/>
          <p:cNvSpPr>
            <a:spLocks noGrp="1"/>
          </p:cNvSpPr>
          <p:nvPr>
            <p:ph type="sldNum" sz="quarter" idx="12"/>
          </p:nvPr>
        </p:nvSpPr>
        <p:spPr/>
        <p:txBody>
          <a:bodyPr/>
          <a:lstStyle/>
          <a:p>
            <a:fld id="{DBA8A6C9-B3E9-4F47-B2AA-80122052F9A6}" type="slidenum">
              <a:rPr lang="en-US" smtClean="0"/>
              <a:pPr/>
              <a:t>2</a:t>
            </a:fld>
            <a:endParaRPr lang="en-US"/>
          </a:p>
        </p:txBody>
      </p:sp>
      <p:sp>
        <p:nvSpPr>
          <p:cNvPr id="6" name="TextBox 5"/>
          <p:cNvSpPr txBox="1"/>
          <p:nvPr/>
        </p:nvSpPr>
        <p:spPr>
          <a:xfrm>
            <a:off x="701380" y="1431071"/>
            <a:ext cx="2303179" cy="4401204"/>
          </a:xfrm>
          <a:prstGeom prst="rect">
            <a:avLst/>
          </a:prstGeom>
          <a:noFill/>
        </p:spPr>
        <p:txBody>
          <a:bodyPr wrap="square" rtlCol="0">
            <a:spAutoFit/>
          </a:bodyPr>
          <a:lstStyle/>
          <a:p>
            <a:r>
              <a:rPr lang="en-US" sz="1400" dirty="0" smtClean="0"/>
              <a:t>Rex &amp; Win </a:t>
            </a:r>
            <a:r>
              <a:rPr lang="en-US" sz="1400" dirty="0" err="1" smtClean="0"/>
              <a:t>Tregunna</a:t>
            </a:r>
            <a:r>
              <a:rPr lang="en-US" sz="1400" dirty="0" smtClean="0"/>
              <a:t> at </a:t>
            </a:r>
            <a:r>
              <a:rPr lang="en-US" sz="1400" dirty="0" err="1" smtClean="0"/>
              <a:t>Nanpean</a:t>
            </a:r>
            <a:r>
              <a:rPr lang="en-US" sz="1400" dirty="0" smtClean="0"/>
              <a:t> in Cornwall, </a:t>
            </a:r>
            <a:r>
              <a:rPr lang="en-US" sz="1400" dirty="0" err="1" smtClean="0"/>
              <a:t>c</a:t>
            </a:r>
            <a:r>
              <a:rPr lang="en-US" sz="1400" dirty="0" smtClean="0"/>
              <a:t>. 1931.</a:t>
            </a:r>
          </a:p>
          <a:p>
            <a:endParaRPr lang="en-US" sz="1400" dirty="0" smtClean="0"/>
          </a:p>
          <a:p>
            <a:r>
              <a:rPr lang="en-US" sz="1400" dirty="0" smtClean="0"/>
              <a:t>Their father Howard was a china clay miner and was killed in a work accident in 1929. They were raised by their supplementary teacher mother, Hilda.</a:t>
            </a:r>
          </a:p>
          <a:p>
            <a:endParaRPr lang="en-US" sz="1400" dirty="0" smtClean="0"/>
          </a:p>
          <a:p>
            <a:r>
              <a:rPr lang="en-US" sz="1400" dirty="0" smtClean="0"/>
              <a:t>Rex won a place at St Austell Grammar  School and then at </a:t>
            </a:r>
            <a:r>
              <a:rPr lang="en-US" sz="1400" dirty="0" err="1" smtClean="0"/>
              <a:t>Christs</a:t>
            </a:r>
            <a:r>
              <a:rPr lang="en-US" sz="1400" dirty="0" smtClean="0"/>
              <a:t>’ College, Cambridge. He became head teacher of two Hertfordshire schools. Winn progressed through nursing to become a midwife in </a:t>
            </a:r>
            <a:r>
              <a:rPr lang="en-US" sz="1400" dirty="0" err="1" smtClean="0"/>
              <a:t>Hemel</a:t>
            </a:r>
            <a:r>
              <a:rPr lang="en-US" sz="1400" dirty="0" smtClean="0"/>
              <a:t> Hempstead, also in Hertfordshire.</a:t>
            </a:r>
            <a:endParaRPr lang="en-US" sz="1400" dirty="0"/>
          </a:p>
        </p:txBody>
      </p:sp>
      <p:sp>
        <p:nvSpPr>
          <p:cNvPr id="8" name="TextBox 7"/>
          <p:cNvSpPr txBox="1"/>
          <p:nvPr/>
        </p:nvSpPr>
        <p:spPr>
          <a:xfrm>
            <a:off x="6236592" y="1431071"/>
            <a:ext cx="2265267" cy="4185761"/>
          </a:xfrm>
          <a:prstGeom prst="rect">
            <a:avLst/>
          </a:prstGeom>
          <a:noFill/>
        </p:spPr>
        <p:txBody>
          <a:bodyPr wrap="square" rtlCol="0">
            <a:spAutoFit/>
          </a:bodyPr>
          <a:lstStyle/>
          <a:p>
            <a:r>
              <a:rPr lang="en-US" sz="1400" dirty="0" smtClean="0"/>
              <a:t>Today it is fashionable to say that grammar schools were an engine of social mobility for talented working class pupils, and that the poor quality of state education since those days has let down bright, less fortunate young people who might have followed in Rex and Winn’s footsteps. Social mobility is stuck and state schools are to blame. Michael Gove’s aim is to put this right.</a:t>
            </a:r>
          </a:p>
          <a:p>
            <a:endParaRPr lang="en-US" sz="1400" dirty="0"/>
          </a:p>
          <a:p>
            <a:endParaRPr lang="en-US" sz="1400" dirty="0" smtClean="0"/>
          </a:p>
          <a:p>
            <a:endParaRPr lang="en-US" sz="1400" dirty="0"/>
          </a:p>
          <a:p>
            <a:endParaRPr lang="en-US" sz="1400" dirty="0"/>
          </a:p>
        </p:txBody>
      </p:sp>
      <p:sp>
        <p:nvSpPr>
          <p:cNvPr id="7" name="Rectangle 6"/>
          <p:cNvSpPr/>
          <p:nvPr/>
        </p:nvSpPr>
        <p:spPr>
          <a:xfrm>
            <a:off x="1981199" y="525848"/>
            <a:ext cx="5079987" cy="369332"/>
          </a:xfrm>
          <a:prstGeom prst="rect">
            <a:avLst/>
          </a:prstGeom>
        </p:spPr>
        <p:txBody>
          <a:bodyPr wrap="square">
            <a:spAutoFit/>
          </a:bodyPr>
          <a:lstStyle/>
          <a:p>
            <a:r>
              <a:rPr lang="en-US" dirty="0" smtClean="0">
                <a:solidFill>
                  <a:srgbClr val="FF0000"/>
                </a:solidFill>
              </a:rPr>
              <a:t>Education and Social Mobility: Dreams of Success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20</a:t>
            </a:fld>
            <a:endParaRPr lang="en-US"/>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Education and Social Mobility: Dreams of Success</a:t>
            </a:r>
            <a:endParaRPr lang="en-US" sz="1800" dirty="0">
              <a:solidFill>
                <a:srgbClr val="FF0000"/>
              </a:solidFill>
            </a:endParaRPr>
          </a:p>
        </p:txBody>
      </p:sp>
      <p:sp>
        <p:nvSpPr>
          <p:cNvPr id="7" name="Rectangle 6"/>
          <p:cNvSpPr/>
          <p:nvPr/>
        </p:nvSpPr>
        <p:spPr>
          <a:xfrm>
            <a:off x="1368523" y="1232047"/>
            <a:ext cx="6458643" cy="3970318"/>
          </a:xfrm>
          <a:prstGeom prst="rect">
            <a:avLst/>
          </a:prstGeom>
        </p:spPr>
        <p:txBody>
          <a:bodyPr wrap="square">
            <a:spAutoFit/>
          </a:bodyPr>
          <a:lstStyle/>
          <a:p>
            <a:r>
              <a:rPr lang="en-US" b="1" dirty="0" smtClean="0"/>
              <a:t>Blinkers</a:t>
            </a:r>
          </a:p>
          <a:p>
            <a:endParaRPr lang="en-US" b="1" dirty="0" smtClean="0"/>
          </a:p>
          <a:p>
            <a:r>
              <a:rPr lang="en-US" dirty="0" smtClean="0"/>
              <a:t>Our study also contributes an unexpected insight into the failure of the sociological imagination. Individualist ideas persist, despite their many, obvious limitations, because people very often fail to see beyond their own limited and particular circumstances. Our students did not talk of a pattern, only their agency within it, and were eager to embrace an individualist perspective. They showed little knowledge of the work undertaken by their grandparents, and sometimes know little about the work reality of their own parents. They do not perceive the degree to which their lives are shaped by the transmission of family resources and dispositions, and by the opportunities of their own time and place.</a:t>
            </a:r>
          </a:p>
          <a:p>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rgbClr val="FF0000"/>
                </a:solidFill>
              </a:rPr>
              <a:t>Education and Social Mobility: Dreams of Success</a:t>
            </a:r>
            <a:endParaRPr lang="en-US" sz="1800" dirty="0">
              <a:solidFill>
                <a:srgbClr val="FF0000"/>
              </a:solidFill>
            </a:endParaRPr>
          </a:p>
        </p:txBody>
      </p:sp>
      <p:sp>
        <p:nvSpPr>
          <p:cNvPr id="4" name="Slide Number Placeholder 3"/>
          <p:cNvSpPr>
            <a:spLocks noGrp="1"/>
          </p:cNvSpPr>
          <p:nvPr>
            <p:ph type="sldNum" sz="quarter" idx="12"/>
          </p:nvPr>
        </p:nvSpPr>
        <p:spPr/>
        <p:txBody>
          <a:bodyPr/>
          <a:lstStyle/>
          <a:p>
            <a:fld id="{DBA8A6C9-B3E9-4F47-B2AA-80122052F9A6}" type="slidenum">
              <a:rPr lang="en-US" smtClean="0"/>
              <a:pPr/>
              <a:t>3</a:t>
            </a:fld>
            <a:endParaRPr lang="en-US"/>
          </a:p>
        </p:txBody>
      </p:sp>
      <p:pic>
        <p:nvPicPr>
          <p:cNvPr id="7" name="Picture 6" descr="article-2087130-0F692EA300000578-529_233x423.jpg"/>
          <p:cNvPicPr>
            <a:picLocks noChangeAspect="1"/>
          </p:cNvPicPr>
          <p:nvPr/>
        </p:nvPicPr>
        <p:blipFill>
          <a:blip r:embed="rId2"/>
          <a:stretch>
            <a:fillRect/>
          </a:stretch>
        </p:blipFill>
        <p:spPr>
          <a:xfrm>
            <a:off x="6553200" y="1604597"/>
            <a:ext cx="1520475" cy="2759854"/>
          </a:xfrm>
          <a:prstGeom prst="rect">
            <a:avLst/>
          </a:prstGeom>
        </p:spPr>
      </p:pic>
      <p:sp>
        <p:nvSpPr>
          <p:cNvPr id="8" name="TextBox 7"/>
          <p:cNvSpPr txBox="1"/>
          <p:nvPr/>
        </p:nvSpPr>
        <p:spPr>
          <a:xfrm>
            <a:off x="1376567" y="1604597"/>
            <a:ext cx="4765243" cy="2862323"/>
          </a:xfrm>
          <a:prstGeom prst="rect">
            <a:avLst/>
          </a:prstGeom>
          <a:noFill/>
        </p:spPr>
        <p:txBody>
          <a:bodyPr wrap="square" rtlCol="0">
            <a:spAutoFit/>
          </a:bodyPr>
          <a:lstStyle/>
          <a:p>
            <a:r>
              <a:rPr lang="en-US" dirty="0" smtClean="0"/>
              <a:t>Our book, based on interviews (at two outstanding co-educational schools, newly converted to academy status) with 88 young people aged between 15 – 18, explores the extent to which Coalition reforms can overcome the main obstacles to increased social mobility in England, and challenges basic flaws that compromise the validity and usefulness of official models of social change and mobility.</a:t>
            </a:r>
          </a:p>
          <a:p>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rgbClr val="FF0000"/>
                </a:solidFill>
              </a:rPr>
              <a:t>Education and Social Mobility: Dreams of Success</a:t>
            </a:r>
            <a:endParaRPr lang="en-US" sz="1800" dirty="0">
              <a:solidFill>
                <a:srgbClr val="FF0000"/>
              </a:solidFill>
            </a:endParaRPr>
          </a:p>
        </p:txBody>
      </p:sp>
      <p:sp>
        <p:nvSpPr>
          <p:cNvPr id="4" name="Slide Number Placeholder 3"/>
          <p:cNvSpPr>
            <a:spLocks noGrp="1"/>
          </p:cNvSpPr>
          <p:nvPr>
            <p:ph type="sldNum" sz="quarter" idx="12"/>
          </p:nvPr>
        </p:nvSpPr>
        <p:spPr/>
        <p:txBody>
          <a:bodyPr/>
          <a:lstStyle/>
          <a:p>
            <a:fld id="{DBA8A6C9-B3E9-4F47-B2AA-80122052F9A6}" type="slidenum">
              <a:rPr lang="en-US" smtClean="0"/>
              <a:pPr/>
              <a:t>4</a:t>
            </a:fld>
            <a:endParaRPr lang="en-US"/>
          </a:p>
        </p:txBody>
      </p:sp>
      <p:sp>
        <p:nvSpPr>
          <p:cNvPr id="8" name="TextBox 7"/>
          <p:cNvSpPr txBox="1"/>
          <p:nvPr/>
        </p:nvSpPr>
        <p:spPr>
          <a:xfrm>
            <a:off x="1376567" y="1604597"/>
            <a:ext cx="4765243" cy="4247317"/>
          </a:xfrm>
          <a:prstGeom prst="rect">
            <a:avLst/>
          </a:prstGeom>
          <a:noFill/>
        </p:spPr>
        <p:txBody>
          <a:bodyPr wrap="square" rtlCol="0">
            <a:spAutoFit/>
          </a:bodyPr>
          <a:lstStyle/>
          <a:p>
            <a:r>
              <a:rPr lang="en-US" dirty="0" smtClean="0"/>
              <a:t>Sample: </a:t>
            </a:r>
          </a:p>
          <a:p>
            <a:r>
              <a:rPr lang="en-GB" sz="1600" dirty="0" smtClean="0"/>
              <a:t>Two highly effective schools, with their mixed but above average intakes, were chosen because they match policy-makers’ expectations for the conditions required to foster social mobility. Both are believed to offer capable and committed students, from aspiring families, excellent access to good examination grades, good universities, and good opportunities for social mobility.</a:t>
            </a:r>
          </a:p>
          <a:p>
            <a:endParaRPr lang="en-US" sz="1600" dirty="0" smtClean="0"/>
          </a:p>
          <a:p>
            <a:r>
              <a:rPr lang="en-US" dirty="0" smtClean="0"/>
              <a:t>South Park, 11-16, 46 year 11 students.</a:t>
            </a:r>
          </a:p>
          <a:p>
            <a:r>
              <a:rPr lang="en-US" dirty="0" smtClean="0"/>
              <a:t>(</a:t>
            </a:r>
            <a:r>
              <a:rPr lang="en-US" dirty="0" err="1" smtClean="0"/>
              <a:t>Ofsted</a:t>
            </a:r>
            <a:r>
              <a:rPr lang="en-US" dirty="0" smtClean="0"/>
              <a:t> Grade: Good).</a:t>
            </a:r>
          </a:p>
          <a:p>
            <a:endParaRPr lang="en-US" dirty="0" smtClean="0"/>
          </a:p>
          <a:p>
            <a:r>
              <a:rPr lang="en-US" dirty="0" smtClean="0"/>
              <a:t>Felix Holt, 11-18, 42 year 13 students.</a:t>
            </a:r>
          </a:p>
          <a:p>
            <a:r>
              <a:rPr lang="en-US" dirty="0" smtClean="0"/>
              <a:t>(</a:t>
            </a:r>
            <a:r>
              <a:rPr lang="en-US" dirty="0" err="1" smtClean="0"/>
              <a:t>Ofsted</a:t>
            </a:r>
            <a:r>
              <a:rPr lang="en-US" dirty="0" smtClean="0"/>
              <a:t> Grade: Outstanding).</a:t>
            </a:r>
          </a:p>
          <a:p>
            <a:endParaRPr lang="en-US" dirty="0" smtClean="0"/>
          </a:p>
        </p:txBody>
      </p:sp>
      <p:pic>
        <p:nvPicPr>
          <p:cNvPr id="6" name="Picture 5"/>
          <p:cNvPicPr>
            <a:picLocks noChangeAspect="1"/>
          </p:cNvPicPr>
          <p:nvPr/>
        </p:nvPicPr>
        <p:blipFill>
          <a:blip r:embed="rId2"/>
          <a:stretch>
            <a:fillRect/>
          </a:stretch>
        </p:blipFill>
        <p:spPr>
          <a:xfrm>
            <a:off x="5459534" y="3895693"/>
            <a:ext cx="2697282" cy="1772221"/>
          </a:xfrm>
          <a:prstGeom prst="rect">
            <a:avLst/>
          </a:prstGeom>
          <a:ln>
            <a:solidFill>
              <a:schemeClr val="tx1"/>
            </a:solidFill>
          </a:ln>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5</a:t>
            </a:fld>
            <a:endParaRPr lang="en-US"/>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Education and Social Mobility: Dreams of Success</a:t>
            </a:r>
            <a:endParaRPr lang="en-US" sz="1800" dirty="0">
              <a:solidFill>
                <a:srgbClr val="FF0000"/>
              </a:solidFill>
            </a:endParaRPr>
          </a:p>
        </p:txBody>
      </p:sp>
      <p:pic>
        <p:nvPicPr>
          <p:cNvPr id="6" name="Picture 5" descr="AA044539.png"/>
          <p:cNvPicPr>
            <a:picLocks noChangeAspect="1"/>
          </p:cNvPicPr>
          <p:nvPr/>
        </p:nvPicPr>
        <p:blipFill>
          <a:blip r:embed="rId2"/>
          <a:stretch>
            <a:fillRect/>
          </a:stretch>
        </p:blipFill>
        <p:spPr>
          <a:xfrm>
            <a:off x="4692650" y="1232047"/>
            <a:ext cx="1860550" cy="3121025"/>
          </a:xfrm>
          <a:prstGeom prst="rect">
            <a:avLst/>
          </a:prstGeom>
        </p:spPr>
      </p:pic>
      <p:pic>
        <p:nvPicPr>
          <p:cNvPr id="7" name="Picture 6" descr="AA049887.png"/>
          <p:cNvPicPr>
            <a:picLocks noChangeAspect="1"/>
          </p:cNvPicPr>
          <p:nvPr/>
        </p:nvPicPr>
        <p:blipFill>
          <a:blip r:embed="rId3"/>
          <a:stretch>
            <a:fillRect/>
          </a:stretch>
        </p:blipFill>
        <p:spPr>
          <a:xfrm>
            <a:off x="2598081" y="1232047"/>
            <a:ext cx="993775" cy="3121025"/>
          </a:xfrm>
          <a:prstGeom prst="rect">
            <a:avLst/>
          </a:prstGeom>
        </p:spPr>
      </p:pic>
      <p:sp>
        <p:nvSpPr>
          <p:cNvPr id="8" name="TextBox 7"/>
          <p:cNvSpPr txBox="1"/>
          <p:nvPr/>
        </p:nvSpPr>
        <p:spPr>
          <a:xfrm>
            <a:off x="2217876" y="4757596"/>
            <a:ext cx="4814877" cy="1323439"/>
          </a:xfrm>
          <a:prstGeom prst="rect">
            <a:avLst/>
          </a:prstGeom>
          <a:noFill/>
        </p:spPr>
        <p:txBody>
          <a:bodyPr wrap="square" rtlCol="0">
            <a:spAutoFit/>
          </a:bodyPr>
          <a:lstStyle/>
          <a:p>
            <a:r>
              <a:rPr lang="en-US" sz="1600" dirty="0" smtClean="0"/>
              <a:t>In pairs or threes, take it in turns to tell the others whether your personal history represents an upward, downward or unchanged mobility trajectory.</a:t>
            </a:r>
          </a:p>
          <a:p>
            <a:r>
              <a:rPr lang="en-US" sz="1600" dirty="0" smtClean="0"/>
              <a:t>Then report whether you perceive your family history as an example of mobility (in one direction or another).</a:t>
            </a:r>
            <a:endParaRPr lang="en-US" sz="1600"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Education and Social Mobility: Dreams of Success</a:t>
            </a:r>
            <a:endParaRPr lang="en-US" sz="1800" dirty="0">
              <a:solidFill>
                <a:srgbClr val="FF0000"/>
              </a:solidFill>
            </a:endParaRPr>
          </a:p>
        </p:txBody>
      </p:sp>
      <p:sp>
        <p:nvSpPr>
          <p:cNvPr id="4" name="Slide Number Placeholder 3"/>
          <p:cNvSpPr>
            <a:spLocks noGrp="1"/>
          </p:cNvSpPr>
          <p:nvPr>
            <p:ph type="sldNum" sz="quarter" idx="12"/>
          </p:nvPr>
        </p:nvSpPr>
        <p:spPr/>
        <p:txBody>
          <a:bodyPr/>
          <a:lstStyle/>
          <a:p>
            <a:fld id="{DBA8A6C9-B3E9-4F47-B2AA-80122052F9A6}" type="slidenum">
              <a:rPr lang="en-US" smtClean="0"/>
              <a:pPr/>
              <a:t>6</a:t>
            </a:fld>
            <a:endParaRPr lang="en-US"/>
          </a:p>
        </p:txBody>
      </p:sp>
      <p:sp>
        <p:nvSpPr>
          <p:cNvPr id="6" name="TextBox 5"/>
          <p:cNvSpPr txBox="1"/>
          <p:nvPr/>
        </p:nvSpPr>
        <p:spPr>
          <a:xfrm>
            <a:off x="894772" y="1232047"/>
            <a:ext cx="5800600" cy="4524316"/>
          </a:xfrm>
          <a:prstGeom prst="rect">
            <a:avLst/>
          </a:prstGeom>
          <a:noFill/>
        </p:spPr>
        <p:txBody>
          <a:bodyPr wrap="square" rtlCol="0">
            <a:spAutoFit/>
          </a:bodyPr>
          <a:lstStyle/>
          <a:p>
            <a:r>
              <a:rPr lang="en-US" sz="1600" dirty="0" smtClean="0"/>
              <a:t>The Policy Problem</a:t>
            </a:r>
          </a:p>
          <a:p>
            <a:endParaRPr lang="en-US" sz="1600" dirty="0" smtClean="0"/>
          </a:p>
          <a:p>
            <a:r>
              <a:rPr lang="en-GB" sz="1600" dirty="0" smtClean="0"/>
              <a:t>Private schools educate only 7 per cent of the nation’s children but provide 70 per cent of high court judges and over half of the membership of other leading professions. Students at independent schools are three times more likely than those at state schools to obtain three A grades at Advanced Level. </a:t>
            </a:r>
          </a:p>
          <a:p>
            <a:r>
              <a:rPr lang="en-GB" sz="1600" dirty="0" smtClean="0"/>
              <a:t> </a:t>
            </a:r>
          </a:p>
          <a:p>
            <a:r>
              <a:rPr lang="en-GB" sz="1600" dirty="0" smtClean="0"/>
              <a:t>A fifth of the school population receives a free school meal (FSM) but only one in a 100 of these disadvantaged students secures admission to Oxford or Cambridge University. Only 25 per cent of boys from working-class backgrounds secure professional or managerial jobs.</a:t>
            </a:r>
          </a:p>
          <a:p>
            <a:endParaRPr lang="en-GB" sz="1600" dirty="0" smtClean="0"/>
          </a:p>
          <a:p>
            <a:r>
              <a:rPr lang="en-GB" sz="1600" dirty="0" err="1" smtClean="0"/>
              <a:t>Blanden</a:t>
            </a:r>
            <a:r>
              <a:rPr lang="en-GB" sz="1600" dirty="0" smtClean="0"/>
              <a:t> et al (2005) </a:t>
            </a:r>
            <a:r>
              <a:rPr lang="en-US" sz="1600" b="1" i="1" dirty="0" smtClean="0"/>
              <a:t>Social mobility in Britain: low and falling</a:t>
            </a:r>
            <a:r>
              <a:rPr lang="en-US" sz="1600" dirty="0" smtClean="0"/>
              <a:t>, </a:t>
            </a:r>
            <a:r>
              <a:rPr lang="en-US" sz="1600" i="1" dirty="0" err="1" smtClean="0"/>
              <a:t>CentrePiece</a:t>
            </a:r>
            <a:r>
              <a:rPr lang="en-US" sz="1600" dirty="0" smtClean="0"/>
              <a:t>, Spring, 18 – 20. Online. </a:t>
            </a:r>
            <a:r>
              <a:rPr lang="en-US" sz="1600" u="sng" dirty="0" smtClean="0">
                <a:hlinkClick r:id="rId2"/>
              </a:rPr>
              <a:t>http://cep.lse.ac.uk/centrepiece/</a:t>
            </a:r>
            <a:r>
              <a:rPr lang="en-GB" sz="1600" dirty="0" smtClean="0"/>
              <a:t> </a:t>
            </a:r>
          </a:p>
          <a:p>
            <a:r>
              <a:rPr lang="en-GB" sz="1600" dirty="0" smtClean="0"/>
              <a:t> </a:t>
            </a:r>
            <a:endParaRPr lang="en-US" sz="1600" dirty="0"/>
          </a:p>
        </p:txBody>
      </p:sp>
      <p:pic>
        <p:nvPicPr>
          <p:cNvPr id="5" name="Picture 4" descr="IMG_5512.JPG"/>
          <p:cNvPicPr>
            <a:picLocks noChangeAspect="1"/>
          </p:cNvPicPr>
          <p:nvPr/>
        </p:nvPicPr>
        <p:blipFill>
          <a:blip r:embed="rId3"/>
          <a:stretch>
            <a:fillRect/>
          </a:stretch>
        </p:blipFill>
        <p:spPr>
          <a:xfrm>
            <a:off x="6553200" y="2833708"/>
            <a:ext cx="2090771" cy="2786560"/>
          </a:xfrm>
          <a:prstGeom prst="rect">
            <a:avLst/>
          </a:prstGeom>
          <a:ln>
            <a:solidFill>
              <a:schemeClr val="tx1"/>
            </a:solidFill>
          </a:ln>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rgbClr val="FF0000"/>
                </a:solidFill>
              </a:rPr>
              <a:t>Education and Social Mobility: Dreams of Success</a:t>
            </a:r>
            <a:endParaRPr lang="en-US" sz="1800" dirty="0">
              <a:solidFill>
                <a:srgbClr val="FF0000"/>
              </a:solidFill>
            </a:endParaRPr>
          </a:p>
        </p:txBody>
      </p:sp>
      <p:sp>
        <p:nvSpPr>
          <p:cNvPr id="4" name="Slide Number Placeholder 3"/>
          <p:cNvSpPr>
            <a:spLocks noGrp="1"/>
          </p:cNvSpPr>
          <p:nvPr>
            <p:ph type="sldNum" sz="quarter" idx="12"/>
          </p:nvPr>
        </p:nvSpPr>
        <p:spPr/>
        <p:txBody>
          <a:bodyPr/>
          <a:lstStyle/>
          <a:p>
            <a:fld id="{DBA8A6C9-B3E9-4F47-B2AA-80122052F9A6}" type="slidenum">
              <a:rPr lang="en-US" smtClean="0"/>
              <a:pPr/>
              <a:t>7</a:t>
            </a:fld>
            <a:endParaRPr lang="en-US"/>
          </a:p>
        </p:txBody>
      </p:sp>
      <p:sp>
        <p:nvSpPr>
          <p:cNvPr id="7" name="TextBox 6"/>
          <p:cNvSpPr txBox="1"/>
          <p:nvPr/>
        </p:nvSpPr>
        <p:spPr>
          <a:xfrm>
            <a:off x="1545119" y="1417638"/>
            <a:ext cx="5212957" cy="4493537"/>
          </a:xfrm>
          <a:prstGeom prst="rect">
            <a:avLst/>
          </a:prstGeom>
          <a:noFill/>
        </p:spPr>
        <p:txBody>
          <a:bodyPr wrap="square" rtlCol="0">
            <a:spAutoFit/>
          </a:bodyPr>
          <a:lstStyle/>
          <a:p>
            <a:r>
              <a:rPr lang="en-US" sz="1600" b="1" dirty="0" smtClean="0"/>
              <a:t>The Coalition’s Plan</a:t>
            </a:r>
          </a:p>
          <a:p>
            <a:endParaRPr lang="en-US" sz="1600" dirty="0" smtClean="0"/>
          </a:p>
          <a:p>
            <a:pPr>
              <a:buFont typeface="Arial"/>
              <a:buChar char="•"/>
            </a:pPr>
            <a:r>
              <a:rPr lang="en-US" sz="1600" dirty="0" smtClean="0"/>
              <a:t> </a:t>
            </a:r>
            <a:r>
              <a:rPr lang="en-US" sz="1400" dirty="0" smtClean="0"/>
              <a:t>Increased school autonomy with no LEA interference – state schools  </a:t>
            </a:r>
          </a:p>
          <a:p>
            <a:r>
              <a:rPr lang="en-US" sz="1400" dirty="0" smtClean="0"/>
              <a:t>   to increasingly resemble private schools.</a:t>
            </a:r>
          </a:p>
          <a:p>
            <a:endParaRPr lang="en-US" sz="1400" dirty="0" smtClean="0"/>
          </a:p>
          <a:p>
            <a:pPr>
              <a:buFont typeface="Arial"/>
              <a:buChar char="•"/>
            </a:pPr>
            <a:r>
              <a:rPr lang="en-US" sz="1400" dirty="0" smtClean="0"/>
              <a:t> Improved school-based training with increased time in the   </a:t>
            </a:r>
          </a:p>
          <a:p>
            <a:r>
              <a:rPr lang="en-US" sz="1400" dirty="0" smtClean="0"/>
              <a:t>  classroom and elimination of ‘Marxist Blob’ </a:t>
            </a:r>
            <a:r>
              <a:rPr lang="en-US" sz="1400" dirty="0" err="1" smtClean="0"/>
              <a:t>UDEs</a:t>
            </a:r>
            <a:r>
              <a:rPr lang="en-US" sz="1400" dirty="0" smtClean="0"/>
              <a:t>. Teach First  </a:t>
            </a:r>
          </a:p>
          <a:p>
            <a:r>
              <a:rPr lang="en-US" sz="1400" dirty="0" smtClean="0"/>
              <a:t>  expanded; also national network of teaching schools.</a:t>
            </a:r>
          </a:p>
          <a:p>
            <a:endParaRPr lang="en-US" sz="1400" dirty="0" smtClean="0"/>
          </a:p>
          <a:p>
            <a:pPr>
              <a:buFont typeface="Arial"/>
              <a:buChar char="•"/>
            </a:pPr>
            <a:r>
              <a:rPr lang="en-US" sz="1400" dirty="0" smtClean="0"/>
              <a:t> Emphasis on EBACC subjects, traditional curricula and pedagogy. </a:t>
            </a:r>
          </a:p>
          <a:p>
            <a:r>
              <a:rPr lang="en-US" sz="1400" dirty="0" smtClean="0"/>
              <a:t>  Everyone to have access to (Matthew Arnold’s) finest that has been     </a:t>
            </a:r>
          </a:p>
          <a:p>
            <a:r>
              <a:rPr lang="en-US" sz="1400" dirty="0" smtClean="0"/>
              <a:t>  said and written.</a:t>
            </a:r>
          </a:p>
          <a:p>
            <a:endParaRPr lang="en-US" sz="1400" dirty="0" smtClean="0"/>
          </a:p>
          <a:p>
            <a:pPr>
              <a:buFont typeface="Arial"/>
              <a:buChar char="•"/>
            </a:pPr>
            <a:r>
              <a:rPr lang="en-US" sz="1400" dirty="0" smtClean="0"/>
              <a:t> Tougher, more rigorous/difficult examinations to raise standards   </a:t>
            </a:r>
          </a:p>
          <a:p>
            <a:r>
              <a:rPr lang="en-US" sz="1400" dirty="0" smtClean="0"/>
              <a:t>  (and end grade inflation). </a:t>
            </a:r>
            <a:r>
              <a:rPr lang="en-US" sz="1400" dirty="0" err="1" smtClean="0"/>
              <a:t>EBacc</a:t>
            </a:r>
            <a:r>
              <a:rPr lang="en-US" sz="1400" dirty="0" smtClean="0"/>
              <a:t> criteria for performance tables, and  </a:t>
            </a:r>
          </a:p>
          <a:p>
            <a:r>
              <a:rPr lang="en-US" sz="1400" dirty="0" smtClean="0"/>
              <a:t>  new measures of comparability with private sector</a:t>
            </a:r>
          </a:p>
          <a:p>
            <a:endParaRPr lang="en-US" sz="1400" dirty="0" smtClean="0"/>
          </a:p>
          <a:p>
            <a:pPr>
              <a:buFont typeface="Arial"/>
              <a:buChar char="•"/>
            </a:pPr>
            <a:r>
              <a:rPr lang="en-US" sz="1400" dirty="0" smtClean="0"/>
              <a:t> Floor standards, not targets, with forced conversion to academy  </a:t>
            </a:r>
          </a:p>
          <a:p>
            <a:r>
              <a:rPr lang="en-US" sz="1400" dirty="0" smtClean="0"/>
              <a:t>  status  for low achievers and non-compliant. New </a:t>
            </a:r>
            <a:r>
              <a:rPr lang="en-US" sz="1400" dirty="0" err="1" smtClean="0"/>
              <a:t>Ofsted</a:t>
            </a:r>
            <a:r>
              <a:rPr lang="en-US" sz="1400" dirty="0" smtClean="0"/>
              <a:t> categories.</a:t>
            </a:r>
          </a:p>
          <a:p>
            <a:r>
              <a:rPr lang="en-US" sz="1400" dirty="0" smtClean="0"/>
              <a:t> </a:t>
            </a:r>
            <a:endParaRPr lang="en-US" sz="1600"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8</a:t>
            </a:fld>
            <a:endParaRPr lang="en-US"/>
          </a:p>
        </p:txBody>
      </p:sp>
      <p:sp>
        <p:nvSpPr>
          <p:cNvPr id="5" name="Rectangle 4"/>
          <p:cNvSpPr/>
          <p:nvPr/>
        </p:nvSpPr>
        <p:spPr>
          <a:xfrm>
            <a:off x="2153306" y="606546"/>
            <a:ext cx="4860490" cy="369332"/>
          </a:xfrm>
          <a:prstGeom prst="rect">
            <a:avLst/>
          </a:prstGeom>
        </p:spPr>
        <p:txBody>
          <a:bodyPr wrap="square">
            <a:spAutoFit/>
          </a:bodyPr>
          <a:lstStyle/>
          <a:p>
            <a:r>
              <a:rPr lang="en-US" dirty="0" smtClean="0">
                <a:solidFill>
                  <a:srgbClr val="FF0000"/>
                </a:solidFill>
              </a:rPr>
              <a:t>Education and Social Mobility: Dreams of Success</a:t>
            </a:r>
            <a:endParaRPr lang="en-US" dirty="0"/>
          </a:p>
        </p:txBody>
      </p:sp>
      <p:pic>
        <p:nvPicPr>
          <p:cNvPr id="6" name="Picture 5" descr="Radley 2.jpg"/>
          <p:cNvPicPr>
            <a:picLocks noChangeAspect="1"/>
          </p:cNvPicPr>
          <p:nvPr/>
        </p:nvPicPr>
        <p:blipFill>
          <a:blip r:embed="rId2"/>
          <a:stretch>
            <a:fillRect/>
          </a:stretch>
        </p:blipFill>
        <p:spPr>
          <a:xfrm>
            <a:off x="1182164" y="1186274"/>
            <a:ext cx="3064026" cy="1834175"/>
          </a:xfrm>
          <a:prstGeom prst="rect">
            <a:avLst/>
          </a:prstGeom>
          <a:ln>
            <a:solidFill>
              <a:schemeClr val="tx1"/>
            </a:solidFill>
          </a:ln>
        </p:spPr>
      </p:pic>
      <p:pic>
        <p:nvPicPr>
          <p:cNvPr id="7" name="Picture 6" descr="cc_music_orchestra_banner.jpg"/>
          <p:cNvPicPr>
            <a:picLocks noChangeAspect="1"/>
          </p:cNvPicPr>
          <p:nvPr/>
        </p:nvPicPr>
        <p:blipFill>
          <a:blip r:embed="rId3"/>
          <a:stretch>
            <a:fillRect/>
          </a:stretch>
        </p:blipFill>
        <p:spPr>
          <a:xfrm>
            <a:off x="1182165" y="3372127"/>
            <a:ext cx="6270756" cy="1785660"/>
          </a:xfrm>
          <a:prstGeom prst="rect">
            <a:avLst/>
          </a:prstGeom>
          <a:ln>
            <a:solidFill>
              <a:schemeClr val="tx1"/>
            </a:solidFill>
          </a:ln>
        </p:spPr>
      </p:pic>
      <p:pic>
        <p:nvPicPr>
          <p:cNvPr id="8" name="Picture 7" descr="Robert Gordons.jpeg"/>
          <p:cNvPicPr>
            <a:picLocks noChangeAspect="1"/>
          </p:cNvPicPr>
          <p:nvPr/>
        </p:nvPicPr>
        <p:blipFill>
          <a:blip r:embed="rId4"/>
          <a:stretch>
            <a:fillRect/>
          </a:stretch>
        </p:blipFill>
        <p:spPr>
          <a:xfrm>
            <a:off x="5391725" y="1186275"/>
            <a:ext cx="2061196" cy="1551866"/>
          </a:xfrm>
          <a:prstGeom prst="rect">
            <a:avLst/>
          </a:prstGeom>
          <a:ln>
            <a:solidFill>
              <a:schemeClr val="tx1"/>
            </a:solidFill>
          </a:ln>
        </p:spPr>
      </p:pic>
      <p:sp>
        <p:nvSpPr>
          <p:cNvPr id="9" name="TextBox 8"/>
          <p:cNvSpPr txBox="1"/>
          <p:nvPr/>
        </p:nvSpPr>
        <p:spPr>
          <a:xfrm>
            <a:off x="1182164" y="5496825"/>
            <a:ext cx="3670625" cy="338554"/>
          </a:xfrm>
          <a:prstGeom prst="rect">
            <a:avLst/>
          </a:prstGeom>
          <a:noFill/>
        </p:spPr>
        <p:txBody>
          <a:bodyPr wrap="square" rtlCol="0">
            <a:spAutoFit/>
          </a:bodyPr>
          <a:lstStyle/>
          <a:p>
            <a:r>
              <a:rPr lang="en-US" sz="1600" dirty="0" smtClean="0"/>
              <a:t>Schools should be like this, not like…</a:t>
            </a:r>
            <a:endParaRPr lang="en-US" sz="1600"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BA8A6C9-B3E9-4F47-B2AA-80122052F9A6}" type="slidenum">
              <a:rPr lang="en-US" smtClean="0"/>
              <a:pPr/>
              <a:t>9</a:t>
            </a:fld>
            <a:endParaRPr lang="en-US"/>
          </a:p>
        </p:txBody>
      </p:sp>
      <p:sp>
        <p:nvSpPr>
          <p:cNvPr id="5" name="Title 1"/>
          <p:cNvSpPr>
            <a:spLocks noGrp="1"/>
          </p:cNvSpPr>
          <p:nvPr>
            <p:ph type="title"/>
          </p:nvPr>
        </p:nvSpPr>
        <p:spPr>
          <a:xfrm>
            <a:off x="457200" y="274638"/>
            <a:ext cx="8229600" cy="957409"/>
          </a:xfrm>
        </p:spPr>
        <p:txBody>
          <a:bodyPr>
            <a:normAutofit/>
          </a:bodyPr>
          <a:lstStyle/>
          <a:p>
            <a:r>
              <a:rPr lang="en-US" sz="1800" dirty="0" smtClean="0">
                <a:solidFill>
                  <a:srgbClr val="FF0000"/>
                </a:solidFill>
              </a:rPr>
              <a:t>Education and Social Mobility: Dreams of Success</a:t>
            </a:r>
            <a:endParaRPr lang="en-US" sz="1800" dirty="0">
              <a:solidFill>
                <a:srgbClr val="FF0000"/>
              </a:solidFill>
            </a:endParaRPr>
          </a:p>
        </p:txBody>
      </p:sp>
      <p:pic>
        <p:nvPicPr>
          <p:cNvPr id="6" name="Picture 5" descr="P1030271.JPG"/>
          <p:cNvPicPr>
            <a:picLocks noChangeAspect="1"/>
          </p:cNvPicPr>
          <p:nvPr/>
        </p:nvPicPr>
        <p:blipFill>
          <a:blip r:embed="rId2"/>
          <a:stretch>
            <a:fillRect/>
          </a:stretch>
        </p:blipFill>
        <p:spPr>
          <a:xfrm>
            <a:off x="1365028" y="1232047"/>
            <a:ext cx="4031844" cy="3023883"/>
          </a:xfrm>
          <a:prstGeom prst="rect">
            <a:avLst/>
          </a:prstGeom>
          <a:ln>
            <a:solidFill>
              <a:schemeClr val="tx1"/>
            </a:solidFill>
          </a:ln>
        </p:spPr>
      </p:pic>
      <p:sp>
        <p:nvSpPr>
          <p:cNvPr id="7" name="TextBox 6"/>
          <p:cNvSpPr txBox="1"/>
          <p:nvPr/>
        </p:nvSpPr>
        <p:spPr>
          <a:xfrm>
            <a:off x="2282434" y="5078417"/>
            <a:ext cx="4833832" cy="584776"/>
          </a:xfrm>
          <a:prstGeom prst="rect">
            <a:avLst/>
          </a:prstGeom>
          <a:noFill/>
        </p:spPr>
        <p:txBody>
          <a:bodyPr wrap="square" rtlCol="0">
            <a:spAutoFit/>
          </a:bodyPr>
          <a:lstStyle/>
          <a:p>
            <a:pPr algn="ctr"/>
            <a:r>
              <a:rPr lang="en-US" sz="1600" dirty="0" smtClean="0"/>
              <a:t>Last Days: Community Comprehensive in</a:t>
            </a:r>
          </a:p>
          <a:p>
            <a:pPr algn="ctr"/>
            <a:r>
              <a:rPr lang="en-US" sz="1600" dirty="0" smtClean="0"/>
              <a:t>Peterborough</a:t>
            </a:r>
            <a:endParaRPr lang="en-US" sz="1600" dirty="0"/>
          </a:p>
        </p:txBody>
      </p:sp>
      <p:pic>
        <p:nvPicPr>
          <p:cNvPr id="8" name="Picture 7" descr="images.jpeg"/>
          <p:cNvPicPr>
            <a:picLocks noChangeAspect="1"/>
          </p:cNvPicPr>
          <p:nvPr/>
        </p:nvPicPr>
        <p:blipFill>
          <a:blip r:embed="rId3"/>
          <a:stretch>
            <a:fillRect/>
          </a:stretch>
        </p:blipFill>
        <p:spPr>
          <a:xfrm>
            <a:off x="4699350" y="2804829"/>
            <a:ext cx="4114800" cy="1981200"/>
          </a:xfrm>
          <a:prstGeom prst="rect">
            <a:avLst/>
          </a:prstGeom>
          <a:ln>
            <a:solidFill>
              <a:schemeClr val="tx1"/>
            </a:solidFill>
          </a:ln>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4083</TotalTime>
  <Words>1640</Words>
  <Application>Microsoft Macintosh PowerPoint</Application>
  <PresentationFormat>On-screen Show (4:3)</PresentationFormat>
  <Paragraphs>153</Paragraphs>
  <Slides>20</Slides>
  <Notes>0</Notes>
  <HiddenSlides>0</HiddenSlides>
  <MMClips>0</MMClips>
  <ScaleCrop>false</ScaleCrop>
  <HeadingPairs>
    <vt:vector size="6" baseType="variant">
      <vt:variant>
        <vt:lpstr>Theme</vt:lpstr>
      </vt:variant>
      <vt:variant>
        <vt:i4>1</vt:i4>
      </vt:variant>
      <vt:variant>
        <vt:lpstr>Links</vt:lpstr>
      </vt:variant>
      <vt:variant>
        <vt:i4>5</vt:i4>
      </vt:variant>
      <vt:variant>
        <vt:lpstr>Slide Titles</vt:lpstr>
      </vt:variant>
      <vt:variant>
        <vt:i4>20</vt:i4>
      </vt:variant>
    </vt:vector>
  </HeadingPairs>
  <TitlesOfParts>
    <vt:vector size="26" baseType="lpstr">
      <vt:lpstr>Office Theme</vt:lpstr>
      <vt:lpstr>Macintosh HD:Users:bernardbarker:Documents:ESM Final All:BB AmendedDreams of Success - Problems with Social Mobility.doc!OLE_LINK1</vt:lpstr>
      <vt:lpstr>Macintosh HD:Users:bernardbarker:Documents:ESM Final All:BB AmendedDreams of Success - Problems with Social Mobility.doc!OLE_LINK3</vt:lpstr>
      <vt:lpstr>Macintosh HD:Users:bernardbarker:Documents:ESM Final All:BB AmendedDreams of Success - Problems with Social Mobility.doc!OLE_LINK2</vt:lpstr>
      <vt:lpstr>Macintosh HD:Users:bernardbarker:Documents:ESM Final All:BB AmendedDreams of Success - Problems with Social Mobility.doc!OLE_LINK4</vt:lpstr>
      <vt:lpstr>Macintosh HD:Users:bernardbarker:Documents:ESM Final All:BB AmendedDreams of Success - Problems with Social Mobility.doc!OLE_LINK5</vt:lpstr>
      <vt:lpstr>Education and Social Mobility: Dreams of Success</vt:lpstr>
      <vt:lpstr>PowerPoint Presentation</vt:lpstr>
      <vt:lpstr>Education and Social Mobility: Dreams of Success</vt:lpstr>
      <vt:lpstr>Education and Social Mobility: Dreams of Success</vt:lpstr>
      <vt:lpstr>Education and Social Mobility: Dreams of Success</vt:lpstr>
      <vt:lpstr>Education and Social Mobility: Dreams of Success</vt:lpstr>
      <vt:lpstr>Education and Social Mobility: Dreams of Success</vt:lpstr>
      <vt:lpstr>PowerPoint Presentation</vt:lpstr>
      <vt:lpstr>Education and Social Mobility: Dreams of Success</vt:lpstr>
      <vt:lpstr>PowerPoint Presentation</vt:lpstr>
      <vt:lpstr>Education and Social Mobility: Dreams of Success</vt:lpstr>
      <vt:lpstr>Education and Social Mobility: Dreams of Success</vt:lpstr>
      <vt:lpstr>Education and Social Mobility: Dreams of Success</vt:lpstr>
      <vt:lpstr>Education and Social Mobility: Dreams of Success</vt:lpstr>
      <vt:lpstr>Education and Social Mobility: Dreams of Success</vt:lpstr>
      <vt:lpstr>Education and Social Mobility: Dreams of Success</vt:lpstr>
      <vt:lpstr>Education and Social Mobility: Dreams of Success</vt:lpstr>
      <vt:lpstr>Education and Social Mobility: Dreams of Success</vt:lpstr>
      <vt:lpstr>Education and Social Mobility: Dreams of Success</vt:lpstr>
      <vt:lpstr>Education and Social Mobility: Dreams of Success</vt:lpstr>
    </vt:vector>
  </TitlesOfParts>
  <Manager/>
  <Company>CELM</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Bernard Barker</dc:creator>
  <cp:keywords/>
  <dc:description/>
  <cp:lastModifiedBy>Janet Harvey</cp:lastModifiedBy>
  <cp:revision>11</cp:revision>
  <dcterms:created xsi:type="dcterms:W3CDTF">2014-12-31T11:24:10Z</dcterms:created>
  <dcterms:modified xsi:type="dcterms:W3CDTF">2015-01-01T13:40:51Z</dcterms:modified>
  <cp:category/>
</cp:coreProperties>
</file>