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86" r:id="rId2"/>
    <p:sldId id="389" r:id="rId3"/>
    <p:sldId id="430" r:id="rId4"/>
    <p:sldId id="431" r:id="rId5"/>
    <p:sldId id="390" r:id="rId6"/>
    <p:sldId id="391" r:id="rId7"/>
    <p:sldId id="392" r:id="rId8"/>
    <p:sldId id="432" r:id="rId9"/>
    <p:sldId id="394" r:id="rId10"/>
    <p:sldId id="395" r:id="rId11"/>
    <p:sldId id="397" r:id="rId12"/>
    <p:sldId id="398" r:id="rId13"/>
    <p:sldId id="420" r:id="rId14"/>
    <p:sldId id="402" r:id="rId15"/>
    <p:sldId id="406" r:id="rId16"/>
    <p:sldId id="407" r:id="rId17"/>
    <p:sldId id="408" r:id="rId18"/>
    <p:sldId id="410" r:id="rId19"/>
    <p:sldId id="423" r:id="rId20"/>
    <p:sldId id="424" r:id="rId21"/>
    <p:sldId id="425" r:id="rId22"/>
    <p:sldId id="427" r:id="rId23"/>
    <p:sldId id="426" r:id="rId24"/>
    <p:sldId id="433" r:id="rId25"/>
  </p:sldIdLst>
  <p:sldSz cx="9144000" cy="6858000" type="screen4x3"/>
  <p:notesSz cx="6888163" cy="100203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92" autoAdjust="0"/>
    <p:restoredTop sz="66139" autoAdjust="0"/>
  </p:normalViewPr>
  <p:slideViewPr>
    <p:cSldViewPr>
      <p:cViewPr>
        <p:scale>
          <a:sx n="50" d="100"/>
          <a:sy n="50" d="100"/>
        </p:scale>
        <p:origin x="-2344" y="-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952" y="-114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84549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3615" y="2"/>
            <a:ext cx="2984548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519286"/>
            <a:ext cx="2984549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3615" y="9519286"/>
            <a:ext cx="2984548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322540-E421-40D4-B6E4-3FC2585CE43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056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84549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903615" y="2"/>
            <a:ext cx="2984548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2475"/>
            <a:ext cx="5008563" cy="3756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9069" y="4759642"/>
            <a:ext cx="5050030" cy="450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19286"/>
            <a:ext cx="2984549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3615" y="9519286"/>
            <a:ext cx="2984548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BA0828-FDCD-4646-AB9B-C845E27B7B5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782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E0FE6C-36BF-4210-AE69-462AF8342888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22212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41EA9-48BE-4CDE-A320-80BD2FE2ECEA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9663" y="877888"/>
            <a:ext cx="4670425" cy="35020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6552"/>
            <a:ext cx="5051319" cy="4170497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1675" tIns="45033" rIns="91675" bIns="45033"/>
          <a:lstStyle/>
          <a:p>
            <a:r>
              <a:rPr lang="en-US" dirty="0" smtClean="0"/>
              <a:t>Large differences</a:t>
            </a:r>
            <a:r>
              <a:rPr lang="en-US" baseline="0" dirty="0" smtClean="0"/>
              <a:t> in academic effectiveness between schools and substantial variations between different departments in the same school. </a:t>
            </a:r>
          </a:p>
          <a:p>
            <a:r>
              <a:rPr lang="en-US" baseline="0" dirty="0" smtClean="0"/>
              <a:t>Can they remember the famous study mentioned at induction (and the 11 characteristics uncovered)? This is Sammons et al. (1995)</a:t>
            </a:r>
            <a:endParaRPr lang="en-US" dirty="0"/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9D006-61D1-4903-8388-10A8E787DFF8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1423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0138" y="858838"/>
            <a:ext cx="4673600" cy="3505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5303"/>
            <a:ext cx="5051319" cy="44569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1400" dirty="0" smtClean="0"/>
              <a:t>This was mentioned at induction</a:t>
            </a:r>
            <a:endParaRPr lang="en-GB" sz="14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9D006-61D1-4903-8388-10A8E787DFF8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1423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0138" y="858838"/>
            <a:ext cx="4673600" cy="3505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5303"/>
            <a:ext cx="5051319" cy="44569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1400" dirty="0" smtClean="0"/>
              <a:t>We can get double-value</a:t>
            </a:r>
            <a:r>
              <a:rPr lang="en-GB" sz="1400" baseline="0" dirty="0" smtClean="0"/>
              <a:t> out of this activity if we </a:t>
            </a:r>
            <a:r>
              <a:rPr lang="en-GB" sz="1400" dirty="0" smtClean="0"/>
              <a:t>get students to think about the methodologies used in the studies, and the</a:t>
            </a:r>
            <a:r>
              <a:rPr lang="en-GB" sz="1400" baseline="0" dirty="0" smtClean="0"/>
              <a:t> assumptions which these methodologies make.</a:t>
            </a:r>
            <a:endParaRPr lang="en-GB" sz="14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08339-CBEA-4623-8CEB-7A7DBF1388DC}" type="slidenum">
              <a:rPr lang="en-GB"/>
              <a:pPr/>
              <a:t>13</a:t>
            </a:fld>
            <a:endParaRPr lang="en-GB" dirty="0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08339-CBEA-4623-8CEB-7A7DBF1388DC}" type="slidenum">
              <a:rPr lang="en-GB"/>
              <a:pPr/>
              <a:t>14</a:t>
            </a:fld>
            <a:endParaRPr lang="en-GB" dirty="0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C50A85-5C49-43E0-8C98-A75E70F781F1}" type="slidenum">
              <a:rPr lang="en-GB"/>
              <a:pPr/>
              <a:t>15</a:t>
            </a:fld>
            <a:endParaRPr lang="en-GB" dirty="0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C50A85-5C49-43E0-8C98-A75E70F781F1}" type="slidenum">
              <a:rPr lang="en-GB"/>
              <a:pPr/>
              <a:t>16</a:t>
            </a:fld>
            <a:endParaRPr lang="en-GB" dirty="0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C50A85-5C49-43E0-8C98-A75E70F781F1}" type="slidenum">
              <a:rPr lang="en-GB"/>
              <a:pPr/>
              <a:t>17</a:t>
            </a:fld>
            <a:endParaRPr lang="en-GB" dirty="0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A0828-FDCD-4646-AB9B-C845E27B7B52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This was one of the pre-readings.</a:t>
            </a:r>
            <a:r>
              <a:rPr lang="en-GB" baseline="0" dirty="0" smtClean="0"/>
              <a:t> Hopefully at least some students will have read it, some may even have brought along electronic copy (as recommended in advance)!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A0828-FDCD-4646-AB9B-C845E27B7B52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E0FE6C-36BF-4210-AE69-462AF8342888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22212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B70E55-84FB-4A0B-85A6-DE978B306BB7}" type="slidenum">
              <a:rPr lang="en-GB" smtClean="0"/>
              <a:pPr/>
              <a:t>21</a:t>
            </a:fld>
            <a:endParaRPr lang="en-GB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77888"/>
            <a:ext cx="4672013" cy="3503612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069" y="4777307"/>
            <a:ext cx="5050030" cy="4170307"/>
          </a:xfrm>
          <a:noFill/>
          <a:ln/>
        </p:spPr>
        <p:txBody>
          <a:bodyPr lIns="91675" tIns="45033" rIns="91675" bIns="45033"/>
          <a:lstStyle/>
          <a:p>
            <a:pPr marL="752695" indent="-752695">
              <a:defRPr/>
            </a:pPr>
            <a:endParaRPr lang="en-GB" dirty="0" smtClean="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1067409" y="4770885"/>
            <a:ext cx="4906527" cy="24344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675" tIns="45033" rIns="91675" bIns="45033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Focused - helps with controlling data collection &amp; organisation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Systematic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Beyond - contributes to the debate / identifies the gap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A basis for analysis</a:t>
            </a:r>
          </a:p>
          <a:p>
            <a:pPr>
              <a:spcBef>
                <a:spcPct val="50000"/>
              </a:spcBef>
            </a:pPr>
            <a:endParaRPr lang="en-GB" sz="1200" dirty="0"/>
          </a:p>
          <a:p>
            <a:pPr>
              <a:spcBef>
                <a:spcPct val="50000"/>
              </a:spcBef>
            </a:pPr>
            <a:r>
              <a:rPr lang="en-GB" sz="1200" dirty="0"/>
              <a:t>Think of one or more of your assignments so far.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How do they measure up to this definition?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What alterations would you now make in order for them to meet the definition?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B70E55-84FB-4A0B-85A6-DE978B306BB7}" type="slidenum">
              <a:rPr lang="en-GB" smtClean="0"/>
              <a:pPr/>
              <a:t>22</a:t>
            </a:fld>
            <a:endParaRPr lang="en-GB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77888"/>
            <a:ext cx="4672013" cy="3503612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069" y="4777307"/>
            <a:ext cx="5050030" cy="4170307"/>
          </a:xfrm>
          <a:noFill/>
          <a:ln/>
        </p:spPr>
        <p:txBody>
          <a:bodyPr lIns="91675" tIns="45033" rIns="91675" bIns="45033"/>
          <a:lstStyle/>
          <a:p>
            <a:pPr>
              <a:buFontTx/>
              <a:buChar char="-"/>
            </a:pPr>
            <a:r>
              <a:rPr lang="en-GB" dirty="0" smtClean="0"/>
              <a:t>Quantitative analysis shows positive pupil outcomes in Teach First schools compared to comparator schools; </a:t>
            </a:r>
            <a:r>
              <a:rPr lang="en-GB" b="1" dirty="0" smtClean="0">
                <a:solidFill>
                  <a:srgbClr val="FF0000"/>
                </a:solidFill>
              </a:rPr>
              <a:t>BUT this could be because strong leaders are employing Teach  First participants AND doing other things to improve results. The presence of A and B does not prove that A caused B, or B caused A. Perhaps C (another factor) caused both A and B. </a:t>
            </a:r>
          </a:p>
          <a:p>
            <a:pPr>
              <a:buFontTx/>
              <a:buChar char="-"/>
            </a:pPr>
            <a:endParaRPr lang="en-GB" b="1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GB" dirty="0" smtClean="0">
                <a:solidFill>
                  <a:srgbClr val="FF0000"/>
                </a:solidFill>
              </a:rPr>
              <a:t>The report states “It has to be pointed out here that correlational evidence doesn’t in itself show a causal link. Other factors, such as changes in school leadership, may explain the relationship.” </a:t>
            </a:r>
            <a:r>
              <a:rPr lang="en-GB" b="1" dirty="0" smtClean="0">
                <a:solidFill>
                  <a:srgbClr val="FF0000"/>
                </a:solidFill>
              </a:rPr>
              <a:t>This is why other measures are also needed. </a:t>
            </a:r>
          </a:p>
          <a:p>
            <a:r>
              <a:rPr lang="en-GB" dirty="0" smtClean="0"/>
              <a:t> </a:t>
            </a:r>
          </a:p>
          <a:p>
            <a:pPr>
              <a:buFontTx/>
              <a:buChar char="-"/>
            </a:pPr>
            <a:r>
              <a:rPr lang="en-GB" dirty="0" smtClean="0"/>
              <a:t>Quantitative analysis shows that having a larger number of Teach First teachers in the school is related to more positive outcomes;</a:t>
            </a:r>
          </a:p>
          <a:p>
            <a:pPr>
              <a:buFontTx/>
              <a:buChar char="-"/>
            </a:pPr>
            <a:endParaRPr lang="en-GB" dirty="0" smtClean="0"/>
          </a:p>
          <a:p>
            <a:r>
              <a:rPr lang="en-GB" dirty="0" smtClean="0"/>
              <a:t>- Classroom observation data show that Teach First teachers are effective classroom</a:t>
            </a:r>
          </a:p>
          <a:p>
            <a:r>
              <a:rPr lang="en-GB" dirty="0" smtClean="0"/>
              <a:t>practitioners;</a:t>
            </a:r>
          </a:p>
          <a:p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Survey data show that Teach First teachers believe that they can make a difference to pupils, and head teacher surveys support this; </a:t>
            </a:r>
            <a:r>
              <a:rPr lang="en-GB" b="1" dirty="0" smtClean="0"/>
              <a:t>Note how the study did not rely just on teacher self-report but used triangulation to corroborate the findings. </a:t>
            </a:r>
            <a:endParaRPr lang="en-GB" dirty="0" smtClean="0"/>
          </a:p>
          <a:p>
            <a:pPr>
              <a:buFontTx/>
              <a:buChar char="-"/>
            </a:pPr>
            <a:endParaRPr lang="en-GB" dirty="0" smtClean="0"/>
          </a:p>
          <a:p>
            <a:r>
              <a:rPr lang="en-GB" dirty="0" smtClean="0"/>
              <a:t>- Survey data indicate that Teach First teachers are leaders in and outside their</a:t>
            </a:r>
          </a:p>
          <a:p>
            <a:r>
              <a:rPr lang="en-GB" dirty="0" smtClean="0"/>
              <a:t>classrooms;</a:t>
            </a:r>
          </a:p>
          <a:p>
            <a:endParaRPr lang="en-GB" dirty="0" smtClean="0"/>
          </a:p>
          <a:p>
            <a:r>
              <a:rPr lang="en-GB" dirty="0" smtClean="0"/>
              <a:t>- Interview data confirm that Teach First teachers are seen as leaders in their schools and as effective practitioners by their second year in the school.</a:t>
            </a:r>
            <a:r>
              <a:rPr lang="en-GB" b="1" dirty="0" smtClean="0"/>
              <a:t> Again note how the study did not rely just on teacher self-report but used triangulation to corroborate the findings. 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1067409" y="4770885"/>
            <a:ext cx="4906527" cy="24344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675" tIns="45033" rIns="91675" bIns="45033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Focused - helps with controlling data collection &amp; organisation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Systematic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Beyond - contributes to the debate / identifies the gap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A basis for analysis</a:t>
            </a:r>
          </a:p>
          <a:p>
            <a:pPr>
              <a:spcBef>
                <a:spcPct val="50000"/>
              </a:spcBef>
            </a:pPr>
            <a:endParaRPr lang="en-GB" sz="1200" dirty="0"/>
          </a:p>
          <a:p>
            <a:pPr>
              <a:spcBef>
                <a:spcPct val="50000"/>
              </a:spcBef>
            </a:pPr>
            <a:r>
              <a:rPr lang="en-GB" sz="1200" dirty="0"/>
              <a:t>Think of one or more of your assignments so far.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How do they measure up to this definition?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What alterations would you now make in order for them to meet the definition?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B70E55-84FB-4A0B-85A6-DE978B306BB7}" type="slidenum">
              <a:rPr lang="en-GB" smtClean="0"/>
              <a:pPr/>
              <a:t>23</a:t>
            </a:fld>
            <a:endParaRPr lang="en-GB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77888"/>
            <a:ext cx="4672013" cy="3503612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069" y="4777307"/>
            <a:ext cx="5050030" cy="4170307"/>
          </a:xfrm>
          <a:noFill/>
          <a:ln/>
        </p:spPr>
        <p:txBody>
          <a:bodyPr lIns="91675" tIns="45033" rIns="91675" bIns="45033"/>
          <a:lstStyle/>
          <a:p>
            <a:r>
              <a:rPr lang="en-GB" dirty="0" smtClean="0"/>
              <a:t>Deliberately very</a:t>
            </a:r>
            <a:r>
              <a:rPr lang="en-GB" baseline="0" dirty="0" smtClean="0"/>
              <a:t> extensive and multi-faceted.  But would it meet Robert Coe’s requirements?  I have popped his statement onto the next slide so you can quickiy shift to it again if you want to use it.</a:t>
            </a:r>
            <a:endParaRPr lang="en-GB" dirty="0" smtClean="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1067409" y="4770885"/>
            <a:ext cx="4906527" cy="24344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675" tIns="45033" rIns="91675" bIns="45033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Focused - helps with controlling data collection &amp; organisation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Systematic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Beyond - contributes to the debate / identifies the gap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A basis for analysis</a:t>
            </a:r>
          </a:p>
          <a:p>
            <a:pPr>
              <a:spcBef>
                <a:spcPct val="50000"/>
              </a:spcBef>
            </a:pPr>
            <a:endParaRPr lang="en-GB" sz="1200" dirty="0"/>
          </a:p>
          <a:p>
            <a:pPr>
              <a:spcBef>
                <a:spcPct val="50000"/>
              </a:spcBef>
            </a:pPr>
            <a:r>
              <a:rPr lang="en-GB" sz="1200" dirty="0"/>
              <a:t>Think of one or more of your assignments so far.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How do they measure up to this definition?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What alterations would you now make in order for them to meet the definition?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E0FE6C-36BF-4210-AE69-462AF8342888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22212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E0FE6C-36BF-4210-AE69-462AF8342888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22212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41EA9-48BE-4CDE-A320-80BD2FE2ECEA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9663" y="877888"/>
            <a:ext cx="4670425" cy="35020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6552"/>
            <a:ext cx="5051319" cy="4170497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41EA9-48BE-4CDE-A320-80BD2FE2ECEA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9663" y="877888"/>
            <a:ext cx="4670425" cy="35020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6552"/>
            <a:ext cx="5051319" cy="4170497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B3D7C8-0921-432A-A6FE-5909CC6BBAA3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B3D7C8-0921-432A-A6FE-5909CC6BBAA3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41EA9-48BE-4CDE-A320-80BD2FE2ECEA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9663" y="877888"/>
            <a:ext cx="4670425" cy="35020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6552"/>
            <a:ext cx="5051319" cy="4170497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0" name="Picture 8" descr="intro_banner.jpg                                               00056021WIP                            B59E31D9: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0FB50-5717-4EEC-99D5-80955D4BCE2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61B4C-6353-4984-A9F0-B94903FA776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DECA7-105F-48CF-9679-78AD907A643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770F2-B53C-4234-BD9E-9F0FB8FAF4B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D0B29-5D51-4D85-81DE-4730E1CA01D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186AF-5912-47C1-857D-66CF88054AE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D1F02-0750-4995-B9A6-7F3B607F0C3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51861-9553-445B-96F8-CA396ECBB8F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7476E-6452-4492-BE79-CD6F05D24C0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61DA3-13D8-4B6B-99AE-C08F4BDD032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6CAEA6E-15D6-4927-A16E-B1BE1BA7B7CC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57166"/>
            <a:ext cx="8477280" cy="5715040"/>
          </a:xfrm>
          <a:noFill/>
          <a:ln/>
        </p:spPr>
        <p:txBody>
          <a:bodyPr lIns="90488" tIns="44450" rIns="90488" bIns="44450"/>
          <a:lstStyle/>
          <a:p>
            <a:pPr algn="ctr">
              <a:lnSpc>
                <a:spcPct val="120000"/>
              </a:lnSpc>
              <a:buNone/>
            </a:pPr>
            <a:r>
              <a:rPr lang="en-US" sz="3600" b="1" dirty="0" smtClean="0">
                <a:latin typeface="Calibri" pitchFamily="34" charset="0"/>
              </a:rPr>
              <a:t>MA in Educational Leadership (Teach First)</a:t>
            </a:r>
            <a:endParaRPr lang="en-GB" sz="3600" b="1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en-US" sz="3600" b="1" dirty="0" smtClean="0">
                <a:latin typeface="Calibri" pitchFamily="34" charset="0"/>
              </a:rPr>
              <a:t>Module: Improving Schools </a:t>
            </a:r>
            <a:endParaRPr lang="en-GB" sz="3600" b="1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en-US" sz="3600" b="1" dirty="0" smtClean="0">
                <a:latin typeface="Calibri" pitchFamily="34" charset="0"/>
              </a:rPr>
              <a:t>Day 2: 17 January 2014</a:t>
            </a:r>
          </a:p>
          <a:p>
            <a:pPr algn="ctr">
              <a:buNone/>
            </a:pPr>
            <a:r>
              <a:rPr lang="en-US" sz="3600" b="1" dirty="0" smtClean="0">
                <a:latin typeface="Calibri" pitchFamily="34" charset="0"/>
              </a:rPr>
              <a:t> </a:t>
            </a:r>
          </a:p>
          <a:p>
            <a:pPr algn="ctr">
              <a:buNone/>
            </a:pPr>
            <a:r>
              <a:rPr lang="en-US" sz="3600" b="1" dirty="0" smtClean="0">
                <a:latin typeface="Calibri" pitchFamily="34" charset="0"/>
              </a:rPr>
              <a:t>Session 3: School Effectiveness and School Improvement </a:t>
            </a:r>
            <a:endParaRPr lang="en-US" sz="2800" b="1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en-US" sz="3600" b="1" dirty="0" smtClean="0">
                <a:latin typeface="Calibri" pitchFamily="34" charset="0"/>
              </a:rPr>
              <a:t>Led by Bernard Barker, Janet Harvey</a:t>
            </a:r>
          </a:p>
          <a:p>
            <a:pPr algn="ctr">
              <a:buNone/>
            </a:pPr>
            <a:r>
              <a:rPr lang="en-US" sz="3600" b="1" dirty="0" smtClean="0">
                <a:latin typeface="Calibri" pitchFamily="34" charset="0"/>
              </a:rPr>
              <a:t>&amp; Kate Keefe</a:t>
            </a:r>
            <a:endParaRPr lang="en-US" sz="3600" b="1" dirty="0" smtClean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8429684" cy="766746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 smtClean="0">
                <a:solidFill>
                  <a:schemeClr val="tx1"/>
                </a:solidFill>
              </a:rPr>
              <a:t>Later studies were more positive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80728"/>
            <a:ext cx="8482042" cy="5091478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sz="2800" b="1" dirty="0" smtClean="0"/>
              <a:t>Later  studies (late 1970s / early 1980s) emphasized the significance of the school as one important variable in student outcomes. </a:t>
            </a:r>
          </a:p>
          <a:p>
            <a:pPr>
              <a:lnSpc>
                <a:spcPct val="90000"/>
              </a:lnSpc>
            </a:pPr>
            <a:r>
              <a:rPr lang="en-US" sz="2800" b="1" dirty="0" smtClean="0"/>
              <a:t>A variety of studies in different settings, different countries and with different age groups</a:t>
            </a:r>
            <a:r>
              <a:rPr lang="en-US" sz="2800" b="1" dirty="0"/>
              <a:t> </a:t>
            </a:r>
            <a:r>
              <a:rPr lang="en-US" sz="2800" b="1" dirty="0" smtClean="0"/>
              <a:t>showed some school impact.</a:t>
            </a:r>
          </a:p>
          <a:p>
            <a:pPr>
              <a:lnSpc>
                <a:spcPct val="90000"/>
              </a:lnSpc>
            </a:pPr>
            <a:r>
              <a:rPr lang="en-US" sz="2800" b="1" dirty="0" smtClean="0"/>
              <a:t>UK examples include Reynolds </a:t>
            </a:r>
            <a:r>
              <a:rPr lang="en-US" sz="2800" b="1" i="1" dirty="0" smtClean="0"/>
              <a:t>et a</a:t>
            </a:r>
            <a:r>
              <a:rPr lang="en-US" sz="2800" b="1" dirty="0" smtClean="0"/>
              <a:t>l. (1976) in South Wales; Rutter </a:t>
            </a:r>
            <a:r>
              <a:rPr lang="en-US" sz="2800" b="1" i="1" dirty="0" smtClean="0"/>
              <a:t>et al</a:t>
            </a:r>
            <a:r>
              <a:rPr lang="en-US" sz="2800" b="1" dirty="0" smtClean="0"/>
              <a:t>. (1979) in London schools; Mortimore </a:t>
            </a:r>
            <a:r>
              <a:rPr lang="en-US" sz="2800" b="1" i="1" dirty="0" smtClean="0"/>
              <a:t>et al</a:t>
            </a:r>
            <a:r>
              <a:rPr lang="en-US" sz="2800" b="1" dirty="0" smtClean="0"/>
              <a:t>. (1988) in London primary schools; Smith and Tomlinson (1989) in multi-racial comprehensives</a:t>
            </a:r>
            <a:r>
              <a:rPr lang="en-US" sz="2800" b="1" dirty="0"/>
              <a:t>.</a:t>
            </a:r>
            <a:endParaRPr lang="en-US" sz="2800" b="1" dirty="0" smtClean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1000108"/>
          </a:xfrm>
        </p:spPr>
        <p:txBody>
          <a:bodyPr/>
          <a:lstStyle/>
          <a:p>
            <a:r>
              <a:rPr lang="en-GB" sz="3800" dirty="0">
                <a:solidFill>
                  <a:schemeClr val="tx1"/>
                </a:solidFill>
              </a:rPr>
              <a:t>Characteristics of effective schools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928670"/>
            <a:ext cx="8858280" cy="4929222"/>
          </a:xfrm>
        </p:spPr>
        <p:txBody>
          <a:bodyPr/>
          <a:lstStyle/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/>
              <a:t>Professional </a:t>
            </a:r>
            <a:r>
              <a:rPr lang="en-GB" sz="2400" b="1" dirty="0" smtClean="0"/>
              <a:t>leadership </a:t>
            </a:r>
            <a:endParaRPr lang="en-GB" sz="2400" b="1" dirty="0"/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/>
              <a:t>Shared vision and goals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/>
              <a:t>A learning environment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/>
              <a:t>Concentration on teaching &amp; </a:t>
            </a:r>
            <a:r>
              <a:rPr lang="en-GB" sz="2400" b="1" dirty="0" smtClean="0"/>
              <a:t>learning</a:t>
            </a:r>
            <a:endParaRPr lang="en-GB" sz="2400" b="1" dirty="0"/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/>
              <a:t>High expectations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/>
              <a:t>Positive </a:t>
            </a:r>
            <a:r>
              <a:rPr lang="en-GB" sz="2400" b="1" dirty="0" smtClean="0"/>
              <a:t>reinforcement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 smtClean="0"/>
              <a:t>Monitoring progress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 smtClean="0"/>
              <a:t>Pupil rights and responsibilities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 smtClean="0"/>
              <a:t>Purposeful teaching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 smtClean="0"/>
              <a:t>A learning organisation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400" b="1" dirty="0" smtClean="0"/>
              <a:t>Home-school partnership        (Sammons </a:t>
            </a:r>
            <a:r>
              <a:rPr lang="en-GB" sz="2400" b="1" i="1" dirty="0" smtClean="0"/>
              <a:t>et al</a:t>
            </a:r>
            <a:r>
              <a:rPr lang="en-GB" sz="2400" b="1" dirty="0" smtClean="0"/>
              <a:t>, 1995: 8)</a:t>
            </a:r>
            <a:endParaRPr lang="en-GB" b="1" dirty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1000108"/>
          </a:xfrm>
        </p:spPr>
        <p:txBody>
          <a:bodyPr/>
          <a:lstStyle/>
          <a:p>
            <a:r>
              <a:rPr lang="en-GB" sz="3800" dirty="0" smtClean="0">
                <a:solidFill>
                  <a:schemeClr val="tx1"/>
                </a:solidFill>
              </a:rPr>
              <a:t>Activity 2</a:t>
            </a:r>
            <a:endParaRPr lang="en-GB" sz="3800" dirty="0">
              <a:solidFill>
                <a:schemeClr val="tx1"/>
              </a:solidFill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12776"/>
            <a:ext cx="8640960" cy="4320480"/>
          </a:xfrm>
        </p:spPr>
        <p:txBody>
          <a:bodyPr/>
          <a:lstStyle/>
          <a:p>
            <a:pPr marL="514350" indent="-514350">
              <a:buClr>
                <a:schemeClr val="tx1"/>
              </a:buClr>
              <a:buAutoNum type="alphaLcParenR"/>
            </a:pPr>
            <a:r>
              <a:rPr lang="en-GB" sz="2800" b="1" dirty="0" smtClean="0"/>
              <a:t>Looking at your own lists of ‘effectiveness’ characteristics, how close is your match to Sammons </a:t>
            </a:r>
            <a:r>
              <a:rPr lang="en-GB" sz="2800" b="1" i="1" dirty="0" smtClean="0"/>
              <a:t>et al.</a:t>
            </a:r>
            <a:r>
              <a:rPr lang="en-GB" sz="2800" b="1" dirty="0" smtClean="0"/>
              <a:t>’s?</a:t>
            </a:r>
          </a:p>
          <a:p>
            <a:pPr marL="514350" indent="-514350">
              <a:buClr>
                <a:schemeClr val="tx1"/>
              </a:buClr>
              <a:buAutoNum type="alphaLcParenR"/>
            </a:pPr>
            <a:r>
              <a:rPr lang="en-GB" sz="2800" b="1" dirty="0" smtClean="0"/>
              <a:t>Is it possible for teachers and/or school leaders to control the characteristics on Sammons </a:t>
            </a:r>
            <a:r>
              <a:rPr lang="en-GB" sz="2800" b="1" i="1" dirty="0" smtClean="0"/>
              <a:t>et al</a:t>
            </a:r>
            <a:r>
              <a:rPr lang="en-GB" sz="2800" b="1" dirty="0" smtClean="0"/>
              <a:t>.’s list?</a:t>
            </a:r>
          </a:p>
          <a:p>
            <a:pPr marL="514350" indent="-514350">
              <a:buClr>
                <a:schemeClr val="tx1"/>
              </a:buClr>
              <a:buAutoNum type="alphaLcParenR"/>
            </a:pPr>
            <a:r>
              <a:rPr lang="en-GB" sz="2800" b="1" dirty="0" smtClean="0"/>
              <a:t>Studies which try to develop these kinds of lists</a:t>
            </a:r>
            <a:r>
              <a:rPr lang="en-GB" sz="2800" b="1" dirty="0"/>
              <a:t> </a:t>
            </a:r>
            <a:r>
              <a:rPr lang="en-GB" sz="2800" b="1" dirty="0" smtClean="0"/>
              <a:t>are problematic. Why?</a:t>
            </a:r>
          </a:p>
          <a:p>
            <a:pPr marL="514350" indent="-514350">
              <a:buClr>
                <a:schemeClr val="tx1"/>
              </a:buClr>
              <a:buNone/>
            </a:pPr>
            <a:r>
              <a:rPr lang="en-GB" sz="2800" b="1" dirty="0" smtClean="0"/>
              <a:t/>
            </a:r>
            <a:br>
              <a:rPr lang="en-GB" sz="2800" b="1" dirty="0" smtClean="0"/>
            </a:br>
            <a:endParaRPr lang="en-GB" sz="28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/>
        </p:spPr>
        <p:txBody>
          <a:bodyPr lIns="90488" tIns="44450" rIns="90488" bIns="44450"/>
          <a:lstStyle/>
          <a:p>
            <a:r>
              <a:rPr lang="en-US" sz="3200" dirty="0" smtClean="0">
                <a:solidFill>
                  <a:schemeClr val="tx1"/>
                </a:solidFill>
              </a:rPr>
              <a:t>School Effectiveness Research – </a:t>
            </a:r>
            <a:r>
              <a:rPr lang="en-US" sz="3200" dirty="0">
                <a:solidFill>
                  <a:schemeClr val="tx1"/>
                </a:solidFill>
              </a:rPr>
              <a:t>a critique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65311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sz="2800" b="1" dirty="0"/>
              <a:t>Under-theorised - too much emphasis on vague and imprecise concepts </a:t>
            </a:r>
            <a:r>
              <a:rPr lang="en-US" sz="2800" b="1" dirty="0" smtClean="0"/>
              <a:t>e.g. ‘leadership’,’</a:t>
            </a:r>
            <a:r>
              <a:rPr lang="en-US" sz="2800" b="1" dirty="0"/>
              <a:t>ethos’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Ignores context – history, policy, politics, culture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Ignores student context – class, race, gender</a:t>
            </a:r>
          </a:p>
          <a:p>
            <a:pPr>
              <a:lnSpc>
                <a:spcPct val="90000"/>
              </a:lnSpc>
            </a:pPr>
            <a:r>
              <a:rPr lang="en-US" sz="2800" b="1" dirty="0" smtClean="0"/>
              <a:t>Says little about </a:t>
            </a:r>
            <a:r>
              <a:rPr lang="en-US" sz="2800" b="1" dirty="0"/>
              <a:t>curriculum content and pedagogy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Creates a blame climate - ‘discourse of derision’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Narrow definition of ‘effective’ or ‘good’ – </a:t>
            </a:r>
            <a:r>
              <a:rPr lang="en-US" sz="2800" b="1" dirty="0" smtClean="0"/>
              <a:t>leaves no </a:t>
            </a:r>
            <a:r>
              <a:rPr lang="en-US" sz="2800" b="1" dirty="0"/>
              <a:t>room for dissent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Emphasis on what is measureable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ym typeface="Wingdings 3" pitchFamily="18" charset="2"/>
              </a:rPr>
              <a:t>Emphasis on ‘quick-fix’ solutions – schools are too complex </a:t>
            </a:r>
            <a:r>
              <a:rPr lang="en-US" sz="2800" b="1" dirty="0" smtClean="0">
                <a:sym typeface="Wingdings 3" pitchFamily="18" charset="2"/>
              </a:rPr>
              <a:t>for this approach.</a:t>
            </a:r>
            <a:endParaRPr lang="en-US" sz="2800" b="1" dirty="0">
              <a:sym typeface="Wingdings 3" pitchFamily="18" charset="2"/>
            </a:endParaRPr>
          </a:p>
          <a:p>
            <a:pPr>
              <a:lnSpc>
                <a:spcPct val="90000"/>
              </a:lnSpc>
            </a:pPr>
            <a:endParaRPr lang="en-US" sz="3400" dirty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0108"/>
          </a:xfrm>
          <a:noFill/>
          <a:ln/>
        </p:spPr>
        <p:txBody>
          <a:bodyPr lIns="90488" tIns="44450" rIns="90488" bIns="44450"/>
          <a:lstStyle/>
          <a:p>
            <a:r>
              <a:rPr lang="en-US" sz="3200" dirty="0" smtClean="0">
                <a:solidFill>
                  <a:schemeClr val="tx1"/>
                </a:solidFill>
              </a:rPr>
              <a:t>School Effectiveness Research – </a:t>
            </a:r>
            <a:r>
              <a:rPr lang="en-US" sz="3200" dirty="0">
                <a:solidFill>
                  <a:schemeClr val="tx1"/>
                </a:solidFill>
              </a:rPr>
              <a:t>a critique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990600"/>
            <a:ext cx="8501122" cy="5653110"/>
          </a:xfrm>
          <a:noFill/>
          <a:ln/>
        </p:spPr>
        <p:txBody>
          <a:bodyPr lIns="90488" tIns="44450" rIns="90488" bIns="44450"/>
          <a:lstStyle/>
          <a:p>
            <a:pPr indent="0">
              <a:lnSpc>
                <a:spcPct val="90000"/>
              </a:lnSpc>
              <a:buNone/>
            </a:pPr>
            <a:r>
              <a:rPr lang="en-US" sz="2800" b="1" dirty="0" smtClean="0"/>
              <a:t>General consensus is that schools usually account for about 10 to 15% of the variation in pupils’ performance  (Scheerens 1989; Gray et al.1990).</a:t>
            </a:r>
          </a:p>
          <a:p>
            <a:pPr indent="0">
              <a:lnSpc>
                <a:spcPct val="90000"/>
              </a:lnSpc>
              <a:buNone/>
            </a:pPr>
            <a:endParaRPr lang="en-US" sz="2800" b="1" dirty="0" smtClean="0"/>
          </a:p>
          <a:p>
            <a:pPr indent="0">
              <a:lnSpc>
                <a:spcPct val="90000"/>
              </a:lnSpc>
              <a:buNone/>
            </a:pPr>
            <a:r>
              <a:rPr lang="en-US" sz="2800" b="1" dirty="0" smtClean="0"/>
              <a:t>So why do politicians and researchers concentrate on this 10 to 15% and not the other 85% to 90%?</a:t>
            </a:r>
          </a:p>
          <a:p>
            <a:pPr indent="0">
              <a:lnSpc>
                <a:spcPct val="90000"/>
              </a:lnSpc>
              <a:buNone/>
            </a:pPr>
            <a:endParaRPr lang="en-US" sz="2800" b="1" dirty="0" smtClean="0"/>
          </a:p>
          <a:p>
            <a:pPr indent="0">
              <a:lnSpc>
                <a:spcPct val="90000"/>
              </a:lnSpc>
              <a:buNone/>
            </a:pPr>
            <a:r>
              <a:rPr lang="en-US" sz="2800" b="1" dirty="0" smtClean="0"/>
              <a:t>To address some of the problems of School Effectiveness Research, School Improvement Research was developed. </a:t>
            </a:r>
          </a:p>
          <a:p>
            <a:pPr>
              <a:lnSpc>
                <a:spcPct val="90000"/>
              </a:lnSpc>
              <a:buNone/>
            </a:pPr>
            <a:endParaRPr lang="en-GB" sz="2800" b="1" dirty="0" smtClean="0"/>
          </a:p>
          <a:p>
            <a:pPr>
              <a:lnSpc>
                <a:spcPct val="90000"/>
              </a:lnSpc>
              <a:buNone/>
            </a:pPr>
            <a:endParaRPr lang="en-US" sz="3400" dirty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43998" cy="785818"/>
          </a:xfrm>
          <a:noFill/>
          <a:ln/>
        </p:spPr>
        <p:txBody>
          <a:bodyPr lIns="90488" tIns="44450" rIns="90488" bIns="44450"/>
          <a:lstStyle/>
          <a:p>
            <a:r>
              <a:rPr lang="en-US" dirty="0" smtClean="0">
                <a:solidFill>
                  <a:schemeClr val="tx1"/>
                </a:solidFill>
              </a:rPr>
              <a:t>School improvement is 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8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1214422"/>
            <a:ext cx="8786842" cy="5000660"/>
          </a:xfrm>
          <a:noFill/>
          <a:ln/>
        </p:spPr>
        <p:txBody>
          <a:bodyPr lIns="90488" tIns="44450" rIns="90488" bIns="44450"/>
          <a:lstStyle/>
          <a:p>
            <a:pPr indent="0">
              <a:buFontTx/>
              <a:buNone/>
            </a:pPr>
            <a:r>
              <a:rPr lang="en-US" sz="2800" b="1" dirty="0" smtClean="0"/>
              <a:t>“… an approach to educational change that is concerned with process as well as outcomes. School improvement is about  raising student achievement through enhancing the teaching-learning process and the conditions which support it. It is about strategies for improving the school’s capacity for providing quality education” (Hopkins 1994: 75).</a:t>
            </a:r>
            <a:endParaRPr lang="en-US" sz="28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43998" cy="785818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School Effectiveness and School Improvement (Bush and Coleman 2000:53)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78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4282" y="1214422"/>
            <a:ext cx="8929718" cy="5000660"/>
          </a:xfrm>
          <a:noFill/>
          <a:ln/>
        </p:spPr>
        <p:txBody>
          <a:bodyPr lIns="90488" tIns="44450" rIns="90488" bIns="44450"/>
          <a:lstStyle/>
          <a:p>
            <a:pPr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School effectiveness</a:t>
            </a:r>
            <a:r>
              <a:rPr lang="en-US" sz="2800" b="1" dirty="0" smtClean="0"/>
              <a:t>		</a:t>
            </a:r>
            <a:r>
              <a:rPr lang="en-US" sz="2800" b="1" dirty="0" smtClean="0">
                <a:solidFill>
                  <a:srgbClr val="FF0000"/>
                </a:solidFill>
              </a:rPr>
              <a:t>School improvement</a:t>
            </a:r>
          </a:p>
          <a:p>
            <a:pPr>
              <a:buFontTx/>
              <a:buNone/>
            </a:pPr>
            <a:r>
              <a:rPr lang="en-US" sz="2400" dirty="0" smtClean="0"/>
              <a:t>Focus on schools			Focus on individual teachers 					or groups of teachers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Focus on school organisation	Focus on school process 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Data-driven –			Often not empirical -</a:t>
            </a:r>
          </a:p>
          <a:p>
            <a:pPr>
              <a:buFontTx/>
              <a:buNone/>
            </a:pPr>
            <a:r>
              <a:rPr lang="en-US" sz="2400" dirty="0" smtClean="0"/>
              <a:t>focus on outcomes			Rare evaluation of effects </a:t>
            </a:r>
          </a:p>
          <a:p>
            <a:pPr>
              <a:buFontTx/>
              <a:buNone/>
            </a:pPr>
            <a:r>
              <a:rPr lang="en-US" sz="2400" dirty="0" smtClean="0"/>
              <a:t>						of change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Quantitative				Qualitative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8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4282" y="214290"/>
            <a:ext cx="8929718" cy="6000792"/>
          </a:xfrm>
          <a:noFill/>
          <a:ln/>
        </p:spPr>
        <p:txBody>
          <a:bodyPr lIns="90488" tIns="44450" rIns="90488" bIns="44450"/>
          <a:lstStyle/>
          <a:p>
            <a:pPr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School effectiveness		School improvement</a:t>
            </a:r>
          </a:p>
          <a:p>
            <a:pPr>
              <a:buFontTx/>
              <a:buNone/>
            </a:pPr>
            <a:r>
              <a:rPr lang="en-US" sz="2400" dirty="0" smtClean="0"/>
              <a:t>Lack of knowledge about		Concerned exclusively</a:t>
            </a:r>
          </a:p>
          <a:p>
            <a:pPr>
              <a:buFontTx/>
              <a:buNone/>
            </a:pPr>
            <a:r>
              <a:rPr lang="en-US" sz="2400" dirty="0" smtClean="0"/>
              <a:t>implementing	change 		with change</a:t>
            </a:r>
          </a:p>
          <a:p>
            <a:pPr>
              <a:buFontTx/>
              <a:buNone/>
            </a:pPr>
            <a:r>
              <a:rPr lang="en-US" sz="2400" dirty="0" smtClean="0"/>
              <a:t>strategies		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Concerned with pupil		Concerned with process /</a:t>
            </a:r>
          </a:p>
          <a:p>
            <a:pPr>
              <a:buFontTx/>
              <a:buNone/>
            </a:pPr>
            <a:r>
              <a:rPr lang="en-US" sz="2400" dirty="0" smtClean="0"/>
              <a:t>outcomes				improvement  / progress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Focus on specific points		Concerned with change</a:t>
            </a:r>
          </a:p>
          <a:p>
            <a:pPr>
              <a:buFontTx/>
              <a:buNone/>
            </a:pPr>
            <a:r>
              <a:rPr lang="en-US" sz="2400" dirty="0" smtClean="0"/>
              <a:t>in time					over time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Based on researcher		Based on practitioner</a:t>
            </a:r>
          </a:p>
          <a:p>
            <a:pPr>
              <a:buFontTx/>
              <a:buNone/>
            </a:pPr>
            <a:r>
              <a:rPr lang="en-US" sz="2400" dirty="0" smtClean="0"/>
              <a:t>knowledge				knowledge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endParaRPr lang="en-US" sz="28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107157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SI may be an improvement on SER, but issues remain (Coe 2009)</a:t>
            </a:r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357158" y="1571612"/>
            <a:ext cx="821537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sz="2800" b="1" dirty="0" smtClean="0">
                <a:latin typeface="+mn-lt"/>
              </a:rPr>
              <a:t> Overall </a:t>
            </a:r>
            <a:r>
              <a:rPr lang="en-GB" sz="2800" b="1" dirty="0">
                <a:latin typeface="+mn-lt"/>
              </a:rPr>
              <a:t>achievement in </a:t>
            </a:r>
            <a:r>
              <a:rPr lang="en-GB" sz="2800" b="1" dirty="0" smtClean="0">
                <a:latin typeface="+mn-lt"/>
              </a:rPr>
              <a:t>USA or England has not improved significantly in thirty </a:t>
            </a:r>
            <a:r>
              <a:rPr lang="en-GB" sz="2800" b="1" dirty="0">
                <a:latin typeface="+mn-lt"/>
              </a:rPr>
              <a:t>years</a:t>
            </a:r>
            <a:r>
              <a:rPr lang="en-GB" sz="2800" b="1" dirty="0" smtClean="0">
                <a:latin typeface="+mn-lt"/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800" b="1" dirty="0" smtClean="0">
                <a:latin typeface="+mn-lt"/>
              </a:rPr>
              <a:t> Evaluations of SI </a:t>
            </a:r>
            <a:r>
              <a:rPr lang="en-GB" sz="2800" b="1" dirty="0">
                <a:latin typeface="+mn-lt"/>
              </a:rPr>
              <a:t>programmes </a:t>
            </a:r>
            <a:r>
              <a:rPr lang="en-GB" sz="2800" b="1" dirty="0" smtClean="0">
                <a:latin typeface="+mn-lt"/>
              </a:rPr>
              <a:t>usually rely on self-report which is skewed by dissonance reduction.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800" b="1" dirty="0" smtClean="0">
                <a:latin typeface="+mn-lt"/>
              </a:rPr>
              <a:t> Studies very rarely investigate impact on student achievement.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800" b="1" dirty="0" smtClean="0">
                <a:latin typeface="+mn-lt"/>
              </a:rPr>
              <a:t> Schools might have improved anyway – schools that were comparable with London Challenge schools improved just as much.</a:t>
            </a:r>
            <a:endParaRPr lang="en-GB" sz="2800" b="1" dirty="0">
              <a:latin typeface="+mn-lt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980728"/>
            <a:ext cx="824785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800" b="1" dirty="0" smtClean="0">
                <a:latin typeface="+mn-lt"/>
              </a:rPr>
              <a:t>“My </a:t>
            </a:r>
            <a:r>
              <a:rPr lang="en-GB" sz="2800" b="1" dirty="0">
                <a:latin typeface="+mn-lt"/>
              </a:rPr>
              <a:t>argument so far has been that much of what is claimed as SI is actually not real, or if it is, we don’t really know why it occurred. I have argued that wider and better use of more rigorous evaluation designs would help us to distinguish real from </a:t>
            </a:r>
            <a:r>
              <a:rPr lang="en-GB" sz="2800" b="1" dirty="0" smtClean="0">
                <a:latin typeface="+mn-lt"/>
              </a:rPr>
              <a:t>illusory improvement </a:t>
            </a:r>
            <a:r>
              <a:rPr lang="en-GB" sz="2800" b="1" dirty="0">
                <a:latin typeface="+mn-lt"/>
              </a:rPr>
              <a:t>and to understand the strategies and conditions under which real improvement can confidently be predicted to occur as a result of </a:t>
            </a:r>
            <a:r>
              <a:rPr lang="en-GB" sz="2800" b="1" dirty="0" smtClean="0">
                <a:latin typeface="+mn-lt"/>
              </a:rPr>
              <a:t>any particular actions” (Coe 2009: 371).</a:t>
            </a:r>
            <a:endParaRPr lang="en-GB" sz="2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772400" cy="928670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 smtClean="0">
                <a:solidFill>
                  <a:schemeClr val="tx1"/>
                </a:solidFill>
              </a:rPr>
              <a:t>Activity 1.1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857232"/>
            <a:ext cx="8786842" cy="5500726"/>
          </a:xfrm>
          <a:noFill/>
          <a:ln/>
        </p:spPr>
        <p:txBody>
          <a:bodyPr lIns="90488" tIns="44450" rIns="90488" bIns="44450"/>
          <a:lstStyle/>
          <a:p>
            <a:endParaRPr lang="en-US" sz="2800" dirty="0" smtClean="0"/>
          </a:p>
          <a:p>
            <a:endParaRPr lang="en-US" sz="2800" b="1" dirty="0" smtClean="0"/>
          </a:p>
          <a:p>
            <a:pPr marL="514350" indent="-514350">
              <a:buFont typeface="+mj-lt"/>
              <a:buAutoNum type="alphaLcParenR"/>
            </a:pPr>
            <a:r>
              <a:rPr lang="en-US" sz="2800" b="1" dirty="0" smtClean="0"/>
              <a:t>On your table, quickly reach an agreed definition of the word </a:t>
            </a:r>
            <a:r>
              <a:rPr lang="en-US" sz="2800" b="1" i="1" dirty="0" smtClean="0"/>
              <a:t>effective</a:t>
            </a:r>
            <a:r>
              <a:rPr lang="en-US" sz="2800" b="1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b="1" dirty="0" smtClean="0"/>
              <a:t>List as many criteria as you can by which you would judge a machine to be </a:t>
            </a:r>
            <a:r>
              <a:rPr lang="en-US" sz="2800" b="1" i="1" dirty="0" smtClean="0"/>
              <a:t>effective.</a:t>
            </a:r>
          </a:p>
          <a:p>
            <a:pPr marL="0" indent="0">
              <a:buNone/>
            </a:pPr>
            <a:endParaRPr lang="en-US" sz="3000" dirty="0" smtClean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323528" y="620688"/>
            <a:ext cx="860619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200" b="1" dirty="0" smtClean="0">
                <a:latin typeface="+mn-lt"/>
              </a:rPr>
              <a:t>Activity 3: Questions about the Maximum Impact Evaluation into Teach First undertaken by Muijs et al. (2010)</a:t>
            </a:r>
          </a:p>
          <a:p>
            <a:pPr>
              <a:defRPr/>
            </a:pPr>
            <a:endParaRPr lang="en-GB" sz="2800" b="1" dirty="0" smtClean="0">
              <a:latin typeface="+mn-lt"/>
            </a:endParaRPr>
          </a:p>
          <a:p>
            <a:pPr>
              <a:defRPr/>
            </a:pPr>
            <a:r>
              <a:rPr lang="en-GB" sz="2800" b="1" dirty="0" smtClean="0">
                <a:latin typeface="+mn-lt"/>
              </a:rPr>
              <a:t>1) What were the main findings? </a:t>
            </a:r>
          </a:p>
          <a:p>
            <a:pPr>
              <a:defRPr/>
            </a:pPr>
            <a:endParaRPr lang="en-GB" sz="2800" b="1" dirty="0" smtClean="0">
              <a:latin typeface="+mn-lt"/>
            </a:endParaRPr>
          </a:p>
          <a:p>
            <a:pPr>
              <a:defRPr/>
            </a:pPr>
            <a:r>
              <a:rPr lang="en-GB" sz="2800" b="1" dirty="0" smtClean="0">
                <a:latin typeface="+mn-lt"/>
              </a:rPr>
              <a:t>2) What was the research design? </a:t>
            </a:r>
          </a:p>
          <a:p>
            <a:pPr>
              <a:defRPr/>
            </a:pPr>
            <a:endParaRPr lang="en-GB" sz="2800" b="1" dirty="0" smtClean="0">
              <a:latin typeface="+mn-lt"/>
            </a:endParaRPr>
          </a:p>
          <a:p>
            <a:pPr>
              <a:defRPr/>
            </a:pPr>
            <a:r>
              <a:rPr lang="en-GB" sz="2800" b="1" dirty="0" smtClean="0">
                <a:latin typeface="+mn-lt"/>
              </a:rPr>
              <a:t>3) Would Coe consider it rigorous? Why or why not? 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7915276" cy="1066800"/>
          </a:xfrm>
          <a:noFill/>
        </p:spPr>
        <p:txBody>
          <a:bodyPr lIns="90488" tIns="44450" rIns="90488" bIns="44450"/>
          <a:lstStyle/>
          <a:p>
            <a:r>
              <a:rPr lang="en-GB" dirty="0" smtClean="0">
                <a:solidFill>
                  <a:schemeClr val="tx1"/>
                </a:solidFill>
              </a:rPr>
              <a:t>Main finding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340768"/>
            <a:ext cx="8429684" cy="4731438"/>
          </a:xfrm>
        </p:spPr>
        <p:txBody>
          <a:bodyPr lIns="90488" tIns="44450" rIns="90488" bIns="44450"/>
          <a:lstStyle/>
          <a:p>
            <a:pPr indent="0">
              <a:buNone/>
            </a:pPr>
            <a:r>
              <a:rPr lang="en-GB" sz="2800" b="1" dirty="0" smtClean="0">
                <a:latin typeface="+mj-lt"/>
                <a:ea typeface="+mj-ea"/>
                <a:cs typeface="+mj-cs"/>
              </a:rPr>
              <a:t>“Overall, there is converging evidence that Teach First teachers have a positive impact in schools. While none of the elements of this evaluation in and of themselves can demonstrate conclusively that Teach First teachers have a positive impact, taken together the evidence is compelling” (Muijs </a:t>
            </a:r>
            <a:r>
              <a:rPr lang="en-GB" sz="2800" b="1" i="1" dirty="0" smtClean="0">
                <a:latin typeface="+mj-lt"/>
                <a:ea typeface="+mj-ea"/>
                <a:cs typeface="+mj-cs"/>
              </a:rPr>
              <a:t>et al</a:t>
            </a:r>
            <a:r>
              <a:rPr lang="en-GB" sz="2800" b="1" dirty="0" smtClean="0">
                <a:latin typeface="+mj-lt"/>
                <a:ea typeface="+mj-ea"/>
                <a:cs typeface="+mj-cs"/>
              </a:rPr>
              <a:t>. (2010:3).</a:t>
            </a:r>
          </a:p>
          <a:p>
            <a:pPr marL="742950" indent="0">
              <a:buNone/>
              <a:defRPr/>
            </a:pPr>
            <a:endParaRPr lang="en-GB" sz="2800" b="1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052736"/>
            <a:ext cx="8606190" cy="5019470"/>
          </a:xfrm>
        </p:spPr>
        <p:txBody>
          <a:bodyPr lIns="90488" tIns="44450" rIns="90488" bIns="44450"/>
          <a:lstStyle/>
          <a:p>
            <a:pPr marL="0" indent="0">
              <a:spcBef>
                <a:spcPts val="0"/>
              </a:spcBef>
              <a:buSzPct val="98000"/>
              <a:buNone/>
              <a:defRPr/>
            </a:pPr>
            <a:r>
              <a:rPr lang="en-GB" sz="2800" b="1" dirty="0" smtClean="0"/>
              <a:t>&gt; Partnering schools see statistically significant improvement in GCSE results; (BUT note important caveat about correlation v. causality).</a:t>
            </a:r>
          </a:p>
          <a:p>
            <a:pPr marL="0" indent="0">
              <a:spcBef>
                <a:spcPts val="0"/>
              </a:spcBef>
              <a:buSzPct val="98000"/>
              <a:buNone/>
              <a:defRPr/>
            </a:pPr>
            <a:r>
              <a:rPr lang="en-GB" sz="2800" b="1" dirty="0" smtClean="0"/>
              <a:t>&gt; “Teach First teachers consistently rated above the midpoint of the scale for the factors observed, indicating overall high levels of teacher effectiveness” (p25); </a:t>
            </a:r>
          </a:p>
          <a:p>
            <a:pPr marL="0" indent="0">
              <a:spcBef>
                <a:spcPts val="0"/>
              </a:spcBef>
              <a:buSzPct val="98000"/>
              <a:buNone/>
              <a:defRPr/>
            </a:pPr>
            <a:r>
              <a:rPr lang="en-GB" sz="2800" b="1" dirty="0" smtClean="0"/>
              <a:t>&gt; TF teachers believe they can make a difference and head teacher surveys support this;  </a:t>
            </a:r>
          </a:p>
          <a:p>
            <a:pPr marL="0" indent="0">
              <a:spcBef>
                <a:spcPts val="0"/>
              </a:spcBef>
              <a:buSzPct val="98000"/>
              <a:buNone/>
              <a:defRPr/>
            </a:pPr>
            <a:r>
              <a:rPr lang="en-GB" sz="2800" b="1" dirty="0" smtClean="0"/>
              <a:t>&gt; TF teachers see themselves as leaders and so do their colleagues. 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 smtClean="0"/>
          </a:p>
          <a:p>
            <a:pPr marL="742950" indent="-742950">
              <a:defRPr/>
            </a:pPr>
            <a:endParaRPr lang="en-GB" sz="2800" dirty="0" smtClean="0"/>
          </a:p>
          <a:p>
            <a:pPr marL="742950" indent="-742950">
              <a:defRPr/>
            </a:pPr>
            <a:endParaRPr lang="en-GB" sz="2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60648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latin typeface="+mj-lt"/>
              </a:rPr>
              <a:t>Broad evidence</a:t>
            </a:r>
            <a:endParaRPr lang="en-GB" sz="4400" b="1" dirty="0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7915276" cy="857232"/>
          </a:xfrm>
          <a:noFill/>
        </p:spPr>
        <p:txBody>
          <a:bodyPr lIns="90488" tIns="44450" rIns="90488" bIns="44450"/>
          <a:lstStyle/>
          <a:p>
            <a:r>
              <a:rPr lang="en-GB" dirty="0" smtClean="0">
                <a:solidFill>
                  <a:schemeClr val="tx1"/>
                </a:solidFill>
              </a:rPr>
              <a:t>Research Design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785794"/>
            <a:ext cx="8715436" cy="5286412"/>
          </a:xfrm>
        </p:spPr>
        <p:txBody>
          <a:bodyPr lIns="90488" tIns="44450" rIns="90488" bIns="44450"/>
          <a:lstStyle/>
          <a:p>
            <a:pPr marL="742950" indent="-742950">
              <a:defRPr/>
            </a:pPr>
            <a:r>
              <a:rPr lang="en-GB" sz="2800" b="1" dirty="0" smtClean="0">
                <a:latin typeface="+mj-lt"/>
              </a:rPr>
              <a:t>Survey questionnaires of participants and heads</a:t>
            </a:r>
          </a:p>
          <a:p>
            <a:pPr marL="742950" indent="-742950">
              <a:defRPr/>
            </a:pPr>
            <a:r>
              <a:rPr lang="en-GB" sz="2800" b="1" dirty="0" smtClean="0">
                <a:latin typeface="+mj-lt"/>
              </a:rPr>
              <a:t>Face-to-face interviews with participants, heads, line-managers and colleagues</a:t>
            </a:r>
          </a:p>
          <a:p>
            <a:pPr marL="742950" indent="-742950">
              <a:defRPr/>
            </a:pPr>
            <a:r>
              <a:rPr lang="en-GB" sz="2800" b="1" dirty="0" smtClean="0">
                <a:latin typeface="+mj-lt"/>
              </a:rPr>
              <a:t>Video-ed classroom observation</a:t>
            </a:r>
          </a:p>
          <a:p>
            <a:pPr marL="742950" indent="-742950">
              <a:defRPr/>
            </a:pPr>
            <a:r>
              <a:rPr lang="en-GB" sz="2800" b="1" dirty="0" smtClean="0">
                <a:latin typeface="+mj-lt"/>
              </a:rPr>
              <a:t>Multi-level statistical modelling of pupil performance data</a:t>
            </a:r>
          </a:p>
          <a:p>
            <a:pPr marL="742950" indent="-742950">
              <a:defRPr/>
            </a:pPr>
            <a:r>
              <a:rPr lang="en-GB" sz="2800" b="1" dirty="0" smtClean="0">
                <a:latin typeface="+mj-lt"/>
              </a:rPr>
              <a:t>Content analysis of participants’ learning logs and Personal Achievement Record guides. </a:t>
            </a:r>
            <a:endParaRPr lang="en-GB" sz="2800" b="1" dirty="0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980728"/>
            <a:ext cx="824785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800" b="1" dirty="0" smtClean="0">
                <a:latin typeface="+mn-lt"/>
              </a:rPr>
              <a:t>“My </a:t>
            </a:r>
            <a:r>
              <a:rPr lang="en-GB" sz="2800" b="1" dirty="0">
                <a:latin typeface="+mn-lt"/>
              </a:rPr>
              <a:t>argument so far has been that much of what is claimed as SI is actually not real, or if it is, we don’t really know why it occurred. I have argued that wider and better use of more rigorous evaluation designs would help us to distinguish real from </a:t>
            </a:r>
            <a:r>
              <a:rPr lang="en-GB" sz="2800" b="1" dirty="0" smtClean="0">
                <a:latin typeface="+mn-lt"/>
              </a:rPr>
              <a:t>illusory improvement </a:t>
            </a:r>
            <a:r>
              <a:rPr lang="en-GB" sz="2800" b="1" dirty="0">
                <a:latin typeface="+mn-lt"/>
              </a:rPr>
              <a:t>and to understand the strategies and conditions under which real improvement can confidently be predicted to occur as a result of </a:t>
            </a:r>
            <a:r>
              <a:rPr lang="en-GB" sz="2800" b="1" dirty="0" smtClean="0">
                <a:latin typeface="+mn-lt"/>
              </a:rPr>
              <a:t>any particular actions” (Coe 2009: 371).</a:t>
            </a:r>
            <a:endParaRPr lang="en-GB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369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772400" cy="928670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 smtClean="0">
                <a:solidFill>
                  <a:schemeClr val="tx1"/>
                </a:solidFill>
              </a:rPr>
              <a:t>Activity 1.2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857232"/>
            <a:ext cx="8786842" cy="5500726"/>
          </a:xfrm>
          <a:noFill/>
          <a:ln/>
        </p:spPr>
        <p:txBody>
          <a:bodyPr lIns="90488" tIns="44450" rIns="90488" bIns="44450"/>
          <a:lstStyle/>
          <a:p>
            <a:pPr marL="514350" indent="-514350">
              <a:buFont typeface="+mj-lt"/>
              <a:buAutoNum type="alphaLcParenR" startAt="3"/>
            </a:pPr>
            <a:endParaRPr lang="en-US" sz="2800" b="1" dirty="0" smtClean="0"/>
          </a:p>
          <a:p>
            <a:pPr marL="514350" indent="-514350">
              <a:buFont typeface="+mj-lt"/>
              <a:buAutoNum type="alphaLcParenR" startAt="3"/>
            </a:pPr>
            <a:r>
              <a:rPr lang="en-US" sz="2800" b="1" dirty="0" smtClean="0"/>
              <a:t>Can </a:t>
            </a:r>
            <a:r>
              <a:rPr lang="en-US" sz="2800" b="1" dirty="0"/>
              <a:t>you use the same criteria for judging the effectiveness of a school as for judging a </a:t>
            </a:r>
            <a:r>
              <a:rPr lang="en-US" sz="2800" b="1" dirty="0" smtClean="0"/>
              <a:t>machine? What is the main problem with this?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514350" indent="-514350">
              <a:buFont typeface="+mj-lt"/>
              <a:buAutoNum type="alphaLcParenR" startAt="3"/>
            </a:pPr>
            <a:r>
              <a:rPr lang="en-US" sz="2800" b="1" dirty="0" smtClean="0"/>
              <a:t>Create a list of characteristics by which you think you could evaluate whether or not a school is </a:t>
            </a:r>
            <a:r>
              <a:rPr lang="en-US" sz="2800" b="1" i="1" dirty="0" smtClean="0"/>
              <a:t>effective</a:t>
            </a:r>
            <a:r>
              <a:rPr lang="en-US" sz="2800" b="1" dirty="0" smtClean="0"/>
              <a:t>. 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261071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857232"/>
            <a:ext cx="8786842" cy="5500726"/>
          </a:xfrm>
          <a:noFill/>
          <a:ln/>
        </p:spPr>
        <p:txBody>
          <a:bodyPr lIns="90488" tIns="44450" rIns="90488" bIns="44450"/>
          <a:lstStyle/>
          <a:p>
            <a:pPr marL="0" indent="0">
              <a:buNone/>
            </a:pPr>
            <a:endParaRPr lang="en-US" sz="3000" dirty="0" smtClean="0"/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Compare your definitions and ideas with the literature cited in the next few slides.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6138378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909622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Definition of school effectiveness (1)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060848"/>
            <a:ext cx="8501122" cy="4154234"/>
          </a:xfrm>
          <a:noFill/>
          <a:ln/>
        </p:spPr>
        <p:txBody>
          <a:bodyPr lIns="90488" tIns="44450" rIns="90488" bIns="44450"/>
          <a:lstStyle/>
          <a:p>
            <a:pPr marL="0" lvl="1">
              <a:lnSpc>
                <a:spcPct val="90000"/>
              </a:lnSpc>
              <a:buNone/>
            </a:pPr>
            <a:r>
              <a:rPr lang="en-US" sz="3000" dirty="0" smtClean="0"/>
              <a:t>“</a:t>
            </a:r>
            <a:r>
              <a:rPr lang="en-US" b="1" dirty="0" smtClean="0"/>
              <a:t>School effectiveness refers to all theories and research studies concerning means–ends relationships between educational processes and outcomes, in particular student knowledge and skills … aiming at explanations for differences in student achievement between schools and classrooms” (Creemers and Reezigt 1997:401).</a:t>
            </a:r>
            <a:endParaRPr lang="en-US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909622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Definition of school effectiveness (2)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204864"/>
            <a:ext cx="8358246" cy="4010218"/>
          </a:xfrm>
          <a:noFill/>
          <a:ln/>
        </p:spPr>
        <p:txBody>
          <a:bodyPr lIns="90488" tIns="44450" rIns="90488" bIns="44450"/>
          <a:lstStyle/>
          <a:p>
            <a:pPr marL="0" lvl="1">
              <a:lnSpc>
                <a:spcPct val="90000"/>
              </a:lnSpc>
              <a:buNone/>
            </a:pPr>
            <a:r>
              <a:rPr lang="en-US" b="1" dirty="0" smtClean="0"/>
              <a:t>“We define an effective school as one in which pupils progress further than might be expected from consideration of its intake” (</a:t>
            </a:r>
            <a:r>
              <a:rPr lang="en-GB" b="1" dirty="0" smtClean="0">
                <a:latin typeface="Arial" charset="0"/>
              </a:rPr>
              <a:t>Stoll and Mortimore 1995:1).</a:t>
            </a:r>
          </a:p>
          <a:p>
            <a:pPr marL="0" lvl="1" algn="r">
              <a:lnSpc>
                <a:spcPct val="90000"/>
              </a:lnSpc>
              <a:buNone/>
            </a:pPr>
            <a:endParaRPr lang="en-GB" sz="4000" dirty="0" smtClean="0">
              <a:latin typeface="Arial" charset="0"/>
            </a:endParaRPr>
          </a:p>
          <a:p>
            <a:pPr marL="0" lvl="1">
              <a:lnSpc>
                <a:spcPct val="90000"/>
              </a:lnSpc>
              <a:buNone/>
            </a:pP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14290"/>
            <a:ext cx="7848872" cy="6072230"/>
          </a:xfrm>
          <a:noFill/>
          <a:ln/>
        </p:spPr>
        <p:txBody>
          <a:bodyPr lIns="90488" tIns="44450" rIns="90488" bIns="44450"/>
          <a:lstStyle/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endParaRPr lang="en-US" sz="4000" dirty="0" smtClean="0"/>
          </a:p>
          <a:p>
            <a:pPr>
              <a:buFontTx/>
              <a:buNone/>
            </a:pPr>
            <a:r>
              <a:rPr lang="en-US" sz="2800" dirty="0" smtClean="0"/>
              <a:t>  </a:t>
            </a:r>
            <a:r>
              <a:rPr lang="en-US" sz="2800" b="1" dirty="0" smtClean="0"/>
              <a:t>“</a:t>
            </a:r>
            <a:r>
              <a:rPr lang="en-US" sz="2800" b="1" dirty="0"/>
              <a:t>The search for effective schools is not a value-free activity. </a:t>
            </a:r>
            <a:r>
              <a:rPr lang="en-US" sz="2800" b="1" dirty="0" smtClean="0"/>
              <a:t>The </a:t>
            </a:r>
            <a:r>
              <a:rPr lang="en-US" sz="2800" b="1" dirty="0"/>
              <a:t>term ‘effective’ is not a neutral term, however much researchers try and invest it with scientific or technical </a:t>
            </a:r>
            <a:r>
              <a:rPr lang="en-US" sz="2800" b="1" dirty="0" smtClean="0"/>
              <a:t>meaning” </a:t>
            </a:r>
            <a:r>
              <a:rPr lang="en-GB" sz="2800" b="1" dirty="0" smtClean="0"/>
              <a:t>(MacBeath 1995:14).</a:t>
            </a:r>
          </a:p>
          <a:p>
            <a:pPr algn="r">
              <a:buFontTx/>
              <a:buNone/>
            </a:pPr>
            <a:endParaRPr lang="en-US" sz="28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14290"/>
            <a:ext cx="8643998" cy="6072230"/>
          </a:xfrm>
          <a:noFill/>
          <a:ln/>
        </p:spPr>
        <p:txBody>
          <a:bodyPr lIns="90488" tIns="44450" rIns="90488" bIns="44450"/>
          <a:lstStyle/>
          <a:p>
            <a:pPr marL="0" indent="0">
              <a:buClr>
                <a:srgbClr val="FFFF00"/>
              </a:buClr>
              <a:buNone/>
            </a:pPr>
            <a:endParaRPr lang="en-GB" sz="2800" dirty="0"/>
          </a:p>
          <a:p>
            <a:pPr marL="0" indent="0">
              <a:buClr>
                <a:srgbClr val="FFFF00"/>
              </a:buClr>
              <a:buNone/>
            </a:pPr>
            <a:r>
              <a:rPr lang="en-GB" sz="2800" b="1" dirty="0" smtClean="0"/>
              <a:t>Effectiveness will be defined in different ways by different people at different times. Consider: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en-GB" sz="2800" b="1" dirty="0" smtClean="0"/>
              <a:t>	Students perspective</a:t>
            </a:r>
            <a:endParaRPr lang="en-GB" sz="2800" b="1" dirty="0" smtClean="0"/>
          </a:p>
          <a:p>
            <a:pPr marL="0" indent="0">
              <a:buClr>
                <a:srgbClr val="FFFF00"/>
              </a:buClr>
              <a:buNone/>
            </a:pPr>
            <a:r>
              <a:rPr lang="en-GB" sz="2800" b="1" dirty="0" smtClean="0"/>
              <a:t>	Parent perspective</a:t>
            </a:r>
            <a:endParaRPr lang="en-GB" sz="2800" b="1" dirty="0" smtClean="0"/>
          </a:p>
          <a:p>
            <a:pPr marL="0" indent="0">
              <a:buClr>
                <a:srgbClr val="FFFF00"/>
              </a:buClr>
              <a:buNone/>
            </a:pPr>
            <a:r>
              <a:rPr lang="en-GB" sz="2800" b="1" dirty="0" smtClean="0"/>
              <a:t>	Teacher perspective</a:t>
            </a:r>
            <a:endParaRPr lang="en-GB" sz="2800" b="1" dirty="0" smtClean="0"/>
          </a:p>
          <a:p>
            <a:pPr marL="0" indent="0">
              <a:buClr>
                <a:srgbClr val="FFFF00"/>
              </a:buClr>
              <a:buNone/>
            </a:pPr>
            <a:r>
              <a:rPr lang="en-GB" sz="2800" b="1" dirty="0" smtClean="0"/>
              <a:t>	Leadership perspective</a:t>
            </a:r>
            <a:endParaRPr lang="en-GB" sz="2800" b="1" dirty="0" smtClean="0"/>
          </a:p>
          <a:p>
            <a:pPr marL="0" indent="0">
              <a:buClr>
                <a:srgbClr val="FFFF00"/>
              </a:buClr>
              <a:buNone/>
            </a:pPr>
            <a:r>
              <a:rPr lang="en-GB" sz="2800" b="1" dirty="0" smtClean="0"/>
              <a:t>	Government perspective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en-GB" sz="2800" b="1" dirty="0" smtClean="0"/>
              <a:t>On what might these groups’ definitions of effectiveness agree?  How </a:t>
            </a:r>
            <a:r>
              <a:rPr lang="en-GB" sz="2800" b="1" dirty="0" smtClean="0"/>
              <a:t>might their definitions differ?</a:t>
            </a:r>
            <a:endParaRPr lang="en-GB" sz="2800" b="1" dirty="0" smtClean="0"/>
          </a:p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endParaRPr lang="en-GB" sz="2800" dirty="0" smtClean="0"/>
          </a:p>
          <a:p>
            <a:pPr algn="r">
              <a:buFontTx/>
              <a:buNone/>
            </a:pPr>
            <a:endParaRPr lang="en-US" sz="28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6668471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643998" cy="1357298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Early studies were sceptical about school effects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988840"/>
            <a:ext cx="7632848" cy="4083366"/>
          </a:xfrm>
          <a:noFill/>
          <a:ln/>
        </p:spPr>
        <p:txBody>
          <a:bodyPr lIns="90488" tIns="44450" rIns="90488" bIns="44450"/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b="1" dirty="0" smtClean="0"/>
              <a:t> “Early large-scale studies of school effects in general (Coleman et al., 1966; Jencks et al., 1972) concluded that achievement is mainly determined by family background, and that pupils’ subsequent careers are little affected by the quality of education they experience” (Barker  2007: 24). 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arwick_light_background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Warwick_light_background</Template>
  <TotalTime>1971</TotalTime>
  <Words>2298</Words>
  <Application>Microsoft Macintosh PowerPoint</Application>
  <PresentationFormat>On-screen Show (4:3)</PresentationFormat>
  <Paragraphs>227</Paragraphs>
  <Slides>24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Warwick_light_background</vt:lpstr>
      <vt:lpstr>PowerPoint Presentation</vt:lpstr>
      <vt:lpstr>Activity 1.1</vt:lpstr>
      <vt:lpstr>Activity 1.2</vt:lpstr>
      <vt:lpstr>PowerPoint Presentation</vt:lpstr>
      <vt:lpstr>Definition of school effectiveness (1)</vt:lpstr>
      <vt:lpstr>Definition of school effectiveness (2)</vt:lpstr>
      <vt:lpstr>PowerPoint Presentation</vt:lpstr>
      <vt:lpstr>PowerPoint Presentation</vt:lpstr>
      <vt:lpstr>Early studies were sceptical about school effects</vt:lpstr>
      <vt:lpstr>Later studies were more positive</vt:lpstr>
      <vt:lpstr>Characteristics of effective schools</vt:lpstr>
      <vt:lpstr>Activity 2</vt:lpstr>
      <vt:lpstr>School Effectiveness Research – a critique</vt:lpstr>
      <vt:lpstr>School Effectiveness Research – a critique</vt:lpstr>
      <vt:lpstr>School improvement is …</vt:lpstr>
      <vt:lpstr>School Effectiveness and School Improvement (Bush and Coleman 2000:53)</vt:lpstr>
      <vt:lpstr>PowerPoint Presentation</vt:lpstr>
      <vt:lpstr>SI may be an improvement on SER, but issues remain (Coe 2009)</vt:lpstr>
      <vt:lpstr>PowerPoint Presentation</vt:lpstr>
      <vt:lpstr>PowerPoint Presentation</vt:lpstr>
      <vt:lpstr>Main finding</vt:lpstr>
      <vt:lpstr>PowerPoint Presentation</vt:lpstr>
      <vt:lpstr>Research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Educational Change and Improvement</dc:title>
  <dc:creator>JSG</dc:creator>
  <cp:lastModifiedBy>Janet Harvey</cp:lastModifiedBy>
  <cp:revision>226</cp:revision>
  <cp:lastPrinted>2001-12-07T16:14:49Z</cp:lastPrinted>
  <dcterms:created xsi:type="dcterms:W3CDTF">2010-08-18T15:32:43Z</dcterms:created>
  <dcterms:modified xsi:type="dcterms:W3CDTF">2015-01-04T13:19:06Z</dcterms:modified>
</cp:coreProperties>
</file>