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2"/>
  </p:notesMasterIdLst>
  <p:sldIdLst>
    <p:sldId id="256" r:id="rId2"/>
    <p:sldId id="257" r:id="rId3"/>
    <p:sldId id="258" r:id="rId4"/>
    <p:sldId id="260" r:id="rId5"/>
    <p:sldId id="261" r:id="rId6"/>
    <p:sldId id="259" r:id="rId7"/>
    <p:sldId id="266" r:id="rId8"/>
    <p:sldId id="267" r:id="rId9"/>
    <p:sldId id="296" r:id="rId10"/>
    <p:sldId id="297" r:id="rId11"/>
    <p:sldId id="269" r:id="rId12"/>
    <p:sldId id="263" r:id="rId13"/>
    <p:sldId id="270" r:id="rId14"/>
    <p:sldId id="271" r:id="rId15"/>
    <p:sldId id="272" r:id="rId16"/>
    <p:sldId id="273" r:id="rId17"/>
    <p:sldId id="274" r:id="rId18"/>
    <p:sldId id="275" r:id="rId19"/>
    <p:sldId id="276" r:id="rId20"/>
    <p:sldId id="277" r:id="rId21"/>
    <p:sldId id="278" r:id="rId22"/>
    <p:sldId id="279" r:id="rId23"/>
    <p:sldId id="280" r:id="rId24"/>
    <p:sldId id="281" r:id="rId25"/>
    <p:sldId id="282" r:id="rId26"/>
    <p:sldId id="283" r:id="rId27"/>
    <p:sldId id="284" r:id="rId28"/>
    <p:sldId id="285" r:id="rId29"/>
    <p:sldId id="286" r:id="rId30"/>
    <p:sldId id="287" r:id="rId31"/>
    <p:sldId id="288" r:id="rId32"/>
    <p:sldId id="289" r:id="rId33"/>
    <p:sldId id="264" r:id="rId34"/>
    <p:sldId id="290" r:id="rId35"/>
    <p:sldId id="291" r:id="rId36"/>
    <p:sldId id="292" r:id="rId37"/>
    <p:sldId id="265" r:id="rId38"/>
    <p:sldId id="293" r:id="rId39"/>
    <p:sldId id="294" r:id="rId40"/>
    <p:sldId id="295" r:id="rId4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87" d="100"/>
          <a:sy n="87" d="100"/>
        </p:scale>
        <p:origin x="1092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C5718F-4FB2-6E4A-B403-F1195222C738}" type="datetimeFigureOut">
              <a:rPr lang="en-US" smtClean="0"/>
              <a:t>6/29/2017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C24770A-183D-B04F-8B89-C1E51CD666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81795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Take one minute</a:t>
            </a:r>
            <a:r>
              <a:rPr lang="en-US" baseline="0" dirty="0" smtClean="0"/>
              <a:t> to jot down your answer, and then discuss in pairs.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24770A-183D-B04F-8B89-C1E51CD666E1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072005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5288A0-870F-4B01-8048-38BB15874D05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3333315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5288A0-870F-4B01-8048-38BB15874D05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3333315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557937-4F61-7141-92B2-BD645489F765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982874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Our research is therefore concerned to</a:t>
            </a:r>
            <a:r>
              <a:rPr lang="en-US" baseline="0" dirty="0"/>
              <a:t> examine the extent to which contemporary HE mitigates, reinforces or worsens existing inequalities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557937-4F61-7141-92B2-BD645489F765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982874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Now look</a:t>
            </a:r>
            <a:r>
              <a:rPr lang="en-US" baseline="0" dirty="0" smtClean="0"/>
              <a:t> at the HE data…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6B24CE-9766-E842-86FD-50B83A01A658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006570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Misplaced optimism? Let’s look at the evidence.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24770A-183D-B04F-8B89-C1E51CD666E1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825454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557937-4F61-7141-92B2-BD645489F765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982874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6B24CE-9766-E842-86FD-50B83A01A658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006570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6B24CE-9766-E842-86FD-50B83A01A658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006570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6B24CE-9766-E842-86FD-50B83A01A658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006570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Although</a:t>
            </a:r>
            <a:r>
              <a:rPr lang="en-US" baseline="0" dirty="0" smtClean="0"/>
              <a:t> I am focusing on the UK today, many of the trends and challenges I will describe are common internationally.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24770A-183D-B04F-8B89-C1E51CD666E1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866057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B0C8313D-C1B9-46DC-826D-08F4F335CC89}" type="slidenum">
              <a:rPr lang="en-GB" altLang="en-US" smtClean="0"/>
              <a:pPr eaLnBrk="1" hangingPunct="1">
                <a:spcBef>
                  <a:spcPct val="0"/>
                </a:spcBef>
              </a:pPr>
              <a:t>27</a:t>
            </a:fld>
            <a:endParaRPr lang="en-GB" altLang="en-US"/>
          </a:p>
        </p:txBody>
      </p:sp>
      <p:sp>
        <p:nvSpPr>
          <p:cNvPr id="593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380850787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77E62FAE-8035-405A-9F6F-3189D1CCF81E}" type="slidenum">
              <a:rPr lang="en-GB" altLang="en-US" smtClean="0"/>
              <a:pPr eaLnBrk="1" hangingPunct="1">
                <a:spcBef>
                  <a:spcPct val="0"/>
                </a:spcBef>
              </a:pPr>
              <a:t>28</a:t>
            </a:fld>
            <a:endParaRPr lang="en-GB" altLang="en-US"/>
          </a:p>
        </p:txBody>
      </p:sp>
      <p:sp>
        <p:nvSpPr>
          <p:cNvPr id="522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2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228600" indent="-228600" eaLnBrk="1" hangingPunct="1"/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85619840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6B24CE-9766-E842-86FD-50B83A01A658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0065700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6B24CE-9766-E842-86FD-50B83A01A658}" type="slidenum">
              <a:rPr lang="en-US" smtClean="0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0065700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0866FF21-4CFC-4985-B4FB-D277D15302CF}" type="slidenum">
              <a:rPr lang="en-GB" altLang="en-US" smtClean="0"/>
              <a:pPr eaLnBrk="1" hangingPunct="1">
                <a:spcBef>
                  <a:spcPct val="0"/>
                </a:spcBef>
              </a:pPr>
              <a:t>34</a:t>
            </a:fld>
            <a:endParaRPr lang="en-GB" altLang="en-US"/>
          </a:p>
        </p:txBody>
      </p:sp>
      <p:sp>
        <p:nvSpPr>
          <p:cNvPr id="501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1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buFontTx/>
              <a:buNone/>
            </a:pPr>
            <a:r>
              <a:rPr lang="en-GB" altLang="en-US" dirty="0" smtClean="0"/>
              <a:t>As</a:t>
            </a:r>
            <a:r>
              <a:rPr lang="en-GB" altLang="en-US" baseline="0" dirty="0" smtClean="0"/>
              <a:t> teachers you have a view on this… some professions need higher study?</a:t>
            </a:r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1474492987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Would</a:t>
            </a:r>
            <a:r>
              <a:rPr lang="en-US" baseline="0" dirty="0" smtClean="0"/>
              <a:t> anyone revise their data on the basis of some of the evidence presented today?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24770A-183D-B04F-8B89-C1E51CD666E1}" type="slidenum">
              <a:rPr lang="en-US" smtClean="0"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464059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24770A-183D-B04F-8B89-C1E51CD666E1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832926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 txBox="1">
            <a:spLocks noGrp="1" noRot="1" noChangeAspect="1"/>
          </p:cNvSpPr>
          <p:nvPr>
            <p:ph type="sldImg"/>
          </p:nvPr>
        </p:nvSpPr>
        <p:spPr>
          <a:xfrm>
            <a:off x="0" y="0"/>
            <a:ext cx="0" cy="0"/>
          </a:xfrm>
          <a:prstGeom prst="rect">
            <a:avLst/>
          </a:prstGeom>
          <a:noFill/>
        </p:spPr>
        <p:txBody>
          <a:bodyPr/>
          <a:lstStyle>
            <a:lvl1pPr lvl="0">
              <a:defRPr/>
            </a:lvl1pPr>
          </a:lstStyle>
          <a:p>
            <a:endParaRPr/>
          </a:p>
        </p:txBody>
      </p:sp>
      <p:sp>
        <p:nvSpPr>
          <p:cNvPr id="3" name="Notes Placeholder 2"/>
          <p:cNvSpPr txBox="1">
            <a:spLocks noGrp="1"/>
          </p:cNvSpPr>
          <p:nvPr>
            <p:ph type="body" idx="1"/>
          </p:nvPr>
        </p:nvSpPr>
        <p:spPr>
          <a:xfrm>
            <a:off x="0" y="0"/>
            <a:ext cx="0" cy="0"/>
          </a:xfrm>
          <a:prstGeom prst="rect">
            <a:avLst/>
          </a:prstGeom>
          <a:noFill/>
        </p:spPr>
        <p:txBody>
          <a:bodyPr/>
          <a:lstStyle>
            <a:lvl1pPr lvl="0">
              <a:defRPr/>
            </a:lvl1pPr>
          </a:lstStyle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Translation</a:t>
            </a: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of ideas to policy. 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By the late 1950s there was a shortfall of university places due to the increasing number of students leaving school with university-entrance qualifications. The higher education sector needed expanding.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Expansion leads to the relation question of who should pay – can</a:t>
            </a: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say more about fees if time in discussion. </a:t>
            </a:r>
            <a:endParaRPr dirty="0"/>
          </a:p>
        </p:txBody>
      </p:sp>
      <p:sp>
        <p:nvSpPr>
          <p:cNvPr id="4" name="Slide Number Placeholder 3"/>
          <p:cNvSpPr txBox="1">
            <a:spLocks noGrp="1"/>
          </p:cNvSpPr>
          <p:nvPr>
            <p:ph type="sldNum" sz="quarter" idx="10"/>
          </p:nvPr>
        </p:nvSpPr>
        <p:spPr>
          <a:xfrm>
            <a:off x="0" y="0"/>
            <a:ext cx="0" cy="0"/>
          </a:xfrm>
          <a:prstGeom prst="rect">
            <a:avLst/>
          </a:prstGeom>
          <a:noFill/>
        </p:spPr>
        <p:txBody>
          <a:bodyPr/>
          <a:lstStyle>
            <a:lvl1pPr lvl="0">
              <a:defRPr/>
            </a:lvl1pPr>
          </a:lstStyle>
          <a:p>
            <a:fld id="{8B38DBA3-52F9-4AF4-A6A4-FA4D7DB2F99C}" type="slidenum">
              <a:t>8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13436917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6B24CE-9766-E842-86FD-50B83A01A658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006570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6B24CE-9766-E842-86FD-50B83A01A658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006570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Mention</a:t>
            </a:r>
            <a:r>
              <a:rPr lang="en-US" baseline="0" dirty="0" smtClean="0"/>
              <a:t> Sutton Trust, </a:t>
            </a:r>
            <a:r>
              <a:rPr lang="en-US" baseline="0" dirty="0" err="1" smtClean="0"/>
              <a:t>Realising</a:t>
            </a:r>
            <a:r>
              <a:rPr lang="en-US" baseline="0" dirty="0" smtClean="0"/>
              <a:t> Opportunities, Aim Higher, Brilliant Club – aspiration and </a:t>
            </a:r>
            <a:r>
              <a:rPr lang="en-US" baseline="0" smtClean="0"/>
              <a:t>attainment raising.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24770A-183D-B04F-8B89-C1E51CD666E1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832926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Misplaced optimism?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24770A-183D-B04F-8B89-C1E51CD666E1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825454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24770A-183D-B04F-8B89-C1E51CD666E1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83292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6/29/2017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20199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6/29/2017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94982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6/29/2017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79412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6/29/2017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59333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6/29/2017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89526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6/29/2017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43016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6/29/2017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79409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6/29/2017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60677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6/29/2017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91287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6/29/2017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01161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6/29/2017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65745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FECD78-3C8E-49F2-8FAB-59489D168ABB}" type="datetimeFigureOut">
              <a:rPr lang="en-US" smtClean="0"/>
              <a:t>6/29/2017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771123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gi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png"/><Relationship Id="rId4" Type="http://schemas.openxmlformats.org/officeDocument/2006/relationships/image" Target="../media/image7.gi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s://www.srhe.ac.uk/conference2015/downloads/Simon_Marginson_Paper_SRHE2015%20.pdf" TargetMode="Externa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gov.uk/government/uploads/system/uploads/attachment_data/file/619512/SFR_18_2017_LEO_mainText.pdf" TargetMode="Externa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hyperlink" Target="http://theconversation.com/university-can-feel-like-a-hostile-place-to-muslim-students-74385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4857" y="1403181"/>
            <a:ext cx="8475827" cy="2008879"/>
          </a:xfrm>
        </p:spPr>
        <p:txBody>
          <a:bodyPr>
            <a:noAutofit/>
          </a:bodyPr>
          <a:lstStyle/>
          <a:p>
            <a:r>
              <a:rPr lang="en-US" dirty="0">
                <a:solidFill>
                  <a:schemeClr val="accent6">
                    <a:lumMod val="20000"/>
                    <a:lumOff val="80000"/>
                  </a:schemeClr>
                </a:solidFill>
                <a:latin typeface="Garamond"/>
                <a:cs typeface="Garamond"/>
              </a:rPr>
              <a:t>Inequalities in access to and outcomes from higher education in the UK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858750"/>
            <a:ext cx="6400800" cy="1445134"/>
          </a:xfrm>
        </p:spPr>
        <p:txBody>
          <a:bodyPr>
            <a:normAutofit/>
          </a:bodyPr>
          <a:lstStyle/>
          <a:p>
            <a:r>
              <a:rPr lang="en-US" sz="2400" dirty="0" smtClean="0">
                <a:solidFill>
                  <a:srgbClr val="C8EAF2"/>
                </a:solidFill>
                <a:latin typeface="Garamond"/>
                <a:cs typeface="Garamond"/>
              </a:rPr>
              <a:t>Dr. Sally Hancock</a:t>
            </a:r>
          </a:p>
          <a:p>
            <a:r>
              <a:rPr lang="en-US" sz="2400" dirty="0" smtClean="0">
                <a:solidFill>
                  <a:srgbClr val="C8EAF2"/>
                </a:solidFill>
                <a:latin typeface="Garamond"/>
                <a:cs typeface="Garamond"/>
              </a:rPr>
              <a:t>Department of Education, University of York</a:t>
            </a:r>
          </a:p>
          <a:p>
            <a:r>
              <a:rPr lang="en-US" sz="2400" dirty="0" smtClean="0">
                <a:solidFill>
                  <a:srgbClr val="C8EAF2"/>
                </a:solidFill>
                <a:latin typeface="Garamond"/>
                <a:cs typeface="Garamond"/>
              </a:rPr>
              <a:t>17</a:t>
            </a:r>
            <a:r>
              <a:rPr lang="en-US" sz="2400" baseline="30000" dirty="0" smtClean="0">
                <a:solidFill>
                  <a:srgbClr val="C8EAF2"/>
                </a:solidFill>
                <a:latin typeface="Garamond"/>
                <a:cs typeface="Garamond"/>
              </a:rPr>
              <a:t>th</a:t>
            </a:r>
            <a:r>
              <a:rPr lang="en-US" sz="2400" dirty="0" smtClean="0">
                <a:solidFill>
                  <a:srgbClr val="C8EAF2"/>
                </a:solidFill>
                <a:latin typeface="Garamond"/>
                <a:cs typeface="Garamond"/>
              </a:rPr>
              <a:t> June 2017, University of Durham</a:t>
            </a:r>
            <a:endParaRPr lang="en-US" sz="2400" dirty="0">
              <a:solidFill>
                <a:srgbClr val="C8EAF2"/>
              </a:solidFill>
              <a:latin typeface="Garamond"/>
              <a:cs typeface="Garamond"/>
            </a:endParaRPr>
          </a:p>
        </p:txBody>
      </p:sp>
    </p:spTree>
    <p:extLst>
      <p:ext uri="{BB962C8B-B14F-4D97-AF65-F5344CB8AC3E}">
        <p14:creationId xmlns:p14="http://schemas.microsoft.com/office/powerpoint/2010/main" val="981679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ctrTitle"/>
          </p:nvPr>
        </p:nvSpPr>
        <p:spPr>
          <a:xfrm>
            <a:off x="312409" y="200711"/>
            <a:ext cx="8568952" cy="700926"/>
          </a:xfrm>
        </p:spPr>
        <p:txBody>
          <a:bodyPr>
            <a:noAutofit/>
          </a:bodyPr>
          <a:lstStyle/>
          <a:p>
            <a:r>
              <a:rPr lang="en-GB" sz="4000" b="1" dirty="0" smtClean="0">
                <a:solidFill>
                  <a:srgbClr val="000000"/>
                </a:solidFill>
                <a:latin typeface="Garamond"/>
                <a:cs typeface="Garamond"/>
              </a:rPr>
              <a:t>Elite, mass, universal</a:t>
            </a:r>
            <a:endParaRPr lang="en-GB" sz="4000" b="1" dirty="0">
              <a:solidFill>
                <a:srgbClr val="000000"/>
              </a:solidFill>
              <a:latin typeface="Garamond"/>
              <a:cs typeface="Garamond"/>
            </a:endParaRP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20293550"/>
              </p:ext>
            </p:extLst>
          </p:nvPr>
        </p:nvGraphicFramePr>
        <p:xfrm>
          <a:off x="312409" y="1520550"/>
          <a:ext cx="8591229" cy="43662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65238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93094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379504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sz="2500" dirty="0" smtClean="0">
                          <a:solidFill>
                            <a:srgbClr val="000000"/>
                          </a:solidFill>
                          <a:latin typeface="Garamond"/>
                          <a:cs typeface="Garamond"/>
                        </a:rPr>
                        <a:t>System</a:t>
                      </a:r>
                      <a:endParaRPr lang="en-US" sz="2500" dirty="0">
                        <a:solidFill>
                          <a:srgbClr val="000000"/>
                        </a:solidFill>
                        <a:latin typeface="Garamond"/>
                        <a:cs typeface="Garamond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</a:pPr>
                      <a:r>
                        <a:rPr lang="en-US" sz="2500" dirty="0" smtClean="0">
                          <a:solidFill>
                            <a:srgbClr val="000000"/>
                          </a:solidFill>
                          <a:latin typeface="Garamond"/>
                          <a:cs typeface="Garamond"/>
                        </a:rPr>
                        <a:t>Participation</a:t>
                      </a:r>
                      <a:r>
                        <a:rPr lang="en-US" sz="2500" baseline="0" dirty="0" smtClean="0">
                          <a:solidFill>
                            <a:srgbClr val="000000"/>
                          </a:solidFill>
                          <a:latin typeface="Garamond"/>
                          <a:cs typeface="Garamond"/>
                        </a:rPr>
                        <a:t> (%)</a:t>
                      </a:r>
                      <a:endParaRPr lang="en-US" sz="2500" dirty="0">
                        <a:solidFill>
                          <a:srgbClr val="000000"/>
                        </a:solidFill>
                        <a:latin typeface="Garamond"/>
                        <a:cs typeface="Garamond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</a:pPr>
                      <a:r>
                        <a:rPr lang="en-US" sz="2500" dirty="0" smtClean="0">
                          <a:solidFill>
                            <a:srgbClr val="000000"/>
                          </a:solidFill>
                          <a:latin typeface="Garamond"/>
                          <a:cs typeface="Garamond"/>
                        </a:rPr>
                        <a:t>(Some)</a:t>
                      </a:r>
                      <a:r>
                        <a:rPr lang="en-US" sz="2500" baseline="0" dirty="0" smtClean="0">
                          <a:solidFill>
                            <a:srgbClr val="000000"/>
                          </a:solidFill>
                          <a:latin typeface="Garamond"/>
                          <a:cs typeface="Garamond"/>
                        </a:rPr>
                        <a:t> i</a:t>
                      </a:r>
                      <a:r>
                        <a:rPr lang="en-US" sz="2500" dirty="0" smtClean="0">
                          <a:solidFill>
                            <a:srgbClr val="000000"/>
                          </a:solidFill>
                          <a:latin typeface="Garamond"/>
                          <a:cs typeface="Garamond"/>
                        </a:rPr>
                        <a:t>mplications</a:t>
                      </a:r>
                      <a:endParaRPr lang="en-US" sz="2500" dirty="0">
                        <a:solidFill>
                          <a:srgbClr val="000000"/>
                        </a:solidFill>
                        <a:latin typeface="Garamond"/>
                        <a:cs typeface="Garamond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sz="2500" dirty="0" smtClean="0">
                          <a:solidFill>
                            <a:srgbClr val="000000"/>
                          </a:solidFill>
                          <a:latin typeface="Garamond"/>
                          <a:cs typeface="Garamond"/>
                        </a:rPr>
                        <a:t>Elite</a:t>
                      </a:r>
                      <a:endParaRPr lang="en-US" sz="2500" dirty="0">
                        <a:solidFill>
                          <a:srgbClr val="000000"/>
                        </a:solidFill>
                        <a:latin typeface="Garamond"/>
                        <a:cs typeface="Garamond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</a:pPr>
                      <a:r>
                        <a:rPr lang="en-US" sz="2500" dirty="0" smtClean="0">
                          <a:solidFill>
                            <a:srgbClr val="000000"/>
                          </a:solidFill>
                          <a:latin typeface="Garamond"/>
                          <a:cs typeface="Garamond"/>
                        </a:rPr>
                        <a:t>&lt; 15</a:t>
                      </a:r>
                      <a:endParaRPr lang="en-US" sz="2500" dirty="0">
                        <a:solidFill>
                          <a:srgbClr val="000000"/>
                        </a:solidFill>
                        <a:latin typeface="Garamond"/>
                        <a:cs typeface="Garamond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</a:pPr>
                      <a:r>
                        <a:rPr lang="en-US" sz="2500" dirty="0" smtClean="0">
                          <a:solidFill>
                            <a:srgbClr val="000000"/>
                          </a:solidFill>
                          <a:latin typeface="Garamond"/>
                          <a:cs typeface="Garamond"/>
                        </a:rPr>
                        <a:t>Graduates</a:t>
                      </a:r>
                      <a:r>
                        <a:rPr lang="en-US" sz="2500" baseline="0" dirty="0" smtClean="0">
                          <a:solidFill>
                            <a:srgbClr val="000000"/>
                          </a:solidFill>
                          <a:latin typeface="Garamond"/>
                          <a:cs typeface="Garamond"/>
                        </a:rPr>
                        <a:t> enjoy e</a:t>
                      </a:r>
                      <a:r>
                        <a:rPr lang="en-US" sz="2500" dirty="0" smtClean="0">
                          <a:solidFill>
                            <a:srgbClr val="000000"/>
                          </a:solidFill>
                          <a:latin typeface="Garamond"/>
                          <a:cs typeface="Garamond"/>
                        </a:rPr>
                        <a:t>xclusive</a:t>
                      </a:r>
                      <a:r>
                        <a:rPr lang="en-US" sz="2500" baseline="0" dirty="0" smtClean="0">
                          <a:solidFill>
                            <a:srgbClr val="000000"/>
                          </a:solidFill>
                          <a:latin typeface="Garamond"/>
                          <a:cs typeface="Garamond"/>
                        </a:rPr>
                        <a:t> occupational outcomes, an informal ‘ruling class’</a:t>
                      </a:r>
                      <a:endParaRPr lang="en-US" sz="2500" dirty="0">
                        <a:solidFill>
                          <a:srgbClr val="000000"/>
                        </a:solidFill>
                        <a:latin typeface="Garamond"/>
                        <a:cs typeface="Garamond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sz="2500" dirty="0" smtClean="0">
                          <a:solidFill>
                            <a:srgbClr val="000000"/>
                          </a:solidFill>
                          <a:latin typeface="Garamond"/>
                          <a:cs typeface="Garamond"/>
                        </a:rPr>
                        <a:t>Mass </a:t>
                      </a:r>
                      <a:endParaRPr lang="en-US" sz="2500" dirty="0">
                        <a:solidFill>
                          <a:srgbClr val="000000"/>
                        </a:solidFill>
                        <a:latin typeface="Garamond"/>
                        <a:cs typeface="Garamond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</a:pPr>
                      <a:r>
                        <a:rPr lang="en-US" sz="2500" dirty="0" smtClean="0">
                          <a:solidFill>
                            <a:srgbClr val="000000"/>
                          </a:solidFill>
                          <a:latin typeface="Garamond"/>
                          <a:cs typeface="Garamond"/>
                        </a:rPr>
                        <a:t>16 - 50</a:t>
                      </a:r>
                      <a:r>
                        <a:rPr lang="en-US" sz="2500" baseline="0" dirty="0" smtClean="0">
                          <a:solidFill>
                            <a:srgbClr val="000000"/>
                          </a:solidFill>
                          <a:latin typeface="Garamond"/>
                          <a:cs typeface="Garamond"/>
                        </a:rPr>
                        <a:t> </a:t>
                      </a:r>
                      <a:endParaRPr lang="en-US" sz="2500" dirty="0">
                        <a:solidFill>
                          <a:srgbClr val="000000"/>
                        </a:solidFill>
                        <a:latin typeface="Garamond"/>
                        <a:cs typeface="Garamond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</a:pPr>
                      <a:r>
                        <a:rPr lang="en-US" sz="2500" dirty="0" err="1" smtClean="0">
                          <a:solidFill>
                            <a:srgbClr val="000000"/>
                          </a:solidFill>
                          <a:latin typeface="Garamond"/>
                          <a:cs typeface="Garamond"/>
                        </a:rPr>
                        <a:t>Labour</a:t>
                      </a:r>
                      <a:r>
                        <a:rPr lang="en-US" sz="2500" dirty="0" smtClean="0">
                          <a:solidFill>
                            <a:srgbClr val="000000"/>
                          </a:solidFill>
                          <a:latin typeface="Garamond"/>
                          <a:cs typeface="Garamond"/>
                        </a:rPr>
                        <a:t> market privilege</a:t>
                      </a:r>
                      <a:r>
                        <a:rPr lang="en-US" sz="2500" baseline="0" dirty="0" smtClean="0">
                          <a:solidFill>
                            <a:srgbClr val="000000"/>
                          </a:solidFill>
                          <a:latin typeface="Garamond"/>
                          <a:cs typeface="Garamond"/>
                        </a:rPr>
                        <a:t> diminishes, </a:t>
                      </a:r>
                      <a:r>
                        <a:rPr lang="en-US" sz="2500" baseline="0" dirty="0" err="1" smtClean="0">
                          <a:solidFill>
                            <a:srgbClr val="000000"/>
                          </a:solidFill>
                          <a:latin typeface="Garamond"/>
                          <a:cs typeface="Garamond"/>
                        </a:rPr>
                        <a:t>normalisation</a:t>
                      </a:r>
                      <a:r>
                        <a:rPr lang="en-US" sz="2500" baseline="0" dirty="0" smtClean="0">
                          <a:solidFill>
                            <a:srgbClr val="000000"/>
                          </a:solidFill>
                          <a:latin typeface="Garamond"/>
                          <a:cs typeface="Garamond"/>
                        </a:rPr>
                        <a:t> of ‘academic families’ </a:t>
                      </a:r>
                      <a:endParaRPr lang="en-US" sz="2500" dirty="0">
                        <a:solidFill>
                          <a:srgbClr val="000000"/>
                        </a:solidFill>
                        <a:latin typeface="Garamond"/>
                        <a:cs typeface="Garamond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sz="2500" dirty="0" smtClean="0">
                          <a:solidFill>
                            <a:srgbClr val="000000"/>
                          </a:solidFill>
                          <a:latin typeface="Garamond"/>
                          <a:cs typeface="Garamond"/>
                        </a:rPr>
                        <a:t>Universal</a:t>
                      </a:r>
                      <a:endParaRPr lang="en-US" sz="2500" dirty="0">
                        <a:solidFill>
                          <a:srgbClr val="000000"/>
                        </a:solidFill>
                        <a:latin typeface="Garamond"/>
                        <a:cs typeface="Garamond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</a:pPr>
                      <a:r>
                        <a:rPr lang="en-US" sz="2500" dirty="0" smtClean="0">
                          <a:solidFill>
                            <a:srgbClr val="000000"/>
                          </a:solidFill>
                          <a:latin typeface="Garamond"/>
                          <a:cs typeface="Garamond"/>
                        </a:rPr>
                        <a:t>&gt; 50</a:t>
                      </a:r>
                      <a:endParaRPr lang="en-US" sz="2500" dirty="0">
                        <a:solidFill>
                          <a:srgbClr val="000000"/>
                        </a:solidFill>
                        <a:latin typeface="Garamond"/>
                        <a:cs typeface="Garamond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</a:pPr>
                      <a:r>
                        <a:rPr lang="en-US" sz="2500" dirty="0" err="1" smtClean="0">
                          <a:solidFill>
                            <a:srgbClr val="000000"/>
                          </a:solidFill>
                          <a:latin typeface="Garamond"/>
                          <a:cs typeface="Garamond"/>
                        </a:rPr>
                        <a:t>Labour</a:t>
                      </a:r>
                      <a:r>
                        <a:rPr lang="en-US" sz="2500" dirty="0" smtClean="0">
                          <a:solidFill>
                            <a:srgbClr val="000000"/>
                          </a:solidFill>
                          <a:latin typeface="Garamond"/>
                          <a:cs typeface="Garamond"/>
                        </a:rPr>
                        <a:t> market privilege</a:t>
                      </a:r>
                      <a:r>
                        <a:rPr lang="en-US" sz="2500" baseline="0" dirty="0" smtClean="0">
                          <a:solidFill>
                            <a:srgbClr val="000000"/>
                          </a:solidFill>
                          <a:latin typeface="Garamond"/>
                          <a:cs typeface="Garamond"/>
                        </a:rPr>
                        <a:t> diminishes, diversification of student population</a:t>
                      </a:r>
                      <a:endParaRPr lang="en-US" sz="2500" dirty="0">
                        <a:solidFill>
                          <a:srgbClr val="000000"/>
                        </a:solidFill>
                        <a:latin typeface="Garamond"/>
                        <a:cs typeface="Garamond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</a:tbl>
          </a:graphicData>
        </a:graphic>
      </p:graphicFrame>
      <p:sp>
        <p:nvSpPr>
          <p:cNvPr id="2" name="Rectangle 1"/>
          <p:cNvSpPr/>
          <p:nvPr/>
        </p:nvSpPr>
        <p:spPr>
          <a:xfrm>
            <a:off x="312409" y="6081034"/>
            <a:ext cx="856895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err="1">
                <a:solidFill>
                  <a:schemeClr val="bg1"/>
                </a:solidFill>
                <a:latin typeface="Times New Roman"/>
                <a:cs typeface="Times New Roman"/>
              </a:rPr>
              <a:t>Trow</a:t>
            </a:r>
            <a:r>
              <a:rPr lang="en-US" sz="1400" dirty="0">
                <a:solidFill>
                  <a:schemeClr val="bg1"/>
                </a:solidFill>
                <a:latin typeface="Times New Roman"/>
                <a:cs typeface="Times New Roman"/>
              </a:rPr>
              <a:t>, </a:t>
            </a:r>
            <a:r>
              <a:rPr lang="en-US" sz="1400" dirty="0" smtClean="0">
                <a:solidFill>
                  <a:schemeClr val="bg1"/>
                </a:solidFill>
                <a:latin typeface="Times New Roman"/>
                <a:cs typeface="Times New Roman"/>
              </a:rPr>
              <a:t>M. </a:t>
            </a:r>
            <a:r>
              <a:rPr lang="en-US" sz="1400" dirty="0">
                <a:solidFill>
                  <a:schemeClr val="bg1"/>
                </a:solidFill>
                <a:latin typeface="Times New Roman"/>
                <a:cs typeface="Times New Roman"/>
              </a:rPr>
              <a:t>(2010). Twentieth-century higher </a:t>
            </a:r>
            <a:r>
              <a:rPr lang="en-US" sz="1400" dirty="0" smtClean="0">
                <a:solidFill>
                  <a:schemeClr val="bg1"/>
                </a:solidFill>
                <a:latin typeface="Times New Roman"/>
                <a:cs typeface="Times New Roman"/>
              </a:rPr>
              <a:t>education: </a:t>
            </a:r>
            <a:r>
              <a:rPr lang="en-US" sz="1400" dirty="0">
                <a:solidFill>
                  <a:schemeClr val="bg1"/>
                </a:solidFill>
                <a:latin typeface="Times New Roman"/>
                <a:cs typeface="Times New Roman"/>
              </a:rPr>
              <a:t>elite to mass to universal. </a:t>
            </a:r>
            <a:r>
              <a:rPr lang="en-US" sz="1400" dirty="0" smtClean="0">
                <a:solidFill>
                  <a:schemeClr val="bg1"/>
                </a:solidFill>
                <a:latin typeface="Times New Roman"/>
                <a:cs typeface="Times New Roman"/>
              </a:rPr>
              <a:t>Baltimore: </a:t>
            </a:r>
            <a:r>
              <a:rPr lang="en-US" sz="1400" dirty="0">
                <a:solidFill>
                  <a:schemeClr val="bg1"/>
                </a:solidFill>
                <a:latin typeface="Times New Roman"/>
                <a:cs typeface="Times New Roman"/>
              </a:rPr>
              <a:t>Johns Hopkins University Press </a:t>
            </a:r>
          </a:p>
        </p:txBody>
      </p:sp>
    </p:spTree>
    <p:extLst>
      <p:ext uri="{BB962C8B-B14F-4D97-AF65-F5344CB8AC3E}">
        <p14:creationId xmlns:p14="http://schemas.microsoft.com/office/powerpoint/2010/main" val="2312038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06821"/>
          </a:xfrm>
        </p:spPr>
        <p:txBody>
          <a:bodyPr>
            <a:normAutofit/>
          </a:bodyPr>
          <a:lstStyle/>
          <a:p>
            <a:r>
              <a:rPr lang="en-US" sz="4800" dirty="0" smtClean="0">
                <a:solidFill>
                  <a:srgbClr val="000000"/>
                </a:solidFill>
                <a:latin typeface="Garamond"/>
                <a:cs typeface="Garamond"/>
              </a:rPr>
              <a:t>Widening participation</a:t>
            </a:r>
            <a:endParaRPr lang="en-US" sz="4800" dirty="0">
              <a:solidFill>
                <a:srgbClr val="000000"/>
              </a:solidFill>
              <a:latin typeface="Garamond"/>
              <a:cs typeface="Garamond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38472"/>
            <a:ext cx="8229600" cy="2301270"/>
          </a:xfrm>
        </p:spPr>
        <p:txBody>
          <a:bodyPr>
            <a:noAutofit/>
          </a:bodyPr>
          <a:lstStyle/>
          <a:p>
            <a:r>
              <a:rPr lang="en-US" sz="3200" dirty="0" smtClean="0">
                <a:solidFill>
                  <a:srgbClr val="000000"/>
                </a:solidFill>
                <a:latin typeface="Garamond"/>
                <a:cs typeface="Garamond"/>
              </a:rPr>
              <a:t>Access to higher education is major focus of policy and resource</a:t>
            </a:r>
          </a:p>
          <a:p>
            <a:endParaRPr lang="en-US" dirty="0">
              <a:solidFill>
                <a:srgbClr val="000000"/>
              </a:solidFill>
              <a:latin typeface="Garamond"/>
              <a:cs typeface="Garamond"/>
            </a:endParaRPr>
          </a:p>
          <a:p>
            <a:r>
              <a:rPr lang="en-US" sz="3200" dirty="0" smtClean="0">
                <a:solidFill>
                  <a:srgbClr val="000000"/>
                </a:solidFill>
                <a:latin typeface="Garamond"/>
                <a:cs typeface="Garamond"/>
              </a:rPr>
              <a:t>Enabling </a:t>
            </a:r>
            <a:r>
              <a:rPr lang="en-US" sz="3200" u="sng" dirty="0" smtClean="0">
                <a:solidFill>
                  <a:srgbClr val="000000"/>
                </a:solidFill>
                <a:latin typeface="Garamond"/>
                <a:cs typeface="Garamond"/>
              </a:rPr>
              <a:t>social mobility</a:t>
            </a:r>
            <a:endParaRPr lang="en-US" sz="3200" u="sng" dirty="0">
              <a:solidFill>
                <a:srgbClr val="000000"/>
              </a:solidFill>
              <a:latin typeface="Garamond"/>
              <a:cs typeface="Garamond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/>
          <a:srcRect l="23161" t="61505" r="33405" b="8955"/>
          <a:stretch/>
        </p:blipFill>
        <p:spPr>
          <a:xfrm>
            <a:off x="5708100" y="2466001"/>
            <a:ext cx="2978700" cy="2025841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57199" y="4752678"/>
            <a:ext cx="847638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3200" dirty="0" smtClean="0">
                <a:solidFill>
                  <a:srgbClr val="385213"/>
                </a:solidFill>
                <a:latin typeface="Garamond"/>
                <a:cs typeface="Garamond"/>
              </a:rPr>
              <a:t>Opportunities to improve one’s position in society</a:t>
            </a:r>
          </a:p>
          <a:p>
            <a:pPr marL="285750" indent="-285750">
              <a:buFont typeface="Arial"/>
              <a:buChar char="•"/>
            </a:pPr>
            <a:endParaRPr lang="en-US" sz="3200" dirty="0">
              <a:solidFill>
                <a:srgbClr val="385213"/>
              </a:solidFill>
              <a:latin typeface="Garamond"/>
              <a:cs typeface="Garamond"/>
            </a:endParaRPr>
          </a:p>
          <a:p>
            <a:pPr marL="285750" indent="-285750">
              <a:buFont typeface="Arial"/>
              <a:buChar char="•"/>
            </a:pPr>
            <a:r>
              <a:rPr lang="en-US" sz="3200" u="sng" dirty="0" smtClean="0">
                <a:solidFill>
                  <a:srgbClr val="385213"/>
                </a:solidFill>
                <a:latin typeface="Garamond"/>
                <a:cs typeface="Garamond"/>
              </a:rPr>
              <a:t>Relative and inter-generational</a:t>
            </a:r>
            <a:endParaRPr lang="en-US" sz="3200" u="sng" dirty="0">
              <a:solidFill>
                <a:srgbClr val="385213"/>
              </a:solidFill>
              <a:latin typeface="Garamond"/>
              <a:cs typeface="Garamond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6438900" y="4323809"/>
            <a:ext cx="319871" cy="287246"/>
          </a:xfrm>
          <a:prstGeom prst="rect">
            <a:avLst/>
          </a:prstGeom>
          <a:solidFill>
            <a:srgbClr val="FFFFFF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aseline="30000" dirty="0"/>
          </a:p>
        </p:txBody>
      </p:sp>
      <p:sp>
        <p:nvSpPr>
          <p:cNvPr id="8" name="Rectangle 7"/>
          <p:cNvSpPr/>
          <p:nvPr/>
        </p:nvSpPr>
        <p:spPr>
          <a:xfrm>
            <a:off x="7226300" y="4348219"/>
            <a:ext cx="319871" cy="287246"/>
          </a:xfrm>
          <a:prstGeom prst="rect">
            <a:avLst/>
          </a:prstGeom>
          <a:solidFill>
            <a:srgbClr val="FFFFFF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aseline="30000" dirty="0"/>
          </a:p>
        </p:txBody>
      </p:sp>
    </p:spTree>
    <p:extLst>
      <p:ext uri="{BB962C8B-B14F-4D97-AF65-F5344CB8AC3E}">
        <p14:creationId xmlns:p14="http://schemas.microsoft.com/office/powerpoint/2010/main" val="29751063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495833"/>
            <a:ext cx="8229600" cy="1358678"/>
          </a:xfrm>
        </p:spPr>
        <p:txBody>
          <a:bodyPr>
            <a:noAutofit/>
          </a:bodyPr>
          <a:lstStyle/>
          <a:p>
            <a:r>
              <a:rPr lang="en-US" sz="4800" dirty="0" smtClean="0">
                <a:solidFill>
                  <a:srgbClr val="C8EAF2"/>
                </a:solidFill>
                <a:latin typeface="Garamond"/>
                <a:cs typeface="Garamond"/>
              </a:rPr>
              <a:t>2. Rising inequalities</a:t>
            </a:r>
            <a:endParaRPr lang="en-US" sz="4800" i="1" dirty="0">
              <a:solidFill>
                <a:srgbClr val="C8EAF2"/>
              </a:solidFill>
              <a:latin typeface="Garamond"/>
              <a:cs typeface="Garamond"/>
            </a:endParaRPr>
          </a:p>
        </p:txBody>
      </p:sp>
    </p:spTree>
    <p:extLst>
      <p:ext uri="{BB962C8B-B14F-4D97-AF65-F5344CB8AC3E}">
        <p14:creationId xmlns:p14="http://schemas.microsoft.com/office/powerpoint/2010/main" val="1762559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457200" y="274638"/>
            <a:ext cx="8229600" cy="90682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b="1" dirty="0" smtClean="0">
                <a:solidFill>
                  <a:schemeClr val="bg1"/>
                </a:solidFill>
                <a:latin typeface="Garamond"/>
                <a:cs typeface="Garamond"/>
              </a:rPr>
              <a:t>Inequality</a:t>
            </a:r>
            <a:endParaRPr lang="en-GB" sz="4000" b="1" dirty="0">
              <a:solidFill>
                <a:schemeClr val="bg1"/>
              </a:solidFill>
              <a:latin typeface="Garamond"/>
              <a:cs typeface="Garamond"/>
            </a:endParaRP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457200" y="1515539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>
                <a:solidFill>
                  <a:schemeClr val="bg1"/>
                </a:solidFill>
                <a:latin typeface="Garamond"/>
                <a:cs typeface="Garamond"/>
              </a:rPr>
              <a:t>Not the same as poverty (fewer people are now defined as ‘poor’, globally)</a:t>
            </a:r>
          </a:p>
          <a:p>
            <a:endParaRPr lang="en-GB" dirty="0" smtClean="0">
              <a:solidFill>
                <a:schemeClr val="bg1"/>
              </a:solidFill>
              <a:latin typeface="Garamond"/>
              <a:cs typeface="Garamond"/>
            </a:endParaRPr>
          </a:p>
          <a:p>
            <a:r>
              <a:rPr lang="en-GB" dirty="0" smtClean="0">
                <a:solidFill>
                  <a:schemeClr val="bg1"/>
                </a:solidFill>
                <a:latin typeface="Garamond"/>
                <a:cs typeface="Garamond"/>
              </a:rPr>
              <a:t>Different aspects – income, capital gains (property or shares), wealth (sum of all goods owned) </a:t>
            </a:r>
            <a:endParaRPr lang="en-GB" sz="3000" i="1" dirty="0" smtClean="0">
              <a:solidFill>
                <a:schemeClr val="bg1"/>
              </a:solidFill>
              <a:latin typeface="Garamond"/>
              <a:cs typeface="Garamond"/>
            </a:endParaRPr>
          </a:p>
          <a:p>
            <a:pPr lvl="1"/>
            <a:r>
              <a:rPr lang="en-GB" sz="2700" dirty="0" smtClean="0">
                <a:solidFill>
                  <a:schemeClr val="bg1"/>
                </a:solidFill>
                <a:latin typeface="Garamond"/>
                <a:cs typeface="Garamond"/>
              </a:rPr>
              <a:t>income inequality and wealth inequality correlate highly</a:t>
            </a:r>
          </a:p>
          <a:p>
            <a:endParaRPr lang="en-GB" dirty="0" smtClean="0">
              <a:solidFill>
                <a:schemeClr val="bg1"/>
              </a:solidFill>
              <a:latin typeface="Garamond"/>
              <a:cs typeface="Garamond"/>
            </a:endParaRPr>
          </a:p>
          <a:p>
            <a:r>
              <a:rPr lang="en-GB" dirty="0" smtClean="0">
                <a:solidFill>
                  <a:schemeClr val="bg1"/>
                </a:solidFill>
                <a:latin typeface="Garamond"/>
                <a:cs typeface="Garamond"/>
              </a:rPr>
              <a:t>Relationship between economic growth and inequality is complex</a:t>
            </a:r>
          </a:p>
          <a:p>
            <a:pPr lvl="1">
              <a:buFont typeface="Lucida Grande"/>
              <a:buChar char="-"/>
            </a:pPr>
            <a:r>
              <a:rPr lang="en-GB" dirty="0" smtClean="0">
                <a:solidFill>
                  <a:schemeClr val="bg1"/>
                </a:solidFill>
                <a:latin typeface="Garamond"/>
                <a:cs typeface="Garamond"/>
              </a:rPr>
              <a:t>But highly unequal societies have low rates of social mobility</a:t>
            </a:r>
          </a:p>
          <a:p>
            <a:endParaRPr lang="en-GB" dirty="0" smtClean="0">
              <a:solidFill>
                <a:schemeClr val="bg1"/>
              </a:solidFill>
              <a:latin typeface="Garamond"/>
              <a:cs typeface="Garamond"/>
            </a:endParaRPr>
          </a:p>
          <a:p>
            <a:endParaRPr lang="en-GB" dirty="0" smtClean="0">
              <a:solidFill>
                <a:schemeClr val="bg1"/>
              </a:solidFill>
              <a:latin typeface="Garamond"/>
              <a:cs typeface="Garamond"/>
            </a:endParaRPr>
          </a:p>
          <a:p>
            <a:endParaRPr lang="en-GB" dirty="0" smtClean="0">
              <a:solidFill>
                <a:schemeClr val="bg1"/>
              </a:solidFill>
              <a:latin typeface="Garamond"/>
              <a:cs typeface="Garamond"/>
            </a:endParaRPr>
          </a:p>
          <a:p>
            <a:endParaRPr lang="en-GB" dirty="0">
              <a:solidFill>
                <a:schemeClr val="bg1"/>
              </a:solidFill>
              <a:latin typeface="Garamond"/>
              <a:cs typeface="Garamond"/>
            </a:endParaRPr>
          </a:p>
        </p:txBody>
      </p:sp>
    </p:spTree>
    <p:extLst>
      <p:ext uri="{BB962C8B-B14F-4D97-AF65-F5344CB8AC3E}">
        <p14:creationId xmlns:p14="http://schemas.microsoft.com/office/powerpoint/2010/main" val="10539788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ctrTitle"/>
          </p:nvPr>
        </p:nvSpPr>
        <p:spPr>
          <a:xfrm>
            <a:off x="179512" y="236991"/>
            <a:ext cx="8568952" cy="792087"/>
          </a:xfrm>
        </p:spPr>
        <p:txBody>
          <a:bodyPr>
            <a:normAutofit/>
          </a:bodyPr>
          <a:lstStyle/>
          <a:p>
            <a:r>
              <a:rPr lang="en-GB" b="1" dirty="0">
                <a:latin typeface="Garamond"/>
                <a:cs typeface="Garamond"/>
              </a:rPr>
              <a:t>Rising inequalities?</a:t>
            </a:r>
          </a:p>
        </p:txBody>
      </p:sp>
      <p:grpSp>
        <p:nvGrpSpPr>
          <p:cNvPr id="9" name="Group 8"/>
          <p:cNvGrpSpPr/>
          <p:nvPr/>
        </p:nvGrpSpPr>
        <p:grpSpPr>
          <a:xfrm>
            <a:off x="971497" y="1367472"/>
            <a:ext cx="6974612" cy="4585373"/>
            <a:chOff x="971497" y="1367472"/>
            <a:chExt cx="6974612" cy="4585373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971497" y="1367472"/>
              <a:ext cx="3034438" cy="4585373"/>
            </a:xfrm>
            <a:prstGeom prst="rect">
              <a:avLst/>
            </a:prstGeom>
          </p:spPr>
        </p:pic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883735" y="1367472"/>
              <a:ext cx="3062374" cy="4585373"/>
            </a:xfrm>
            <a:prstGeom prst="rect">
              <a:avLst/>
            </a:prstGeom>
            <a:ln>
              <a:solidFill>
                <a:srgbClr val="000000"/>
              </a:solidFill>
            </a:ln>
          </p:spPr>
        </p:pic>
      </p:grpSp>
    </p:spTree>
    <p:extLst>
      <p:ext uri="{BB962C8B-B14F-4D97-AF65-F5344CB8AC3E}">
        <p14:creationId xmlns:p14="http://schemas.microsoft.com/office/powerpoint/2010/main" val="2795255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127" name="Picture 7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285197"/>
            <a:ext cx="7056784" cy="5205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 descr="http://www.dannydorling.org/books/onepercent/Media/transparent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50" y="-68263"/>
            <a:ext cx="9525" cy="9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www.dannydorling.org/books/onepercent/Media/transparent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150" y="84137"/>
            <a:ext cx="9525" cy="9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http://www.dannydorling.org/books/onepercent/Media/transparent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6550" y="236537"/>
            <a:ext cx="9525" cy="9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Title 1"/>
          <p:cNvSpPr>
            <a:spLocks noGrp="1"/>
          </p:cNvSpPr>
          <p:nvPr>
            <p:ph type="ctrTitle"/>
          </p:nvPr>
        </p:nvSpPr>
        <p:spPr>
          <a:xfrm>
            <a:off x="164928" y="250915"/>
            <a:ext cx="8568952" cy="792087"/>
          </a:xfrm>
        </p:spPr>
        <p:txBody>
          <a:bodyPr>
            <a:noAutofit/>
          </a:bodyPr>
          <a:lstStyle/>
          <a:p>
            <a:r>
              <a:rPr lang="en-GB" sz="3600" b="1" dirty="0" smtClean="0">
                <a:solidFill>
                  <a:srgbClr val="000000"/>
                </a:solidFill>
                <a:latin typeface="Garamond"/>
                <a:cs typeface="Garamond"/>
              </a:rPr>
              <a:t>Where the 1% have taken the most and least (income share)</a:t>
            </a:r>
            <a:endParaRPr lang="en-GB" sz="3600" b="1" dirty="0">
              <a:solidFill>
                <a:srgbClr val="000000"/>
              </a:solidFill>
              <a:latin typeface="Garamond"/>
              <a:cs typeface="Garamond"/>
            </a:endParaRPr>
          </a:p>
        </p:txBody>
      </p:sp>
    </p:spTree>
    <p:extLst>
      <p:ext uri="{BB962C8B-B14F-4D97-AF65-F5344CB8AC3E}">
        <p14:creationId xmlns:p14="http://schemas.microsoft.com/office/powerpoint/2010/main" val="748958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88640"/>
            <a:ext cx="4608512" cy="63986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 descr="http://www.dannydorling.org/books/onepercent/Media/transparent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50" y="-68263"/>
            <a:ext cx="9525" cy="9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www.dannydorling.org/books/onepercent/Media/transparent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150" y="84137"/>
            <a:ext cx="9525" cy="9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150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2678" y="4725144"/>
            <a:ext cx="3505200" cy="733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itle 1"/>
          <p:cNvSpPr>
            <a:spLocks noGrp="1"/>
          </p:cNvSpPr>
          <p:nvPr>
            <p:ph type="ctrTitle"/>
          </p:nvPr>
        </p:nvSpPr>
        <p:spPr>
          <a:xfrm>
            <a:off x="4716016" y="188640"/>
            <a:ext cx="4071862" cy="1214344"/>
          </a:xfrm>
        </p:spPr>
        <p:txBody>
          <a:bodyPr>
            <a:noAutofit/>
          </a:bodyPr>
          <a:lstStyle/>
          <a:p>
            <a:r>
              <a:rPr lang="en-GB" sz="3200" b="1" dirty="0" smtClean="0">
                <a:solidFill>
                  <a:srgbClr val="000000"/>
                </a:solidFill>
                <a:latin typeface="Garamond"/>
                <a:cs typeface="Garamond"/>
              </a:rPr>
              <a:t>Inequalities in terms of disposable assets</a:t>
            </a:r>
            <a:endParaRPr lang="en-GB" sz="3200" b="1" dirty="0">
              <a:solidFill>
                <a:srgbClr val="000000"/>
              </a:solidFill>
              <a:latin typeface="Garamond"/>
              <a:cs typeface="Garamond"/>
            </a:endParaRPr>
          </a:p>
        </p:txBody>
      </p:sp>
    </p:spTree>
    <p:extLst>
      <p:ext uri="{BB962C8B-B14F-4D97-AF65-F5344CB8AC3E}">
        <p14:creationId xmlns:p14="http://schemas.microsoft.com/office/powerpoint/2010/main" val="2091117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ctrTitle"/>
          </p:nvPr>
        </p:nvSpPr>
        <p:spPr>
          <a:xfrm>
            <a:off x="417937" y="236991"/>
            <a:ext cx="8568952" cy="792087"/>
          </a:xfrm>
        </p:spPr>
        <p:txBody>
          <a:bodyPr>
            <a:normAutofit/>
          </a:bodyPr>
          <a:lstStyle/>
          <a:p>
            <a:r>
              <a:rPr lang="en-GB" b="1" dirty="0">
                <a:solidFill>
                  <a:srgbClr val="000000"/>
                </a:solidFill>
                <a:latin typeface="Garamond"/>
                <a:cs typeface="Garamond"/>
              </a:rPr>
              <a:t>Higher education – the solution?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24759" y="1927100"/>
            <a:ext cx="5509380" cy="4131591"/>
          </a:xfrm>
          <a:prstGeom prst="rect">
            <a:avLst/>
          </a:prstGeom>
        </p:spPr>
      </p:pic>
      <p:sp>
        <p:nvSpPr>
          <p:cNvPr id="9" name="Oval Callout 8"/>
          <p:cNvSpPr/>
          <p:nvPr/>
        </p:nvSpPr>
        <p:spPr>
          <a:xfrm flipH="1">
            <a:off x="179509" y="1226335"/>
            <a:ext cx="5354515" cy="3656848"/>
          </a:xfrm>
          <a:prstGeom prst="wedgeEllipseCallout">
            <a:avLst>
              <a:gd name="adj1" fmla="val -65919"/>
              <a:gd name="adj2" fmla="val -1991"/>
            </a:avLst>
          </a:prstGeom>
          <a:solidFill>
            <a:srgbClr val="FFFFFF"/>
          </a:solidFill>
          <a:ln>
            <a:solidFill>
              <a:srgbClr val="7F7F7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1013058" y="1699289"/>
            <a:ext cx="3689355" cy="25545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2800" dirty="0">
                <a:solidFill>
                  <a:srgbClr val="000000"/>
                </a:solidFill>
                <a:latin typeface="Garamond"/>
                <a:cs typeface="Garamond"/>
              </a:rPr>
              <a:t>The best way to reduce inequalities with respect to labour …is to invest in education. </a:t>
            </a:r>
          </a:p>
          <a:p>
            <a:pPr algn="ctr"/>
            <a:endParaRPr lang="en-GB" sz="2000" b="1" dirty="0">
              <a:solidFill>
                <a:srgbClr val="000000"/>
              </a:solidFill>
              <a:latin typeface="Garamond"/>
              <a:cs typeface="Garamond"/>
            </a:endParaRPr>
          </a:p>
          <a:p>
            <a:pPr algn="ctr"/>
            <a:r>
              <a:rPr lang="en-GB" sz="2800" dirty="0">
                <a:solidFill>
                  <a:srgbClr val="000000"/>
                </a:solidFill>
                <a:latin typeface="Garamond"/>
                <a:cs typeface="Garamond"/>
              </a:rPr>
              <a:t>(</a:t>
            </a:r>
            <a:r>
              <a:rPr lang="en-GB" sz="2800" dirty="0" err="1">
                <a:solidFill>
                  <a:srgbClr val="000000"/>
                </a:solidFill>
                <a:latin typeface="Garamond"/>
                <a:cs typeface="Garamond"/>
              </a:rPr>
              <a:t>Piketty</a:t>
            </a:r>
            <a:r>
              <a:rPr lang="en-GB" sz="2800" dirty="0">
                <a:solidFill>
                  <a:srgbClr val="000000"/>
                </a:solidFill>
                <a:latin typeface="Garamond"/>
                <a:cs typeface="Garamond"/>
              </a:rPr>
              <a:t>, 2014)</a:t>
            </a:r>
          </a:p>
        </p:txBody>
      </p:sp>
    </p:spTree>
    <p:extLst>
      <p:ext uri="{BB962C8B-B14F-4D97-AF65-F5344CB8AC3E}">
        <p14:creationId xmlns:p14="http://schemas.microsoft.com/office/powerpoint/2010/main" val="89778469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0" y="6309320"/>
            <a:ext cx="9144000" cy="54868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itle 1"/>
          <p:cNvSpPr>
            <a:spLocks noGrp="1"/>
          </p:cNvSpPr>
          <p:nvPr>
            <p:ph type="ctrTitle"/>
          </p:nvPr>
        </p:nvSpPr>
        <p:spPr>
          <a:xfrm>
            <a:off x="296298" y="236991"/>
            <a:ext cx="8568952" cy="792087"/>
          </a:xfrm>
        </p:spPr>
        <p:txBody>
          <a:bodyPr>
            <a:normAutofit/>
          </a:bodyPr>
          <a:lstStyle/>
          <a:p>
            <a:r>
              <a:rPr lang="en-GB" b="1" dirty="0">
                <a:solidFill>
                  <a:srgbClr val="000000"/>
                </a:solidFill>
                <a:latin typeface="Garamond"/>
                <a:cs typeface="Garamond"/>
              </a:rPr>
              <a:t>Higher education – the problem?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9512" y="1503723"/>
            <a:ext cx="3676762" cy="4529250"/>
          </a:xfrm>
          <a:prstGeom prst="rect">
            <a:avLst/>
          </a:prstGeom>
        </p:spPr>
      </p:pic>
      <p:sp>
        <p:nvSpPr>
          <p:cNvPr id="10" name="Oval Callout 9"/>
          <p:cNvSpPr/>
          <p:nvPr/>
        </p:nvSpPr>
        <p:spPr>
          <a:xfrm>
            <a:off x="3856274" y="1503723"/>
            <a:ext cx="5217554" cy="4014796"/>
          </a:xfrm>
          <a:prstGeom prst="wedgeEllipseCallout">
            <a:avLst>
              <a:gd name="adj1" fmla="val -69556"/>
              <a:gd name="adj2" fmla="val 18009"/>
            </a:avLst>
          </a:prstGeom>
          <a:solidFill>
            <a:srgbClr val="FFFFFF"/>
          </a:solidFill>
          <a:ln>
            <a:solidFill>
              <a:srgbClr val="7F7F7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4411939" y="1934519"/>
            <a:ext cx="4019449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600" dirty="0">
                <a:solidFill>
                  <a:srgbClr val="000000"/>
                </a:solidFill>
                <a:latin typeface="Garamond"/>
                <a:cs typeface="Garamond"/>
              </a:rPr>
              <a:t>Human capital theory fails the test of realism… the rapid growth of income inequality in both the US and the UK has coincided with historic highs in educational participation. </a:t>
            </a:r>
            <a:endParaRPr lang="en-GB" sz="2800" b="1" dirty="0">
              <a:solidFill>
                <a:srgbClr val="000000"/>
              </a:solidFill>
              <a:latin typeface="Garamond"/>
              <a:cs typeface="Garamond"/>
            </a:endParaRPr>
          </a:p>
          <a:p>
            <a:pPr algn="ctr"/>
            <a:r>
              <a:rPr lang="en-US" sz="2600" dirty="0">
                <a:solidFill>
                  <a:srgbClr val="000000"/>
                </a:solidFill>
                <a:latin typeface="Garamond"/>
                <a:cs typeface="Garamond"/>
              </a:rPr>
              <a:t>(</a:t>
            </a:r>
            <a:r>
              <a:rPr lang="en-US" sz="2600" dirty="0" err="1">
                <a:solidFill>
                  <a:srgbClr val="000000"/>
                </a:solidFill>
                <a:latin typeface="Garamond"/>
                <a:cs typeface="Garamond"/>
                <a:hlinkClick r:id="rId4"/>
              </a:rPr>
              <a:t>Marginson</a:t>
            </a:r>
            <a:r>
              <a:rPr lang="en-US" sz="2600" dirty="0">
                <a:solidFill>
                  <a:srgbClr val="000000"/>
                </a:solidFill>
                <a:latin typeface="Garamond"/>
                <a:cs typeface="Garamond"/>
                <a:hlinkClick r:id="rId4"/>
              </a:rPr>
              <a:t>, 2015</a:t>
            </a:r>
            <a:r>
              <a:rPr lang="en-US" sz="2600" dirty="0">
                <a:solidFill>
                  <a:srgbClr val="000000"/>
                </a:solidFill>
                <a:latin typeface="Garamond"/>
                <a:cs typeface="Garamond"/>
              </a:rPr>
              <a:t>)</a:t>
            </a:r>
            <a:endParaRPr lang="en-GB" sz="2600" b="1" dirty="0">
              <a:solidFill>
                <a:srgbClr val="000000"/>
              </a:solidFill>
              <a:latin typeface="Garamond"/>
              <a:cs typeface="Garamond"/>
            </a:endParaRPr>
          </a:p>
        </p:txBody>
      </p:sp>
    </p:spTree>
    <p:extLst>
      <p:ext uri="{BB962C8B-B14F-4D97-AF65-F5344CB8AC3E}">
        <p14:creationId xmlns:p14="http://schemas.microsoft.com/office/powerpoint/2010/main" val="316680381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  <a:latin typeface="Garamond"/>
              <a:cs typeface="Garamond"/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457200" y="105737"/>
            <a:ext cx="8229600" cy="957577"/>
          </a:xfrm>
        </p:spPr>
        <p:txBody>
          <a:bodyPr>
            <a:normAutofit/>
          </a:bodyPr>
          <a:lstStyle/>
          <a:p>
            <a:r>
              <a:rPr lang="en-GB" sz="4000" b="1" dirty="0">
                <a:solidFill>
                  <a:schemeClr val="bg1"/>
                </a:solidFill>
                <a:latin typeface="Garamond"/>
                <a:cs typeface="Garamond"/>
              </a:rPr>
              <a:t>A paradox?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58261" y="2157479"/>
            <a:ext cx="1928539" cy="19285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Oval Callout 1"/>
          <p:cNvSpPr/>
          <p:nvPr/>
        </p:nvSpPr>
        <p:spPr>
          <a:xfrm>
            <a:off x="147364" y="1219200"/>
            <a:ext cx="5829300" cy="3530600"/>
          </a:xfrm>
          <a:prstGeom prst="wedgeEllipseCallout">
            <a:avLst>
              <a:gd name="adj1" fmla="val 71011"/>
              <a:gd name="adj2" fmla="val 14587"/>
            </a:avLst>
          </a:prstGeom>
          <a:solidFill>
            <a:schemeClr val="tx1"/>
          </a:solidFill>
          <a:ln>
            <a:solidFill>
              <a:srgbClr val="7F7F7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2400" dirty="0">
                <a:solidFill>
                  <a:schemeClr val="bg1"/>
                </a:solidFill>
                <a:latin typeface="Garamond"/>
                <a:cs typeface="Garamond"/>
              </a:rPr>
              <a:t>We seem to have a paradox. Mass HE has produced a mass graduate population who are massively compliant with growing massive inequality. Has </a:t>
            </a:r>
            <a:r>
              <a:rPr lang="en-GB" sz="2400" dirty="0" err="1">
                <a:solidFill>
                  <a:schemeClr val="bg1"/>
                </a:solidFill>
                <a:latin typeface="Garamond"/>
                <a:cs typeface="Garamond"/>
              </a:rPr>
              <a:t>massification</a:t>
            </a:r>
            <a:r>
              <a:rPr lang="en-GB" sz="2400" dirty="0">
                <a:solidFill>
                  <a:schemeClr val="bg1"/>
                </a:solidFill>
                <a:latin typeface="Garamond"/>
                <a:cs typeface="Garamond"/>
              </a:rPr>
              <a:t> failed?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150630" y="4215536"/>
            <a:ext cx="2536170" cy="1754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dirty="0">
                <a:solidFill>
                  <a:srgbClr val="000000"/>
                </a:solidFill>
                <a:latin typeface="Garamond"/>
                <a:cs typeface="Garamond"/>
              </a:rPr>
              <a:t>Rob Cuthbert</a:t>
            </a:r>
          </a:p>
          <a:p>
            <a:pPr algn="r"/>
            <a:r>
              <a:rPr lang="en-GB" dirty="0">
                <a:solidFill>
                  <a:srgbClr val="000000"/>
                </a:solidFill>
                <a:latin typeface="Garamond"/>
                <a:cs typeface="Garamond"/>
              </a:rPr>
              <a:t>Emeritus Professor of Higher Education Management</a:t>
            </a:r>
          </a:p>
          <a:p>
            <a:pPr algn="r"/>
            <a:r>
              <a:rPr lang="en-GB" dirty="0">
                <a:solidFill>
                  <a:srgbClr val="000000"/>
                </a:solidFill>
                <a:latin typeface="Garamond"/>
                <a:cs typeface="Garamond"/>
              </a:rPr>
              <a:t>University of West of England, Bristol</a:t>
            </a:r>
          </a:p>
        </p:txBody>
      </p:sp>
    </p:spTree>
    <p:extLst>
      <p:ext uri="{BB962C8B-B14F-4D97-AF65-F5344CB8AC3E}">
        <p14:creationId xmlns:p14="http://schemas.microsoft.com/office/powerpoint/2010/main" val="41095194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06821"/>
          </a:xfrm>
        </p:spPr>
        <p:txBody>
          <a:bodyPr>
            <a:normAutofit/>
          </a:bodyPr>
          <a:lstStyle/>
          <a:p>
            <a:r>
              <a:rPr lang="en-US" sz="4800" dirty="0" smtClean="0">
                <a:solidFill>
                  <a:srgbClr val="C8EAF2"/>
                </a:solidFill>
                <a:latin typeface="Garamond"/>
                <a:cs typeface="Garamond"/>
              </a:rPr>
              <a:t>Key questions</a:t>
            </a:r>
            <a:endParaRPr lang="en-US" sz="4800" dirty="0">
              <a:solidFill>
                <a:srgbClr val="C8EAF2"/>
              </a:solidFill>
              <a:latin typeface="Garamond"/>
              <a:cs typeface="Garamond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27081"/>
            <a:ext cx="8229600" cy="4525963"/>
          </a:xfrm>
        </p:spPr>
        <p:txBody>
          <a:bodyPr/>
          <a:lstStyle/>
          <a:p>
            <a:r>
              <a:rPr lang="en-US" dirty="0" smtClean="0">
                <a:solidFill>
                  <a:srgbClr val="C8EAF2"/>
                </a:solidFill>
                <a:latin typeface="Garamond"/>
                <a:cs typeface="Garamond"/>
              </a:rPr>
              <a:t>Assumptions about higher education </a:t>
            </a:r>
            <a:r>
              <a:rPr lang="en-US" i="1" dirty="0" smtClean="0">
                <a:solidFill>
                  <a:srgbClr val="C8EAF2"/>
                </a:solidFill>
                <a:latin typeface="Garamond"/>
                <a:cs typeface="Garamond"/>
              </a:rPr>
              <a:t>(what is it for?)</a:t>
            </a:r>
          </a:p>
          <a:p>
            <a:endParaRPr lang="en-US" dirty="0">
              <a:solidFill>
                <a:srgbClr val="C8EAF2"/>
              </a:solidFill>
              <a:latin typeface="Garamond"/>
              <a:cs typeface="Garamond"/>
            </a:endParaRPr>
          </a:p>
          <a:p>
            <a:r>
              <a:rPr lang="en-US" dirty="0" smtClean="0">
                <a:solidFill>
                  <a:srgbClr val="C8EAF2"/>
                </a:solidFill>
                <a:latin typeface="Garamond"/>
                <a:cs typeface="Garamond"/>
              </a:rPr>
              <a:t>Is the expansion of higher education a great </a:t>
            </a:r>
            <a:r>
              <a:rPr lang="en-US" dirty="0" err="1" smtClean="0">
                <a:solidFill>
                  <a:srgbClr val="C8EAF2"/>
                </a:solidFill>
                <a:latin typeface="Garamond"/>
                <a:cs typeface="Garamond"/>
              </a:rPr>
              <a:t>equalising</a:t>
            </a:r>
            <a:r>
              <a:rPr lang="en-US" dirty="0" smtClean="0">
                <a:solidFill>
                  <a:srgbClr val="C8EAF2"/>
                </a:solidFill>
                <a:latin typeface="Garamond"/>
                <a:cs typeface="Garamond"/>
              </a:rPr>
              <a:t> project?</a:t>
            </a:r>
          </a:p>
          <a:p>
            <a:endParaRPr lang="en-US" dirty="0">
              <a:solidFill>
                <a:srgbClr val="C8EAF2"/>
              </a:solidFill>
              <a:latin typeface="Garamond"/>
              <a:cs typeface="Garamond"/>
            </a:endParaRPr>
          </a:p>
          <a:p>
            <a:r>
              <a:rPr lang="en-US" dirty="0" smtClean="0">
                <a:solidFill>
                  <a:srgbClr val="C8EAF2"/>
                </a:solidFill>
                <a:latin typeface="Garamond"/>
                <a:cs typeface="Garamond"/>
              </a:rPr>
              <a:t>Is higher education reinforcing existing inequalities?</a:t>
            </a:r>
            <a:endParaRPr lang="en-US" dirty="0">
              <a:solidFill>
                <a:srgbClr val="C8EAF2"/>
              </a:solidFill>
              <a:latin typeface="Garamond"/>
              <a:cs typeface="Garamond"/>
            </a:endParaRPr>
          </a:p>
        </p:txBody>
      </p:sp>
    </p:spTree>
    <p:extLst>
      <p:ext uri="{BB962C8B-B14F-4D97-AF65-F5344CB8AC3E}">
        <p14:creationId xmlns:p14="http://schemas.microsoft.com/office/powerpoint/2010/main" val="171844437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4304" y="2495833"/>
            <a:ext cx="8229600" cy="1358678"/>
          </a:xfrm>
        </p:spPr>
        <p:txBody>
          <a:bodyPr>
            <a:noAutofit/>
          </a:bodyPr>
          <a:lstStyle/>
          <a:p>
            <a:pPr algn="l"/>
            <a:r>
              <a:rPr lang="en-US" sz="4800" dirty="0" smtClean="0">
                <a:solidFill>
                  <a:srgbClr val="C8EAF2"/>
                </a:solidFill>
                <a:latin typeface="Garamond"/>
                <a:cs typeface="Garamond"/>
              </a:rPr>
              <a:t>How does higher education relate to in/equality? </a:t>
            </a:r>
            <a:endParaRPr lang="en-US" sz="4800" i="1" dirty="0">
              <a:solidFill>
                <a:srgbClr val="C8EAF2"/>
              </a:solidFill>
              <a:latin typeface="Garamond"/>
              <a:cs typeface="Garamond"/>
            </a:endParaRPr>
          </a:p>
        </p:txBody>
      </p:sp>
    </p:spTree>
    <p:extLst>
      <p:ext uri="{BB962C8B-B14F-4D97-AF65-F5344CB8AC3E}">
        <p14:creationId xmlns:p14="http://schemas.microsoft.com/office/powerpoint/2010/main" val="2158910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0000"/>
              </a:solidFill>
              <a:latin typeface="Garamond"/>
              <a:cs typeface="Garamond"/>
            </a:endParaRPr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b="1" dirty="0" smtClean="0">
                <a:solidFill>
                  <a:srgbClr val="000000"/>
                </a:solidFill>
                <a:latin typeface="Garamond"/>
                <a:cs typeface="Garamond"/>
              </a:rPr>
              <a:t>Principal axes of inequality?</a:t>
            </a:r>
            <a:endParaRPr lang="en-GB" b="1" dirty="0">
              <a:solidFill>
                <a:srgbClr val="000000"/>
              </a:solidFill>
              <a:latin typeface="Garamond"/>
              <a:cs typeface="Garamond"/>
            </a:endParaRPr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457200" y="1895566"/>
            <a:ext cx="8229600" cy="37902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4000" dirty="0" smtClean="0">
                <a:solidFill>
                  <a:srgbClr val="000000"/>
                </a:solidFill>
                <a:latin typeface="Garamond"/>
                <a:cs typeface="Garamond"/>
              </a:rPr>
              <a:t>Gender</a:t>
            </a:r>
          </a:p>
          <a:p>
            <a:endParaRPr lang="en-GB" sz="4000" dirty="0" smtClean="0">
              <a:solidFill>
                <a:srgbClr val="000000"/>
              </a:solidFill>
              <a:latin typeface="Garamond"/>
              <a:cs typeface="Garamond"/>
            </a:endParaRPr>
          </a:p>
          <a:p>
            <a:r>
              <a:rPr lang="en-GB" sz="4000" dirty="0" smtClean="0">
                <a:solidFill>
                  <a:srgbClr val="000000"/>
                </a:solidFill>
                <a:latin typeface="Garamond"/>
                <a:cs typeface="Garamond"/>
              </a:rPr>
              <a:t>Ethnicity/ race</a:t>
            </a:r>
          </a:p>
          <a:p>
            <a:endParaRPr lang="en-GB" sz="4000" dirty="0" smtClean="0">
              <a:solidFill>
                <a:srgbClr val="000000"/>
              </a:solidFill>
              <a:latin typeface="Garamond"/>
              <a:cs typeface="Garamond"/>
            </a:endParaRPr>
          </a:p>
          <a:p>
            <a:r>
              <a:rPr lang="en-GB" sz="4000" dirty="0" smtClean="0">
                <a:solidFill>
                  <a:srgbClr val="000000"/>
                </a:solidFill>
                <a:latin typeface="Garamond"/>
                <a:cs typeface="Garamond"/>
              </a:rPr>
              <a:t>Social class</a:t>
            </a:r>
            <a:endParaRPr lang="en-GB" sz="4000" dirty="0">
              <a:solidFill>
                <a:srgbClr val="000000"/>
              </a:solidFill>
              <a:latin typeface="Garamond"/>
              <a:cs typeface="Garamond"/>
            </a:endParaRPr>
          </a:p>
        </p:txBody>
      </p:sp>
    </p:spTree>
    <p:extLst>
      <p:ext uri="{BB962C8B-B14F-4D97-AF65-F5344CB8AC3E}">
        <p14:creationId xmlns:p14="http://schemas.microsoft.com/office/powerpoint/2010/main" val="10607506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0000"/>
              </a:solidFill>
              <a:latin typeface="Garamond"/>
              <a:cs typeface="Garamond"/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000" b="1" dirty="0">
                <a:solidFill>
                  <a:srgbClr val="000000"/>
                </a:solidFill>
                <a:latin typeface="Garamond"/>
                <a:cs typeface="Garamond"/>
              </a:rPr>
              <a:t>Gender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GB" sz="2400" dirty="0">
                <a:solidFill>
                  <a:srgbClr val="000000"/>
                </a:solidFill>
                <a:latin typeface="Garamond"/>
                <a:cs typeface="Garamond"/>
              </a:rPr>
              <a:t>Almost universal progress across 20</a:t>
            </a:r>
            <a:r>
              <a:rPr lang="en-GB" sz="2400" baseline="30000" dirty="0">
                <a:solidFill>
                  <a:srgbClr val="000000"/>
                </a:solidFill>
                <a:latin typeface="Garamond"/>
                <a:cs typeface="Garamond"/>
              </a:rPr>
              <a:t>th</a:t>
            </a:r>
            <a:r>
              <a:rPr lang="en-GB" sz="2400" dirty="0">
                <a:solidFill>
                  <a:srgbClr val="000000"/>
                </a:solidFill>
                <a:latin typeface="Garamond"/>
                <a:cs typeface="Garamond"/>
              </a:rPr>
              <a:t> century</a:t>
            </a:r>
          </a:p>
          <a:p>
            <a:endParaRPr lang="en-GB" sz="2400" dirty="0">
              <a:solidFill>
                <a:srgbClr val="000000"/>
              </a:solidFill>
              <a:latin typeface="Garamond"/>
              <a:cs typeface="Garamond"/>
            </a:endParaRPr>
          </a:p>
          <a:p>
            <a:r>
              <a:rPr lang="en-GB" sz="2400" dirty="0">
                <a:solidFill>
                  <a:srgbClr val="000000"/>
                </a:solidFill>
                <a:latin typeface="Garamond"/>
                <a:cs typeface="Garamond"/>
              </a:rPr>
              <a:t>From complete exclusion of women to female majority*</a:t>
            </a:r>
          </a:p>
          <a:p>
            <a:pPr lvl="1"/>
            <a:r>
              <a:rPr lang="en-GB" sz="2400" dirty="0">
                <a:solidFill>
                  <a:srgbClr val="000000"/>
                </a:solidFill>
                <a:latin typeface="Garamond"/>
                <a:cs typeface="Garamond"/>
              </a:rPr>
              <a:t>Among </a:t>
            </a:r>
            <a:r>
              <a:rPr lang="en-GB" sz="2400" i="1" dirty="0">
                <a:solidFill>
                  <a:srgbClr val="000000"/>
                </a:solidFill>
                <a:latin typeface="Garamond"/>
                <a:cs typeface="Garamond"/>
              </a:rPr>
              <a:t>undergraduate</a:t>
            </a:r>
            <a:r>
              <a:rPr lang="en-GB" sz="2400" dirty="0">
                <a:solidFill>
                  <a:srgbClr val="000000"/>
                </a:solidFill>
                <a:latin typeface="Garamond"/>
                <a:cs typeface="Garamond"/>
              </a:rPr>
              <a:t> students</a:t>
            </a:r>
          </a:p>
          <a:p>
            <a:endParaRPr lang="en-GB" sz="2400" dirty="0">
              <a:solidFill>
                <a:srgbClr val="000000"/>
              </a:solidFill>
              <a:latin typeface="Garamond"/>
              <a:cs typeface="Garamond"/>
            </a:endParaRPr>
          </a:p>
          <a:p>
            <a:r>
              <a:rPr lang="en-GB" sz="2400" dirty="0">
                <a:solidFill>
                  <a:srgbClr val="000000"/>
                </a:solidFill>
                <a:latin typeface="Garamond"/>
                <a:cs typeface="Garamond"/>
              </a:rPr>
              <a:t>BUT:</a:t>
            </a:r>
          </a:p>
          <a:p>
            <a:pPr lvl="1"/>
            <a:r>
              <a:rPr lang="en-GB" sz="2400" dirty="0">
                <a:solidFill>
                  <a:srgbClr val="000000"/>
                </a:solidFill>
                <a:latin typeface="Garamond"/>
                <a:cs typeface="Garamond"/>
              </a:rPr>
              <a:t>‘Segregation’ by discipline</a:t>
            </a:r>
          </a:p>
          <a:p>
            <a:pPr lvl="1"/>
            <a:r>
              <a:rPr lang="en-GB" sz="2400" dirty="0">
                <a:solidFill>
                  <a:srgbClr val="000000"/>
                </a:solidFill>
                <a:latin typeface="Garamond"/>
                <a:cs typeface="Garamond"/>
              </a:rPr>
              <a:t>The student experience</a:t>
            </a:r>
          </a:p>
          <a:p>
            <a:pPr lvl="1"/>
            <a:r>
              <a:rPr lang="en-GB" sz="2400" dirty="0">
                <a:solidFill>
                  <a:srgbClr val="000000"/>
                </a:solidFill>
                <a:latin typeface="Garamond"/>
                <a:cs typeface="Garamond"/>
              </a:rPr>
              <a:t>The glass ceiling</a:t>
            </a:r>
          </a:p>
          <a:p>
            <a:endParaRPr lang="en-GB" sz="2400" dirty="0">
              <a:solidFill>
                <a:srgbClr val="000000"/>
              </a:solidFill>
              <a:latin typeface="Garamond"/>
              <a:cs typeface="Garamond"/>
            </a:endParaRPr>
          </a:p>
          <a:p>
            <a:pPr marL="0" indent="0">
              <a:buNone/>
            </a:pPr>
            <a:r>
              <a:rPr lang="en-GB" sz="2000" dirty="0">
                <a:solidFill>
                  <a:srgbClr val="000000"/>
                </a:solidFill>
                <a:latin typeface="Garamond"/>
                <a:cs typeface="Garamond"/>
              </a:rPr>
              <a:t>*See especially Di </a:t>
            </a:r>
            <a:r>
              <a:rPr lang="en-GB" sz="2000" dirty="0" err="1">
                <a:solidFill>
                  <a:srgbClr val="000000"/>
                </a:solidFill>
                <a:latin typeface="Garamond"/>
                <a:cs typeface="Garamond"/>
              </a:rPr>
              <a:t>Prete</a:t>
            </a:r>
            <a:r>
              <a:rPr lang="en-GB" sz="2000" dirty="0">
                <a:solidFill>
                  <a:srgbClr val="000000"/>
                </a:solidFill>
                <a:latin typeface="Garamond"/>
                <a:cs typeface="Garamond"/>
              </a:rPr>
              <a:t> and </a:t>
            </a:r>
            <a:r>
              <a:rPr lang="en-GB" sz="2000" dirty="0" err="1">
                <a:solidFill>
                  <a:srgbClr val="000000"/>
                </a:solidFill>
                <a:latin typeface="Garamond"/>
                <a:cs typeface="Garamond"/>
              </a:rPr>
              <a:t>Buchmann</a:t>
            </a:r>
            <a:r>
              <a:rPr lang="en-GB" sz="2000" dirty="0">
                <a:solidFill>
                  <a:srgbClr val="000000"/>
                </a:solidFill>
                <a:latin typeface="Garamond"/>
                <a:cs typeface="Garamond"/>
              </a:rPr>
              <a:t> (2013</a:t>
            </a:r>
            <a:r>
              <a:rPr lang="en-GB" sz="2000" dirty="0" smtClean="0">
                <a:solidFill>
                  <a:srgbClr val="000000"/>
                </a:solidFill>
                <a:latin typeface="Garamond"/>
                <a:cs typeface="Garamond"/>
              </a:rPr>
              <a:t>) The rise </a:t>
            </a:r>
            <a:r>
              <a:rPr lang="en-GB" sz="2000" dirty="0">
                <a:solidFill>
                  <a:srgbClr val="000000"/>
                </a:solidFill>
                <a:latin typeface="Garamond"/>
                <a:cs typeface="Garamond"/>
              </a:rPr>
              <a:t>of women: The Growing Gender Gap in Education and What it Means for American Schools</a:t>
            </a:r>
          </a:p>
        </p:txBody>
      </p:sp>
    </p:spTree>
    <p:extLst>
      <p:ext uri="{BB962C8B-B14F-4D97-AF65-F5344CB8AC3E}">
        <p14:creationId xmlns:p14="http://schemas.microsoft.com/office/powerpoint/2010/main" val="37692902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0000"/>
              </a:solidFill>
              <a:latin typeface="Garamond"/>
              <a:cs typeface="Garamond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1206" y="277813"/>
            <a:ext cx="4341018" cy="31551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0189" y="3432969"/>
            <a:ext cx="4341018" cy="31551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0189" y="277813"/>
            <a:ext cx="4341019" cy="31551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1208" y="3432969"/>
            <a:ext cx="4341017" cy="31551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230188" y="6540997"/>
            <a:ext cx="868203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rgbClr val="000000"/>
                </a:solidFill>
                <a:latin typeface="Palatino Linotype"/>
                <a:cs typeface="Palatino Linotype"/>
              </a:rPr>
              <a:t>Source: HESA </a:t>
            </a:r>
            <a:r>
              <a:rPr lang="en-GB" sz="1200" i="1" dirty="0">
                <a:solidFill>
                  <a:srgbClr val="000000"/>
                </a:solidFill>
                <a:latin typeface="Palatino Linotype"/>
                <a:cs typeface="Palatino Linotype"/>
              </a:rPr>
              <a:t>Students in Higher Education Institutions</a:t>
            </a:r>
            <a:r>
              <a:rPr lang="en-GB" sz="1200" dirty="0">
                <a:solidFill>
                  <a:srgbClr val="000000"/>
                </a:solidFill>
                <a:latin typeface="Palatino Linotype"/>
                <a:cs typeface="Palatino Linotype"/>
              </a:rPr>
              <a:t> (1994/95 – 2013/14) UK-domiciled students/qualifiers only </a:t>
            </a:r>
          </a:p>
        </p:txBody>
      </p:sp>
    </p:spTree>
    <p:extLst>
      <p:ext uri="{BB962C8B-B14F-4D97-AF65-F5344CB8AC3E}">
        <p14:creationId xmlns:p14="http://schemas.microsoft.com/office/powerpoint/2010/main" val="21437871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0000"/>
              </a:solidFill>
              <a:latin typeface="Garamond"/>
              <a:cs typeface="Garamond"/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000" dirty="0" smtClean="0">
                <a:solidFill>
                  <a:srgbClr val="000000"/>
                </a:solidFill>
                <a:latin typeface="Garamond"/>
                <a:cs typeface="Garamond"/>
              </a:rPr>
              <a:t>Ethnicity</a:t>
            </a:r>
            <a:endParaRPr lang="en-GB" sz="4000" dirty="0">
              <a:solidFill>
                <a:srgbClr val="000000"/>
              </a:solidFill>
              <a:latin typeface="Garamond"/>
              <a:cs typeface="Garamond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>
                <a:solidFill>
                  <a:srgbClr val="000000"/>
                </a:solidFill>
                <a:latin typeface="Garamond"/>
                <a:cs typeface="Garamond"/>
              </a:rPr>
              <a:t>Unlike gender, nature of the differences varies across countries</a:t>
            </a:r>
          </a:p>
          <a:p>
            <a:endParaRPr lang="en-GB" dirty="0">
              <a:solidFill>
                <a:srgbClr val="000000"/>
              </a:solidFill>
              <a:latin typeface="Garamond"/>
              <a:cs typeface="Garamond"/>
            </a:endParaRPr>
          </a:p>
          <a:p>
            <a:r>
              <a:rPr lang="en-GB" dirty="0">
                <a:solidFill>
                  <a:srgbClr val="000000"/>
                </a:solidFill>
                <a:latin typeface="Garamond"/>
                <a:cs typeface="Garamond"/>
              </a:rPr>
              <a:t>E.g. compare: China, Turkey, UK, USA</a:t>
            </a:r>
          </a:p>
          <a:p>
            <a:endParaRPr lang="en-GB" dirty="0">
              <a:solidFill>
                <a:srgbClr val="000000"/>
              </a:solidFill>
              <a:latin typeface="Garamond"/>
              <a:cs typeface="Garamond"/>
            </a:endParaRPr>
          </a:p>
          <a:p>
            <a:r>
              <a:rPr lang="en-GB" dirty="0">
                <a:solidFill>
                  <a:srgbClr val="000000"/>
                </a:solidFill>
                <a:latin typeface="Garamond"/>
                <a:cs typeface="Garamond"/>
              </a:rPr>
              <a:t>Complex patterns of inequality/advantage</a:t>
            </a:r>
          </a:p>
          <a:p>
            <a:pPr lvl="1"/>
            <a:endParaRPr lang="en-GB" dirty="0">
              <a:solidFill>
                <a:srgbClr val="000000"/>
              </a:solidFill>
              <a:latin typeface="Garamond"/>
              <a:cs typeface="Garamond"/>
            </a:endParaRPr>
          </a:p>
        </p:txBody>
      </p:sp>
    </p:spTree>
    <p:extLst>
      <p:ext uri="{BB962C8B-B14F-4D97-AF65-F5344CB8AC3E}">
        <p14:creationId xmlns:p14="http://schemas.microsoft.com/office/powerpoint/2010/main" val="15680404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0000"/>
              </a:solidFill>
              <a:latin typeface="Garamond"/>
              <a:cs typeface="Garamond"/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000" dirty="0">
                <a:solidFill>
                  <a:srgbClr val="000000"/>
                </a:solidFill>
                <a:latin typeface="Garamond"/>
                <a:cs typeface="Garamond"/>
              </a:rPr>
              <a:t>E</a:t>
            </a:r>
            <a:r>
              <a:rPr lang="en-GB" sz="4000" dirty="0" smtClean="0">
                <a:solidFill>
                  <a:srgbClr val="000000"/>
                </a:solidFill>
                <a:latin typeface="Garamond"/>
                <a:cs typeface="Garamond"/>
              </a:rPr>
              <a:t>thnicity and </a:t>
            </a:r>
            <a:r>
              <a:rPr lang="en-GB" sz="4000" dirty="0">
                <a:solidFill>
                  <a:srgbClr val="000000"/>
                </a:solidFill>
                <a:latin typeface="Garamond"/>
                <a:cs typeface="Garamond"/>
              </a:rPr>
              <a:t>UK </a:t>
            </a:r>
            <a:r>
              <a:rPr lang="en-GB" sz="4000" dirty="0" smtClean="0">
                <a:solidFill>
                  <a:srgbClr val="000000"/>
                </a:solidFill>
                <a:latin typeface="Garamond"/>
                <a:cs typeface="Garamond"/>
              </a:rPr>
              <a:t>HE</a:t>
            </a:r>
            <a:endParaRPr lang="en-GB" sz="4000" dirty="0">
              <a:solidFill>
                <a:srgbClr val="000000"/>
              </a:solidFill>
              <a:latin typeface="Garamond"/>
              <a:cs typeface="Garamond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GB" dirty="0">
                <a:solidFill>
                  <a:srgbClr val="000000"/>
                </a:solidFill>
                <a:latin typeface="Garamond"/>
                <a:cs typeface="Garamond"/>
              </a:rPr>
              <a:t>All ‘black and minority ethnic’ groups have higher rate of entry to university than ‘White British’ group</a:t>
            </a:r>
          </a:p>
          <a:p>
            <a:endParaRPr lang="en-GB" dirty="0">
              <a:solidFill>
                <a:srgbClr val="000000"/>
              </a:solidFill>
              <a:latin typeface="Garamond"/>
              <a:cs typeface="Garamond"/>
            </a:endParaRPr>
          </a:p>
          <a:p>
            <a:r>
              <a:rPr lang="en-GB" b="1" dirty="0" smtClean="0">
                <a:solidFill>
                  <a:srgbClr val="000000"/>
                </a:solidFill>
                <a:latin typeface="Garamond"/>
                <a:cs typeface="Garamond"/>
              </a:rPr>
              <a:t>But</a:t>
            </a:r>
            <a:r>
              <a:rPr lang="en-GB" dirty="0" smtClean="0">
                <a:solidFill>
                  <a:srgbClr val="000000"/>
                </a:solidFill>
                <a:latin typeface="Garamond"/>
                <a:cs typeface="Garamond"/>
              </a:rPr>
              <a:t>:</a:t>
            </a:r>
            <a:endParaRPr lang="en-GB" dirty="0">
              <a:solidFill>
                <a:srgbClr val="000000"/>
              </a:solidFill>
              <a:latin typeface="Garamond"/>
              <a:cs typeface="Garamond"/>
            </a:endParaRPr>
          </a:p>
          <a:p>
            <a:pPr lvl="1"/>
            <a:r>
              <a:rPr lang="en-GB" dirty="0">
                <a:solidFill>
                  <a:srgbClr val="000000"/>
                </a:solidFill>
                <a:latin typeface="Garamond"/>
                <a:cs typeface="Garamond"/>
              </a:rPr>
              <a:t>Differences between groups (e.g. Indian, Pakistani)</a:t>
            </a:r>
          </a:p>
          <a:p>
            <a:pPr lvl="1"/>
            <a:r>
              <a:rPr lang="en-GB" dirty="0">
                <a:solidFill>
                  <a:srgbClr val="000000"/>
                </a:solidFill>
                <a:latin typeface="Garamond"/>
                <a:cs typeface="Garamond"/>
              </a:rPr>
              <a:t>Intersectionality (class, gender)</a:t>
            </a:r>
          </a:p>
          <a:p>
            <a:pPr lvl="1"/>
            <a:r>
              <a:rPr lang="en-GB" dirty="0">
                <a:solidFill>
                  <a:srgbClr val="000000"/>
                </a:solidFill>
                <a:latin typeface="Garamond"/>
                <a:cs typeface="Garamond"/>
              </a:rPr>
              <a:t>Access to ‘most prestigious universities’ (</a:t>
            </a:r>
            <a:r>
              <a:rPr lang="en-GB" dirty="0" err="1">
                <a:solidFill>
                  <a:srgbClr val="000000"/>
                </a:solidFill>
                <a:latin typeface="Garamond"/>
                <a:cs typeface="Garamond"/>
              </a:rPr>
              <a:t>Boliver</a:t>
            </a:r>
            <a:r>
              <a:rPr lang="en-GB" dirty="0">
                <a:solidFill>
                  <a:srgbClr val="000000"/>
                </a:solidFill>
                <a:latin typeface="Garamond"/>
                <a:cs typeface="Garamond"/>
              </a:rPr>
              <a:t>, 2015)</a:t>
            </a:r>
          </a:p>
          <a:p>
            <a:pPr lvl="1"/>
            <a:r>
              <a:rPr lang="en-GB" dirty="0">
                <a:solidFill>
                  <a:srgbClr val="000000"/>
                </a:solidFill>
                <a:latin typeface="Garamond"/>
                <a:cs typeface="Garamond"/>
              </a:rPr>
              <a:t>Differential </a:t>
            </a:r>
            <a:r>
              <a:rPr lang="en-GB" dirty="0" smtClean="0">
                <a:solidFill>
                  <a:srgbClr val="000000"/>
                </a:solidFill>
                <a:latin typeface="Garamond"/>
                <a:cs typeface="Garamond"/>
              </a:rPr>
              <a:t>attainment and experiences </a:t>
            </a:r>
            <a:r>
              <a:rPr lang="en-GB" i="1" dirty="0">
                <a:solidFill>
                  <a:srgbClr val="000000"/>
                </a:solidFill>
                <a:latin typeface="Garamond"/>
                <a:cs typeface="Garamond"/>
              </a:rPr>
              <a:t>at</a:t>
            </a:r>
            <a:r>
              <a:rPr lang="en-GB" dirty="0">
                <a:solidFill>
                  <a:srgbClr val="000000"/>
                </a:solidFill>
                <a:latin typeface="Garamond"/>
                <a:cs typeface="Garamond"/>
              </a:rPr>
              <a:t> </a:t>
            </a:r>
            <a:r>
              <a:rPr lang="en-GB" dirty="0" smtClean="0">
                <a:solidFill>
                  <a:srgbClr val="000000"/>
                </a:solidFill>
                <a:latin typeface="Garamond"/>
                <a:cs typeface="Garamond"/>
              </a:rPr>
              <a:t>university (Stevenson 2017)</a:t>
            </a:r>
            <a:endParaRPr lang="en-GB" dirty="0">
              <a:solidFill>
                <a:srgbClr val="000000"/>
              </a:solidFill>
              <a:latin typeface="Garamond"/>
              <a:cs typeface="Garamond"/>
            </a:endParaRPr>
          </a:p>
          <a:p>
            <a:pPr lvl="1"/>
            <a:r>
              <a:rPr lang="en-GB" dirty="0">
                <a:solidFill>
                  <a:srgbClr val="000000"/>
                </a:solidFill>
                <a:latin typeface="Garamond"/>
                <a:cs typeface="Garamond"/>
              </a:rPr>
              <a:t>Inequalities in outcomes (graduate jobs, postgraduate study) </a:t>
            </a:r>
            <a:r>
              <a:rPr lang="en-GB" dirty="0" smtClean="0">
                <a:solidFill>
                  <a:srgbClr val="000000"/>
                </a:solidFill>
                <a:latin typeface="Garamond"/>
                <a:cs typeface="Garamond"/>
              </a:rPr>
              <a:t>(Social </a:t>
            </a:r>
            <a:r>
              <a:rPr lang="en-GB" dirty="0">
                <a:solidFill>
                  <a:srgbClr val="000000"/>
                </a:solidFill>
                <a:latin typeface="Garamond"/>
                <a:cs typeface="Garamond"/>
              </a:rPr>
              <a:t>Mobility Commission </a:t>
            </a:r>
            <a:r>
              <a:rPr lang="en-GB" dirty="0" smtClean="0">
                <a:solidFill>
                  <a:srgbClr val="000000"/>
                </a:solidFill>
                <a:latin typeface="Garamond"/>
                <a:cs typeface="Garamond"/>
              </a:rPr>
              <a:t>2017</a:t>
            </a:r>
            <a:r>
              <a:rPr lang="en-GB" dirty="0">
                <a:solidFill>
                  <a:srgbClr val="000000"/>
                </a:solidFill>
                <a:latin typeface="Garamond"/>
                <a:cs typeface="Garamond"/>
              </a:rPr>
              <a:t>)</a:t>
            </a:r>
          </a:p>
          <a:p>
            <a:pPr lvl="1"/>
            <a:endParaRPr lang="en-GB" dirty="0">
              <a:solidFill>
                <a:srgbClr val="000000"/>
              </a:solidFill>
              <a:latin typeface="Garamond"/>
              <a:cs typeface="Garamond"/>
            </a:endParaRPr>
          </a:p>
        </p:txBody>
      </p:sp>
    </p:spTree>
    <p:extLst>
      <p:ext uri="{BB962C8B-B14F-4D97-AF65-F5344CB8AC3E}">
        <p14:creationId xmlns:p14="http://schemas.microsoft.com/office/powerpoint/2010/main" val="9111716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0000"/>
              </a:solidFill>
              <a:latin typeface="Garamond"/>
              <a:cs typeface="Garamond"/>
            </a:endParaRPr>
          </a:p>
        </p:txBody>
      </p:sp>
      <p:pic>
        <p:nvPicPr>
          <p:cNvPr id="2969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038" y="1417638"/>
            <a:ext cx="2778049" cy="453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06821"/>
          </a:xfrm>
        </p:spPr>
        <p:txBody>
          <a:bodyPr/>
          <a:lstStyle/>
          <a:p>
            <a:r>
              <a:rPr lang="en-GB" dirty="0" smtClean="0">
                <a:solidFill>
                  <a:srgbClr val="000000"/>
                </a:solidFill>
                <a:latin typeface="Garamond"/>
                <a:cs typeface="Garamond"/>
              </a:rPr>
              <a:t>Social class</a:t>
            </a:r>
            <a:endParaRPr lang="en-GB" b="1" dirty="0">
              <a:latin typeface="Palatino Linotype" panose="0204050205050503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46500" y="1600200"/>
            <a:ext cx="4940300" cy="4525963"/>
          </a:xfrm>
        </p:spPr>
        <p:txBody>
          <a:bodyPr>
            <a:normAutofit fontScale="92500" lnSpcReduction="20000"/>
          </a:bodyPr>
          <a:lstStyle/>
          <a:p>
            <a:r>
              <a:rPr lang="en-GB" dirty="0">
                <a:solidFill>
                  <a:srgbClr val="000000"/>
                </a:solidFill>
                <a:latin typeface="Garamond"/>
                <a:cs typeface="Garamond"/>
              </a:rPr>
              <a:t>Different definitions</a:t>
            </a:r>
          </a:p>
          <a:p>
            <a:pPr lvl="1"/>
            <a:r>
              <a:rPr lang="en-GB" dirty="0">
                <a:solidFill>
                  <a:srgbClr val="000000"/>
                </a:solidFill>
                <a:latin typeface="Garamond"/>
                <a:cs typeface="Garamond"/>
              </a:rPr>
              <a:t>Occupation</a:t>
            </a:r>
          </a:p>
          <a:p>
            <a:pPr lvl="1"/>
            <a:r>
              <a:rPr lang="en-GB" dirty="0">
                <a:solidFill>
                  <a:srgbClr val="000000"/>
                </a:solidFill>
                <a:latin typeface="Garamond"/>
                <a:cs typeface="Garamond"/>
              </a:rPr>
              <a:t>Ownership/wealth</a:t>
            </a:r>
          </a:p>
          <a:p>
            <a:pPr lvl="1"/>
            <a:r>
              <a:rPr lang="en-GB" dirty="0">
                <a:solidFill>
                  <a:srgbClr val="000000"/>
                </a:solidFill>
                <a:latin typeface="Garamond"/>
                <a:cs typeface="Garamond"/>
              </a:rPr>
              <a:t>Cultural capital (tastes, </a:t>
            </a:r>
            <a:r>
              <a:rPr lang="en-GB" dirty="0" smtClean="0">
                <a:solidFill>
                  <a:srgbClr val="000000"/>
                </a:solidFill>
                <a:latin typeface="Garamond"/>
                <a:cs typeface="Garamond"/>
              </a:rPr>
              <a:t>activities, education)</a:t>
            </a:r>
            <a:endParaRPr lang="en-GB" dirty="0">
              <a:solidFill>
                <a:srgbClr val="000000"/>
              </a:solidFill>
              <a:latin typeface="Garamond"/>
              <a:cs typeface="Garamond"/>
            </a:endParaRPr>
          </a:p>
          <a:p>
            <a:pPr lvl="1"/>
            <a:r>
              <a:rPr lang="en-GB" dirty="0">
                <a:solidFill>
                  <a:srgbClr val="000000"/>
                </a:solidFill>
                <a:latin typeface="Garamond"/>
                <a:cs typeface="Garamond"/>
              </a:rPr>
              <a:t>Social </a:t>
            </a:r>
            <a:r>
              <a:rPr lang="en-GB" dirty="0" smtClean="0">
                <a:solidFill>
                  <a:srgbClr val="000000"/>
                </a:solidFill>
                <a:latin typeface="Garamond"/>
                <a:cs typeface="Garamond"/>
              </a:rPr>
              <a:t>capital</a:t>
            </a:r>
            <a:endParaRPr lang="en-GB" dirty="0">
              <a:solidFill>
                <a:srgbClr val="000000"/>
              </a:solidFill>
              <a:latin typeface="Garamond"/>
              <a:cs typeface="Garamond"/>
            </a:endParaRPr>
          </a:p>
          <a:p>
            <a:pPr lvl="1"/>
            <a:r>
              <a:rPr lang="en-GB" dirty="0">
                <a:solidFill>
                  <a:srgbClr val="000000"/>
                </a:solidFill>
                <a:latin typeface="Garamond"/>
                <a:cs typeface="Garamond"/>
              </a:rPr>
              <a:t>Location e.g. urban/rural</a:t>
            </a:r>
          </a:p>
          <a:p>
            <a:pPr lvl="1"/>
            <a:endParaRPr lang="en-GB" dirty="0">
              <a:solidFill>
                <a:srgbClr val="000000"/>
              </a:solidFill>
              <a:latin typeface="Garamond"/>
              <a:cs typeface="Garamond"/>
            </a:endParaRPr>
          </a:p>
          <a:p>
            <a:r>
              <a:rPr lang="en-GB" dirty="0">
                <a:solidFill>
                  <a:srgbClr val="000000"/>
                </a:solidFill>
                <a:latin typeface="Garamond"/>
                <a:cs typeface="Garamond"/>
              </a:rPr>
              <a:t>National/international differences</a:t>
            </a:r>
          </a:p>
          <a:p>
            <a:pPr lvl="1"/>
            <a:r>
              <a:rPr lang="en-GB" dirty="0">
                <a:solidFill>
                  <a:srgbClr val="000000"/>
                </a:solidFill>
                <a:latin typeface="Garamond"/>
                <a:cs typeface="Garamond"/>
              </a:rPr>
              <a:t>Global classes?</a:t>
            </a:r>
          </a:p>
        </p:txBody>
      </p:sp>
    </p:spTree>
    <p:extLst>
      <p:ext uri="{BB962C8B-B14F-4D97-AF65-F5344CB8AC3E}">
        <p14:creationId xmlns:p14="http://schemas.microsoft.com/office/powerpoint/2010/main" val="28216646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0000"/>
              </a:solidFill>
              <a:latin typeface="Garamond"/>
              <a:cs typeface="Garamond"/>
            </a:endParaRPr>
          </a:p>
        </p:txBody>
      </p:sp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dirty="0">
                <a:solidFill>
                  <a:srgbClr val="000000"/>
                </a:solidFill>
                <a:latin typeface="Garamond"/>
                <a:cs typeface="Garamond"/>
              </a:rPr>
              <a:t>Origins and Destinations</a:t>
            </a:r>
          </a:p>
        </p:txBody>
      </p:sp>
      <p:sp>
        <p:nvSpPr>
          <p:cNvPr id="5847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</a:pPr>
            <a:r>
              <a:rPr lang="en-GB" altLang="en-US" dirty="0">
                <a:solidFill>
                  <a:srgbClr val="000000"/>
                </a:solidFill>
                <a:latin typeface="Garamond"/>
                <a:cs typeface="Garamond"/>
              </a:rPr>
              <a:t>There is a very longstanding link between social class (of parents) and educational attainment (of children)</a:t>
            </a:r>
          </a:p>
          <a:p>
            <a:pPr eaLnBrk="1" hangingPunct="1">
              <a:lnSpc>
                <a:spcPct val="90000"/>
              </a:lnSpc>
            </a:pPr>
            <a:endParaRPr lang="en-GB" altLang="en-US" dirty="0">
              <a:solidFill>
                <a:srgbClr val="000000"/>
              </a:solidFill>
              <a:latin typeface="Garamond"/>
              <a:cs typeface="Garamond"/>
            </a:endParaRPr>
          </a:p>
          <a:p>
            <a:pPr eaLnBrk="1" hangingPunct="1">
              <a:lnSpc>
                <a:spcPct val="90000"/>
              </a:lnSpc>
            </a:pPr>
            <a:r>
              <a:rPr lang="en-GB" altLang="en-US" dirty="0">
                <a:solidFill>
                  <a:srgbClr val="000000"/>
                </a:solidFill>
                <a:latin typeface="Garamond"/>
                <a:cs typeface="Garamond"/>
              </a:rPr>
              <a:t>The social class gap (unlike the gender gap) has </a:t>
            </a:r>
            <a:r>
              <a:rPr lang="en-GB" altLang="en-US" i="1" dirty="0">
                <a:solidFill>
                  <a:srgbClr val="000000"/>
                </a:solidFill>
                <a:latin typeface="Garamond"/>
                <a:cs typeface="Garamond"/>
              </a:rPr>
              <a:t>not</a:t>
            </a:r>
            <a:r>
              <a:rPr lang="en-GB" altLang="en-US" dirty="0">
                <a:solidFill>
                  <a:srgbClr val="000000"/>
                </a:solidFill>
                <a:latin typeface="Garamond"/>
                <a:cs typeface="Garamond"/>
              </a:rPr>
              <a:t> shifted substantially over time</a:t>
            </a:r>
          </a:p>
          <a:p>
            <a:pPr eaLnBrk="1" hangingPunct="1">
              <a:lnSpc>
                <a:spcPct val="90000"/>
              </a:lnSpc>
            </a:pPr>
            <a:endParaRPr lang="en-GB" altLang="en-US" dirty="0">
              <a:solidFill>
                <a:srgbClr val="000000"/>
              </a:solidFill>
              <a:latin typeface="Garamond"/>
              <a:cs typeface="Garamond"/>
            </a:endParaRPr>
          </a:p>
          <a:p>
            <a:pPr eaLnBrk="1" hangingPunct="1">
              <a:lnSpc>
                <a:spcPct val="90000"/>
              </a:lnSpc>
            </a:pPr>
            <a:r>
              <a:rPr lang="en-GB" altLang="en-US" dirty="0">
                <a:solidFill>
                  <a:srgbClr val="000000"/>
                </a:solidFill>
                <a:latin typeface="Garamond"/>
                <a:cs typeface="Garamond"/>
              </a:rPr>
              <a:t>Again, distinction between absolute and relative changes in </a:t>
            </a:r>
            <a:r>
              <a:rPr lang="en-GB" altLang="en-US" i="1" dirty="0">
                <a:solidFill>
                  <a:srgbClr val="000000"/>
                </a:solidFill>
                <a:latin typeface="Garamond"/>
                <a:cs typeface="Garamond"/>
              </a:rPr>
              <a:t>educational attainment</a:t>
            </a:r>
          </a:p>
        </p:txBody>
      </p:sp>
    </p:spTree>
    <p:extLst>
      <p:ext uri="{BB962C8B-B14F-4D97-AF65-F5344CB8AC3E}">
        <p14:creationId xmlns:p14="http://schemas.microsoft.com/office/powerpoint/2010/main" val="2490381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0000"/>
              </a:solidFill>
              <a:latin typeface="Garamond"/>
              <a:cs typeface="Garamond"/>
            </a:endParaRPr>
          </a:p>
        </p:txBody>
      </p:sp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z="4000" dirty="0">
                <a:solidFill>
                  <a:srgbClr val="000000"/>
                </a:solidFill>
                <a:latin typeface="Garamond"/>
                <a:cs typeface="Garamond"/>
              </a:rPr>
              <a:t>HE growth and class inequalities</a:t>
            </a:r>
          </a:p>
        </p:txBody>
      </p:sp>
      <p:sp>
        <p:nvSpPr>
          <p:cNvPr id="3072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GB" altLang="en-US">
                <a:solidFill>
                  <a:srgbClr val="000000"/>
                </a:solidFill>
                <a:latin typeface="Garamond"/>
                <a:cs typeface="Garamond"/>
              </a:rPr>
              <a:t>All social classes have improved their participation rate</a:t>
            </a:r>
          </a:p>
          <a:p>
            <a:pPr eaLnBrk="1" hangingPunct="1"/>
            <a:endParaRPr lang="en-GB" altLang="en-US">
              <a:solidFill>
                <a:srgbClr val="000000"/>
              </a:solidFill>
              <a:latin typeface="Garamond"/>
              <a:cs typeface="Garamond"/>
            </a:endParaRPr>
          </a:p>
          <a:p>
            <a:pPr eaLnBrk="1" hangingPunct="1"/>
            <a:r>
              <a:rPr lang="en-GB" altLang="en-US">
                <a:solidFill>
                  <a:srgbClr val="000000"/>
                </a:solidFill>
                <a:latin typeface="Garamond"/>
                <a:cs typeface="Garamond"/>
              </a:rPr>
              <a:t>BUT social class gap in participation rate has remained</a:t>
            </a:r>
          </a:p>
          <a:p>
            <a:pPr eaLnBrk="1" hangingPunct="1"/>
            <a:endParaRPr lang="en-GB" altLang="en-US">
              <a:solidFill>
                <a:srgbClr val="000000"/>
              </a:solidFill>
              <a:latin typeface="Garamond"/>
              <a:cs typeface="Garamond"/>
            </a:endParaRPr>
          </a:p>
          <a:p>
            <a:pPr eaLnBrk="1" hangingPunct="1"/>
            <a:r>
              <a:rPr lang="en-GB" altLang="en-US">
                <a:solidFill>
                  <a:srgbClr val="000000"/>
                </a:solidFill>
                <a:latin typeface="Garamond"/>
                <a:cs typeface="Garamond"/>
              </a:rPr>
              <a:t>Main beneficiary of expansion: middle-class women</a:t>
            </a:r>
          </a:p>
        </p:txBody>
      </p:sp>
    </p:spTree>
    <p:extLst>
      <p:ext uri="{BB962C8B-B14F-4D97-AF65-F5344CB8AC3E}">
        <p14:creationId xmlns:p14="http://schemas.microsoft.com/office/powerpoint/2010/main" val="46888751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03" grpId="0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0000"/>
              </a:solidFill>
              <a:latin typeface="Garamond"/>
              <a:cs typeface="Garamond"/>
            </a:endParaRPr>
          </a:p>
        </p:txBody>
      </p:sp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dirty="0">
                <a:solidFill>
                  <a:srgbClr val="000000"/>
                </a:solidFill>
                <a:latin typeface="Garamond"/>
                <a:cs typeface="Garamond"/>
              </a:rPr>
              <a:t>Persistent Inequality?</a:t>
            </a:r>
          </a:p>
        </p:txBody>
      </p:sp>
      <p:sp>
        <p:nvSpPr>
          <p:cNvPr id="5836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GB" altLang="en-US" sz="2800" dirty="0">
                <a:solidFill>
                  <a:srgbClr val="000000"/>
                </a:solidFill>
                <a:latin typeface="Garamond"/>
                <a:cs typeface="Garamond"/>
              </a:rPr>
              <a:t>These patterns are almost universal across the market economies</a:t>
            </a:r>
          </a:p>
          <a:p>
            <a:pPr eaLnBrk="1" hangingPunct="1">
              <a:lnSpc>
                <a:spcPct val="90000"/>
              </a:lnSpc>
            </a:pPr>
            <a:endParaRPr lang="en-GB" altLang="en-US" sz="2800" dirty="0">
              <a:solidFill>
                <a:srgbClr val="000000"/>
              </a:solidFill>
              <a:latin typeface="Garamond"/>
              <a:cs typeface="Garamond"/>
            </a:endParaRPr>
          </a:p>
          <a:p>
            <a:pPr eaLnBrk="1" hangingPunct="1">
              <a:lnSpc>
                <a:spcPct val="90000"/>
              </a:lnSpc>
            </a:pPr>
            <a:r>
              <a:rPr lang="en-GB" altLang="en-US" sz="2800" dirty="0">
                <a:solidFill>
                  <a:srgbClr val="000000"/>
                </a:solidFill>
                <a:latin typeface="Garamond"/>
                <a:cs typeface="Garamond"/>
              </a:rPr>
              <a:t>They appear stubbornly resistant to change, despite massive expansion</a:t>
            </a:r>
          </a:p>
          <a:p>
            <a:pPr eaLnBrk="1" hangingPunct="1">
              <a:lnSpc>
                <a:spcPct val="90000"/>
              </a:lnSpc>
            </a:pPr>
            <a:endParaRPr lang="en-GB" altLang="en-US" sz="2800" dirty="0">
              <a:solidFill>
                <a:srgbClr val="000000"/>
              </a:solidFill>
              <a:latin typeface="Garamond"/>
              <a:cs typeface="Garamond"/>
            </a:endParaRPr>
          </a:p>
          <a:p>
            <a:pPr eaLnBrk="1" hangingPunct="1">
              <a:lnSpc>
                <a:spcPct val="90000"/>
              </a:lnSpc>
            </a:pPr>
            <a:r>
              <a:rPr lang="en-GB" altLang="en-US" sz="2800" dirty="0" err="1">
                <a:solidFill>
                  <a:srgbClr val="000000"/>
                </a:solidFill>
                <a:latin typeface="Garamond"/>
                <a:cs typeface="Garamond"/>
              </a:rPr>
              <a:t>Shavit</a:t>
            </a:r>
            <a:r>
              <a:rPr lang="en-GB" altLang="en-US" sz="2800" dirty="0">
                <a:solidFill>
                  <a:srgbClr val="000000"/>
                </a:solidFill>
                <a:latin typeface="Garamond"/>
                <a:cs typeface="Garamond"/>
              </a:rPr>
              <a:t> and </a:t>
            </a:r>
            <a:r>
              <a:rPr lang="en-GB" altLang="en-US" sz="2800" dirty="0" err="1">
                <a:solidFill>
                  <a:srgbClr val="000000"/>
                </a:solidFill>
                <a:latin typeface="Garamond"/>
                <a:cs typeface="Garamond"/>
              </a:rPr>
              <a:t>Blossfeld</a:t>
            </a:r>
            <a:r>
              <a:rPr lang="en-GB" altLang="en-US" sz="2800" dirty="0">
                <a:solidFill>
                  <a:srgbClr val="000000"/>
                </a:solidFill>
                <a:latin typeface="Garamond"/>
                <a:cs typeface="Garamond"/>
              </a:rPr>
              <a:t> (1993) studied 13 countries and concluded that </a:t>
            </a:r>
            <a:r>
              <a:rPr lang="en-GB" altLang="en-US" sz="2800" dirty="0" err="1">
                <a:solidFill>
                  <a:srgbClr val="000000"/>
                </a:solidFill>
                <a:latin typeface="Garamond"/>
                <a:cs typeface="Garamond"/>
              </a:rPr>
              <a:t>massification</a:t>
            </a:r>
            <a:r>
              <a:rPr lang="en-GB" altLang="en-US" sz="2800" dirty="0">
                <a:solidFill>
                  <a:srgbClr val="000000"/>
                </a:solidFill>
                <a:latin typeface="Garamond"/>
                <a:cs typeface="Garamond"/>
              </a:rPr>
              <a:t> ≠ reduced inequality</a:t>
            </a:r>
          </a:p>
        </p:txBody>
      </p:sp>
    </p:spTree>
    <p:extLst>
      <p:ext uri="{BB962C8B-B14F-4D97-AF65-F5344CB8AC3E}">
        <p14:creationId xmlns:p14="http://schemas.microsoft.com/office/powerpoint/2010/main" val="5840432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6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6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6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368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81559"/>
            <a:ext cx="8229600" cy="2626129"/>
          </a:xfrm>
        </p:spPr>
        <p:txBody>
          <a:bodyPr>
            <a:noAutofit/>
          </a:bodyPr>
          <a:lstStyle/>
          <a:p>
            <a:r>
              <a:rPr lang="en-US" sz="3600" dirty="0" smtClean="0">
                <a:solidFill>
                  <a:srgbClr val="C8EAF2"/>
                </a:solidFill>
                <a:latin typeface="Garamond"/>
                <a:cs typeface="Garamond"/>
              </a:rPr>
              <a:t>What is higher education for?</a:t>
            </a:r>
          </a:p>
          <a:p>
            <a:endParaRPr lang="en-US" sz="3600" dirty="0">
              <a:solidFill>
                <a:srgbClr val="C8EAF2"/>
              </a:solidFill>
              <a:latin typeface="Garamond"/>
              <a:cs typeface="Garamond"/>
            </a:endParaRPr>
          </a:p>
          <a:p>
            <a:r>
              <a:rPr lang="en-US" sz="3600" dirty="0" smtClean="0">
                <a:solidFill>
                  <a:srgbClr val="C8EAF2"/>
                </a:solidFill>
                <a:latin typeface="Garamond"/>
                <a:cs typeface="Garamond"/>
              </a:rPr>
              <a:t>Does higher education relate to social and economic in/equality? If so, how?</a:t>
            </a:r>
            <a:endParaRPr lang="en-US" sz="3600" dirty="0">
              <a:solidFill>
                <a:srgbClr val="C8EAF2"/>
              </a:solidFill>
              <a:latin typeface="Garamond"/>
              <a:cs typeface="Garamond"/>
            </a:endParaRPr>
          </a:p>
        </p:txBody>
      </p:sp>
    </p:spTree>
    <p:extLst>
      <p:ext uri="{BB962C8B-B14F-4D97-AF65-F5344CB8AC3E}">
        <p14:creationId xmlns:p14="http://schemas.microsoft.com/office/powerpoint/2010/main" val="381075619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0000"/>
              </a:solidFill>
              <a:latin typeface="Garamond"/>
              <a:cs typeface="Garamond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0182" y="688230"/>
            <a:ext cx="7888818" cy="5730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Rectangle 2"/>
          <p:cNvSpPr>
            <a:spLocks noGrp="1" noChangeArrowheads="1"/>
          </p:cNvSpPr>
          <p:nvPr>
            <p:ph type="title"/>
          </p:nvPr>
        </p:nvSpPr>
        <p:spPr>
          <a:xfrm>
            <a:off x="4384971" y="378097"/>
            <a:ext cx="4124029" cy="921589"/>
          </a:xfrm>
        </p:spPr>
        <p:txBody>
          <a:bodyPr>
            <a:normAutofit/>
          </a:bodyPr>
          <a:lstStyle/>
          <a:p>
            <a:pPr algn="r" eaLnBrk="1" hangingPunct="1"/>
            <a:r>
              <a:rPr lang="en-GB" altLang="en-US" sz="2800" dirty="0" smtClean="0">
                <a:solidFill>
                  <a:srgbClr val="000000"/>
                </a:solidFill>
                <a:latin typeface="Garamond"/>
                <a:cs typeface="Garamond"/>
              </a:rPr>
              <a:t>Great British Class survey</a:t>
            </a:r>
            <a:endParaRPr lang="en-GB" altLang="en-US" sz="2800" dirty="0">
              <a:solidFill>
                <a:srgbClr val="000000"/>
              </a:solidFill>
              <a:latin typeface="Garamond"/>
              <a:cs typeface="Garamond"/>
            </a:endParaRPr>
          </a:p>
        </p:txBody>
      </p:sp>
    </p:spTree>
    <p:extLst>
      <p:ext uri="{BB962C8B-B14F-4D97-AF65-F5344CB8AC3E}">
        <p14:creationId xmlns:p14="http://schemas.microsoft.com/office/powerpoint/2010/main" val="92382625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0000"/>
              </a:solidFill>
              <a:latin typeface="Garamond"/>
              <a:cs typeface="Garamond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3063" y="159657"/>
            <a:ext cx="7769972" cy="5650139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583061" y="5809796"/>
            <a:ext cx="753042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en-GB" i="1" dirty="0">
                <a:solidFill>
                  <a:srgbClr val="000000"/>
                </a:solidFill>
                <a:latin typeface="Times New Roman"/>
                <a:ea typeface="Calibri" panose="020F0502020204030204" pitchFamily="34" charset="0"/>
                <a:cs typeface="Times New Roman"/>
              </a:rPr>
              <a:t>Rate of progression by UK-domiciled first-degree graduates to taught higher degree, by social class and first-degree institution type, 2009/10 – 2010/11</a:t>
            </a:r>
            <a:endParaRPr lang="en-GB" dirty="0">
              <a:solidFill>
                <a:srgbClr val="000000"/>
              </a:solidFill>
              <a:effectLst/>
              <a:latin typeface="Times New Roman"/>
              <a:ea typeface="Calibri" panose="020F0502020204030204" pitchFamily="34" charset="0"/>
              <a:cs typeface="Times New Roman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689520" y="6492984"/>
            <a:ext cx="5557058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en-GB" sz="1050" dirty="0">
                <a:latin typeface="Palatino Linotype" panose="0204050205050503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Source: HESA Destination of Leavers from Higher Education Survey 2009/10 – 2010/11.</a:t>
            </a:r>
            <a:endParaRPr lang="en-GB" sz="1400" dirty="0">
              <a:latin typeface="Palatino Linotype" panose="0204050205050503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05825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0000"/>
              </a:solidFill>
              <a:latin typeface="Garamond"/>
              <a:cs typeface="Garamond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>
                <a:latin typeface="Palatino Linotype" panose="02040502050505030304" pitchFamily="18" charset="0"/>
              </a:rPr>
              <a:t>stuff</a:t>
            </a:r>
          </a:p>
          <a:p>
            <a:pPr lvl="1"/>
            <a:endParaRPr lang="en-GB" dirty="0">
              <a:latin typeface="Palatino Linotype" panose="02040502050505030304" pitchFamily="18" charset="0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801" t="25368" r="15459" b="8456"/>
          <a:stretch/>
        </p:blipFill>
        <p:spPr bwMode="auto">
          <a:xfrm>
            <a:off x="220364" y="182807"/>
            <a:ext cx="8703271" cy="5562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tangle 8"/>
          <p:cNvSpPr/>
          <p:nvPr/>
        </p:nvSpPr>
        <p:spPr>
          <a:xfrm>
            <a:off x="220364" y="5737099"/>
            <a:ext cx="8703271" cy="9848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en-GB" sz="2000" i="1" dirty="0" smtClean="0">
                <a:solidFill>
                  <a:srgbClr val="000000"/>
                </a:solidFill>
                <a:latin typeface="Times New Roman"/>
                <a:ea typeface="Calibri" panose="020F0502020204030204" pitchFamily="34" charset="0"/>
                <a:cs typeface="Times New Roman"/>
              </a:rPr>
              <a:t>Household income by first</a:t>
            </a:r>
            <a:r>
              <a:rPr lang="en-GB" sz="2000" i="1" dirty="0">
                <a:solidFill>
                  <a:srgbClr val="000000"/>
                </a:solidFill>
                <a:latin typeface="Times New Roman"/>
                <a:ea typeface="Calibri" panose="020F0502020204030204" pitchFamily="34" charset="0"/>
                <a:cs typeface="Times New Roman"/>
              </a:rPr>
              <a:t>-degree </a:t>
            </a:r>
            <a:r>
              <a:rPr lang="en-GB" sz="2000" i="1" dirty="0" smtClean="0">
                <a:solidFill>
                  <a:srgbClr val="000000"/>
                </a:solidFill>
                <a:latin typeface="Times New Roman"/>
                <a:ea typeface="Calibri" panose="020F0502020204030204" pitchFamily="34" charset="0"/>
                <a:cs typeface="Times New Roman"/>
              </a:rPr>
              <a:t>institution</a:t>
            </a:r>
          </a:p>
          <a:p>
            <a:pPr>
              <a:spcAft>
                <a:spcPts val="0"/>
              </a:spcAft>
            </a:pPr>
            <a:endParaRPr lang="en-GB" sz="1200" dirty="0" smtClean="0">
              <a:solidFill>
                <a:schemeClr val="accent6">
                  <a:lumMod val="50000"/>
                </a:schemeClr>
              </a:solidFill>
              <a:latin typeface="Times New Roman"/>
              <a:ea typeface="Calibri" panose="020F0502020204030204" pitchFamily="34" charset="0"/>
              <a:cs typeface="Times New Roman"/>
            </a:endParaRPr>
          </a:p>
          <a:p>
            <a:pPr>
              <a:spcAft>
                <a:spcPts val="0"/>
              </a:spcAft>
            </a:pPr>
            <a:r>
              <a:rPr lang="en-GB" sz="1300" dirty="0" smtClean="0">
                <a:solidFill>
                  <a:schemeClr val="accent6">
                    <a:lumMod val="50000"/>
                  </a:schemeClr>
                </a:solidFill>
                <a:latin typeface="Times New Roman"/>
                <a:ea typeface="Calibri" panose="020F0502020204030204" pitchFamily="34" charset="0"/>
                <a:cs typeface="Times New Roman"/>
              </a:rPr>
              <a:t>See </a:t>
            </a:r>
            <a:r>
              <a:rPr lang="en-GB" sz="1300" dirty="0">
                <a:solidFill>
                  <a:schemeClr val="accent6">
                    <a:lumMod val="50000"/>
                  </a:schemeClr>
                </a:solidFill>
                <a:latin typeface="Times New Roman"/>
                <a:ea typeface="Calibri" panose="020F0502020204030204" pitchFamily="34" charset="0"/>
                <a:cs typeface="Times New Roman"/>
              </a:rPr>
              <a:t>also: </a:t>
            </a:r>
            <a:r>
              <a:rPr lang="en-GB" sz="1300" dirty="0">
                <a:solidFill>
                  <a:schemeClr val="accent6">
                    <a:lumMod val="50000"/>
                  </a:schemeClr>
                </a:solidFill>
                <a:latin typeface="Times New Roman"/>
                <a:ea typeface="Calibri" panose="020F0502020204030204" pitchFamily="34" charset="0"/>
                <a:cs typeface="Times New Roman"/>
                <a:hlinkClick r:id="rId4"/>
              </a:rPr>
              <a:t>https://www.gov.uk/government/uploads/system/uploads/attachment_data/file/619512/</a:t>
            </a:r>
            <a:r>
              <a:rPr lang="en-GB" sz="1300" dirty="0" smtClean="0">
                <a:solidFill>
                  <a:schemeClr val="accent6">
                    <a:lumMod val="50000"/>
                  </a:schemeClr>
                </a:solidFill>
                <a:latin typeface="Times New Roman"/>
                <a:ea typeface="Calibri" panose="020F0502020204030204" pitchFamily="34" charset="0"/>
                <a:cs typeface="Times New Roman"/>
                <a:hlinkClick r:id="rId4"/>
              </a:rPr>
              <a:t>SFR_18_2017_LEO_mainText.pdf</a:t>
            </a:r>
            <a:r>
              <a:rPr lang="en-GB" sz="1300" dirty="0" smtClean="0">
                <a:solidFill>
                  <a:schemeClr val="accent6">
                    <a:lumMod val="50000"/>
                  </a:schemeClr>
                </a:solidFill>
                <a:latin typeface="Times New Roman"/>
                <a:ea typeface="Calibri" panose="020F0502020204030204" pitchFamily="34" charset="0"/>
                <a:cs typeface="Times New Roman"/>
              </a:rPr>
              <a:t> </a:t>
            </a:r>
            <a:endParaRPr lang="en-GB" sz="1300" dirty="0">
              <a:solidFill>
                <a:schemeClr val="accent6">
                  <a:lumMod val="50000"/>
                </a:schemeClr>
              </a:solidFill>
              <a:effectLst/>
              <a:latin typeface="Times New Roman"/>
              <a:ea typeface="Calibri" panose="020F0502020204030204" pitchFamily="34" charset="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133723694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495833"/>
            <a:ext cx="8229600" cy="1358678"/>
          </a:xfrm>
        </p:spPr>
        <p:txBody>
          <a:bodyPr>
            <a:noAutofit/>
          </a:bodyPr>
          <a:lstStyle/>
          <a:p>
            <a:r>
              <a:rPr lang="en-US" sz="4800" dirty="0" smtClean="0">
                <a:solidFill>
                  <a:srgbClr val="C8EAF2"/>
                </a:solidFill>
                <a:latin typeface="Garamond"/>
                <a:cs typeface="Garamond"/>
              </a:rPr>
              <a:t>3. Explaining inequalities</a:t>
            </a:r>
            <a:endParaRPr lang="en-US" sz="4800" i="1" dirty="0">
              <a:solidFill>
                <a:srgbClr val="C8EAF2"/>
              </a:solidFill>
              <a:latin typeface="Garamond"/>
              <a:cs typeface="Garamond"/>
            </a:endParaRPr>
          </a:p>
        </p:txBody>
      </p:sp>
    </p:spTree>
    <p:extLst>
      <p:ext uri="{BB962C8B-B14F-4D97-AF65-F5344CB8AC3E}">
        <p14:creationId xmlns:p14="http://schemas.microsoft.com/office/powerpoint/2010/main" val="1762559173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0000"/>
              </a:solidFill>
              <a:latin typeface="Garamond"/>
              <a:cs typeface="Garamond"/>
            </a:endParaRPr>
          </a:p>
        </p:txBody>
      </p:sp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z="4000" dirty="0">
                <a:solidFill>
                  <a:srgbClr val="000000"/>
                </a:solidFill>
                <a:latin typeface="Garamond"/>
                <a:cs typeface="Garamond"/>
              </a:rPr>
              <a:t>Collins and ‘Credential Inflation’</a:t>
            </a:r>
          </a:p>
        </p:txBody>
      </p:sp>
      <p:sp>
        <p:nvSpPr>
          <p:cNvPr id="1802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4823983"/>
          </a:xfrm>
        </p:spPr>
        <p:txBody>
          <a:bodyPr>
            <a:normAutofit/>
          </a:bodyPr>
          <a:lstStyle/>
          <a:p>
            <a:pPr eaLnBrk="1" hangingPunct="1">
              <a:lnSpc>
                <a:spcPct val="80000"/>
              </a:lnSpc>
            </a:pPr>
            <a:r>
              <a:rPr lang="en-GB" altLang="en-US" sz="2400" dirty="0">
                <a:solidFill>
                  <a:srgbClr val="000000"/>
                </a:solidFill>
                <a:latin typeface="Garamond"/>
                <a:cs typeface="Garamond"/>
              </a:rPr>
              <a:t>Examines growth in educational qualifications through the 20</a:t>
            </a:r>
            <a:r>
              <a:rPr lang="en-GB" altLang="en-US" sz="2400" baseline="30000" dirty="0">
                <a:solidFill>
                  <a:srgbClr val="000000"/>
                </a:solidFill>
                <a:latin typeface="Garamond"/>
                <a:cs typeface="Garamond"/>
              </a:rPr>
              <a:t>th</a:t>
            </a:r>
            <a:r>
              <a:rPr lang="en-GB" altLang="en-US" sz="2400" dirty="0">
                <a:solidFill>
                  <a:srgbClr val="000000"/>
                </a:solidFill>
                <a:latin typeface="Garamond"/>
                <a:cs typeface="Garamond"/>
              </a:rPr>
              <a:t> Century in USA</a:t>
            </a:r>
          </a:p>
          <a:p>
            <a:pPr eaLnBrk="1" hangingPunct="1">
              <a:lnSpc>
                <a:spcPct val="80000"/>
              </a:lnSpc>
            </a:pPr>
            <a:endParaRPr lang="en-GB" altLang="en-US" sz="2400" dirty="0">
              <a:solidFill>
                <a:srgbClr val="000000"/>
              </a:solidFill>
              <a:latin typeface="Garamond"/>
              <a:cs typeface="Garamond"/>
            </a:endParaRPr>
          </a:p>
          <a:p>
            <a:pPr eaLnBrk="1" hangingPunct="1">
              <a:lnSpc>
                <a:spcPct val="80000"/>
              </a:lnSpc>
            </a:pPr>
            <a:r>
              <a:rPr lang="en-GB" altLang="en-US" sz="2400" dirty="0">
                <a:solidFill>
                  <a:srgbClr val="000000"/>
                </a:solidFill>
                <a:latin typeface="Garamond"/>
                <a:cs typeface="Garamond"/>
              </a:rPr>
              <a:t>Looks at relationship between skill levels actually required to </a:t>
            </a:r>
            <a:r>
              <a:rPr lang="en-GB" altLang="en-US" sz="2400" b="1" dirty="0">
                <a:solidFill>
                  <a:srgbClr val="000000"/>
                </a:solidFill>
                <a:latin typeface="Garamond"/>
                <a:cs typeface="Garamond"/>
              </a:rPr>
              <a:t>perform</a:t>
            </a:r>
            <a:r>
              <a:rPr lang="en-GB" altLang="en-US" sz="2400" dirty="0">
                <a:solidFill>
                  <a:srgbClr val="000000"/>
                </a:solidFill>
                <a:latin typeface="Garamond"/>
                <a:cs typeface="Garamond"/>
              </a:rPr>
              <a:t> jobs and qualifications needed to </a:t>
            </a:r>
            <a:r>
              <a:rPr lang="en-GB" altLang="en-US" sz="2400" b="1" dirty="0">
                <a:solidFill>
                  <a:srgbClr val="000000"/>
                </a:solidFill>
                <a:latin typeface="Garamond"/>
                <a:cs typeface="Garamond"/>
              </a:rPr>
              <a:t>enter</a:t>
            </a:r>
            <a:r>
              <a:rPr lang="en-GB" altLang="en-US" sz="2400" dirty="0">
                <a:solidFill>
                  <a:srgbClr val="000000"/>
                </a:solidFill>
                <a:latin typeface="Garamond"/>
                <a:cs typeface="Garamond"/>
              </a:rPr>
              <a:t> same jobs</a:t>
            </a:r>
          </a:p>
          <a:p>
            <a:pPr eaLnBrk="1" hangingPunct="1">
              <a:lnSpc>
                <a:spcPct val="80000"/>
              </a:lnSpc>
            </a:pPr>
            <a:endParaRPr lang="en-GB" altLang="en-US" sz="2400" dirty="0">
              <a:solidFill>
                <a:srgbClr val="000000"/>
              </a:solidFill>
              <a:latin typeface="Garamond"/>
              <a:cs typeface="Garamond"/>
            </a:endParaRPr>
          </a:p>
          <a:p>
            <a:pPr eaLnBrk="1" hangingPunct="1">
              <a:lnSpc>
                <a:spcPct val="80000"/>
              </a:lnSpc>
            </a:pPr>
            <a:r>
              <a:rPr lang="en-GB" altLang="en-US" sz="2400" dirty="0">
                <a:solidFill>
                  <a:srgbClr val="000000"/>
                </a:solidFill>
                <a:latin typeface="Garamond"/>
                <a:cs typeface="Garamond"/>
              </a:rPr>
              <a:t>Concludes that growth in qualifications is due to competition for jobs, not technical skills they provide</a:t>
            </a:r>
          </a:p>
          <a:p>
            <a:pPr eaLnBrk="1" hangingPunct="1">
              <a:lnSpc>
                <a:spcPct val="80000"/>
              </a:lnSpc>
            </a:pPr>
            <a:endParaRPr lang="en-GB" altLang="en-US" sz="2400" dirty="0">
              <a:solidFill>
                <a:srgbClr val="000000"/>
              </a:solidFill>
              <a:latin typeface="Garamond"/>
              <a:cs typeface="Garamond"/>
            </a:endParaRPr>
          </a:p>
          <a:p>
            <a:pPr eaLnBrk="1" hangingPunct="1">
              <a:lnSpc>
                <a:spcPct val="80000"/>
              </a:lnSpc>
            </a:pPr>
            <a:r>
              <a:rPr lang="en-GB" altLang="en-US" sz="2400" dirty="0">
                <a:solidFill>
                  <a:srgbClr val="000000"/>
                </a:solidFill>
                <a:latin typeface="Garamond"/>
                <a:cs typeface="Garamond"/>
              </a:rPr>
              <a:t>Education is a ‘positional good’ </a:t>
            </a:r>
            <a:r>
              <a:rPr lang="en-GB" altLang="en-US" sz="2400" i="1" dirty="0">
                <a:solidFill>
                  <a:srgbClr val="000000"/>
                </a:solidFill>
                <a:latin typeface="Garamond"/>
                <a:cs typeface="Garamond"/>
              </a:rPr>
              <a:t>and</a:t>
            </a:r>
            <a:r>
              <a:rPr lang="en-GB" altLang="en-US" sz="2400" dirty="0">
                <a:solidFill>
                  <a:srgbClr val="000000"/>
                </a:solidFill>
                <a:latin typeface="Garamond"/>
                <a:cs typeface="Garamond"/>
              </a:rPr>
              <a:t> a tool for social </a:t>
            </a:r>
            <a:r>
              <a:rPr lang="en-GB" altLang="en-US" sz="2400" dirty="0" smtClean="0">
                <a:solidFill>
                  <a:srgbClr val="000000"/>
                </a:solidFill>
                <a:latin typeface="Garamond"/>
                <a:cs typeface="Garamond"/>
              </a:rPr>
              <a:t>closure</a:t>
            </a:r>
          </a:p>
          <a:p>
            <a:pPr eaLnBrk="1" hangingPunct="1">
              <a:lnSpc>
                <a:spcPct val="80000"/>
              </a:lnSpc>
            </a:pPr>
            <a:endParaRPr lang="en-GB" altLang="en-US" sz="2400" dirty="0">
              <a:solidFill>
                <a:srgbClr val="000000"/>
              </a:solidFill>
              <a:latin typeface="Garamond"/>
              <a:cs typeface="Garamond"/>
            </a:endParaRPr>
          </a:p>
          <a:p>
            <a:pPr marL="0" indent="0" eaLnBrk="1" hangingPunct="1">
              <a:lnSpc>
                <a:spcPct val="80000"/>
              </a:lnSpc>
              <a:buNone/>
            </a:pPr>
            <a:endParaRPr lang="en-GB" altLang="en-US" sz="2200" dirty="0" smtClean="0">
              <a:solidFill>
                <a:srgbClr val="000000"/>
              </a:solidFill>
              <a:latin typeface="Garamond"/>
              <a:cs typeface="Garamond"/>
            </a:endParaRPr>
          </a:p>
          <a:p>
            <a:pPr marL="0" indent="0" eaLnBrk="1" hangingPunct="1">
              <a:lnSpc>
                <a:spcPct val="80000"/>
              </a:lnSpc>
              <a:buNone/>
            </a:pPr>
            <a:r>
              <a:rPr lang="en-GB" altLang="en-US" sz="2200" dirty="0">
                <a:solidFill>
                  <a:srgbClr val="000000"/>
                </a:solidFill>
                <a:latin typeface="Garamond"/>
                <a:cs typeface="Garamond"/>
              </a:rPr>
              <a:t>(</a:t>
            </a:r>
            <a:r>
              <a:rPr lang="en-GB" altLang="en-US" sz="2200" dirty="0" smtClean="0">
                <a:solidFill>
                  <a:srgbClr val="000000"/>
                </a:solidFill>
                <a:latin typeface="Garamond"/>
                <a:cs typeface="Garamond"/>
              </a:rPr>
              <a:t>See also Wolf (2002) – young people </a:t>
            </a:r>
            <a:r>
              <a:rPr lang="en-GB" altLang="en-US" sz="2200" i="1" dirty="0" smtClean="0">
                <a:solidFill>
                  <a:srgbClr val="000000"/>
                </a:solidFill>
                <a:latin typeface="Garamond"/>
                <a:cs typeface="Garamond"/>
              </a:rPr>
              <a:t>have </a:t>
            </a:r>
            <a:r>
              <a:rPr lang="en-GB" altLang="en-US" sz="2200" dirty="0" smtClean="0">
                <a:solidFill>
                  <a:srgbClr val="000000"/>
                </a:solidFill>
                <a:latin typeface="Garamond"/>
                <a:cs typeface="Garamond"/>
              </a:rPr>
              <a:t>to participate - ‘tipping point’)</a:t>
            </a:r>
            <a:endParaRPr lang="en-GB" altLang="en-US" sz="2200" dirty="0">
              <a:solidFill>
                <a:srgbClr val="000000"/>
              </a:solidFill>
              <a:latin typeface="Garamond"/>
              <a:cs typeface="Garamond"/>
            </a:endParaRPr>
          </a:p>
        </p:txBody>
      </p:sp>
    </p:spTree>
    <p:extLst>
      <p:ext uri="{BB962C8B-B14F-4D97-AF65-F5344CB8AC3E}">
        <p14:creationId xmlns:p14="http://schemas.microsoft.com/office/powerpoint/2010/main" val="385001020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2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2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2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2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22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0227" grpId="0" build="p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0000"/>
              </a:solidFill>
              <a:latin typeface="Garamond"/>
              <a:cs typeface="Garamond"/>
            </a:endParaRPr>
          </a:p>
        </p:txBody>
      </p:sp>
      <p:sp>
        <p:nvSpPr>
          <p:cNvPr id="23554" name="Title 1"/>
          <p:cNvSpPr>
            <a:spLocks noGrp="1"/>
          </p:cNvSpPr>
          <p:nvPr>
            <p:ph type="title"/>
          </p:nvPr>
        </p:nvSpPr>
        <p:spPr>
          <a:xfrm>
            <a:off x="457200" y="230221"/>
            <a:ext cx="8229600" cy="1143000"/>
          </a:xfrm>
        </p:spPr>
        <p:txBody>
          <a:bodyPr/>
          <a:lstStyle/>
          <a:p>
            <a:r>
              <a:rPr lang="en-GB" altLang="en-US" sz="3600" dirty="0">
                <a:solidFill>
                  <a:srgbClr val="000000"/>
                </a:solidFill>
                <a:latin typeface="Garamond"/>
                <a:cs typeface="Garamond"/>
              </a:rPr>
              <a:t>‘Effectively maintained’ inequality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35784"/>
            <a:ext cx="8229600" cy="4947472"/>
          </a:xfrm>
        </p:spPr>
        <p:txBody>
          <a:bodyPr>
            <a:noAutofit/>
          </a:bodyPr>
          <a:lstStyle/>
          <a:p>
            <a:r>
              <a:rPr lang="en-GB" altLang="en-US" sz="2700" dirty="0">
                <a:solidFill>
                  <a:srgbClr val="000000"/>
                </a:solidFill>
                <a:latin typeface="Garamond"/>
                <a:cs typeface="Garamond"/>
              </a:rPr>
              <a:t>Lucas (2001), looking at USA</a:t>
            </a:r>
          </a:p>
          <a:p>
            <a:endParaRPr lang="en-GB" altLang="en-US" sz="2700" dirty="0">
              <a:solidFill>
                <a:srgbClr val="000000"/>
              </a:solidFill>
              <a:latin typeface="Garamond"/>
              <a:cs typeface="Garamond"/>
            </a:endParaRPr>
          </a:p>
          <a:p>
            <a:r>
              <a:rPr lang="en-GB" altLang="en-US" sz="2700" dirty="0">
                <a:solidFill>
                  <a:srgbClr val="000000"/>
                </a:solidFill>
                <a:latin typeface="Garamond"/>
                <a:cs typeface="Garamond"/>
              </a:rPr>
              <a:t>Argues that whilst access to a particular level might be equalising, </a:t>
            </a:r>
            <a:r>
              <a:rPr lang="en-GB" altLang="en-US" sz="2500" i="1" dirty="0">
                <a:solidFill>
                  <a:srgbClr val="000000"/>
                </a:solidFill>
                <a:latin typeface="Times New Roman"/>
                <a:cs typeface="Times New Roman"/>
              </a:rPr>
              <a:t>qualitative</a:t>
            </a:r>
            <a:r>
              <a:rPr lang="en-GB" altLang="en-US" sz="2700" dirty="0">
                <a:solidFill>
                  <a:srgbClr val="000000"/>
                </a:solidFill>
                <a:latin typeface="Garamond"/>
                <a:cs typeface="Garamond"/>
              </a:rPr>
              <a:t> distinctions emerge within that level</a:t>
            </a:r>
          </a:p>
          <a:p>
            <a:endParaRPr lang="en-GB" altLang="en-US" sz="2700" dirty="0">
              <a:solidFill>
                <a:srgbClr val="000000"/>
              </a:solidFill>
              <a:latin typeface="Garamond"/>
              <a:cs typeface="Garamond"/>
            </a:endParaRPr>
          </a:p>
          <a:p>
            <a:r>
              <a:rPr lang="en-GB" altLang="en-US" sz="2700" dirty="0">
                <a:solidFill>
                  <a:srgbClr val="000000"/>
                </a:solidFill>
                <a:latin typeface="Garamond"/>
                <a:cs typeface="Garamond"/>
              </a:rPr>
              <a:t>‘Institutional stratification’</a:t>
            </a:r>
          </a:p>
          <a:p>
            <a:endParaRPr lang="en-GB" altLang="en-US" sz="2700" dirty="0">
              <a:solidFill>
                <a:srgbClr val="000000"/>
              </a:solidFill>
              <a:latin typeface="Garamond"/>
              <a:cs typeface="Garamond"/>
            </a:endParaRPr>
          </a:p>
          <a:p>
            <a:r>
              <a:rPr lang="en-GB" altLang="en-US" sz="2700" dirty="0" smtClean="0">
                <a:solidFill>
                  <a:srgbClr val="000000"/>
                </a:solidFill>
                <a:latin typeface="Garamond"/>
                <a:cs typeface="Garamond"/>
              </a:rPr>
              <a:t>Mission groups and league tables (schools too)</a:t>
            </a:r>
          </a:p>
          <a:p>
            <a:endParaRPr lang="en-GB" altLang="en-US" sz="2700" dirty="0">
              <a:solidFill>
                <a:srgbClr val="000000"/>
              </a:solidFill>
              <a:latin typeface="Garamond"/>
              <a:cs typeface="Garamond"/>
            </a:endParaRPr>
          </a:p>
          <a:p>
            <a:r>
              <a:rPr lang="en-GB" altLang="en-US" sz="2700" dirty="0" smtClean="0">
                <a:solidFill>
                  <a:srgbClr val="000000"/>
                </a:solidFill>
                <a:latin typeface="Garamond"/>
                <a:cs typeface="Garamond"/>
              </a:rPr>
              <a:t>Graduate employment</a:t>
            </a:r>
          </a:p>
          <a:p>
            <a:endParaRPr lang="en-GB" altLang="en-US" sz="2700" dirty="0">
              <a:solidFill>
                <a:srgbClr val="000000"/>
              </a:solidFill>
              <a:latin typeface="Garamond"/>
              <a:cs typeface="Garamond"/>
            </a:endParaRPr>
          </a:p>
        </p:txBody>
      </p:sp>
    </p:spTree>
    <p:extLst>
      <p:ext uri="{BB962C8B-B14F-4D97-AF65-F5344CB8AC3E}">
        <p14:creationId xmlns:p14="http://schemas.microsoft.com/office/powerpoint/2010/main" val="35700127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0000"/>
              </a:solidFill>
              <a:latin typeface="Garamond"/>
              <a:cs typeface="Garamond"/>
            </a:endParaRPr>
          </a:p>
        </p:txBody>
      </p:sp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441980" y="260350"/>
            <a:ext cx="8229600" cy="1024487"/>
          </a:xfrm>
        </p:spPr>
        <p:txBody>
          <a:bodyPr/>
          <a:lstStyle/>
          <a:p>
            <a:pPr eaLnBrk="1" hangingPunct="1"/>
            <a:r>
              <a:rPr lang="en-GB" altLang="en-US" sz="3600" dirty="0">
                <a:solidFill>
                  <a:srgbClr val="000000"/>
                </a:solidFill>
                <a:latin typeface="Garamond"/>
                <a:cs typeface="Garamond"/>
              </a:rPr>
              <a:t>‘Maximally Maintained’ Inequality</a:t>
            </a:r>
          </a:p>
        </p:txBody>
      </p:sp>
      <p:sp>
        <p:nvSpPr>
          <p:cNvPr id="5918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850" y="1403350"/>
            <a:ext cx="8580198" cy="5257125"/>
          </a:xfrm>
        </p:spPr>
        <p:txBody>
          <a:bodyPr>
            <a:noAutofit/>
          </a:bodyPr>
          <a:lstStyle/>
          <a:p>
            <a:pPr eaLnBrk="1" hangingPunct="1">
              <a:lnSpc>
                <a:spcPct val="90000"/>
              </a:lnSpc>
            </a:pPr>
            <a:r>
              <a:rPr lang="en-GB" altLang="en-US" sz="2500" dirty="0" err="1">
                <a:solidFill>
                  <a:srgbClr val="000000"/>
                </a:solidFill>
                <a:latin typeface="Garamond"/>
                <a:cs typeface="Garamond"/>
              </a:rPr>
              <a:t>Raftery</a:t>
            </a:r>
            <a:r>
              <a:rPr lang="en-GB" altLang="en-US" sz="2500" dirty="0">
                <a:solidFill>
                  <a:srgbClr val="000000"/>
                </a:solidFill>
                <a:latin typeface="Garamond"/>
                <a:cs typeface="Garamond"/>
              </a:rPr>
              <a:t> and </a:t>
            </a:r>
            <a:r>
              <a:rPr lang="en-GB" altLang="en-US" sz="2500" dirty="0" err="1">
                <a:solidFill>
                  <a:srgbClr val="000000"/>
                </a:solidFill>
                <a:latin typeface="Garamond"/>
                <a:cs typeface="Garamond"/>
              </a:rPr>
              <a:t>Hout</a:t>
            </a:r>
            <a:r>
              <a:rPr lang="en-GB" altLang="en-US" sz="2500" dirty="0">
                <a:solidFill>
                  <a:srgbClr val="000000"/>
                </a:solidFill>
                <a:latin typeface="Garamond"/>
                <a:cs typeface="Garamond"/>
              </a:rPr>
              <a:t> (1993): inequalities between classes in access to a given level of education persist</a:t>
            </a:r>
          </a:p>
          <a:p>
            <a:pPr eaLnBrk="1" hangingPunct="1">
              <a:lnSpc>
                <a:spcPct val="90000"/>
              </a:lnSpc>
            </a:pPr>
            <a:endParaRPr lang="en-GB" altLang="en-US" sz="2500" dirty="0">
              <a:solidFill>
                <a:srgbClr val="000000"/>
              </a:solidFill>
              <a:latin typeface="Garamond"/>
              <a:cs typeface="Garamond"/>
            </a:endParaRPr>
          </a:p>
          <a:p>
            <a:pPr eaLnBrk="1" hangingPunct="1">
              <a:lnSpc>
                <a:spcPct val="90000"/>
              </a:lnSpc>
            </a:pPr>
            <a:r>
              <a:rPr lang="en-GB" altLang="en-US" sz="2500" dirty="0">
                <a:solidFill>
                  <a:srgbClr val="000000"/>
                </a:solidFill>
                <a:latin typeface="Garamond"/>
                <a:cs typeface="Garamond"/>
              </a:rPr>
              <a:t>However when access approaches ‘saturation’ point, inequalities decline </a:t>
            </a:r>
            <a:r>
              <a:rPr lang="en-GB" altLang="en-US" sz="2500" i="1" dirty="0">
                <a:solidFill>
                  <a:srgbClr val="000000"/>
                </a:solidFill>
                <a:latin typeface="Garamond"/>
                <a:cs typeface="Garamond"/>
              </a:rPr>
              <a:t>at that level</a:t>
            </a:r>
            <a:endParaRPr lang="en-GB" altLang="en-US" sz="2500" dirty="0">
              <a:solidFill>
                <a:srgbClr val="000000"/>
              </a:solidFill>
              <a:latin typeface="Garamond"/>
              <a:cs typeface="Garamond"/>
            </a:endParaRPr>
          </a:p>
          <a:p>
            <a:pPr eaLnBrk="1" hangingPunct="1">
              <a:lnSpc>
                <a:spcPct val="90000"/>
              </a:lnSpc>
            </a:pPr>
            <a:endParaRPr lang="en-GB" altLang="en-US" sz="2500" dirty="0">
              <a:solidFill>
                <a:srgbClr val="000000"/>
              </a:solidFill>
              <a:latin typeface="Garamond"/>
              <a:cs typeface="Garamond"/>
            </a:endParaRPr>
          </a:p>
          <a:p>
            <a:pPr eaLnBrk="1" hangingPunct="1">
              <a:lnSpc>
                <a:spcPct val="90000"/>
              </a:lnSpc>
            </a:pPr>
            <a:r>
              <a:rPr lang="en-GB" altLang="en-US" sz="2500" dirty="0">
                <a:solidFill>
                  <a:srgbClr val="000000"/>
                </a:solidFill>
                <a:latin typeface="Garamond"/>
                <a:cs typeface="Garamond"/>
              </a:rPr>
              <a:t>Inequalities then move to next level</a:t>
            </a:r>
          </a:p>
          <a:p>
            <a:pPr eaLnBrk="1" hangingPunct="1">
              <a:lnSpc>
                <a:spcPct val="90000"/>
              </a:lnSpc>
            </a:pPr>
            <a:endParaRPr lang="en-GB" altLang="en-US" sz="2500" dirty="0">
              <a:solidFill>
                <a:srgbClr val="000000"/>
              </a:solidFill>
              <a:latin typeface="Garamond"/>
              <a:cs typeface="Garamond"/>
            </a:endParaRPr>
          </a:p>
          <a:p>
            <a:pPr eaLnBrk="1" hangingPunct="1">
              <a:lnSpc>
                <a:spcPct val="90000"/>
              </a:lnSpc>
            </a:pPr>
            <a:r>
              <a:rPr lang="en-GB" altLang="en-US" sz="2500" dirty="0">
                <a:solidFill>
                  <a:srgbClr val="000000"/>
                </a:solidFill>
                <a:latin typeface="Garamond"/>
                <a:cs typeface="Garamond"/>
              </a:rPr>
              <a:t>E.g. postgraduate study: </a:t>
            </a:r>
            <a:r>
              <a:rPr lang="en-GB" altLang="en-US" sz="2500" dirty="0" err="1" smtClean="0">
                <a:solidFill>
                  <a:srgbClr val="000000"/>
                </a:solidFill>
                <a:latin typeface="Garamond"/>
                <a:cs typeface="Garamond"/>
              </a:rPr>
              <a:t>Wakeling</a:t>
            </a:r>
            <a:r>
              <a:rPr lang="en-GB" altLang="en-US" sz="2500" dirty="0" smtClean="0">
                <a:solidFill>
                  <a:srgbClr val="000000"/>
                </a:solidFill>
                <a:latin typeface="Garamond"/>
                <a:cs typeface="Garamond"/>
              </a:rPr>
              <a:t> </a:t>
            </a:r>
            <a:r>
              <a:rPr lang="en-GB" altLang="en-US" sz="2500" dirty="0">
                <a:solidFill>
                  <a:srgbClr val="000000"/>
                </a:solidFill>
                <a:latin typeface="Garamond"/>
                <a:cs typeface="Garamond"/>
              </a:rPr>
              <a:t>(2009</a:t>
            </a:r>
            <a:r>
              <a:rPr lang="en-GB" altLang="en-US" sz="2500" dirty="0" smtClean="0">
                <a:solidFill>
                  <a:srgbClr val="000000"/>
                </a:solidFill>
                <a:latin typeface="Garamond"/>
                <a:cs typeface="Garamond"/>
              </a:rPr>
              <a:t>); </a:t>
            </a:r>
            <a:r>
              <a:rPr lang="en-GB" altLang="en-US" sz="2500" dirty="0" err="1" smtClean="0">
                <a:solidFill>
                  <a:srgbClr val="000000"/>
                </a:solidFill>
                <a:latin typeface="Garamond"/>
                <a:cs typeface="Garamond"/>
              </a:rPr>
              <a:t>Machin</a:t>
            </a:r>
            <a:r>
              <a:rPr lang="en-GB" altLang="en-US" sz="2500" dirty="0" smtClean="0">
                <a:solidFill>
                  <a:srgbClr val="000000"/>
                </a:solidFill>
                <a:latin typeface="Garamond"/>
                <a:cs typeface="Garamond"/>
              </a:rPr>
              <a:t> </a:t>
            </a:r>
            <a:r>
              <a:rPr lang="en-GB" altLang="en-US" sz="2500" dirty="0">
                <a:solidFill>
                  <a:srgbClr val="000000"/>
                </a:solidFill>
                <a:latin typeface="Garamond"/>
                <a:cs typeface="Garamond"/>
              </a:rPr>
              <a:t>and Lindley (2011</a:t>
            </a:r>
            <a:r>
              <a:rPr lang="en-GB" altLang="en-US" sz="2500" dirty="0" smtClean="0">
                <a:solidFill>
                  <a:srgbClr val="000000"/>
                </a:solidFill>
                <a:latin typeface="Garamond"/>
                <a:cs typeface="Garamond"/>
              </a:rPr>
              <a:t>)</a:t>
            </a:r>
          </a:p>
          <a:p>
            <a:pPr eaLnBrk="1" hangingPunct="1">
              <a:lnSpc>
                <a:spcPct val="90000"/>
              </a:lnSpc>
            </a:pPr>
            <a:endParaRPr lang="en-GB" altLang="en-US" sz="2500" dirty="0" smtClean="0">
              <a:solidFill>
                <a:srgbClr val="000000"/>
              </a:solidFill>
              <a:latin typeface="Garamond"/>
              <a:cs typeface="Garamond"/>
            </a:endParaRPr>
          </a:p>
          <a:p>
            <a:pPr eaLnBrk="1" hangingPunct="1">
              <a:lnSpc>
                <a:spcPct val="90000"/>
              </a:lnSpc>
            </a:pPr>
            <a:r>
              <a:rPr lang="en-GB" altLang="en-US" sz="2500" dirty="0" smtClean="0">
                <a:solidFill>
                  <a:srgbClr val="000000"/>
                </a:solidFill>
                <a:latin typeface="Garamond"/>
                <a:cs typeface="Garamond"/>
              </a:rPr>
              <a:t>‘Class ceiling’ even within professions (Friedman, </a:t>
            </a:r>
            <a:r>
              <a:rPr lang="en-GB" altLang="en-US" sz="2500" dirty="0" err="1" smtClean="0">
                <a:solidFill>
                  <a:srgbClr val="000000"/>
                </a:solidFill>
                <a:latin typeface="Garamond"/>
                <a:cs typeface="Garamond"/>
              </a:rPr>
              <a:t>Laurison</a:t>
            </a:r>
            <a:r>
              <a:rPr lang="en-GB" altLang="en-US" sz="2500" dirty="0" smtClean="0">
                <a:solidFill>
                  <a:srgbClr val="000000"/>
                </a:solidFill>
                <a:latin typeface="Garamond"/>
                <a:cs typeface="Garamond"/>
              </a:rPr>
              <a:t> &amp; Miles 2015)</a:t>
            </a:r>
            <a:endParaRPr lang="en-GB" altLang="en-US" sz="2500" dirty="0">
              <a:solidFill>
                <a:srgbClr val="000000"/>
              </a:solidFill>
              <a:latin typeface="Garamond"/>
              <a:cs typeface="Garamond"/>
            </a:endParaRPr>
          </a:p>
        </p:txBody>
      </p:sp>
    </p:spTree>
    <p:extLst>
      <p:ext uri="{BB962C8B-B14F-4D97-AF65-F5344CB8AC3E}">
        <p14:creationId xmlns:p14="http://schemas.microsoft.com/office/powerpoint/2010/main" val="2374974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18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18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18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18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187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1875" grpId="0" build="p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495833"/>
            <a:ext cx="8229600" cy="1358678"/>
          </a:xfrm>
        </p:spPr>
        <p:txBody>
          <a:bodyPr>
            <a:noAutofit/>
          </a:bodyPr>
          <a:lstStyle/>
          <a:p>
            <a:r>
              <a:rPr lang="en-US" sz="4000" dirty="0" smtClean="0">
                <a:solidFill>
                  <a:srgbClr val="C8EAF2"/>
                </a:solidFill>
                <a:latin typeface="Garamond"/>
                <a:cs typeface="Garamond"/>
              </a:rPr>
              <a:t>4. What is the role of higher education?</a:t>
            </a:r>
            <a:endParaRPr lang="en-US" sz="4000" i="1" dirty="0">
              <a:solidFill>
                <a:srgbClr val="C8EAF2"/>
              </a:solidFill>
              <a:latin typeface="Garamond"/>
              <a:cs typeface="Garamond"/>
            </a:endParaRPr>
          </a:p>
        </p:txBody>
      </p:sp>
    </p:spTree>
    <p:extLst>
      <p:ext uri="{BB962C8B-B14F-4D97-AF65-F5344CB8AC3E}">
        <p14:creationId xmlns:p14="http://schemas.microsoft.com/office/powerpoint/2010/main" val="1762559173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0000"/>
              </a:solidFill>
              <a:latin typeface="Garamond"/>
              <a:cs typeface="Garamond"/>
            </a:endParaRPr>
          </a:p>
        </p:txBody>
      </p:sp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323850" y="260350"/>
            <a:ext cx="8229600" cy="788195"/>
          </a:xfrm>
        </p:spPr>
        <p:txBody>
          <a:bodyPr/>
          <a:lstStyle/>
          <a:p>
            <a:pPr eaLnBrk="1" hangingPunct="1"/>
            <a:r>
              <a:rPr lang="en-GB" altLang="en-US" sz="3600" b="1" dirty="0" smtClean="0">
                <a:solidFill>
                  <a:srgbClr val="000000"/>
                </a:solidFill>
                <a:latin typeface="Garamond"/>
                <a:cs typeface="Garamond"/>
              </a:rPr>
              <a:t>Points for discussion</a:t>
            </a:r>
            <a:endParaRPr lang="en-GB" altLang="en-US" sz="3600" b="1" dirty="0">
              <a:solidFill>
                <a:srgbClr val="000000"/>
              </a:solidFill>
              <a:latin typeface="Garamond"/>
              <a:cs typeface="Garamond"/>
            </a:endParaRPr>
          </a:p>
        </p:txBody>
      </p:sp>
      <p:sp>
        <p:nvSpPr>
          <p:cNvPr id="5918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850" y="1300339"/>
            <a:ext cx="8229600" cy="5123843"/>
          </a:xfrm>
        </p:spPr>
        <p:txBody>
          <a:bodyPr>
            <a:noAutofit/>
          </a:bodyPr>
          <a:lstStyle/>
          <a:p>
            <a:pPr eaLnBrk="1" hangingPunct="1">
              <a:lnSpc>
                <a:spcPct val="90000"/>
              </a:lnSpc>
            </a:pPr>
            <a:r>
              <a:rPr lang="en-GB" altLang="en-US" sz="2800" dirty="0" smtClean="0">
                <a:solidFill>
                  <a:srgbClr val="000000"/>
                </a:solidFill>
                <a:latin typeface="Garamond"/>
                <a:cs typeface="Garamond"/>
              </a:rPr>
              <a:t>Inequalities simply passing up? (early years)</a:t>
            </a:r>
          </a:p>
          <a:p>
            <a:pPr eaLnBrk="1" hangingPunct="1">
              <a:lnSpc>
                <a:spcPct val="90000"/>
              </a:lnSpc>
            </a:pPr>
            <a:endParaRPr lang="en-GB" altLang="en-US" sz="2800" dirty="0">
              <a:solidFill>
                <a:srgbClr val="000000"/>
              </a:solidFill>
              <a:latin typeface="Garamond"/>
              <a:cs typeface="Garamond"/>
            </a:endParaRPr>
          </a:p>
          <a:p>
            <a:pPr eaLnBrk="1" hangingPunct="1">
              <a:lnSpc>
                <a:spcPct val="90000"/>
              </a:lnSpc>
            </a:pPr>
            <a:r>
              <a:rPr lang="en-GB" altLang="en-US" sz="2800" dirty="0" smtClean="0">
                <a:solidFill>
                  <a:srgbClr val="000000"/>
                </a:solidFill>
                <a:latin typeface="Garamond"/>
                <a:cs typeface="Garamond"/>
              </a:rPr>
              <a:t>Higher education as a panacea for structural inequalities?</a:t>
            </a:r>
            <a:endParaRPr lang="en-GB" altLang="en-US" sz="2800" dirty="0">
              <a:solidFill>
                <a:srgbClr val="000000"/>
              </a:solidFill>
              <a:latin typeface="Garamond"/>
              <a:cs typeface="Garamond"/>
            </a:endParaRPr>
          </a:p>
          <a:p>
            <a:pPr eaLnBrk="1" hangingPunct="1">
              <a:lnSpc>
                <a:spcPct val="90000"/>
              </a:lnSpc>
            </a:pPr>
            <a:endParaRPr lang="en-GB" altLang="en-US" sz="2800" dirty="0">
              <a:solidFill>
                <a:srgbClr val="000000"/>
              </a:solidFill>
              <a:latin typeface="Garamond"/>
              <a:cs typeface="Garamond"/>
            </a:endParaRPr>
          </a:p>
          <a:p>
            <a:pPr eaLnBrk="1" hangingPunct="1">
              <a:lnSpc>
                <a:spcPct val="90000"/>
              </a:lnSpc>
            </a:pPr>
            <a:r>
              <a:rPr lang="en-GB" altLang="en-US" sz="2800" dirty="0" smtClean="0">
                <a:solidFill>
                  <a:srgbClr val="000000"/>
                </a:solidFill>
                <a:latin typeface="Garamond"/>
                <a:cs typeface="Garamond"/>
              </a:rPr>
              <a:t>Narrow focus on employability and economic outcomes</a:t>
            </a:r>
          </a:p>
          <a:p>
            <a:pPr marL="0" indent="0" eaLnBrk="1" hangingPunct="1">
              <a:lnSpc>
                <a:spcPct val="90000"/>
              </a:lnSpc>
              <a:buNone/>
            </a:pPr>
            <a:endParaRPr lang="en-GB" altLang="en-US" sz="2800" dirty="0">
              <a:solidFill>
                <a:srgbClr val="000000"/>
              </a:solidFill>
              <a:latin typeface="Garamond"/>
              <a:cs typeface="Garamond"/>
            </a:endParaRPr>
          </a:p>
          <a:p>
            <a:pPr eaLnBrk="1" hangingPunct="1">
              <a:lnSpc>
                <a:spcPct val="90000"/>
              </a:lnSpc>
            </a:pPr>
            <a:r>
              <a:rPr lang="en-GB" altLang="en-US" sz="2800" dirty="0">
                <a:solidFill>
                  <a:srgbClr val="000000"/>
                </a:solidFill>
                <a:latin typeface="Garamond"/>
                <a:cs typeface="Garamond"/>
              </a:rPr>
              <a:t>I</a:t>
            </a:r>
            <a:r>
              <a:rPr lang="en-GB" altLang="en-US" sz="2800" dirty="0" smtClean="0">
                <a:solidFill>
                  <a:srgbClr val="000000"/>
                </a:solidFill>
                <a:latin typeface="Garamond"/>
                <a:cs typeface="Garamond"/>
              </a:rPr>
              <a:t>nformation, advice and guidance</a:t>
            </a:r>
            <a:endParaRPr lang="en-GB" altLang="en-US" sz="2800" dirty="0">
              <a:solidFill>
                <a:srgbClr val="000000"/>
              </a:solidFill>
              <a:latin typeface="Garamond"/>
              <a:cs typeface="Garamond"/>
            </a:endParaRPr>
          </a:p>
          <a:p>
            <a:pPr eaLnBrk="1" hangingPunct="1">
              <a:lnSpc>
                <a:spcPct val="90000"/>
              </a:lnSpc>
            </a:pPr>
            <a:endParaRPr lang="en-GB" altLang="en-US" sz="2800" dirty="0">
              <a:solidFill>
                <a:srgbClr val="000000"/>
              </a:solidFill>
              <a:latin typeface="Garamond"/>
              <a:cs typeface="Garamond"/>
            </a:endParaRPr>
          </a:p>
          <a:p>
            <a:pPr eaLnBrk="1" hangingPunct="1">
              <a:lnSpc>
                <a:spcPct val="90000"/>
              </a:lnSpc>
            </a:pPr>
            <a:r>
              <a:rPr lang="en-GB" altLang="en-US" sz="2800" dirty="0" smtClean="0">
                <a:solidFill>
                  <a:srgbClr val="000000"/>
                </a:solidFill>
                <a:latin typeface="Garamond"/>
                <a:cs typeface="Garamond"/>
              </a:rPr>
              <a:t>Impact of fees: from public good to transaction?</a:t>
            </a:r>
            <a:endParaRPr lang="en-GB" altLang="en-US" sz="2800" dirty="0">
              <a:solidFill>
                <a:srgbClr val="000000"/>
              </a:solidFill>
              <a:latin typeface="Garamond"/>
              <a:cs typeface="Garamond"/>
            </a:endParaRPr>
          </a:p>
        </p:txBody>
      </p:sp>
    </p:spTree>
    <p:extLst>
      <p:ext uri="{BB962C8B-B14F-4D97-AF65-F5344CB8AC3E}">
        <p14:creationId xmlns:p14="http://schemas.microsoft.com/office/powerpoint/2010/main" val="7606731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18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18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18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18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187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1875" grpId="0" build="p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0000"/>
              </a:solidFill>
              <a:latin typeface="Garamond"/>
              <a:cs typeface="Garamond"/>
            </a:endParaRPr>
          </a:p>
        </p:txBody>
      </p:sp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60350"/>
            <a:ext cx="8096250" cy="355451"/>
          </a:xfrm>
        </p:spPr>
        <p:txBody>
          <a:bodyPr>
            <a:normAutofit/>
          </a:bodyPr>
          <a:lstStyle/>
          <a:p>
            <a:pPr eaLnBrk="1" hangingPunct="1"/>
            <a:r>
              <a:rPr lang="en-GB" altLang="en-US" sz="1400" b="1" dirty="0" smtClean="0">
                <a:solidFill>
                  <a:srgbClr val="000000"/>
                </a:solidFill>
                <a:latin typeface="Garamond"/>
                <a:cs typeface="Garamond"/>
              </a:rPr>
              <a:t>Further reading</a:t>
            </a:r>
            <a:endParaRPr lang="en-GB" altLang="en-US" sz="1400" b="1" dirty="0">
              <a:solidFill>
                <a:srgbClr val="000000"/>
              </a:solidFill>
              <a:latin typeface="Garamond"/>
              <a:cs typeface="Garamond"/>
            </a:endParaRPr>
          </a:p>
        </p:txBody>
      </p:sp>
      <p:sp>
        <p:nvSpPr>
          <p:cNvPr id="5918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30885" y="615800"/>
            <a:ext cx="8715901" cy="608103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200" dirty="0">
                <a:solidFill>
                  <a:schemeClr val="bg1"/>
                </a:solidFill>
                <a:latin typeface="Times New Roman"/>
                <a:cs typeface="Times New Roman"/>
              </a:rPr>
              <a:t>Becker, G. (1964). Human capital: A theoretical and empirical analysis with special reference to education. Chicago, IL: University of Chicago Press</a:t>
            </a:r>
            <a:r>
              <a:rPr lang="en-US" sz="1200" dirty="0" smtClean="0">
                <a:solidFill>
                  <a:schemeClr val="bg1"/>
                </a:solidFill>
                <a:latin typeface="Times New Roman"/>
                <a:cs typeface="Times New Roman"/>
              </a:rPr>
              <a:t>.</a:t>
            </a:r>
          </a:p>
          <a:p>
            <a:pPr marL="0" indent="0">
              <a:buNone/>
            </a:pPr>
            <a:r>
              <a:rPr lang="en-US" sz="1200" dirty="0">
                <a:solidFill>
                  <a:schemeClr val="bg1"/>
                </a:solidFill>
                <a:latin typeface="Times New Roman"/>
                <a:cs typeface="Times New Roman"/>
              </a:rPr>
              <a:t>Breen, Richard, Ruud </a:t>
            </a:r>
            <a:r>
              <a:rPr lang="en-US" sz="1200" dirty="0" err="1">
                <a:solidFill>
                  <a:schemeClr val="bg1"/>
                </a:solidFill>
                <a:latin typeface="Times New Roman"/>
                <a:cs typeface="Times New Roman"/>
              </a:rPr>
              <a:t>Luijkx</a:t>
            </a:r>
            <a:r>
              <a:rPr lang="en-US" sz="1200" dirty="0">
                <a:solidFill>
                  <a:schemeClr val="bg1"/>
                </a:solidFill>
                <a:latin typeface="Times New Roman"/>
                <a:cs typeface="Times New Roman"/>
              </a:rPr>
              <a:t>, Walter Müller, and </a:t>
            </a:r>
            <a:r>
              <a:rPr lang="en-US" sz="1200" dirty="0" err="1">
                <a:solidFill>
                  <a:schemeClr val="bg1"/>
                </a:solidFill>
                <a:latin typeface="Times New Roman"/>
                <a:cs typeface="Times New Roman"/>
              </a:rPr>
              <a:t>Reinhard</a:t>
            </a:r>
            <a:r>
              <a:rPr lang="en-US" sz="1200" dirty="0">
                <a:solidFill>
                  <a:schemeClr val="bg1"/>
                </a:solidFill>
                <a:latin typeface="Times New Roman"/>
                <a:cs typeface="Times New Roman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Times New Roman"/>
                <a:cs typeface="Times New Roman"/>
              </a:rPr>
              <a:t>Pollak</a:t>
            </a:r>
            <a:r>
              <a:rPr lang="en-US" sz="1200" dirty="0">
                <a:solidFill>
                  <a:schemeClr val="bg1"/>
                </a:solidFill>
                <a:latin typeface="Times New Roman"/>
                <a:cs typeface="Times New Roman"/>
              </a:rPr>
              <a:t> Source. 2009. “</a:t>
            </a:r>
            <a:r>
              <a:rPr lang="en-US" sz="1200" dirty="0" err="1">
                <a:solidFill>
                  <a:schemeClr val="bg1"/>
                </a:solidFill>
                <a:latin typeface="Times New Roman"/>
                <a:cs typeface="Times New Roman"/>
              </a:rPr>
              <a:t>Nonpersistent</a:t>
            </a:r>
            <a:r>
              <a:rPr lang="en-US" sz="1200" dirty="0">
                <a:solidFill>
                  <a:schemeClr val="bg1"/>
                </a:solidFill>
                <a:latin typeface="Times New Roman"/>
                <a:cs typeface="Times New Roman"/>
              </a:rPr>
              <a:t> Inequality in Educational Attainment: Evidence from Eight European Countries.” American Journal of Sociology 114 (5): 1475–1521</a:t>
            </a:r>
            <a:r>
              <a:rPr lang="en-US" sz="1200" dirty="0" smtClean="0">
                <a:solidFill>
                  <a:schemeClr val="bg1"/>
                </a:solidFill>
                <a:latin typeface="Times New Roman"/>
                <a:cs typeface="Times New Roman"/>
              </a:rPr>
              <a:t>.</a:t>
            </a:r>
          </a:p>
          <a:p>
            <a:pPr marL="0" indent="0">
              <a:buNone/>
            </a:pPr>
            <a:r>
              <a:rPr lang="en-US" sz="1200" dirty="0" smtClean="0">
                <a:solidFill>
                  <a:schemeClr val="bg1"/>
                </a:solidFill>
                <a:latin typeface="Times New Roman"/>
                <a:cs typeface="Times New Roman"/>
              </a:rPr>
              <a:t>Britten</a:t>
            </a:r>
            <a:r>
              <a:rPr lang="en-US" sz="1200" dirty="0">
                <a:solidFill>
                  <a:schemeClr val="bg1"/>
                </a:solidFill>
                <a:latin typeface="Times New Roman"/>
                <a:cs typeface="Times New Roman"/>
              </a:rPr>
              <a:t>, J., L. </a:t>
            </a:r>
            <a:r>
              <a:rPr lang="en-US" sz="1200" dirty="0" err="1">
                <a:solidFill>
                  <a:schemeClr val="bg1"/>
                </a:solidFill>
                <a:latin typeface="Times New Roman"/>
                <a:cs typeface="Times New Roman"/>
              </a:rPr>
              <a:t>Dearden</a:t>
            </a:r>
            <a:r>
              <a:rPr lang="en-US" sz="1200" dirty="0">
                <a:solidFill>
                  <a:schemeClr val="bg1"/>
                </a:solidFill>
                <a:latin typeface="Times New Roman"/>
                <a:cs typeface="Times New Roman"/>
              </a:rPr>
              <a:t>, N. </a:t>
            </a:r>
            <a:r>
              <a:rPr lang="en-US" sz="1200" dirty="0" err="1">
                <a:solidFill>
                  <a:schemeClr val="bg1"/>
                </a:solidFill>
                <a:latin typeface="Times New Roman"/>
                <a:cs typeface="Times New Roman"/>
              </a:rPr>
              <a:t>Shephard</a:t>
            </a:r>
            <a:r>
              <a:rPr lang="en-US" sz="1200" dirty="0">
                <a:solidFill>
                  <a:schemeClr val="bg1"/>
                </a:solidFill>
                <a:latin typeface="Times New Roman"/>
                <a:cs typeface="Times New Roman"/>
              </a:rPr>
              <a:t>, and A. </a:t>
            </a:r>
            <a:r>
              <a:rPr lang="en-US" sz="1200" dirty="0" err="1">
                <a:solidFill>
                  <a:schemeClr val="bg1"/>
                </a:solidFill>
                <a:latin typeface="Times New Roman"/>
                <a:cs typeface="Times New Roman"/>
              </a:rPr>
              <a:t>Vignoles</a:t>
            </a:r>
            <a:r>
              <a:rPr lang="en-US" sz="1200" dirty="0">
                <a:solidFill>
                  <a:schemeClr val="bg1"/>
                </a:solidFill>
                <a:latin typeface="Times New Roman"/>
                <a:cs typeface="Times New Roman"/>
              </a:rPr>
              <a:t>. 2016. How English Domiciled Graduate Earnings Vary with Gender, Institution Attended, Subject and Socio-economic Background. IFS Working Paper W16/06. London: Institute for Fiscal Studies. </a:t>
            </a:r>
            <a:r>
              <a:rPr lang="en-US" sz="1200" dirty="0" smtClean="0">
                <a:solidFill>
                  <a:schemeClr val="bg1"/>
                </a:solidFill>
                <a:latin typeface="Times New Roman"/>
                <a:cs typeface="Times New Roman"/>
              </a:rPr>
              <a:t>Brown</a:t>
            </a:r>
            <a:r>
              <a:rPr lang="en-US" sz="1200" dirty="0">
                <a:solidFill>
                  <a:schemeClr val="bg1"/>
                </a:solidFill>
                <a:latin typeface="Times New Roman"/>
                <a:cs typeface="Times New Roman"/>
              </a:rPr>
              <a:t>, P. 2013. </a:t>
            </a:r>
            <a:r>
              <a:rPr lang="en-US" sz="1200" dirty="0" smtClean="0">
                <a:solidFill>
                  <a:schemeClr val="bg1"/>
                </a:solidFill>
                <a:latin typeface="Times New Roman"/>
                <a:cs typeface="Times New Roman"/>
              </a:rPr>
              <a:t>Education</a:t>
            </a:r>
            <a:r>
              <a:rPr lang="en-US" sz="1200" dirty="0">
                <a:solidFill>
                  <a:schemeClr val="bg1"/>
                </a:solidFill>
                <a:latin typeface="Times New Roman"/>
                <a:cs typeface="Times New Roman"/>
              </a:rPr>
              <a:t>, Opportunity and the Prospects for Social Mobility.” British Journal of Sociology of Education 34 (5–6): 678–700</a:t>
            </a:r>
            <a:r>
              <a:rPr lang="en-US" sz="1200" dirty="0" smtClean="0">
                <a:solidFill>
                  <a:schemeClr val="bg1"/>
                </a:solidFill>
                <a:latin typeface="Times New Roman"/>
                <a:cs typeface="Times New Roman"/>
              </a:rPr>
              <a:t>.</a:t>
            </a:r>
            <a:endParaRPr lang="en-US" sz="1200" dirty="0">
              <a:solidFill>
                <a:schemeClr val="bg1"/>
              </a:solidFill>
              <a:latin typeface="Times New Roman"/>
              <a:cs typeface="Times New Roman"/>
            </a:endParaRPr>
          </a:p>
          <a:p>
            <a:pPr marL="0" indent="0">
              <a:buNone/>
            </a:pPr>
            <a:r>
              <a:rPr lang="en-US" sz="1200" dirty="0" err="1" smtClean="0">
                <a:solidFill>
                  <a:schemeClr val="bg1"/>
                </a:solidFill>
                <a:latin typeface="Times New Roman"/>
                <a:cs typeface="Times New Roman"/>
              </a:rPr>
              <a:t>Boliver</a:t>
            </a:r>
            <a:r>
              <a:rPr lang="en-US" sz="1200" dirty="0">
                <a:solidFill>
                  <a:schemeClr val="bg1"/>
                </a:solidFill>
                <a:latin typeface="Times New Roman"/>
                <a:cs typeface="Times New Roman"/>
              </a:rPr>
              <a:t>, V. (2013). How fair is access to more prestigious UK Universities?. British Journal of Sociology 64(2): 344-364.</a:t>
            </a:r>
            <a:endParaRPr lang="en-US" sz="1200" dirty="0" smtClean="0">
              <a:solidFill>
                <a:schemeClr val="bg1"/>
              </a:solidFill>
              <a:latin typeface="Times New Roman"/>
              <a:cs typeface="Times New Roman"/>
            </a:endParaRPr>
          </a:p>
          <a:p>
            <a:pPr marL="0" indent="0">
              <a:buNone/>
            </a:pPr>
            <a:r>
              <a:rPr lang="en-US" sz="1200" dirty="0" err="1">
                <a:solidFill>
                  <a:schemeClr val="bg1"/>
                </a:solidFill>
                <a:latin typeface="Times New Roman"/>
                <a:cs typeface="Times New Roman"/>
              </a:rPr>
              <a:t>Boliver</a:t>
            </a:r>
            <a:r>
              <a:rPr lang="en-US" sz="1200" dirty="0">
                <a:solidFill>
                  <a:schemeClr val="bg1"/>
                </a:solidFill>
                <a:latin typeface="Times New Roman"/>
                <a:cs typeface="Times New Roman"/>
              </a:rPr>
              <a:t>, V. (2016). Exploring ethnic inequalities in admission to Russell Group universities. Sociology 50(2): 247-266.</a:t>
            </a:r>
            <a:endParaRPr lang="en-US" sz="1200" dirty="0" smtClean="0">
              <a:solidFill>
                <a:schemeClr val="bg1"/>
              </a:solidFill>
              <a:latin typeface="Times New Roman"/>
              <a:cs typeface="Times New Roman"/>
            </a:endParaRPr>
          </a:p>
          <a:p>
            <a:pPr marL="0" indent="0">
              <a:buNone/>
            </a:pPr>
            <a:r>
              <a:rPr lang="en-US" sz="1200" dirty="0">
                <a:solidFill>
                  <a:schemeClr val="bg1"/>
                </a:solidFill>
                <a:latin typeface="Times New Roman"/>
                <a:cs typeface="Times New Roman"/>
              </a:rPr>
              <a:t>Bowles, H., and </a:t>
            </a:r>
            <a:r>
              <a:rPr lang="en-US" sz="1200" dirty="0" err="1">
                <a:solidFill>
                  <a:schemeClr val="bg1"/>
                </a:solidFill>
                <a:latin typeface="Times New Roman"/>
                <a:cs typeface="Times New Roman"/>
              </a:rPr>
              <a:t>Gintis</a:t>
            </a:r>
            <a:r>
              <a:rPr lang="en-US" sz="1200" dirty="0">
                <a:solidFill>
                  <a:schemeClr val="bg1"/>
                </a:solidFill>
                <a:latin typeface="Times New Roman"/>
                <a:cs typeface="Times New Roman"/>
              </a:rPr>
              <a:t>, S., (1975) The problem with Human Capital Theory: A Marxian critique, The American Economic Review, 65 (2), pp. 74-82.</a:t>
            </a:r>
          </a:p>
          <a:p>
            <a:pPr marL="0" indent="0">
              <a:buNone/>
            </a:pPr>
            <a:r>
              <a:rPr lang="en-US" sz="1200" dirty="0">
                <a:solidFill>
                  <a:schemeClr val="bg1"/>
                </a:solidFill>
                <a:latin typeface="Times New Roman"/>
                <a:cs typeface="Times New Roman"/>
              </a:rPr>
              <a:t>Brown, P. Lauder, H., and Ashton, P. (2011) The Global Auction, Oxford: Oxford University Press.</a:t>
            </a:r>
          </a:p>
          <a:p>
            <a:pPr marL="0" indent="0">
              <a:buNone/>
            </a:pPr>
            <a:r>
              <a:rPr lang="en-US" sz="1200" dirty="0" smtClean="0">
                <a:solidFill>
                  <a:schemeClr val="bg1"/>
                </a:solidFill>
                <a:latin typeface="Times New Roman"/>
                <a:cs typeface="Times New Roman"/>
              </a:rPr>
              <a:t>Dorling, D. (2014) Inequality and the 1%. London: Verso.</a:t>
            </a:r>
          </a:p>
          <a:p>
            <a:pPr marL="0" indent="0">
              <a:buNone/>
            </a:pPr>
            <a:r>
              <a:rPr lang="en-US" sz="1200" dirty="0" err="1">
                <a:solidFill>
                  <a:schemeClr val="bg1"/>
                </a:solidFill>
                <a:latin typeface="Times New Roman"/>
                <a:cs typeface="Times New Roman"/>
              </a:rPr>
              <a:t>Marginson</a:t>
            </a:r>
            <a:r>
              <a:rPr lang="en-US" sz="1200" dirty="0">
                <a:solidFill>
                  <a:schemeClr val="bg1"/>
                </a:solidFill>
                <a:latin typeface="Times New Roman"/>
                <a:cs typeface="Times New Roman"/>
              </a:rPr>
              <a:t>, S. 2016. “The Worldwide Trend to High Participation Higher Education: Dynamics of Social Stratification in Inclusive Systems.” Higher Education 72: 413–</a:t>
            </a:r>
            <a:r>
              <a:rPr lang="en-US" sz="1200" dirty="0" smtClean="0">
                <a:solidFill>
                  <a:schemeClr val="bg1"/>
                </a:solidFill>
                <a:latin typeface="Times New Roman"/>
                <a:cs typeface="Times New Roman"/>
              </a:rPr>
              <a:t>434.</a:t>
            </a:r>
          </a:p>
          <a:p>
            <a:pPr marL="0" indent="0">
              <a:buNone/>
            </a:pPr>
            <a:r>
              <a:rPr lang="en-US" sz="1200" dirty="0" err="1" smtClean="0">
                <a:solidFill>
                  <a:schemeClr val="bg1"/>
                </a:solidFill>
                <a:latin typeface="Times New Roman"/>
                <a:cs typeface="Times New Roman"/>
              </a:rPr>
              <a:t>Piketty</a:t>
            </a:r>
            <a:r>
              <a:rPr lang="en-US" sz="1200" dirty="0">
                <a:solidFill>
                  <a:schemeClr val="bg1"/>
                </a:solidFill>
                <a:latin typeface="Times New Roman"/>
                <a:cs typeface="Times New Roman"/>
              </a:rPr>
              <a:t>, T., (2014) Capital in the Twenty-First Century, Cambridge: Harvard University Press</a:t>
            </a:r>
            <a:r>
              <a:rPr lang="en-US" sz="1200" dirty="0" smtClean="0">
                <a:solidFill>
                  <a:schemeClr val="bg1"/>
                </a:solidFill>
                <a:latin typeface="Times New Roman"/>
                <a:cs typeface="Times New Roman"/>
              </a:rPr>
              <a:t>.</a:t>
            </a:r>
          </a:p>
          <a:p>
            <a:pPr marL="0" indent="0">
              <a:buNone/>
            </a:pPr>
            <a:r>
              <a:rPr lang="en-US" sz="1200" dirty="0" err="1">
                <a:solidFill>
                  <a:schemeClr val="bg1"/>
                </a:solidFill>
                <a:latin typeface="Times New Roman"/>
                <a:cs typeface="Times New Roman"/>
              </a:rPr>
              <a:t>Raftery</a:t>
            </a:r>
            <a:r>
              <a:rPr lang="en-US" sz="1200" dirty="0">
                <a:solidFill>
                  <a:schemeClr val="bg1"/>
                </a:solidFill>
                <a:latin typeface="Times New Roman"/>
                <a:cs typeface="Times New Roman"/>
              </a:rPr>
              <a:t>, A. E. and </a:t>
            </a:r>
            <a:r>
              <a:rPr lang="en-US" sz="1200" dirty="0" err="1">
                <a:solidFill>
                  <a:schemeClr val="bg1"/>
                </a:solidFill>
                <a:latin typeface="Times New Roman"/>
                <a:cs typeface="Times New Roman"/>
              </a:rPr>
              <a:t>Hout</a:t>
            </a:r>
            <a:r>
              <a:rPr lang="en-US" sz="1200" dirty="0">
                <a:solidFill>
                  <a:schemeClr val="bg1"/>
                </a:solidFill>
                <a:latin typeface="Times New Roman"/>
                <a:cs typeface="Times New Roman"/>
              </a:rPr>
              <a:t>, M., 1993, Maximally Maintained Inequality: Expansion, Reform, and Opportunity in Irish Education, 1921-75, Sociology of Education, vol. 66, issue 1, pp. 41-</a:t>
            </a:r>
            <a:r>
              <a:rPr lang="en-US" sz="1200" dirty="0" smtClean="0">
                <a:solidFill>
                  <a:schemeClr val="bg1"/>
                </a:solidFill>
                <a:latin typeface="Times New Roman"/>
                <a:cs typeface="Times New Roman"/>
              </a:rPr>
              <a:t>62. </a:t>
            </a:r>
          </a:p>
          <a:p>
            <a:pPr marL="0" indent="0">
              <a:buNone/>
            </a:pPr>
            <a:r>
              <a:rPr lang="en-US" sz="1200" dirty="0">
                <a:solidFill>
                  <a:schemeClr val="bg1"/>
                </a:solidFill>
                <a:latin typeface="Times New Roman"/>
                <a:cs typeface="Times New Roman"/>
              </a:rPr>
              <a:t>Roberts, Ken, 2010, Expansion of higher education and the implications for demographic class formation in Britain, Contemporary Social Science, vol. 5, issue 3, pp. 215-228</a:t>
            </a:r>
          </a:p>
          <a:p>
            <a:pPr marL="0" indent="0">
              <a:buNone/>
            </a:pPr>
            <a:r>
              <a:rPr lang="en-US" sz="1200" dirty="0" err="1" smtClean="0">
                <a:solidFill>
                  <a:schemeClr val="bg1"/>
                </a:solidFill>
                <a:latin typeface="Times New Roman"/>
                <a:cs typeface="Times New Roman"/>
              </a:rPr>
              <a:t>Schofer</a:t>
            </a:r>
            <a:r>
              <a:rPr lang="en-US" sz="1200" dirty="0">
                <a:solidFill>
                  <a:schemeClr val="bg1"/>
                </a:solidFill>
                <a:latin typeface="Times New Roman"/>
                <a:cs typeface="Times New Roman"/>
              </a:rPr>
              <a:t>, E., and J. W. Meyer. 2015. “The Worldwide Expansion of Higher Education in the Twentieth Century.” American Sociological Review 70: 898–920</a:t>
            </a:r>
            <a:r>
              <a:rPr lang="en-US" sz="1200" dirty="0" smtClean="0">
                <a:solidFill>
                  <a:schemeClr val="bg1"/>
                </a:solidFill>
                <a:latin typeface="Times New Roman"/>
                <a:cs typeface="Times New Roman"/>
              </a:rPr>
              <a:t>.</a:t>
            </a:r>
          </a:p>
          <a:p>
            <a:pPr marL="0" indent="0">
              <a:buNone/>
            </a:pPr>
            <a:r>
              <a:rPr lang="en-US" sz="1200" dirty="0" err="1">
                <a:solidFill>
                  <a:schemeClr val="bg1"/>
                </a:solidFill>
                <a:latin typeface="Times New Roman"/>
                <a:cs typeface="Times New Roman"/>
              </a:rPr>
              <a:t>Shavit</a:t>
            </a:r>
            <a:r>
              <a:rPr lang="en-US" sz="1200" dirty="0">
                <a:solidFill>
                  <a:schemeClr val="bg1"/>
                </a:solidFill>
                <a:latin typeface="Times New Roman"/>
                <a:cs typeface="Times New Roman"/>
              </a:rPr>
              <a:t>, Yossi. (2007). Stratification in higher education : a comparative study. Stanford, Calif. : Stanford University Press</a:t>
            </a:r>
          </a:p>
          <a:p>
            <a:pPr marL="0" indent="0">
              <a:buNone/>
            </a:pPr>
            <a:r>
              <a:rPr lang="en-US" sz="1200" dirty="0" smtClean="0">
                <a:solidFill>
                  <a:schemeClr val="bg1"/>
                </a:solidFill>
                <a:latin typeface="Times New Roman"/>
                <a:cs typeface="Times New Roman"/>
              </a:rPr>
              <a:t>Social </a:t>
            </a:r>
            <a:r>
              <a:rPr lang="en-US" sz="1200" dirty="0">
                <a:solidFill>
                  <a:schemeClr val="bg1"/>
                </a:solidFill>
                <a:latin typeface="Times New Roman"/>
                <a:cs typeface="Times New Roman"/>
              </a:rPr>
              <a:t>Mobility Commission. 2016. State of the Nation 2016: Social Mobility in Great Britain. London: HMSO. </a:t>
            </a:r>
            <a:endParaRPr lang="en-US" sz="1200" dirty="0" smtClean="0">
              <a:solidFill>
                <a:schemeClr val="bg1"/>
              </a:solidFill>
              <a:latin typeface="Times New Roman"/>
              <a:cs typeface="Times New Roman"/>
            </a:endParaRPr>
          </a:p>
          <a:p>
            <a:pPr marL="0" indent="0">
              <a:buNone/>
            </a:pPr>
            <a:r>
              <a:rPr lang="en-US" sz="1200" dirty="0">
                <a:solidFill>
                  <a:schemeClr val="bg1"/>
                </a:solidFill>
                <a:latin typeface="Times New Roman"/>
                <a:cs typeface="Times New Roman"/>
              </a:rPr>
              <a:t>Stevenson, J. (2017). University can feel like a hostile place for Muslim students. </a:t>
            </a:r>
            <a:r>
              <a:rPr lang="en-US" sz="1200" dirty="0">
                <a:solidFill>
                  <a:schemeClr val="bg1"/>
                </a:solidFill>
                <a:latin typeface="Times New Roman"/>
                <a:cs typeface="Times New Roman"/>
                <a:hlinkClick r:id="rId2"/>
              </a:rPr>
              <a:t>http://theconversation.com/university-can-feel-like-a-hostile-place-to-muslim-students-74385</a:t>
            </a:r>
            <a:r>
              <a:rPr lang="en-US" sz="1200" dirty="0">
                <a:solidFill>
                  <a:schemeClr val="bg1"/>
                </a:solidFill>
                <a:latin typeface="Times New Roman"/>
                <a:cs typeface="Times New Roman"/>
              </a:rPr>
              <a:t> </a:t>
            </a:r>
          </a:p>
          <a:p>
            <a:pPr marL="0" indent="0">
              <a:buNone/>
            </a:pPr>
            <a:r>
              <a:rPr lang="en-US" sz="1200" dirty="0" err="1" smtClean="0">
                <a:solidFill>
                  <a:schemeClr val="bg1"/>
                </a:solidFill>
                <a:latin typeface="Times New Roman"/>
                <a:cs typeface="Times New Roman"/>
              </a:rPr>
              <a:t>Warikoo</a:t>
            </a:r>
            <a:r>
              <a:rPr lang="en-US" sz="1200" dirty="0">
                <a:solidFill>
                  <a:schemeClr val="bg1"/>
                </a:solidFill>
                <a:latin typeface="Times New Roman"/>
                <a:cs typeface="Times New Roman"/>
              </a:rPr>
              <a:t>, N. 2016. The Diversity Bargain: And other Dilemmas of Race, Admissions, and meritocracy at Elite Universities. Chicago, IL: University of Chicago </a:t>
            </a:r>
            <a:r>
              <a:rPr lang="en-US" sz="1200" dirty="0" smtClean="0">
                <a:solidFill>
                  <a:schemeClr val="bg1"/>
                </a:solidFill>
                <a:latin typeface="Times New Roman"/>
                <a:cs typeface="Times New Roman"/>
              </a:rPr>
              <a:t>Press</a:t>
            </a:r>
          </a:p>
          <a:p>
            <a:pPr marL="0" indent="0">
              <a:buNone/>
            </a:pPr>
            <a:r>
              <a:rPr lang="en-US" sz="1200" dirty="0">
                <a:solidFill>
                  <a:schemeClr val="bg1"/>
                </a:solidFill>
                <a:latin typeface="Times New Roman"/>
                <a:cs typeface="Times New Roman"/>
              </a:rPr>
              <a:t>Wilkinson, R., and Pickett, K., (2009) The Spirit Level: Why More Equal Societies Always Do Better, London: Allen Lane. </a:t>
            </a:r>
          </a:p>
        </p:txBody>
      </p:sp>
    </p:spTree>
    <p:extLst>
      <p:ext uri="{BB962C8B-B14F-4D97-AF65-F5344CB8AC3E}">
        <p14:creationId xmlns:p14="http://schemas.microsoft.com/office/powerpoint/2010/main" val="3147246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18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18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18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18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18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18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18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187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187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187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187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187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187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187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187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1875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1875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1875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1875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06821"/>
          </a:xfrm>
        </p:spPr>
        <p:txBody>
          <a:bodyPr>
            <a:normAutofit/>
          </a:bodyPr>
          <a:lstStyle/>
          <a:p>
            <a:r>
              <a:rPr lang="en-US" sz="4800" dirty="0" smtClean="0">
                <a:solidFill>
                  <a:srgbClr val="C8EAF2"/>
                </a:solidFill>
                <a:latin typeface="Garamond"/>
                <a:cs typeface="Garamond"/>
              </a:rPr>
              <a:t>Outline</a:t>
            </a:r>
            <a:endParaRPr lang="en-US" sz="4800" dirty="0">
              <a:solidFill>
                <a:srgbClr val="C8EAF2"/>
              </a:solidFill>
              <a:latin typeface="Garamond"/>
              <a:cs typeface="Garamond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627081"/>
            <a:ext cx="8343485" cy="4525963"/>
          </a:xfrm>
        </p:spPr>
        <p:txBody>
          <a:bodyPr>
            <a:noAutofit/>
          </a:bodyPr>
          <a:lstStyle/>
          <a:p>
            <a:pPr marL="742950" indent="-742950">
              <a:buFont typeface="+mj-lt"/>
              <a:buAutoNum type="arabicPeriod"/>
            </a:pPr>
            <a:r>
              <a:rPr lang="en-US" sz="3600" dirty="0">
                <a:solidFill>
                  <a:srgbClr val="C8EAF2"/>
                </a:solidFill>
                <a:latin typeface="Garamond"/>
                <a:cs typeface="Garamond"/>
              </a:rPr>
              <a:t>E</a:t>
            </a:r>
            <a:r>
              <a:rPr lang="en-US" sz="3600" dirty="0" smtClean="0">
                <a:solidFill>
                  <a:srgbClr val="C8EAF2"/>
                </a:solidFill>
                <a:latin typeface="Garamond"/>
                <a:cs typeface="Garamond"/>
              </a:rPr>
              <a:t>ducational expansion and meritocracy</a:t>
            </a:r>
            <a:endParaRPr lang="en-US" sz="3600" i="1" dirty="0" smtClean="0">
              <a:solidFill>
                <a:srgbClr val="C8EAF2"/>
              </a:solidFill>
              <a:latin typeface="Garamond"/>
              <a:cs typeface="Garamond"/>
            </a:endParaRPr>
          </a:p>
          <a:p>
            <a:pPr marL="742950" indent="-742950">
              <a:buFont typeface="+mj-lt"/>
              <a:buAutoNum type="arabicPeriod"/>
            </a:pPr>
            <a:endParaRPr lang="en-US" sz="3600" dirty="0">
              <a:solidFill>
                <a:srgbClr val="C8EAF2"/>
              </a:solidFill>
              <a:latin typeface="Garamond"/>
              <a:cs typeface="Garamond"/>
            </a:endParaRPr>
          </a:p>
          <a:p>
            <a:pPr marL="742950" indent="-742950">
              <a:buFont typeface="+mj-lt"/>
              <a:buAutoNum type="arabicPeriod"/>
            </a:pPr>
            <a:r>
              <a:rPr lang="en-US" sz="3600" dirty="0" smtClean="0">
                <a:solidFill>
                  <a:srgbClr val="C8EAF2"/>
                </a:solidFill>
                <a:latin typeface="Garamond"/>
                <a:cs typeface="Garamond"/>
              </a:rPr>
              <a:t>Rising inequalities (and higher education)</a:t>
            </a:r>
          </a:p>
          <a:p>
            <a:pPr marL="742950" indent="-742950">
              <a:buFont typeface="+mj-lt"/>
              <a:buAutoNum type="arabicPeriod"/>
            </a:pPr>
            <a:endParaRPr lang="en-US" sz="3600" dirty="0">
              <a:solidFill>
                <a:srgbClr val="C8EAF2"/>
              </a:solidFill>
              <a:latin typeface="Garamond"/>
              <a:cs typeface="Garamond"/>
            </a:endParaRPr>
          </a:p>
          <a:p>
            <a:pPr marL="742950" indent="-742950">
              <a:buFont typeface="+mj-lt"/>
              <a:buAutoNum type="arabicPeriod"/>
            </a:pPr>
            <a:r>
              <a:rPr lang="en-US" sz="3600" dirty="0" smtClean="0">
                <a:solidFill>
                  <a:srgbClr val="C8EAF2"/>
                </a:solidFill>
                <a:latin typeface="Garamond"/>
                <a:cs typeface="Garamond"/>
              </a:rPr>
              <a:t>Explaining inequalities</a:t>
            </a:r>
          </a:p>
          <a:p>
            <a:pPr marL="742950" indent="-742950">
              <a:buFont typeface="+mj-lt"/>
              <a:buAutoNum type="arabicPeriod"/>
            </a:pPr>
            <a:endParaRPr lang="en-US" sz="3600" dirty="0">
              <a:solidFill>
                <a:srgbClr val="C8EAF2"/>
              </a:solidFill>
              <a:latin typeface="Garamond"/>
              <a:cs typeface="Garamond"/>
            </a:endParaRPr>
          </a:p>
          <a:p>
            <a:pPr marL="742950" indent="-742950">
              <a:buFont typeface="+mj-lt"/>
              <a:buAutoNum type="arabicPeriod"/>
            </a:pPr>
            <a:r>
              <a:rPr lang="en-US" sz="3600" dirty="0" smtClean="0">
                <a:solidFill>
                  <a:srgbClr val="C8EAF2"/>
                </a:solidFill>
                <a:latin typeface="Garamond"/>
                <a:cs typeface="Garamond"/>
              </a:rPr>
              <a:t>What is the role of higher education?</a:t>
            </a:r>
            <a:endParaRPr lang="en-US" sz="3600" dirty="0">
              <a:solidFill>
                <a:srgbClr val="C8EAF2"/>
              </a:solidFill>
              <a:latin typeface="Garamond"/>
              <a:cs typeface="Garamond"/>
            </a:endParaRPr>
          </a:p>
        </p:txBody>
      </p:sp>
    </p:spTree>
    <p:extLst>
      <p:ext uri="{BB962C8B-B14F-4D97-AF65-F5344CB8AC3E}">
        <p14:creationId xmlns:p14="http://schemas.microsoft.com/office/powerpoint/2010/main" val="4218601662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4857" y="1595168"/>
            <a:ext cx="8475827" cy="2008879"/>
          </a:xfrm>
        </p:spPr>
        <p:txBody>
          <a:bodyPr>
            <a:noAutofit/>
          </a:bodyPr>
          <a:lstStyle/>
          <a:p>
            <a:r>
              <a:rPr lang="en-US" dirty="0" smtClean="0">
                <a:solidFill>
                  <a:schemeClr val="accent6">
                    <a:lumMod val="20000"/>
                    <a:lumOff val="80000"/>
                  </a:schemeClr>
                </a:solidFill>
                <a:latin typeface="Garamond"/>
                <a:cs typeface="Garamond"/>
              </a:rPr>
              <a:t>T H A N K    Y O U</a:t>
            </a:r>
            <a:endParaRPr lang="en-US" dirty="0">
              <a:solidFill>
                <a:schemeClr val="accent6">
                  <a:lumMod val="20000"/>
                  <a:lumOff val="80000"/>
                </a:schemeClr>
              </a:solidFill>
              <a:latin typeface="Garamond"/>
              <a:cs typeface="Garamond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858750"/>
            <a:ext cx="6400800" cy="708875"/>
          </a:xfrm>
        </p:spPr>
        <p:txBody>
          <a:bodyPr>
            <a:normAutofit/>
          </a:bodyPr>
          <a:lstStyle/>
          <a:p>
            <a:r>
              <a:rPr lang="en-US" sz="2400" dirty="0" err="1" smtClean="0">
                <a:solidFill>
                  <a:srgbClr val="C8EAF2"/>
                </a:solidFill>
                <a:latin typeface="Garamond"/>
                <a:cs typeface="Garamond"/>
              </a:rPr>
              <a:t>sally.hancock@york.ac.uk</a:t>
            </a:r>
            <a:endParaRPr lang="en-US" sz="2400" dirty="0">
              <a:solidFill>
                <a:srgbClr val="C8EAF2"/>
              </a:solidFill>
              <a:latin typeface="Garamond"/>
              <a:cs typeface="Garamond"/>
            </a:endParaRPr>
          </a:p>
        </p:txBody>
      </p:sp>
    </p:spTree>
    <p:extLst>
      <p:ext uri="{BB962C8B-B14F-4D97-AF65-F5344CB8AC3E}">
        <p14:creationId xmlns:p14="http://schemas.microsoft.com/office/powerpoint/2010/main" val="3637327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495833"/>
            <a:ext cx="8229600" cy="1358678"/>
          </a:xfrm>
        </p:spPr>
        <p:txBody>
          <a:bodyPr>
            <a:noAutofit/>
          </a:bodyPr>
          <a:lstStyle/>
          <a:p>
            <a:r>
              <a:rPr lang="en-US" sz="4800" dirty="0" smtClean="0">
                <a:solidFill>
                  <a:srgbClr val="C8EAF2"/>
                </a:solidFill>
                <a:latin typeface="Garamond"/>
                <a:cs typeface="Garamond"/>
              </a:rPr>
              <a:t>1. Educational expansion</a:t>
            </a:r>
            <a:endParaRPr lang="en-US" sz="4800" i="1" dirty="0">
              <a:solidFill>
                <a:srgbClr val="C8EAF2"/>
              </a:solidFill>
              <a:latin typeface="Garamond"/>
              <a:cs typeface="Garamond"/>
            </a:endParaRPr>
          </a:p>
        </p:txBody>
      </p:sp>
    </p:spTree>
    <p:extLst>
      <p:ext uri="{BB962C8B-B14F-4D97-AF65-F5344CB8AC3E}">
        <p14:creationId xmlns:p14="http://schemas.microsoft.com/office/powerpoint/2010/main" val="138020510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429" t="19043" r="3907" b="9179"/>
          <a:stretch/>
        </p:blipFill>
        <p:spPr bwMode="auto">
          <a:xfrm>
            <a:off x="428625" y="495389"/>
            <a:ext cx="8286750" cy="58508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6317166" y="5915378"/>
            <a:ext cx="2141034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700" dirty="0">
                <a:solidFill>
                  <a:schemeClr val="bg1"/>
                </a:solidFill>
                <a:latin typeface="Garamond"/>
                <a:cs typeface="Garamond"/>
              </a:rPr>
              <a:t>Source: </a:t>
            </a:r>
            <a:r>
              <a:rPr lang="en-GB" sz="1700" dirty="0" err="1">
                <a:solidFill>
                  <a:schemeClr val="bg1"/>
                </a:solidFill>
                <a:latin typeface="Garamond"/>
                <a:cs typeface="Garamond"/>
              </a:rPr>
              <a:t>Schofer</a:t>
            </a:r>
            <a:r>
              <a:rPr lang="en-GB" sz="1700" dirty="0">
                <a:solidFill>
                  <a:schemeClr val="bg1"/>
                </a:solidFill>
                <a:latin typeface="Garamond"/>
                <a:cs typeface="Garamond"/>
              </a:rPr>
              <a:t> and Meyer (2005), p. 899.</a:t>
            </a:r>
          </a:p>
        </p:txBody>
      </p:sp>
    </p:spTree>
    <p:extLst>
      <p:ext uri="{BB962C8B-B14F-4D97-AF65-F5344CB8AC3E}">
        <p14:creationId xmlns:p14="http://schemas.microsoft.com/office/powerpoint/2010/main" val="405093943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06821"/>
          </a:xfrm>
        </p:spPr>
        <p:txBody>
          <a:bodyPr>
            <a:normAutofit/>
          </a:bodyPr>
          <a:lstStyle/>
          <a:p>
            <a:r>
              <a:rPr lang="en-US" sz="4800" dirty="0" smtClean="0">
                <a:solidFill>
                  <a:srgbClr val="000000"/>
                </a:solidFill>
                <a:latin typeface="Garamond"/>
                <a:cs typeface="Garamond"/>
              </a:rPr>
              <a:t>Educational meritocracy</a:t>
            </a:r>
            <a:endParaRPr lang="en-US" sz="4800" dirty="0">
              <a:solidFill>
                <a:srgbClr val="000000"/>
              </a:solidFill>
              <a:latin typeface="Garamond"/>
              <a:cs typeface="Garamond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38472"/>
            <a:ext cx="8229600" cy="5048162"/>
          </a:xfrm>
        </p:spPr>
        <p:txBody>
          <a:bodyPr>
            <a:noAutofit/>
          </a:bodyPr>
          <a:lstStyle/>
          <a:p>
            <a:pPr marL="742950" indent="-742950">
              <a:buFont typeface="+mj-lt"/>
              <a:buAutoNum type="arabicPeriod"/>
            </a:pPr>
            <a:r>
              <a:rPr lang="en-US" sz="3600" dirty="0" smtClean="0">
                <a:solidFill>
                  <a:srgbClr val="000000"/>
                </a:solidFill>
                <a:latin typeface="Garamond"/>
                <a:cs typeface="Garamond"/>
              </a:rPr>
              <a:t>Human capital theory</a:t>
            </a:r>
          </a:p>
          <a:p>
            <a:pPr lvl="1">
              <a:buFont typeface="Lucida Grande"/>
              <a:buChar char="-"/>
            </a:pPr>
            <a:r>
              <a:rPr lang="en-US" sz="3200" dirty="0" smtClean="0">
                <a:solidFill>
                  <a:srgbClr val="000000"/>
                </a:solidFill>
                <a:latin typeface="Garamond"/>
                <a:cs typeface="Garamond"/>
              </a:rPr>
              <a:t>Post-war attitudes to research</a:t>
            </a:r>
          </a:p>
          <a:p>
            <a:pPr lvl="1">
              <a:buFont typeface="Lucida Grande"/>
              <a:buChar char="-"/>
            </a:pPr>
            <a:r>
              <a:rPr lang="en-US" sz="3200" dirty="0" smtClean="0">
                <a:solidFill>
                  <a:srgbClr val="000000"/>
                </a:solidFill>
                <a:latin typeface="Garamond"/>
                <a:cs typeface="Garamond"/>
              </a:rPr>
              <a:t>Higher education as investment</a:t>
            </a:r>
          </a:p>
          <a:p>
            <a:pPr lvl="1">
              <a:buFont typeface="Lucida Grande"/>
              <a:buChar char="-"/>
            </a:pPr>
            <a:r>
              <a:rPr lang="en-US" sz="3200" dirty="0" smtClean="0">
                <a:solidFill>
                  <a:srgbClr val="000000"/>
                </a:solidFill>
                <a:latin typeface="Garamond"/>
                <a:cs typeface="Garamond"/>
              </a:rPr>
              <a:t>Increases to productivity and efficiency</a:t>
            </a:r>
          </a:p>
          <a:p>
            <a:pPr lvl="1">
              <a:buFont typeface="Lucida Grande"/>
              <a:buChar char="-"/>
            </a:pPr>
            <a:endParaRPr lang="en-US" dirty="0">
              <a:solidFill>
                <a:srgbClr val="000000"/>
              </a:solidFill>
              <a:latin typeface="Garamond"/>
              <a:cs typeface="Garamond"/>
            </a:endParaRPr>
          </a:p>
          <a:p>
            <a:pPr marL="742950" indent="-742950">
              <a:buFont typeface="+mj-lt"/>
              <a:buAutoNum type="arabicPeriod"/>
            </a:pPr>
            <a:r>
              <a:rPr lang="en-US" sz="3600" dirty="0" smtClean="0">
                <a:solidFill>
                  <a:srgbClr val="000000"/>
                </a:solidFill>
                <a:latin typeface="Garamond"/>
                <a:cs typeface="Garamond"/>
              </a:rPr>
              <a:t>Equality of opportunity</a:t>
            </a:r>
          </a:p>
          <a:p>
            <a:pPr lvl="1">
              <a:buFont typeface="Lucida Grande"/>
              <a:buChar char="-"/>
            </a:pPr>
            <a:r>
              <a:rPr lang="en-US" sz="3200" dirty="0" smtClean="0">
                <a:solidFill>
                  <a:srgbClr val="000000"/>
                </a:solidFill>
                <a:latin typeface="Garamond"/>
                <a:cs typeface="Garamond"/>
              </a:rPr>
              <a:t>Social justice (welfare state)</a:t>
            </a:r>
          </a:p>
          <a:p>
            <a:pPr lvl="1">
              <a:buFont typeface="Lucida Grande"/>
              <a:buChar char="-"/>
            </a:pPr>
            <a:r>
              <a:rPr lang="en-US" sz="3200" dirty="0" smtClean="0">
                <a:solidFill>
                  <a:srgbClr val="000000"/>
                </a:solidFill>
                <a:latin typeface="Garamond"/>
                <a:cs typeface="Garamond"/>
              </a:rPr>
              <a:t>Social mobility</a:t>
            </a:r>
            <a:endParaRPr lang="en-US" sz="3200" dirty="0">
              <a:solidFill>
                <a:srgbClr val="000000"/>
              </a:solidFill>
              <a:latin typeface="Garamond"/>
              <a:cs typeface="Garamond"/>
            </a:endParaRPr>
          </a:p>
        </p:txBody>
      </p:sp>
    </p:spTree>
    <p:extLst>
      <p:ext uri="{BB962C8B-B14F-4D97-AF65-F5344CB8AC3E}">
        <p14:creationId xmlns:p14="http://schemas.microsoft.com/office/powerpoint/2010/main" val="2573408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itle 4"/>
          <p:cNvSpPr txBox="1">
            <a:spLocks noGrp="1"/>
          </p:cNvSpPr>
          <p:nvPr>
            <p:ph type="ctrTitle"/>
          </p:nvPr>
        </p:nvSpPr>
        <p:spPr>
          <a:xfrm>
            <a:off x="299852" y="202342"/>
            <a:ext cx="8568952" cy="762858"/>
          </a:xfrm>
          <a:prstGeom prst="rect">
            <a:avLst/>
          </a:prstGeom>
          <a:noFill/>
        </p:spPr>
        <p:txBody>
          <a:bodyPr>
            <a:normAutofit/>
          </a:bodyPr>
          <a:lstStyle>
            <a:lvl1pPr lvl="0">
              <a:defRPr sz="4400">
                <a:solidFill>
                  <a:schemeClr val="tx1"/>
                </a:solidFill>
                <a:latin typeface="Calibri"/>
              </a:defRPr>
            </a:lvl1pPr>
          </a:lstStyle>
          <a:p>
            <a:pPr lvl="0"/>
            <a:r>
              <a:rPr lang="en-GB" sz="4000" dirty="0" smtClean="0">
                <a:solidFill>
                  <a:srgbClr val="000000"/>
                </a:solidFill>
                <a:latin typeface="Garamond"/>
                <a:cs typeface="Garamond"/>
              </a:rPr>
              <a:t>Translation to policy</a:t>
            </a:r>
            <a:endParaRPr sz="4000" dirty="0">
              <a:solidFill>
                <a:srgbClr val="000000"/>
              </a:solidFill>
              <a:latin typeface="Garamond"/>
              <a:cs typeface="Garamond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99852" y="1509218"/>
            <a:ext cx="833428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dirty="0" smtClean="0">
                <a:solidFill>
                  <a:schemeClr val="accent6">
                    <a:lumMod val="75000"/>
                  </a:schemeClr>
                </a:solidFill>
                <a:latin typeface="Garamond"/>
                <a:cs typeface="Garamond"/>
              </a:rPr>
              <a:t>“[university places] should </a:t>
            </a:r>
            <a:r>
              <a:rPr lang="en-US" sz="3200" dirty="0">
                <a:solidFill>
                  <a:schemeClr val="accent6">
                    <a:lumMod val="75000"/>
                  </a:schemeClr>
                </a:solidFill>
                <a:latin typeface="Garamond"/>
                <a:cs typeface="Garamond"/>
              </a:rPr>
              <a:t>be available to all who were qualified for them by ability and </a:t>
            </a:r>
            <a:r>
              <a:rPr lang="en-US" sz="3200" dirty="0" smtClean="0">
                <a:solidFill>
                  <a:schemeClr val="accent6">
                    <a:lumMod val="75000"/>
                  </a:schemeClr>
                </a:solidFill>
                <a:latin typeface="Garamond"/>
                <a:cs typeface="Garamond"/>
              </a:rPr>
              <a:t>attainment”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739966" y="2802114"/>
            <a:ext cx="38941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dirty="0" smtClean="0">
                <a:solidFill>
                  <a:srgbClr val="000000"/>
                </a:solidFill>
                <a:latin typeface="Garamond"/>
                <a:cs typeface="Garamond"/>
              </a:rPr>
              <a:t>Robbins Report (1963)</a:t>
            </a:r>
            <a:endParaRPr lang="en-US" sz="2400" dirty="0">
              <a:solidFill>
                <a:srgbClr val="000000"/>
              </a:solidFill>
              <a:latin typeface="Garamond"/>
              <a:cs typeface="Garamond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99852" y="3969588"/>
            <a:ext cx="8161209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solidFill>
                  <a:schemeClr val="accent4">
                    <a:lumMod val="50000"/>
                  </a:schemeClr>
                </a:solidFill>
                <a:latin typeface="Garamond"/>
                <a:cs typeface="Garamond"/>
              </a:rPr>
              <a:t>“We </a:t>
            </a:r>
            <a:r>
              <a:rPr lang="en-US" sz="2400" dirty="0">
                <a:solidFill>
                  <a:schemeClr val="accent4">
                    <a:lumMod val="50000"/>
                  </a:schemeClr>
                </a:solidFill>
                <a:latin typeface="Garamond"/>
                <a:cs typeface="Garamond"/>
              </a:rPr>
              <a:t>believe there is no greater ambition for Britain than to see a steadily rising proportion gain the huge benefits of a university education as school standards rise, meeting our goal of 50% of young adults progressing to higher education by 2010</a:t>
            </a:r>
            <a:r>
              <a:rPr lang="en-US" sz="2400" dirty="0" smtClean="0">
                <a:solidFill>
                  <a:schemeClr val="accent4">
                    <a:lumMod val="50000"/>
                  </a:schemeClr>
                </a:solidFill>
                <a:latin typeface="Garamond"/>
                <a:cs typeface="Garamond"/>
              </a:rPr>
              <a:t>.”</a:t>
            </a:r>
            <a:endParaRPr lang="en-US" sz="2400" dirty="0">
              <a:solidFill>
                <a:schemeClr val="accent4">
                  <a:lumMod val="50000"/>
                </a:schemeClr>
              </a:solidFill>
              <a:latin typeface="Garamond"/>
              <a:cs typeface="Garamond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99852" y="5804786"/>
            <a:ext cx="38941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000000"/>
                </a:solidFill>
                <a:latin typeface="Garamond"/>
                <a:cs typeface="Garamond"/>
              </a:rPr>
              <a:t>Tony Blair (2001)</a:t>
            </a:r>
            <a:endParaRPr lang="en-US" sz="2400" dirty="0">
              <a:solidFill>
                <a:srgbClr val="000000"/>
              </a:solidFill>
              <a:latin typeface="Garamond"/>
              <a:cs typeface="Garamond"/>
            </a:endParaRPr>
          </a:p>
        </p:txBody>
      </p:sp>
    </p:spTree>
    <p:extLst>
      <p:ext uri="{BB962C8B-B14F-4D97-AF65-F5344CB8AC3E}">
        <p14:creationId xmlns:p14="http://schemas.microsoft.com/office/powerpoint/2010/main" val="9701414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ctrTitle"/>
          </p:nvPr>
        </p:nvSpPr>
        <p:spPr>
          <a:xfrm>
            <a:off x="179512" y="192746"/>
            <a:ext cx="8568952" cy="700926"/>
          </a:xfrm>
        </p:spPr>
        <p:txBody>
          <a:bodyPr>
            <a:noAutofit/>
          </a:bodyPr>
          <a:lstStyle/>
          <a:p>
            <a:r>
              <a:rPr lang="en-GB" sz="4000" b="1" dirty="0" smtClean="0">
                <a:solidFill>
                  <a:schemeClr val="bg1"/>
                </a:solidFill>
                <a:latin typeface="Garamond"/>
                <a:cs typeface="Garamond"/>
              </a:rPr>
              <a:t>Classification - </a:t>
            </a:r>
            <a:r>
              <a:rPr lang="en-GB" sz="4000" b="1" dirty="0" err="1" smtClean="0">
                <a:solidFill>
                  <a:schemeClr val="bg1"/>
                </a:solidFill>
                <a:latin typeface="Garamond"/>
                <a:cs typeface="Garamond"/>
              </a:rPr>
              <a:t>Trow</a:t>
            </a:r>
            <a:endParaRPr lang="en-GB" sz="4000" b="1" dirty="0">
              <a:solidFill>
                <a:schemeClr val="bg1"/>
              </a:solidFill>
              <a:latin typeface="Garamond"/>
              <a:cs typeface="Garamond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65464" y="1322543"/>
            <a:ext cx="3683000" cy="3136900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4939411" y="4459443"/>
            <a:ext cx="385335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>
                <a:solidFill>
                  <a:schemeClr val="bg1"/>
                </a:solidFill>
                <a:latin typeface="Garamond"/>
                <a:cs typeface="Garamond"/>
              </a:rPr>
              <a:t>Martin </a:t>
            </a:r>
            <a:r>
              <a:rPr lang="en-US" sz="2000" b="1" dirty="0" err="1" smtClean="0">
                <a:solidFill>
                  <a:schemeClr val="bg1"/>
                </a:solidFill>
                <a:latin typeface="Garamond"/>
                <a:cs typeface="Garamond"/>
              </a:rPr>
              <a:t>Trow</a:t>
            </a:r>
            <a:r>
              <a:rPr lang="en-US" sz="2000" b="1" dirty="0" smtClean="0">
                <a:solidFill>
                  <a:schemeClr val="bg1"/>
                </a:solidFill>
                <a:latin typeface="Garamond"/>
                <a:cs typeface="Garamond"/>
              </a:rPr>
              <a:t> (1926 - 2007) </a:t>
            </a:r>
          </a:p>
          <a:p>
            <a:r>
              <a:rPr lang="en-US" sz="2000" dirty="0" smtClean="0">
                <a:solidFill>
                  <a:schemeClr val="bg1"/>
                </a:solidFill>
                <a:latin typeface="Garamond"/>
                <a:cs typeface="Garamond"/>
              </a:rPr>
              <a:t>Professor </a:t>
            </a:r>
            <a:r>
              <a:rPr lang="en-US" sz="2000" dirty="0">
                <a:solidFill>
                  <a:schemeClr val="bg1"/>
                </a:solidFill>
                <a:latin typeface="Garamond"/>
                <a:cs typeface="Garamond"/>
              </a:rPr>
              <a:t>emeritus of </a:t>
            </a:r>
            <a:r>
              <a:rPr lang="en-US" sz="2000" dirty="0" smtClean="0">
                <a:solidFill>
                  <a:schemeClr val="bg1"/>
                </a:solidFill>
                <a:latin typeface="Garamond"/>
                <a:cs typeface="Garamond"/>
              </a:rPr>
              <a:t>Public Policy, University </a:t>
            </a:r>
            <a:r>
              <a:rPr lang="en-US" sz="2000" dirty="0">
                <a:solidFill>
                  <a:schemeClr val="bg1"/>
                </a:solidFill>
                <a:latin typeface="Garamond"/>
                <a:cs typeface="Garamond"/>
              </a:rPr>
              <a:t>of </a:t>
            </a:r>
            <a:r>
              <a:rPr lang="en-US" sz="2000" dirty="0" smtClean="0">
                <a:solidFill>
                  <a:schemeClr val="bg1"/>
                </a:solidFill>
                <a:latin typeface="Garamond"/>
                <a:cs typeface="Garamond"/>
              </a:rPr>
              <a:t>California, </a:t>
            </a:r>
            <a:r>
              <a:rPr lang="en-US" sz="2000" dirty="0">
                <a:solidFill>
                  <a:schemeClr val="bg1"/>
                </a:solidFill>
                <a:latin typeface="Garamond"/>
                <a:cs typeface="Garamond"/>
              </a:rPr>
              <a:t>Berkeley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42987" y="1160093"/>
            <a:ext cx="4385577" cy="5293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2600" dirty="0" smtClean="0">
                <a:solidFill>
                  <a:schemeClr val="bg1"/>
                </a:solidFill>
                <a:latin typeface="Garamond"/>
                <a:cs typeface="Garamond"/>
              </a:rPr>
              <a:t>Great HE expansion in most advanced economies since 1945</a:t>
            </a:r>
          </a:p>
          <a:p>
            <a:pPr marL="285750" indent="-285750">
              <a:buFont typeface="Arial"/>
              <a:buChar char="•"/>
            </a:pPr>
            <a:endParaRPr lang="en-US" sz="2600" dirty="0">
              <a:solidFill>
                <a:schemeClr val="bg1"/>
              </a:solidFill>
              <a:latin typeface="Garamond"/>
              <a:cs typeface="Garamond"/>
            </a:endParaRPr>
          </a:p>
          <a:p>
            <a:pPr marL="285750" indent="-285750">
              <a:buFont typeface="Arial"/>
              <a:buChar char="•"/>
            </a:pPr>
            <a:r>
              <a:rPr lang="en-US" sz="2600" dirty="0" smtClean="0">
                <a:solidFill>
                  <a:schemeClr val="bg1"/>
                </a:solidFill>
                <a:latin typeface="Garamond"/>
                <a:cs typeface="Garamond"/>
              </a:rPr>
              <a:t> Three ‘ideal types’ of </a:t>
            </a:r>
          </a:p>
          <a:p>
            <a:r>
              <a:rPr lang="en-US" sz="2600" dirty="0">
                <a:solidFill>
                  <a:schemeClr val="bg1"/>
                </a:solidFill>
                <a:latin typeface="Garamond"/>
                <a:cs typeface="Garamond"/>
              </a:rPr>
              <a:t>	</a:t>
            </a:r>
            <a:r>
              <a:rPr lang="en-US" sz="2600" dirty="0" smtClean="0">
                <a:solidFill>
                  <a:schemeClr val="bg1"/>
                </a:solidFill>
                <a:latin typeface="Garamond"/>
                <a:cs typeface="Garamond"/>
              </a:rPr>
              <a:t>HE system – elite, </a:t>
            </a:r>
            <a:r>
              <a:rPr lang="en-US" sz="2600" dirty="0">
                <a:solidFill>
                  <a:schemeClr val="bg1"/>
                </a:solidFill>
                <a:latin typeface="Garamond"/>
                <a:cs typeface="Garamond"/>
              </a:rPr>
              <a:t>m</a:t>
            </a:r>
            <a:r>
              <a:rPr lang="en-US" sz="2600" dirty="0" smtClean="0">
                <a:solidFill>
                  <a:schemeClr val="bg1"/>
                </a:solidFill>
                <a:latin typeface="Garamond"/>
                <a:cs typeface="Garamond"/>
              </a:rPr>
              <a:t>ass 	and universal</a:t>
            </a:r>
          </a:p>
          <a:p>
            <a:endParaRPr lang="en-US" sz="2600" dirty="0">
              <a:solidFill>
                <a:schemeClr val="bg1"/>
              </a:solidFill>
              <a:latin typeface="Garamond"/>
              <a:cs typeface="Garamond"/>
            </a:endParaRPr>
          </a:p>
          <a:p>
            <a:pPr marL="342900" indent="-342900">
              <a:buFont typeface="Arial"/>
              <a:buChar char="•"/>
            </a:pPr>
            <a:r>
              <a:rPr lang="en-US" sz="2600" dirty="0" smtClean="0">
                <a:solidFill>
                  <a:schemeClr val="bg1"/>
                </a:solidFill>
                <a:latin typeface="Garamond"/>
                <a:cs typeface="Garamond"/>
              </a:rPr>
              <a:t>Three types of expansion – rate of growth, growth in absolute size (</a:t>
            </a:r>
            <a:r>
              <a:rPr lang="en-US" sz="2600" i="1" dirty="0" smtClean="0">
                <a:solidFill>
                  <a:schemeClr val="bg1"/>
                </a:solidFill>
                <a:latin typeface="Garamond"/>
                <a:cs typeface="Garamond"/>
              </a:rPr>
              <a:t>n</a:t>
            </a:r>
            <a:r>
              <a:rPr lang="en-US" sz="2600" dirty="0" smtClean="0">
                <a:solidFill>
                  <a:schemeClr val="bg1"/>
                </a:solidFill>
                <a:latin typeface="Garamond"/>
                <a:cs typeface="Garamond"/>
              </a:rPr>
              <a:t>), growth as proportion of young people entering HE (%)</a:t>
            </a:r>
            <a:endParaRPr lang="en-US" sz="2600" dirty="0">
              <a:solidFill>
                <a:schemeClr val="bg1"/>
              </a:solidFill>
              <a:latin typeface="Garamond"/>
              <a:cs typeface="Garamond"/>
            </a:endParaRPr>
          </a:p>
        </p:txBody>
      </p:sp>
    </p:spTree>
    <p:extLst>
      <p:ext uri="{BB962C8B-B14F-4D97-AF65-F5344CB8AC3E}">
        <p14:creationId xmlns:p14="http://schemas.microsoft.com/office/powerpoint/2010/main" val="2547073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 Black ">
  <a:themeElements>
    <a:clrScheme name="Kilter">
      <a:dk1>
        <a:sysClr val="windowText" lastClr="000000"/>
      </a:dk1>
      <a:lt1>
        <a:sysClr val="window" lastClr="FFFFFF"/>
      </a:lt1>
      <a:dk2>
        <a:srgbClr val="318FC5"/>
      </a:dk2>
      <a:lt2>
        <a:srgbClr val="AEE8FB"/>
      </a:lt2>
      <a:accent1>
        <a:srgbClr val="76C5EF"/>
      </a:accent1>
      <a:accent2>
        <a:srgbClr val="FEA022"/>
      </a:accent2>
      <a:accent3>
        <a:srgbClr val="FF6700"/>
      </a:accent3>
      <a:accent4>
        <a:srgbClr val="70A525"/>
      </a:accent4>
      <a:accent5>
        <a:srgbClr val="A5D848"/>
      </a:accent5>
      <a:accent6>
        <a:srgbClr val="20768C"/>
      </a:accent6>
      <a:hlink>
        <a:srgbClr val="7AB6E8"/>
      </a:hlink>
      <a:folHlink>
        <a:srgbClr val="83B0D3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 Black .thmx</Template>
  <TotalTime>177</TotalTime>
  <Words>2005</Words>
  <Application>Microsoft Office PowerPoint</Application>
  <PresentationFormat>On-screen Show (4:3)</PresentationFormat>
  <Paragraphs>263</Paragraphs>
  <Slides>40</Slides>
  <Notes>25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40</vt:i4>
      </vt:variant>
    </vt:vector>
  </HeadingPairs>
  <TitlesOfParts>
    <vt:vector size="47" baseType="lpstr">
      <vt:lpstr>Arial</vt:lpstr>
      <vt:lpstr>Calibri</vt:lpstr>
      <vt:lpstr>Garamond</vt:lpstr>
      <vt:lpstr>Lucida Grande</vt:lpstr>
      <vt:lpstr>Palatino Linotype</vt:lpstr>
      <vt:lpstr>Times New Roman</vt:lpstr>
      <vt:lpstr> Black </vt:lpstr>
      <vt:lpstr>Inequalities in access to and outcomes from higher education in the UK</vt:lpstr>
      <vt:lpstr>Key questions</vt:lpstr>
      <vt:lpstr>PowerPoint Presentation</vt:lpstr>
      <vt:lpstr>Outline</vt:lpstr>
      <vt:lpstr>1. Educational expansion</vt:lpstr>
      <vt:lpstr>PowerPoint Presentation</vt:lpstr>
      <vt:lpstr>Educational meritocracy</vt:lpstr>
      <vt:lpstr>Translation to policy</vt:lpstr>
      <vt:lpstr>Classification - Trow</vt:lpstr>
      <vt:lpstr>Elite, mass, universal</vt:lpstr>
      <vt:lpstr>Widening participation</vt:lpstr>
      <vt:lpstr>2. Rising inequalities</vt:lpstr>
      <vt:lpstr>PowerPoint Presentation</vt:lpstr>
      <vt:lpstr>Rising inequalities?</vt:lpstr>
      <vt:lpstr>Where the 1% have taken the most and least (income share)</vt:lpstr>
      <vt:lpstr>Inequalities in terms of disposable assets</vt:lpstr>
      <vt:lpstr>Higher education – the solution?</vt:lpstr>
      <vt:lpstr>Higher education – the problem?</vt:lpstr>
      <vt:lpstr>A paradox?</vt:lpstr>
      <vt:lpstr>How does higher education relate to in/equality? </vt:lpstr>
      <vt:lpstr>PowerPoint Presentation</vt:lpstr>
      <vt:lpstr>Gender</vt:lpstr>
      <vt:lpstr>PowerPoint Presentation</vt:lpstr>
      <vt:lpstr>Ethnicity</vt:lpstr>
      <vt:lpstr>Ethnicity and UK HE</vt:lpstr>
      <vt:lpstr>Social class</vt:lpstr>
      <vt:lpstr>Origins and Destinations</vt:lpstr>
      <vt:lpstr>HE growth and class inequalities</vt:lpstr>
      <vt:lpstr>Persistent Inequality?</vt:lpstr>
      <vt:lpstr>Great British Class survey</vt:lpstr>
      <vt:lpstr>PowerPoint Presentation</vt:lpstr>
      <vt:lpstr>PowerPoint Presentation</vt:lpstr>
      <vt:lpstr>3. Explaining inequalities</vt:lpstr>
      <vt:lpstr>Collins and ‘Credential Inflation’</vt:lpstr>
      <vt:lpstr>‘Effectively maintained’ inequality</vt:lpstr>
      <vt:lpstr>‘Maximally Maintained’ Inequality</vt:lpstr>
      <vt:lpstr>4. What is the role of higher education?</vt:lpstr>
      <vt:lpstr>Points for discussion</vt:lpstr>
      <vt:lpstr>Further reading</vt:lpstr>
      <vt:lpstr>T H A N K    Y O U</vt:lpstr>
    </vt:vector>
  </TitlesOfParts>
  <Company>University of York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Inequalities in access to and outcomes from higher education in the UK</dc:title>
  <dc:creator>Sally Hancock</dc:creator>
  <cp:lastModifiedBy>Findon, Madeleine</cp:lastModifiedBy>
  <cp:revision>120</cp:revision>
  <dcterms:created xsi:type="dcterms:W3CDTF">2017-06-16T07:33:51Z</dcterms:created>
  <dcterms:modified xsi:type="dcterms:W3CDTF">2017-06-29T14:49:30Z</dcterms:modified>
</cp:coreProperties>
</file>