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95" r:id="rId2"/>
    <p:sldMasterId id="2147483660" r:id="rId3"/>
  </p:sldMasterIdLst>
  <p:notesMasterIdLst>
    <p:notesMasterId r:id="rId20"/>
  </p:notesMasterIdLst>
  <p:handoutMasterIdLst>
    <p:handoutMasterId r:id="rId21"/>
  </p:handoutMasterIdLst>
  <p:sldIdLst>
    <p:sldId id="269" r:id="rId4"/>
    <p:sldId id="272" r:id="rId5"/>
    <p:sldId id="273" r:id="rId6"/>
    <p:sldId id="274" r:id="rId7"/>
    <p:sldId id="275" r:id="rId8"/>
    <p:sldId id="276" r:id="rId9"/>
    <p:sldId id="278" r:id="rId10"/>
    <p:sldId id="279" r:id="rId11"/>
    <p:sldId id="280" r:id="rId12"/>
    <p:sldId id="281" r:id="rId13"/>
    <p:sldId id="282" r:id="rId14"/>
    <p:sldId id="283" r:id="rId15"/>
    <p:sldId id="284" r:id="rId16"/>
    <p:sldId id="285" r:id="rId17"/>
    <p:sldId id="286" r:id="rId18"/>
    <p:sldId id="287" r:id="rId19"/>
  </p:sldIdLst>
  <p:sldSz cx="9144000" cy="6858000" type="screen4x3"/>
  <p:notesSz cx="6781800" cy="9906000"/>
  <p:defaultTextStyle>
    <a:defPPr>
      <a:defRPr lang="en-GB"/>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927" autoAdjust="0"/>
    <p:restoredTop sz="90929"/>
  </p:normalViewPr>
  <p:slideViewPr>
    <p:cSldViewPr showGuides="1">
      <p:cViewPr varScale="1">
        <p:scale>
          <a:sx n="84" d="100"/>
          <a:sy n="84" d="100"/>
        </p:scale>
        <p:origin x="912"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3" Type="http://schemas.openxmlformats.org/officeDocument/2006/relationships/slideMaster" Target="slideMasters/slideMaster3.xml"/><Relationship Id="rId21" Type="http://schemas.openxmlformats.org/officeDocument/2006/relationships/handoutMaster" Target="handoutMasters/handout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1026"/>
          <p:cNvSpPr>
            <a:spLocks noGrp="1" noChangeArrowheads="1"/>
          </p:cNvSpPr>
          <p:nvPr>
            <p:ph type="hdr" sz="quarter"/>
          </p:nvPr>
        </p:nvSpPr>
        <p:spPr bwMode="auto">
          <a:xfrm>
            <a:off x="0" y="0"/>
            <a:ext cx="2938463" cy="4953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a:cs typeface="+mn-cs"/>
              </a:defRPr>
            </a:lvl1pPr>
          </a:lstStyle>
          <a:p>
            <a:pPr>
              <a:defRPr/>
            </a:pPr>
            <a:endParaRPr lang="en-GB" altLang="en-US" dirty="0"/>
          </a:p>
        </p:txBody>
      </p:sp>
      <p:sp>
        <p:nvSpPr>
          <p:cNvPr id="47107" name="Rectangle 1027"/>
          <p:cNvSpPr>
            <a:spLocks noGrp="1" noChangeArrowheads="1"/>
          </p:cNvSpPr>
          <p:nvPr>
            <p:ph type="dt" sz="quarter" idx="1"/>
          </p:nvPr>
        </p:nvSpPr>
        <p:spPr bwMode="auto">
          <a:xfrm>
            <a:off x="3843338" y="0"/>
            <a:ext cx="2938462" cy="4953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cs typeface="+mn-cs"/>
              </a:defRPr>
            </a:lvl1pPr>
          </a:lstStyle>
          <a:p>
            <a:pPr>
              <a:defRPr/>
            </a:pPr>
            <a:endParaRPr lang="en-GB" altLang="en-US" dirty="0"/>
          </a:p>
        </p:txBody>
      </p:sp>
      <p:sp>
        <p:nvSpPr>
          <p:cNvPr id="47108" name="Rectangle 1028"/>
          <p:cNvSpPr>
            <a:spLocks noGrp="1" noChangeArrowheads="1"/>
          </p:cNvSpPr>
          <p:nvPr>
            <p:ph type="ftr" sz="quarter" idx="2"/>
          </p:nvPr>
        </p:nvSpPr>
        <p:spPr bwMode="auto">
          <a:xfrm>
            <a:off x="0" y="9410700"/>
            <a:ext cx="2938463" cy="4953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defRPr sz="1200">
                <a:cs typeface="+mn-cs"/>
              </a:defRPr>
            </a:lvl1pPr>
          </a:lstStyle>
          <a:p>
            <a:pPr>
              <a:defRPr/>
            </a:pPr>
            <a:endParaRPr lang="en-GB" altLang="en-US" dirty="0"/>
          </a:p>
        </p:txBody>
      </p:sp>
      <p:sp>
        <p:nvSpPr>
          <p:cNvPr id="47109" name="Rectangle 1029"/>
          <p:cNvSpPr>
            <a:spLocks noGrp="1" noChangeArrowheads="1"/>
          </p:cNvSpPr>
          <p:nvPr>
            <p:ph type="sldNum" sz="quarter" idx="3"/>
          </p:nvPr>
        </p:nvSpPr>
        <p:spPr bwMode="auto">
          <a:xfrm>
            <a:off x="3843338" y="9410700"/>
            <a:ext cx="2938462" cy="4953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sz="1200">
                <a:cs typeface="+mn-cs"/>
              </a:defRPr>
            </a:lvl1pPr>
          </a:lstStyle>
          <a:p>
            <a:pPr>
              <a:defRPr/>
            </a:pPr>
            <a:fld id="{8819A2C5-D425-418A-813C-D2056631D7C5}" type="slidenum">
              <a:rPr lang="en-GB" altLang="en-US"/>
              <a:pPr>
                <a:defRPr/>
              </a:pPr>
              <a:t>‹#›</a:t>
            </a:fld>
            <a:endParaRPr lang="en-GB" altLang="en-US" dirty="0"/>
          </a:p>
        </p:txBody>
      </p:sp>
    </p:spTree>
    <p:extLst>
      <p:ext uri="{BB962C8B-B14F-4D97-AF65-F5344CB8AC3E}">
        <p14:creationId xmlns:p14="http://schemas.microsoft.com/office/powerpoint/2010/main" val="37919462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050"/>
          <p:cNvSpPr>
            <a:spLocks noGrp="1" noChangeArrowheads="1"/>
          </p:cNvSpPr>
          <p:nvPr>
            <p:ph type="hdr" sz="quarter"/>
          </p:nvPr>
        </p:nvSpPr>
        <p:spPr bwMode="auto">
          <a:xfrm>
            <a:off x="0" y="0"/>
            <a:ext cx="2938463" cy="4953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a:cs typeface="+mn-cs"/>
              </a:defRPr>
            </a:lvl1pPr>
          </a:lstStyle>
          <a:p>
            <a:pPr>
              <a:defRPr/>
            </a:pPr>
            <a:endParaRPr lang="en-GB" altLang="en-US" dirty="0"/>
          </a:p>
        </p:txBody>
      </p:sp>
      <p:sp>
        <p:nvSpPr>
          <p:cNvPr id="16387" name="Rectangle 2051"/>
          <p:cNvSpPr>
            <a:spLocks noGrp="1" noChangeArrowheads="1"/>
          </p:cNvSpPr>
          <p:nvPr>
            <p:ph type="dt" idx="1"/>
          </p:nvPr>
        </p:nvSpPr>
        <p:spPr bwMode="auto">
          <a:xfrm>
            <a:off x="3843338" y="0"/>
            <a:ext cx="2938462" cy="4953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cs typeface="+mn-cs"/>
              </a:defRPr>
            </a:lvl1pPr>
          </a:lstStyle>
          <a:p>
            <a:pPr>
              <a:defRPr/>
            </a:pPr>
            <a:endParaRPr lang="en-GB" altLang="en-US" dirty="0"/>
          </a:p>
        </p:txBody>
      </p:sp>
      <p:sp>
        <p:nvSpPr>
          <p:cNvPr id="8196" name="Rectangle 2052"/>
          <p:cNvSpPr>
            <a:spLocks noGrp="1" noRot="1" noChangeAspect="1" noChangeArrowheads="1" noTextEdit="1"/>
          </p:cNvSpPr>
          <p:nvPr>
            <p:ph type="sldImg" idx="2"/>
          </p:nvPr>
        </p:nvSpPr>
        <p:spPr bwMode="auto">
          <a:xfrm>
            <a:off x="914400" y="742950"/>
            <a:ext cx="4953000" cy="3714750"/>
          </a:xfrm>
          <a:prstGeom prst="rect">
            <a:avLst/>
          </a:prstGeom>
          <a:noFill/>
          <a:ln w="9525">
            <a:solidFill>
              <a:srgbClr val="000000"/>
            </a:solidFill>
            <a:miter lim="800000"/>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dist="35921" dir="2700000" algn="ctr" rotWithShape="0">
                    <a:srgbClr val="808080"/>
                  </a:outerShdw>
                </a:effectLst>
              </a14:hiddenEffects>
            </a:ext>
            <a:ext uri="{53640926-AAD7-44d8-BBD7-CCE9431645EC}">
              <a14:shadowObscured xmlns:a14="http://schemas.microsoft.com/office/drawing/2010/main" xmlns="" val="1"/>
            </a:ext>
          </a:extLst>
        </p:spPr>
      </p:sp>
      <p:sp>
        <p:nvSpPr>
          <p:cNvPr id="16389" name="Rectangle 2053"/>
          <p:cNvSpPr>
            <a:spLocks noGrp="1" noChangeArrowheads="1"/>
          </p:cNvSpPr>
          <p:nvPr>
            <p:ph type="body" sz="quarter" idx="3"/>
          </p:nvPr>
        </p:nvSpPr>
        <p:spPr bwMode="auto">
          <a:xfrm>
            <a:off x="904875" y="4705350"/>
            <a:ext cx="4972050" cy="44577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noProof="0" smtClean="0"/>
              <a:t>Click to edit Master text styles</a:t>
            </a:r>
          </a:p>
          <a:p>
            <a:pPr lvl="1"/>
            <a:r>
              <a:rPr lang="en-GB" altLang="en-US" noProof="0" smtClean="0"/>
              <a:t>Second level</a:t>
            </a:r>
          </a:p>
          <a:p>
            <a:pPr lvl="2"/>
            <a:r>
              <a:rPr lang="en-GB" altLang="en-US" noProof="0" smtClean="0"/>
              <a:t>Third level</a:t>
            </a:r>
          </a:p>
          <a:p>
            <a:pPr lvl="3"/>
            <a:r>
              <a:rPr lang="en-GB" altLang="en-US" noProof="0" smtClean="0"/>
              <a:t>Fourth level</a:t>
            </a:r>
          </a:p>
          <a:p>
            <a:pPr lvl="4"/>
            <a:r>
              <a:rPr lang="en-GB" altLang="en-US" noProof="0" smtClean="0"/>
              <a:t>Fifth level</a:t>
            </a:r>
          </a:p>
        </p:txBody>
      </p:sp>
      <p:sp>
        <p:nvSpPr>
          <p:cNvPr id="16390" name="Rectangle 2054"/>
          <p:cNvSpPr>
            <a:spLocks noGrp="1" noChangeArrowheads="1"/>
          </p:cNvSpPr>
          <p:nvPr>
            <p:ph type="ftr" sz="quarter" idx="4"/>
          </p:nvPr>
        </p:nvSpPr>
        <p:spPr bwMode="auto">
          <a:xfrm>
            <a:off x="0" y="9410700"/>
            <a:ext cx="2938463" cy="4953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defRPr sz="1200">
                <a:cs typeface="+mn-cs"/>
              </a:defRPr>
            </a:lvl1pPr>
          </a:lstStyle>
          <a:p>
            <a:pPr>
              <a:defRPr/>
            </a:pPr>
            <a:endParaRPr lang="en-GB" altLang="en-US" dirty="0"/>
          </a:p>
        </p:txBody>
      </p:sp>
      <p:sp>
        <p:nvSpPr>
          <p:cNvPr id="16391" name="Rectangle 2055"/>
          <p:cNvSpPr>
            <a:spLocks noGrp="1" noChangeArrowheads="1"/>
          </p:cNvSpPr>
          <p:nvPr>
            <p:ph type="sldNum" sz="quarter" idx="5"/>
          </p:nvPr>
        </p:nvSpPr>
        <p:spPr bwMode="auto">
          <a:xfrm>
            <a:off x="3843338" y="9410700"/>
            <a:ext cx="2938462" cy="4953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sz="1200">
                <a:cs typeface="+mn-cs"/>
              </a:defRPr>
            </a:lvl1pPr>
          </a:lstStyle>
          <a:p>
            <a:pPr>
              <a:defRPr/>
            </a:pPr>
            <a:fld id="{74F9E15A-2DDD-48A4-81E6-2EDEC1199FAA}" type="slidenum">
              <a:rPr lang="en-GB" altLang="en-US"/>
              <a:pPr>
                <a:defRPr/>
              </a:pPr>
              <a:t>‹#›</a:t>
            </a:fld>
            <a:endParaRPr lang="en-GB" altLang="en-US" dirty="0"/>
          </a:p>
        </p:txBody>
      </p:sp>
    </p:spTree>
    <p:extLst>
      <p:ext uri="{BB962C8B-B14F-4D97-AF65-F5344CB8AC3E}">
        <p14:creationId xmlns:p14="http://schemas.microsoft.com/office/powerpoint/2010/main" val="125109489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MS PGothic" panose="020B0600070205080204" pitchFamily="34" charset="-128"/>
              </a:defRPr>
            </a:lvl1pPr>
            <a:lvl2pPr marL="742950" indent="-285750">
              <a:defRPr sz="2400">
                <a:solidFill>
                  <a:schemeClr val="tx1"/>
                </a:solidFill>
                <a:latin typeface="Times New Roman" panose="02020603050405020304" pitchFamily="18" charset="0"/>
                <a:ea typeface="MS PGothic" panose="020B0600070205080204" pitchFamily="34" charset="-128"/>
              </a:defRPr>
            </a:lvl2pPr>
            <a:lvl3pPr marL="1143000" indent="-228600">
              <a:defRPr sz="2400">
                <a:solidFill>
                  <a:schemeClr val="tx1"/>
                </a:solidFill>
                <a:latin typeface="Times New Roman" panose="02020603050405020304" pitchFamily="18" charset="0"/>
                <a:ea typeface="MS PGothic" panose="020B0600070205080204" pitchFamily="34" charset="-128"/>
              </a:defRPr>
            </a:lvl3pPr>
            <a:lvl4pPr marL="1600200" indent="-228600">
              <a:defRPr sz="2400">
                <a:solidFill>
                  <a:schemeClr val="tx1"/>
                </a:solidFill>
                <a:latin typeface="Times New Roman" panose="02020603050405020304" pitchFamily="18" charset="0"/>
                <a:ea typeface="MS PGothic" panose="020B0600070205080204" pitchFamily="34" charset="-128"/>
              </a:defRPr>
            </a:lvl4pPr>
            <a:lvl5pPr marL="2057400" indent="-22860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fld id="{DC6F4A1A-59D9-43D8-83C7-6C229D13C3B3}" type="slidenum">
              <a:rPr lang="en-GB" altLang="en-US" sz="1200"/>
              <a:pPr/>
              <a:t>7</a:t>
            </a:fld>
            <a:endParaRPr lang="en-GB" altLang="en-US" sz="1200" dirty="0"/>
          </a:p>
        </p:txBody>
      </p:sp>
      <p:sp>
        <p:nvSpPr>
          <p:cNvPr id="27650" name="Rectangle 2"/>
          <p:cNvSpPr>
            <a:spLocks noGrp="1" noRot="1" noChangeAspect="1" noChangeArrowheads="1" noTextEdit="1"/>
          </p:cNvSpPr>
          <p:nvPr>
            <p:ph type="sldImg"/>
          </p:nvPr>
        </p:nvSpPr>
        <p:spPr>
          <a:xfrm>
            <a:off x="1082675" y="868363"/>
            <a:ext cx="4616450" cy="3462337"/>
          </a:xfrm>
          <a:ln w="12700" cap="flat">
            <a:solidFill>
              <a:schemeClr val="tx1"/>
            </a:solidFill>
          </a:ln>
        </p:spPr>
      </p:sp>
      <p:sp>
        <p:nvSpPr>
          <p:cNvPr id="27651" name="Rectangle 3"/>
          <p:cNvSpPr>
            <a:spLocks noGrp="1" noChangeArrowheads="1"/>
          </p:cNvSpPr>
          <p:nvPr>
            <p:ph type="body" idx="1"/>
          </p:nvPr>
        </p:nvSpPr>
        <p:spPr>
          <a:xfrm>
            <a:off x="904875" y="4722813"/>
            <a:ext cx="4972050" cy="4122737"/>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0488" tIns="44450" rIns="90488" bIns="44450"/>
          <a:lstStyle/>
          <a:p>
            <a:endParaRPr lang="en-GB" altLang="en-US" dirty="0" smtClean="0"/>
          </a:p>
          <a:p>
            <a:endParaRPr lang="en-GB" altLang="en-US" dirty="0" smtClean="0"/>
          </a:p>
        </p:txBody>
      </p:sp>
      <p:sp>
        <p:nvSpPr>
          <p:cNvPr id="27652" name="Rectangle 4"/>
          <p:cNvSpPr>
            <a:spLocks noChangeArrowheads="1"/>
          </p:cNvSpPr>
          <p:nvPr/>
        </p:nvSpPr>
        <p:spPr bwMode="auto">
          <a:xfrm>
            <a:off x="1050925" y="4716463"/>
            <a:ext cx="4830763" cy="22431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lIns="90488" tIns="44450" rIns="90488" bIns="44450">
            <a:spAutoFit/>
          </a:bodyPr>
          <a:lstStyle>
            <a:lvl1pPr>
              <a:defRPr sz="2400">
                <a:solidFill>
                  <a:schemeClr val="tx1"/>
                </a:solidFill>
                <a:latin typeface="Times New Roman" panose="02020603050405020304" pitchFamily="18" charset="0"/>
                <a:ea typeface="MS PGothic" panose="020B0600070205080204" pitchFamily="34" charset="-128"/>
              </a:defRPr>
            </a:lvl1pPr>
            <a:lvl2pPr marL="742950" indent="-285750">
              <a:defRPr sz="2400">
                <a:solidFill>
                  <a:schemeClr val="tx1"/>
                </a:solidFill>
                <a:latin typeface="Times New Roman" panose="02020603050405020304" pitchFamily="18" charset="0"/>
                <a:ea typeface="MS PGothic" panose="020B0600070205080204" pitchFamily="34" charset="-128"/>
              </a:defRPr>
            </a:lvl2pPr>
            <a:lvl3pPr marL="1143000" indent="-228600">
              <a:defRPr sz="2400">
                <a:solidFill>
                  <a:schemeClr val="tx1"/>
                </a:solidFill>
                <a:latin typeface="Times New Roman" panose="02020603050405020304" pitchFamily="18" charset="0"/>
                <a:ea typeface="MS PGothic" panose="020B0600070205080204" pitchFamily="34" charset="-128"/>
              </a:defRPr>
            </a:lvl3pPr>
            <a:lvl4pPr marL="1600200" indent="-228600">
              <a:defRPr sz="2400">
                <a:solidFill>
                  <a:schemeClr val="tx1"/>
                </a:solidFill>
                <a:latin typeface="Times New Roman" panose="02020603050405020304" pitchFamily="18" charset="0"/>
                <a:ea typeface="MS PGothic" panose="020B0600070205080204" pitchFamily="34" charset="-128"/>
              </a:defRPr>
            </a:lvl4pPr>
            <a:lvl5pPr marL="2057400" indent="-22860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a:spcBef>
                <a:spcPct val="50000"/>
              </a:spcBef>
            </a:pPr>
            <a:r>
              <a:rPr lang="en-GB" altLang="en-US" sz="1400" dirty="0"/>
              <a:t>Useful tool in conjunction with others:</a:t>
            </a:r>
          </a:p>
          <a:p>
            <a:pPr>
              <a:spcBef>
                <a:spcPct val="50000"/>
              </a:spcBef>
            </a:pPr>
            <a:r>
              <a:rPr lang="en-GB" altLang="en-US" sz="1400" dirty="0"/>
              <a:t>Hierarchy of individual interviews / group interviews</a:t>
            </a:r>
          </a:p>
          <a:p>
            <a:pPr>
              <a:spcBef>
                <a:spcPct val="50000"/>
              </a:spcBef>
            </a:pPr>
            <a:r>
              <a:rPr lang="en-GB" altLang="en-US" sz="1400" dirty="0"/>
              <a:t>Questionnaires / group interviews</a:t>
            </a:r>
          </a:p>
          <a:p>
            <a:pPr>
              <a:spcBef>
                <a:spcPct val="50000"/>
              </a:spcBef>
            </a:pPr>
            <a:endParaRPr lang="en-GB" altLang="en-US" sz="1400" dirty="0"/>
          </a:p>
          <a:p>
            <a:pPr>
              <a:spcBef>
                <a:spcPct val="50000"/>
              </a:spcBef>
            </a:pPr>
            <a:r>
              <a:rPr lang="en-GB" altLang="en-US" sz="1400" dirty="0"/>
              <a:t>Documentary analysis / group interviews</a:t>
            </a:r>
          </a:p>
          <a:p>
            <a:pPr>
              <a:spcBef>
                <a:spcPct val="50000"/>
              </a:spcBef>
            </a:pPr>
            <a:endParaRPr lang="en-GB" altLang="en-US" sz="1400" dirty="0"/>
          </a:p>
          <a:p>
            <a:pPr>
              <a:spcBef>
                <a:spcPct val="50000"/>
              </a:spcBef>
            </a:pPr>
            <a:r>
              <a:rPr lang="en-GB" altLang="en-US" sz="1400" dirty="0"/>
              <a:t>Discuss data recording!!</a:t>
            </a:r>
          </a:p>
        </p:txBody>
      </p:sp>
    </p:spTree>
    <p:extLst>
      <p:ext uri="{BB962C8B-B14F-4D97-AF65-F5344CB8AC3E}">
        <p14:creationId xmlns:p14="http://schemas.microsoft.com/office/powerpoint/2010/main" val="36218399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lide Image Placeholder 1"/>
          <p:cNvSpPr>
            <a:spLocks noGrp="1" noRot="1" noChangeAspect="1" noTextEdit="1"/>
          </p:cNvSpPr>
          <p:nvPr>
            <p:ph type="sldImg"/>
          </p:nvPr>
        </p:nvSpPr>
        <p:spPr>
          <a:ln/>
        </p:spPr>
      </p:sp>
      <p:sp>
        <p:nvSpPr>
          <p:cNvPr id="30722"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GB" altLang="en-US" dirty="0" smtClean="0"/>
              <a:t>Have to show that your questions are rooted in your reading. </a:t>
            </a:r>
          </a:p>
        </p:txBody>
      </p:sp>
      <p:sp>
        <p:nvSpPr>
          <p:cNvPr id="30723"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MS PGothic" panose="020B0600070205080204" pitchFamily="34" charset="-128"/>
              </a:defRPr>
            </a:lvl1pPr>
            <a:lvl2pPr marL="742950" indent="-285750">
              <a:defRPr sz="2400">
                <a:solidFill>
                  <a:schemeClr val="tx1"/>
                </a:solidFill>
                <a:latin typeface="Times New Roman" panose="02020603050405020304" pitchFamily="18" charset="0"/>
                <a:ea typeface="MS PGothic" panose="020B0600070205080204" pitchFamily="34" charset="-128"/>
              </a:defRPr>
            </a:lvl2pPr>
            <a:lvl3pPr marL="1143000" indent="-228600">
              <a:defRPr sz="2400">
                <a:solidFill>
                  <a:schemeClr val="tx1"/>
                </a:solidFill>
                <a:latin typeface="Times New Roman" panose="02020603050405020304" pitchFamily="18" charset="0"/>
                <a:ea typeface="MS PGothic" panose="020B0600070205080204" pitchFamily="34" charset="-128"/>
              </a:defRPr>
            </a:lvl3pPr>
            <a:lvl4pPr marL="1600200" indent="-228600">
              <a:defRPr sz="2400">
                <a:solidFill>
                  <a:schemeClr val="tx1"/>
                </a:solidFill>
                <a:latin typeface="Times New Roman" panose="02020603050405020304" pitchFamily="18" charset="0"/>
                <a:ea typeface="MS PGothic" panose="020B0600070205080204" pitchFamily="34" charset="-128"/>
              </a:defRPr>
            </a:lvl4pPr>
            <a:lvl5pPr marL="2057400" indent="-22860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fld id="{706E947B-00EF-4C2B-966E-7336320F8A0B}" type="slidenum">
              <a:rPr lang="en-GB" altLang="en-US" sz="1200"/>
              <a:pPr/>
              <a:t>9</a:t>
            </a:fld>
            <a:endParaRPr lang="en-GB" altLang="en-US" sz="1200" dirty="0"/>
          </a:p>
        </p:txBody>
      </p:sp>
    </p:spTree>
    <p:extLst>
      <p:ext uri="{BB962C8B-B14F-4D97-AF65-F5344CB8AC3E}">
        <p14:creationId xmlns:p14="http://schemas.microsoft.com/office/powerpoint/2010/main" val="29410265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p:cNvSpPr>
            <a:spLocks noGrp="1" noRot="1" noChangeAspect="1" noTextEdit="1"/>
          </p:cNvSpPr>
          <p:nvPr>
            <p:ph type="sldImg"/>
          </p:nvPr>
        </p:nvSpPr>
        <p:spPr>
          <a:ln/>
        </p:spPr>
      </p:sp>
      <p:sp>
        <p:nvSpPr>
          <p:cNvPr id="35842"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GB" altLang="en-US" dirty="0" smtClean="0"/>
              <a:t>BASSEY, M. (1999) </a:t>
            </a:r>
            <a:r>
              <a:rPr lang="en-GB" altLang="en-US" i="1" dirty="0" smtClean="0"/>
              <a:t>Case Study Research in Educational Settings</a:t>
            </a:r>
            <a:r>
              <a:rPr lang="en-GB" altLang="en-US" dirty="0" smtClean="0"/>
              <a:t>, Buckingham, Open University Press.</a:t>
            </a:r>
          </a:p>
          <a:p>
            <a:r>
              <a:rPr lang="en-GB" altLang="en-US" dirty="0" smtClean="0"/>
              <a:t> </a:t>
            </a:r>
          </a:p>
          <a:p>
            <a:endParaRPr lang="en-GB" altLang="en-US" dirty="0" smtClean="0"/>
          </a:p>
        </p:txBody>
      </p:sp>
      <p:sp>
        <p:nvSpPr>
          <p:cNvPr id="35843"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MS PGothic" panose="020B0600070205080204" pitchFamily="34" charset="-128"/>
              </a:defRPr>
            </a:lvl1pPr>
            <a:lvl2pPr marL="742950" indent="-285750">
              <a:defRPr sz="2400">
                <a:solidFill>
                  <a:schemeClr val="tx1"/>
                </a:solidFill>
                <a:latin typeface="Times New Roman" panose="02020603050405020304" pitchFamily="18" charset="0"/>
                <a:ea typeface="MS PGothic" panose="020B0600070205080204" pitchFamily="34" charset="-128"/>
              </a:defRPr>
            </a:lvl2pPr>
            <a:lvl3pPr marL="1143000" indent="-228600">
              <a:defRPr sz="2400">
                <a:solidFill>
                  <a:schemeClr val="tx1"/>
                </a:solidFill>
                <a:latin typeface="Times New Roman" panose="02020603050405020304" pitchFamily="18" charset="0"/>
                <a:ea typeface="MS PGothic" panose="020B0600070205080204" pitchFamily="34" charset="-128"/>
              </a:defRPr>
            </a:lvl3pPr>
            <a:lvl4pPr marL="1600200" indent="-228600">
              <a:defRPr sz="2400">
                <a:solidFill>
                  <a:schemeClr val="tx1"/>
                </a:solidFill>
                <a:latin typeface="Times New Roman" panose="02020603050405020304" pitchFamily="18" charset="0"/>
                <a:ea typeface="MS PGothic" panose="020B0600070205080204" pitchFamily="34" charset="-128"/>
              </a:defRPr>
            </a:lvl4pPr>
            <a:lvl5pPr marL="2057400" indent="-22860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fld id="{E50E7135-6008-4EC4-A8DA-F3DEB4158999}" type="slidenum">
              <a:rPr lang="en-GB" altLang="en-US" sz="1200"/>
              <a:pPr/>
              <a:t>13</a:t>
            </a:fld>
            <a:endParaRPr lang="en-GB" altLang="en-US" sz="1200" dirty="0"/>
          </a:p>
        </p:txBody>
      </p:sp>
    </p:spTree>
    <p:extLst>
      <p:ext uri="{BB962C8B-B14F-4D97-AF65-F5344CB8AC3E}">
        <p14:creationId xmlns:p14="http://schemas.microsoft.com/office/powerpoint/2010/main" val="12508131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noTextEdit="1"/>
          </p:cNvSpPr>
          <p:nvPr>
            <p:ph type="sldImg"/>
          </p:nvPr>
        </p:nvSpPr>
        <p:spPr>
          <a:ln/>
        </p:spPr>
      </p:sp>
      <p:sp>
        <p:nvSpPr>
          <p:cNvPr id="37890"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GB" altLang="en-US" dirty="0" smtClean="0"/>
              <a:t>DREVER, E. (1995) </a:t>
            </a:r>
            <a:r>
              <a:rPr lang="en-GB" altLang="en-US" i="1" dirty="0" smtClean="0"/>
              <a:t>Using Semi-structured Interviews in Small-Scale Research, </a:t>
            </a:r>
            <a:r>
              <a:rPr lang="en-GB" altLang="en-US" dirty="0" smtClean="0"/>
              <a:t>Edinburgh, The Scottish Council for Research in Education.</a:t>
            </a:r>
            <a:endParaRPr lang="en-GB" altLang="en-US" b="1" dirty="0" smtClean="0"/>
          </a:p>
          <a:p>
            <a:r>
              <a:rPr lang="en-GB" altLang="en-US" dirty="0" smtClean="0"/>
              <a:t> </a:t>
            </a:r>
          </a:p>
          <a:p>
            <a:r>
              <a:rPr lang="en-US" altLang="en-US" dirty="0" smtClean="0"/>
              <a:t>SILVERMAN, D. (2000)</a:t>
            </a:r>
            <a:r>
              <a:rPr lang="en-US" altLang="en-US" i="1" dirty="0" smtClean="0"/>
              <a:t> Doing Qualitative Research: a practical handbook, </a:t>
            </a:r>
            <a:r>
              <a:rPr lang="en-US" altLang="en-US" dirty="0" smtClean="0"/>
              <a:t>London, Sage Publications. </a:t>
            </a:r>
            <a:endParaRPr lang="en-GB" altLang="en-US" b="1" dirty="0" smtClean="0"/>
          </a:p>
          <a:p>
            <a:r>
              <a:rPr lang="en-GB" altLang="en-US" dirty="0" smtClean="0"/>
              <a:t> </a:t>
            </a:r>
          </a:p>
          <a:p>
            <a:endParaRPr lang="en-GB" altLang="en-US" dirty="0" smtClean="0"/>
          </a:p>
        </p:txBody>
      </p:sp>
      <p:sp>
        <p:nvSpPr>
          <p:cNvPr id="37891"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MS PGothic" panose="020B0600070205080204" pitchFamily="34" charset="-128"/>
              </a:defRPr>
            </a:lvl1pPr>
            <a:lvl2pPr marL="742950" indent="-285750">
              <a:defRPr sz="2400">
                <a:solidFill>
                  <a:schemeClr val="tx1"/>
                </a:solidFill>
                <a:latin typeface="Times New Roman" panose="02020603050405020304" pitchFamily="18" charset="0"/>
                <a:ea typeface="MS PGothic" panose="020B0600070205080204" pitchFamily="34" charset="-128"/>
              </a:defRPr>
            </a:lvl2pPr>
            <a:lvl3pPr marL="1143000" indent="-228600">
              <a:defRPr sz="2400">
                <a:solidFill>
                  <a:schemeClr val="tx1"/>
                </a:solidFill>
                <a:latin typeface="Times New Roman" panose="02020603050405020304" pitchFamily="18" charset="0"/>
                <a:ea typeface="MS PGothic" panose="020B0600070205080204" pitchFamily="34" charset="-128"/>
              </a:defRPr>
            </a:lvl3pPr>
            <a:lvl4pPr marL="1600200" indent="-228600">
              <a:defRPr sz="2400">
                <a:solidFill>
                  <a:schemeClr val="tx1"/>
                </a:solidFill>
                <a:latin typeface="Times New Roman" panose="02020603050405020304" pitchFamily="18" charset="0"/>
                <a:ea typeface="MS PGothic" panose="020B0600070205080204" pitchFamily="34" charset="-128"/>
              </a:defRPr>
            </a:lvl4pPr>
            <a:lvl5pPr marL="2057400" indent="-22860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fld id="{06AFD57D-677F-4BDB-B84A-4165D7FBAE91}" type="slidenum">
              <a:rPr lang="en-GB" altLang="en-US" sz="1200"/>
              <a:pPr/>
              <a:t>14</a:t>
            </a:fld>
            <a:endParaRPr lang="en-GB" altLang="en-US" sz="1200" dirty="0"/>
          </a:p>
        </p:txBody>
      </p:sp>
    </p:spTree>
    <p:extLst>
      <p:ext uri="{BB962C8B-B14F-4D97-AF65-F5344CB8AC3E}">
        <p14:creationId xmlns:p14="http://schemas.microsoft.com/office/powerpoint/2010/main" val="28649711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MS PGothic" panose="020B0600070205080204" pitchFamily="34" charset="-128"/>
              </a:defRPr>
            </a:lvl1pPr>
            <a:lvl2pPr marL="742950" indent="-285750">
              <a:defRPr sz="2400">
                <a:solidFill>
                  <a:schemeClr val="tx1"/>
                </a:solidFill>
                <a:latin typeface="Times New Roman" panose="02020603050405020304" pitchFamily="18" charset="0"/>
                <a:ea typeface="MS PGothic" panose="020B0600070205080204" pitchFamily="34" charset="-128"/>
              </a:defRPr>
            </a:lvl2pPr>
            <a:lvl3pPr marL="1143000" indent="-228600">
              <a:defRPr sz="2400">
                <a:solidFill>
                  <a:schemeClr val="tx1"/>
                </a:solidFill>
                <a:latin typeface="Times New Roman" panose="02020603050405020304" pitchFamily="18" charset="0"/>
                <a:ea typeface="MS PGothic" panose="020B0600070205080204" pitchFamily="34" charset="-128"/>
              </a:defRPr>
            </a:lvl3pPr>
            <a:lvl4pPr marL="1600200" indent="-228600">
              <a:defRPr sz="2400">
                <a:solidFill>
                  <a:schemeClr val="tx1"/>
                </a:solidFill>
                <a:latin typeface="Times New Roman" panose="02020603050405020304" pitchFamily="18" charset="0"/>
                <a:ea typeface="MS PGothic" panose="020B0600070205080204" pitchFamily="34" charset="-128"/>
              </a:defRPr>
            </a:lvl4pPr>
            <a:lvl5pPr marL="2057400" indent="-22860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fld id="{DB167C90-9A09-45A4-9A89-AD4EDFF054B0}" type="slidenum">
              <a:rPr lang="en-GB" altLang="en-US" sz="1200"/>
              <a:pPr/>
              <a:t>16</a:t>
            </a:fld>
            <a:endParaRPr lang="en-GB" altLang="en-US" sz="1200" dirty="0"/>
          </a:p>
        </p:txBody>
      </p:sp>
      <p:sp>
        <p:nvSpPr>
          <p:cNvPr id="40962" name="Rectangle 2"/>
          <p:cNvSpPr>
            <a:spLocks noGrp="1" noRot="1" noChangeAspect="1" noChangeArrowheads="1" noTextEdit="1"/>
          </p:cNvSpPr>
          <p:nvPr>
            <p:ph type="sldImg"/>
          </p:nvPr>
        </p:nvSpPr>
        <p:spPr>
          <a:xfrm>
            <a:off x="1082675" y="868363"/>
            <a:ext cx="4616450" cy="3462337"/>
          </a:xfrm>
          <a:ln w="12700" cap="flat">
            <a:solidFill>
              <a:schemeClr val="tx1"/>
            </a:solidFill>
          </a:ln>
        </p:spPr>
      </p:sp>
      <p:sp>
        <p:nvSpPr>
          <p:cNvPr id="40963" name="Rectangle 3"/>
          <p:cNvSpPr>
            <a:spLocks noGrp="1" noChangeArrowheads="1"/>
          </p:cNvSpPr>
          <p:nvPr>
            <p:ph type="body" idx="1"/>
          </p:nvPr>
        </p:nvSpPr>
        <p:spPr>
          <a:xfrm>
            <a:off x="904875" y="4722813"/>
            <a:ext cx="4972050" cy="4122737"/>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0488" tIns="44450" rIns="90488" bIns="44450"/>
          <a:lstStyle/>
          <a:p>
            <a:endParaRPr lang="en-GB" altLang="en-US" dirty="0" smtClean="0"/>
          </a:p>
          <a:p>
            <a:endParaRPr lang="en-GB" altLang="en-US" dirty="0" smtClean="0"/>
          </a:p>
        </p:txBody>
      </p:sp>
      <p:sp>
        <p:nvSpPr>
          <p:cNvPr id="40964" name="Rectangle 4"/>
          <p:cNvSpPr>
            <a:spLocks noChangeArrowheads="1"/>
          </p:cNvSpPr>
          <p:nvPr/>
        </p:nvSpPr>
        <p:spPr bwMode="auto">
          <a:xfrm>
            <a:off x="1050925" y="4716463"/>
            <a:ext cx="4830763" cy="519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lIns="90488" tIns="44450" rIns="90488" bIns="44450">
            <a:spAutoFit/>
          </a:bodyPr>
          <a:lstStyle>
            <a:lvl1pPr>
              <a:defRPr sz="2400">
                <a:solidFill>
                  <a:schemeClr val="tx1"/>
                </a:solidFill>
                <a:latin typeface="Times New Roman" panose="02020603050405020304" pitchFamily="18" charset="0"/>
                <a:ea typeface="MS PGothic" panose="020B0600070205080204" pitchFamily="34" charset="-128"/>
              </a:defRPr>
            </a:lvl1pPr>
            <a:lvl2pPr marL="742950" indent="-285750">
              <a:defRPr sz="2400">
                <a:solidFill>
                  <a:schemeClr val="tx1"/>
                </a:solidFill>
                <a:latin typeface="Times New Roman" panose="02020603050405020304" pitchFamily="18" charset="0"/>
                <a:ea typeface="MS PGothic" panose="020B0600070205080204" pitchFamily="34" charset="-128"/>
              </a:defRPr>
            </a:lvl2pPr>
            <a:lvl3pPr marL="1143000" indent="-228600">
              <a:defRPr sz="2400">
                <a:solidFill>
                  <a:schemeClr val="tx1"/>
                </a:solidFill>
                <a:latin typeface="Times New Roman" panose="02020603050405020304" pitchFamily="18" charset="0"/>
                <a:ea typeface="MS PGothic" panose="020B0600070205080204" pitchFamily="34" charset="-128"/>
              </a:defRPr>
            </a:lvl3pPr>
            <a:lvl4pPr marL="1600200" indent="-228600">
              <a:defRPr sz="2400">
                <a:solidFill>
                  <a:schemeClr val="tx1"/>
                </a:solidFill>
                <a:latin typeface="Times New Roman" panose="02020603050405020304" pitchFamily="18" charset="0"/>
                <a:ea typeface="MS PGothic" panose="020B0600070205080204" pitchFamily="34" charset="-128"/>
              </a:defRPr>
            </a:lvl4pPr>
            <a:lvl5pPr marL="2057400" indent="-22860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a:spcBef>
                <a:spcPct val="50000"/>
              </a:spcBef>
            </a:pPr>
            <a:r>
              <a:rPr lang="en-GB" altLang="en-US" sz="1400" dirty="0"/>
              <a:t>In other words - the same as you were doing with the quantitative data</a:t>
            </a:r>
          </a:p>
        </p:txBody>
      </p:sp>
    </p:spTree>
    <p:extLst>
      <p:ext uri="{BB962C8B-B14F-4D97-AF65-F5344CB8AC3E}">
        <p14:creationId xmlns:p14="http://schemas.microsoft.com/office/powerpoint/2010/main" val="54220820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107504" y="3717032"/>
            <a:ext cx="7056784" cy="1296144"/>
          </a:xfrm>
        </p:spPr>
        <p:txBody>
          <a:bodyPr/>
          <a:lstStyle>
            <a:lvl1pPr>
              <a:defRPr sz="4000"/>
            </a:lvl1pPr>
          </a:lstStyle>
          <a:p>
            <a:pPr lvl="0"/>
            <a:r>
              <a:rPr lang="en-US" altLang="en-US" noProof="0" smtClean="0"/>
              <a:t>Click to edit Master title style</a:t>
            </a:r>
            <a:endParaRPr lang="en-GB" altLang="en-US" noProof="0" dirty="0" smtClean="0"/>
          </a:p>
        </p:txBody>
      </p:sp>
      <p:pic>
        <p:nvPicPr>
          <p:cNvPr id="3" name="Picture 2"/>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509260"/>
          </a:xfrm>
          <a:prstGeom prst="rect">
            <a:avLst/>
          </a:prstGeom>
        </p:spPr>
      </p:pic>
      <p:sp>
        <p:nvSpPr>
          <p:cNvPr id="49156" name="Rectangle 4"/>
          <p:cNvSpPr>
            <a:spLocks noGrp="1" noChangeArrowheads="1"/>
          </p:cNvSpPr>
          <p:nvPr>
            <p:ph type="subTitle" idx="1"/>
          </p:nvPr>
        </p:nvSpPr>
        <p:spPr>
          <a:xfrm>
            <a:off x="107504" y="5013175"/>
            <a:ext cx="6400800" cy="1327299"/>
          </a:xfrm>
        </p:spPr>
        <p:txBody>
          <a:bodyPr/>
          <a:lstStyle>
            <a:lvl1pPr marL="0" indent="0" algn="l">
              <a:buFontTx/>
              <a:buNone/>
              <a:defRPr/>
            </a:lvl1pPr>
          </a:lstStyle>
          <a:p>
            <a:pPr lvl="0"/>
            <a:r>
              <a:rPr lang="en-US" altLang="en-US" noProof="0" smtClean="0"/>
              <a:t>Click to edit Master subtitle style</a:t>
            </a:r>
            <a:endParaRPr lang="en-GB" altLang="en-US" noProof="0" dirty="0" smtClean="0"/>
          </a:p>
        </p:txBody>
      </p:sp>
    </p:spTree>
    <p:extLst>
      <p:ext uri="{BB962C8B-B14F-4D97-AF65-F5344CB8AC3E}">
        <p14:creationId xmlns:p14="http://schemas.microsoft.com/office/powerpoint/2010/main" val="39535128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endParaRPr lang="en-GB"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5F2DA786-226B-42DD-93E8-A1CF6097432C}" type="slidenum">
              <a:rPr lang="en-GB" altLang="en-US"/>
              <a:pPr>
                <a:defRPr/>
              </a:pPr>
              <a:t>‹#›</a:t>
            </a:fld>
            <a:endParaRPr lang="en-GB" altLang="en-US" dirty="0"/>
          </a:p>
        </p:txBody>
      </p:sp>
    </p:spTree>
    <p:extLst>
      <p:ext uri="{BB962C8B-B14F-4D97-AF65-F5344CB8AC3E}">
        <p14:creationId xmlns:p14="http://schemas.microsoft.com/office/powerpoint/2010/main" val="7629996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2A548C52-FFFD-49F6-B265-F7E72DF156EB}" type="slidenum">
              <a:rPr lang="en-GB" altLang="en-US"/>
              <a:pPr>
                <a:defRPr/>
              </a:pPr>
              <a:t>‹#›</a:t>
            </a:fld>
            <a:endParaRPr lang="en-GB" altLang="en-US" dirty="0"/>
          </a:p>
        </p:txBody>
      </p:sp>
    </p:spTree>
    <p:extLst>
      <p:ext uri="{BB962C8B-B14F-4D97-AF65-F5344CB8AC3E}">
        <p14:creationId xmlns:p14="http://schemas.microsoft.com/office/powerpoint/2010/main" val="26053787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28600"/>
            <a:ext cx="1943100" cy="52578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228600"/>
            <a:ext cx="5676900" cy="5257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27A5EEF6-EF9C-46E6-8B5F-3F5CA92D3B8D}" type="slidenum">
              <a:rPr lang="en-GB" altLang="en-US"/>
              <a:pPr>
                <a:defRPr/>
              </a:pPr>
              <a:t>‹#›</a:t>
            </a:fld>
            <a:endParaRPr lang="en-GB" altLang="en-US" dirty="0"/>
          </a:p>
        </p:txBody>
      </p:sp>
    </p:spTree>
    <p:extLst>
      <p:ext uri="{BB962C8B-B14F-4D97-AF65-F5344CB8AC3E}">
        <p14:creationId xmlns:p14="http://schemas.microsoft.com/office/powerpoint/2010/main" val="20908990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15/06/2017</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dirty="0"/>
          </a:p>
        </p:txBody>
      </p:sp>
    </p:spTree>
    <p:extLst>
      <p:ext uri="{BB962C8B-B14F-4D97-AF65-F5344CB8AC3E}">
        <p14:creationId xmlns:p14="http://schemas.microsoft.com/office/powerpoint/2010/main" val="27297237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15/06/2017</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dirty="0"/>
          </a:p>
        </p:txBody>
      </p:sp>
    </p:spTree>
    <p:extLst>
      <p:ext uri="{BB962C8B-B14F-4D97-AF65-F5344CB8AC3E}">
        <p14:creationId xmlns:p14="http://schemas.microsoft.com/office/powerpoint/2010/main" val="1816135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384978-FF33-4943-AA93-CA0F6CF72124}" type="datetimeFigureOut">
              <a:rPr lang="en-GB" smtClean="0"/>
              <a:t>15/06/2017</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dirty="0"/>
          </a:p>
        </p:txBody>
      </p:sp>
    </p:spTree>
    <p:extLst>
      <p:ext uri="{BB962C8B-B14F-4D97-AF65-F5344CB8AC3E}">
        <p14:creationId xmlns:p14="http://schemas.microsoft.com/office/powerpoint/2010/main" val="15105860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85384978-FF33-4943-AA93-CA0F6CF72124}" type="datetimeFigureOut">
              <a:rPr lang="en-GB" smtClean="0"/>
              <a:t>15/06/2017</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dirty="0"/>
          </a:p>
        </p:txBody>
      </p:sp>
    </p:spTree>
    <p:extLst>
      <p:ext uri="{BB962C8B-B14F-4D97-AF65-F5344CB8AC3E}">
        <p14:creationId xmlns:p14="http://schemas.microsoft.com/office/powerpoint/2010/main" val="387898047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85384978-FF33-4943-AA93-CA0F6CF72124}" type="datetimeFigureOut">
              <a:rPr lang="en-GB" smtClean="0"/>
              <a:t>15/06/2017</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DAC35110-1EFC-4265-8B99-12D554FCCDAB}" type="slidenum">
              <a:rPr lang="en-GB" smtClean="0"/>
              <a:t>‹#›</a:t>
            </a:fld>
            <a:endParaRPr lang="en-GB" dirty="0"/>
          </a:p>
        </p:txBody>
      </p:sp>
    </p:spTree>
    <p:extLst>
      <p:ext uri="{BB962C8B-B14F-4D97-AF65-F5344CB8AC3E}">
        <p14:creationId xmlns:p14="http://schemas.microsoft.com/office/powerpoint/2010/main" val="356895148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85384978-FF33-4943-AA93-CA0F6CF72124}" type="datetimeFigureOut">
              <a:rPr lang="en-GB" smtClean="0"/>
              <a:t>15/06/2017</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DAC35110-1EFC-4265-8B99-12D554FCCDAB}" type="slidenum">
              <a:rPr lang="en-GB" smtClean="0"/>
              <a:t>‹#›</a:t>
            </a:fld>
            <a:endParaRPr lang="en-GB" dirty="0"/>
          </a:p>
        </p:txBody>
      </p:sp>
    </p:spTree>
    <p:extLst>
      <p:ext uri="{BB962C8B-B14F-4D97-AF65-F5344CB8AC3E}">
        <p14:creationId xmlns:p14="http://schemas.microsoft.com/office/powerpoint/2010/main" val="45497763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84978-FF33-4943-AA93-CA0F6CF72124}" type="datetimeFigureOut">
              <a:rPr lang="en-GB" smtClean="0"/>
              <a:t>15/06/2017</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DAC35110-1EFC-4265-8B99-12D554FCCDAB}" type="slidenum">
              <a:rPr lang="en-GB" smtClean="0"/>
              <a:t>‹#›</a:t>
            </a:fld>
            <a:endParaRPr lang="en-GB" dirty="0"/>
          </a:p>
        </p:txBody>
      </p:sp>
    </p:spTree>
    <p:extLst>
      <p:ext uri="{BB962C8B-B14F-4D97-AF65-F5344CB8AC3E}">
        <p14:creationId xmlns:p14="http://schemas.microsoft.com/office/powerpoint/2010/main" val="33827202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0" y="-1"/>
            <a:ext cx="9143999" cy="3135087"/>
          </a:xfrm>
          <a:prstGeom prst="rect">
            <a:avLst/>
          </a:prstGeom>
        </p:spPr>
      </p:pic>
      <p:sp>
        <p:nvSpPr>
          <p:cNvPr id="49155" name="Rectangle 3"/>
          <p:cNvSpPr>
            <a:spLocks noGrp="1" noChangeArrowheads="1"/>
          </p:cNvSpPr>
          <p:nvPr>
            <p:ph type="ctrTitle"/>
          </p:nvPr>
        </p:nvSpPr>
        <p:spPr>
          <a:xfrm>
            <a:off x="251520" y="2780928"/>
            <a:ext cx="7056784" cy="1296144"/>
          </a:xfrm>
        </p:spPr>
        <p:txBody>
          <a:bodyPr/>
          <a:lstStyle>
            <a:lvl1pPr>
              <a:defRPr sz="4000"/>
            </a:lvl1pPr>
          </a:lstStyle>
          <a:p>
            <a:pPr lvl="0"/>
            <a:r>
              <a:rPr lang="en-US" altLang="en-US" noProof="0" smtClean="0"/>
              <a:t>Click to edit Master title style</a:t>
            </a:r>
            <a:endParaRPr lang="en-GB" altLang="en-US" noProof="0" dirty="0" smtClean="0"/>
          </a:p>
        </p:txBody>
      </p:sp>
      <p:sp>
        <p:nvSpPr>
          <p:cNvPr id="49156" name="Rectangle 4"/>
          <p:cNvSpPr>
            <a:spLocks noGrp="1" noChangeArrowheads="1"/>
          </p:cNvSpPr>
          <p:nvPr>
            <p:ph type="subTitle" idx="1"/>
          </p:nvPr>
        </p:nvSpPr>
        <p:spPr>
          <a:xfrm>
            <a:off x="259432" y="4045917"/>
            <a:ext cx="6400800" cy="1327299"/>
          </a:xfrm>
        </p:spPr>
        <p:txBody>
          <a:bodyPr/>
          <a:lstStyle>
            <a:lvl1pPr marL="0" indent="0" algn="l">
              <a:buFontTx/>
              <a:buNone/>
              <a:defRPr/>
            </a:lvl1pPr>
          </a:lstStyle>
          <a:p>
            <a:pPr lvl="0"/>
            <a:r>
              <a:rPr lang="en-US" altLang="en-US" noProof="0" smtClean="0"/>
              <a:t>Click to edit Master subtitle style</a:t>
            </a:r>
            <a:endParaRPr lang="en-GB" altLang="en-US" noProof="0" dirty="0" smtClean="0"/>
          </a:p>
        </p:txBody>
      </p:sp>
    </p:spTree>
    <p:extLst>
      <p:ext uri="{BB962C8B-B14F-4D97-AF65-F5344CB8AC3E}">
        <p14:creationId xmlns:p14="http://schemas.microsoft.com/office/powerpoint/2010/main" val="31872389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15/06/2017</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dirty="0"/>
          </a:p>
        </p:txBody>
      </p:sp>
    </p:spTree>
    <p:extLst>
      <p:ext uri="{BB962C8B-B14F-4D97-AF65-F5344CB8AC3E}">
        <p14:creationId xmlns:p14="http://schemas.microsoft.com/office/powerpoint/2010/main" val="382894775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15/06/2017</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dirty="0"/>
          </a:p>
        </p:txBody>
      </p:sp>
    </p:spTree>
    <p:extLst>
      <p:ext uri="{BB962C8B-B14F-4D97-AF65-F5344CB8AC3E}">
        <p14:creationId xmlns:p14="http://schemas.microsoft.com/office/powerpoint/2010/main" val="30316336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15/06/2017</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dirty="0"/>
          </a:p>
        </p:txBody>
      </p:sp>
    </p:spTree>
    <p:extLst>
      <p:ext uri="{BB962C8B-B14F-4D97-AF65-F5344CB8AC3E}">
        <p14:creationId xmlns:p14="http://schemas.microsoft.com/office/powerpoint/2010/main" val="300213468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15/06/2017</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dirty="0"/>
          </a:p>
        </p:txBody>
      </p:sp>
    </p:spTree>
    <p:extLst>
      <p:ext uri="{BB962C8B-B14F-4D97-AF65-F5344CB8AC3E}">
        <p14:creationId xmlns:p14="http://schemas.microsoft.com/office/powerpoint/2010/main" val="179357404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CC04D4E8-1442-4A26-862E-F7A1A3386CB3}" type="datetimeFigureOut">
              <a:rPr lang="en-GB"/>
              <a:pPr>
                <a:defRPr/>
              </a:pPr>
              <a:t>15/06/2017</a:t>
            </a:fld>
            <a:endParaRPr lang="en-GB" dirty="0"/>
          </a:p>
        </p:txBody>
      </p:sp>
      <p:sp>
        <p:nvSpPr>
          <p:cNvPr id="5" name="Footer Placeholder 4"/>
          <p:cNvSpPr>
            <a:spLocks noGrp="1"/>
          </p:cNvSpPr>
          <p:nvPr>
            <p:ph type="ftr" sz="quarter" idx="11"/>
          </p:nvPr>
        </p:nvSpPr>
        <p:spPr/>
        <p:txBody>
          <a:bodyPr/>
          <a:lstStyle>
            <a:lvl1pPr>
              <a:defRPr/>
            </a:lvl1pPr>
          </a:lstStyle>
          <a:p>
            <a:pPr>
              <a:defRPr/>
            </a:pPr>
            <a:endParaRPr lang="en-GB" dirty="0"/>
          </a:p>
        </p:txBody>
      </p:sp>
      <p:sp>
        <p:nvSpPr>
          <p:cNvPr id="6" name="Slide Number Placeholder 5"/>
          <p:cNvSpPr>
            <a:spLocks noGrp="1"/>
          </p:cNvSpPr>
          <p:nvPr>
            <p:ph type="sldNum" sz="quarter" idx="12"/>
          </p:nvPr>
        </p:nvSpPr>
        <p:spPr/>
        <p:txBody>
          <a:bodyPr/>
          <a:lstStyle>
            <a:lvl1pPr>
              <a:defRPr/>
            </a:lvl1pPr>
          </a:lstStyle>
          <a:p>
            <a:pPr>
              <a:defRPr/>
            </a:pPr>
            <a:fld id="{1D48AA0D-06A5-4A03-86AF-FCD31649C8B7}" type="slidenum">
              <a:rPr lang="en-GB"/>
              <a:pPr>
                <a:defRPr/>
              </a:pPr>
              <a:t>‹#›</a:t>
            </a:fld>
            <a:endParaRPr lang="en-GB" dirty="0"/>
          </a:p>
        </p:txBody>
      </p:sp>
    </p:spTree>
    <p:extLst>
      <p:ext uri="{BB962C8B-B14F-4D97-AF65-F5344CB8AC3E}">
        <p14:creationId xmlns:p14="http://schemas.microsoft.com/office/powerpoint/2010/main" val="85248852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5A340FB6-9916-4744-A588-88582159FB2B}" type="datetimeFigureOut">
              <a:rPr lang="en-GB"/>
              <a:pPr>
                <a:defRPr/>
              </a:pPr>
              <a:t>15/06/2017</a:t>
            </a:fld>
            <a:endParaRPr lang="en-GB" dirty="0"/>
          </a:p>
        </p:txBody>
      </p:sp>
      <p:sp>
        <p:nvSpPr>
          <p:cNvPr id="5" name="Footer Placeholder 4"/>
          <p:cNvSpPr>
            <a:spLocks noGrp="1"/>
          </p:cNvSpPr>
          <p:nvPr>
            <p:ph type="ftr" sz="quarter" idx="11"/>
          </p:nvPr>
        </p:nvSpPr>
        <p:spPr/>
        <p:txBody>
          <a:bodyPr/>
          <a:lstStyle>
            <a:lvl1pPr>
              <a:defRPr/>
            </a:lvl1pPr>
          </a:lstStyle>
          <a:p>
            <a:pPr>
              <a:defRPr/>
            </a:pPr>
            <a:endParaRPr lang="en-GB" dirty="0"/>
          </a:p>
        </p:txBody>
      </p:sp>
      <p:sp>
        <p:nvSpPr>
          <p:cNvPr id="6" name="Slide Number Placeholder 5"/>
          <p:cNvSpPr>
            <a:spLocks noGrp="1"/>
          </p:cNvSpPr>
          <p:nvPr>
            <p:ph type="sldNum" sz="quarter" idx="12"/>
          </p:nvPr>
        </p:nvSpPr>
        <p:spPr/>
        <p:txBody>
          <a:bodyPr/>
          <a:lstStyle>
            <a:lvl1pPr>
              <a:defRPr/>
            </a:lvl1pPr>
          </a:lstStyle>
          <a:p>
            <a:pPr>
              <a:defRPr/>
            </a:pPr>
            <a:fld id="{31B5FE55-7890-4B92-8DAC-E9A4D1B54585}" type="slidenum">
              <a:rPr lang="en-GB"/>
              <a:pPr>
                <a:defRPr/>
              </a:pPr>
              <a:t>‹#›</a:t>
            </a:fld>
            <a:endParaRPr lang="en-GB" dirty="0"/>
          </a:p>
        </p:txBody>
      </p:sp>
    </p:spTree>
    <p:extLst>
      <p:ext uri="{BB962C8B-B14F-4D97-AF65-F5344CB8AC3E}">
        <p14:creationId xmlns:p14="http://schemas.microsoft.com/office/powerpoint/2010/main" val="376064579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83568" y="2564904"/>
            <a:ext cx="7772400" cy="3204071"/>
          </a:xfrm>
        </p:spPr>
        <p:txBody>
          <a:bodyPr anchor="t"/>
          <a:lstStyle>
            <a:lvl1pPr algn="l">
              <a:defRPr sz="4000" b="1" cap="none"/>
            </a:lvl1pPr>
          </a:lstStyle>
          <a:p>
            <a:r>
              <a:rPr lang="en-US" dirty="0"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87EA2E35-467A-4B59-82DC-CA561B91D6DD}" type="datetimeFigureOut">
              <a:rPr lang="en-GB"/>
              <a:pPr>
                <a:defRPr/>
              </a:pPr>
              <a:t>15/06/2017</a:t>
            </a:fld>
            <a:endParaRPr lang="en-GB" dirty="0"/>
          </a:p>
        </p:txBody>
      </p:sp>
      <p:sp>
        <p:nvSpPr>
          <p:cNvPr id="5" name="Footer Placeholder 4"/>
          <p:cNvSpPr>
            <a:spLocks noGrp="1"/>
          </p:cNvSpPr>
          <p:nvPr>
            <p:ph type="ftr" sz="quarter" idx="11"/>
          </p:nvPr>
        </p:nvSpPr>
        <p:spPr/>
        <p:txBody>
          <a:bodyPr/>
          <a:lstStyle>
            <a:lvl1pPr>
              <a:defRPr/>
            </a:lvl1pPr>
          </a:lstStyle>
          <a:p>
            <a:pPr>
              <a:defRPr/>
            </a:pPr>
            <a:endParaRPr lang="en-GB" dirty="0"/>
          </a:p>
        </p:txBody>
      </p:sp>
      <p:sp>
        <p:nvSpPr>
          <p:cNvPr id="6" name="Slide Number Placeholder 5"/>
          <p:cNvSpPr>
            <a:spLocks noGrp="1"/>
          </p:cNvSpPr>
          <p:nvPr>
            <p:ph type="sldNum" sz="quarter" idx="12"/>
          </p:nvPr>
        </p:nvSpPr>
        <p:spPr/>
        <p:txBody>
          <a:bodyPr/>
          <a:lstStyle>
            <a:lvl1pPr>
              <a:defRPr/>
            </a:lvl1pPr>
          </a:lstStyle>
          <a:p>
            <a:pPr>
              <a:defRPr/>
            </a:pPr>
            <a:fld id="{8730FB9F-F625-4E59-ABB6-F6A9692E4283}" type="slidenum">
              <a:rPr lang="en-GB"/>
              <a:pPr>
                <a:defRPr/>
              </a:pPr>
              <a:t>‹#›</a:t>
            </a:fld>
            <a:endParaRPr lang="en-GB" dirty="0"/>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3075"/>
            <a:ext cx="9144000" cy="1508759"/>
          </a:xfrm>
          <a:prstGeom prst="rect">
            <a:avLst/>
          </a:prstGeom>
        </p:spPr>
      </p:pic>
    </p:spTree>
    <p:extLst>
      <p:ext uri="{BB962C8B-B14F-4D97-AF65-F5344CB8AC3E}">
        <p14:creationId xmlns:p14="http://schemas.microsoft.com/office/powerpoint/2010/main" val="360963698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fld id="{89F47B15-667E-4BCF-8B3A-A77556EB54EA}" type="datetimeFigureOut">
              <a:rPr lang="en-GB"/>
              <a:pPr>
                <a:defRPr/>
              </a:pPr>
              <a:t>15/06/2017</a:t>
            </a:fld>
            <a:endParaRPr lang="en-GB" dirty="0"/>
          </a:p>
        </p:txBody>
      </p:sp>
      <p:sp>
        <p:nvSpPr>
          <p:cNvPr id="6" name="Footer Placeholder 4"/>
          <p:cNvSpPr>
            <a:spLocks noGrp="1"/>
          </p:cNvSpPr>
          <p:nvPr>
            <p:ph type="ftr" sz="quarter" idx="11"/>
          </p:nvPr>
        </p:nvSpPr>
        <p:spPr/>
        <p:txBody>
          <a:bodyPr/>
          <a:lstStyle>
            <a:lvl1pPr>
              <a:defRPr/>
            </a:lvl1pPr>
          </a:lstStyle>
          <a:p>
            <a:pPr>
              <a:defRPr/>
            </a:pPr>
            <a:endParaRPr lang="en-GB" dirty="0"/>
          </a:p>
        </p:txBody>
      </p:sp>
      <p:sp>
        <p:nvSpPr>
          <p:cNvPr id="7" name="Slide Number Placeholder 5"/>
          <p:cNvSpPr>
            <a:spLocks noGrp="1"/>
          </p:cNvSpPr>
          <p:nvPr>
            <p:ph type="sldNum" sz="quarter" idx="12"/>
          </p:nvPr>
        </p:nvSpPr>
        <p:spPr/>
        <p:txBody>
          <a:bodyPr/>
          <a:lstStyle>
            <a:lvl1pPr>
              <a:defRPr/>
            </a:lvl1pPr>
          </a:lstStyle>
          <a:p>
            <a:pPr>
              <a:defRPr/>
            </a:pPr>
            <a:fld id="{A6C46B6B-B495-4202-9733-F50C9C7FB744}" type="slidenum">
              <a:rPr lang="en-GB"/>
              <a:pPr>
                <a:defRPr/>
              </a:pPr>
              <a:t>‹#›</a:t>
            </a:fld>
            <a:endParaRPr lang="en-GB" dirty="0"/>
          </a:p>
        </p:txBody>
      </p:sp>
    </p:spTree>
    <p:extLst>
      <p:ext uri="{BB962C8B-B14F-4D97-AF65-F5344CB8AC3E}">
        <p14:creationId xmlns:p14="http://schemas.microsoft.com/office/powerpoint/2010/main" val="196443612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fld id="{7ADAC0FC-96BA-4D10-9D73-BF78231C6B28}" type="datetimeFigureOut">
              <a:rPr lang="en-GB"/>
              <a:pPr>
                <a:defRPr/>
              </a:pPr>
              <a:t>15/06/2017</a:t>
            </a:fld>
            <a:endParaRPr lang="en-GB" dirty="0"/>
          </a:p>
        </p:txBody>
      </p:sp>
      <p:sp>
        <p:nvSpPr>
          <p:cNvPr id="8" name="Footer Placeholder 4"/>
          <p:cNvSpPr>
            <a:spLocks noGrp="1"/>
          </p:cNvSpPr>
          <p:nvPr>
            <p:ph type="ftr" sz="quarter" idx="11"/>
          </p:nvPr>
        </p:nvSpPr>
        <p:spPr/>
        <p:txBody>
          <a:bodyPr/>
          <a:lstStyle>
            <a:lvl1pPr>
              <a:defRPr/>
            </a:lvl1pPr>
          </a:lstStyle>
          <a:p>
            <a:pPr>
              <a:defRPr/>
            </a:pPr>
            <a:endParaRPr lang="en-GB" dirty="0"/>
          </a:p>
        </p:txBody>
      </p:sp>
      <p:sp>
        <p:nvSpPr>
          <p:cNvPr id="9" name="Slide Number Placeholder 5"/>
          <p:cNvSpPr>
            <a:spLocks noGrp="1"/>
          </p:cNvSpPr>
          <p:nvPr>
            <p:ph type="sldNum" sz="quarter" idx="12"/>
          </p:nvPr>
        </p:nvSpPr>
        <p:spPr/>
        <p:txBody>
          <a:bodyPr/>
          <a:lstStyle>
            <a:lvl1pPr>
              <a:defRPr/>
            </a:lvl1pPr>
          </a:lstStyle>
          <a:p>
            <a:pPr>
              <a:defRPr/>
            </a:pPr>
            <a:fld id="{E133AD48-89ED-4225-9717-C63FF82E1232}" type="slidenum">
              <a:rPr lang="en-GB"/>
              <a:pPr>
                <a:defRPr/>
              </a:pPr>
              <a:t>‹#›</a:t>
            </a:fld>
            <a:endParaRPr lang="en-GB" dirty="0"/>
          </a:p>
        </p:txBody>
      </p:sp>
    </p:spTree>
    <p:extLst>
      <p:ext uri="{BB962C8B-B14F-4D97-AF65-F5344CB8AC3E}">
        <p14:creationId xmlns:p14="http://schemas.microsoft.com/office/powerpoint/2010/main" val="343387711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8A09EE57-8035-41DD-9C26-3C6F5DAA7CFD}" type="datetimeFigureOut">
              <a:rPr lang="en-GB"/>
              <a:pPr>
                <a:defRPr/>
              </a:pPr>
              <a:t>15/06/2017</a:t>
            </a:fld>
            <a:endParaRPr lang="en-GB" dirty="0"/>
          </a:p>
        </p:txBody>
      </p:sp>
      <p:sp>
        <p:nvSpPr>
          <p:cNvPr id="4" name="Footer Placeholder 4"/>
          <p:cNvSpPr>
            <a:spLocks noGrp="1"/>
          </p:cNvSpPr>
          <p:nvPr>
            <p:ph type="ftr" sz="quarter" idx="11"/>
          </p:nvPr>
        </p:nvSpPr>
        <p:spPr/>
        <p:txBody>
          <a:bodyPr/>
          <a:lstStyle>
            <a:lvl1pPr>
              <a:defRPr/>
            </a:lvl1pPr>
          </a:lstStyle>
          <a:p>
            <a:pPr>
              <a:defRPr/>
            </a:pPr>
            <a:endParaRPr lang="en-GB" dirty="0"/>
          </a:p>
        </p:txBody>
      </p:sp>
      <p:sp>
        <p:nvSpPr>
          <p:cNvPr id="5" name="Slide Number Placeholder 5"/>
          <p:cNvSpPr>
            <a:spLocks noGrp="1"/>
          </p:cNvSpPr>
          <p:nvPr>
            <p:ph type="sldNum" sz="quarter" idx="12"/>
          </p:nvPr>
        </p:nvSpPr>
        <p:spPr/>
        <p:txBody>
          <a:bodyPr/>
          <a:lstStyle>
            <a:lvl1pPr>
              <a:defRPr/>
            </a:lvl1pPr>
          </a:lstStyle>
          <a:p>
            <a:pPr>
              <a:defRPr/>
            </a:pPr>
            <a:fld id="{37C80DCE-CC63-41F3-B3BF-2DC7C1BD5F8C}" type="slidenum">
              <a:rPr lang="en-GB"/>
              <a:pPr>
                <a:defRPr/>
              </a:pPr>
              <a:t>‹#›</a:t>
            </a:fld>
            <a:endParaRPr lang="en-GB" dirty="0"/>
          </a:p>
        </p:txBody>
      </p:sp>
    </p:spTree>
    <p:extLst>
      <p:ext uri="{BB962C8B-B14F-4D97-AF65-F5344CB8AC3E}">
        <p14:creationId xmlns:p14="http://schemas.microsoft.com/office/powerpoint/2010/main" val="30919178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E70D8804-937B-40C3-8369-0CF62D082B6D}" type="slidenum">
              <a:rPr lang="en-GB" altLang="en-US"/>
              <a:pPr>
                <a:defRPr/>
              </a:pPr>
              <a:t>‹#›</a:t>
            </a:fld>
            <a:endParaRPr lang="en-GB" altLang="en-US" dirty="0"/>
          </a:p>
        </p:txBody>
      </p:sp>
    </p:spTree>
    <p:extLst>
      <p:ext uri="{BB962C8B-B14F-4D97-AF65-F5344CB8AC3E}">
        <p14:creationId xmlns:p14="http://schemas.microsoft.com/office/powerpoint/2010/main" val="94878495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A0DAF2E-DC61-4E6E-94AB-B60AED80656E}" type="datetimeFigureOut">
              <a:rPr lang="en-GB"/>
              <a:pPr>
                <a:defRPr/>
              </a:pPr>
              <a:t>15/06/2017</a:t>
            </a:fld>
            <a:endParaRPr lang="en-GB" dirty="0"/>
          </a:p>
        </p:txBody>
      </p:sp>
      <p:sp>
        <p:nvSpPr>
          <p:cNvPr id="3" name="Footer Placeholder 4"/>
          <p:cNvSpPr>
            <a:spLocks noGrp="1"/>
          </p:cNvSpPr>
          <p:nvPr>
            <p:ph type="ftr" sz="quarter" idx="11"/>
          </p:nvPr>
        </p:nvSpPr>
        <p:spPr/>
        <p:txBody>
          <a:bodyPr/>
          <a:lstStyle>
            <a:lvl1pPr>
              <a:defRPr/>
            </a:lvl1pPr>
          </a:lstStyle>
          <a:p>
            <a:pPr>
              <a:defRPr/>
            </a:pPr>
            <a:endParaRPr lang="en-GB" dirty="0"/>
          </a:p>
        </p:txBody>
      </p:sp>
      <p:sp>
        <p:nvSpPr>
          <p:cNvPr id="4" name="Slide Number Placeholder 5"/>
          <p:cNvSpPr>
            <a:spLocks noGrp="1"/>
          </p:cNvSpPr>
          <p:nvPr>
            <p:ph type="sldNum" sz="quarter" idx="12"/>
          </p:nvPr>
        </p:nvSpPr>
        <p:spPr/>
        <p:txBody>
          <a:bodyPr/>
          <a:lstStyle>
            <a:lvl1pPr>
              <a:defRPr/>
            </a:lvl1pPr>
          </a:lstStyle>
          <a:p>
            <a:pPr>
              <a:defRPr/>
            </a:pPr>
            <a:fld id="{20B71BE9-486E-45C4-86CB-5A5F3C3951AF}" type="slidenum">
              <a:rPr lang="en-GB"/>
              <a:pPr>
                <a:defRPr/>
              </a:pPr>
              <a:t>‹#›</a:t>
            </a:fld>
            <a:endParaRPr lang="en-GB" dirty="0"/>
          </a:p>
        </p:txBody>
      </p:sp>
    </p:spTree>
    <p:extLst>
      <p:ext uri="{BB962C8B-B14F-4D97-AF65-F5344CB8AC3E}">
        <p14:creationId xmlns:p14="http://schemas.microsoft.com/office/powerpoint/2010/main" val="294054493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F9898C3-4A5E-46F2-8CA9-97065EF60EB5}" type="datetimeFigureOut">
              <a:rPr lang="en-GB"/>
              <a:pPr>
                <a:defRPr/>
              </a:pPr>
              <a:t>15/06/2017</a:t>
            </a:fld>
            <a:endParaRPr lang="en-GB" dirty="0"/>
          </a:p>
        </p:txBody>
      </p:sp>
      <p:sp>
        <p:nvSpPr>
          <p:cNvPr id="6" name="Footer Placeholder 4"/>
          <p:cNvSpPr>
            <a:spLocks noGrp="1"/>
          </p:cNvSpPr>
          <p:nvPr>
            <p:ph type="ftr" sz="quarter" idx="11"/>
          </p:nvPr>
        </p:nvSpPr>
        <p:spPr/>
        <p:txBody>
          <a:bodyPr/>
          <a:lstStyle>
            <a:lvl1pPr>
              <a:defRPr/>
            </a:lvl1pPr>
          </a:lstStyle>
          <a:p>
            <a:pPr>
              <a:defRPr/>
            </a:pPr>
            <a:endParaRPr lang="en-GB" dirty="0"/>
          </a:p>
        </p:txBody>
      </p:sp>
      <p:sp>
        <p:nvSpPr>
          <p:cNvPr id="7" name="Slide Number Placeholder 5"/>
          <p:cNvSpPr>
            <a:spLocks noGrp="1"/>
          </p:cNvSpPr>
          <p:nvPr>
            <p:ph type="sldNum" sz="quarter" idx="12"/>
          </p:nvPr>
        </p:nvSpPr>
        <p:spPr/>
        <p:txBody>
          <a:bodyPr/>
          <a:lstStyle>
            <a:lvl1pPr>
              <a:defRPr/>
            </a:lvl1pPr>
          </a:lstStyle>
          <a:p>
            <a:pPr>
              <a:defRPr/>
            </a:pPr>
            <a:fld id="{FE527412-71D6-44C2-A9F5-635BC2763565}" type="slidenum">
              <a:rPr lang="en-GB"/>
              <a:pPr>
                <a:defRPr/>
              </a:pPr>
              <a:t>‹#›</a:t>
            </a:fld>
            <a:endParaRPr lang="en-GB" dirty="0"/>
          </a:p>
        </p:txBody>
      </p:sp>
    </p:spTree>
    <p:extLst>
      <p:ext uri="{BB962C8B-B14F-4D97-AF65-F5344CB8AC3E}">
        <p14:creationId xmlns:p14="http://schemas.microsoft.com/office/powerpoint/2010/main" val="31275443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2D78D83-690E-44A6-9615-6E3773D09219}" type="datetimeFigureOut">
              <a:rPr lang="en-GB"/>
              <a:pPr>
                <a:defRPr/>
              </a:pPr>
              <a:t>15/06/2017</a:t>
            </a:fld>
            <a:endParaRPr lang="en-GB" dirty="0"/>
          </a:p>
        </p:txBody>
      </p:sp>
      <p:sp>
        <p:nvSpPr>
          <p:cNvPr id="6" name="Footer Placeholder 4"/>
          <p:cNvSpPr>
            <a:spLocks noGrp="1"/>
          </p:cNvSpPr>
          <p:nvPr>
            <p:ph type="ftr" sz="quarter" idx="11"/>
          </p:nvPr>
        </p:nvSpPr>
        <p:spPr/>
        <p:txBody>
          <a:bodyPr/>
          <a:lstStyle>
            <a:lvl1pPr>
              <a:defRPr/>
            </a:lvl1pPr>
          </a:lstStyle>
          <a:p>
            <a:pPr>
              <a:defRPr/>
            </a:pPr>
            <a:endParaRPr lang="en-GB" dirty="0"/>
          </a:p>
        </p:txBody>
      </p:sp>
      <p:sp>
        <p:nvSpPr>
          <p:cNvPr id="7" name="Slide Number Placeholder 5"/>
          <p:cNvSpPr>
            <a:spLocks noGrp="1"/>
          </p:cNvSpPr>
          <p:nvPr>
            <p:ph type="sldNum" sz="quarter" idx="12"/>
          </p:nvPr>
        </p:nvSpPr>
        <p:spPr/>
        <p:txBody>
          <a:bodyPr/>
          <a:lstStyle>
            <a:lvl1pPr>
              <a:defRPr/>
            </a:lvl1pPr>
          </a:lstStyle>
          <a:p>
            <a:pPr>
              <a:defRPr/>
            </a:pPr>
            <a:fld id="{F6B233AE-E9D9-464A-AA2D-6B972A04F9AF}" type="slidenum">
              <a:rPr lang="en-GB"/>
              <a:pPr>
                <a:defRPr/>
              </a:pPr>
              <a:t>‹#›</a:t>
            </a:fld>
            <a:endParaRPr lang="en-GB" dirty="0"/>
          </a:p>
        </p:txBody>
      </p:sp>
    </p:spTree>
    <p:extLst>
      <p:ext uri="{BB962C8B-B14F-4D97-AF65-F5344CB8AC3E}">
        <p14:creationId xmlns:p14="http://schemas.microsoft.com/office/powerpoint/2010/main" val="393453387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A4A34E77-4970-41AE-8E37-D8248A576885}" type="datetimeFigureOut">
              <a:rPr lang="en-GB"/>
              <a:pPr>
                <a:defRPr/>
              </a:pPr>
              <a:t>15/06/2017</a:t>
            </a:fld>
            <a:endParaRPr lang="en-GB" dirty="0"/>
          </a:p>
        </p:txBody>
      </p:sp>
      <p:sp>
        <p:nvSpPr>
          <p:cNvPr id="5" name="Footer Placeholder 4"/>
          <p:cNvSpPr>
            <a:spLocks noGrp="1"/>
          </p:cNvSpPr>
          <p:nvPr>
            <p:ph type="ftr" sz="quarter" idx="11"/>
          </p:nvPr>
        </p:nvSpPr>
        <p:spPr/>
        <p:txBody>
          <a:bodyPr/>
          <a:lstStyle>
            <a:lvl1pPr>
              <a:defRPr/>
            </a:lvl1pPr>
          </a:lstStyle>
          <a:p>
            <a:pPr>
              <a:defRPr/>
            </a:pPr>
            <a:endParaRPr lang="en-GB" dirty="0"/>
          </a:p>
        </p:txBody>
      </p:sp>
      <p:sp>
        <p:nvSpPr>
          <p:cNvPr id="6" name="Slide Number Placeholder 5"/>
          <p:cNvSpPr>
            <a:spLocks noGrp="1"/>
          </p:cNvSpPr>
          <p:nvPr>
            <p:ph type="sldNum" sz="quarter" idx="12"/>
          </p:nvPr>
        </p:nvSpPr>
        <p:spPr/>
        <p:txBody>
          <a:bodyPr/>
          <a:lstStyle>
            <a:lvl1pPr>
              <a:defRPr/>
            </a:lvl1pPr>
          </a:lstStyle>
          <a:p>
            <a:pPr>
              <a:defRPr/>
            </a:pPr>
            <a:fld id="{F6B9CED2-2637-4A41-9192-F691BFD70E77}" type="slidenum">
              <a:rPr lang="en-GB"/>
              <a:pPr>
                <a:defRPr/>
              </a:pPr>
              <a:t>‹#›</a:t>
            </a:fld>
            <a:endParaRPr lang="en-GB" dirty="0"/>
          </a:p>
        </p:txBody>
      </p:sp>
    </p:spTree>
    <p:extLst>
      <p:ext uri="{BB962C8B-B14F-4D97-AF65-F5344CB8AC3E}">
        <p14:creationId xmlns:p14="http://schemas.microsoft.com/office/powerpoint/2010/main" val="294133681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1E9B04DF-1EF5-402B-A3AD-220EAF3DB805}" type="datetimeFigureOut">
              <a:rPr lang="en-GB"/>
              <a:pPr>
                <a:defRPr/>
              </a:pPr>
              <a:t>15/06/2017</a:t>
            </a:fld>
            <a:endParaRPr lang="en-GB" dirty="0"/>
          </a:p>
        </p:txBody>
      </p:sp>
      <p:sp>
        <p:nvSpPr>
          <p:cNvPr id="5" name="Footer Placeholder 4"/>
          <p:cNvSpPr>
            <a:spLocks noGrp="1"/>
          </p:cNvSpPr>
          <p:nvPr>
            <p:ph type="ftr" sz="quarter" idx="11"/>
          </p:nvPr>
        </p:nvSpPr>
        <p:spPr/>
        <p:txBody>
          <a:bodyPr/>
          <a:lstStyle>
            <a:lvl1pPr>
              <a:defRPr/>
            </a:lvl1pPr>
          </a:lstStyle>
          <a:p>
            <a:pPr>
              <a:defRPr/>
            </a:pPr>
            <a:endParaRPr lang="en-GB" dirty="0"/>
          </a:p>
        </p:txBody>
      </p:sp>
      <p:sp>
        <p:nvSpPr>
          <p:cNvPr id="6" name="Slide Number Placeholder 5"/>
          <p:cNvSpPr>
            <a:spLocks noGrp="1"/>
          </p:cNvSpPr>
          <p:nvPr>
            <p:ph type="sldNum" sz="quarter" idx="12"/>
          </p:nvPr>
        </p:nvSpPr>
        <p:spPr/>
        <p:txBody>
          <a:bodyPr/>
          <a:lstStyle>
            <a:lvl1pPr>
              <a:defRPr/>
            </a:lvl1pPr>
          </a:lstStyle>
          <a:p>
            <a:pPr>
              <a:defRPr/>
            </a:pPr>
            <a:fld id="{78284ABD-F176-4BF4-91E7-E32687AA688D}" type="slidenum">
              <a:rPr lang="en-GB"/>
              <a:pPr>
                <a:defRPr/>
              </a:pPr>
              <a:t>‹#›</a:t>
            </a:fld>
            <a:endParaRPr lang="en-GB" dirty="0"/>
          </a:p>
        </p:txBody>
      </p:sp>
    </p:spTree>
    <p:extLst>
      <p:ext uri="{BB962C8B-B14F-4D97-AF65-F5344CB8AC3E}">
        <p14:creationId xmlns:p14="http://schemas.microsoft.com/office/powerpoint/2010/main" val="38598790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userDrawn="1"/>
        </p:nvSpPr>
        <p:spPr bwMode="auto">
          <a:xfrm>
            <a:off x="-108520" y="5661248"/>
            <a:ext cx="9263169" cy="1196752"/>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smtClean="0">
              <a:ln>
                <a:noFill/>
              </a:ln>
              <a:solidFill>
                <a:schemeClr val="tx1"/>
              </a:solidFill>
              <a:effectLst/>
              <a:latin typeface="Times New Roman" pitchFamily="18" charset="0"/>
            </a:endParaRPr>
          </a:p>
        </p:txBody>
      </p:sp>
      <p:sp>
        <p:nvSpPr>
          <p:cNvPr id="2" name="Title 1"/>
          <p:cNvSpPr>
            <a:spLocks noGrp="1"/>
          </p:cNvSpPr>
          <p:nvPr>
            <p:ph type="title" hasCustomPrompt="1"/>
          </p:nvPr>
        </p:nvSpPr>
        <p:spPr>
          <a:xfrm>
            <a:off x="685800" y="1550979"/>
            <a:ext cx="7772400" cy="1362075"/>
          </a:xfrm>
        </p:spPr>
        <p:txBody>
          <a:bodyPr anchor="t"/>
          <a:lstStyle>
            <a:lvl1pPr algn="l">
              <a:defRPr sz="4000" b="1" cap="none"/>
            </a:lvl1pPr>
          </a:lstStyle>
          <a:p>
            <a:r>
              <a:rPr lang="en-US" dirty="0"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dirty="0"/>
          </a:p>
        </p:txBody>
      </p:sp>
      <p:pic>
        <p:nvPicPr>
          <p:cNvPr id="7" name="Picture 6"/>
          <p:cNvPicPr>
            <a:picLocks noChangeAspect="1"/>
          </p:cNvPicPr>
          <p:nvPr userDrawn="1"/>
        </p:nvPicPr>
        <p:blipFill rotWithShape="1">
          <a:blip r:embed="rId2">
            <a:extLst>
              <a:ext uri="{28A0092B-C50C-407E-A947-70E740481C1C}">
                <a14:useLocalDpi xmlns:a14="http://schemas.microsoft.com/office/drawing/2010/main" val="0"/>
              </a:ext>
            </a:extLst>
          </a:blip>
          <a:srcRect t="47192" b="6601"/>
          <a:stretch/>
        </p:blipFill>
        <p:spPr>
          <a:xfrm>
            <a:off x="0" y="0"/>
            <a:ext cx="9181728" cy="1551214"/>
          </a:xfrm>
          <a:prstGeom prst="rect">
            <a:avLst/>
          </a:prstGeom>
        </p:spPr>
      </p:pic>
      <p:sp>
        <p:nvSpPr>
          <p:cNvPr id="6" name="Rectangle 6"/>
          <p:cNvSpPr>
            <a:spLocks noGrp="1" noChangeArrowheads="1"/>
          </p:cNvSpPr>
          <p:nvPr>
            <p:ph type="sldNum" sz="quarter" idx="12"/>
          </p:nvPr>
        </p:nvSpPr>
        <p:spPr>
          <a:ln/>
        </p:spPr>
        <p:txBody>
          <a:bodyPr/>
          <a:lstStyle>
            <a:lvl1pPr>
              <a:defRPr/>
            </a:lvl1pPr>
          </a:lstStyle>
          <a:p>
            <a:pPr>
              <a:defRPr/>
            </a:pPr>
            <a:fld id="{2DF8B94E-925D-4A32-90AE-A4FAA5B8065E}" type="slidenum">
              <a:rPr lang="en-GB" altLang="en-US"/>
              <a:pPr>
                <a:defRPr/>
              </a:pPr>
              <a:t>‹#›</a:t>
            </a:fld>
            <a:endParaRPr lang="en-GB" altLang="en-US" dirty="0"/>
          </a:p>
        </p:txBody>
      </p:sp>
    </p:spTree>
    <p:extLst>
      <p:ext uri="{BB962C8B-B14F-4D97-AF65-F5344CB8AC3E}">
        <p14:creationId xmlns:p14="http://schemas.microsoft.com/office/powerpoint/2010/main" val="23047114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8A76B3E9-7FF0-4902-80F9-E8997D5A0E30}" type="slidenum">
              <a:rPr lang="en-GB" altLang="en-US"/>
              <a:pPr>
                <a:defRPr/>
              </a:pPr>
              <a:t>‹#›</a:t>
            </a:fld>
            <a:endParaRPr lang="en-GB" altLang="en-US" dirty="0"/>
          </a:p>
        </p:txBody>
      </p:sp>
    </p:spTree>
    <p:extLst>
      <p:ext uri="{BB962C8B-B14F-4D97-AF65-F5344CB8AC3E}">
        <p14:creationId xmlns:p14="http://schemas.microsoft.com/office/powerpoint/2010/main" val="30452839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ltLang="en-US"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GB" altLang="en-US" dirty="0"/>
          </a:p>
        </p:txBody>
      </p:sp>
      <p:sp>
        <p:nvSpPr>
          <p:cNvPr id="9" name="Rectangle 6"/>
          <p:cNvSpPr>
            <a:spLocks noGrp="1" noChangeArrowheads="1"/>
          </p:cNvSpPr>
          <p:nvPr>
            <p:ph type="sldNum" sz="quarter" idx="12"/>
          </p:nvPr>
        </p:nvSpPr>
        <p:spPr>
          <a:ln/>
        </p:spPr>
        <p:txBody>
          <a:bodyPr/>
          <a:lstStyle>
            <a:lvl1pPr>
              <a:defRPr/>
            </a:lvl1pPr>
          </a:lstStyle>
          <a:p>
            <a:pPr>
              <a:defRPr/>
            </a:pPr>
            <a:fld id="{57203937-7804-4435-8F73-564F70BF0477}" type="slidenum">
              <a:rPr lang="en-GB" altLang="en-US"/>
              <a:pPr>
                <a:defRPr/>
              </a:pPr>
              <a:t>‹#›</a:t>
            </a:fld>
            <a:endParaRPr lang="en-GB" altLang="en-US" dirty="0"/>
          </a:p>
        </p:txBody>
      </p:sp>
    </p:spTree>
    <p:extLst>
      <p:ext uri="{BB962C8B-B14F-4D97-AF65-F5344CB8AC3E}">
        <p14:creationId xmlns:p14="http://schemas.microsoft.com/office/powerpoint/2010/main" val="22469718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ltLang="en-US"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GB" altLang="en-US" dirty="0"/>
          </a:p>
        </p:txBody>
      </p:sp>
      <p:sp>
        <p:nvSpPr>
          <p:cNvPr id="5" name="Rectangle 6"/>
          <p:cNvSpPr>
            <a:spLocks noGrp="1" noChangeArrowheads="1"/>
          </p:cNvSpPr>
          <p:nvPr>
            <p:ph type="sldNum" sz="quarter" idx="12"/>
          </p:nvPr>
        </p:nvSpPr>
        <p:spPr>
          <a:ln/>
        </p:spPr>
        <p:txBody>
          <a:bodyPr/>
          <a:lstStyle>
            <a:lvl1pPr>
              <a:defRPr/>
            </a:lvl1pPr>
          </a:lstStyle>
          <a:p>
            <a:pPr>
              <a:defRPr/>
            </a:pPr>
            <a:fld id="{D89CFF8C-A83F-461F-AEDD-249687053BE5}" type="slidenum">
              <a:rPr lang="en-GB" altLang="en-US"/>
              <a:pPr>
                <a:defRPr/>
              </a:pPr>
              <a:t>‹#›</a:t>
            </a:fld>
            <a:endParaRPr lang="en-GB" altLang="en-US" dirty="0"/>
          </a:p>
        </p:txBody>
      </p:sp>
    </p:spTree>
    <p:extLst>
      <p:ext uri="{BB962C8B-B14F-4D97-AF65-F5344CB8AC3E}">
        <p14:creationId xmlns:p14="http://schemas.microsoft.com/office/powerpoint/2010/main" val="23470814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ltLang="en-US"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GB" altLang="en-US" dirty="0"/>
          </a:p>
        </p:txBody>
      </p:sp>
      <p:sp>
        <p:nvSpPr>
          <p:cNvPr id="4" name="Rectangle 6"/>
          <p:cNvSpPr>
            <a:spLocks noGrp="1" noChangeArrowheads="1"/>
          </p:cNvSpPr>
          <p:nvPr>
            <p:ph type="sldNum" sz="quarter" idx="12"/>
          </p:nvPr>
        </p:nvSpPr>
        <p:spPr>
          <a:ln/>
        </p:spPr>
        <p:txBody>
          <a:bodyPr/>
          <a:lstStyle>
            <a:lvl1pPr>
              <a:defRPr/>
            </a:lvl1pPr>
          </a:lstStyle>
          <a:p>
            <a:pPr>
              <a:defRPr/>
            </a:pPr>
            <a:fld id="{F8DD0086-8934-43DE-AB7F-FE2D8ACF740C}" type="slidenum">
              <a:rPr lang="en-GB" altLang="en-US"/>
              <a:pPr>
                <a:defRPr/>
              </a:pPr>
              <a:t>‹#›</a:t>
            </a:fld>
            <a:endParaRPr lang="en-GB" altLang="en-US" dirty="0"/>
          </a:p>
        </p:txBody>
      </p:sp>
    </p:spTree>
    <p:extLst>
      <p:ext uri="{BB962C8B-B14F-4D97-AF65-F5344CB8AC3E}">
        <p14:creationId xmlns:p14="http://schemas.microsoft.com/office/powerpoint/2010/main" val="23790627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64278CB3-4A42-4C7D-9227-6531CAA8D3EB}" type="slidenum">
              <a:rPr lang="en-GB" altLang="en-US"/>
              <a:pPr>
                <a:defRPr/>
              </a:pPr>
              <a:t>‹#›</a:t>
            </a:fld>
            <a:endParaRPr lang="en-GB" altLang="en-US" dirty="0"/>
          </a:p>
        </p:txBody>
      </p:sp>
    </p:spTree>
    <p:extLst>
      <p:ext uri="{BB962C8B-B14F-4D97-AF65-F5344CB8AC3E}">
        <p14:creationId xmlns:p14="http://schemas.microsoft.com/office/powerpoint/2010/main" val="36941638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6.jpe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
          <p:cNvPicPr>
            <a:picLocks noChangeAspect="1"/>
          </p:cNvPicPr>
          <p:nvPr/>
        </p:nvPicPr>
        <p:blipFill rotWithShape="1">
          <a:blip r:embed="rId14" cstate="print">
            <a:extLst>
              <a:ext uri="{28A0092B-C50C-407E-A947-70E740481C1C}">
                <a14:useLocalDpi xmlns:a14="http://schemas.microsoft.com/office/drawing/2010/main" val="0"/>
              </a:ext>
            </a:extLst>
          </a:blip>
          <a:srcRect l="912"/>
          <a:stretch/>
        </p:blipFill>
        <p:spPr bwMode="auto">
          <a:xfrm>
            <a:off x="0" y="5517233"/>
            <a:ext cx="9150350" cy="134076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685800" y="228600"/>
            <a:ext cx="7772400" cy="1066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smtClean="0"/>
              <a:t>Master title style</a:t>
            </a:r>
          </a:p>
        </p:txBody>
      </p:sp>
      <p:sp>
        <p:nvSpPr>
          <p:cNvPr id="1028" name="Rectangle 3"/>
          <p:cNvSpPr>
            <a:spLocks noGrp="1" noChangeArrowheads="1"/>
          </p:cNvSpPr>
          <p:nvPr>
            <p:ph type="body" idx="1"/>
          </p:nvPr>
        </p:nvSpPr>
        <p:spPr bwMode="auto">
          <a:xfrm>
            <a:off x="685800" y="1371600"/>
            <a:ext cx="7772400" cy="411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GB" altLang="en-US" dirty="0" smtClean="0"/>
          </a:p>
        </p:txBody>
      </p:sp>
      <p:sp>
        <p:nvSpPr>
          <p:cNvPr id="2" name="Rectangle 4"/>
          <p:cNvSpPr>
            <a:spLocks noGrp="1" noChangeArrowheads="1"/>
          </p:cNvSpPr>
          <p:nvPr>
            <p:ph type="dt" sz="half" idx="2"/>
          </p:nvPr>
        </p:nvSpPr>
        <p:spPr bwMode="auto">
          <a:xfrm>
            <a:off x="152400" y="5562600"/>
            <a:ext cx="1905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pPr>
              <a:defRPr/>
            </a:pPr>
            <a:endParaRPr lang="en-GB" altLang="en-US" dirty="0"/>
          </a:p>
        </p:txBody>
      </p:sp>
      <p:sp>
        <p:nvSpPr>
          <p:cNvPr id="1029" name="Rectangle 5"/>
          <p:cNvSpPr>
            <a:spLocks noGrp="1" noChangeArrowheads="1"/>
          </p:cNvSpPr>
          <p:nvPr>
            <p:ph type="ftr" sz="quarter" idx="3"/>
          </p:nvPr>
        </p:nvSpPr>
        <p:spPr bwMode="auto">
          <a:xfrm>
            <a:off x="3276600" y="5562600"/>
            <a:ext cx="28956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pPr>
              <a:defRPr/>
            </a:pPr>
            <a:endParaRPr lang="en-GB" altLang="en-US" dirty="0"/>
          </a:p>
        </p:txBody>
      </p:sp>
      <p:sp>
        <p:nvSpPr>
          <p:cNvPr id="1030" name="Rectangle 6"/>
          <p:cNvSpPr>
            <a:spLocks noGrp="1" noChangeArrowheads="1"/>
          </p:cNvSpPr>
          <p:nvPr>
            <p:ph type="sldNum" sz="quarter" idx="4"/>
          </p:nvPr>
        </p:nvSpPr>
        <p:spPr bwMode="auto">
          <a:xfrm>
            <a:off x="7010400" y="5562600"/>
            <a:ext cx="1905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pPr>
              <a:defRPr/>
            </a:pPr>
            <a:fld id="{8B2FC1F5-3F11-4F4C-98D3-E04A951B33C5}" type="slidenum">
              <a:rPr lang="en-GB" altLang="en-US"/>
              <a:pPr>
                <a:defRPr/>
              </a:pPr>
              <a:t>‹#›</a:t>
            </a:fld>
            <a:endParaRPr lang="en-GB" altLang="en-US" dirty="0"/>
          </a:p>
        </p:txBody>
      </p:sp>
    </p:spTree>
  </p:cSld>
  <p:clrMap bg1="lt1" tx1="dk1" bg2="lt2" tx2="dk2" accent1="accent1" accent2="accent2" accent3="accent3" accent4="accent4" accent5="accent5" accent6="accent6" hlink="hlink" folHlink="folHlink"/>
  <p:sldLayoutIdLst>
    <p:sldLayoutId id="2147483694" r:id="rId1"/>
    <p:sldLayoutId id="2147483707"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5"/>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384978-FF33-4943-AA93-CA0F6CF72124}" type="datetimeFigureOut">
              <a:rPr lang="en-GB" smtClean="0"/>
              <a:t>15/06/2017</a:t>
            </a:fld>
            <a:endParaRPr lang="en-GB"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C35110-1EFC-4265-8B99-12D554FCCDAB}" type="slidenum">
              <a:rPr lang="en-GB" smtClean="0"/>
              <a:t>‹#›</a:t>
            </a:fld>
            <a:endParaRPr lang="en-GB" dirty="0"/>
          </a:p>
        </p:txBody>
      </p:sp>
      <p:pic>
        <p:nvPicPr>
          <p:cNvPr id="7" name="Picture 6"/>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0" y="5882"/>
            <a:ext cx="9144000" cy="1508760"/>
          </a:xfrm>
          <a:prstGeom prst="rect">
            <a:avLst/>
          </a:prstGeom>
        </p:spPr>
      </p:pic>
    </p:spTree>
    <p:extLst>
      <p:ext uri="{BB962C8B-B14F-4D97-AF65-F5344CB8AC3E}">
        <p14:creationId xmlns:p14="http://schemas.microsoft.com/office/powerpoint/2010/main" val="189591948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endParaRPr lang="en-GB" altLang="en-US" smtClean="0"/>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GB" altLang="en-US"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0" hangingPunct="0">
              <a:defRPr sz="1200" smtClean="0">
                <a:solidFill>
                  <a:schemeClr val="tx1">
                    <a:tint val="75000"/>
                  </a:schemeClr>
                </a:solidFill>
                <a:cs typeface="+mn-cs"/>
              </a:defRPr>
            </a:lvl1pPr>
          </a:lstStyle>
          <a:p>
            <a:pPr>
              <a:defRPr/>
            </a:pPr>
            <a:fld id="{9FADD070-3693-41F0-BADB-35FB541A71E6}" type="datetimeFigureOut">
              <a:rPr lang="en-GB"/>
              <a:pPr>
                <a:defRPr/>
              </a:pPr>
              <a:t>15/06/2017</a:t>
            </a:fld>
            <a:endParaRPr lang="en-GB"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0" hangingPunct="0">
              <a:defRPr sz="1200">
                <a:solidFill>
                  <a:schemeClr val="tx1">
                    <a:tint val="75000"/>
                  </a:schemeClr>
                </a:solidFill>
                <a:cs typeface="+mn-cs"/>
              </a:defRPr>
            </a:lvl1pPr>
          </a:lstStyle>
          <a:p>
            <a:pPr>
              <a:defRPr/>
            </a:pPr>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eaLnBrk="0" hangingPunct="0">
              <a:defRPr sz="1200" smtClean="0">
                <a:solidFill>
                  <a:schemeClr val="tx1">
                    <a:tint val="75000"/>
                  </a:schemeClr>
                </a:solidFill>
                <a:cs typeface="+mn-cs"/>
              </a:defRPr>
            </a:lvl1pPr>
          </a:lstStyle>
          <a:p>
            <a:pPr>
              <a:defRPr/>
            </a:pPr>
            <a:fld id="{191FB2FD-B962-4662-80C0-9F11CBA06278}" type="slidenum">
              <a:rPr lang="en-GB"/>
              <a:pPr>
                <a:defRPr/>
              </a:pPr>
              <a:t>‹#›</a:t>
            </a:fld>
            <a:endParaRPr lang="en-GB" dirty="0"/>
          </a:p>
        </p:txBody>
      </p:sp>
    </p:spTree>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099" name="Subtitle 2"/>
          <p:cNvSpPr>
            <a:spLocks noGrp="1"/>
          </p:cNvSpPr>
          <p:nvPr>
            <p:ph type="subTitle" idx="1"/>
          </p:nvPr>
        </p:nvSpPr>
        <p:spPr>
          <a:xfrm>
            <a:off x="251520" y="4725144"/>
            <a:ext cx="6840760" cy="1327299"/>
          </a:xfrm>
        </p:spPr>
        <p:txBody>
          <a:bodyPr/>
          <a:lstStyle/>
          <a:p>
            <a:pPr>
              <a:lnSpc>
                <a:spcPct val="120000"/>
              </a:lnSpc>
              <a:defRPr/>
            </a:pPr>
            <a:r>
              <a:rPr lang="en-GB" sz="2800" b="1" dirty="0"/>
              <a:t>Research Methods Training: June </a:t>
            </a:r>
            <a:endParaRPr lang="en-GB" sz="2800" b="1" dirty="0" smtClean="0"/>
          </a:p>
          <a:p>
            <a:pPr>
              <a:lnSpc>
                <a:spcPct val="120000"/>
              </a:lnSpc>
              <a:defRPr/>
            </a:pPr>
            <a:r>
              <a:rPr lang="en-GB" sz="2800" b="1" dirty="0" smtClean="0"/>
              <a:t>Qualitative </a:t>
            </a:r>
            <a:r>
              <a:rPr lang="en-GB" sz="2800" b="1" dirty="0" smtClean="0"/>
              <a:t>Methods </a:t>
            </a:r>
            <a:endParaRPr lang="en-GB" sz="2800" b="1" dirty="0"/>
          </a:p>
          <a:p>
            <a:pPr>
              <a:lnSpc>
                <a:spcPct val="120000"/>
              </a:lnSpc>
              <a:defRPr/>
            </a:pPr>
            <a:r>
              <a:rPr lang="en-GB" sz="2800" b="1" dirty="0" smtClean="0"/>
              <a:t>Interviews</a:t>
            </a:r>
            <a:endParaRPr lang="en-GB" altLang="en-US" sz="2800" dirty="0" smtClean="0"/>
          </a:p>
        </p:txBody>
      </p:sp>
      <p:sp>
        <p:nvSpPr>
          <p:cNvPr id="4" name="Rectangle 1034"/>
          <p:cNvSpPr>
            <a:spLocks noGrp="1" noChangeArrowheads="1"/>
          </p:cNvSpPr>
          <p:nvPr>
            <p:ph type="ctrTitle"/>
          </p:nvPr>
        </p:nvSpPr>
        <p:spPr>
          <a:xfrm>
            <a:off x="251520" y="2996952"/>
            <a:ext cx="7056437" cy="1295400"/>
          </a:xfrm>
        </p:spPr>
        <p:txBody>
          <a:bodyPr/>
          <a:lstStyle/>
          <a:p>
            <a:pPr>
              <a:lnSpc>
                <a:spcPct val="120000"/>
              </a:lnSpc>
              <a:buFontTx/>
              <a:buNone/>
              <a:defRPr/>
            </a:pPr>
            <a:r>
              <a:rPr lang="en-GB" noProof="0"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latin typeface="+mj-lt"/>
                <a:ea typeface="+mn-ea"/>
                <a:cs typeface="+mn-cs"/>
              </a:rPr>
              <a:t>MA in Educational Leadership (Teach First)</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2"/>
          <p:cNvSpPr>
            <a:spLocks noGrp="1" noRot="1" noChangeArrowheads="1"/>
          </p:cNvSpPr>
          <p:nvPr>
            <p:ph type="title"/>
          </p:nvPr>
        </p:nvSpPr>
        <p:spPr/>
        <p:txBody>
          <a:bodyPr/>
          <a:lstStyle/>
          <a:p>
            <a:pPr eaLnBrk="1" hangingPunct="1"/>
            <a:r>
              <a:rPr lang="en-GB" altLang="en-US" sz="4800" dirty="0">
                <a:solidFill>
                  <a:schemeClr val="tx1"/>
                </a:solidFill>
              </a:rPr>
              <a:t>Recording the </a:t>
            </a:r>
            <a:r>
              <a:rPr lang="en-GB" altLang="en-US" sz="4800" dirty="0" smtClean="0">
                <a:solidFill>
                  <a:schemeClr val="tx1"/>
                </a:solidFill>
              </a:rPr>
              <a:t>Data</a:t>
            </a:r>
            <a:endParaRPr lang="en-GB" altLang="en-US" sz="4800" dirty="0">
              <a:solidFill>
                <a:schemeClr val="tx1"/>
              </a:solidFill>
            </a:endParaRPr>
          </a:p>
        </p:txBody>
      </p:sp>
      <p:sp>
        <p:nvSpPr>
          <p:cNvPr id="31746" name="Rectangle 3"/>
          <p:cNvSpPr>
            <a:spLocks noGrp="1" noChangeArrowheads="1"/>
          </p:cNvSpPr>
          <p:nvPr>
            <p:ph type="body" idx="1"/>
          </p:nvPr>
        </p:nvSpPr>
        <p:spPr>
          <a:xfrm>
            <a:off x="395288" y="980728"/>
            <a:ext cx="8229600" cy="4886672"/>
          </a:xfrm>
        </p:spPr>
        <p:txBody>
          <a:bodyPr/>
          <a:lstStyle/>
          <a:p>
            <a:pPr marL="0" indent="0" eaLnBrk="1" hangingPunct="1">
              <a:lnSpc>
                <a:spcPct val="90000"/>
              </a:lnSpc>
              <a:buNone/>
            </a:pPr>
            <a:endParaRPr lang="en-GB" altLang="en-US" sz="2800" dirty="0"/>
          </a:p>
          <a:p>
            <a:pPr eaLnBrk="1" hangingPunct="1">
              <a:lnSpc>
                <a:spcPct val="90000"/>
              </a:lnSpc>
              <a:spcBef>
                <a:spcPts val="0"/>
              </a:spcBef>
              <a:spcAft>
                <a:spcPts val="600"/>
              </a:spcAft>
            </a:pPr>
            <a:r>
              <a:rPr lang="en-GB" altLang="en-US" sz="2800" dirty="0" smtClean="0"/>
              <a:t>The main alternatives are to use a recording machine or to take notes.</a:t>
            </a:r>
          </a:p>
          <a:p>
            <a:pPr>
              <a:lnSpc>
                <a:spcPct val="90000"/>
              </a:lnSpc>
              <a:spcAft>
                <a:spcPts val="600"/>
              </a:spcAft>
            </a:pPr>
            <a:r>
              <a:rPr lang="en-GB" altLang="en-US" sz="2800" dirty="0"/>
              <a:t>Contemporaneous note-taking is an acquired skill</a:t>
            </a:r>
            <a:r>
              <a:rPr lang="en-GB" altLang="en-US" sz="2800" dirty="0" smtClean="0"/>
              <a:t>.</a:t>
            </a:r>
            <a:endParaRPr lang="en-GB" altLang="en-US" sz="2800" dirty="0"/>
          </a:p>
          <a:p>
            <a:pPr eaLnBrk="1" hangingPunct="1">
              <a:lnSpc>
                <a:spcPct val="90000"/>
              </a:lnSpc>
              <a:spcAft>
                <a:spcPts val="600"/>
              </a:spcAft>
            </a:pPr>
            <a:r>
              <a:rPr lang="en-GB" altLang="en-US" sz="2800" dirty="0"/>
              <a:t>The recording machine provides the merit of giving accurate and complete records of the interview if the environment is suitable.  It also makes it easier to record responses verbatim for use as quotations in writing up the research</a:t>
            </a:r>
            <a:r>
              <a:rPr lang="en-GB" altLang="en-US" sz="2800" dirty="0" smtClean="0"/>
              <a:t>.</a:t>
            </a:r>
            <a:endParaRPr lang="en-GB" altLang="en-US" sz="2800" dirty="0"/>
          </a:p>
          <a:p>
            <a:pPr eaLnBrk="1" hangingPunct="1">
              <a:lnSpc>
                <a:spcPct val="90000"/>
              </a:lnSpc>
              <a:spcAft>
                <a:spcPts val="600"/>
              </a:spcAft>
            </a:pPr>
            <a:r>
              <a:rPr lang="en-GB" altLang="en-US" sz="2800" dirty="0"/>
              <a:t>The researcher has the option of making notes from the recordings or verbatim transcriptions</a:t>
            </a:r>
            <a:r>
              <a:rPr lang="en-GB" altLang="en-US" sz="2800" dirty="0" smtClean="0"/>
              <a:t>.</a:t>
            </a:r>
            <a:endParaRPr lang="en-GB" altLang="en-US" sz="2800" noProof="0" dirty="0" smtClean="0">
              <a:cs typeface="Times New Roman" panose="02020603050405020304" pitchFamily="18" charset="0"/>
            </a:endParaRPr>
          </a:p>
          <a:p>
            <a:pPr eaLnBrk="1" hangingPunct="1">
              <a:lnSpc>
                <a:spcPct val="90000"/>
              </a:lnSpc>
            </a:pPr>
            <a:endParaRPr lang="en-GB" altLang="en-US" sz="2800" noProof="0" dirty="0" smtClean="0"/>
          </a:p>
        </p:txBody>
      </p:sp>
    </p:spTree>
    <p:extLst>
      <p:ext uri="{BB962C8B-B14F-4D97-AF65-F5344CB8AC3E}">
        <p14:creationId xmlns:p14="http://schemas.microsoft.com/office/powerpoint/2010/main" val="374798246"/>
      </p:ext>
    </p:extLst>
  </p:cSld>
  <p:clrMapOvr>
    <a:masterClrMapping/>
  </p:clrMapOvr>
  <mc:AlternateContent xmlns:mc="http://schemas.openxmlformats.org/markup-compatibility/2006" xmlns:p14="http://schemas.microsoft.com/office/powerpoint/2010/main">
    <mc:Choice Requires="p14">
      <p:transition spd="slow" p14:dur="2000" advClick="0" advTm="6000"/>
    </mc:Choice>
    <mc:Fallback xmlns="">
      <p:transition spd="slow" advClick="0" advTm="6000"/>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p:txBody>
          <a:bodyPr/>
          <a:lstStyle/>
          <a:p>
            <a:r>
              <a:rPr lang="en-GB" altLang="en-US" sz="4800" dirty="0">
                <a:solidFill>
                  <a:schemeClr val="tx1"/>
                </a:solidFill>
              </a:rPr>
              <a:t>Recording the Data</a:t>
            </a:r>
          </a:p>
        </p:txBody>
      </p:sp>
      <p:sp>
        <p:nvSpPr>
          <p:cNvPr id="3" name="Content Placeholder 2"/>
          <p:cNvSpPr>
            <a:spLocks noGrp="1"/>
          </p:cNvSpPr>
          <p:nvPr>
            <p:ph idx="1"/>
          </p:nvPr>
        </p:nvSpPr>
        <p:spPr>
          <a:xfrm>
            <a:off x="539750" y="1773238"/>
            <a:ext cx="8229600" cy="4525962"/>
          </a:xfrm>
        </p:spPr>
        <p:txBody>
          <a:bodyPr/>
          <a:lstStyle/>
          <a:p>
            <a:pPr>
              <a:defRPr/>
            </a:pPr>
            <a:r>
              <a:rPr lang="en-GB" sz="2800" dirty="0"/>
              <a:t>Some respondents may be uncomfortable with a recording machine</a:t>
            </a:r>
          </a:p>
          <a:p>
            <a:pPr>
              <a:defRPr/>
            </a:pPr>
            <a:endParaRPr lang="en-GB" sz="2800" dirty="0"/>
          </a:p>
          <a:p>
            <a:pPr>
              <a:defRPr/>
            </a:pPr>
            <a:r>
              <a:rPr lang="en-GB" sz="2800" dirty="0"/>
              <a:t>You must obtain the permission of the </a:t>
            </a:r>
            <a:r>
              <a:rPr lang="en-GB" sz="2800" dirty="0" smtClean="0"/>
              <a:t>respondent </a:t>
            </a:r>
            <a:r>
              <a:rPr lang="en-GB" sz="2800" dirty="0"/>
              <a:t>to use a recording machine (</a:t>
            </a:r>
            <a:r>
              <a:rPr lang="en-GB" sz="2800" dirty="0" smtClean="0"/>
              <a:t>for ethical </a:t>
            </a:r>
            <a:r>
              <a:rPr lang="en-GB" sz="2800" dirty="0"/>
              <a:t>reasons)</a:t>
            </a:r>
          </a:p>
        </p:txBody>
      </p:sp>
    </p:spTree>
    <p:extLst>
      <p:ext uri="{BB962C8B-B14F-4D97-AF65-F5344CB8AC3E}">
        <p14:creationId xmlns:p14="http://schemas.microsoft.com/office/powerpoint/2010/main" val="3124068559"/>
      </p:ext>
    </p:extLst>
  </p:cSld>
  <p:clrMapOvr>
    <a:masterClrMapping/>
  </p:clrMapOvr>
  <mc:AlternateContent xmlns:mc="http://schemas.openxmlformats.org/markup-compatibility/2006" xmlns:p14="http://schemas.microsoft.com/office/powerpoint/2010/main">
    <mc:Choice Requires="p14">
      <p:transition spd="slow" p14:dur="2000" advClick="0" advTm="6000"/>
    </mc:Choice>
    <mc:Fallback xmlns="">
      <p:transition spd="slow" advClick="0" advTm="6000"/>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1"/>
          <p:cNvSpPr>
            <a:spLocks noGrp="1"/>
          </p:cNvSpPr>
          <p:nvPr>
            <p:ph type="title"/>
          </p:nvPr>
        </p:nvSpPr>
        <p:spPr/>
        <p:txBody>
          <a:bodyPr/>
          <a:lstStyle/>
          <a:p>
            <a:pPr eaLnBrk="1" hangingPunct="1"/>
            <a:r>
              <a:rPr lang="en-GB" altLang="en-US" sz="4800" dirty="0">
                <a:solidFill>
                  <a:schemeClr val="tx1"/>
                </a:solidFill>
              </a:rPr>
              <a:t>Recording the Data</a:t>
            </a:r>
          </a:p>
        </p:txBody>
      </p:sp>
      <p:sp>
        <p:nvSpPr>
          <p:cNvPr id="33794" name="Content Placeholder 2"/>
          <p:cNvSpPr>
            <a:spLocks noGrp="1"/>
          </p:cNvSpPr>
          <p:nvPr>
            <p:ph idx="1"/>
          </p:nvPr>
        </p:nvSpPr>
        <p:spPr>
          <a:xfrm>
            <a:off x="457200" y="1268760"/>
            <a:ext cx="8229600" cy="5173786"/>
          </a:xfrm>
        </p:spPr>
        <p:txBody>
          <a:bodyPr/>
          <a:lstStyle/>
          <a:p>
            <a:pPr eaLnBrk="1" hangingPunct="1">
              <a:defRPr/>
            </a:pPr>
            <a:r>
              <a:rPr lang="en-GB" sz="2800" dirty="0" smtClean="0"/>
              <a:t>Very </a:t>
            </a:r>
            <a:r>
              <a:rPr lang="en-GB" sz="2800" dirty="0"/>
              <a:t>time-consuming to transcribe the whole interview. </a:t>
            </a:r>
          </a:p>
          <a:p>
            <a:pPr eaLnBrk="1" hangingPunct="1">
              <a:defRPr/>
            </a:pPr>
            <a:r>
              <a:rPr lang="en-GB" sz="2800" dirty="0"/>
              <a:t>Good to take notes also in case the machine malfunctions. </a:t>
            </a:r>
          </a:p>
          <a:p>
            <a:pPr eaLnBrk="1" hangingPunct="1">
              <a:defRPr/>
            </a:pPr>
            <a:r>
              <a:rPr lang="en-GB" sz="2800" dirty="0"/>
              <a:t>If a recording machine is used, make notes and only transcribe the parts you want to quote.</a:t>
            </a:r>
          </a:p>
          <a:p>
            <a:pPr marL="0" indent="0">
              <a:buNone/>
              <a:defRPr/>
            </a:pPr>
            <a:endParaRPr lang="en-GB" sz="2800" dirty="0" smtClean="0"/>
          </a:p>
          <a:p>
            <a:pPr marL="0" indent="0">
              <a:buNone/>
              <a:defRPr/>
            </a:pPr>
            <a:r>
              <a:rPr lang="en-GB" sz="2800" dirty="0" smtClean="0"/>
              <a:t>But </a:t>
            </a:r>
            <a:r>
              <a:rPr lang="en-GB" sz="2800" dirty="0"/>
              <a:t>think (before interviewing!</a:t>
            </a:r>
            <a:r>
              <a:rPr lang="en-GB" sz="2800" dirty="0" smtClean="0"/>
              <a:t>) about </a:t>
            </a:r>
            <a:r>
              <a:rPr lang="en-GB" sz="2800" dirty="0"/>
              <a:t>how you will analyse data if you do not transcribe </a:t>
            </a:r>
            <a:r>
              <a:rPr lang="en-GB" sz="2800" dirty="0" smtClean="0"/>
              <a:t>it. Using pilot interview data to practise analysis can be useful.</a:t>
            </a:r>
            <a:endParaRPr lang="en-GB" sz="2800" dirty="0"/>
          </a:p>
        </p:txBody>
      </p:sp>
    </p:spTree>
    <p:extLst>
      <p:ext uri="{BB962C8B-B14F-4D97-AF65-F5344CB8AC3E}">
        <p14:creationId xmlns:p14="http://schemas.microsoft.com/office/powerpoint/2010/main" val="2996188915"/>
      </p:ext>
    </p:extLst>
  </p:cSld>
  <p:clrMapOvr>
    <a:masterClrMapping/>
  </p:clrMapOvr>
  <mc:AlternateContent xmlns:mc="http://schemas.openxmlformats.org/markup-compatibility/2006" xmlns:p14="http://schemas.microsoft.com/office/powerpoint/2010/main">
    <mc:Choice Requires="p14">
      <p:transition spd="slow" p14:dur="2000" advClick="0" advTm="6000"/>
    </mc:Choice>
    <mc:Fallback xmlns="">
      <p:transition spd="slow" advClick="0" advTm="6000"/>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
          <p:cNvSpPr>
            <a:spLocks noGrp="1"/>
          </p:cNvSpPr>
          <p:nvPr>
            <p:ph type="title"/>
          </p:nvPr>
        </p:nvSpPr>
        <p:spPr>
          <a:xfrm>
            <a:off x="428625" y="228600"/>
            <a:ext cx="8029575" cy="1066800"/>
          </a:xfrm>
        </p:spPr>
        <p:txBody>
          <a:bodyPr/>
          <a:lstStyle/>
          <a:p>
            <a:r>
              <a:rPr lang="en-GB" altLang="en-US" sz="4800" dirty="0">
                <a:solidFill>
                  <a:schemeClr val="tx1"/>
                </a:solidFill>
              </a:rPr>
              <a:t>Respondent validation?</a:t>
            </a:r>
          </a:p>
        </p:txBody>
      </p:sp>
      <p:sp>
        <p:nvSpPr>
          <p:cNvPr id="34818" name="Content Placeholder 2"/>
          <p:cNvSpPr>
            <a:spLocks noGrp="1"/>
          </p:cNvSpPr>
          <p:nvPr>
            <p:ph idx="1"/>
          </p:nvPr>
        </p:nvSpPr>
        <p:spPr>
          <a:xfrm>
            <a:off x="539552" y="1556792"/>
            <a:ext cx="7848872" cy="5101332"/>
          </a:xfrm>
        </p:spPr>
        <p:txBody>
          <a:bodyPr anchor="t"/>
          <a:lstStyle/>
          <a:p>
            <a:pPr marL="0" indent="0">
              <a:spcAft>
                <a:spcPts val="600"/>
              </a:spcAft>
              <a:buFontTx/>
              <a:buNone/>
            </a:pPr>
            <a:r>
              <a:rPr lang="en-GB" altLang="en-US" sz="2800" noProof="0" dirty="0" smtClean="0"/>
              <a:t>Majority view is YES</a:t>
            </a:r>
          </a:p>
          <a:p>
            <a:pPr marL="452438" indent="9525" algn="just">
              <a:spcBef>
                <a:spcPts val="0"/>
              </a:spcBef>
              <a:buFontTx/>
              <a:buNone/>
            </a:pPr>
            <a:r>
              <a:rPr lang="en-GB" altLang="en-US" sz="2800" noProof="0" dirty="0" smtClean="0"/>
              <a:t>It is good practice after the interview to take the reports of the interview back to the interviewee to check that it is an accurate record and that the interviewee is willing for it to be used in the research. Sometimes people realise that they have not said what they meant to say and this provides an opportunity to put the record straight.</a:t>
            </a:r>
          </a:p>
          <a:p>
            <a:pPr marL="0" indent="0">
              <a:buFontTx/>
              <a:buNone/>
            </a:pPr>
            <a:r>
              <a:rPr lang="en-GB" altLang="en-US" sz="2800" noProof="0" dirty="0" smtClean="0"/>
              <a:t>					        Bassey (1999:76)</a:t>
            </a:r>
          </a:p>
          <a:p>
            <a:pPr marL="0" indent="0">
              <a:buFontTx/>
              <a:buNone/>
            </a:pPr>
            <a:r>
              <a:rPr lang="en-GB" altLang="en-US" sz="2800" noProof="0" dirty="0" smtClean="0"/>
              <a:t> </a:t>
            </a:r>
            <a:endParaRPr lang="en-GB" altLang="en-US" sz="2800" b="1" noProof="0" dirty="0" smtClean="0"/>
          </a:p>
        </p:txBody>
      </p:sp>
    </p:spTree>
    <p:extLst>
      <p:ext uri="{BB962C8B-B14F-4D97-AF65-F5344CB8AC3E}">
        <p14:creationId xmlns:p14="http://schemas.microsoft.com/office/powerpoint/2010/main" val="668042329"/>
      </p:ext>
    </p:extLst>
  </p:cSld>
  <p:clrMapOvr>
    <a:masterClrMapping/>
  </p:clrMapOvr>
  <mc:AlternateContent xmlns:mc="http://schemas.openxmlformats.org/markup-compatibility/2006" xmlns:p14="http://schemas.microsoft.com/office/powerpoint/2010/main">
    <mc:Choice Requires="p14">
      <p:transition spd="slow" p14:dur="2000" advClick="0" advTm="6000"/>
    </mc:Choice>
    <mc:Fallback xmlns="">
      <p:transition spd="slow" advClick="0" advTm="6000"/>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itle 1"/>
          <p:cNvSpPr>
            <a:spLocks noGrp="1"/>
          </p:cNvSpPr>
          <p:nvPr>
            <p:ph type="title"/>
          </p:nvPr>
        </p:nvSpPr>
        <p:spPr>
          <a:xfrm>
            <a:off x="428625" y="228600"/>
            <a:ext cx="8029575" cy="1066800"/>
          </a:xfrm>
        </p:spPr>
        <p:txBody>
          <a:bodyPr/>
          <a:lstStyle/>
          <a:p>
            <a:r>
              <a:rPr lang="en-GB" altLang="en-US" sz="4800" dirty="0">
                <a:solidFill>
                  <a:schemeClr val="tx1"/>
                </a:solidFill>
              </a:rPr>
              <a:t>Respondent validation?</a:t>
            </a:r>
          </a:p>
        </p:txBody>
      </p:sp>
      <p:sp>
        <p:nvSpPr>
          <p:cNvPr id="36866" name="Content Placeholder 2"/>
          <p:cNvSpPr>
            <a:spLocks noGrp="1"/>
          </p:cNvSpPr>
          <p:nvPr>
            <p:ph idx="1"/>
          </p:nvPr>
        </p:nvSpPr>
        <p:spPr>
          <a:xfrm>
            <a:off x="415727" y="1300758"/>
            <a:ext cx="8229600" cy="4725988"/>
          </a:xfrm>
        </p:spPr>
        <p:txBody>
          <a:bodyPr/>
          <a:lstStyle/>
          <a:p>
            <a:pPr marL="0" indent="0">
              <a:spcAft>
                <a:spcPts val="1200"/>
              </a:spcAft>
              <a:buFontTx/>
              <a:buNone/>
            </a:pPr>
            <a:r>
              <a:rPr lang="en-GB" altLang="en-US" sz="2800" dirty="0"/>
              <a:t>Minority say </a:t>
            </a:r>
            <a:r>
              <a:rPr lang="en-GB" altLang="en-US" sz="2800" dirty="0" smtClean="0"/>
              <a:t>NO</a:t>
            </a:r>
          </a:p>
          <a:p>
            <a:pPr marL="628650" indent="0">
              <a:spcBef>
                <a:spcPts val="0"/>
              </a:spcBef>
              <a:buFontTx/>
              <a:buNone/>
            </a:pPr>
            <a:r>
              <a:rPr lang="en-GB" altLang="en-US" sz="2800" dirty="0" smtClean="0"/>
              <a:t>Rather </a:t>
            </a:r>
            <a:r>
              <a:rPr lang="en-GB" altLang="en-US" sz="2800" dirty="0"/>
              <a:t>than commenting on the accuracy of </a:t>
            </a:r>
            <a:endParaRPr lang="en-GB" altLang="en-US" sz="2800" dirty="0" smtClean="0"/>
          </a:p>
          <a:p>
            <a:pPr marL="628650" indent="0">
              <a:spcBef>
                <a:spcPts val="0"/>
              </a:spcBef>
              <a:buFontTx/>
              <a:buNone/>
            </a:pPr>
            <a:r>
              <a:rPr lang="en-GB" altLang="en-US" sz="2800" dirty="0" smtClean="0"/>
              <a:t>your </a:t>
            </a:r>
            <a:r>
              <a:rPr lang="en-GB" altLang="en-US" sz="2800" dirty="0"/>
              <a:t>summary, they [the informants] are liable </a:t>
            </a:r>
            <a:endParaRPr lang="en-GB" altLang="en-US" sz="2800" dirty="0" smtClean="0"/>
          </a:p>
          <a:p>
            <a:pPr marL="628650" indent="0">
              <a:spcBef>
                <a:spcPts val="0"/>
              </a:spcBef>
              <a:buFontTx/>
              <a:buNone/>
            </a:pPr>
            <a:r>
              <a:rPr lang="en-GB" altLang="en-US" sz="2800" dirty="0" smtClean="0"/>
              <a:t>to want to </a:t>
            </a:r>
            <a:r>
              <a:rPr lang="en-GB" altLang="en-US" sz="2800" dirty="0"/>
              <a:t>expand </a:t>
            </a:r>
            <a:r>
              <a:rPr lang="en-GB" altLang="en-US" sz="2800" dirty="0" smtClean="0"/>
              <a:t>and explain </a:t>
            </a:r>
            <a:r>
              <a:rPr lang="en-GB" altLang="en-US" sz="2800" dirty="0"/>
              <a:t>their answers, thereby introducing their own subjective </a:t>
            </a:r>
            <a:r>
              <a:rPr lang="en-GB" altLang="en-US" sz="2800" dirty="0" smtClean="0"/>
              <a:t>bias</a:t>
            </a:r>
          </a:p>
          <a:p>
            <a:pPr marL="628650" indent="0">
              <a:spcBef>
                <a:spcPts val="0"/>
              </a:spcBef>
              <a:spcAft>
                <a:spcPts val="1200"/>
              </a:spcAft>
              <a:buFontTx/>
              <a:buNone/>
            </a:pPr>
            <a:r>
              <a:rPr lang="en-GB" altLang="en-US" sz="2800" dirty="0" smtClean="0"/>
              <a:t>into </a:t>
            </a:r>
            <a:r>
              <a:rPr lang="en-GB" altLang="en-US" sz="2800" dirty="0"/>
              <a:t>the interview </a:t>
            </a:r>
            <a:r>
              <a:rPr lang="en-GB" altLang="en-US" sz="2800" dirty="0" smtClean="0"/>
              <a:t>record</a:t>
            </a:r>
            <a:r>
              <a:rPr lang="en-GB" altLang="en-US" sz="2800" dirty="0"/>
              <a:t> </a:t>
            </a:r>
            <a:r>
              <a:rPr lang="en-GB" altLang="en-US" sz="2800" dirty="0" smtClean="0"/>
              <a:t>(Drever</a:t>
            </a:r>
            <a:r>
              <a:rPr lang="en-GB" altLang="en-US" sz="2800" dirty="0"/>
              <a:t>, 1995:64</a:t>
            </a:r>
            <a:r>
              <a:rPr lang="en-GB" altLang="en-US" sz="2800" dirty="0" smtClean="0"/>
              <a:t>).</a:t>
            </a:r>
            <a:endParaRPr lang="en-GB" altLang="en-US" sz="2800" dirty="0"/>
          </a:p>
          <a:p>
            <a:pPr marL="0" indent="0">
              <a:buFontTx/>
              <a:buNone/>
            </a:pPr>
            <a:r>
              <a:rPr lang="en-GB" altLang="en-US" sz="2800" dirty="0" smtClean="0"/>
              <a:t>Validation </a:t>
            </a:r>
            <a:r>
              <a:rPr lang="en-GB" altLang="en-US" sz="2800" dirty="0"/>
              <a:t>is </a:t>
            </a:r>
            <a:r>
              <a:rPr lang="en-GB" altLang="en-GB" sz="2800" dirty="0"/>
              <a:t>“</a:t>
            </a:r>
            <a:r>
              <a:rPr lang="en-GB" altLang="en-US" sz="2800" dirty="0"/>
              <a:t>a flawed method</a:t>
            </a:r>
            <a:r>
              <a:rPr lang="en-GB" altLang="en-GB" sz="2800" dirty="0"/>
              <a:t>”</a:t>
            </a:r>
            <a:r>
              <a:rPr lang="en-GB" altLang="en-US" sz="2800" dirty="0"/>
              <a:t> (Silverman, 2000:177) because it does not verify your data; it merely increases them.</a:t>
            </a:r>
          </a:p>
        </p:txBody>
      </p:sp>
    </p:spTree>
    <p:extLst>
      <p:ext uri="{BB962C8B-B14F-4D97-AF65-F5344CB8AC3E}">
        <p14:creationId xmlns:p14="http://schemas.microsoft.com/office/powerpoint/2010/main" val="1350914373"/>
      </p:ext>
    </p:extLst>
  </p:cSld>
  <p:clrMapOvr>
    <a:masterClrMapping/>
  </p:clrMapOvr>
  <mc:AlternateContent xmlns:mc="http://schemas.openxmlformats.org/markup-compatibility/2006" xmlns:p14="http://schemas.microsoft.com/office/powerpoint/2010/main">
    <mc:Choice Requires="p14">
      <p:transition spd="slow" p14:dur="2000" advClick="0" advTm="6000"/>
    </mc:Choice>
    <mc:Fallback xmlns="">
      <p:transition spd="slow" advClick="0" advTm="6000"/>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noRot="1" noChangeArrowheads="1"/>
          </p:cNvSpPr>
          <p:nvPr>
            <p:ph type="title"/>
          </p:nvPr>
        </p:nvSpPr>
        <p:spPr>
          <a:xfrm>
            <a:off x="611560" y="404664"/>
            <a:ext cx="8229600" cy="595312"/>
          </a:xfrm>
        </p:spPr>
        <p:txBody>
          <a:bodyPr/>
          <a:lstStyle/>
          <a:p>
            <a:pPr eaLnBrk="1" hangingPunct="1"/>
            <a:r>
              <a:rPr lang="en-GB" altLang="en-US" sz="4800" dirty="0" smtClean="0">
                <a:solidFill>
                  <a:schemeClr val="tx1"/>
                </a:solidFill>
              </a:rPr>
              <a:t>Remember:</a:t>
            </a:r>
            <a:endParaRPr lang="en-GB" altLang="en-US" sz="4800" dirty="0">
              <a:solidFill>
                <a:schemeClr val="tx1"/>
              </a:solidFill>
            </a:endParaRPr>
          </a:p>
        </p:txBody>
      </p:sp>
      <p:sp>
        <p:nvSpPr>
          <p:cNvPr id="38914" name="Rectangle 3"/>
          <p:cNvSpPr>
            <a:spLocks noGrp="1" noChangeArrowheads="1"/>
          </p:cNvSpPr>
          <p:nvPr>
            <p:ph type="body" idx="1"/>
          </p:nvPr>
        </p:nvSpPr>
        <p:spPr>
          <a:xfrm>
            <a:off x="323528" y="1196752"/>
            <a:ext cx="8172450" cy="5112568"/>
          </a:xfrm>
        </p:spPr>
        <p:txBody>
          <a:bodyPr/>
          <a:lstStyle/>
          <a:p>
            <a:pPr>
              <a:lnSpc>
                <a:spcPct val="90000"/>
              </a:lnSpc>
            </a:pPr>
            <a:r>
              <a:rPr lang="en-GB" altLang="en-US" sz="2800" dirty="0" smtClean="0"/>
              <a:t>Be respectful</a:t>
            </a:r>
            <a:endParaRPr lang="en-GB" altLang="en-US" sz="2800" dirty="0"/>
          </a:p>
          <a:p>
            <a:pPr>
              <a:lnSpc>
                <a:spcPct val="90000"/>
              </a:lnSpc>
            </a:pPr>
            <a:r>
              <a:rPr lang="en-GB" altLang="en-US" sz="2800" dirty="0"/>
              <a:t>Ensure that the interviewees give their informed consent to participating</a:t>
            </a:r>
          </a:p>
          <a:p>
            <a:pPr>
              <a:lnSpc>
                <a:spcPct val="90000"/>
              </a:lnSpc>
            </a:pPr>
            <a:r>
              <a:rPr lang="en-GB" altLang="en-US" sz="2800" dirty="0"/>
              <a:t>Fully explain the purpose of the interview, what the data will be used for, etc</a:t>
            </a:r>
          </a:p>
          <a:p>
            <a:pPr>
              <a:lnSpc>
                <a:spcPct val="90000"/>
              </a:lnSpc>
            </a:pPr>
            <a:r>
              <a:rPr lang="en-GB" altLang="en-US" sz="2800" dirty="0"/>
              <a:t>Assure confidentiality (and maintain it!)</a:t>
            </a:r>
          </a:p>
          <a:p>
            <a:pPr>
              <a:lnSpc>
                <a:spcPct val="90000"/>
              </a:lnSpc>
            </a:pPr>
            <a:r>
              <a:rPr lang="en-GB" altLang="en-US" sz="2800" dirty="0"/>
              <a:t>Listen more than you talk</a:t>
            </a:r>
          </a:p>
          <a:p>
            <a:pPr>
              <a:lnSpc>
                <a:spcPct val="90000"/>
              </a:lnSpc>
            </a:pPr>
            <a:r>
              <a:rPr lang="en-GB" altLang="en-US" sz="2800" dirty="0"/>
              <a:t>When first approaching the interviewees try to give an accurate estimate of the time the interview will take and then try not to exceed that time</a:t>
            </a:r>
          </a:p>
          <a:p>
            <a:pPr>
              <a:lnSpc>
                <a:spcPct val="90000"/>
              </a:lnSpc>
            </a:pPr>
            <a:r>
              <a:rPr lang="en-GB" altLang="en-US" sz="2800" dirty="0"/>
              <a:t>Thank the interviewees for their time </a:t>
            </a:r>
            <a:r>
              <a:rPr lang="en-GB" altLang="en-US" sz="2800" dirty="0" smtClean="0"/>
              <a:t>and help</a:t>
            </a:r>
            <a:endParaRPr lang="en-GB" altLang="en-US" sz="2800" dirty="0"/>
          </a:p>
        </p:txBody>
      </p:sp>
    </p:spTree>
    <p:extLst>
      <p:ext uri="{BB962C8B-B14F-4D97-AF65-F5344CB8AC3E}">
        <p14:creationId xmlns:p14="http://schemas.microsoft.com/office/powerpoint/2010/main" val="4017153739"/>
      </p:ext>
    </p:extLst>
  </p:cSld>
  <p:clrMapOvr>
    <a:masterClrMapping/>
  </p:clrMapOvr>
  <mc:AlternateContent xmlns:mc="http://schemas.openxmlformats.org/markup-compatibility/2006" xmlns:p14="http://schemas.microsoft.com/office/powerpoint/2010/main">
    <mc:Choice Requires="p14">
      <p:transition spd="slow" p14:dur="2000" advClick="0" advTm="6000"/>
    </mc:Choice>
    <mc:Fallback xmlns="">
      <p:transition spd="slow" advClick="0" advTm="6000"/>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2"/>
          <p:cNvSpPr>
            <a:spLocks noGrp="1" noChangeArrowheads="1"/>
          </p:cNvSpPr>
          <p:nvPr>
            <p:ph type="title"/>
          </p:nvPr>
        </p:nvSpPr>
        <p:spPr>
          <a:noFill/>
        </p:spPr>
        <p:txBody>
          <a:bodyPr lIns="90488" tIns="44450" rIns="90488" bIns="44450"/>
          <a:lstStyle/>
          <a:p>
            <a:r>
              <a:rPr lang="en-GB" altLang="en-US" sz="4800" dirty="0">
                <a:solidFill>
                  <a:schemeClr val="tx1"/>
                </a:solidFill>
              </a:rPr>
              <a:t>Analysis of qualitative data</a:t>
            </a:r>
          </a:p>
        </p:txBody>
      </p:sp>
      <p:sp>
        <p:nvSpPr>
          <p:cNvPr id="190467" name="Rectangle 3"/>
          <p:cNvSpPr>
            <a:spLocks noGrp="1" noChangeArrowheads="1"/>
          </p:cNvSpPr>
          <p:nvPr>
            <p:ph idx="1"/>
          </p:nvPr>
        </p:nvSpPr>
        <p:spPr>
          <a:xfrm>
            <a:off x="685800" y="1371600"/>
            <a:ext cx="7918648" cy="4356100"/>
          </a:xfrm>
        </p:spPr>
        <p:txBody>
          <a:bodyPr lIns="90488" tIns="44450" rIns="90488" bIns="44450"/>
          <a:lstStyle/>
          <a:p>
            <a:pPr marL="0" indent="0">
              <a:lnSpc>
                <a:spcPct val="150000"/>
              </a:lnSpc>
              <a:buNone/>
              <a:defRPr/>
            </a:pPr>
            <a:r>
              <a:rPr lang="en-GB" sz="2800" dirty="0"/>
              <a:t>This has three stages</a:t>
            </a:r>
            <a:r>
              <a:rPr lang="en-GB" sz="2800" dirty="0" smtClean="0"/>
              <a:t>:</a:t>
            </a:r>
            <a:endParaRPr lang="en-GB" sz="2800" dirty="0"/>
          </a:p>
          <a:p>
            <a:pPr>
              <a:spcBef>
                <a:spcPts val="0"/>
              </a:spcBef>
              <a:defRPr/>
            </a:pPr>
            <a:r>
              <a:rPr lang="en-GB" sz="2800" dirty="0"/>
              <a:t>Coding: organisation of data into patterns and categories</a:t>
            </a:r>
          </a:p>
          <a:p>
            <a:pPr>
              <a:spcBef>
                <a:spcPts val="0"/>
              </a:spcBef>
              <a:defRPr/>
            </a:pPr>
            <a:r>
              <a:rPr lang="en-GB" sz="2800" dirty="0"/>
              <a:t>Interpretation: looking for relationships and linkages</a:t>
            </a:r>
          </a:p>
          <a:p>
            <a:pPr>
              <a:spcBef>
                <a:spcPts val="0"/>
              </a:spcBef>
              <a:spcAft>
                <a:spcPts val="1200"/>
              </a:spcAft>
              <a:defRPr/>
            </a:pPr>
            <a:r>
              <a:rPr lang="en-GB" sz="2800" dirty="0"/>
              <a:t>Focus: relate it back to the original purpose of the </a:t>
            </a:r>
            <a:r>
              <a:rPr lang="en-GB" sz="2800" dirty="0" smtClean="0"/>
              <a:t>study</a:t>
            </a:r>
          </a:p>
          <a:p>
            <a:pPr marL="0" indent="0">
              <a:buNone/>
              <a:defRPr/>
            </a:pPr>
            <a:r>
              <a:rPr lang="en-GB" sz="2800" b="1" dirty="0" smtClean="0"/>
              <a:t>All </a:t>
            </a:r>
            <a:r>
              <a:rPr lang="en-GB" sz="2800" b="1" dirty="0"/>
              <a:t>three stages may draw on literature cited previously.</a:t>
            </a:r>
          </a:p>
        </p:txBody>
      </p:sp>
    </p:spTree>
    <p:extLst>
      <p:ext uri="{BB962C8B-B14F-4D97-AF65-F5344CB8AC3E}">
        <p14:creationId xmlns:p14="http://schemas.microsoft.com/office/powerpoint/2010/main" val="411998788"/>
      </p:ext>
    </p:extLst>
  </p:cSld>
  <p:clrMapOvr>
    <a:masterClrMapping/>
  </p:clrMapOvr>
  <p:transition spd="slow"/>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685800" y="548680"/>
            <a:ext cx="7772400" cy="1066800"/>
          </a:xfrm>
        </p:spPr>
        <p:txBody>
          <a:bodyPr/>
          <a:lstStyle/>
          <a:p>
            <a:r>
              <a:rPr lang="en-GB" altLang="en-US" noProof="0" dirty="0" smtClean="0"/>
              <a:t>Interviews</a:t>
            </a:r>
          </a:p>
        </p:txBody>
      </p:sp>
      <p:sp>
        <p:nvSpPr>
          <p:cNvPr id="5" name="Content Placeholder 2"/>
          <p:cNvSpPr>
            <a:spLocks noGrp="1"/>
          </p:cNvSpPr>
          <p:nvPr>
            <p:ph idx="1"/>
          </p:nvPr>
        </p:nvSpPr>
        <p:spPr>
          <a:xfrm>
            <a:off x="685800" y="2060848"/>
            <a:ext cx="7846640" cy="2273424"/>
          </a:xfrm>
        </p:spPr>
        <p:txBody>
          <a:bodyPr/>
          <a:lstStyle/>
          <a:p>
            <a:pPr marL="0" indent="0" algn="ctr">
              <a:buFontTx/>
              <a:buNone/>
            </a:pPr>
            <a:r>
              <a:rPr lang="en-GB" altLang="en-GB" sz="2800" noProof="0" dirty="0" smtClean="0">
                <a:cs typeface="Times New Roman" panose="02020603050405020304" pitchFamily="18" charset="0"/>
              </a:rPr>
              <a:t>“</a:t>
            </a:r>
            <a:r>
              <a:rPr lang="en-GB" altLang="en-US" sz="2800" noProof="0" dirty="0" smtClean="0">
                <a:cs typeface="Times New Roman" panose="02020603050405020304" pitchFamily="18" charset="0"/>
              </a:rPr>
              <a:t>a conversation with a purpose</a:t>
            </a:r>
            <a:r>
              <a:rPr lang="en-GB" altLang="en-GB" sz="2800" noProof="0" dirty="0" smtClean="0">
                <a:cs typeface="Times New Roman" panose="02020603050405020304" pitchFamily="18" charset="0"/>
              </a:rPr>
              <a:t>”</a:t>
            </a:r>
            <a:r>
              <a:rPr lang="en-GB" altLang="en-US" sz="2800" noProof="0" dirty="0" smtClean="0">
                <a:cs typeface="Times New Roman" panose="02020603050405020304" pitchFamily="18" charset="0"/>
              </a:rPr>
              <a:t> </a:t>
            </a:r>
          </a:p>
          <a:p>
            <a:pPr marL="0" indent="0" algn="r">
              <a:buFontTx/>
              <a:buNone/>
            </a:pPr>
            <a:r>
              <a:rPr lang="en-GB" altLang="en-US" sz="2800" noProof="0" dirty="0" smtClean="0">
                <a:cs typeface="Times New Roman" panose="02020603050405020304" pitchFamily="18" charset="0"/>
              </a:rPr>
              <a:t>(Dexter, 1970:123, cited in Ribbins, 2007: 207)</a:t>
            </a:r>
          </a:p>
        </p:txBody>
      </p:sp>
    </p:spTree>
    <p:extLst>
      <p:ext uri="{BB962C8B-B14F-4D97-AF65-F5344CB8AC3E}">
        <p14:creationId xmlns:p14="http://schemas.microsoft.com/office/powerpoint/2010/main" val="10964301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Rot="1" noChangeArrowheads="1"/>
          </p:cNvSpPr>
          <p:nvPr>
            <p:ph type="title"/>
          </p:nvPr>
        </p:nvSpPr>
        <p:spPr/>
        <p:txBody>
          <a:bodyPr/>
          <a:lstStyle/>
          <a:p>
            <a:pPr eaLnBrk="1" hangingPunct="1"/>
            <a:r>
              <a:rPr lang="en-GB" altLang="en-US" sz="4000" noProof="0" dirty="0" smtClean="0">
                <a:solidFill>
                  <a:schemeClr val="tx1"/>
                </a:solidFill>
              </a:rPr>
              <a:t>Advantages of Interviews</a:t>
            </a:r>
            <a:endParaRPr lang="en-GB" altLang="en-US" sz="4000" b="0" u="sng" noProof="0" dirty="0" smtClean="0">
              <a:solidFill>
                <a:schemeClr val="tx1"/>
              </a:solidFill>
            </a:endParaRPr>
          </a:p>
        </p:txBody>
      </p:sp>
      <p:sp>
        <p:nvSpPr>
          <p:cNvPr id="5" name="Rectangle 3"/>
          <p:cNvSpPr>
            <a:spLocks noGrp="1" noChangeArrowheads="1"/>
          </p:cNvSpPr>
          <p:nvPr>
            <p:ph idx="1"/>
          </p:nvPr>
        </p:nvSpPr>
        <p:spPr>
          <a:xfrm>
            <a:off x="685800" y="1371600"/>
            <a:ext cx="7990656" cy="4577680"/>
          </a:xfrm>
        </p:spPr>
        <p:txBody>
          <a:bodyPr/>
          <a:lstStyle/>
          <a:p>
            <a:pPr eaLnBrk="1" hangingPunct="1">
              <a:lnSpc>
                <a:spcPct val="80000"/>
              </a:lnSpc>
            </a:pPr>
            <a:endParaRPr lang="en-GB" altLang="en-US" sz="900" b="1" u="sng" noProof="0" dirty="0" smtClean="0"/>
          </a:p>
          <a:p>
            <a:pPr eaLnBrk="1" hangingPunct="1">
              <a:lnSpc>
                <a:spcPct val="80000"/>
              </a:lnSpc>
            </a:pPr>
            <a:r>
              <a:rPr lang="en-GB" altLang="en-US" sz="2800" noProof="0" dirty="0" smtClean="0">
                <a:cs typeface="Times New Roman" panose="02020603050405020304" pitchFamily="18" charset="0"/>
              </a:rPr>
              <a:t>Allows the interviewer to probe responses for more information or clarification.</a:t>
            </a:r>
          </a:p>
          <a:p>
            <a:pPr eaLnBrk="1" hangingPunct="1">
              <a:lnSpc>
                <a:spcPct val="80000"/>
              </a:lnSpc>
            </a:pPr>
            <a:endParaRPr lang="en-GB" altLang="en-US" sz="2800" noProof="0" dirty="0" smtClean="0">
              <a:cs typeface="Times New Roman" panose="02020603050405020304" pitchFamily="18" charset="0"/>
            </a:endParaRPr>
          </a:p>
          <a:p>
            <a:pPr eaLnBrk="1" hangingPunct="1">
              <a:lnSpc>
                <a:spcPct val="80000"/>
              </a:lnSpc>
            </a:pPr>
            <a:r>
              <a:rPr lang="en-GB" altLang="en-US" sz="2800" noProof="0" dirty="0" smtClean="0">
                <a:cs typeface="Times New Roman" panose="02020603050405020304" pitchFamily="18" charset="0"/>
              </a:rPr>
              <a:t>Provides the best means of assessing feelings or attitudes.</a:t>
            </a:r>
          </a:p>
          <a:p>
            <a:pPr eaLnBrk="1" hangingPunct="1">
              <a:lnSpc>
                <a:spcPct val="80000"/>
              </a:lnSpc>
            </a:pPr>
            <a:endParaRPr lang="en-GB" altLang="en-US" sz="2800" noProof="0" dirty="0" smtClean="0">
              <a:cs typeface="Times New Roman" panose="02020603050405020304" pitchFamily="18" charset="0"/>
            </a:endParaRPr>
          </a:p>
          <a:p>
            <a:pPr eaLnBrk="1" hangingPunct="1">
              <a:lnSpc>
                <a:spcPct val="80000"/>
              </a:lnSpc>
            </a:pPr>
            <a:r>
              <a:rPr lang="en-GB" altLang="en-US" sz="2800" noProof="0" dirty="0" smtClean="0">
                <a:cs typeface="Times New Roman" panose="02020603050405020304" pitchFamily="18" charset="0"/>
              </a:rPr>
              <a:t>Provides an opportunity to assess </a:t>
            </a:r>
            <a:r>
              <a:rPr lang="en-GB" altLang="en-GB" sz="2800" noProof="0" dirty="0" smtClean="0">
                <a:cs typeface="Times New Roman" panose="02020603050405020304" pitchFamily="18" charset="0"/>
              </a:rPr>
              <a:t>‘</a:t>
            </a:r>
            <a:r>
              <a:rPr lang="en-GB" altLang="en-US" sz="2800" noProof="0" dirty="0" smtClean="0">
                <a:cs typeface="Times New Roman" panose="02020603050405020304" pitchFamily="18" charset="0"/>
              </a:rPr>
              <a:t>body language</a:t>
            </a:r>
            <a:r>
              <a:rPr lang="en-GB" altLang="en-GB" sz="2800" noProof="0" dirty="0" smtClean="0">
                <a:cs typeface="Times New Roman" panose="02020603050405020304" pitchFamily="18" charset="0"/>
              </a:rPr>
              <a:t>’</a:t>
            </a:r>
            <a:r>
              <a:rPr lang="en-GB" altLang="en-US" sz="2800" noProof="0" dirty="0" smtClean="0">
                <a:cs typeface="Times New Roman" panose="02020603050405020304" pitchFamily="18" charset="0"/>
              </a:rPr>
              <a:t>.</a:t>
            </a:r>
          </a:p>
          <a:p>
            <a:pPr marL="0" indent="0" eaLnBrk="1" hangingPunct="1">
              <a:lnSpc>
                <a:spcPct val="80000"/>
              </a:lnSpc>
              <a:buNone/>
            </a:pPr>
            <a:endParaRPr lang="en-GB" altLang="en-US" sz="2800" noProof="0" dirty="0" smtClean="0">
              <a:cs typeface="Times New Roman" panose="02020603050405020304" pitchFamily="18" charset="0"/>
            </a:endParaRPr>
          </a:p>
          <a:p>
            <a:pPr eaLnBrk="1" hangingPunct="1">
              <a:lnSpc>
                <a:spcPct val="80000"/>
              </a:lnSpc>
            </a:pPr>
            <a:r>
              <a:rPr lang="en-GB" altLang="en-US" sz="2800" noProof="0" dirty="0" smtClean="0">
                <a:cs typeface="Times New Roman" panose="02020603050405020304" pitchFamily="18" charset="0"/>
              </a:rPr>
              <a:t>Provides the flexibility to adapt the approach to the requirements of  the research, the respondent or the situation.</a:t>
            </a:r>
            <a:r>
              <a:rPr lang="en-GB" altLang="en-US" sz="2800" noProof="0" dirty="0" smtClean="0"/>
              <a:t> </a:t>
            </a:r>
          </a:p>
        </p:txBody>
      </p:sp>
    </p:spTree>
    <p:extLst>
      <p:ext uri="{BB962C8B-B14F-4D97-AF65-F5344CB8AC3E}">
        <p14:creationId xmlns:p14="http://schemas.microsoft.com/office/powerpoint/2010/main" val="191231469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Rot="1" noChangeArrowheads="1"/>
          </p:cNvSpPr>
          <p:nvPr>
            <p:ph type="title"/>
          </p:nvPr>
        </p:nvSpPr>
        <p:spPr/>
        <p:txBody>
          <a:bodyPr/>
          <a:lstStyle/>
          <a:p>
            <a:pPr eaLnBrk="1" hangingPunct="1"/>
            <a:r>
              <a:rPr lang="en-GB" altLang="en-US" sz="4000" noProof="0" dirty="0" smtClean="0">
                <a:solidFill>
                  <a:schemeClr val="tx1"/>
                </a:solidFill>
                <a:cs typeface="Times New Roman" panose="02020603050405020304" pitchFamily="18" charset="0"/>
              </a:rPr>
              <a:t>Disadvantages of Interviews</a:t>
            </a:r>
          </a:p>
        </p:txBody>
      </p:sp>
      <p:sp>
        <p:nvSpPr>
          <p:cNvPr id="5" name="Rectangle 3"/>
          <p:cNvSpPr>
            <a:spLocks noGrp="1" noChangeArrowheads="1"/>
          </p:cNvSpPr>
          <p:nvPr>
            <p:ph idx="1"/>
          </p:nvPr>
        </p:nvSpPr>
        <p:spPr>
          <a:xfrm>
            <a:off x="685800" y="908720"/>
            <a:ext cx="7772400" cy="4680520"/>
          </a:xfrm>
        </p:spPr>
        <p:txBody>
          <a:bodyPr/>
          <a:lstStyle/>
          <a:p>
            <a:pPr marL="0" indent="0" eaLnBrk="1" hangingPunct="1">
              <a:lnSpc>
                <a:spcPct val="80000"/>
              </a:lnSpc>
              <a:buNone/>
            </a:pPr>
            <a:endParaRPr lang="en-GB" altLang="en-US" sz="2800" noProof="0" dirty="0" smtClean="0">
              <a:cs typeface="Times New Roman" panose="02020603050405020304" pitchFamily="18" charset="0"/>
            </a:endParaRPr>
          </a:p>
          <a:p>
            <a:pPr eaLnBrk="1" hangingPunct="1"/>
            <a:r>
              <a:rPr lang="en-GB" altLang="en-US" sz="2800" dirty="0">
                <a:cs typeface="Times New Roman" panose="02020603050405020304" pitchFamily="18" charset="0"/>
              </a:rPr>
              <a:t>Interviewer bias </a:t>
            </a:r>
          </a:p>
          <a:p>
            <a:pPr eaLnBrk="1" hangingPunct="1">
              <a:lnSpc>
                <a:spcPct val="150000"/>
              </a:lnSpc>
            </a:pPr>
            <a:r>
              <a:rPr lang="en-GB" altLang="en-US" sz="2800" dirty="0">
                <a:cs typeface="Times New Roman" panose="02020603050405020304" pitchFamily="18" charset="0"/>
              </a:rPr>
              <a:t>Subject bias</a:t>
            </a:r>
          </a:p>
          <a:p>
            <a:pPr eaLnBrk="1" hangingPunct="1">
              <a:lnSpc>
                <a:spcPct val="150000"/>
              </a:lnSpc>
            </a:pPr>
            <a:r>
              <a:rPr lang="en-GB" altLang="en-US" sz="2800" dirty="0">
                <a:cs typeface="Times New Roman" panose="02020603050405020304" pitchFamily="18" charset="0"/>
              </a:rPr>
              <a:t>Question bias</a:t>
            </a:r>
          </a:p>
          <a:p>
            <a:pPr eaLnBrk="1" hangingPunct="1">
              <a:lnSpc>
                <a:spcPct val="150000"/>
              </a:lnSpc>
            </a:pPr>
            <a:r>
              <a:rPr lang="en-GB" altLang="en-US" sz="2800" dirty="0">
                <a:cs typeface="Times New Roman" panose="02020603050405020304" pitchFamily="18" charset="0"/>
              </a:rPr>
              <a:t>Sample </a:t>
            </a:r>
            <a:r>
              <a:rPr lang="en-GB" altLang="en-US" sz="2800" dirty="0" smtClean="0">
                <a:cs typeface="Times New Roman" panose="02020603050405020304" pitchFamily="18" charset="0"/>
              </a:rPr>
              <a:t>bias</a:t>
            </a:r>
            <a:endParaRPr lang="en-GB" altLang="en-US" sz="2800" dirty="0">
              <a:cs typeface="Times New Roman" panose="02020603050405020304" pitchFamily="18" charset="0"/>
            </a:endParaRPr>
          </a:p>
          <a:p>
            <a:pPr eaLnBrk="1" hangingPunct="1">
              <a:lnSpc>
                <a:spcPct val="150000"/>
              </a:lnSpc>
            </a:pPr>
            <a:r>
              <a:rPr lang="en-GB" altLang="en-US" sz="2800" dirty="0">
                <a:cs typeface="Times New Roman" panose="02020603050405020304" pitchFamily="18" charset="0"/>
              </a:rPr>
              <a:t>Not generalizable</a:t>
            </a:r>
          </a:p>
          <a:p>
            <a:pPr eaLnBrk="1" hangingPunct="1">
              <a:lnSpc>
                <a:spcPct val="150000"/>
              </a:lnSpc>
            </a:pPr>
            <a:r>
              <a:rPr lang="en-GB" altLang="en-US" sz="2800" dirty="0">
                <a:cs typeface="Times New Roman" panose="02020603050405020304" pitchFamily="18" charset="0"/>
              </a:rPr>
              <a:t>Very time-consuming</a:t>
            </a:r>
          </a:p>
        </p:txBody>
      </p:sp>
    </p:spTree>
    <p:extLst>
      <p:ext uri="{BB962C8B-B14F-4D97-AF65-F5344CB8AC3E}">
        <p14:creationId xmlns:p14="http://schemas.microsoft.com/office/powerpoint/2010/main" val="7820914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556792"/>
            <a:ext cx="7772400" cy="4114800"/>
          </a:xfrm>
        </p:spPr>
        <p:txBody>
          <a:bodyPr/>
          <a:lstStyle/>
          <a:p>
            <a:pPr>
              <a:lnSpc>
                <a:spcPct val="150000"/>
              </a:lnSpc>
            </a:pPr>
            <a:r>
              <a:rPr lang="en-GB" altLang="en-US" sz="2800" dirty="0"/>
              <a:t>Structured – oral questionnaire</a:t>
            </a:r>
          </a:p>
          <a:p>
            <a:pPr>
              <a:lnSpc>
                <a:spcPct val="150000"/>
              </a:lnSpc>
            </a:pPr>
            <a:r>
              <a:rPr lang="en-GB" altLang="en-US" sz="2800" dirty="0"/>
              <a:t>Unstructured – discussion, requires great skill</a:t>
            </a:r>
          </a:p>
          <a:p>
            <a:pPr>
              <a:lnSpc>
                <a:spcPct val="150000"/>
              </a:lnSpc>
            </a:pPr>
            <a:r>
              <a:rPr lang="en-GB" altLang="en-US" sz="2800" dirty="0"/>
              <a:t>Semi-Structured – probes and </a:t>
            </a:r>
            <a:r>
              <a:rPr lang="en-GB" altLang="en-US" sz="2800" dirty="0" smtClean="0"/>
              <a:t>prompts</a:t>
            </a:r>
          </a:p>
          <a:p>
            <a:pPr>
              <a:lnSpc>
                <a:spcPct val="150000"/>
              </a:lnSpc>
            </a:pPr>
            <a:r>
              <a:rPr lang="en-GB" altLang="en-US" sz="2800" dirty="0" smtClean="0"/>
              <a:t>Chats</a:t>
            </a:r>
            <a:r>
              <a:rPr lang="en-GB" altLang="en-US" sz="2800" dirty="0"/>
              <a:t>??? – ethics</a:t>
            </a:r>
            <a:r>
              <a:rPr lang="en-GB" altLang="en-US" sz="2800" dirty="0" smtClean="0"/>
              <a:t>?</a:t>
            </a:r>
            <a:endParaRPr lang="en-GB" altLang="en-US" sz="2800" dirty="0"/>
          </a:p>
        </p:txBody>
      </p:sp>
      <p:sp>
        <p:nvSpPr>
          <p:cNvPr id="4" name="Rectangle 2"/>
          <p:cNvSpPr>
            <a:spLocks noGrp="1" noRot="1" noChangeArrowheads="1"/>
          </p:cNvSpPr>
          <p:nvPr>
            <p:ph type="title"/>
          </p:nvPr>
        </p:nvSpPr>
        <p:spPr>
          <a:xfrm>
            <a:off x="685800" y="404664"/>
            <a:ext cx="7772400" cy="1066800"/>
          </a:xfrm>
        </p:spPr>
        <p:txBody>
          <a:bodyPr/>
          <a:lstStyle/>
          <a:p>
            <a:pPr eaLnBrk="1" hangingPunct="1"/>
            <a:r>
              <a:rPr lang="en-GB" altLang="en-US" sz="4000" noProof="0" dirty="0" smtClean="0">
                <a:solidFill>
                  <a:schemeClr val="tx1"/>
                </a:solidFill>
              </a:rPr>
              <a:t>Main Types of Interview</a:t>
            </a:r>
          </a:p>
        </p:txBody>
      </p:sp>
    </p:spTree>
    <p:extLst>
      <p:ext uri="{BB962C8B-B14F-4D97-AF65-F5344CB8AC3E}">
        <p14:creationId xmlns:p14="http://schemas.microsoft.com/office/powerpoint/2010/main" val="90351740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685800" y="404664"/>
            <a:ext cx="7772400" cy="1066800"/>
          </a:xfrm>
        </p:spPr>
        <p:txBody>
          <a:bodyPr lIns="90488" tIns="44450" rIns="90488" bIns="44450"/>
          <a:lstStyle/>
          <a:p>
            <a:r>
              <a:rPr lang="en-GB" altLang="en-US" sz="4800" noProof="0" dirty="0" smtClean="0">
                <a:solidFill>
                  <a:schemeClr val="tx1"/>
                </a:solidFill>
              </a:rPr>
              <a:t>Who to interview</a:t>
            </a:r>
          </a:p>
        </p:txBody>
      </p:sp>
      <p:sp>
        <p:nvSpPr>
          <p:cNvPr id="5" name="Rectangle 3"/>
          <p:cNvSpPr>
            <a:spLocks noGrp="1" noChangeArrowheads="1"/>
          </p:cNvSpPr>
          <p:nvPr>
            <p:ph idx="1"/>
          </p:nvPr>
        </p:nvSpPr>
        <p:spPr>
          <a:xfrm>
            <a:off x="685800" y="1628800"/>
            <a:ext cx="7772400" cy="3425552"/>
          </a:xfrm>
        </p:spPr>
        <p:txBody>
          <a:bodyPr lIns="90488" tIns="44450" rIns="90488" bIns="44450"/>
          <a:lstStyle/>
          <a:p>
            <a:pPr>
              <a:lnSpc>
                <a:spcPct val="150000"/>
              </a:lnSpc>
            </a:pPr>
            <a:r>
              <a:rPr lang="en-GB" altLang="en-US" sz="2800" dirty="0"/>
              <a:t>Individuals</a:t>
            </a:r>
          </a:p>
          <a:p>
            <a:pPr>
              <a:lnSpc>
                <a:spcPct val="150000"/>
              </a:lnSpc>
            </a:pPr>
            <a:r>
              <a:rPr lang="en-GB" altLang="en-US" sz="2800" dirty="0"/>
              <a:t>Pairs</a:t>
            </a:r>
          </a:p>
          <a:p>
            <a:pPr>
              <a:lnSpc>
                <a:spcPct val="150000"/>
              </a:lnSpc>
            </a:pPr>
            <a:r>
              <a:rPr lang="en-GB" altLang="en-US" sz="2800" dirty="0"/>
              <a:t>Groups – how big? </a:t>
            </a:r>
          </a:p>
          <a:p>
            <a:pPr>
              <a:lnSpc>
                <a:spcPct val="150000"/>
              </a:lnSpc>
            </a:pPr>
            <a:r>
              <a:rPr lang="en-GB" altLang="en-US" sz="2800" dirty="0"/>
              <a:t>Group interview versus focus group?</a:t>
            </a:r>
          </a:p>
        </p:txBody>
      </p:sp>
    </p:spTree>
    <p:extLst>
      <p:ext uri="{BB962C8B-B14F-4D97-AF65-F5344CB8AC3E}">
        <p14:creationId xmlns:p14="http://schemas.microsoft.com/office/powerpoint/2010/main" val="147222385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2"/>
          <p:cNvSpPr>
            <a:spLocks noGrp="1" noChangeArrowheads="1"/>
          </p:cNvSpPr>
          <p:nvPr>
            <p:ph type="title"/>
          </p:nvPr>
        </p:nvSpPr>
        <p:spPr>
          <a:xfrm>
            <a:off x="285750" y="228600"/>
            <a:ext cx="8643938" cy="1066800"/>
          </a:xfrm>
        </p:spPr>
        <p:txBody>
          <a:bodyPr lIns="90488" tIns="44450" rIns="90488" bIns="44450"/>
          <a:lstStyle/>
          <a:p>
            <a:r>
              <a:rPr lang="en-GB" altLang="en-US" sz="4000" dirty="0" smtClean="0">
                <a:solidFill>
                  <a:schemeClr val="tx1"/>
                </a:solidFill>
              </a:rPr>
              <a:t>Group </a:t>
            </a:r>
            <a:r>
              <a:rPr lang="en-GB" altLang="en-US" sz="4000" dirty="0">
                <a:solidFill>
                  <a:schemeClr val="tx1"/>
                </a:solidFill>
              </a:rPr>
              <a:t>interview versus focus groups</a:t>
            </a:r>
          </a:p>
        </p:txBody>
      </p:sp>
      <p:sp>
        <p:nvSpPr>
          <p:cNvPr id="155651" name="Rectangle 3"/>
          <p:cNvSpPr>
            <a:spLocks noGrp="1" noChangeArrowheads="1"/>
          </p:cNvSpPr>
          <p:nvPr>
            <p:ph idx="1"/>
          </p:nvPr>
        </p:nvSpPr>
        <p:spPr>
          <a:xfrm>
            <a:off x="285750" y="1313420"/>
            <a:ext cx="8643938" cy="4700588"/>
          </a:xfrm>
        </p:spPr>
        <p:txBody>
          <a:bodyPr lIns="90488" tIns="44450" rIns="90488" bIns="44450"/>
          <a:lstStyle/>
          <a:p>
            <a:pPr>
              <a:lnSpc>
                <a:spcPct val="150000"/>
              </a:lnSpc>
              <a:defRPr/>
            </a:pPr>
            <a:r>
              <a:rPr lang="en-GB" sz="2800" dirty="0"/>
              <a:t>Group </a:t>
            </a:r>
            <a:r>
              <a:rPr lang="en-GB" sz="2800" dirty="0" smtClean="0"/>
              <a:t>interview:</a:t>
            </a:r>
          </a:p>
          <a:p>
            <a:pPr marL="0" indent="0">
              <a:lnSpc>
                <a:spcPct val="150000"/>
              </a:lnSpc>
              <a:buNone/>
              <a:defRPr/>
            </a:pPr>
            <a:r>
              <a:rPr lang="en-GB" sz="2800" dirty="0" smtClean="0"/>
              <a:t>	Interviewer + individuals = tighter structure</a:t>
            </a:r>
          </a:p>
          <a:p>
            <a:pPr>
              <a:lnSpc>
                <a:spcPct val="150000"/>
              </a:lnSpc>
              <a:defRPr/>
            </a:pPr>
            <a:r>
              <a:rPr lang="en-GB" sz="2800" dirty="0" smtClean="0"/>
              <a:t>Focus </a:t>
            </a:r>
            <a:r>
              <a:rPr lang="en-GB" sz="2800" dirty="0"/>
              <a:t>group:</a:t>
            </a:r>
          </a:p>
          <a:p>
            <a:pPr marL="0" indent="0">
              <a:buNone/>
              <a:defRPr/>
            </a:pPr>
            <a:r>
              <a:rPr lang="en-GB" sz="2800" dirty="0" smtClean="0"/>
              <a:t>	Moderator </a:t>
            </a:r>
            <a:r>
              <a:rPr lang="en-GB" sz="2800" dirty="0"/>
              <a:t>+ consensus = loose</a:t>
            </a:r>
          </a:p>
          <a:p>
            <a:pPr marL="0" indent="0">
              <a:buNone/>
              <a:defRPr/>
            </a:pPr>
            <a:r>
              <a:rPr lang="en-GB" sz="2800" dirty="0" smtClean="0"/>
              <a:t>	Dynamics </a:t>
            </a:r>
            <a:r>
              <a:rPr lang="en-GB" sz="2800" dirty="0"/>
              <a:t>between people of varied opinions</a:t>
            </a:r>
          </a:p>
          <a:p>
            <a:pPr marL="0" indent="0">
              <a:buNone/>
              <a:defRPr/>
            </a:pPr>
            <a:r>
              <a:rPr lang="en-GB" sz="2800" dirty="0" smtClean="0"/>
              <a:t>	Personal </a:t>
            </a:r>
            <a:r>
              <a:rPr lang="en-GB" sz="2800" dirty="0"/>
              <a:t>matters will not emerge</a:t>
            </a:r>
          </a:p>
          <a:p>
            <a:pPr marL="0" indent="0">
              <a:buNone/>
              <a:defRPr/>
            </a:pPr>
            <a:r>
              <a:rPr lang="en-GB" sz="2800" dirty="0" smtClean="0"/>
              <a:t>	6 </a:t>
            </a:r>
            <a:r>
              <a:rPr lang="en-GB" sz="2800" dirty="0"/>
              <a:t>to 12 participants (more than 8 is demanding</a:t>
            </a:r>
            <a:r>
              <a:rPr lang="en-GB" sz="2800" dirty="0" smtClean="0"/>
              <a:t>)</a:t>
            </a:r>
            <a:endParaRPr lang="en-GB" sz="2800" dirty="0"/>
          </a:p>
          <a:p>
            <a:pPr>
              <a:lnSpc>
                <a:spcPct val="150000"/>
              </a:lnSpc>
              <a:defRPr/>
            </a:pPr>
            <a:endParaRPr lang="en-GB" sz="2800" dirty="0"/>
          </a:p>
          <a:p>
            <a:pPr>
              <a:lnSpc>
                <a:spcPct val="90000"/>
              </a:lnSpc>
              <a:buFontTx/>
              <a:buNone/>
              <a:defRPr/>
            </a:pPr>
            <a:endParaRPr lang="en-GB" b="1" noProof="0" dirty="0" smtClean="0">
              <a:latin typeface="+mj-lt"/>
              <a:ea typeface="+mn-ea"/>
              <a:cs typeface="+mn-cs"/>
            </a:endParaRPr>
          </a:p>
        </p:txBody>
      </p:sp>
    </p:spTree>
    <p:extLst>
      <p:ext uri="{BB962C8B-B14F-4D97-AF65-F5344CB8AC3E}">
        <p14:creationId xmlns:p14="http://schemas.microsoft.com/office/powerpoint/2010/main" val="261258352"/>
      </p:ext>
    </p:extLst>
  </p:cSld>
  <p:clrMapOvr>
    <a:masterClrMapping/>
  </p:clrMapOvr>
  <mc:AlternateContent xmlns:mc="http://schemas.openxmlformats.org/markup-compatibility/2006" xmlns:p14="http://schemas.microsoft.com/office/powerpoint/2010/main">
    <mc:Choice Requires="p14">
      <p:transition spd="slow" p14:dur="2000" advClick="0" advTm="6000"/>
    </mc:Choice>
    <mc:Fallback xmlns="">
      <p:transition spd="slow" advClick="0" advTm="6000"/>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2"/>
          <p:cNvSpPr>
            <a:spLocks noGrp="1" noRot="1" noChangeArrowheads="1"/>
          </p:cNvSpPr>
          <p:nvPr>
            <p:ph type="title"/>
          </p:nvPr>
        </p:nvSpPr>
        <p:spPr>
          <a:xfrm>
            <a:off x="428625" y="333375"/>
            <a:ext cx="7772400" cy="1008063"/>
          </a:xfrm>
        </p:spPr>
        <p:txBody>
          <a:bodyPr/>
          <a:lstStyle/>
          <a:p>
            <a:pPr eaLnBrk="1" hangingPunct="1"/>
            <a:r>
              <a:rPr lang="en-GB" altLang="en-US" sz="4800" dirty="0">
                <a:solidFill>
                  <a:schemeClr val="tx1"/>
                </a:solidFill>
              </a:rPr>
              <a:t>Forms of interview </a:t>
            </a:r>
          </a:p>
        </p:txBody>
      </p:sp>
      <p:sp>
        <p:nvSpPr>
          <p:cNvPr id="140291" name="Rectangle 3"/>
          <p:cNvSpPr>
            <a:spLocks noGrp="1" noChangeArrowheads="1"/>
          </p:cNvSpPr>
          <p:nvPr>
            <p:ph type="body" idx="1"/>
          </p:nvPr>
        </p:nvSpPr>
        <p:spPr>
          <a:xfrm>
            <a:off x="428625" y="1700808"/>
            <a:ext cx="8556625" cy="3815878"/>
          </a:xfrm>
        </p:spPr>
        <p:txBody>
          <a:bodyPr/>
          <a:lstStyle/>
          <a:p>
            <a:pPr>
              <a:lnSpc>
                <a:spcPct val="150000"/>
              </a:lnSpc>
              <a:defRPr/>
            </a:pPr>
            <a:r>
              <a:rPr lang="en-GB" sz="2800" dirty="0"/>
              <a:t>Face-to-face (preferred)</a:t>
            </a:r>
          </a:p>
          <a:p>
            <a:pPr>
              <a:lnSpc>
                <a:spcPct val="150000"/>
              </a:lnSpc>
              <a:defRPr/>
            </a:pPr>
            <a:r>
              <a:rPr lang="en-GB" sz="2800" dirty="0"/>
              <a:t>Telephone interviews</a:t>
            </a:r>
          </a:p>
          <a:p>
            <a:pPr>
              <a:lnSpc>
                <a:spcPct val="150000"/>
              </a:lnSpc>
              <a:defRPr/>
            </a:pPr>
            <a:r>
              <a:rPr lang="en-GB" sz="2800" dirty="0"/>
              <a:t>Email interviews </a:t>
            </a:r>
          </a:p>
          <a:p>
            <a:pPr>
              <a:lnSpc>
                <a:spcPct val="150000"/>
              </a:lnSpc>
              <a:defRPr/>
            </a:pPr>
            <a:r>
              <a:rPr lang="en-GB" sz="2800" dirty="0"/>
              <a:t>On-line discussion forums</a:t>
            </a:r>
          </a:p>
          <a:p>
            <a:pPr>
              <a:lnSpc>
                <a:spcPct val="150000"/>
              </a:lnSpc>
              <a:defRPr/>
            </a:pPr>
            <a:r>
              <a:rPr lang="en-GB" sz="2800" dirty="0"/>
              <a:t>Written </a:t>
            </a:r>
          </a:p>
        </p:txBody>
      </p:sp>
    </p:spTree>
    <p:extLst>
      <p:ext uri="{BB962C8B-B14F-4D97-AF65-F5344CB8AC3E}">
        <p14:creationId xmlns:p14="http://schemas.microsoft.com/office/powerpoint/2010/main" val="718665521"/>
      </p:ext>
    </p:extLst>
  </p:cSld>
  <p:clrMapOvr>
    <a:masterClrMapping/>
  </p:clrMapOvr>
  <mc:AlternateContent xmlns:mc="http://schemas.openxmlformats.org/markup-compatibility/2006" xmlns:p14="http://schemas.microsoft.com/office/powerpoint/2010/main">
    <mc:Choice Requires="p14">
      <p:transition spd="slow" p14:dur="2000" advClick="0" advTm="6000"/>
    </mc:Choice>
    <mc:Fallback xmlns="">
      <p:transition spd="slow" advClick="0" advTm="6000"/>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p:cNvSpPr>
            <a:spLocks noGrp="1" noRot="1" noChangeArrowheads="1"/>
          </p:cNvSpPr>
          <p:nvPr>
            <p:ph type="title"/>
          </p:nvPr>
        </p:nvSpPr>
        <p:spPr>
          <a:xfrm>
            <a:off x="395536" y="260648"/>
            <a:ext cx="8229600" cy="857250"/>
          </a:xfrm>
        </p:spPr>
        <p:txBody>
          <a:bodyPr/>
          <a:lstStyle/>
          <a:p>
            <a:pPr eaLnBrk="1" hangingPunct="1"/>
            <a:r>
              <a:rPr lang="en-GB" altLang="en-US" sz="4800" dirty="0">
                <a:solidFill>
                  <a:schemeClr val="tx1"/>
                </a:solidFill>
              </a:rPr>
              <a:t>Interview </a:t>
            </a:r>
            <a:r>
              <a:rPr lang="en-GB" altLang="en-US" sz="4800" dirty="0" smtClean="0">
                <a:solidFill>
                  <a:schemeClr val="tx1"/>
                </a:solidFill>
              </a:rPr>
              <a:t>Schedules</a:t>
            </a:r>
            <a:endParaRPr lang="en-GB" altLang="en-US" sz="4800" dirty="0">
              <a:solidFill>
                <a:schemeClr val="tx1"/>
              </a:solidFill>
            </a:endParaRPr>
          </a:p>
        </p:txBody>
      </p:sp>
      <p:sp>
        <p:nvSpPr>
          <p:cNvPr id="142339" name="Rectangle 3"/>
          <p:cNvSpPr>
            <a:spLocks noGrp="1" noChangeArrowheads="1"/>
          </p:cNvSpPr>
          <p:nvPr>
            <p:ph type="body" idx="1"/>
          </p:nvPr>
        </p:nvSpPr>
        <p:spPr>
          <a:xfrm>
            <a:off x="395536" y="1340768"/>
            <a:ext cx="8229600" cy="4732338"/>
          </a:xfrm>
        </p:spPr>
        <p:txBody>
          <a:bodyPr/>
          <a:lstStyle/>
          <a:p>
            <a:pPr marL="0" indent="0">
              <a:buNone/>
              <a:defRPr/>
            </a:pPr>
            <a:r>
              <a:rPr lang="en-GB" sz="2800" dirty="0"/>
              <a:t>The design of interview schedules should proceed through four stages</a:t>
            </a:r>
            <a:r>
              <a:rPr lang="en-GB" sz="2800" dirty="0" smtClean="0"/>
              <a:t>:</a:t>
            </a:r>
            <a:endParaRPr lang="en-GB" sz="2800" dirty="0"/>
          </a:p>
          <a:p>
            <a:pPr marL="514350" indent="-514350">
              <a:buFont typeface="+mj-lt"/>
              <a:buAutoNum type="arabicPeriod"/>
              <a:defRPr/>
            </a:pPr>
            <a:r>
              <a:rPr lang="en-GB" sz="2800" dirty="0"/>
              <a:t>I</a:t>
            </a:r>
            <a:r>
              <a:rPr lang="en-GB" sz="2800" dirty="0" smtClean="0"/>
              <a:t>nitial </a:t>
            </a:r>
            <a:r>
              <a:rPr lang="en-GB" sz="2800" dirty="0"/>
              <a:t>design based on research questions and objectives (informed by literature review and your knowledge of the phenomenon).</a:t>
            </a:r>
          </a:p>
          <a:p>
            <a:pPr marL="514350" indent="-514350">
              <a:buFont typeface="+mj-lt"/>
              <a:buAutoNum type="arabicPeriod"/>
              <a:defRPr/>
            </a:pPr>
            <a:r>
              <a:rPr lang="en-GB" sz="2800" dirty="0"/>
              <a:t>D</a:t>
            </a:r>
            <a:r>
              <a:rPr lang="en-GB" sz="2800" dirty="0" smtClean="0"/>
              <a:t>iscussion </a:t>
            </a:r>
            <a:r>
              <a:rPr lang="en-GB" sz="2800" dirty="0"/>
              <a:t>with your supervisor or co-researcher.</a:t>
            </a:r>
          </a:p>
          <a:p>
            <a:pPr marL="514350" indent="-514350">
              <a:buFont typeface="+mj-lt"/>
              <a:buAutoNum type="arabicPeriod"/>
              <a:defRPr/>
            </a:pPr>
            <a:r>
              <a:rPr lang="en-GB" sz="2800" dirty="0"/>
              <a:t>O</a:t>
            </a:r>
            <a:r>
              <a:rPr lang="en-GB" sz="2800" dirty="0" smtClean="0"/>
              <a:t>ne </a:t>
            </a:r>
            <a:r>
              <a:rPr lang="en-GB" sz="2800" dirty="0"/>
              <a:t>or more pilot interviews with people who have similar characteristics to your main </a:t>
            </a:r>
            <a:r>
              <a:rPr lang="en-GB" sz="2800" dirty="0" smtClean="0"/>
              <a:t>sample.</a:t>
            </a:r>
            <a:endParaRPr lang="en-GB" sz="2800" dirty="0"/>
          </a:p>
          <a:p>
            <a:pPr marL="514350" indent="-514350">
              <a:buFont typeface="+mj-lt"/>
              <a:buAutoNum type="arabicPeriod"/>
              <a:defRPr/>
            </a:pPr>
            <a:r>
              <a:rPr lang="en-GB" sz="2800" dirty="0"/>
              <a:t>F</a:t>
            </a:r>
            <a:r>
              <a:rPr lang="en-GB" sz="2800" dirty="0" smtClean="0"/>
              <a:t>inal </a:t>
            </a:r>
            <a:r>
              <a:rPr lang="en-GB" sz="2800" dirty="0"/>
              <a:t>design</a:t>
            </a:r>
          </a:p>
        </p:txBody>
      </p:sp>
    </p:spTree>
    <p:extLst>
      <p:ext uri="{BB962C8B-B14F-4D97-AF65-F5344CB8AC3E}">
        <p14:creationId xmlns:p14="http://schemas.microsoft.com/office/powerpoint/2010/main" val="1366420404"/>
      </p:ext>
    </p:extLst>
  </p:cSld>
  <p:clrMapOvr>
    <a:masterClrMapping/>
  </p:clrMapOvr>
  <mc:AlternateContent xmlns:mc="http://schemas.openxmlformats.org/markup-compatibility/2006" xmlns:p14="http://schemas.microsoft.com/office/powerpoint/2010/main">
    <mc:Choice Requires="p14">
      <p:transition spd="slow" p14:dur="2000" advClick="0" advTm="6000"/>
    </mc:Choice>
    <mc:Fallback xmlns="">
      <p:transition spd="slow" advClick="0" advTm="6000"/>
    </mc:Fallback>
  </mc:AlternateContent>
  <p:timing>
    <p:tnLst>
      <p:par>
        <p:cTn id="1" dur="indefinite" restart="never" nodeType="tmRoot"/>
      </p:par>
    </p:tnLst>
  </p:timing>
</p:sld>
</file>

<file path=ppt/theme/theme1.xml><?xml version="1.0" encoding="utf-8"?>
<a:theme xmlns:a="http://schemas.openxmlformats.org/drawingml/2006/main" name="template_Uni of Warwick">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template_uni_of_warwick.pptx</Template>
  <TotalTime>81</TotalTime>
  <Words>768</Words>
  <Application>Microsoft Office PowerPoint</Application>
  <PresentationFormat>On-screen Show (4:3)</PresentationFormat>
  <Paragraphs>116</Paragraphs>
  <Slides>16</Slides>
  <Notes>5</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16</vt:i4>
      </vt:variant>
    </vt:vector>
  </HeadingPairs>
  <TitlesOfParts>
    <vt:vector size="23" baseType="lpstr">
      <vt:lpstr>MS PGothic</vt:lpstr>
      <vt:lpstr>Arial</vt:lpstr>
      <vt:lpstr>Calibri</vt:lpstr>
      <vt:lpstr>Times New Roman</vt:lpstr>
      <vt:lpstr>template_Uni of Warwick</vt:lpstr>
      <vt:lpstr>1_Custom Design</vt:lpstr>
      <vt:lpstr>Custom Design</vt:lpstr>
      <vt:lpstr>MA in Educational Leadership (Teach First)</vt:lpstr>
      <vt:lpstr>Interviews</vt:lpstr>
      <vt:lpstr>Advantages of Interviews</vt:lpstr>
      <vt:lpstr>Disadvantages of Interviews</vt:lpstr>
      <vt:lpstr>Main Types of Interview</vt:lpstr>
      <vt:lpstr>Who to interview</vt:lpstr>
      <vt:lpstr>Group interview versus focus groups</vt:lpstr>
      <vt:lpstr>Forms of interview </vt:lpstr>
      <vt:lpstr>Interview Schedules</vt:lpstr>
      <vt:lpstr>Recording the Data</vt:lpstr>
      <vt:lpstr>Recording the Data</vt:lpstr>
      <vt:lpstr>Recording the Data</vt:lpstr>
      <vt:lpstr>Respondent validation?</vt:lpstr>
      <vt:lpstr>Respondent validation?</vt:lpstr>
      <vt:lpstr>Remember:</vt:lpstr>
      <vt:lpstr>Analysis of qualitative data</vt:lpstr>
    </vt:vector>
  </TitlesOfParts>
  <Company>University of Warwick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Brierley, Andrew</dc:creator>
  <cp:lastModifiedBy>Findon, Madeleine</cp:lastModifiedBy>
  <cp:revision>18</cp:revision>
  <cp:lastPrinted>2001-12-07T16:14:49Z</cp:lastPrinted>
  <dcterms:created xsi:type="dcterms:W3CDTF">2015-06-03T09:32:00Z</dcterms:created>
  <dcterms:modified xsi:type="dcterms:W3CDTF">2017-06-15T09:48:59Z</dcterms:modified>
</cp:coreProperties>
</file>