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888" r:id="rId1"/>
    <p:sldMasterId id="2147483901" r:id="rId2"/>
    <p:sldMasterId id="2147483913" r:id="rId3"/>
  </p:sldMasterIdLst>
  <p:notesMasterIdLst>
    <p:notesMasterId r:id="rId19"/>
  </p:notesMasterIdLst>
  <p:handoutMasterIdLst>
    <p:handoutMasterId r:id="rId20"/>
  </p:handoutMasterIdLst>
  <p:sldIdLst>
    <p:sldId id="405" r:id="rId4"/>
    <p:sldId id="343" r:id="rId5"/>
    <p:sldId id="344" r:id="rId6"/>
    <p:sldId id="345" r:id="rId7"/>
    <p:sldId id="346" r:id="rId8"/>
    <p:sldId id="401" r:id="rId9"/>
    <p:sldId id="354" r:id="rId10"/>
    <p:sldId id="362" r:id="rId11"/>
    <p:sldId id="364" r:id="rId12"/>
    <p:sldId id="365" r:id="rId13"/>
    <p:sldId id="366" r:id="rId14"/>
    <p:sldId id="368" r:id="rId15"/>
    <p:sldId id="406" r:id="rId16"/>
    <p:sldId id="400" r:id="rId17"/>
    <p:sldId id="403" r:id="rId18"/>
  </p:sldIdLst>
  <p:sldSz cx="9144000" cy="6858000" type="screen4x3"/>
  <p:notesSz cx="6781800" cy="9906000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0">
          <p15:clr>
            <a:srgbClr val="A4A3A4"/>
          </p15:clr>
        </p15:guide>
        <p15:guide id="2" pos="213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34589" autoAdjust="0"/>
    <p:restoredTop sz="95501" autoAdjust="0"/>
  </p:normalViewPr>
  <p:slideViewPr>
    <p:cSldViewPr>
      <p:cViewPr varScale="1">
        <p:scale>
          <a:sx n="92" d="100"/>
          <a:sy n="92" d="100"/>
        </p:scale>
        <p:origin x="336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514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7" d="100"/>
        <a:sy n="67" d="100"/>
      </p:scale>
      <p:origin x="0" y="0"/>
    </p:cViewPr>
  </p:sorterViewPr>
  <p:notesViewPr>
    <p:cSldViewPr>
      <p:cViewPr varScale="1">
        <p:scale>
          <a:sx n="62" d="100"/>
          <a:sy n="62" d="100"/>
        </p:scale>
        <p:origin x="-3168" y="-96"/>
      </p:cViewPr>
      <p:guideLst>
        <p:guide orient="horz" pos="3120"/>
        <p:guide pos="213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presProps" Target="pres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3338" y="0"/>
            <a:ext cx="2938462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4710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10700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4710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3338" y="9410700"/>
            <a:ext cx="2938462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92399230-9E33-4936-B981-9F9EB51C44BF}" type="slidenum">
              <a:rPr lang="en-GB" altLang="en-US"/>
              <a:pPr/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426028870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3338" y="0"/>
            <a:ext cx="2938462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4400" y="742950"/>
            <a:ext cx="4953000" cy="3714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163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4875" y="4705350"/>
            <a:ext cx="4972050" cy="445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163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10700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163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3338" y="9410700"/>
            <a:ext cx="2938462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E419EAD-3789-4F78-8508-C56847BDDE86}" type="slidenum">
              <a:rPr lang="en-GB" altLang="en-US"/>
              <a:pPr/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98891551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MS PGothic" panose="020B0600070205080204" pitchFamily="34" charset="-128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MS PGothic" panose="020B0600070205080204" pitchFamily="34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MS PGothic" panose="020B0600070205080204" pitchFamily="34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MS PGothic" panose="020B0600070205080204" pitchFamily="34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MS PGothic" panose="020B0600070205080204" pitchFamily="34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8434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 smtClean="0"/>
          </a:p>
        </p:txBody>
      </p:sp>
      <p:sp>
        <p:nvSpPr>
          <p:cNvPr id="1843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fld id="{9ED8E91C-E9F7-4BC6-9504-CAFFDA7751D6}" type="slidenum">
              <a:rPr lang="en-GB" altLang="en-US" sz="1200"/>
              <a:pPr/>
              <a:t>2</a:t>
            </a:fld>
            <a:endParaRPr lang="en-GB" altLang="en-US" sz="1200" dirty="0"/>
          </a:p>
        </p:txBody>
      </p:sp>
    </p:spTree>
    <p:extLst>
      <p:ext uri="{BB962C8B-B14F-4D97-AF65-F5344CB8AC3E}">
        <p14:creationId xmlns:p14="http://schemas.microsoft.com/office/powerpoint/2010/main" val="81367583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6866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 smtClean="0"/>
          </a:p>
        </p:txBody>
      </p:sp>
      <p:sp>
        <p:nvSpPr>
          <p:cNvPr id="36867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fld id="{E16663D6-F2D9-48BC-A9FE-8B7888933843}" type="slidenum">
              <a:rPr lang="en-GB" altLang="en-US" sz="1200"/>
              <a:pPr/>
              <a:t>11</a:t>
            </a:fld>
            <a:endParaRPr lang="en-GB" altLang="en-US" sz="1200" dirty="0"/>
          </a:p>
        </p:txBody>
      </p:sp>
    </p:spTree>
    <p:extLst>
      <p:ext uri="{BB962C8B-B14F-4D97-AF65-F5344CB8AC3E}">
        <p14:creationId xmlns:p14="http://schemas.microsoft.com/office/powerpoint/2010/main" val="384231519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8914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 smtClean="0"/>
          </a:p>
        </p:txBody>
      </p:sp>
      <p:sp>
        <p:nvSpPr>
          <p:cNvPr id="3891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fld id="{D0286633-13FD-4886-920E-30310CDBE7D4}" type="slidenum">
              <a:rPr lang="en-GB" altLang="en-US" sz="1200"/>
              <a:pPr/>
              <a:t>12</a:t>
            </a:fld>
            <a:endParaRPr lang="en-GB" altLang="en-US" sz="1200" dirty="0"/>
          </a:p>
        </p:txBody>
      </p:sp>
    </p:spTree>
    <p:extLst>
      <p:ext uri="{BB962C8B-B14F-4D97-AF65-F5344CB8AC3E}">
        <p14:creationId xmlns:p14="http://schemas.microsoft.com/office/powerpoint/2010/main" val="89178280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fld id="{29D00B70-9319-4AED-8D51-8866CCA5C54C}" type="slidenum">
              <a:rPr lang="en-GB" altLang="en-US" sz="1200"/>
              <a:pPr/>
              <a:t>15</a:t>
            </a:fld>
            <a:endParaRPr lang="en-GB" altLang="en-US" sz="1200" dirty="0"/>
          </a:p>
        </p:txBody>
      </p:sp>
      <p:sp>
        <p:nvSpPr>
          <p:cNvPr id="44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82675" y="868363"/>
            <a:ext cx="4616450" cy="3462337"/>
          </a:xfrm>
          <a:ln w="12700" cap="flat">
            <a:solidFill>
              <a:schemeClr val="tx1"/>
            </a:solidFill>
          </a:ln>
        </p:spPr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4875" y="4722813"/>
            <a:ext cx="4972050" cy="4122737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/>
          <a:lstStyle/>
          <a:p>
            <a:endParaRPr lang="en-GB" altLang="en-US" dirty="0" smtClean="0"/>
          </a:p>
          <a:p>
            <a:endParaRPr lang="en-GB" altLang="en-US" dirty="0" smtClean="0"/>
          </a:p>
        </p:txBody>
      </p:sp>
      <p:sp>
        <p:nvSpPr>
          <p:cNvPr id="44036" name="Rectangle 4"/>
          <p:cNvSpPr>
            <a:spLocks noChangeArrowheads="1"/>
          </p:cNvSpPr>
          <p:nvPr/>
        </p:nvSpPr>
        <p:spPr bwMode="auto">
          <a:xfrm>
            <a:off x="1050925" y="4716463"/>
            <a:ext cx="4830763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GB" altLang="en-US" sz="1400" dirty="0"/>
              <a:t>In other words - the same as you were doing with the quantitative data</a:t>
            </a:r>
          </a:p>
        </p:txBody>
      </p:sp>
    </p:spTree>
    <p:extLst>
      <p:ext uri="{BB962C8B-B14F-4D97-AF65-F5344CB8AC3E}">
        <p14:creationId xmlns:p14="http://schemas.microsoft.com/office/powerpoint/2010/main" val="40607529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0482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 smtClean="0"/>
          </a:p>
        </p:txBody>
      </p:sp>
      <p:sp>
        <p:nvSpPr>
          <p:cNvPr id="20483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fld id="{199921C6-99F7-4F4F-A07E-DEE0A4D36E7B}" type="slidenum">
              <a:rPr lang="en-GB" altLang="en-US" sz="1200"/>
              <a:pPr/>
              <a:t>3</a:t>
            </a:fld>
            <a:endParaRPr lang="en-GB" altLang="en-US" sz="1200" dirty="0"/>
          </a:p>
        </p:txBody>
      </p:sp>
    </p:spTree>
    <p:extLst>
      <p:ext uri="{BB962C8B-B14F-4D97-AF65-F5344CB8AC3E}">
        <p14:creationId xmlns:p14="http://schemas.microsoft.com/office/powerpoint/2010/main" val="15635883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2530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 smtClean="0"/>
          </a:p>
        </p:txBody>
      </p:sp>
      <p:sp>
        <p:nvSpPr>
          <p:cNvPr id="22531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fld id="{8F2682EB-5B06-433E-8F28-58E7521A1F84}" type="slidenum">
              <a:rPr lang="en-GB" altLang="en-US" sz="1200"/>
              <a:pPr/>
              <a:t>4</a:t>
            </a:fld>
            <a:endParaRPr lang="en-GB" altLang="en-US" sz="1200" dirty="0"/>
          </a:p>
        </p:txBody>
      </p:sp>
    </p:spTree>
    <p:extLst>
      <p:ext uri="{BB962C8B-B14F-4D97-AF65-F5344CB8AC3E}">
        <p14:creationId xmlns:p14="http://schemas.microsoft.com/office/powerpoint/2010/main" val="21794326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8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 smtClean="0"/>
          </a:p>
        </p:txBody>
      </p:sp>
      <p:sp>
        <p:nvSpPr>
          <p:cNvPr id="24579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fld id="{797B4164-9CC0-402D-9A26-465F6340DD26}" type="slidenum">
              <a:rPr lang="en-GB" altLang="en-US" sz="1200"/>
              <a:pPr/>
              <a:t>5</a:t>
            </a:fld>
            <a:endParaRPr lang="en-GB" altLang="en-US" sz="1200" dirty="0"/>
          </a:p>
        </p:txBody>
      </p:sp>
    </p:spTree>
    <p:extLst>
      <p:ext uri="{BB962C8B-B14F-4D97-AF65-F5344CB8AC3E}">
        <p14:creationId xmlns:p14="http://schemas.microsoft.com/office/powerpoint/2010/main" val="180881824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6626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 smtClean="0"/>
          </a:p>
        </p:txBody>
      </p:sp>
      <p:sp>
        <p:nvSpPr>
          <p:cNvPr id="26627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fld id="{D35C3FBE-A0D8-4DA6-8794-93D39B4D369A}" type="slidenum">
              <a:rPr lang="en-GB" altLang="en-US" sz="1200"/>
              <a:pPr/>
              <a:t>6</a:t>
            </a:fld>
            <a:endParaRPr lang="en-GB" altLang="en-US" sz="1200" dirty="0"/>
          </a:p>
        </p:txBody>
      </p:sp>
    </p:spTree>
    <p:extLst>
      <p:ext uri="{BB962C8B-B14F-4D97-AF65-F5344CB8AC3E}">
        <p14:creationId xmlns:p14="http://schemas.microsoft.com/office/powerpoint/2010/main" val="168450104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8674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 smtClean="0"/>
          </a:p>
        </p:txBody>
      </p:sp>
      <p:sp>
        <p:nvSpPr>
          <p:cNvPr id="2867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fld id="{0EA6E114-2F01-4590-91FE-C18519546E67}" type="slidenum">
              <a:rPr lang="en-GB" altLang="en-US" sz="1200"/>
              <a:pPr/>
              <a:t>7</a:t>
            </a:fld>
            <a:endParaRPr lang="en-GB" altLang="en-US" sz="1200" dirty="0"/>
          </a:p>
        </p:txBody>
      </p:sp>
    </p:spTree>
    <p:extLst>
      <p:ext uri="{BB962C8B-B14F-4D97-AF65-F5344CB8AC3E}">
        <p14:creationId xmlns:p14="http://schemas.microsoft.com/office/powerpoint/2010/main" val="135336876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0722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 smtClean="0"/>
          </a:p>
        </p:txBody>
      </p:sp>
      <p:sp>
        <p:nvSpPr>
          <p:cNvPr id="30723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fld id="{F1930E54-45F6-4011-8DD1-8D4E8810DB07}" type="slidenum">
              <a:rPr lang="en-GB" altLang="en-US" sz="1200"/>
              <a:pPr/>
              <a:t>8</a:t>
            </a:fld>
            <a:endParaRPr lang="en-GB" altLang="en-US" sz="1200" dirty="0"/>
          </a:p>
        </p:txBody>
      </p:sp>
    </p:spTree>
    <p:extLst>
      <p:ext uri="{BB962C8B-B14F-4D97-AF65-F5344CB8AC3E}">
        <p14:creationId xmlns:p14="http://schemas.microsoft.com/office/powerpoint/2010/main" val="185688420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2770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 smtClean="0"/>
          </a:p>
        </p:txBody>
      </p:sp>
      <p:sp>
        <p:nvSpPr>
          <p:cNvPr id="32771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fld id="{B28FB1C5-1824-4351-A90C-39072D1F194D}" type="slidenum">
              <a:rPr lang="en-GB" altLang="en-US" sz="1200"/>
              <a:pPr/>
              <a:t>9</a:t>
            </a:fld>
            <a:endParaRPr lang="en-GB" altLang="en-US" sz="1200" dirty="0"/>
          </a:p>
        </p:txBody>
      </p:sp>
    </p:spTree>
    <p:extLst>
      <p:ext uri="{BB962C8B-B14F-4D97-AF65-F5344CB8AC3E}">
        <p14:creationId xmlns:p14="http://schemas.microsoft.com/office/powerpoint/2010/main" val="294982442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4818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 smtClean="0"/>
          </a:p>
        </p:txBody>
      </p:sp>
      <p:sp>
        <p:nvSpPr>
          <p:cNvPr id="34819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fld id="{2E1B7C27-93C3-4BA1-BC0B-7D55AB70C146}" type="slidenum">
              <a:rPr lang="en-GB" altLang="en-US" sz="1200"/>
              <a:pPr/>
              <a:t>10</a:t>
            </a:fld>
            <a:endParaRPr lang="en-GB" altLang="en-US" sz="1200" dirty="0"/>
          </a:p>
        </p:txBody>
      </p:sp>
    </p:spTree>
    <p:extLst>
      <p:ext uri="{BB962C8B-B14F-4D97-AF65-F5344CB8AC3E}">
        <p14:creationId xmlns:p14="http://schemas.microsoft.com/office/powerpoint/2010/main" val="27331877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07504" y="3717032"/>
            <a:ext cx="7056784" cy="1296144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GB" altLang="en-US" noProof="0" dirty="0" smtClean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509260"/>
          </a:xfrm>
          <a:prstGeom prst="rect">
            <a:avLst/>
          </a:prstGeom>
        </p:spPr>
      </p:pic>
      <p:sp>
        <p:nvSpPr>
          <p:cNvPr id="4915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07504" y="5013175"/>
            <a:ext cx="6400800" cy="1327299"/>
          </a:xfrm>
        </p:spPr>
        <p:txBody>
          <a:bodyPr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GB" altLang="en-US" noProof="0" dirty="0" smtClean="0"/>
          </a:p>
        </p:txBody>
      </p:sp>
    </p:spTree>
    <p:extLst>
      <p:ext uri="{BB962C8B-B14F-4D97-AF65-F5344CB8AC3E}">
        <p14:creationId xmlns:p14="http://schemas.microsoft.com/office/powerpoint/2010/main" val="4023481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  <a:endParaRPr lang="en-GB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9A6E348-7BF1-46CB-B701-2B4F7B11D7B1}" type="slidenum">
              <a:rPr lang="en-GB" altLang="en-US" smtClean="0"/>
              <a:pPr/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38339681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861B054-AC29-4269-8E64-C90D7AD98081}" type="slidenum">
              <a:rPr lang="en-GB" altLang="en-US" smtClean="0"/>
              <a:pPr/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3325155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228600"/>
            <a:ext cx="1943100" cy="5257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28600"/>
            <a:ext cx="5676900" cy="5257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F177D33-072D-421A-9E93-1EB67105C2BE}" type="slidenum">
              <a:rPr lang="en-GB" altLang="en-US" smtClean="0"/>
              <a:pPr/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114134240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15/06/2017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970165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15/06/2017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6860521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15/06/2017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9431539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15/06/2017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5373678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15/06/2017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131450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15/06/2017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6562256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15/06/2017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963375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1"/>
            <a:ext cx="9143999" cy="3135087"/>
          </a:xfrm>
          <a:prstGeom prst="rect">
            <a:avLst/>
          </a:prstGeom>
        </p:spPr>
      </p:pic>
      <p:sp>
        <p:nvSpPr>
          <p:cNvPr id="4915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251520" y="2780928"/>
            <a:ext cx="7056784" cy="1296144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GB" altLang="en-US" noProof="0" dirty="0" smtClean="0"/>
          </a:p>
        </p:txBody>
      </p:sp>
      <p:sp>
        <p:nvSpPr>
          <p:cNvPr id="4915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59432" y="4045917"/>
            <a:ext cx="6400800" cy="1327299"/>
          </a:xfrm>
        </p:spPr>
        <p:txBody>
          <a:bodyPr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GB" altLang="en-US" noProof="0" dirty="0" smtClean="0"/>
          </a:p>
        </p:txBody>
      </p:sp>
    </p:spTree>
    <p:extLst>
      <p:ext uri="{BB962C8B-B14F-4D97-AF65-F5344CB8AC3E}">
        <p14:creationId xmlns:p14="http://schemas.microsoft.com/office/powerpoint/2010/main" val="391914068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15/06/2017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2464820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15/06/2017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0023480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15/06/2017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7098921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15/06/2017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5707415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04D4E8-1442-4A26-862E-F7A1A3386CB3}" type="datetimeFigureOut">
              <a:rPr lang="en-GB"/>
              <a:pPr>
                <a:defRPr/>
              </a:pPr>
              <a:t>15/06/2017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48AA0D-06A5-4A03-86AF-FCD31649C8B7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1752347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340FB6-9916-4744-A588-88582159FB2B}" type="datetimeFigureOut">
              <a:rPr lang="en-GB"/>
              <a:pPr>
                <a:defRPr/>
              </a:pPr>
              <a:t>15/06/2017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B5FE55-7890-4B92-8DAC-E9A4D1B54585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5428383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83568" y="2564904"/>
            <a:ext cx="7772400" cy="3204071"/>
          </a:xfrm>
        </p:spPr>
        <p:txBody>
          <a:bodyPr anchor="t"/>
          <a:lstStyle>
            <a:lvl1pPr algn="l">
              <a:defRPr sz="4000" b="1" cap="none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EA2E35-467A-4B59-82DC-CA561B91D6DD}" type="datetimeFigureOut">
              <a:rPr lang="en-GB"/>
              <a:pPr>
                <a:defRPr/>
              </a:pPr>
              <a:t>15/06/2017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30FB9F-F625-4E59-ABB6-F6A9692E4283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075"/>
            <a:ext cx="9144000" cy="15087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928168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F47B15-667E-4BCF-8B3A-A77556EB54EA}" type="datetimeFigureOut">
              <a:rPr lang="en-GB"/>
              <a:pPr>
                <a:defRPr/>
              </a:pPr>
              <a:t>15/06/2017</a:t>
            </a:fld>
            <a:endParaRPr lang="en-GB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C46B6B-B495-4202-9733-F50C9C7FB744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970743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DAC0FC-96BA-4D10-9D73-BF78231C6B28}" type="datetimeFigureOut">
              <a:rPr lang="en-GB"/>
              <a:pPr>
                <a:defRPr/>
              </a:pPr>
              <a:t>15/06/2017</a:t>
            </a:fld>
            <a:endParaRPr lang="en-GB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33AD48-89ED-4225-9717-C63FF82E1232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4854204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09EE57-8035-41DD-9C26-3C6F5DAA7CFD}" type="datetimeFigureOut">
              <a:rPr lang="en-GB"/>
              <a:pPr>
                <a:defRPr/>
              </a:pPr>
              <a:t>15/06/2017</a:t>
            </a:fld>
            <a:endParaRPr lang="en-GB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C80DCE-CC63-41F3-B3BF-2DC7C1BD5F8C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354002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DC50A3A-17FA-4EAE-8A75-8BC16CE39428}" type="slidenum">
              <a:rPr lang="en-GB" altLang="en-US" smtClean="0"/>
              <a:pPr/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12237212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0DAF2E-DC61-4E6E-94AB-B60AED80656E}" type="datetimeFigureOut">
              <a:rPr lang="en-GB"/>
              <a:pPr>
                <a:defRPr/>
              </a:pPr>
              <a:t>15/06/2017</a:t>
            </a:fld>
            <a:endParaRPr lang="en-GB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B71BE9-486E-45C4-86CB-5A5F3C3951AF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4217437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9898C3-4A5E-46F2-8CA9-97065EF60EB5}" type="datetimeFigureOut">
              <a:rPr lang="en-GB"/>
              <a:pPr>
                <a:defRPr/>
              </a:pPr>
              <a:t>15/06/2017</a:t>
            </a:fld>
            <a:endParaRPr lang="en-GB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527412-71D6-44C2-A9F5-635BC2763565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5970242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  <a:endParaRPr lang="en-GB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D78D83-690E-44A6-9615-6E3773D09219}" type="datetimeFigureOut">
              <a:rPr lang="en-GB"/>
              <a:pPr>
                <a:defRPr/>
              </a:pPr>
              <a:t>15/06/2017</a:t>
            </a:fld>
            <a:endParaRPr lang="en-GB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B233AE-E9D9-464A-AA2D-6B972A04F9AF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6228617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A34E77-4970-41AE-8E37-D8248A576885}" type="datetimeFigureOut">
              <a:rPr lang="en-GB"/>
              <a:pPr>
                <a:defRPr/>
              </a:pPr>
              <a:t>15/06/2017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B9CED2-2637-4A41-9192-F691BFD70E77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5251214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9B04DF-1EF5-402B-A3AD-220EAF3DB805}" type="datetimeFigureOut">
              <a:rPr lang="en-GB"/>
              <a:pPr>
                <a:defRPr/>
              </a:pPr>
              <a:t>15/06/2017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284ABD-F176-4BF4-91E7-E32687AA688D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513550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 bwMode="auto">
          <a:xfrm>
            <a:off x="-108520" y="5661248"/>
            <a:ext cx="9263169" cy="119675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85800" y="1550979"/>
            <a:ext cx="7772400" cy="1362075"/>
          </a:xfrm>
        </p:spPr>
        <p:txBody>
          <a:bodyPr anchor="t"/>
          <a:lstStyle>
            <a:lvl1pPr algn="l">
              <a:defRPr sz="4000" b="1" cap="none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92" b="6601"/>
          <a:stretch/>
        </p:blipFill>
        <p:spPr>
          <a:xfrm>
            <a:off x="0" y="0"/>
            <a:ext cx="9181728" cy="1551214"/>
          </a:xfrm>
          <a:prstGeom prst="rect">
            <a:avLst/>
          </a:prstGeom>
        </p:spPr>
      </p:pic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493D1CF-45C9-4C60-938B-9496A9692207}" type="slidenum">
              <a:rPr lang="en-GB" altLang="en-US" smtClean="0"/>
              <a:pPr/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20773773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371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2EFA0FD-8774-43EF-870D-203EB8CE4298}" type="slidenum">
              <a:rPr lang="en-GB" altLang="en-US" smtClean="0"/>
              <a:pPr/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14527777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58ABAC0-AF07-4DBB-9B18-10B532FFD10E}" type="slidenum">
              <a:rPr lang="en-GB" altLang="en-US" smtClean="0"/>
              <a:pPr/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26339844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C034163-3F96-420C-9F8F-C41C156D4EFE}" type="slidenum">
              <a:rPr lang="en-GB" altLang="en-US" smtClean="0"/>
              <a:pPr/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8027844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835767D-A354-41E8-90EA-AC5BB6B1116C}" type="slidenum">
              <a:rPr lang="en-GB" altLang="en-US" smtClean="0"/>
              <a:pPr/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33320668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3AB6E4A-CB68-4B5C-828E-916B001632B9}" type="slidenum">
              <a:rPr lang="en-GB" altLang="en-US" smtClean="0"/>
              <a:pPr/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19980508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6.jpe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"/>
          <p:cNvPicPr>
            <a:picLocks noChangeAspect="1"/>
          </p:cNvPicPr>
          <p:nvPr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2"/>
          <a:stretch/>
        </p:blipFill>
        <p:spPr bwMode="auto">
          <a:xfrm>
            <a:off x="0" y="5517233"/>
            <a:ext cx="9150350" cy="13407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28600"/>
            <a:ext cx="77724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3716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GB" altLang="en-US" dirty="0" smtClean="0"/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52400" y="5562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76600" y="55626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5562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latin typeface="+mn-lt"/>
                <a:cs typeface="+mn-cs"/>
              </a:defRPr>
            </a:lvl1pPr>
          </a:lstStyle>
          <a:p>
            <a:fld id="{C7EF97B4-3A48-43D7-AD3C-F50F6632D075}" type="slidenum">
              <a:rPr lang="en-GB" altLang="en-US" smtClean="0"/>
              <a:pPr/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34991017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  <p:sldLayoutId id="2147483900" r:id="rId12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9pPr>
    </p:titleStyle>
    <p:bodyStyle>
      <a:lvl1pPr marL="457200" indent="-457200" algn="l" rtl="0" eaLnBrk="1" fontAlgn="base" hangingPunct="1">
        <a:spcBef>
          <a:spcPct val="20000"/>
        </a:spcBef>
        <a:spcAft>
          <a:spcPct val="0"/>
        </a:spcAft>
        <a:buFontTx/>
        <a:buBlip>
          <a:blip r:embed="rId15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384978-FF33-4943-AA93-CA0F6CF72124}" type="datetimeFigureOut">
              <a:rPr lang="en-GB" smtClean="0"/>
              <a:t>15/06/2017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C35110-1EFC-4265-8B99-12D554FCCDAB}" type="slidenum">
              <a:rPr lang="en-GB" smtClean="0"/>
              <a:t>‹#›</a:t>
            </a:fld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882"/>
            <a:ext cx="9144000" cy="1508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16725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2" r:id="rId1"/>
    <p:sldLayoutId id="2147483903" r:id="rId2"/>
    <p:sldLayoutId id="2147483904" r:id="rId3"/>
    <p:sldLayoutId id="2147483905" r:id="rId4"/>
    <p:sldLayoutId id="2147483906" r:id="rId5"/>
    <p:sldLayoutId id="2147483907" r:id="rId6"/>
    <p:sldLayoutId id="2147483908" r:id="rId7"/>
    <p:sldLayoutId id="2147483909" r:id="rId8"/>
    <p:sldLayoutId id="2147483910" r:id="rId9"/>
    <p:sldLayoutId id="2147483911" r:id="rId10"/>
    <p:sldLayoutId id="214748391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  <a:endParaRPr lang="en-GB" altLang="en-US" smtClean="0"/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GB" alt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0" hangingPunct="0">
              <a:defRPr sz="1200" smtClean="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fld id="{9FADD070-3693-41F0-BADB-35FB541A71E6}" type="datetimeFigureOut">
              <a:rPr lang="en-GB"/>
              <a:pPr>
                <a:defRPr/>
              </a:pPr>
              <a:t>15/06/2017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0" hangingPunct="0">
              <a:defRPr sz="120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0" hangingPunct="0">
              <a:defRPr sz="1200" smtClean="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fld id="{191FB2FD-B962-4662-80C0-9F11CBA06278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153796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4" r:id="rId1"/>
    <p:sldLayoutId id="2147483915" r:id="rId2"/>
    <p:sldLayoutId id="2147483916" r:id="rId3"/>
    <p:sldLayoutId id="2147483917" r:id="rId4"/>
    <p:sldLayoutId id="2147483918" r:id="rId5"/>
    <p:sldLayoutId id="2147483919" r:id="rId6"/>
    <p:sldLayoutId id="2147483920" r:id="rId7"/>
    <p:sldLayoutId id="2147483921" r:id="rId8"/>
    <p:sldLayoutId id="2147483922" r:id="rId9"/>
    <p:sldLayoutId id="2147483923" r:id="rId10"/>
    <p:sldLayoutId id="2147483924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Subtitle 2"/>
          <p:cNvSpPr>
            <a:spLocks noGrp="1"/>
          </p:cNvSpPr>
          <p:nvPr>
            <p:ph type="subTitle" idx="1"/>
          </p:nvPr>
        </p:nvSpPr>
        <p:spPr>
          <a:xfrm>
            <a:off x="251520" y="4725144"/>
            <a:ext cx="6840760" cy="1728192"/>
          </a:xfrm>
        </p:spPr>
        <p:txBody>
          <a:bodyPr/>
          <a:lstStyle/>
          <a:p>
            <a:pPr>
              <a:lnSpc>
                <a:spcPct val="120000"/>
              </a:lnSpc>
              <a:defRPr/>
            </a:pPr>
            <a:r>
              <a:rPr lang="en-GB" sz="2800" b="1" noProof="0" dirty="0" smtClean="0"/>
              <a:t>Research Methods Training: June </a:t>
            </a:r>
            <a:endParaRPr lang="en-GB" sz="2800" b="1" noProof="0" dirty="0" smtClean="0"/>
          </a:p>
          <a:p>
            <a:pPr>
              <a:lnSpc>
                <a:spcPct val="120000"/>
              </a:lnSpc>
              <a:defRPr/>
            </a:pPr>
            <a:r>
              <a:rPr lang="en-GB" sz="2800" b="1" noProof="0" dirty="0" smtClean="0"/>
              <a:t>Qualitative </a:t>
            </a:r>
            <a:r>
              <a:rPr lang="en-GB" sz="2800" b="1" noProof="0" dirty="0" smtClean="0"/>
              <a:t>Methods</a:t>
            </a:r>
          </a:p>
          <a:p>
            <a:pPr>
              <a:lnSpc>
                <a:spcPct val="120000"/>
              </a:lnSpc>
              <a:defRPr/>
            </a:pPr>
            <a:r>
              <a:rPr lang="en-GB" sz="2800" b="1" noProof="0" dirty="0" smtClean="0"/>
              <a:t>Observation</a:t>
            </a:r>
            <a:endParaRPr lang="en-GB" sz="2800" b="1" noProof="0" dirty="0"/>
          </a:p>
        </p:txBody>
      </p:sp>
      <p:sp>
        <p:nvSpPr>
          <p:cNvPr id="4" name="Rectangle 1034"/>
          <p:cNvSpPr>
            <a:spLocks noGrp="1" noChangeArrowheads="1"/>
          </p:cNvSpPr>
          <p:nvPr>
            <p:ph type="ctrTitle"/>
          </p:nvPr>
        </p:nvSpPr>
        <p:spPr>
          <a:xfrm>
            <a:off x="251520" y="2996952"/>
            <a:ext cx="7056437" cy="1295400"/>
          </a:xfrm>
        </p:spPr>
        <p:txBody>
          <a:bodyPr/>
          <a:lstStyle/>
          <a:p>
            <a:pPr>
              <a:lnSpc>
                <a:spcPct val="120000"/>
              </a:lnSpc>
              <a:buFontTx/>
              <a:buNone/>
              <a:defRPr/>
            </a:pPr>
            <a:r>
              <a:rPr lang="en-GB" noProof="0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n-ea"/>
                <a:cs typeface="+mn-cs"/>
              </a:rPr>
              <a:t>MA in Educational Leadership (Teach First)</a:t>
            </a:r>
          </a:p>
        </p:txBody>
      </p:sp>
    </p:spTree>
    <p:extLst>
      <p:ext uri="{BB962C8B-B14F-4D97-AF65-F5344CB8AC3E}">
        <p14:creationId xmlns:p14="http://schemas.microsoft.com/office/powerpoint/2010/main" val="3308125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3"/>
          <p:cNvSpPr>
            <a:spLocks noGrp="1" noChangeArrowheads="1"/>
          </p:cNvSpPr>
          <p:nvPr>
            <p:ph idx="1"/>
          </p:nvPr>
        </p:nvSpPr>
        <p:spPr>
          <a:xfrm>
            <a:off x="467544" y="620688"/>
            <a:ext cx="7992888" cy="5591175"/>
          </a:xfrm>
        </p:spPr>
        <p:txBody>
          <a:bodyPr/>
          <a:lstStyle/>
          <a:p>
            <a:pPr marL="533400" indent="-533400">
              <a:lnSpc>
                <a:spcPct val="150000"/>
              </a:lnSpc>
              <a:buFontTx/>
              <a:buNone/>
            </a:pPr>
            <a:r>
              <a:rPr lang="en-GB" altLang="en-US" sz="2800" b="1" noProof="0" dirty="0" smtClean="0">
                <a:cs typeface="Times New Roman" panose="02020603050405020304" pitchFamily="18" charset="0"/>
              </a:rPr>
              <a:t>Observations lead to very rich data, but …</a:t>
            </a:r>
            <a:endParaRPr lang="en-GB" altLang="en-US" sz="2800" noProof="0" dirty="0" smtClean="0">
              <a:cs typeface="Times New Roman" panose="02020603050405020304" pitchFamily="18" charset="0"/>
            </a:endParaRPr>
          </a:p>
          <a:p>
            <a:pPr>
              <a:spcBef>
                <a:spcPts val="1872"/>
              </a:spcBef>
            </a:pPr>
            <a:r>
              <a:rPr lang="en-GB" altLang="en-US" sz="2800" dirty="0" smtClean="0">
                <a:cs typeface="Times New Roman" panose="02020603050405020304" pitchFamily="18" charset="0"/>
              </a:rPr>
              <a:t>They make heavy demands on </a:t>
            </a:r>
            <a:r>
              <a:rPr lang="en-GB" altLang="en-US" sz="2800" dirty="0">
                <a:cs typeface="Times New Roman" panose="02020603050405020304" pitchFamily="18" charset="0"/>
              </a:rPr>
              <a:t>time and </a:t>
            </a:r>
            <a:r>
              <a:rPr lang="en-GB" altLang="en-US" sz="2800" dirty="0" smtClean="0">
                <a:cs typeface="Times New Roman" panose="02020603050405020304" pitchFamily="18" charset="0"/>
              </a:rPr>
              <a:t>resources</a:t>
            </a:r>
          </a:p>
          <a:p>
            <a:pPr>
              <a:spcBef>
                <a:spcPts val="1872"/>
              </a:spcBef>
            </a:pPr>
            <a:r>
              <a:rPr lang="en-GB" altLang="en-US" sz="2800" noProof="0" dirty="0" smtClean="0">
                <a:cs typeface="Times New Roman" panose="02020603050405020304" pitchFamily="18" charset="0"/>
              </a:rPr>
              <a:t>They can </a:t>
            </a:r>
            <a:r>
              <a:rPr lang="en-GB" altLang="en-US" sz="2800" dirty="0" smtClean="0">
                <a:cs typeface="Times New Roman" panose="02020603050405020304" pitchFamily="18" charset="0"/>
              </a:rPr>
              <a:t>result in a huge </a:t>
            </a:r>
            <a:r>
              <a:rPr lang="en-GB" altLang="en-US" sz="2800" noProof="0" dirty="0" smtClean="0">
                <a:cs typeface="Times New Roman" panose="02020603050405020304" pitchFamily="18" charset="0"/>
              </a:rPr>
              <a:t>amount of data being collected</a:t>
            </a:r>
          </a:p>
          <a:p>
            <a:pPr>
              <a:spcBef>
                <a:spcPts val="1872"/>
              </a:spcBef>
            </a:pPr>
            <a:r>
              <a:rPr lang="en-GB" altLang="en-US" sz="2800" noProof="0" dirty="0" smtClean="0">
                <a:cs typeface="Times New Roman" panose="02020603050405020304" pitchFamily="18" charset="0"/>
              </a:rPr>
              <a:t>There is a limit to how long a researcher can observe in detail</a:t>
            </a:r>
          </a:p>
          <a:p>
            <a:pPr>
              <a:spcBef>
                <a:spcPts val="1872"/>
              </a:spcBef>
            </a:pPr>
            <a:r>
              <a:rPr lang="en-GB" altLang="en-US" sz="2800" noProof="0" dirty="0" smtClean="0">
                <a:cs typeface="Times New Roman" panose="02020603050405020304" pitchFamily="18" charset="0"/>
              </a:rPr>
              <a:t>Accuracy can be challenged, particularly in the case of the single-handed researcher</a:t>
            </a:r>
            <a:endParaRPr lang="en-GB" altLang="en-US" sz="2800" noProof="0" dirty="0" smtClean="0">
              <a:solidFill>
                <a:schemeClr val="accent2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567882" y="511019"/>
            <a:ext cx="7924800" cy="762000"/>
          </a:xfrm>
        </p:spPr>
        <p:txBody>
          <a:bodyPr/>
          <a:lstStyle/>
          <a:p>
            <a:r>
              <a:rPr lang="en-GB" altLang="en-US" sz="4000" noProof="0" dirty="0" smtClean="0">
                <a:cs typeface="Times New Roman" panose="02020603050405020304" pitchFamily="18" charset="0"/>
              </a:rPr>
              <a:t>Managing the activity of observing</a:t>
            </a:r>
            <a:endParaRPr lang="en-GB" altLang="en-US" sz="4000" u="sng" noProof="0" dirty="0" smtClean="0">
              <a:cs typeface="Times New Roman" panose="02020603050405020304" pitchFamily="18" charset="0"/>
            </a:endParaRPr>
          </a:p>
        </p:txBody>
      </p:sp>
      <p:sp>
        <p:nvSpPr>
          <p:cNvPr id="35842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1295400"/>
            <a:ext cx="7772400" cy="4495800"/>
          </a:xfrm>
        </p:spPr>
        <p:txBody>
          <a:bodyPr/>
          <a:lstStyle/>
          <a:p>
            <a:pPr marL="87313" indent="-87313">
              <a:spcBef>
                <a:spcPts val="0"/>
              </a:spcBef>
              <a:buFont typeface="Wingdings" panose="05000000000000000000" pitchFamily="2" charset="2"/>
              <a:buNone/>
            </a:pPr>
            <a:r>
              <a:rPr lang="en-GB" altLang="en-US" sz="2800" noProof="0" dirty="0" smtClean="0">
                <a:latin typeface="Times Roman" charset="0"/>
                <a:cs typeface="Times New Roman" panose="02020603050405020304" pitchFamily="18" charset="0"/>
              </a:rPr>
              <a:t> </a:t>
            </a:r>
            <a:r>
              <a:rPr lang="en-GB" altLang="en-US" sz="2800" noProof="0" dirty="0" smtClean="0">
                <a:cs typeface="Times New Roman" panose="02020603050405020304" pitchFamily="18" charset="0"/>
              </a:rPr>
              <a:t>There are four essential questions for an investigator using observation:</a:t>
            </a:r>
          </a:p>
          <a:p>
            <a:pPr marL="609600" indent="-609600">
              <a:spcBef>
                <a:spcPts val="1200"/>
              </a:spcBef>
              <a:buClr>
                <a:schemeClr val="tx1"/>
              </a:buClr>
              <a:buFontTx/>
              <a:buAutoNum type="arabicPeriod"/>
            </a:pPr>
            <a:r>
              <a:rPr lang="en-GB" altLang="en-US" sz="2800" noProof="0" dirty="0" smtClean="0">
                <a:cs typeface="Times New Roman" panose="02020603050405020304" pitchFamily="18" charset="0"/>
              </a:rPr>
              <a:t>What should be observed?</a:t>
            </a:r>
          </a:p>
          <a:p>
            <a:pPr marL="609600" indent="-609600">
              <a:spcBef>
                <a:spcPts val="1200"/>
              </a:spcBef>
              <a:buClr>
                <a:schemeClr val="tx1"/>
              </a:buClr>
              <a:buFontTx/>
              <a:buAutoNum type="arabicPeriod" startAt="2"/>
            </a:pPr>
            <a:r>
              <a:rPr lang="en-GB" altLang="en-US" sz="2800" noProof="0" dirty="0" smtClean="0">
                <a:cs typeface="Times New Roman" panose="02020603050405020304" pitchFamily="18" charset="0"/>
              </a:rPr>
              <a:t>How should observations be recorded?</a:t>
            </a:r>
          </a:p>
          <a:p>
            <a:pPr marL="609600" indent="-609600">
              <a:spcBef>
                <a:spcPts val="1200"/>
              </a:spcBef>
              <a:buClr>
                <a:schemeClr val="tx1"/>
              </a:buClr>
              <a:buFontTx/>
              <a:buAutoNum type="arabicPeriod" startAt="3"/>
            </a:pPr>
            <a:r>
              <a:rPr lang="en-GB" altLang="en-US" sz="2800" noProof="0" dirty="0" smtClean="0">
                <a:cs typeface="Times New Roman" panose="02020603050405020304" pitchFamily="18" charset="0"/>
              </a:rPr>
              <a:t>How can the accuracy/consistency of observations be ensured?</a:t>
            </a:r>
          </a:p>
          <a:p>
            <a:pPr marL="609600" indent="-609600">
              <a:spcBef>
                <a:spcPts val="1200"/>
              </a:spcBef>
              <a:buClr>
                <a:schemeClr val="tx1"/>
              </a:buClr>
              <a:buFontTx/>
              <a:buAutoNum type="arabicPeriod" startAt="3"/>
            </a:pPr>
            <a:r>
              <a:rPr lang="en-GB" altLang="en-US" sz="2800" noProof="0" dirty="0" smtClean="0">
                <a:cs typeface="Times New Roman" panose="02020603050405020304" pitchFamily="18" charset="0"/>
              </a:rPr>
              <a:t>What is to be the relationship between observer and observed, and how can this be established?</a:t>
            </a:r>
            <a:endParaRPr lang="en-GB" altLang="en-US" sz="2800" noProof="0" dirty="0" smtClean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5"/>
          <p:cNvSpPr>
            <a:spLocks noGrp="1" noChangeArrowheads="1"/>
          </p:cNvSpPr>
          <p:nvPr>
            <p:ph idx="1"/>
          </p:nvPr>
        </p:nvSpPr>
        <p:spPr>
          <a:xfrm>
            <a:off x="827584" y="1412776"/>
            <a:ext cx="7560840" cy="2736304"/>
          </a:xfrm>
        </p:spPr>
        <p:txBody>
          <a:bodyPr/>
          <a:lstStyle/>
          <a:p>
            <a:pPr marL="0" indent="0" algn="just">
              <a:buNone/>
            </a:pPr>
            <a:r>
              <a:rPr lang="en-GB" altLang="en-US" sz="2800" dirty="0">
                <a:cs typeface="Times New Roman" panose="02020603050405020304" pitchFamily="18" charset="0"/>
              </a:rPr>
              <a:t>Observation is an intrusive research technique, particularly when one person is being followed and their activities recorded</a:t>
            </a:r>
            <a:r>
              <a:rPr lang="en-GB" altLang="en-US" sz="2800" dirty="0" smtClean="0">
                <a:cs typeface="Times New Roman" panose="02020603050405020304" pitchFamily="18" charset="0"/>
              </a:rPr>
              <a:t>.</a:t>
            </a:r>
          </a:p>
          <a:p>
            <a:pPr marL="0" indent="0" algn="just">
              <a:buNone/>
            </a:pPr>
            <a:endParaRPr lang="en-GB" altLang="en-US" sz="2800" dirty="0">
              <a:solidFill>
                <a:schemeClr val="accent2"/>
              </a:solidFill>
            </a:endParaRPr>
          </a:p>
          <a:p>
            <a:pPr marL="0" indent="0" algn="just">
              <a:buFontTx/>
              <a:buNone/>
            </a:pPr>
            <a:r>
              <a:rPr lang="en-GB" altLang="en-US" sz="2800" noProof="0" dirty="0" smtClean="0">
                <a:cs typeface="Times New Roman" panose="02020603050405020304" pitchFamily="18" charset="0"/>
              </a:rPr>
              <a:t>Ethical issues and issues of access are important.  There are no hard and fast rules for all situations;  integrity and sound intentions are the most important guidelines.  </a:t>
            </a:r>
            <a:endParaRPr lang="en-GB" altLang="en-US" sz="2800" noProof="0" dirty="0" smtClean="0">
              <a:solidFill>
                <a:schemeClr val="accent2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20688"/>
            <a:ext cx="7772400" cy="1066800"/>
          </a:xfrm>
        </p:spPr>
        <p:txBody>
          <a:bodyPr/>
          <a:lstStyle/>
          <a:p>
            <a:r>
              <a:rPr lang="en-US" altLang="en-US" sz="4000" dirty="0">
                <a:cs typeface="Times New Roman" panose="02020603050405020304" pitchFamily="18" charset="0"/>
              </a:rPr>
              <a:t>Observation of meetings: content and process issues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2132856"/>
            <a:ext cx="7772400" cy="3384376"/>
          </a:xfrm>
        </p:spPr>
        <p:txBody>
          <a:bodyPr/>
          <a:lstStyle/>
          <a:p>
            <a:pPr marL="0" indent="0">
              <a:buNone/>
            </a:pPr>
            <a:r>
              <a:rPr lang="en-US" altLang="en-US" sz="2800" dirty="0">
                <a:cs typeface="Times New Roman" panose="02020603050405020304" pitchFamily="18" charset="0"/>
              </a:rPr>
              <a:t>For each person in </a:t>
            </a:r>
            <a:r>
              <a:rPr lang="en-US" altLang="en-US" sz="2800" dirty="0" smtClean="0">
                <a:cs typeface="Times New Roman" panose="02020603050405020304" pitchFamily="18" charset="0"/>
              </a:rPr>
              <a:t>turn:</a:t>
            </a:r>
          </a:p>
          <a:p>
            <a:r>
              <a:rPr lang="en-US" altLang="en-US" sz="2800" dirty="0" smtClean="0">
                <a:cs typeface="Times New Roman" panose="02020603050405020304" pitchFamily="18" charset="0"/>
              </a:rPr>
              <a:t>What </a:t>
            </a:r>
            <a:r>
              <a:rPr lang="en-US" altLang="en-US" sz="2800" dirty="0">
                <a:cs typeface="Times New Roman" panose="02020603050405020304" pitchFamily="18" charset="0"/>
              </a:rPr>
              <a:t>did they contribute to the discussion</a:t>
            </a:r>
            <a:r>
              <a:rPr lang="en-US" altLang="en-US" sz="2800" dirty="0" smtClean="0">
                <a:cs typeface="Times New Roman" panose="02020603050405020304" pitchFamily="18" charset="0"/>
              </a:rPr>
              <a:t>?</a:t>
            </a:r>
          </a:p>
          <a:p>
            <a:r>
              <a:rPr lang="en-US" altLang="en-US" sz="2800" dirty="0" smtClean="0">
                <a:cs typeface="Times New Roman" panose="02020603050405020304" pitchFamily="18" charset="0"/>
              </a:rPr>
              <a:t>What </a:t>
            </a:r>
            <a:r>
              <a:rPr lang="en-US" altLang="en-US" sz="2800" dirty="0">
                <a:cs typeface="Times New Roman" panose="02020603050405020304" pitchFamily="18" charset="0"/>
              </a:rPr>
              <a:t>was the nature of their </a:t>
            </a:r>
            <a:r>
              <a:rPr lang="en-US" altLang="en-US" sz="2800" dirty="0" smtClean="0">
                <a:cs typeface="Times New Roman" panose="02020603050405020304" pitchFamily="18" charset="0"/>
              </a:rPr>
              <a:t>contribution?</a:t>
            </a:r>
          </a:p>
          <a:p>
            <a:r>
              <a:rPr lang="en-US" altLang="en-US" sz="2800" dirty="0" smtClean="0">
                <a:cs typeface="Times New Roman" panose="02020603050405020304" pitchFamily="18" charset="0"/>
              </a:rPr>
              <a:t>How </a:t>
            </a:r>
            <a:r>
              <a:rPr lang="en-US" altLang="en-US" sz="2800" dirty="0">
                <a:cs typeface="Times New Roman" panose="02020603050405020304" pitchFamily="18" charset="0"/>
              </a:rPr>
              <a:t>did they help in achieving the purposes of the </a:t>
            </a:r>
            <a:r>
              <a:rPr lang="en-US" altLang="en-US" sz="2800" dirty="0" smtClean="0">
                <a:cs typeface="Times New Roman" panose="02020603050405020304" pitchFamily="18" charset="0"/>
              </a:rPr>
              <a:t>meeting?</a:t>
            </a:r>
          </a:p>
          <a:p>
            <a:r>
              <a:rPr lang="en-US" altLang="en-US" sz="2800" dirty="0" smtClean="0">
                <a:cs typeface="Times New Roman" panose="02020603050405020304" pitchFamily="18" charset="0"/>
              </a:rPr>
              <a:t>How </a:t>
            </a:r>
            <a:r>
              <a:rPr lang="en-US" altLang="en-US" sz="2800" dirty="0">
                <a:cs typeface="Times New Roman" panose="02020603050405020304" pitchFamily="18" charset="0"/>
              </a:rPr>
              <a:t>did they hinder the achievement of purposes</a:t>
            </a:r>
            <a:r>
              <a:rPr lang="en-US" altLang="en-US" sz="2800" dirty="0" smtClean="0">
                <a:cs typeface="Times New Roman" panose="02020603050405020304" pitchFamily="18" charset="0"/>
              </a:rPr>
              <a:t>?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248552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349114"/>
              </p:ext>
            </p:extLst>
          </p:nvPr>
        </p:nvGraphicFramePr>
        <p:xfrm>
          <a:off x="971600" y="2060848"/>
          <a:ext cx="6984778" cy="3623343"/>
        </p:xfrm>
        <a:graphic>
          <a:graphicData uri="http://schemas.openxmlformats.org/drawingml/2006/table">
            <a:tbl>
              <a:tblPr/>
              <a:tblGrid>
                <a:gridCol w="1163878"/>
                <a:gridCol w="1163878"/>
                <a:gridCol w="1163878"/>
                <a:gridCol w="1163878"/>
                <a:gridCol w="1164633"/>
                <a:gridCol w="1164633"/>
              </a:tblGrid>
              <a:tr h="22052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>
                          <a:latin typeface="+mn-lt"/>
                          <a:ea typeface="Calibri"/>
                          <a:cs typeface="Times New Roman"/>
                        </a:rPr>
                        <a:t>When</a:t>
                      </a:r>
                      <a:endParaRPr lang="en-GB" sz="18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73" marR="685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>
                          <a:latin typeface="+mn-lt"/>
                          <a:ea typeface="Calibri"/>
                          <a:cs typeface="Times New Roman"/>
                        </a:rPr>
                        <a:t>What</a:t>
                      </a:r>
                      <a:endParaRPr lang="en-GB" sz="18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73" marR="685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>
                          <a:latin typeface="+mn-lt"/>
                          <a:ea typeface="Calibri"/>
                          <a:cs typeface="Times New Roman"/>
                        </a:rPr>
                        <a:t>Who </a:t>
                      </a:r>
                      <a:endParaRPr lang="en-GB" sz="18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73" marR="685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>
                          <a:latin typeface="+mn-lt"/>
                          <a:ea typeface="Calibri"/>
                          <a:cs typeface="Times New Roman"/>
                        </a:rPr>
                        <a:t>How</a:t>
                      </a:r>
                      <a:endParaRPr lang="en-GB" sz="18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73" marR="685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>
                          <a:latin typeface="+mn-lt"/>
                          <a:ea typeface="Calibri"/>
                          <a:cs typeface="Times New Roman"/>
                        </a:rPr>
                        <a:t>Behaviour</a:t>
                      </a:r>
                      <a:endParaRPr lang="en-GB" sz="18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73" marR="685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>
                          <a:latin typeface="+mn-lt"/>
                          <a:ea typeface="Calibri"/>
                          <a:cs typeface="Times New Roman"/>
                        </a:rPr>
                        <a:t>Other</a:t>
                      </a:r>
                      <a:endParaRPr lang="en-GB" sz="18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73" marR="685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052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3" marR="685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3" marR="685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3" marR="685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3" marR="685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3" marR="685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3" marR="685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052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3" marR="685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3" marR="685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3" marR="685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3" marR="685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3" marR="685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3" marR="685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052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3" marR="685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3" marR="685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3" marR="685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3" marR="685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3" marR="685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3" marR="685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052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3" marR="685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3" marR="685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3" marR="685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3" marR="685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3" marR="685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3" marR="685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052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3" marR="685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3" marR="685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3" marR="685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3" marR="685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3" marR="685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3" marR="685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052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3" marR="685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3" marR="685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3" marR="685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3" marR="685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3" marR="685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3" marR="685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052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3" marR="685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3" marR="685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3" marR="685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3" marR="685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3" marR="685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3" marR="685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052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3" marR="685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3" marR="685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3" marR="685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3" marR="685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3" marR="685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3" marR="685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052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3" marR="685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3" marR="685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3" marR="685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3" marR="685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3" marR="685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3" marR="685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052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3" marR="685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3" marR="685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3" marR="685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3" marR="685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3" marR="685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3" marR="685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052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3" marR="685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3" marR="685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3" marR="685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3" marR="685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3" marR="685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3" marR="685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052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3" marR="685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3" marR="685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3" marR="685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3" marR="685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3" marR="685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3" marR="685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052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3" marR="685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3" marR="685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3" marR="685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3" marR="685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3" marR="685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3" marR="685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052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3" marR="685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3" marR="685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3" marR="685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3" marR="685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3" marR="685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3" marR="685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052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3" marR="685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3" marR="685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3" marR="685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3" marR="685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3" marR="685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3" marR="685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2134" name="TextBox 4"/>
          <p:cNvSpPr txBox="1">
            <a:spLocks noChangeArrowheads="1"/>
          </p:cNvSpPr>
          <p:nvPr/>
        </p:nvSpPr>
        <p:spPr bwMode="auto">
          <a:xfrm>
            <a:off x="899592" y="836712"/>
            <a:ext cx="6572250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r>
              <a:rPr lang="en-GB" altLang="en-US" b="1" dirty="0">
                <a:latin typeface="+mj-lt"/>
                <a:cs typeface="Arial" panose="020B0604020202020204" pitchFamily="34" charset="0"/>
              </a:rPr>
              <a:t>Example of an open observation schedule (from a National College-funded evaluation)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20688"/>
            <a:ext cx="7772400" cy="1066800"/>
          </a:xfrm>
          <a:noFill/>
        </p:spPr>
        <p:txBody>
          <a:bodyPr lIns="90488" tIns="44450" rIns="90488" bIns="44450"/>
          <a:lstStyle/>
          <a:p>
            <a:r>
              <a:rPr lang="en-GB" altLang="en-US" sz="4000" noProof="0" dirty="0" smtClean="0">
                <a:solidFill>
                  <a:schemeClr val="tx1"/>
                </a:solidFill>
              </a:rPr>
              <a:t>Analysis of qualitative data</a:t>
            </a:r>
          </a:p>
        </p:txBody>
      </p:sp>
      <p:sp>
        <p:nvSpPr>
          <p:cNvPr id="190467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1700808"/>
            <a:ext cx="7772400" cy="4320480"/>
          </a:xfrm>
        </p:spPr>
        <p:txBody>
          <a:bodyPr lIns="90488" tIns="44450" rIns="90488" bIns="44450"/>
          <a:lstStyle/>
          <a:p>
            <a:pPr marL="0" indent="0">
              <a:buNone/>
            </a:pPr>
            <a:r>
              <a:rPr lang="en-GB" sz="2800" noProof="0" dirty="0" smtClean="0">
                <a:ea typeface="+mn-ea"/>
                <a:cs typeface="+mn-cs"/>
              </a:rPr>
              <a:t>This has three stages:</a:t>
            </a:r>
          </a:p>
          <a:p>
            <a:r>
              <a:rPr lang="en-GB" sz="2800" noProof="0" dirty="0" smtClean="0">
                <a:ea typeface="+mn-ea"/>
                <a:cs typeface="+mn-cs"/>
              </a:rPr>
              <a:t>Coding: organisation of data into patterns and categories</a:t>
            </a:r>
          </a:p>
          <a:p>
            <a:r>
              <a:rPr lang="en-GB" sz="2800" noProof="0" dirty="0" smtClean="0">
                <a:ea typeface="+mn-ea"/>
                <a:cs typeface="+mn-cs"/>
              </a:rPr>
              <a:t>Interpretation: looking for relationships and linkages</a:t>
            </a:r>
          </a:p>
          <a:p>
            <a:r>
              <a:rPr lang="en-GB" sz="2800" noProof="0" dirty="0" smtClean="0">
                <a:ea typeface="+mn-ea"/>
                <a:cs typeface="+mn-cs"/>
              </a:rPr>
              <a:t>Focus</a:t>
            </a:r>
            <a:r>
              <a:rPr lang="en-GB" sz="2800" noProof="0" dirty="0">
                <a:ea typeface="+mn-ea"/>
                <a:cs typeface="+mn-cs"/>
              </a:rPr>
              <a:t>: relate it back to the original purpose of the </a:t>
            </a:r>
            <a:r>
              <a:rPr lang="en-GB" sz="2800" noProof="0" dirty="0" smtClean="0">
                <a:ea typeface="+mn-ea"/>
                <a:cs typeface="+mn-cs"/>
              </a:rPr>
              <a:t>study</a:t>
            </a:r>
          </a:p>
          <a:p>
            <a:pPr marL="0" indent="0">
              <a:buFontTx/>
              <a:buNone/>
              <a:defRPr/>
            </a:pPr>
            <a:r>
              <a:rPr lang="en-GB" sz="2800" b="1" noProof="0" dirty="0" smtClean="0">
                <a:ea typeface="+mn-ea"/>
                <a:cs typeface="+mn-cs"/>
              </a:rPr>
              <a:t>All </a:t>
            </a:r>
            <a:r>
              <a:rPr lang="en-GB" sz="2800" b="1" noProof="0" dirty="0">
                <a:ea typeface="+mn-ea"/>
                <a:cs typeface="+mn-cs"/>
              </a:rPr>
              <a:t>three stages may draw on literature cited previously.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4" name="Rectangle 6"/>
          <p:cNvSpPr>
            <a:spLocks noChangeArrowheads="1"/>
          </p:cNvSpPr>
          <p:nvPr/>
        </p:nvSpPr>
        <p:spPr bwMode="auto">
          <a:xfrm>
            <a:off x="3962400" y="3505200"/>
            <a:ext cx="2057400" cy="990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8" tIns="44450" rIns="90488" bIns="44450" anchor="ctr"/>
          <a:lstStyle/>
          <a:p>
            <a:pPr algn="ctr">
              <a:defRPr/>
            </a:pPr>
            <a:endParaRPr lang="en-US" sz="4000" b="1" dirty="0">
              <a:solidFill>
                <a:schemeClr val="hlink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itchFamily="34" charset="0"/>
              <a:ea typeface="+mn-ea"/>
            </a:endParaRPr>
          </a:p>
        </p:txBody>
      </p:sp>
      <p:sp>
        <p:nvSpPr>
          <p:cNvPr id="17410" name="Rectangle 13"/>
          <p:cNvSpPr>
            <a:spLocks noChangeArrowheads="1"/>
          </p:cNvSpPr>
          <p:nvPr/>
        </p:nvSpPr>
        <p:spPr bwMode="auto">
          <a:xfrm>
            <a:off x="409058" y="1546789"/>
            <a:ext cx="8051374" cy="4770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360000">
              <a:spcBef>
                <a:spcPts val="0"/>
              </a:spcBef>
            </a:pPr>
            <a:endParaRPr lang="en-US" altLang="en-US" sz="2800" b="1" dirty="0" smtClean="0">
              <a:latin typeface="+mn-lt"/>
              <a:cs typeface="Times New Roman" panose="02020603050405020304" pitchFamily="18" charset="0"/>
            </a:endParaRPr>
          </a:p>
          <a:p>
            <a:pPr marL="360000" algn="just">
              <a:spcBef>
                <a:spcPts val="0"/>
              </a:spcBef>
            </a:pPr>
            <a:r>
              <a:rPr lang="en-US" altLang="en-US" sz="2800" dirty="0" smtClean="0">
                <a:latin typeface="+mn-lt"/>
                <a:cs typeface="Times New Roman" panose="02020603050405020304" pitchFamily="18" charset="0"/>
              </a:rPr>
              <a:t>In </a:t>
            </a:r>
            <a:r>
              <a:rPr lang="en-US" altLang="en-US" sz="2800" dirty="0">
                <a:latin typeface="+mn-lt"/>
                <a:cs typeface="Times New Roman" panose="02020603050405020304" pitchFamily="18" charset="0"/>
              </a:rPr>
              <a:t>social research, observation is generally used to record behaviour.  It may be employed as a primary method of data collection to provide an accurate description of a situation; to gather supplementary data which may qualify or help interpret other sources of data; or it may be used in an exploratory way, to gain insights which can be tested by other techniques</a:t>
            </a:r>
            <a:r>
              <a:rPr lang="en-US" altLang="en-US" sz="2800" dirty="0" smtClean="0">
                <a:latin typeface="+mn-lt"/>
                <a:cs typeface="Times New Roman" panose="02020603050405020304" pitchFamily="18" charset="0"/>
              </a:rPr>
              <a:t>. </a:t>
            </a:r>
            <a:endParaRPr lang="en-US" altLang="en-US" sz="2800" dirty="0">
              <a:latin typeface="+mn-lt"/>
              <a:cs typeface="Times New Roman" panose="02020603050405020304" pitchFamily="18" charset="0"/>
            </a:endParaRPr>
          </a:p>
          <a:p>
            <a:pPr marL="360000">
              <a:spcBef>
                <a:spcPts val="0"/>
              </a:spcBef>
            </a:pPr>
            <a:r>
              <a:rPr lang="en-US" altLang="en-US" sz="2800" dirty="0">
                <a:latin typeface="+mn-lt"/>
                <a:cs typeface="Times New Roman" panose="02020603050405020304" pitchFamily="18" charset="0"/>
              </a:rPr>
              <a:t>				</a:t>
            </a:r>
            <a:r>
              <a:rPr lang="en-US" altLang="en-US" sz="2800" dirty="0" smtClean="0">
                <a:latin typeface="+mn-lt"/>
                <a:cs typeface="Times New Roman" panose="02020603050405020304" pitchFamily="18" charset="0"/>
              </a:rPr>
              <a:t>	    (</a:t>
            </a:r>
            <a:r>
              <a:rPr lang="en-US" altLang="en-US" sz="2800" dirty="0">
                <a:latin typeface="+mn-lt"/>
                <a:cs typeface="Times New Roman" panose="02020603050405020304" pitchFamily="18" charset="0"/>
              </a:rPr>
              <a:t>Johnson, </a:t>
            </a:r>
            <a:r>
              <a:rPr lang="en-US" altLang="en-US" sz="2800" dirty="0" smtClean="0">
                <a:latin typeface="+mn-lt"/>
                <a:cs typeface="Times New Roman" panose="02020603050405020304" pitchFamily="18" charset="0"/>
              </a:rPr>
              <a:t>1994: 52</a:t>
            </a:r>
            <a:r>
              <a:rPr lang="en-US" altLang="en-US" sz="2800" dirty="0">
                <a:latin typeface="+mn-lt"/>
                <a:cs typeface="Times New Roman" panose="02020603050405020304" pitchFamily="18" charset="0"/>
              </a:rPr>
              <a:t>)</a:t>
            </a:r>
          </a:p>
          <a:p>
            <a:pPr>
              <a:spcBef>
                <a:spcPct val="20000"/>
              </a:spcBef>
            </a:pPr>
            <a:endParaRPr lang="en-GB" altLang="en-US" sz="2000" i="1" dirty="0">
              <a:latin typeface="Arial" panose="020B06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09058" y="556189"/>
            <a:ext cx="8229600" cy="990600"/>
          </a:xfrm>
        </p:spPr>
        <p:txBody>
          <a:bodyPr/>
          <a:lstStyle/>
          <a:p>
            <a:r>
              <a:rPr lang="en-GB" altLang="en-US" sz="4000" noProof="0" dirty="0" smtClean="0">
                <a:cs typeface="Times New Roman" panose="02020603050405020304" pitchFamily="18" charset="0"/>
              </a:rPr>
              <a:t>Systematic Observation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3"/>
          <p:cNvSpPr>
            <a:spLocks noGrp="1" noChangeArrowheads="1"/>
          </p:cNvSpPr>
          <p:nvPr>
            <p:ph idx="1"/>
          </p:nvPr>
        </p:nvSpPr>
        <p:spPr>
          <a:xfrm>
            <a:off x="428625" y="1916832"/>
            <a:ext cx="8039100" cy="335516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GB" altLang="en-US" sz="2800" dirty="0" smtClean="0">
                <a:cs typeface="Times New Roman" panose="02020603050405020304" pitchFamily="18" charset="0"/>
              </a:rPr>
              <a:t>Degree </a:t>
            </a:r>
            <a:r>
              <a:rPr lang="en-GB" altLang="en-US" sz="2800" dirty="0">
                <a:cs typeface="Times New Roman" panose="02020603050405020304" pitchFamily="18" charset="0"/>
              </a:rPr>
              <a:t>of participation in event being observed (Continuum from complete participation to deliberately minimal participation to overt non-participation to covert observation).  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z="2800" dirty="0">
                <a:cs typeface="Times New Roman" panose="02020603050405020304" pitchFamily="18" charset="0"/>
              </a:rPr>
              <a:t> </a:t>
            </a:r>
          </a:p>
          <a:p>
            <a:pPr>
              <a:lnSpc>
                <a:spcPct val="90000"/>
              </a:lnSpc>
            </a:pPr>
            <a:r>
              <a:rPr lang="en-GB" altLang="en-US" sz="2800" dirty="0" smtClean="0">
                <a:cs typeface="Times New Roman" panose="02020603050405020304" pitchFamily="18" charset="0"/>
              </a:rPr>
              <a:t>Degree </a:t>
            </a:r>
            <a:r>
              <a:rPr lang="en-GB" altLang="en-US" sz="2800" dirty="0">
                <a:cs typeface="Times New Roman" panose="02020603050405020304" pitchFamily="18" charset="0"/>
              </a:rPr>
              <a:t>of structure in what is observed (Systematic/formal, pre-determined focus, quantifiable data collection versus ethnographic record, less formal, emerging focus, qualitative).</a:t>
            </a:r>
          </a:p>
        </p:txBody>
      </p:sp>
      <p:sp>
        <p:nvSpPr>
          <p:cNvPr id="3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28625" y="667413"/>
            <a:ext cx="8229600" cy="990600"/>
          </a:xfrm>
        </p:spPr>
        <p:txBody>
          <a:bodyPr/>
          <a:lstStyle/>
          <a:p>
            <a:r>
              <a:rPr lang="en-GB" altLang="en-US" sz="4000" dirty="0">
                <a:cs typeface="Times New Roman" panose="02020603050405020304" pitchFamily="18" charset="0"/>
              </a:rPr>
              <a:t>Types of observation</a:t>
            </a:r>
            <a:r>
              <a:rPr lang="en-GB" altLang="en-US" sz="4000" dirty="0" smtClean="0">
                <a:cs typeface="Times New Roman" panose="02020603050405020304" pitchFamily="18" charset="0"/>
              </a:rPr>
              <a:t>:</a:t>
            </a:r>
            <a:endParaRPr lang="en-GB" altLang="en-US" sz="4000" b="0" u="sng" noProof="0" dirty="0" smtClean="0"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350838"/>
            <a:ext cx="8229600" cy="990600"/>
          </a:xfrm>
        </p:spPr>
        <p:txBody>
          <a:bodyPr/>
          <a:lstStyle/>
          <a:p>
            <a:r>
              <a:rPr lang="en-GB" altLang="en-US" sz="4000" noProof="0" dirty="0" smtClean="0">
                <a:cs typeface="Times New Roman" panose="02020603050405020304" pitchFamily="18" charset="0"/>
              </a:rPr>
              <a:t>Systematic Observation</a:t>
            </a:r>
          </a:p>
        </p:txBody>
      </p:sp>
      <p:sp>
        <p:nvSpPr>
          <p:cNvPr id="21506" name="Rectangle 3"/>
          <p:cNvSpPr>
            <a:spLocks noGrp="1" noChangeArrowheads="1"/>
          </p:cNvSpPr>
          <p:nvPr>
            <p:ph idx="1"/>
          </p:nvPr>
        </p:nvSpPr>
        <p:spPr>
          <a:xfrm>
            <a:off x="683568" y="1412776"/>
            <a:ext cx="7772400" cy="4495800"/>
          </a:xfrm>
        </p:spPr>
        <p:txBody>
          <a:bodyPr/>
          <a:lstStyle/>
          <a:p>
            <a:pPr>
              <a:lnSpc>
                <a:spcPct val="150000"/>
              </a:lnSpc>
              <a:buFont typeface="Wingdings" panose="05000000000000000000" pitchFamily="2" charset="2"/>
              <a:buNone/>
            </a:pPr>
            <a:r>
              <a:rPr lang="en-GB" altLang="en-US" sz="2800" noProof="0" dirty="0" smtClean="0">
                <a:cs typeface="Times New Roman" panose="02020603050405020304" pitchFamily="18" charset="0"/>
              </a:rPr>
              <a:t>An instrument for observation will specify:</a:t>
            </a:r>
            <a:endParaRPr lang="en-GB" altLang="en-US" sz="2800" dirty="0" smtClean="0"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n-GB" altLang="en-US" sz="2800" noProof="0" dirty="0" smtClean="0">
                <a:cs typeface="Times New Roman" panose="02020603050405020304" pitchFamily="18" charset="0"/>
              </a:rPr>
              <a:t>The categories of behaviour to be noted</a:t>
            </a:r>
          </a:p>
          <a:p>
            <a:pPr>
              <a:lnSpc>
                <a:spcPct val="150000"/>
              </a:lnSpc>
            </a:pPr>
            <a:r>
              <a:rPr lang="en-GB" altLang="en-US" sz="2800" noProof="0" dirty="0" smtClean="0">
                <a:cs typeface="Times New Roman" panose="02020603050405020304" pitchFamily="18" charset="0"/>
              </a:rPr>
              <a:t>What is classified as an act of behaviour</a:t>
            </a:r>
          </a:p>
          <a:p>
            <a:pPr>
              <a:lnSpc>
                <a:spcPct val="150000"/>
              </a:lnSpc>
            </a:pPr>
            <a:r>
              <a:rPr lang="en-GB" altLang="en-US" sz="2800" noProof="0" dirty="0" smtClean="0">
                <a:cs typeface="Times New Roman" panose="02020603050405020304" pitchFamily="18" charset="0"/>
              </a:rPr>
              <a:t>Time intervals for recording observation</a:t>
            </a:r>
          </a:p>
          <a:p>
            <a:pPr>
              <a:lnSpc>
                <a:spcPct val="150000"/>
              </a:lnSpc>
            </a:pPr>
            <a:r>
              <a:rPr lang="en-GB" altLang="en-US" sz="2800" noProof="0" dirty="0" smtClean="0">
                <a:cs typeface="Times New Roman" panose="02020603050405020304" pitchFamily="18" charset="0"/>
              </a:rPr>
              <a:t>Scales or categories for classifying the behaviour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1988840"/>
            <a:ext cx="7772400" cy="3816423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GB" altLang="en-US" sz="2800" noProof="0" dirty="0" smtClean="0">
                <a:cs typeface="Times New Roman" panose="02020603050405020304" pitchFamily="18" charset="0"/>
              </a:rPr>
              <a:t>Difficulties in defining what types of behaviour correspond to a particular concept</a:t>
            </a:r>
          </a:p>
          <a:p>
            <a:pPr>
              <a:spcBef>
                <a:spcPts val="0"/>
              </a:spcBef>
            </a:pPr>
            <a:r>
              <a:rPr lang="en-GB" altLang="en-US" sz="2800" noProof="0" dirty="0" smtClean="0">
                <a:cs typeface="Times New Roman" panose="02020603050405020304" pitchFamily="18" charset="0"/>
              </a:rPr>
              <a:t>Lack of confidence of observer, and observer fatigue</a:t>
            </a:r>
          </a:p>
          <a:p>
            <a:pPr>
              <a:spcBef>
                <a:spcPts val="0"/>
              </a:spcBef>
            </a:pPr>
            <a:r>
              <a:rPr lang="en-GB" altLang="en-US" sz="2800" noProof="0" dirty="0" smtClean="0">
                <a:cs typeface="Times New Roman" panose="02020603050405020304" pitchFamily="18" charset="0"/>
              </a:rPr>
              <a:t>Distortion of observer</a:t>
            </a:r>
            <a:r>
              <a:rPr lang="en-GB" altLang="en-GB" sz="2800" noProof="0" dirty="0" smtClean="0">
                <a:cs typeface="Times New Roman" panose="02020603050405020304" pitchFamily="18" charset="0"/>
              </a:rPr>
              <a:t>’</a:t>
            </a:r>
            <a:r>
              <a:rPr lang="en-GB" altLang="en-US" sz="2800" noProof="0" dirty="0" smtClean="0">
                <a:cs typeface="Times New Roman" panose="02020603050405020304" pitchFamily="18" charset="0"/>
              </a:rPr>
              <a:t>s perceptions - own values intervene</a:t>
            </a:r>
          </a:p>
          <a:p>
            <a:pPr>
              <a:spcBef>
                <a:spcPts val="0"/>
              </a:spcBef>
            </a:pPr>
            <a:r>
              <a:rPr lang="en-GB" altLang="en-US" sz="2800" noProof="0" dirty="0" smtClean="0">
                <a:cs typeface="Times New Roman" panose="02020603050405020304" pitchFamily="18" charset="0"/>
              </a:rPr>
              <a:t>Data may be open to the criticism of lacking checks on reliability (particularly for the single-handed researcher)</a:t>
            </a:r>
          </a:p>
        </p:txBody>
      </p:sp>
      <p:sp>
        <p:nvSpPr>
          <p:cNvPr id="3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685800" y="548680"/>
            <a:ext cx="8229600" cy="990600"/>
          </a:xfrm>
        </p:spPr>
        <p:txBody>
          <a:bodyPr/>
          <a:lstStyle/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z="4000" dirty="0">
                <a:cs typeface="Times New Roman" panose="02020603050405020304" pitchFamily="18" charset="0"/>
              </a:rPr>
              <a:t>Problems of systematic/structured observation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3"/>
          <p:cNvSpPr>
            <a:spLocks noGrp="1" noChangeArrowheads="1"/>
          </p:cNvSpPr>
          <p:nvPr>
            <p:ph idx="1"/>
          </p:nvPr>
        </p:nvSpPr>
        <p:spPr>
          <a:xfrm>
            <a:off x="667544" y="2852936"/>
            <a:ext cx="7864896" cy="1944216"/>
          </a:xfrm>
        </p:spPr>
        <p:txBody>
          <a:bodyPr/>
          <a:lstStyle/>
          <a:p>
            <a:pPr marL="0" indent="0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z="2400" noProof="0" dirty="0" smtClean="0"/>
              <a:t>ORACLE = Observational Research and Classroom Learning Evaluation  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z="2400" noProof="0" dirty="0" smtClean="0"/>
              <a:t>						Galton </a:t>
            </a:r>
            <a:r>
              <a:rPr lang="en-GB" altLang="en-US" sz="2400" i="1" noProof="0" dirty="0" smtClean="0"/>
              <a:t>et al (1976; 1996)</a:t>
            </a:r>
            <a:endParaRPr lang="en-GB" altLang="en-US" sz="2400" noProof="0" dirty="0" smtClean="0"/>
          </a:p>
        </p:txBody>
      </p:sp>
      <p:sp>
        <p:nvSpPr>
          <p:cNvPr id="3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667544" y="980728"/>
            <a:ext cx="8229600" cy="990600"/>
          </a:xfrm>
        </p:spPr>
        <p:txBody>
          <a:bodyPr/>
          <a:lstStyle/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z="4000" dirty="0">
                <a:cs typeface="Times New Roman" panose="02020603050405020304" pitchFamily="18" charset="0"/>
              </a:rPr>
              <a:t>ORACLE: An example of highly structured observation</a:t>
            </a:r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116632"/>
            <a:ext cx="5271864" cy="66339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7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14875"/>
            <a:ext cx="4911824" cy="67650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3"/>
          <p:cNvSpPr>
            <a:spLocks noGrp="1" noChangeArrowheads="1"/>
          </p:cNvSpPr>
          <p:nvPr>
            <p:ph idx="1"/>
          </p:nvPr>
        </p:nvSpPr>
        <p:spPr>
          <a:xfrm>
            <a:off x="971600" y="2060848"/>
            <a:ext cx="7488832" cy="3672408"/>
          </a:xfrm>
        </p:spPr>
        <p:txBody>
          <a:bodyPr/>
          <a:lstStyle/>
          <a:p>
            <a:pPr>
              <a:buFont typeface="Wingdings" panose="05000000000000000000" pitchFamily="2" charset="2"/>
              <a:buNone/>
            </a:pPr>
            <a:endParaRPr lang="en-GB" altLang="en-US" b="1" u="sng" noProof="0" dirty="0" smtClean="0">
              <a:solidFill>
                <a:srgbClr val="FF0000"/>
              </a:solidFill>
              <a:latin typeface="Times Roman" charset="0"/>
              <a:cs typeface="Times New Roman" panose="02020603050405020304" pitchFamily="18" charset="0"/>
            </a:endParaRPr>
          </a:p>
          <a:p>
            <a:pPr marL="360000" indent="0">
              <a:spcBef>
                <a:spcPts val="0"/>
              </a:spcBef>
              <a:buFontTx/>
              <a:buNone/>
            </a:pPr>
            <a:r>
              <a:rPr lang="en-GB" altLang="en-US" sz="2800" noProof="0" dirty="0" smtClean="0">
                <a:cs typeface="Times New Roman" panose="02020603050405020304" pitchFamily="18" charset="0"/>
              </a:rPr>
              <a:t>It is generally used to record the behaviour </a:t>
            </a:r>
          </a:p>
          <a:p>
            <a:pPr marL="360000" indent="0">
              <a:spcBef>
                <a:spcPts val="0"/>
              </a:spcBef>
              <a:buFontTx/>
              <a:buNone/>
            </a:pPr>
            <a:r>
              <a:rPr lang="en-GB" altLang="en-US" sz="2800" noProof="0" dirty="0" smtClean="0">
                <a:cs typeface="Times New Roman" panose="02020603050405020304" pitchFamily="18" charset="0"/>
              </a:rPr>
              <a:t>of a collectivity or group, whether this be in </a:t>
            </a:r>
          </a:p>
          <a:p>
            <a:pPr marL="360000" indent="0">
              <a:spcBef>
                <a:spcPts val="0"/>
              </a:spcBef>
              <a:buFontTx/>
              <a:buNone/>
            </a:pPr>
            <a:r>
              <a:rPr lang="en-GB" altLang="en-US" sz="2800" noProof="0" dirty="0" smtClean="0">
                <a:cs typeface="Times New Roman" panose="02020603050405020304" pitchFamily="18" charset="0"/>
              </a:rPr>
              <a:t>a meeting or a series of less formal activities, </a:t>
            </a:r>
          </a:p>
          <a:p>
            <a:pPr marL="360000" indent="0">
              <a:spcBef>
                <a:spcPts val="0"/>
              </a:spcBef>
              <a:buFontTx/>
              <a:buNone/>
            </a:pPr>
            <a:r>
              <a:rPr lang="en-GB" altLang="en-US" sz="2800" noProof="0" dirty="0" smtClean="0">
                <a:cs typeface="Times New Roman" panose="02020603050405020304" pitchFamily="18" charset="0"/>
              </a:rPr>
              <a:t>even to record a "way of life”.  </a:t>
            </a:r>
          </a:p>
          <a:p>
            <a:pPr marL="360000">
              <a:spcBef>
                <a:spcPts val="0"/>
              </a:spcBef>
              <a:buFont typeface="Wingdings" panose="05000000000000000000" pitchFamily="2" charset="2"/>
              <a:buNone/>
            </a:pPr>
            <a:endParaRPr lang="en-GB" altLang="en-US" sz="2800" noProof="0" dirty="0" smtClean="0">
              <a:cs typeface="Times New Roman" panose="02020603050405020304" pitchFamily="18" charset="0"/>
            </a:endParaRPr>
          </a:p>
          <a:p>
            <a:pPr marL="360000">
              <a:spcBef>
                <a:spcPts val="0"/>
              </a:spcBef>
              <a:buFontTx/>
              <a:buNone/>
            </a:pPr>
            <a:r>
              <a:rPr lang="en-GB" altLang="en-US" sz="2800" noProof="0" dirty="0" smtClean="0">
                <a:cs typeface="Times New Roman" panose="02020603050405020304" pitchFamily="18" charset="0"/>
              </a:rPr>
              <a:t>					          (Johnson, 1994: 54</a:t>
            </a:r>
            <a:r>
              <a:rPr lang="en-GB" altLang="en-US" sz="2400" noProof="0" dirty="0" smtClean="0">
                <a:cs typeface="Times New Roman" panose="02020603050405020304" pitchFamily="18" charset="0"/>
              </a:rPr>
              <a:t>)</a:t>
            </a:r>
            <a:endParaRPr lang="en-GB" altLang="en-US" sz="2800" noProof="0" dirty="0" smtClean="0"/>
          </a:p>
        </p:txBody>
      </p:sp>
      <p:sp>
        <p:nvSpPr>
          <p:cNvPr id="3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683568" y="836712"/>
            <a:ext cx="7200800" cy="990600"/>
          </a:xfrm>
        </p:spPr>
        <p:txBody>
          <a:bodyPr/>
          <a:lstStyle/>
          <a:p>
            <a:pPr>
              <a:buFont typeface="Wingdings" panose="05000000000000000000" pitchFamily="2" charset="2"/>
              <a:buNone/>
            </a:pPr>
            <a:r>
              <a:rPr lang="en-GB" altLang="en-US" sz="4000" dirty="0">
                <a:cs typeface="Times New Roman" panose="02020603050405020304" pitchFamily="18" charset="0"/>
              </a:rPr>
              <a:t>Participant </a:t>
            </a:r>
            <a:r>
              <a:rPr lang="en-GB" altLang="en-US" sz="4000" dirty="0" smtClean="0">
                <a:cs typeface="Times New Roman" panose="02020603050405020304" pitchFamily="18" charset="0"/>
              </a:rPr>
              <a:t>observation</a:t>
            </a:r>
            <a:endParaRPr lang="en-GB" altLang="en-US" sz="4000" dirty="0"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arwick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Warwick" id="{BEA966FB-829C-4897-B77A-7FEBE5E11F48}" vid="{596ABA0C-2CAA-4CF4-9D8E-60194956FC32}"/>
    </a:ext>
  </a:ext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Warwick</Template>
  <TotalTime>1156</TotalTime>
  <Words>507</Words>
  <Application>Microsoft Office PowerPoint</Application>
  <PresentationFormat>On-screen Show (4:3)</PresentationFormat>
  <Paragraphs>80</Paragraphs>
  <Slides>15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15</vt:i4>
      </vt:variant>
    </vt:vector>
  </HeadingPairs>
  <TitlesOfParts>
    <vt:vector size="25" baseType="lpstr">
      <vt:lpstr>MS PGothic</vt:lpstr>
      <vt:lpstr>MS PGothic</vt:lpstr>
      <vt:lpstr>Arial</vt:lpstr>
      <vt:lpstr>Calibri</vt:lpstr>
      <vt:lpstr>Times New Roman</vt:lpstr>
      <vt:lpstr>Times Roman</vt:lpstr>
      <vt:lpstr>Wingdings</vt:lpstr>
      <vt:lpstr>Warwick</vt:lpstr>
      <vt:lpstr>1_Custom Design</vt:lpstr>
      <vt:lpstr>Custom Design</vt:lpstr>
      <vt:lpstr>MA in Educational Leadership (Teach First)</vt:lpstr>
      <vt:lpstr>Systematic Observation</vt:lpstr>
      <vt:lpstr>Types of observation:</vt:lpstr>
      <vt:lpstr>Systematic Observation</vt:lpstr>
      <vt:lpstr>Problems of systematic/structured observation</vt:lpstr>
      <vt:lpstr>ORACLE: An example of highly structured observation</vt:lpstr>
      <vt:lpstr>PowerPoint Presentation</vt:lpstr>
      <vt:lpstr>PowerPoint Presentation</vt:lpstr>
      <vt:lpstr>Participant observation</vt:lpstr>
      <vt:lpstr>PowerPoint Presentation</vt:lpstr>
      <vt:lpstr>Managing the activity of observing</vt:lpstr>
      <vt:lpstr>PowerPoint Presentation</vt:lpstr>
      <vt:lpstr>Observation of meetings: content and process issues</vt:lpstr>
      <vt:lpstr>PowerPoint Presentation</vt:lpstr>
      <vt:lpstr>Analysis of qualitative data</vt:lpstr>
    </vt:vector>
  </TitlesOfParts>
  <Manager/>
  <Company>Law Courseware Consortium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slide</dc:title>
  <dc:subject/>
  <dc:creator>John Dale</dc:creator>
  <cp:keywords/>
  <dc:description/>
  <cp:lastModifiedBy>Findon, Madeleine</cp:lastModifiedBy>
  <cp:revision>133</cp:revision>
  <cp:lastPrinted>2001-12-07T16:14:49Z</cp:lastPrinted>
  <dcterms:created xsi:type="dcterms:W3CDTF">2002-02-27T09:10:39Z</dcterms:created>
  <dcterms:modified xsi:type="dcterms:W3CDTF">2017-06-15T09:50:51Z</dcterms:modified>
  <cp:category/>
</cp:coreProperties>
</file>