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50" r:id="rId1"/>
    <p:sldMasterId id="2147483965" r:id="rId2"/>
    <p:sldMasterId id="2147483977" r:id="rId3"/>
  </p:sldMasterIdLst>
  <p:notesMasterIdLst>
    <p:notesMasterId r:id="rId18"/>
  </p:notesMasterIdLst>
  <p:handoutMasterIdLst>
    <p:handoutMasterId r:id="rId19"/>
  </p:handoutMasterIdLst>
  <p:sldIdLst>
    <p:sldId id="363" r:id="rId4"/>
    <p:sldId id="331" r:id="rId5"/>
    <p:sldId id="362" r:id="rId6"/>
    <p:sldId id="336" r:id="rId7"/>
    <p:sldId id="337" r:id="rId8"/>
    <p:sldId id="338" r:id="rId9"/>
    <p:sldId id="364" r:id="rId10"/>
    <p:sldId id="339" r:id="rId11"/>
    <p:sldId id="340" r:id="rId12"/>
    <p:sldId id="341" r:id="rId13"/>
    <p:sldId id="343" r:id="rId14"/>
    <p:sldId id="350" r:id="rId15"/>
    <p:sldId id="349" r:id="rId16"/>
    <p:sldId id="351" r:id="rId17"/>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30" autoAdjust="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2448"/>
    </p:cViewPr>
  </p:outlineViewPr>
  <p:notesTextViewPr>
    <p:cViewPr>
      <p:scale>
        <a:sx n="100" d="100"/>
        <a:sy n="100" d="100"/>
      </p:scale>
      <p:origin x="0" y="0"/>
    </p:cViewPr>
  </p:notesTextViewPr>
  <p:sorterViewPr>
    <p:cViewPr>
      <p:scale>
        <a:sx n="80" d="100"/>
        <a:sy n="80" d="100"/>
      </p:scale>
      <p:origin x="0" y="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cs typeface="+mn-cs"/>
              </a:defRPr>
            </a:lvl1pPr>
          </a:lstStyle>
          <a:p>
            <a:pPr>
              <a:defRPr/>
            </a:pPr>
            <a:endParaRPr lang="en-GB" dirty="0"/>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cs typeface="+mn-cs"/>
              </a:defRPr>
            </a:lvl1pPr>
          </a:lstStyle>
          <a:p>
            <a:pPr>
              <a:defRPr/>
            </a:pPr>
            <a:endParaRPr lang="en-GB" dirty="0"/>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cs typeface="+mn-cs"/>
              </a:defRPr>
            </a:lvl1pPr>
          </a:lstStyle>
          <a:p>
            <a:pPr>
              <a:defRPr/>
            </a:pPr>
            <a:endParaRPr lang="en-GB" dirty="0"/>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C828A63-D5DD-4642-9AF8-F1076EDD4E03}" type="slidenum">
              <a:rPr lang="en-GB" altLang="en-US"/>
              <a:pPr/>
              <a:t>‹#›</a:t>
            </a:fld>
            <a:endParaRPr lang="en-GB" altLang="en-US" dirty="0"/>
          </a:p>
        </p:txBody>
      </p:sp>
    </p:spTree>
    <p:extLst>
      <p:ext uri="{BB962C8B-B14F-4D97-AF65-F5344CB8AC3E}">
        <p14:creationId xmlns:p14="http://schemas.microsoft.com/office/powerpoint/2010/main" val="8204475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cs typeface="+mn-cs"/>
              </a:defRPr>
            </a:lvl1pPr>
          </a:lstStyle>
          <a:p>
            <a:pPr>
              <a:defRPr/>
            </a:pPr>
            <a:endParaRPr lang="en-GB" dirty="0"/>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cs typeface="+mn-cs"/>
              </a:defRPr>
            </a:lvl1pPr>
          </a:lstStyle>
          <a:p>
            <a:pPr>
              <a:defRPr/>
            </a:pPr>
            <a:endParaRPr lang="en-GB" dirty="0"/>
          </a:p>
        </p:txBody>
      </p:sp>
      <p:sp>
        <p:nvSpPr>
          <p:cNvPr id="16388"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cs typeface="+mn-cs"/>
              </a:defRPr>
            </a:lvl1pPr>
          </a:lstStyle>
          <a:p>
            <a:pPr>
              <a:defRPr/>
            </a:pPr>
            <a:endParaRPr lang="en-GB" dirty="0"/>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A7B1641-6BE0-4B76-A1C9-A6BBD869FE4C}" type="slidenum">
              <a:rPr lang="en-GB" altLang="en-US"/>
              <a:pPr/>
              <a:t>‹#›</a:t>
            </a:fld>
            <a:endParaRPr lang="en-GB" altLang="en-US" dirty="0"/>
          </a:p>
        </p:txBody>
      </p:sp>
    </p:spTree>
    <p:extLst>
      <p:ext uri="{BB962C8B-B14F-4D97-AF65-F5344CB8AC3E}">
        <p14:creationId xmlns:p14="http://schemas.microsoft.com/office/powerpoint/2010/main" val="11413979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smtClean="0"/>
              <a:t>Good resources for learning more about research design include the recommended course guide:</a:t>
            </a:r>
          </a:p>
          <a:p>
            <a:r>
              <a:rPr lang="en-GB" altLang="en-US" dirty="0" smtClean="0"/>
              <a:t>Briggs, A., Coleman, M. and Morrison, M.(eds.) (2012) </a:t>
            </a:r>
            <a:r>
              <a:rPr lang="en-GB" altLang="en-US" i="1" dirty="0" smtClean="0"/>
              <a:t>Research Methods in Educational Leadership, </a:t>
            </a:r>
            <a:r>
              <a:rPr lang="en-GB" altLang="en-US" dirty="0" smtClean="0"/>
              <a:t>3</a:t>
            </a:r>
            <a:r>
              <a:rPr lang="en-GB" altLang="en-US" baseline="30000" dirty="0" smtClean="0"/>
              <a:t>rd</a:t>
            </a:r>
            <a:r>
              <a:rPr lang="en-GB" altLang="en-US" dirty="0" smtClean="0"/>
              <a:t> edn</a:t>
            </a:r>
            <a:r>
              <a:rPr lang="en-GB" altLang="en-US" i="1" dirty="0" smtClean="0"/>
              <a:t>, </a:t>
            </a:r>
            <a:r>
              <a:rPr lang="en-GB" altLang="en-US" dirty="0" smtClean="0"/>
              <a:t>London: Sage.</a:t>
            </a:r>
          </a:p>
          <a:p>
            <a:endParaRPr lang="en-GB" altLang="en-US" dirty="0" smtClean="0"/>
          </a:p>
          <a:p>
            <a:r>
              <a:rPr lang="en-GB" altLang="en-US" dirty="0" smtClean="0"/>
              <a:t>Try also:</a:t>
            </a:r>
          </a:p>
          <a:p>
            <a:r>
              <a:rPr lang="en-GB" altLang="en-US" dirty="0" smtClean="0"/>
              <a:t>Bassey, M. (1999) </a:t>
            </a:r>
            <a:r>
              <a:rPr lang="en-GB" altLang="en-US" i="1" dirty="0" smtClean="0"/>
              <a:t>Case Study Research in Educational Settings</a:t>
            </a:r>
            <a:r>
              <a:rPr lang="en-GB" altLang="en-US" dirty="0" smtClean="0"/>
              <a:t>. Buckingham: Open University.</a:t>
            </a:r>
          </a:p>
          <a:p>
            <a:r>
              <a:rPr lang="en-GB" altLang="en-US" dirty="0" smtClean="0"/>
              <a:t>Bell, J. (1993)</a:t>
            </a:r>
            <a:r>
              <a:rPr lang="en-GB" altLang="en-US" i="1" dirty="0" smtClean="0"/>
              <a:t> Doing Your  Research  Project.  </a:t>
            </a:r>
            <a:r>
              <a:rPr lang="en-GB" altLang="en-US" dirty="0" smtClean="0"/>
              <a:t>Buckingham: Open University Press.</a:t>
            </a:r>
          </a:p>
          <a:p>
            <a:r>
              <a:rPr lang="en-GB" altLang="en-US" dirty="0" smtClean="0"/>
              <a:t>Bell, J. &amp; Opie, C. (2002) </a:t>
            </a:r>
            <a:r>
              <a:rPr lang="en-GB" altLang="en-US" i="1" dirty="0" smtClean="0"/>
              <a:t>Learning from Research: Getting More from your Data</a:t>
            </a:r>
            <a:r>
              <a:rPr lang="en-GB" altLang="en-US" dirty="0" smtClean="0"/>
              <a:t>. Buckingham: Open University Press.</a:t>
            </a:r>
          </a:p>
          <a:p>
            <a:r>
              <a:rPr lang="en-GB" altLang="en-US" dirty="0" smtClean="0"/>
              <a:t>Cohen L., Manion L. &amp; Morrison, K. (2006)</a:t>
            </a:r>
            <a:r>
              <a:rPr lang="en-GB" altLang="en-US" i="1" dirty="0" smtClean="0"/>
              <a:t> Research Methods in Education. </a:t>
            </a:r>
            <a:r>
              <a:rPr lang="en-GB" altLang="en-US" dirty="0" smtClean="0"/>
              <a:t>6</a:t>
            </a:r>
            <a:r>
              <a:rPr lang="en-GB" altLang="en-US" baseline="30000" dirty="0" smtClean="0"/>
              <a:t>th</a:t>
            </a:r>
            <a:r>
              <a:rPr lang="en-GB" altLang="en-US" dirty="0" smtClean="0"/>
              <a:t> edn.  London:</a:t>
            </a:r>
            <a:r>
              <a:rPr lang="en-GB" altLang="en-US" i="1" dirty="0" smtClean="0"/>
              <a:t> </a:t>
            </a:r>
            <a:r>
              <a:rPr lang="en-GB" altLang="en-US" dirty="0" smtClean="0"/>
              <a:t>Routledge</a:t>
            </a:r>
          </a:p>
          <a:p>
            <a:r>
              <a:rPr lang="en-GB" altLang="en-US" dirty="0" smtClean="0"/>
              <a:t>Wellington, J.J. (2000)</a:t>
            </a:r>
            <a:r>
              <a:rPr lang="en-GB" altLang="en-US" i="1" dirty="0" smtClean="0"/>
              <a:t> Research Methods: Contemporary Issues and Practical Approaches</a:t>
            </a:r>
            <a:r>
              <a:rPr lang="en-GB" altLang="en-US" dirty="0" smtClean="0"/>
              <a:t>. London: Continuum.</a:t>
            </a:r>
          </a:p>
          <a:p>
            <a:r>
              <a:rPr lang="en-GB" altLang="en-US" dirty="0" smtClean="0"/>
              <a:t>Yin, R.K.(2003)</a:t>
            </a:r>
            <a:r>
              <a:rPr lang="en-GB" altLang="en-US" i="1" dirty="0" smtClean="0"/>
              <a:t> Case Study Research and Methods</a:t>
            </a:r>
            <a:r>
              <a:rPr lang="en-GB" altLang="en-US" dirty="0" smtClean="0"/>
              <a:t>. 3</a:t>
            </a:r>
            <a:r>
              <a:rPr lang="en-GB" altLang="en-US" baseline="30000" dirty="0" smtClean="0"/>
              <a:t>rd</a:t>
            </a:r>
            <a:r>
              <a:rPr lang="en-GB" altLang="en-US" dirty="0" smtClean="0"/>
              <a:t> edn. London: Sage.</a:t>
            </a:r>
          </a:p>
          <a:p>
            <a:r>
              <a:rPr lang="en-GB" altLang="en-US" dirty="0" smtClean="0"/>
              <a:t> </a:t>
            </a:r>
          </a:p>
          <a:p>
            <a:endParaRPr lang="en-GB" altLang="en-US" dirty="0" smtClean="0"/>
          </a:p>
          <a:p>
            <a:r>
              <a:rPr lang="en-US" altLang="en-US" dirty="0" smtClean="0"/>
              <a:t>Opie, C. (2004) Research Approaches. In Opie, C. (ed) </a:t>
            </a:r>
            <a:r>
              <a:rPr lang="en-US" altLang="en-US" i="1" dirty="0" smtClean="0"/>
              <a:t>Doing Educational Research: a guide to first-time researchers</a:t>
            </a:r>
            <a:r>
              <a:rPr lang="en-US" altLang="en-US" dirty="0" smtClean="0"/>
              <a:t>. London: Sage.</a:t>
            </a:r>
            <a:endParaRPr lang="en-GB" altLang="en-US" dirty="0" smtClean="0"/>
          </a:p>
          <a:p>
            <a:r>
              <a:rPr lang="en-US" altLang="en-US" dirty="0" smtClean="0"/>
              <a:t> </a:t>
            </a:r>
            <a:endParaRPr lang="en-GB" altLang="en-US" dirty="0" smtClean="0"/>
          </a:p>
          <a:p>
            <a:endParaRPr lang="en-GB" altLang="en-US" dirty="0" smtClean="0"/>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A8357EFE-7A24-4F94-813A-5D775E4DC0AA}" type="slidenum">
              <a:rPr lang="en-GB" altLang="en-US" sz="1200"/>
              <a:pPr/>
              <a:t>2</a:t>
            </a:fld>
            <a:endParaRPr lang="en-GB" altLang="en-US" sz="1200" dirty="0"/>
          </a:p>
        </p:txBody>
      </p:sp>
    </p:spTree>
    <p:extLst>
      <p:ext uri="{BB962C8B-B14F-4D97-AF65-F5344CB8AC3E}">
        <p14:creationId xmlns:p14="http://schemas.microsoft.com/office/powerpoint/2010/main" val="3782229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BC4A4918-2463-4605-8E43-B97E2E2E68BE}" type="slidenum">
              <a:rPr lang="en-GB" altLang="en-US" sz="1200"/>
              <a:pPr/>
              <a:t>3</a:t>
            </a:fld>
            <a:endParaRPr lang="en-GB" altLang="en-US" sz="1200" dirty="0"/>
          </a:p>
        </p:txBody>
      </p:sp>
      <p:sp>
        <p:nvSpPr>
          <p:cNvPr id="22530"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22531" name="Rectangle 3"/>
          <p:cNvSpPr>
            <a:spLocks noGrp="1" noChangeArrowheads="1"/>
          </p:cNvSpPr>
          <p:nvPr>
            <p:ph type="body" idx="1"/>
          </p:nvPr>
        </p:nvSpPr>
        <p:spPr>
          <a:xfrm>
            <a:off x="904875" y="4722813"/>
            <a:ext cx="4972050" cy="412273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88" tIns="44450" rIns="90488" bIns="44450"/>
          <a:lstStyle/>
          <a:p>
            <a:r>
              <a:rPr lang="en-GB" altLang="en-US" dirty="0" smtClean="0"/>
              <a:t>Slides 14 – 23 are for reference. Tutors are not expected to go through them in detail. If there is time, tutors could briefly discuss slides 22 and 23. </a:t>
            </a:r>
          </a:p>
          <a:p>
            <a:endParaRPr lang="en-GB" altLang="en-US" dirty="0" smtClean="0"/>
          </a:p>
        </p:txBody>
      </p:sp>
      <p:sp>
        <p:nvSpPr>
          <p:cNvPr id="22532" name="Rectangle 4"/>
          <p:cNvSpPr>
            <a:spLocks noChangeArrowheads="1"/>
          </p:cNvSpPr>
          <p:nvPr/>
        </p:nvSpPr>
        <p:spPr bwMode="auto">
          <a:xfrm>
            <a:off x="1050925" y="4716463"/>
            <a:ext cx="4830763" cy="2406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spcBef>
                <a:spcPct val="50000"/>
              </a:spcBef>
              <a:buFontTx/>
              <a:buChar char="•"/>
            </a:pPr>
            <a:r>
              <a:rPr lang="en-GB" altLang="en-US" sz="1200" dirty="0"/>
              <a:t>Focused - helps with controlling data collection &amp; organisation</a:t>
            </a:r>
          </a:p>
          <a:p>
            <a:pPr>
              <a:spcBef>
                <a:spcPct val="50000"/>
              </a:spcBef>
              <a:buFontTx/>
              <a:buChar char="•"/>
            </a:pPr>
            <a:r>
              <a:rPr lang="en-GB" altLang="en-US" sz="1200" dirty="0"/>
              <a:t>Systematic</a:t>
            </a:r>
          </a:p>
          <a:p>
            <a:pPr>
              <a:spcBef>
                <a:spcPct val="50000"/>
              </a:spcBef>
              <a:buFontTx/>
              <a:buChar char="•"/>
            </a:pPr>
            <a:r>
              <a:rPr lang="en-GB" altLang="en-US" sz="1200" dirty="0"/>
              <a:t>Beyond - contributes to the debate / identifies the gap</a:t>
            </a:r>
          </a:p>
          <a:p>
            <a:pPr>
              <a:spcBef>
                <a:spcPct val="50000"/>
              </a:spcBef>
              <a:buFontTx/>
              <a:buChar char="•"/>
            </a:pPr>
            <a:r>
              <a:rPr lang="en-GB" altLang="en-US" sz="1200" dirty="0"/>
              <a:t>A basis for analysis</a:t>
            </a:r>
          </a:p>
          <a:p>
            <a:pPr>
              <a:spcBef>
                <a:spcPct val="50000"/>
              </a:spcBef>
            </a:pPr>
            <a:endParaRPr lang="en-GB" altLang="en-US" sz="1200" dirty="0"/>
          </a:p>
          <a:p>
            <a:pPr>
              <a:spcBef>
                <a:spcPct val="50000"/>
              </a:spcBef>
            </a:pPr>
            <a:r>
              <a:rPr lang="en-GB" altLang="en-US" sz="1200" dirty="0"/>
              <a:t>Think of one or more of your assignments so far.</a:t>
            </a:r>
          </a:p>
          <a:p>
            <a:pPr>
              <a:spcBef>
                <a:spcPct val="50000"/>
              </a:spcBef>
            </a:pPr>
            <a:r>
              <a:rPr lang="en-GB" altLang="en-US" sz="1200" dirty="0"/>
              <a:t>How do they measure up to this definition?</a:t>
            </a:r>
          </a:p>
          <a:p>
            <a:pPr>
              <a:spcBef>
                <a:spcPct val="50000"/>
              </a:spcBef>
            </a:pPr>
            <a:r>
              <a:rPr lang="en-GB" altLang="en-US" sz="1200" dirty="0"/>
              <a:t>What alterations would you now make in order for them to meet the definition?</a:t>
            </a:r>
          </a:p>
        </p:txBody>
      </p:sp>
    </p:spTree>
    <p:extLst>
      <p:ext uri="{BB962C8B-B14F-4D97-AF65-F5344CB8AC3E}">
        <p14:creationId xmlns:p14="http://schemas.microsoft.com/office/powerpoint/2010/main" val="2042483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smtClean="0"/>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E5FE802B-7AB8-4E47-8E61-3981C8CB67CF}" type="slidenum">
              <a:rPr lang="en-GB" altLang="en-US" sz="1200"/>
              <a:pPr/>
              <a:t>8</a:t>
            </a:fld>
            <a:endParaRPr lang="en-GB" altLang="en-US" sz="1200" dirty="0"/>
          </a:p>
        </p:txBody>
      </p:sp>
    </p:spTree>
    <p:extLst>
      <p:ext uri="{BB962C8B-B14F-4D97-AF65-F5344CB8AC3E}">
        <p14:creationId xmlns:p14="http://schemas.microsoft.com/office/powerpoint/2010/main" val="1388238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DF128359-5267-495D-B4C5-6C47E24A0623}" type="slidenum">
              <a:rPr lang="en-GB" altLang="en-US" sz="1200"/>
              <a:pPr/>
              <a:t>10</a:t>
            </a:fld>
            <a:endParaRPr lang="en-GB" altLang="en-US" sz="1200" dirty="0"/>
          </a:p>
        </p:txBody>
      </p:sp>
      <p:sp>
        <p:nvSpPr>
          <p:cNvPr id="30722"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30723" name="Rectangle 3"/>
          <p:cNvSpPr>
            <a:spLocks noGrp="1" noChangeArrowheads="1"/>
          </p:cNvSpPr>
          <p:nvPr>
            <p:ph type="body" idx="1"/>
          </p:nvPr>
        </p:nvSpPr>
        <p:spPr>
          <a:xfrm>
            <a:off x="904875" y="4722813"/>
            <a:ext cx="4972050" cy="412273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488" tIns="44450" rIns="90488" bIns="44450"/>
          <a:lstStyle/>
          <a:p>
            <a:endParaRPr lang="en-GB" altLang="en-US" dirty="0" smtClean="0"/>
          </a:p>
          <a:p>
            <a:endParaRPr lang="en-GB" altLang="en-US" dirty="0" smtClean="0"/>
          </a:p>
        </p:txBody>
      </p:sp>
      <p:sp>
        <p:nvSpPr>
          <p:cNvPr id="30724" name="Rectangle 4"/>
          <p:cNvSpPr>
            <a:spLocks noChangeArrowheads="1"/>
          </p:cNvSpPr>
          <p:nvPr/>
        </p:nvSpPr>
        <p:spPr bwMode="auto">
          <a:xfrm>
            <a:off x="1050925" y="4716463"/>
            <a:ext cx="4830763" cy="2406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spcBef>
                <a:spcPct val="50000"/>
              </a:spcBef>
              <a:buFontTx/>
              <a:buChar char="•"/>
            </a:pPr>
            <a:r>
              <a:rPr lang="en-GB" altLang="en-US" sz="1200" dirty="0"/>
              <a:t>Focused - helps with controlling data collection &amp; organisation</a:t>
            </a:r>
          </a:p>
          <a:p>
            <a:pPr>
              <a:spcBef>
                <a:spcPct val="50000"/>
              </a:spcBef>
              <a:buFontTx/>
              <a:buChar char="•"/>
            </a:pPr>
            <a:r>
              <a:rPr lang="en-GB" altLang="en-US" sz="1200" dirty="0"/>
              <a:t>Systematic</a:t>
            </a:r>
          </a:p>
          <a:p>
            <a:pPr>
              <a:spcBef>
                <a:spcPct val="50000"/>
              </a:spcBef>
              <a:buFontTx/>
              <a:buChar char="•"/>
            </a:pPr>
            <a:r>
              <a:rPr lang="en-GB" altLang="en-US" sz="1200" dirty="0"/>
              <a:t>Beyond - contributes to the debate / identifies the gap</a:t>
            </a:r>
          </a:p>
          <a:p>
            <a:pPr>
              <a:spcBef>
                <a:spcPct val="50000"/>
              </a:spcBef>
              <a:buFontTx/>
              <a:buChar char="•"/>
            </a:pPr>
            <a:r>
              <a:rPr lang="en-GB" altLang="en-US" sz="1200" dirty="0"/>
              <a:t>A basis for analysis</a:t>
            </a:r>
          </a:p>
          <a:p>
            <a:pPr>
              <a:spcBef>
                <a:spcPct val="50000"/>
              </a:spcBef>
            </a:pPr>
            <a:endParaRPr lang="en-GB" altLang="en-US" sz="1200" dirty="0"/>
          </a:p>
          <a:p>
            <a:pPr>
              <a:spcBef>
                <a:spcPct val="50000"/>
              </a:spcBef>
            </a:pPr>
            <a:r>
              <a:rPr lang="en-GB" altLang="en-US" sz="1200" dirty="0"/>
              <a:t>Think of one or more of your assignments so far.</a:t>
            </a:r>
          </a:p>
          <a:p>
            <a:pPr>
              <a:spcBef>
                <a:spcPct val="50000"/>
              </a:spcBef>
            </a:pPr>
            <a:r>
              <a:rPr lang="en-GB" altLang="en-US" sz="1200" dirty="0"/>
              <a:t>How do they measure up to this definition?</a:t>
            </a:r>
          </a:p>
          <a:p>
            <a:pPr>
              <a:spcBef>
                <a:spcPct val="50000"/>
              </a:spcBef>
            </a:pPr>
            <a:r>
              <a:rPr lang="en-GB" altLang="en-US" sz="1200" dirty="0"/>
              <a:t>What alterations would you now make in order for them to meet the definition?</a:t>
            </a:r>
          </a:p>
        </p:txBody>
      </p:sp>
    </p:spTree>
    <p:extLst>
      <p:ext uri="{BB962C8B-B14F-4D97-AF65-F5344CB8AC3E}">
        <p14:creationId xmlns:p14="http://schemas.microsoft.com/office/powerpoint/2010/main" val="2957887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smtClean="0"/>
              <a:t>The students should also read the first two chapters of Briggs et al. (2012) and the two grids from Denscombe. </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43118175-0814-4E60-AAB8-57C010689864}" type="slidenum">
              <a:rPr lang="en-GB" altLang="en-US" sz="1200"/>
              <a:pPr/>
              <a:t>11</a:t>
            </a:fld>
            <a:endParaRPr lang="en-GB" altLang="en-US" sz="1200" dirty="0"/>
          </a:p>
        </p:txBody>
      </p:sp>
    </p:spTree>
    <p:extLst>
      <p:ext uri="{BB962C8B-B14F-4D97-AF65-F5344CB8AC3E}">
        <p14:creationId xmlns:p14="http://schemas.microsoft.com/office/powerpoint/2010/main" val="3011005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smtClean="0">
              <a:latin typeface="Arial" panose="020B0604020202020204" pitchFamily="34" charset="0"/>
              <a:cs typeface="Arial" panose="020B0604020202020204" pitchFamily="34" charset="0"/>
            </a:endParaRPr>
          </a:p>
        </p:txBody>
      </p:sp>
      <p:sp>
        <p:nvSpPr>
          <p:cNvPr id="3686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7AB7440D-9980-43F7-A101-2A2453E27951}" type="slidenum">
              <a:rPr lang="en-GB" altLang="en-US" sz="1200">
                <a:latin typeface="Arial" panose="020B0604020202020204" pitchFamily="34" charset="0"/>
              </a:rPr>
              <a:pPr/>
              <a:t>12</a:t>
            </a:fld>
            <a:endParaRPr lang="en-GB" altLang="en-US" sz="1200" dirty="0">
              <a:latin typeface="Arial" panose="020B0604020202020204" pitchFamily="34" charset="0"/>
            </a:endParaRPr>
          </a:p>
        </p:txBody>
      </p:sp>
    </p:spTree>
    <p:extLst>
      <p:ext uri="{BB962C8B-B14F-4D97-AF65-F5344CB8AC3E}">
        <p14:creationId xmlns:p14="http://schemas.microsoft.com/office/powerpoint/2010/main" val="3089258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smtClean="0"/>
          </a:p>
        </p:txBody>
      </p:sp>
      <p:sp>
        <p:nvSpPr>
          <p:cNvPr id="3891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F3579C5A-0A70-4CD8-A43A-5C421F5CEF11}" type="slidenum">
              <a:rPr lang="en-GB" altLang="en-US" sz="1200"/>
              <a:pPr/>
              <a:t>13</a:t>
            </a:fld>
            <a:endParaRPr lang="en-GB" altLang="en-US" sz="1200" dirty="0"/>
          </a:p>
        </p:txBody>
      </p:sp>
    </p:spTree>
    <p:extLst>
      <p:ext uri="{BB962C8B-B14F-4D97-AF65-F5344CB8AC3E}">
        <p14:creationId xmlns:p14="http://schemas.microsoft.com/office/powerpoint/2010/main" val="420906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ln/>
        </p:spPr>
      </p:sp>
      <p:sp>
        <p:nvSpPr>
          <p:cNvPr id="4096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smtClean="0">
              <a:latin typeface="Arial" panose="020B0604020202020204" pitchFamily="34" charset="0"/>
              <a:cs typeface="Arial" panose="020B0604020202020204" pitchFamily="34" charset="0"/>
            </a:endParaRPr>
          </a:p>
        </p:txBody>
      </p:sp>
      <p:sp>
        <p:nvSpPr>
          <p:cNvPr id="4096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A77EBF8A-2BB2-4A4E-81B0-7F73B5C7F3F2}" type="slidenum">
              <a:rPr lang="en-GB" altLang="en-US" sz="1200">
                <a:latin typeface="Arial" panose="020B0604020202020204" pitchFamily="34" charset="0"/>
              </a:rPr>
              <a:pPr/>
              <a:t>14</a:t>
            </a:fld>
            <a:endParaRPr lang="en-GB" altLang="en-US" sz="1200" dirty="0">
              <a:latin typeface="Arial" panose="020B0604020202020204" pitchFamily="34" charset="0"/>
            </a:endParaRPr>
          </a:p>
        </p:txBody>
      </p:sp>
    </p:spTree>
    <p:extLst>
      <p:ext uri="{BB962C8B-B14F-4D97-AF65-F5344CB8AC3E}">
        <p14:creationId xmlns:p14="http://schemas.microsoft.com/office/powerpoint/2010/main" val="39760426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pPr/>
              <a:t>‹#›</a:t>
            </a:fld>
            <a:endParaRPr lang="en-GB" altLang="en-US" dirty="0"/>
          </a:p>
        </p:txBody>
      </p:sp>
    </p:spTree>
    <p:extLst>
      <p:ext uri="{BB962C8B-B14F-4D97-AF65-F5344CB8AC3E}">
        <p14:creationId xmlns:p14="http://schemas.microsoft.com/office/powerpoint/2010/main" val="3367598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pPr/>
              <a:t>‹#›</a:t>
            </a:fld>
            <a:endParaRPr lang="en-GB" altLang="en-US" dirty="0"/>
          </a:p>
        </p:txBody>
      </p:sp>
    </p:spTree>
    <p:extLst>
      <p:ext uri="{BB962C8B-B14F-4D97-AF65-F5344CB8AC3E}">
        <p14:creationId xmlns:p14="http://schemas.microsoft.com/office/powerpoint/2010/main" val="3502425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pPr/>
              <a:t>‹#›</a:t>
            </a:fld>
            <a:endParaRPr lang="en-GB" altLang="en-US" dirty="0"/>
          </a:p>
        </p:txBody>
      </p:sp>
    </p:spTree>
    <p:extLst>
      <p:ext uri="{BB962C8B-B14F-4D97-AF65-F5344CB8AC3E}">
        <p14:creationId xmlns:p14="http://schemas.microsoft.com/office/powerpoint/2010/main" val="1355346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Date Placeholder 5"/>
          <p:cNvSpPr>
            <a:spLocks noGrp="1"/>
          </p:cNvSpPr>
          <p:nvPr>
            <p:ph type="dt" sz="half" idx="10"/>
          </p:nvPr>
        </p:nvSpPr>
        <p:spPr>
          <a:xfrm>
            <a:off x="457200" y="6245225"/>
            <a:ext cx="2133600" cy="476250"/>
          </a:xfr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9" name="Footer Placeholder 6"/>
          <p:cNvSpPr>
            <a:spLocks noGrp="1"/>
          </p:cNvSpPr>
          <p:nvPr>
            <p:ph type="ftr" sz="quarter" idx="11"/>
          </p:nvPr>
        </p:nvSpPr>
        <p:spPr>
          <a:xfrm>
            <a:off x="3124200" y="6245225"/>
            <a:ext cx="2895600" cy="476250"/>
          </a:xfr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10" name="Slide Number Placeholder 7"/>
          <p:cNvSpPr>
            <a:spLocks noGrp="1"/>
          </p:cNvSpPr>
          <p:nvPr>
            <p:ph type="sldNum" sz="quarter" idx="12"/>
          </p:nvPr>
        </p:nvSpPr>
        <p:spPr>
          <a:xfrm>
            <a:off x="6553200" y="6245225"/>
            <a:ext cx="2133600" cy="476250"/>
          </a:xfrm>
        </p:spPr>
        <p:txBody>
          <a:bodyPr/>
          <a:lstStyle>
            <a:lvl1pPr>
              <a:defRPr/>
            </a:lvl1pPr>
          </a:lstStyle>
          <a:p>
            <a:fld id="{353AB831-1937-4E8B-975B-3970D31CFD54}" type="slidenum">
              <a:rPr lang="en-US" altLang="en-US"/>
              <a:pPr/>
              <a:t>‹#›</a:t>
            </a:fld>
            <a:endParaRPr lang="en-US" altLang="en-US" dirty="0"/>
          </a:p>
        </p:txBody>
      </p:sp>
    </p:spTree>
    <p:extLst>
      <p:ext uri="{BB962C8B-B14F-4D97-AF65-F5344CB8AC3E}">
        <p14:creationId xmlns:p14="http://schemas.microsoft.com/office/powerpoint/2010/main" val="4180176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lstStyle/>
          <a:p>
            <a:r>
              <a:rPr lang="en-US" dirty="0" smtClean="0"/>
              <a:t>Click to edit Master title style</a:t>
            </a:r>
            <a:endParaRPr lang="en-GB" dirty="0"/>
          </a:p>
        </p:txBody>
      </p:sp>
      <p:sp>
        <p:nvSpPr>
          <p:cNvPr id="3" name="Table Placeholder 2"/>
          <p:cNvSpPr>
            <a:spLocks noGrp="1"/>
          </p:cNvSpPr>
          <p:nvPr>
            <p:ph type="tbl" idx="1"/>
          </p:nvPr>
        </p:nvSpPr>
        <p:spPr>
          <a:xfrm>
            <a:off x="457200" y="1052513"/>
            <a:ext cx="8229600" cy="5329237"/>
          </a:xfrm>
        </p:spPr>
        <p:txBody>
          <a:bodyPr/>
          <a:lstStyle/>
          <a:p>
            <a:pPr lvl="0"/>
            <a:endParaRPr lang="en-GB" noProof="0" dirty="0" smtClean="0"/>
          </a:p>
        </p:txBody>
      </p:sp>
      <p:sp>
        <p:nvSpPr>
          <p:cNvPr id="6" name="Rectangle 6"/>
          <p:cNvSpPr>
            <a:spLocks noGrp="1" noChangeArrowheads="1"/>
          </p:cNvSpPr>
          <p:nvPr>
            <p:ph type="sldNum" sz="quarter" idx="10"/>
          </p:nvPr>
        </p:nvSpPr>
        <p:spPr/>
        <p:txBody>
          <a:bodyPr/>
          <a:lstStyle>
            <a:lvl1pPr>
              <a:defRPr/>
            </a:lvl1pPr>
          </a:lstStyle>
          <a:p>
            <a:fld id="{14623ABA-3230-474A-8F81-14F09DC3A303}" type="slidenum">
              <a:rPr lang="en-GB" altLang="en-US"/>
              <a:pPr/>
              <a:t>‹#›</a:t>
            </a:fld>
            <a:endParaRPr lang="en-GB" altLang="en-US" dirty="0"/>
          </a:p>
        </p:txBody>
      </p:sp>
    </p:spTree>
    <p:extLst>
      <p:ext uri="{BB962C8B-B14F-4D97-AF65-F5344CB8AC3E}">
        <p14:creationId xmlns:p14="http://schemas.microsoft.com/office/powerpoint/2010/main" val="1450203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9122119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0692087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25754848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9881425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310175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20872103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23561040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5729856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6795215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0929423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15/06/2017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4745843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dirty="0"/>
          </a:p>
        </p:txBody>
      </p:sp>
    </p:spTree>
    <p:extLst>
      <p:ext uri="{BB962C8B-B14F-4D97-AF65-F5344CB8AC3E}">
        <p14:creationId xmlns:p14="http://schemas.microsoft.com/office/powerpoint/2010/main" val="10833387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dirty="0"/>
          </a:p>
        </p:txBody>
      </p:sp>
    </p:spTree>
    <p:extLst>
      <p:ext uri="{BB962C8B-B14F-4D97-AF65-F5344CB8AC3E}">
        <p14:creationId xmlns:p14="http://schemas.microsoft.com/office/powerpoint/2010/main" val="9918959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21505679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15/06/2017</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dirty="0"/>
          </a:p>
        </p:txBody>
      </p:sp>
    </p:spTree>
    <p:extLst>
      <p:ext uri="{BB962C8B-B14F-4D97-AF65-F5344CB8AC3E}">
        <p14:creationId xmlns:p14="http://schemas.microsoft.com/office/powerpoint/2010/main" val="887850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pPr/>
              <a:t>‹#›</a:t>
            </a:fld>
            <a:endParaRPr lang="en-GB" altLang="en-US" dirty="0"/>
          </a:p>
        </p:txBody>
      </p:sp>
    </p:spTree>
    <p:extLst>
      <p:ext uri="{BB962C8B-B14F-4D97-AF65-F5344CB8AC3E}">
        <p14:creationId xmlns:p14="http://schemas.microsoft.com/office/powerpoint/2010/main" val="10574705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15/06/2017</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dirty="0"/>
          </a:p>
        </p:txBody>
      </p:sp>
    </p:spTree>
    <p:extLst>
      <p:ext uri="{BB962C8B-B14F-4D97-AF65-F5344CB8AC3E}">
        <p14:creationId xmlns:p14="http://schemas.microsoft.com/office/powerpoint/2010/main" val="39781736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15/06/2017</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dirty="0"/>
          </a:p>
        </p:txBody>
      </p:sp>
    </p:spTree>
    <p:extLst>
      <p:ext uri="{BB962C8B-B14F-4D97-AF65-F5344CB8AC3E}">
        <p14:creationId xmlns:p14="http://schemas.microsoft.com/office/powerpoint/2010/main" val="26464430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15/06/2017</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dirty="0"/>
          </a:p>
        </p:txBody>
      </p:sp>
    </p:spTree>
    <p:extLst>
      <p:ext uri="{BB962C8B-B14F-4D97-AF65-F5344CB8AC3E}">
        <p14:creationId xmlns:p14="http://schemas.microsoft.com/office/powerpoint/2010/main" val="42541052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15/06/2017</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dirty="0"/>
          </a:p>
        </p:txBody>
      </p:sp>
    </p:spTree>
    <p:extLst>
      <p:ext uri="{BB962C8B-B14F-4D97-AF65-F5344CB8AC3E}">
        <p14:creationId xmlns:p14="http://schemas.microsoft.com/office/powerpoint/2010/main" val="36467247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15/06/2017</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dirty="0"/>
          </a:p>
        </p:txBody>
      </p:sp>
    </p:spTree>
    <p:extLst>
      <p:ext uri="{BB962C8B-B14F-4D97-AF65-F5344CB8AC3E}">
        <p14:creationId xmlns:p14="http://schemas.microsoft.com/office/powerpoint/2010/main" val="22492974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dirty="0"/>
          </a:p>
        </p:txBody>
      </p:sp>
    </p:spTree>
    <p:extLst>
      <p:ext uri="{BB962C8B-B14F-4D97-AF65-F5344CB8AC3E}">
        <p14:creationId xmlns:p14="http://schemas.microsoft.com/office/powerpoint/2010/main" val="23706951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15/06/2017</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dirty="0"/>
          </a:p>
        </p:txBody>
      </p:sp>
    </p:spTree>
    <p:extLst>
      <p:ext uri="{BB962C8B-B14F-4D97-AF65-F5344CB8AC3E}">
        <p14:creationId xmlns:p14="http://schemas.microsoft.com/office/powerpoint/2010/main" val="2738242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pPr/>
              <a:t>‹#›</a:t>
            </a:fld>
            <a:endParaRPr lang="en-GB" altLang="en-US" dirty="0"/>
          </a:p>
        </p:txBody>
      </p:sp>
    </p:spTree>
    <p:extLst>
      <p:ext uri="{BB962C8B-B14F-4D97-AF65-F5344CB8AC3E}">
        <p14:creationId xmlns:p14="http://schemas.microsoft.com/office/powerpoint/2010/main" val="3568528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pPr/>
              <a:t>‹#›</a:t>
            </a:fld>
            <a:endParaRPr lang="en-GB" altLang="en-US" dirty="0"/>
          </a:p>
        </p:txBody>
      </p:sp>
    </p:spTree>
    <p:extLst>
      <p:ext uri="{BB962C8B-B14F-4D97-AF65-F5344CB8AC3E}">
        <p14:creationId xmlns:p14="http://schemas.microsoft.com/office/powerpoint/2010/main" val="1521375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pPr/>
              <a:t>‹#›</a:t>
            </a:fld>
            <a:endParaRPr lang="en-GB" altLang="en-US" dirty="0"/>
          </a:p>
        </p:txBody>
      </p:sp>
    </p:spTree>
    <p:extLst>
      <p:ext uri="{BB962C8B-B14F-4D97-AF65-F5344CB8AC3E}">
        <p14:creationId xmlns:p14="http://schemas.microsoft.com/office/powerpoint/2010/main" val="41696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pPr/>
              <a:t>‹#›</a:t>
            </a:fld>
            <a:endParaRPr lang="en-GB" altLang="en-US" dirty="0"/>
          </a:p>
        </p:txBody>
      </p:sp>
    </p:spTree>
    <p:extLst>
      <p:ext uri="{BB962C8B-B14F-4D97-AF65-F5344CB8AC3E}">
        <p14:creationId xmlns:p14="http://schemas.microsoft.com/office/powerpoint/2010/main" val="1475920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pPr/>
              <a:t>‹#›</a:t>
            </a:fld>
            <a:endParaRPr lang="en-GB" altLang="en-US" dirty="0"/>
          </a:p>
        </p:txBody>
      </p:sp>
    </p:spTree>
    <p:extLst>
      <p:ext uri="{BB962C8B-B14F-4D97-AF65-F5344CB8AC3E}">
        <p14:creationId xmlns:p14="http://schemas.microsoft.com/office/powerpoint/2010/main" val="920565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pPr/>
              <a:t>‹#›</a:t>
            </a:fld>
            <a:endParaRPr lang="en-GB" altLang="en-US" dirty="0"/>
          </a:p>
        </p:txBody>
      </p:sp>
    </p:spTree>
    <p:extLst>
      <p:ext uri="{BB962C8B-B14F-4D97-AF65-F5344CB8AC3E}">
        <p14:creationId xmlns:p14="http://schemas.microsoft.com/office/powerpoint/2010/main" val="2362479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6.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6"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pPr/>
              <a:t>‹#›</a:t>
            </a:fld>
            <a:endParaRPr lang="en-GB" altLang="en-US" dirty="0"/>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7"/>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15/06/2017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dirty="0"/>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85090734"/>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15/06/2017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dirty="0"/>
          </a:p>
        </p:txBody>
      </p:sp>
    </p:spTree>
    <p:extLst>
      <p:ext uri="{BB962C8B-B14F-4D97-AF65-F5344CB8AC3E}">
        <p14:creationId xmlns:p14="http://schemas.microsoft.com/office/powerpoint/2010/main" val="1321679279"/>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251520" y="4725144"/>
            <a:ext cx="6840760" cy="1728192"/>
          </a:xfrm>
        </p:spPr>
        <p:txBody>
          <a:bodyPr/>
          <a:lstStyle/>
          <a:p>
            <a:pPr>
              <a:lnSpc>
                <a:spcPct val="120000"/>
              </a:lnSpc>
              <a:defRPr/>
            </a:pPr>
            <a:r>
              <a:rPr lang="en-GB" sz="2800" b="1" noProof="0" dirty="0" smtClean="0"/>
              <a:t>Research Methods Training: June </a:t>
            </a:r>
            <a:endParaRPr lang="en-GB" sz="2800" b="1" noProof="0" dirty="0" smtClean="0"/>
          </a:p>
          <a:p>
            <a:pPr>
              <a:lnSpc>
                <a:spcPct val="120000"/>
              </a:lnSpc>
              <a:defRPr/>
            </a:pPr>
            <a:r>
              <a:rPr lang="en-GB" sz="2800" b="1" noProof="0" dirty="0" smtClean="0"/>
              <a:t>Paradigms </a:t>
            </a:r>
            <a:r>
              <a:rPr lang="en-GB" sz="2800" b="1" noProof="0" dirty="0" smtClean="0"/>
              <a:t>in Educational Research</a:t>
            </a:r>
            <a:endParaRPr lang="en-GB" sz="2400" b="1" noProof="0" dirty="0"/>
          </a:p>
        </p:txBody>
      </p:sp>
      <p:sp>
        <p:nvSpPr>
          <p:cNvPr id="4" name="Rectangle 1034"/>
          <p:cNvSpPr>
            <a:spLocks noGrp="1" noChangeArrowheads="1"/>
          </p:cNvSpPr>
          <p:nvPr>
            <p:ph type="ctrTitle"/>
          </p:nvPr>
        </p:nvSpPr>
        <p:spPr>
          <a:xfrm>
            <a:off x="251520" y="2996952"/>
            <a:ext cx="7056437" cy="1295400"/>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Tree>
    <p:extLst>
      <p:ext uri="{BB962C8B-B14F-4D97-AF65-F5344CB8AC3E}">
        <p14:creationId xmlns:p14="http://schemas.microsoft.com/office/powerpoint/2010/main" val="2838300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472752" y="620688"/>
            <a:ext cx="7989887" cy="1066800"/>
          </a:xfrm>
        </p:spPr>
        <p:txBody>
          <a:bodyPr lIns="90488" tIns="44450" rIns="90488" bIns="44450"/>
          <a:lstStyle/>
          <a:p>
            <a:pPr>
              <a:defRPr/>
            </a:pPr>
            <a:r>
              <a:rPr lang="en-GB" sz="4000" dirty="0">
                <a:ea typeface="ＭＳ Ｐゴシック" charset="0"/>
                <a:cs typeface="ＭＳ Ｐゴシック" charset="0"/>
              </a:rPr>
              <a:t>Three </a:t>
            </a:r>
            <a:r>
              <a:rPr lang="en-GB" sz="4000" dirty="0" smtClean="0">
                <a:ea typeface="ＭＳ Ｐゴシック" charset="0"/>
                <a:cs typeface="ＭＳ Ｐゴシック" charset="0"/>
              </a:rPr>
              <a:t>over</a:t>
            </a:r>
            <a:r>
              <a:rPr lang="en-GB" sz="4000" dirty="0">
                <a:ea typeface="ＭＳ Ｐゴシック" charset="0"/>
                <a:cs typeface="ＭＳ Ｐゴシック" charset="0"/>
              </a:rPr>
              <a:t>-arching Paradigms:</a:t>
            </a:r>
            <a:br>
              <a:rPr lang="en-GB" sz="4000" dirty="0">
                <a:ea typeface="ＭＳ Ｐゴシック" charset="0"/>
                <a:cs typeface="ＭＳ Ｐゴシック" charset="0"/>
              </a:rPr>
            </a:br>
            <a:endParaRPr lang="en-GB" sz="4000" noProof="0" dirty="0">
              <a:solidFill>
                <a:schemeClr val="tx1"/>
              </a:solidFill>
              <a:latin typeface="+mn-lt"/>
              <a:ea typeface="ＭＳ Ｐゴシック" charset="0"/>
              <a:cs typeface="ＭＳ Ｐゴシック" charset="0"/>
            </a:endParaRPr>
          </a:p>
        </p:txBody>
      </p:sp>
      <p:sp>
        <p:nvSpPr>
          <p:cNvPr id="29698" name="Rectangle 3"/>
          <p:cNvSpPr>
            <a:spLocks noGrp="1" noChangeArrowheads="1"/>
          </p:cNvSpPr>
          <p:nvPr>
            <p:ph idx="1"/>
          </p:nvPr>
        </p:nvSpPr>
        <p:spPr>
          <a:xfrm>
            <a:off x="436240" y="1196752"/>
            <a:ext cx="8062912" cy="4464496"/>
          </a:xfrm>
        </p:spPr>
        <p:txBody>
          <a:bodyPr lIns="90488" tIns="44450" rIns="90488" bIns="44450"/>
          <a:lstStyle/>
          <a:p>
            <a:pPr marL="0" indent="0">
              <a:spcBef>
                <a:spcPts val="0"/>
              </a:spcBef>
              <a:buClr>
                <a:schemeClr val="accent2"/>
              </a:buClr>
            </a:pPr>
            <a:r>
              <a:rPr lang="en-GB" sz="2800" dirty="0" smtClean="0">
                <a:ea typeface="ＭＳ Ｐゴシック" charset="0"/>
                <a:cs typeface="ＭＳ Ｐゴシック" charset="0"/>
              </a:rPr>
              <a:t>Positivist </a:t>
            </a:r>
          </a:p>
          <a:p>
            <a:pPr marL="0" indent="0">
              <a:spcBef>
                <a:spcPts val="0"/>
              </a:spcBef>
              <a:buClr>
                <a:schemeClr val="accent2"/>
              </a:buClr>
              <a:buNone/>
            </a:pPr>
            <a:r>
              <a:rPr lang="en-GB" altLang="en-US" sz="2800" dirty="0"/>
              <a:t>The aim of the positivist researcher is to: uncover timeless truths; test hypotheses </a:t>
            </a:r>
          </a:p>
          <a:p>
            <a:pPr marL="0" indent="0">
              <a:spcBef>
                <a:spcPts val="0"/>
              </a:spcBef>
              <a:buClr>
                <a:schemeClr val="accent2"/>
              </a:buClr>
              <a:buNone/>
            </a:pPr>
            <a:endParaRPr lang="en-GB" sz="2800" dirty="0" smtClean="0">
              <a:ea typeface="ＭＳ Ｐゴシック" charset="0"/>
              <a:cs typeface="ＭＳ Ｐゴシック" charset="0"/>
            </a:endParaRPr>
          </a:p>
          <a:p>
            <a:pPr marL="0" indent="0">
              <a:spcBef>
                <a:spcPts val="0"/>
              </a:spcBef>
              <a:buClr>
                <a:schemeClr val="accent2"/>
              </a:buClr>
            </a:pPr>
            <a:r>
              <a:rPr lang="en-GB" sz="2800" dirty="0" smtClean="0">
                <a:ea typeface="ＭＳ Ｐゴシック" charset="0"/>
                <a:cs typeface="ＭＳ Ｐゴシック" charset="0"/>
              </a:rPr>
              <a:t>Interpretivist </a:t>
            </a:r>
          </a:p>
          <a:p>
            <a:pPr marL="0" indent="0">
              <a:spcBef>
                <a:spcPts val="0"/>
              </a:spcBef>
              <a:buClr>
                <a:schemeClr val="accent2"/>
              </a:buClr>
              <a:buNone/>
            </a:pPr>
            <a:r>
              <a:rPr lang="en-GB" altLang="en-US" sz="2800" dirty="0"/>
              <a:t>The aim of the interpretivist researcher is to: investigate perceptions; jointly construct reality.</a:t>
            </a:r>
            <a:br>
              <a:rPr lang="en-GB" altLang="en-US" sz="2800" dirty="0"/>
            </a:br>
            <a:endParaRPr lang="en-GB" sz="2800" dirty="0">
              <a:ea typeface="ＭＳ Ｐゴシック" charset="0"/>
              <a:cs typeface="ＭＳ Ｐゴシック" charset="0"/>
            </a:endParaRPr>
          </a:p>
          <a:p>
            <a:pPr marL="0" indent="0">
              <a:spcBef>
                <a:spcPts val="0"/>
              </a:spcBef>
              <a:buClr>
                <a:schemeClr val="accent2"/>
              </a:buClr>
            </a:pPr>
            <a:r>
              <a:rPr lang="en-GB" sz="2800" dirty="0" smtClean="0">
                <a:ea typeface="ＭＳ Ｐゴシック" charset="0"/>
                <a:cs typeface="ＭＳ Ｐゴシック" charset="0"/>
              </a:rPr>
              <a:t>Critical</a:t>
            </a:r>
          </a:p>
          <a:p>
            <a:pPr marL="0" indent="0">
              <a:spcBef>
                <a:spcPts val="0"/>
              </a:spcBef>
              <a:buClr>
                <a:schemeClr val="accent2"/>
              </a:buClr>
              <a:buNone/>
            </a:pPr>
            <a:r>
              <a:rPr lang="en-GB" altLang="en-US" sz="2800" dirty="0"/>
              <a:t>The aim of the critical researcher is to: change the world; bring about social justice.</a:t>
            </a:r>
          </a:p>
          <a:p>
            <a:pPr marL="0" indent="0">
              <a:spcBef>
                <a:spcPts val="0"/>
              </a:spcBef>
              <a:buClr>
                <a:schemeClr val="accent2"/>
              </a:buClr>
            </a:pPr>
            <a:endParaRPr lang="en-GB" sz="2800" dirty="0">
              <a:ea typeface="ＭＳ Ｐゴシック" charset="0"/>
              <a:cs typeface="ＭＳ Ｐゴシック" charset="0"/>
            </a:endParaRPr>
          </a:p>
          <a:p>
            <a:pPr marL="0" indent="0">
              <a:spcBef>
                <a:spcPts val="0"/>
              </a:spcBef>
              <a:buClr>
                <a:schemeClr val="accent2"/>
              </a:buClr>
            </a:pPr>
            <a:endParaRPr lang="en-GB" altLang="en-US" sz="2800" b="1" noProof="0" dirty="0" smtClean="0"/>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noChangeArrowheads="1"/>
          </p:cNvSpPr>
          <p:nvPr>
            <p:ph type="title"/>
          </p:nvPr>
        </p:nvSpPr>
        <p:spPr>
          <a:xfrm>
            <a:off x="395536" y="404664"/>
            <a:ext cx="8229600" cy="511156"/>
          </a:xfrm>
        </p:spPr>
        <p:txBody>
          <a:bodyPr/>
          <a:lstStyle/>
          <a:p>
            <a:pPr eaLnBrk="1" hangingPunct="1"/>
            <a:r>
              <a:rPr lang="en-GB" altLang="en-US" sz="4000" noProof="0" dirty="0" smtClean="0"/>
              <a:t>Two paradigms – a traditional view</a:t>
            </a:r>
          </a:p>
        </p:txBody>
      </p:sp>
      <p:graphicFrame>
        <p:nvGraphicFramePr>
          <p:cNvPr id="176187" name="Group 59"/>
          <p:cNvGraphicFramePr>
            <a:graphicFrameLocks noGrp="1"/>
          </p:cNvGraphicFramePr>
          <p:nvPr>
            <p:ph type="tbl" idx="1"/>
            <p:extLst>
              <p:ext uri="{D42A27DB-BD31-4B8C-83A1-F6EECF244321}">
                <p14:modId xmlns:p14="http://schemas.microsoft.com/office/powerpoint/2010/main" val="487602746"/>
              </p:ext>
            </p:extLst>
          </p:nvPr>
        </p:nvGraphicFramePr>
        <p:xfrm>
          <a:off x="439564" y="1268760"/>
          <a:ext cx="8462962" cy="5257803"/>
        </p:xfrm>
        <a:graphic>
          <a:graphicData uri="http://schemas.openxmlformats.org/drawingml/2006/table">
            <a:tbl>
              <a:tblPr/>
              <a:tblGrid>
                <a:gridCol w="4214812"/>
                <a:gridCol w="4248150"/>
              </a:tblGrid>
              <a:tr h="496888">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GB" altLang="en-US" sz="2400" b="1" i="0" u="none" strike="noStrike" cap="none" normalizeH="0" baseline="0" dirty="0" smtClean="0">
                          <a:ln>
                            <a:noFill/>
                          </a:ln>
                          <a:solidFill>
                            <a:schemeClr val="tx1"/>
                          </a:solidFill>
                          <a:effectLst/>
                          <a:latin typeface="+mn-lt"/>
                          <a:ea typeface="MS PGothic" panose="020B0600070205080204" pitchFamily="34" charset="-128"/>
                        </a:rPr>
                        <a:t>Positivism</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GB" altLang="en-US" sz="2400" b="1" i="0" u="none" strike="noStrike" cap="none" normalizeH="0" baseline="0" dirty="0" smtClean="0">
                          <a:ln>
                            <a:noFill/>
                          </a:ln>
                          <a:solidFill>
                            <a:schemeClr val="tx1"/>
                          </a:solidFill>
                          <a:effectLst/>
                          <a:latin typeface="+mn-lt"/>
                          <a:ea typeface="MS PGothic" panose="020B0600070205080204" pitchFamily="34" charset="-128"/>
                        </a:rPr>
                        <a:t>Interpretivism</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363">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rPr>
                        <a:t>Realism</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Nominalism</a:t>
                      </a:r>
                      <a:endPar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endParaRP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8663">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Universal knowledge - generalisability</a:t>
                      </a:r>
                      <a:endPar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endParaRP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context specific, unique</a:t>
                      </a:r>
                      <a:r>
                        <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rPr>
                        <a:t> </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013">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US" sz="2000" b="0" i="0" u="none" strike="noStrike" cap="none" normalizeH="0" baseline="0" dirty="0" smtClean="0">
                          <a:ln>
                            <a:noFill/>
                          </a:ln>
                          <a:solidFill>
                            <a:srgbClr val="000000"/>
                          </a:solidFill>
                          <a:effectLst/>
                          <a:latin typeface="+mn-lt"/>
                          <a:ea typeface="MS PGothic" panose="020B0600070205080204" pitchFamily="34" charset="-128"/>
                          <a:cs typeface="Times New Roman" panose="02020603050405020304" pitchFamily="18" charset="0"/>
                        </a:rPr>
                        <a:t>Objectivity - research is unbiased</a:t>
                      </a:r>
                      <a:endParaRPr kumimoji="0" lang="en-GB" altLang="en-US" sz="2000" b="0" i="0" u="none" strike="noStrike" cap="none" normalizeH="0" baseline="0" dirty="0" smtClean="0">
                        <a:ln>
                          <a:noFill/>
                        </a:ln>
                        <a:solidFill>
                          <a:srgbClr val="000000"/>
                        </a:solidFill>
                        <a:effectLst/>
                        <a:latin typeface="+mn-lt"/>
                        <a:ea typeface="MS PGothic" panose="020B0600070205080204" pitchFamily="34" charset="-128"/>
                        <a:cs typeface="Times New Roman" panose="02020603050405020304" pitchFamily="18" charset="0"/>
                      </a:endParaRP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GB" altLang="en-US" sz="2000" b="0" i="0" u="none" strike="noStrike" cap="none" normalizeH="0" baseline="0" dirty="0" smtClean="0">
                          <a:ln>
                            <a:noFill/>
                          </a:ln>
                          <a:solidFill>
                            <a:srgbClr val="000000"/>
                          </a:solidFill>
                          <a:effectLst/>
                          <a:latin typeface="+mn-lt"/>
                          <a:ea typeface="MS PGothic" panose="020B0600070205080204" pitchFamily="34" charset="-128"/>
                          <a:cs typeface="Times New Roman" panose="02020603050405020304" pitchFamily="18" charset="0"/>
                        </a:rPr>
                        <a:t>Subjectivity – human element</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7750">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Measurement &amp; precision - quantities, amount, intensity, frequency</a:t>
                      </a:r>
                      <a:r>
                        <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rPr>
                        <a:t> </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the qualities of entities, processes and meanings</a:t>
                      </a:r>
                      <a:endPar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endParaRP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8663">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GB" sz="2000" b="0" i="0" u="none" strike="noStrike" cap="none" normalizeH="0" baseline="0" dirty="0" smtClean="0">
                          <a:ln>
                            <a:noFill/>
                          </a:ln>
                          <a:solidFill>
                            <a:schemeClr val="tx1"/>
                          </a:solidFill>
                          <a:effectLst/>
                          <a:latin typeface="+mn-lt"/>
                          <a:ea typeface="MS PGothic" panose="020B0600070205080204" pitchFamily="34" charset="-128"/>
                        </a:rPr>
                        <a:t>‘</a:t>
                      </a: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Hard</a:t>
                      </a:r>
                      <a:r>
                        <a:rPr kumimoji="0" lang="en-US" altLang="en-GB" sz="2000" b="0" i="0" u="none" strike="noStrike" cap="none" normalizeH="0" baseline="0" dirty="0" smtClean="0">
                          <a:ln>
                            <a:noFill/>
                          </a:ln>
                          <a:solidFill>
                            <a:schemeClr val="tx1"/>
                          </a:solidFill>
                          <a:effectLst/>
                          <a:latin typeface="+mn-lt"/>
                          <a:ea typeface="MS PGothic" panose="020B0600070205080204" pitchFamily="34" charset="-128"/>
                        </a:rPr>
                        <a:t>’</a:t>
                      </a: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 data - numeric</a:t>
                      </a:r>
                      <a:r>
                        <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rPr>
                        <a:t> </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ja-JP" altLang="en-GB" sz="2000" b="0" i="0" u="none" strike="noStrike" cap="none" normalizeH="0" baseline="0" smtClean="0">
                          <a:ln>
                            <a:noFill/>
                          </a:ln>
                          <a:solidFill>
                            <a:schemeClr val="tx1"/>
                          </a:solidFill>
                          <a:effectLst/>
                          <a:latin typeface="+mn-lt"/>
                          <a:ea typeface="MS PGothic" panose="020B0600070205080204" pitchFamily="34" charset="-128"/>
                        </a:rPr>
                        <a:t>‘</a:t>
                      </a:r>
                      <a:r>
                        <a:rPr kumimoji="0" lang="en-GB" altLang="ja-JP" sz="2000" b="0" i="0" u="none" strike="noStrike" cap="none" normalizeH="0" baseline="0" dirty="0" smtClean="0">
                          <a:ln>
                            <a:noFill/>
                          </a:ln>
                          <a:solidFill>
                            <a:schemeClr val="tx1"/>
                          </a:solidFill>
                          <a:effectLst/>
                          <a:latin typeface="+mn-lt"/>
                          <a:ea typeface="MS PGothic" panose="020B0600070205080204" pitchFamily="34" charset="-128"/>
                        </a:rPr>
                        <a:t>Soft</a:t>
                      </a:r>
                      <a:r>
                        <a:rPr kumimoji="0" lang="ja-JP" altLang="en-GB" sz="2000" b="0" i="0" u="none" strike="noStrike" cap="none" normalizeH="0" baseline="0" smtClean="0">
                          <a:ln>
                            <a:noFill/>
                          </a:ln>
                          <a:solidFill>
                            <a:schemeClr val="tx1"/>
                          </a:solidFill>
                          <a:effectLst/>
                          <a:latin typeface="+mn-lt"/>
                          <a:ea typeface="MS PGothic" panose="020B0600070205080204" pitchFamily="34" charset="-128"/>
                        </a:rPr>
                        <a:t>’</a:t>
                      </a:r>
                      <a:r>
                        <a:rPr kumimoji="0" lang="en-GB" altLang="ja-JP" sz="2000" b="0" i="0" u="none" strike="noStrike" cap="none" normalizeH="0" baseline="0" dirty="0" smtClean="0">
                          <a:ln>
                            <a:noFill/>
                          </a:ln>
                          <a:solidFill>
                            <a:schemeClr val="tx1"/>
                          </a:solidFill>
                          <a:effectLst/>
                          <a:latin typeface="+mn-lt"/>
                          <a:ea typeface="MS PGothic" panose="020B0600070205080204" pitchFamily="34" charset="-128"/>
                        </a:rPr>
                        <a:t> data – language, texts, images</a:t>
                      </a:r>
                      <a:endPar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endParaRP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8663">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rPr>
                        <a:t>Control, cause &amp; effect</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US" altLang="en-US" sz="2000" b="0" i="0" u="none" strike="noStrike" cap="none" normalizeH="0" baseline="0" dirty="0" smtClean="0">
                          <a:ln>
                            <a:noFill/>
                          </a:ln>
                          <a:solidFill>
                            <a:schemeClr val="tx1"/>
                          </a:solidFill>
                          <a:effectLst/>
                          <a:latin typeface="+mn-lt"/>
                          <a:ea typeface="MS PGothic" panose="020B0600070205080204" pitchFamily="34" charset="-128"/>
                        </a:rPr>
                        <a:t>Understanding actions / meanings</a:t>
                      </a:r>
                      <a:endPar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endParaRP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8800">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rPr>
                        <a:t>Value free</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Calibri" panose="020F0502020204030204" pitchFamily="34" charset="0"/>
                          <a:ea typeface="MS PGothic" panose="020B0600070205080204" pitchFamily="34" charset="-128"/>
                        </a:defRPr>
                      </a:lvl1pPr>
                      <a:lvl2pPr marL="742950" indent="-285750">
                        <a:spcBef>
                          <a:spcPct val="20000"/>
                        </a:spcBef>
                        <a:defRPr sz="2400">
                          <a:solidFill>
                            <a:schemeClr val="tx1"/>
                          </a:solidFill>
                          <a:latin typeface="Calibri" panose="020F0502020204030204" pitchFamily="34" charset="0"/>
                          <a:ea typeface="MS PGothic" panose="020B0600070205080204" pitchFamily="34" charset="-128"/>
                        </a:defRPr>
                      </a:lvl2pPr>
                      <a:lvl3pPr marL="1143000" indent="-228600">
                        <a:spcBef>
                          <a:spcPct val="20000"/>
                        </a:spcBef>
                        <a:defRPr sz="2000">
                          <a:solidFill>
                            <a:schemeClr val="tx1"/>
                          </a:solidFill>
                          <a:latin typeface="Calibri" panose="020F0502020204030204" pitchFamily="34" charset="0"/>
                          <a:ea typeface="MS PGothic" panose="020B0600070205080204" pitchFamily="34" charset="-128"/>
                        </a:defRPr>
                      </a:lvl3pPr>
                      <a:lvl4pPr marL="1600200" indent="-228600">
                        <a:spcBef>
                          <a:spcPct val="20000"/>
                        </a:spcBef>
                        <a:defRPr>
                          <a:solidFill>
                            <a:schemeClr val="tx1"/>
                          </a:solidFill>
                          <a:latin typeface="Calibri" panose="020F0502020204030204" pitchFamily="34" charset="0"/>
                          <a:ea typeface="MS PGothic" panose="020B0600070205080204" pitchFamily="34" charset="-128"/>
                        </a:defRPr>
                      </a:lvl4pPr>
                      <a:lvl5pPr marL="2057400" indent="-228600">
                        <a:spcBef>
                          <a:spcPct val="20000"/>
                        </a:spcBef>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95000"/>
                        </a:lnSpc>
                        <a:spcBef>
                          <a:spcPct val="25000"/>
                        </a:spcBef>
                        <a:spcAft>
                          <a:spcPct val="25000"/>
                        </a:spcAft>
                        <a:buClr>
                          <a:srgbClr val="FF3300"/>
                        </a:buClr>
                        <a:buSzPct val="150000"/>
                        <a:buFont typeface="Arial" panose="020B0604020202020204" pitchFamily="34" charset="0"/>
                        <a:buNone/>
                        <a:tabLst/>
                      </a:pPr>
                      <a:r>
                        <a:rPr kumimoji="0" lang="en-GB" altLang="en-US" sz="2000" b="0" i="0" u="none" strike="noStrike" cap="none" normalizeH="0" baseline="0" dirty="0" smtClean="0">
                          <a:ln>
                            <a:noFill/>
                          </a:ln>
                          <a:solidFill>
                            <a:schemeClr val="tx1"/>
                          </a:solidFill>
                          <a:effectLst/>
                          <a:latin typeface="+mn-lt"/>
                          <a:ea typeface="MS PGothic" panose="020B0600070205080204" pitchFamily="34" charset="-128"/>
                        </a:rPr>
                        <a:t>Value laden</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txBox="1">
            <a:spLocks noChangeArrowheads="1"/>
          </p:cNvSpPr>
          <p:nvPr/>
        </p:nvSpPr>
        <p:spPr bwMode="auto">
          <a:xfrm>
            <a:off x="314674" y="679136"/>
            <a:ext cx="8413774" cy="52404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nSpc>
                <a:spcPct val="150000"/>
              </a:lnSpc>
              <a:spcBef>
                <a:spcPct val="20000"/>
              </a:spcBef>
            </a:pPr>
            <a:endParaRPr lang="en-GB" altLang="en-US" b="1" dirty="0">
              <a:latin typeface="Calibri" panose="020F0502020204030204" pitchFamily="34" charset="0"/>
            </a:endParaRPr>
          </a:p>
          <a:p>
            <a:pPr>
              <a:spcBef>
                <a:spcPct val="20000"/>
              </a:spcBef>
              <a:spcAft>
                <a:spcPts val="1200"/>
              </a:spcAft>
            </a:pPr>
            <a:r>
              <a:rPr lang="en-GB" altLang="en-US" sz="2800" dirty="0">
                <a:latin typeface="Calibri" panose="020F0502020204030204" pitchFamily="34" charset="0"/>
              </a:rPr>
              <a:t>Nowadays there is recognition of commonalities between quantitative &amp; qualitative  approaches:</a:t>
            </a:r>
          </a:p>
          <a:p>
            <a:pPr marL="698500" indent="-342900">
              <a:spcBef>
                <a:spcPct val="20000"/>
              </a:spcBef>
              <a:spcAft>
                <a:spcPts val="1200"/>
              </a:spcAft>
              <a:buFont typeface="Arial"/>
              <a:buChar char="•"/>
            </a:pPr>
            <a:r>
              <a:rPr lang="en-GB" altLang="en-US" sz="2800" dirty="0" smtClean="0">
                <a:latin typeface="Calibri" panose="020F0502020204030204" pitchFamily="34" charset="0"/>
              </a:rPr>
              <a:t>Both </a:t>
            </a:r>
            <a:r>
              <a:rPr lang="en-GB" altLang="en-US" sz="2800" dirty="0">
                <a:latin typeface="Calibri" panose="020F0502020204030204" pitchFamily="34" charset="0"/>
              </a:rPr>
              <a:t>use empirical observations to address research questions</a:t>
            </a:r>
          </a:p>
          <a:p>
            <a:pPr marL="698500" indent="-342900">
              <a:spcBef>
                <a:spcPct val="20000"/>
              </a:spcBef>
              <a:spcAft>
                <a:spcPts val="1200"/>
              </a:spcAft>
              <a:buFont typeface="Arial"/>
              <a:buChar char="•"/>
            </a:pPr>
            <a:r>
              <a:rPr lang="en-GB" altLang="en-US" sz="2800" dirty="0" smtClean="0">
                <a:latin typeface="Calibri" panose="020F0502020204030204" pitchFamily="34" charset="0"/>
              </a:rPr>
              <a:t>Both </a:t>
            </a:r>
            <a:r>
              <a:rPr lang="en-GB" altLang="en-US" sz="2800" dirty="0">
                <a:latin typeface="Calibri" panose="020F0502020204030204" pitchFamily="34" charset="0"/>
              </a:rPr>
              <a:t>(should!) incorporate safeguards to minimise sources of invalidity/untrustworthiness</a:t>
            </a:r>
          </a:p>
          <a:p>
            <a:pPr marL="698500" indent="-342900">
              <a:spcBef>
                <a:spcPct val="20000"/>
              </a:spcBef>
              <a:spcAft>
                <a:spcPts val="1200"/>
              </a:spcAft>
              <a:buFont typeface="Arial"/>
              <a:buChar char="•"/>
            </a:pPr>
            <a:r>
              <a:rPr lang="en-GB" altLang="en-US" sz="2800" dirty="0" smtClean="0">
                <a:latin typeface="Calibri" panose="020F0502020204030204" pitchFamily="34" charset="0"/>
              </a:rPr>
              <a:t>Both </a:t>
            </a:r>
            <a:r>
              <a:rPr lang="en-GB" altLang="en-US" sz="2800" dirty="0">
                <a:latin typeface="Calibri" panose="020F0502020204030204" pitchFamily="34" charset="0"/>
              </a:rPr>
              <a:t>have </a:t>
            </a:r>
            <a:r>
              <a:rPr lang="en-GB" altLang="en-US" sz="2800" dirty="0" smtClean="0">
                <a:latin typeface="Calibri" panose="020F0502020204030204" pitchFamily="34" charset="0"/>
              </a:rPr>
              <a:t>the goal </a:t>
            </a:r>
            <a:r>
              <a:rPr lang="en-GB" altLang="en-US" sz="2800" dirty="0">
                <a:latin typeface="Calibri" panose="020F0502020204030204" pitchFamily="34" charset="0"/>
              </a:rPr>
              <a:t>of increasing </a:t>
            </a:r>
            <a:r>
              <a:rPr lang="en-GB" altLang="en-US" sz="2800" dirty="0" smtClean="0">
                <a:latin typeface="Calibri" panose="020F0502020204030204" pitchFamily="34" charset="0"/>
              </a:rPr>
              <a:t>understanding, </a:t>
            </a:r>
            <a:r>
              <a:rPr lang="en-GB" altLang="en-US" sz="2800" dirty="0">
                <a:latin typeface="Calibri" panose="020F0502020204030204" pitchFamily="34" charset="0"/>
              </a:rPr>
              <a:t>seeking to provide warranted assertions about human beings/groups and their environments</a:t>
            </a:r>
          </a:p>
        </p:txBody>
      </p:sp>
      <p:sp>
        <p:nvSpPr>
          <p:cNvPr id="35842" name="Rectangle 6"/>
          <p:cNvSpPr>
            <a:spLocks noChangeArrowheads="1"/>
          </p:cNvSpPr>
          <p:nvPr/>
        </p:nvSpPr>
        <p:spPr bwMode="auto">
          <a:xfrm>
            <a:off x="7019925" y="333375"/>
            <a:ext cx="1944688" cy="750888"/>
          </a:xfrm>
          <a:prstGeom prst="rect">
            <a:avLst/>
          </a:prstGeom>
          <a:solidFill>
            <a:schemeClr val="bg1"/>
          </a:solidFill>
          <a:ln w="9525">
            <a:solidFill>
              <a:schemeClr val="bg1"/>
            </a:solidFill>
            <a:round/>
            <a:headEnd/>
            <a:tailEnd/>
          </a:ln>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dirty="0"/>
          </a:p>
        </p:txBody>
      </p:sp>
      <p:sp>
        <p:nvSpPr>
          <p:cNvPr id="5" name="Title 1"/>
          <p:cNvSpPr>
            <a:spLocks noGrp="1"/>
          </p:cNvSpPr>
          <p:nvPr>
            <p:ph type="title"/>
          </p:nvPr>
        </p:nvSpPr>
        <p:spPr>
          <a:xfrm>
            <a:off x="262682" y="361355"/>
            <a:ext cx="8229600" cy="798964"/>
          </a:xfrm>
        </p:spPr>
        <p:txBody>
          <a:bodyPr/>
          <a:lstStyle/>
          <a:p>
            <a:r>
              <a:rPr lang="en-GB" altLang="en-US" noProof="0" dirty="0">
                <a:latin typeface="Calibri" panose="020F0502020204030204" pitchFamily="34" charset="0"/>
              </a:rPr>
              <a:t>Move away </a:t>
            </a:r>
            <a:r>
              <a:rPr lang="en-GB" altLang="en-US" noProof="0" dirty="0" smtClean="0">
                <a:latin typeface="Calibri" panose="020F0502020204030204" pitchFamily="34" charset="0"/>
              </a:rPr>
              <a:t>from ‘</a:t>
            </a:r>
            <a:r>
              <a:rPr lang="en-GB" altLang="ja-JP" noProof="0" dirty="0" smtClean="0">
                <a:latin typeface="Calibri" panose="020F0502020204030204" pitchFamily="34" charset="0"/>
              </a:rPr>
              <a:t>paradigm wars’</a:t>
            </a:r>
            <a:endParaRPr lang="en-GB" noProof="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1043608" y="764704"/>
            <a:ext cx="4143375" cy="1066800"/>
          </a:xfrm>
        </p:spPr>
        <p:txBody>
          <a:bodyPr/>
          <a:lstStyle/>
          <a:p>
            <a:r>
              <a:rPr lang="en-GB" altLang="en-US" sz="4000" noProof="0" dirty="0" smtClean="0"/>
              <a:t>Mixed methods</a:t>
            </a:r>
          </a:p>
        </p:txBody>
      </p:sp>
      <p:sp>
        <p:nvSpPr>
          <p:cNvPr id="37890" name="Content Placeholder 2"/>
          <p:cNvSpPr>
            <a:spLocks noGrp="1"/>
          </p:cNvSpPr>
          <p:nvPr>
            <p:ph idx="1"/>
          </p:nvPr>
        </p:nvSpPr>
        <p:spPr>
          <a:xfrm>
            <a:off x="611560" y="1988840"/>
            <a:ext cx="8283575" cy="3024336"/>
          </a:xfrm>
        </p:spPr>
        <p:txBody>
          <a:bodyPr/>
          <a:lstStyle/>
          <a:p>
            <a:pPr>
              <a:spcAft>
                <a:spcPts val="1800"/>
              </a:spcAft>
            </a:pPr>
            <a:r>
              <a:rPr lang="en-GB" altLang="en-US" sz="2800" noProof="0" dirty="0" smtClean="0"/>
              <a:t>Combine quantitative and qualitative approaches</a:t>
            </a:r>
          </a:p>
          <a:p>
            <a:pPr>
              <a:spcAft>
                <a:spcPts val="1800"/>
              </a:spcAft>
            </a:pPr>
            <a:r>
              <a:rPr lang="en-GB" altLang="ja-JP" sz="2800" noProof="0" dirty="0" smtClean="0"/>
              <a:t>‘Best of both worlds’? Always? Sometimes?</a:t>
            </a:r>
          </a:p>
          <a:p>
            <a:pPr>
              <a:spcAft>
                <a:spcPts val="1800"/>
              </a:spcAft>
            </a:pPr>
            <a:r>
              <a:rPr lang="en-GB" altLang="en-US" sz="2800" noProof="0" dirty="0" smtClean="0"/>
              <a:t>Can provide breadth and depth</a:t>
            </a:r>
          </a:p>
          <a:p>
            <a:pPr>
              <a:spcAft>
                <a:spcPts val="1800"/>
              </a:spcAft>
            </a:pPr>
            <a:r>
              <a:rPr lang="en-GB" altLang="en-US" sz="2800" noProof="0" dirty="0" smtClean="0"/>
              <a:t>Contribute to methodological triangulation, which may strengthen </a:t>
            </a:r>
            <a:r>
              <a:rPr lang="en-GB" altLang="en-US" sz="2800" dirty="0" smtClean="0"/>
              <a:t>(precision of) </a:t>
            </a:r>
            <a:r>
              <a:rPr lang="en-GB" altLang="en-US" sz="2800" noProof="0" dirty="0" smtClean="0"/>
              <a:t>conclusions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Content Placeholder 2"/>
          <p:cNvSpPr>
            <a:spLocks noGrp="1"/>
          </p:cNvSpPr>
          <p:nvPr>
            <p:ph idx="1"/>
          </p:nvPr>
        </p:nvSpPr>
        <p:spPr>
          <a:xfrm>
            <a:off x="467544" y="1052736"/>
            <a:ext cx="8136904" cy="4824536"/>
          </a:xfrm>
          <a:solidFill>
            <a:schemeClr val="bg1"/>
          </a:solidFill>
        </p:spPr>
        <p:txBody>
          <a:bodyPr/>
          <a:lstStyle/>
          <a:p>
            <a:pPr algn="just">
              <a:spcBef>
                <a:spcPts val="0"/>
              </a:spcBef>
              <a:spcAft>
                <a:spcPts val="0"/>
              </a:spcAft>
            </a:pPr>
            <a:r>
              <a:rPr lang="en-GB" altLang="en-US" sz="2800" noProof="0" dirty="0" smtClean="0"/>
              <a:t>Research is becoming increasingly interdisciplinary, complex and dynamic</a:t>
            </a:r>
          </a:p>
          <a:p>
            <a:pPr algn="just">
              <a:spcBef>
                <a:spcPts val="0"/>
              </a:spcBef>
              <a:spcAft>
                <a:spcPts val="0"/>
              </a:spcAft>
            </a:pPr>
            <a:r>
              <a:rPr lang="en-GB" altLang="en-US" sz="2800" noProof="0" dirty="0" smtClean="0"/>
              <a:t>Researchers need a solid appreciation of different methods to facilitate communication, promote collaboration and provide quality outcomes</a:t>
            </a:r>
          </a:p>
          <a:p>
            <a:pPr algn="just">
              <a:spcBef>
                <a:spcPts val="0"/>
              </a:spcBef>
              <a:spcAft>
                <a:spcPts val="0"/>
              </a:spcAft>
            </a:pPr>
            <a:r>
              <a:rPr lang="en-GB" altLang="en-US" sz="2800" noProof="0" dirty="0" smtClean="0"/>
              <a:t>The link between research method and paradigm is not absolute</a:t>
            </a:r>
          </a:p>
          <a:p>
            <a:pPr algn="just">
              <a:spcBef>
                <a:spcPts val="0"/>
              </a:spcBef>
              <a:spcAft>
                <a:spcPts val="0"/>
              </a:spcAft>
            </a:pPr>
            <a:r>
              <a:rPr lang="en-GB" altLang="en-US" sz="2800" noProof="0" dirty="0" smtClean="0"/>
              <a:t>A pragmatic/balanced/pluralist position encourages researchers to mix research approaches in </a:t>
            </a:r>
            <a:r>
              <a:rPr lang="en-GB" altLang="en-US" sz="2800" b="1" noProof="0" dirty="0" smtClean="0"/>
              <a:t>ways that offer the best opportunities for answering important research questions</a:t>
            </a:r>
            <a:r>
              <a:rPr lang="en-GB" altLang="en-US" sz="2800" noProof="0" dirty="0" smtClean="0"/>
              <a:t>.</a:t>
            </a:r>
            <a:endParaRPr lang="en-GB" altLang="en-US" sz="2800" b="1" noProof="0" dirty="0" smtClean="0"/>
          </a:p>
        </p:txBody>
      </p:sp>
      <p:sp>
        <p:nvSpPr>
          <p:cNvPr id="2" name="TextBox 1"/>
          <p:cNvSpPr txBox="1"/>
          <p:nvPr/>
        </p:nvSpPr>
        <p:spPr>
          <a:xfrm>
            <a:off x="395536" y="332656"/>
            <a:ext cx="7704856" cy="707886"/>
          </a:xfrm>
          <a:prstGeom prst="rect">
            <a:avLst/>
          </a:prstGeom>
          <a:noFill/>
        </p:spPr>
        <p:txBody>
          <a:bodyPr wrap="square" rtlCol="0">
            <a:spAutoFit/>
          </a:bodyPr>
          <a:lstStyle/>
          <a:p>
            <a:r>
              <a:rPr lang="en-GB" sz="4000" b="1" dirty="0" smtClean="0">
                <a:latin typeface="Calibri"/>
                <a:cs typeface="Calibri"/>
              </a:rPr>
              <a:t>In summary</a:t>
            </a:r>
            <a:endParaRPr lang="en-GB" sz="4000" b="1" dirty="0">
              <a:latin typeface="Calibri"/>
              <a:cs typeface="Calibri"/>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683568" y="1052736"/>
            <a:ext cx="7024688" cy="668337"/>
          </a:xfrm>
        </p:spPr>
        <p:txBody>
          <a:bodyPr/>
          <a:lstStyle/>
          <a:p>
            <a:pPr eaLnBrk="1" hangingPunct="1"/>
            <a:r>
              <a:rPr lang="en-GB" altLang="en-US" sz="4000" noProof="0" dirty="0" smtClean="0"/>
              <a:t>Recommended</a:t>
            </a:r>
            <a:br>
              <a:rPr lang="en-GB" altLang="en-US" sz="4000" noProof="0" dirty="0" smtClean="0"/>
            </a:br>
            <a:r>
              <a:rPr lang="en-GB" altLang="en-US" sz="4000" noProof="0" dirty="0" smtClean="0"/>
              <a:t>reading</a:t>
            </a:r>
          </a:p>
        </p:txBody>
      </p:sp>
      <p:sp>
        <p:nvSpPr>
          <p:cNvPr id="19458" name="Rectangle 3"/>
          <p:cNvSpPr>
            <a:spLocks noGrp="1" noChangeArrowheads="1"/>
          </p:cNvSpPr>
          <p:nvPr>
            <p:ph type="body" sz="half" idx="1"/>
          </p:nvPr>
        </p:nvSpPr>
        <p:spPr>
          <a:xfrm>
            <a:off x="683568" y="2872542"/>
            <a:ext cx="4286250" cy="2376264"/>
          </a:xfrm>
        </p:spPr>
        <p:txBody>
          <a:bodyPr/>
          <a:lstStyle/>
          <a:p>
            <a:pPr marL="0" indent="0" eaLnBrk="1" hangingPunct="1">
              <a:lnSpc>
                <a:spcPct val="90000"/>
              </a:lnSpc>
              <a:buFontTx/>
              <a:buNone/>
            </a:pPr>
            <a:r>
              <a:rPr lang="en-GB" altLang="en-US" sz="2400" noProof="0" dirty="0" smtClean="0">
                <a:cs typeface="Arial" panose="020B0604020202020204" pitchFamily="34" charset="0"/>
              </a:rPr>
              <a:t>Briggs, A., Coleman, M. and Morrison, M.(eds.) (2012)</a:t>
            </a:r>
          </a:p>
          <a:p>
            <a:pPr marL="0" indent="0" eaLnBrk="1" hangingPunct="1">
              <a:lnSpc>
                <a:spcPct val="90000"/>
              </a:lnSpc>
              <a:buFontTx/>
              <a:buNone/>
            </a:pPr>
            <a:endParaRPr lang="en-GB" altLang="en-US" sz="2400" i="1" noProof="0" dirty="0" smtClean="0">
              <a:cs typeface="Arial" panose="020B0604020202020204" pitchFamily="34" charset="0"/>
            </a:endParaRPr>
          </a:p>
          <a:p>
            <a:pPr marL="0" indent="0" eaLnBrk="1" hangingPunct="1">
              <a:lnSpc>
                <a:spcPct val="90000"/>
              </a:lnSpc>
              <a:buFontTx/>
              <a:buNone/>
            </a:pPr>
            <a:r>
              <a:rPr lang="en-GB" altLang="en-US" sz="2400" i="1" noProof="0" dirty="0" smtClean="0">
                <a:cs typeface="Arial" panose="020B0604020202020204" pitchFamily="34" charset="0"/>
              </a:rPr>
              <a:t>Research Methods in Educational Leadership, </a:t>
            </a:r>
            <a:r>
              <a:rPr lang="en-GB" altLang="en-US" sz="2400" noProof="0" dirty="0" smtClean="0">
                <a:cs typeface="Arial" panose="020B0604020202020204" pitchFamily="34" charset="0"/>
              </a:rPr>
              <a:t>3</a:t>
            </a:r>
            <a:r>
              <a:rPr lang="en-GB" altLang="en-US" sz="2400" baseline="30000" noProof="0" dirty="0" smtClean="0">
                <a:cs typeface="Arial" panose="020B0604020202020204" pitchFamily="34" charset="0"/>
              </a:rPr>
              <a:t>rd</a:t>
            </a:r>
            <a:r>
              <a:rPr lang="en-GB" altLang="en-US" sz="2400" noProof="0" dirty="0" smtClean="0">
                <a:cs typeface="Arial" panose="020B0604020202020204" pitchFamily="34" charset="0"/>
              </a:rPr>
              <a:t> edn</a:t>
            </a:r>
            <a:r>
              <a:rPr lang="en-GB" altLang="en-US" sz="2400" i="1" noProof="0" dirty="0" smtClean="0">
                <a:cs typeface="Arial" panose="020B0604020202020204" pitchFamily="34" charset="0"/>
              </a:rPr>
              <a:t>, </a:t>
            </a:r>
            <a:r>
              <a:rPr lang="en-GB" altLang="en-US" sz="2400" noProof="0" dirty="0" smtClean="0">
                <a:cs typeface="Arial" panose="020B0604020202020204" pitchFamily="34" charset="0"/>
              </a:rPr>
              <a:t>London: Sage.</a:t>
            </a:r>
            <a:endParaRPr lang="en-GB" altLang="en-US" sz="2400" noProof="0" dirty="0" smtClean="0"/>
          </a:p>
        </p:txBody>
      </p:sp>
      <p:pic>
        <p:nvPicPr>
          <p:cNvPr id="1945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9818" y="971361"/>
            <a:ext cx="3634630" cy="54289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464344" y="260648"/>
            <a:ext cx="7772400" cy="1066800"/>
          </a:xfrm>
        </p:spPr>
        <p:txBody>
          <a:bodyPr lIns="90488" tIns="44450" rIns="90488" bIns="44450"/>
          <a:lstStyle/>
          <a:p>
            <a:r>
              <a:rPr lang="en-GB" altLang="en-US" sz="4000" noProof="0" dirty="0" smtClean="0">
                <a:solidFill>
                  <a:schemeClr val="tx1"/>
                </a:solidFill>
              </a:rPr>
              <a:t>What is research?</a:t>
            </a:r>
          </a:p>
        </p:txBody>
      </p:sp>
      <p:sp>
        <p:nvSpPr>
          <p:cNvPr id="21506" name="Rectangle 3"/>
          <p:cNvSpPr>
            <a:spLocks noGrp="1" noChangeArrowheads="1"/>
          </p:cNvSpPr>
          <p:nvPr>
            <p:ph idx="1"/>
          </p:nvPr>
        </p:nvSpPr>
        <p:spPr>
          <a:xfrm>
            <a:off x="464344" y="1124744"/>
            <a:ext cx="8215312" cy="4786312"/>
          </a:xfrm>
        </p:spPr>
        <p:txBody>
          <a:bodyPr lIns="90488" tIns="44450" rIns="90488" bIns="44450"/>
          <a:lstStyle/>
          <a:p>
            <a:pPr marL="0" indent="0">
              <a:buFontTx/>
              <a:buNone/>
            </a:pPr>
            <a:r>
              <a:rPr lang="en-GB" altLang="ja-JP" sz="2800" noProof="0" dirty="0" smtClean="0"/>
              <a:t>“Research is systematic, critical and self-critical enquiry which aims to contribute towards the advancement of knowledge and wisdom”	(Bassey, 1999: 38).</a:t>
            </a:r>
          </a:p>
          <a:p>
            <a:pPr marL="0" indent="0">
              <a:buClr>
                <a:srgbClr val="2D2DB9"/>
              </a:buClr>
              <a:buFontTx/>
              <a:buNone/>
            </a:pPr>
            <a:endParaRPr lang="en-GB" altLang="en-US" sz="2800" noProof="0" dirty="0" smtClean="0"/>
          </a:p>
          <a:p>
            <a:pPr marL="0" indent="0">
              <a:buClr>
                <a:srgbClr val="2D2DB9"/>
              </a:buClr>
              <a:buFontTx/>
              <a:buNone/>
            </a:pPr>
            <a:r>
              <a:rPr lang="en-GB" altLang="en-US" sz="2800" noProof="0" dirty="0" smtClean="0"/>
              <a:t>The answer to the question </a:t>
            </a:r>
            <a:r>
              <a:rPr lang="en-GB" altLang="ja-JP" sz="2800" noProof="0" dirty="0" smtClean="0"/>
              <a:t>“What is research?” depends on the answers to two more fundamental questions: </a:t>
            </a:r>
          </a:p>
          <a:p>
            <a:pPr marL="0" indent="0">
              <a:buClr>
                <a:srgbClr val="2D2DB9"/>
              </a:buClr>
            </a:pPr>
            <a:r>
              <a:rPr lang="en-GB" altLang="en-US" sz="2800" noProof="0" dirty="0" smtClean="0"/>
              <a:t>What is reality? (ontology)</a:t>
            </a:r>
          </a:p>
          <a:p>
            <a:pPr marL="0" indent="0">
              <a:buClr>
                <a:srgbClr val="2D2DB9"/>
              </a:buClr>
            </a:pPr>
            <a:r>
              <a:rPr lang="en-GB" altLang="en-US" sz="2800" noProof="0" dirty="0" smtClean="0"/>
              <a:t>What is knowledge? (</a:t>
            </a:r>
            <a:r>
              <a:rPr lang="en-GB" altLang="en-US" sz="2800" dirty="0"/>
              <a:t>e</a:t>
            </a:r>
            <a:r>
              <a:rPr lang="en-GB" altLang="en-US" sz="2800" noProof="0" dirty="0" smtClean="0"/>
              <a:t>pistemology)</a:t>
            </a:r>
          </a:p>
          <a:p>
            <a:pPr marL="0" indent="0">
              <a:spcBef>
                <a:spcPct val="0"/>
              </a:spcBef>
              <a:buFontTx/>
              <a:buNone/>
            </a:pPr>
            <a:endParaRPr lang="en-GB" altLang="en-US" sz="2800" noProof="0" dirty="0" smtClean="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925612" y="764704"/>
            <a:ext cx="7102772" cy="654050"/>
          </a:xfrm>
        </p:spPr>
        <p:txBody>
          <a:bodyPr/>
          <a:lstStyle/>
          <a:p>
            <a:pPr eaLnBrk="1" hangingPunct="1"/>
            <a:r>
              <a:rPr lang="en-GB" altLang="en-US" sz="4000" noProof="0" dirty="0" smtClean="0"/>
              <a:t>Ontology</a:t>
            </a:r>
          </a:p>
        </p:txBody>
      </p:sp>
      <p:sp>
        <p:nvSpPr>
          <p:cNvPr id="23554" name="Rectangle 3"/>
          <p:cNvSpPr>
            <a:spLocks noGrp="1" noChangeArrowheads="1"/>
          </p:cNvSpPr>
          <p:nvPr>
            <p:ph idx="1"/>
          </p:nvPr>
        </p:nvSpPr>
        <p:spPr>
          <a:xfrm>
            <a:off x="479996" y="1844824"/>
            <a:ext cx="8229600" cy="3353792"/>
          </a:xfrm>
        </p:spPr>
        <p:txBody>
          <a:bodyPr/>
          <a:lstStyle/>
          <a:p>
            <a:pPr eaLnBrk="1" hangingPunct="1"/>
            <a:r>
              <a:rPr lang="en-GB" altLang="en-US" sz="2800" noProof="0" dirty="0" smtClean="0"/>
              <a:t>From the Greek </a:t>
            </a:r>
            <a:r>
              <a:rPr lang="en-GB" altLang="en-US" sz="2800" i="1" noProof="0" dirty="0" smtClean="0"/>
              <a:t>on</a:t>
            </a:r>
            <a:r>
              <a:rPr lang="en-GB" altLang="en-US" sz="2800" noProof="0" dirty="0" smtClean="0"/>
              <a:t> (being) &amp; </a:t>
            </a:r>
            <a:r>
              <a:rPr lang="en-GB" altLang="en-US" sz="2800" i="1" noProof="0" dirty="0" smtClean="0"/>
              <a:t>logos </a:t>
            </a:r>
            <a:r>
              <a:rPr lang="en-GB" altLang="en-US" sz="2800" noProof="0" dirty="0" smtClean="0"/>
              <a:t>(theory) so literally </a:t>
            </a:r>
            <a:r>
              <a:rPr lang="en-GB" altLang="ja-JP" sz="2800" noProof="0" dirty="0" smtClean="0"/>
              <a:t>“theory of being”.</a:t>
            </a:r>
            <a:br>
              <a:rPr lang="en-GB" altLang="ja-JP" sz="2800" noProof="0" dirty="0" smtClean="0"/>
            </a:br>
            <a:endParaRPr lang="en-GB" altLang="ja-JP" sz="2800" noProof="0" dirty="0" smtClean="0"/>
          </a:p>
          <a:p>
            <a:pPr eaLnBrk="1" hangingPunct="1"/>
            <a:r>
              <a:rPr lang="en-GB" altLang="en-US" sz="2800" noProof="0" dirty="0" smtClean="0"/>
              <a:t>What is the nature of being? What is the nature of the reality we seek to explain? Does it exist out there waiting to be discovered, or only in the human mind?</a:t>
            </a:r>
          </a:p>
          <a:p>
            <a:pPr eaLnBrk="1" hangingPunct="1">
              <a:buFontTx/>
              <a:buNone/>
            </a:pPr>
            <a:endParaRPr lang="en-GB" altLang="en-US" noProof="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914400" y="542925"/>
            <a:ext cx="8229600" cy="654050"/>
          </a:xfrm>
        </p:spPr>
        <p:txBody>
          <a:bodyPr/>
          <a:lstStyle/>
          <a:p>
            <a:pPr eaLnBrk="1" hangingPunct="1"/>
            <a:r>
              <a:rPr lang="en-GB" altLang="en-US" sz="4000" noProof="0" dirty="0" smtClean="0"/>
              <a:t>Epistemology</a:t>
            </a:r>
          </a:p>
        </p:txBody>
      </p:sp>
      <p:sp>
        <p:nvSpPr>
          <p:cNvPr id="24578" name="Rectangle 3"/>
          <p:cNvSpPr>
            <a:spLocks noGrp="1" noChangeArrowheads="1"/>
          </p:cNvSpPr>
          <p:nvPr>
            <p:ph idx="1"/>
          </p:nvPr>
        </p:nvSpPr>
        <p:spPr>
          <a:xfrm>
            <a:off x="457200" y="1628800"/>
            <a:ext cx="8229600" cy="4176464"/>
          </a:xfrm>
        </p:spPr>
        <p:txBody>
          <a:bodyPr/>
          <a:lstStyle/>
          <a:p>
            <a:pPr eaLnBrk="1" hangingPunct="1"/>
            <a:r>
              <a:rPr lang="en-GB" altLang="en-US" sz="2800" noProof="0" dirty="0" smtClean="0"/>
              <a:t>From the Greek </a:t>
            </a:r>
            <a:r>
              <a:rPr lang="en-GB" altLang="en-US" sz="2800" i="1" noProof="0" dirty="0" smtClean="0"/>
              <a:t>episteme</a:t>
            </a:r>
            <a:r>
              <a:rPr lang="en-GB" altLang="en-US" sz="2800" noProof="0" dirty="0" smtClean="0"/>
              <a:t> (knowledge) and </a:t>
            </a:r>
            <a:r>
              <a:rPr lang="en-GB" altLang="en-US" sz="2800" i="1" noProof="0" dirty="0" smtClean="0"/>
              <a:t>logos</a:t>
            </a:r>
            <a:r>
              <a:rPr lang="en-GB" altLang="en-US" sz="2800" noProof="0" dirty="0" smtClean="0"/>
              <a:t> (theory) - so literally </a:t>
            </a:r>
            <a:r>
              <a:rPr lang="en-GB" altLang="ja-JP" sz="2800" noProof="0" dirty="0" smtClean="0"/>
              <a:t>“theory of knowledge”</a:t>
            </a:r>
          </a:p>
          <a:p>
            <a:pPr eaLnBrk="1" hangingPunct="1"/>
            <a:r>
              <a:rPr lang="en-GB" altLang="en-US" sz="2800" noProof="0" dirty="0" smtClean="0"/>
              <a:t>What constitutes knowledge, how can it be acquired and communicated?</a:t>
            </a:r>
          </a:p>
          <a:p>
            <a:pPr eaLnBrk="1" hangingPunct="1"/>
            <a:r>
              <a:rPr lang="en-GB" altLang="en-US" sz="2800" noProof="0" dirty="0" smtClean="0"/>
              <a:t>Realist view suggests observer role, to determine laws, natural science methods (positivism)</a:t>
            </a:r>
          </a:p>
          <a:p>
            <a:pPr eaLnBrk="1" hangingPunct="1"/>
            <a:r>
              <a:rPr lang="en-GB" altLang="en-US" sz="2800" noProof="0" dirty="0" smtClean="0"/>
              <a:t>Nominalist view suggests any number of different social worlds may exist (interpretivism)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1043608" y="622152"/>
            <a:ext cx="8229600" cy="646608"/>
          </a:xfrm>
        </p:spPr>
        <p:txBody>
          <a:bodyPr/>
          <a:lstStyle/>
          <a:p>
            <a:pPr eaLnBrk="1" hangingPunct="1"/>
            <a:r>
              <a:rPr lang="en-GB" altLang="en-US" sz="4000" noProof="0" dirty="0" smtClean="0"/>
              <a:t>Methodology</a:t>
            </a:r>
          </a:p>
        </p:txBody>
      </p:sp>
      <p:sp>
        <p:nvSpPr>
          <p:cNvPr id="25602" name="Rectangle 3"/>
          <p:cNvSpPr>
            <a:spLocks noGrp="1" noChangeArrowheads="1"/>
          </p:cNvSpPr>
          <p:nvPr>
            <p:ph idx="1"/>
          </p:nvPr>
        </p:nvSpPr>
        <p:spPr>
          <a:xfrm>
            <a:off x="539552" y="1484784"/>
            <a:ext cx="8218487" cy="4419104"/>
          </a:xfrm>
        </p:spPr>
        <p:txBody>
          <a:bodyPr/>
          <a:lstStyle/>
          <a:p>
            <a:pPr eaLnBrk="1" hangingPunct="1"/>
            <a:r>
              <a:rPr lang="en-GB" altLang="en-US" sz="2800" noProof="0" dirty="0" smtClean="0"/>
              <a:t>From the Greek </a:t>
            </a:r>
            <a:r>
              <a:rPr lang="en-GB" altLang="en-US" sz="2800" i="1" noProof="0" dirty="0" smtClean="0"/>
              <a:t>methodos </a:t>
            </a:r>
            <a:r>
              <a:rPr lang="en-GB" altLang="en-US" sz="2800" noProof="0" dirty="0" smtClean="0"/>
              <a:t>(procedure for the attainment of a goal, in this case the acquisition of knowledge) and </a:t>
            </a:r>
            <a:r>
              <a:rPr lang="en-GB" altLang="en-US" sz="2800" i="1" noProof="0" dirty="0" smtClean="0"/>
              <a:t>logos </a:t>
            </a:r>
            <a:r>
              <a:rPr lang="en-GB" altLang="en-US" sz="2800" noProof="0" dirty="0" smtClean="0"/>
              <a:t>(theory) – so literally </a:t>
            </a:r>
            <a:r>
              <a:rPr lang="en-GB" altLang="ja-JP" sz="2800" noProof="0" dirty="0" smtClean="0"/>
              <a:t>“theory of the way in which knowledge is acquired”</a:t>
            </a:r>
          </a:p>
          <a:p>
            <a:pPr eaLnBrk="1" hangingPunct="1"/>
            <a:r>
              <a:rPr lang="en-GB" altLang="en-US" sz="2800" noProof="0" dirty="0" smtClean="0"/>
              <a:t>How should knowledge be produced?</a:t>
            </a:r>
          </a:p>
          <a:p>
            <a:pPr eaLnBrk="1" hangingPunct="1"/>
            <a:r>
              <a:rPr lang="en-GB" altLang="en-US" sz="2800" noProof="0" dirty="0" smtClean="0"/>
              <a:t>Ontological &amp; epistemological views lead to distinct approaches to methodology – e.g.  scientific method, collecting quantitative or qualitative data, notions of control etc.</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1043608" y="622152"/>
            <a:ext cx="8229600" cy="646608"/>
          </a:xfrm>
        </p:spPr>
        <p:txBody>
          <a:bodyPr/>
          <a:lstStyle/>
          <a:p>
            <a:pPr eaLnBrk="1" hangingPunct="1"/>
            <a:r>
              <a:rPr lang="en-GB" altLang="en-US" sz="4000" noProof="0" dirty="0" smtClean="0"/>
              <a:t>Method</a:t>
            </a:r>
          </a:p>
        </p:txBody>
      </p:sp>
      <p:sp>
        <p:nvSpPr>
          <p:cNvPr id="25602" name="Rectangle 3"/>
          <p:cNvSpPr>
            <a:spLocks noGrp="1" noChangeArrowheads="1"/>
          </p:cNvSpPr>
          <p:nvPr>
            <p:ph idx="1"/>
          </p:nvPr>
        </p:nvSpPr>
        <p:spPr>
          <a:xfrm>
            <a:off x="539552" y="1484784"/>
            <a:ext cx="8218487" cy="4419104"/>
          </a:xfrm>
        </p:spPr>
        <p:txBody>
          <a:bodyPr/>
          <a:lstStyle/>
          <a:p>
            <a:pPr eaLnBrk="1" hangingPunct="1"/>
            <a:r>
              <a:rPr lang="en-GB" altLang="en-US" sz="2800" noProof="0" dirty="0" smtClean="0"/>
              <a:t>From the Greek </a:t>
            </a:r>
            <a:r>
              <a:rPr lang="en-GB" altLang="en-US" sz="2800" i="1" noProof="0" dirty="0" smtClean="0"/>
              <a:t>methodos </a:t>
            </a:r>
            <a:r>
              <a:rPr lang="en-GB" altLang="en-US" sz="2800" noProof="0" dirty="0" smtClean="0"/>
              <a:t>(procedure for the attainment of a goal, in this case the acquisition of data) </a:t>
            </a:r>
          </a:p>
          <a:p>
            <a:pPr eaLnBrk="1" hangingPunct="1"/>
            <a:r>
              <a:rPr lang="en-GB" altLang="en-US" sz="2800" noProof="0" dirty="0" smtClean="0"/>
              <a:t>How should data be collected?</a:t>
            </a:r>
          </a:p>
          <a:p>
            <a:r>
              <a:rPr lang="en-GB" altLang="en-US" sz="2800" noProof="0" dirty="0" smtClean="0"/>
              <a:t>Ontological &amp; epistemological views lead to distinct approaches to methodology which in turn steer the choice of methods e.g. </a:t>
            </a:r>
            <a:r>
              <a:rPr lang="en-GB" altLang="en-US" sz="2800" dirty="0" smtClean="0"/>
              <a:t>sampling, </a:t>
            </a:r>
            <a:r>
              <a:rPr lang="en-GB" altLang="en-US" sz="2800" noProof="0" dirty="0" smtClean="0"/>
              <a:t>collecting numerical data, interviewing, observing etc., and also how data are analysed e.g. pre-selection of themes</a:t>
            </a:r>
            <a:r>
              <a:rPr lang="en-GB" altLang="en-US" sz="2800" dirty="0"/>
              <a:t>, scaling</a:t>
            </a:r>
            <a:r>
              <a:rPr lang="en-GB" altLang="en-US" sz="2800" dirty="0" smtClean="0"/>
              <a:t>, grounded </a:t>
            </a:r>
            <a:r>
              <a:rPr lang="en-GB" altLang="en-US" sz="2800" noProof="0" dirty="0" smtClean="0"/>
              <a:t>theory and so forth.</a:t>
            </a:r>
          </a:p>
        </p:txBody>
      </p:sp>
    </p:spTree>
    <p:extLst>
      <p:ext uri="{BB962C8B-B14F-4D97-AF65-F5344CB8AC3E}">
        <p14:creationId xmlns:p14="http://schemas.microsoft.com/office/powerpoint/2010/main" val="13618726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905420" y="433634"/>
            <a:ext cx="7772400" cy="1066800"/>
          </a:xfrm>
        </p:spPr>
        <p:txBody>
          <a:bodyPr/>
          <a:lstStyle/>
          <a:p>
            <a:r>
              <a:rPr lang="en-GB" altLang="en-US" sz="4000" noProof="0" dirty="0" smtClean="0"/>
              <a:t>Research paradigms</a:t>
            </a:r>
          </a:p>
        </p:txBody>
      </p:sp>
      <p:sp>
        <p:nvSpPr>
          <p:cNvPr id="26625" name="Content Placeholder 2"/>
          <p:cNvSpPr>
            <a:spLocks noGrp="1"/>
          </p:cNvSpPr>
          <p:nvPr>
            <p:ph idx="1"/>
          </p:nvPr>
        </p:nvSpPr>
        <p:spPr>
          <a:xfrm>
            <a:off x="452189" y="1772816"/>
            <a:ext cx="8440291" cy="4448843"/>
          </a:xfrm>
        </p:spPr>
        <p:txBody>
          <a:bodyPr/>
          <a:lstStyle/>
          <a:p>
            <a:r>
              <a:rPr lang="en-GB" altLang="en-US" sz="2800" noProof="0" dirty="0" smtClean="0"/>
              <a:t>Paradigm means belief, assumption, tradition – </a:t>
            </a:r>
            <a:r>
              <a:rPr lang="en-GB" altLang="en-US" sz="2800" dirty="0" smtClean="0"/>
              <a:t>“</a:t>
            </a:r>
            <a:r>
              <a:rPr lang="en-GB" altLang="ja-JP" sz="2800" noProof="0" dirty="0" smtClean="0"/>
              <a:t>a network of coherent ideas”	(Bassey, 1990:40)</a:t>
            </a:r>
          </a:p>
          <a:p>
            <a:r>
              <a:rPr lang="en-GB" altLang="en-US" sz="2800" noProof="0" dirty="0" smtClean="0"/>
              <a:t>A paradigm is an underlying structure for belief. </a:t>
            </a:r>
          </a:p>
          <a:p>
            <a:r>
              <a:rPr lang="en-GB" altLang="en-US" sz="2800" dirty="0" smtClean="0"/>
              <a:t>It is therefore a</a:t>
            </a:r>
            <a:r>
              <a:rPr lang="en-GB" altLang="en-US" sz="2800" noProof="0" dirty="0" smtClean="0"/>
              <a:t> lens through which we                       can view the world.</a:t>
            </a:r>
          </a:p>
          <a:p>
            <a:endParaRPr lang="en-GB" altLang="en-US" sz="2800" dirty="0"/>
          </a:p>
          <a:p>
            <a:pPr marL="0" indent="0">
              <a:buNone/>
            </a:pPr>
            <a:endParaRPr lang="en-GB" altLang="en-US" sz="2800" noProof="0" dirty="0" smtClean="0"/>
          </a:p>
          <a:p>
            <a:r>
              <a:rPr lang="en-GB" altLang="en-US" sz="2800" dirty="0" smtClean="0"/>
              <a:t>Paradigms therefore also shape outcomes.</a:t>
            </a:r>
            <a:endParaRPr lang="en-GB" altLang="en-US" sz="2800" noProof="0" dirty="0" smtClean="0"/>
          </a:p>
          <a:p>
            <a:endParaRPr lang="en-GB" altLang="en-US" b="1" noProof="0" dirty="0" smtClean="0"/>
          </a:p>
        </p:txBody>
      </p:sp>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3284984"/>
            <a:ext cx="2106328" cy="19956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4" name="AutoShape 4"/>
          <p:cNvSpPr>
            <a:spLocks noChangeArrowheads="1"/>
          </p:cNvSpPr>
          <p:nvPr/>
        </p:nvSpPr>
        <p:spPr bwMode="auto">
          <a:xfrm>
            <a:off x="1331913" y="5013325"/>
            <a:ext cx="6697662" cy="1008063"/>
          </a:xfrm>
          <a:prstGeom prst="upArrowCallout">
            <a:avLst>
              <a:gd name="adj1" fmla="val 155090"/>
              <a:gd name="adj2" fmla="val 155090"/>
              <a:gd name="adj3" fmla="val 16667"/>
              <a:gd name="adj4" fmla="val 66667"/>
            </a:avLst>
          </a:prstGeom>
          <a:solidFill>
            <a:schemeClr val="accent1">
              <a:alpha val="20000"/>
            </a:schemeClr>
          </a:solidFill>
          <a:ln w="9525">
            <a:solidFill>
              <a:schemeClr val="tx1"/>
            </a:solidFill>
            <a:miter lim="800000"/>
            <a:headEnd/>
            <a:tailEnd/>
          </a:ln>
        </p:spPr>
        <p:txBody>
          <a:bodyPr wrap="none" anchor="ct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dirty="0"/>
          </a:p>
        </p:txBody>
      </p:sp>
      <p:sp>
        <p:nvSpPr>
          <p:cNvPr id="163853" name="Text Box 13"/>
          <p:cNvSpPr txBox="1">
            <a:spLocks noChangeArrowheads="1"/>
          </p:cNvSpPr>
          <p:nvPr/>
        </p:nvSpPr>
        <p:spPr bwMode="auto">
          <a:xfrm>
            <a:off x="2339975" y="1268413"/>
            <a:ext cx="4608513" cy="795337"/>
          </a:xfrm>
          <a:prstGeom prst="rect">
            <a:avLst/>
          </a:prstGeom>
          <a:solidFill>
            <a:schemeClr val="accent1">
              <a:alpha val="20000"/>
            </a:schemeClr>
          </a:solidFill>
          <a:ln w="12700">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lnSpc>
                <a:spcPct val="80000"/>
              </a:lnSpc>
              <a:defRPr/>
            </a:pPr>
            <a:r>
              <a:rPr lang="en-GB" sz="2800" dirty="0" smtClean="0">
                <a:latin typeface="+mn-lt"/>
              </a:rPr>
              <a:t>Data analysis and</a:t>
            </a:r>
          </a:p>
          <a:p>
            <a:pPr algn="ctr">
              <a:lnSpc>
                <a:spcPct val="80000"/>
              </a:lnSpc>
              <a:defRPr/>
            </a:pPr>
            <a:r>
              <a:rPr lang="en-GB" sz="2800" dirty="0" smtClean="0">
                <a:latin typeface="+mn-lt"/>
              </a:rPr>
              <a:t>conclusions</a:t>
            </a:r>
            <a:endParaRPr lang="en-US" sz="2800" dirty="0" smtClean="0">
              <a:latin typeface="+mn-lt"/>
            </a:endParaRPr>
          </a:p>
        </p:txBody>
      </p:sp>
      <p:sp>
        <p:nvSpPr>
          <p:cNvPr id="163846" name="AutoShape 6"/>
          <p:cNvSpPr>
            <a:spLocks noChangeArrowheads="1"/>
          </p:cNvSpPr>
          <p:nvPr/>
        </p:nvSpPr>
        <p:spPr bwMode="auto">
          <a:xfrm>
            <a:off x="1692275" y="3933825"/>
            <a:ext cx="5903913" cy="1079500"/>
          </a:xfrm>
          <a:prstGeom prst="upArrowCallout">
            <a:avLst>
              <a:gd name="adj1" fmla="val 136728"/>
              <a:gd name="adj2" fmla="val 136728"/>
              <a:gd name="adj3" fmla="val 16667"/>
              <a:gd name="adj4" fmla="val 66667"/>
            </a:avLst>
          </a:prstGeom>
          <a:solidFill>
            <a:schemeClr val="accent1">
              <a:alpha val="20000"/>
            </a:schemeClr>
          </a:solidFill>
          <a:ln w="9525">
            <a:solidFill>
              <a:schemeClr val="tx1"/>
            </a:solidFill>
            <a:miter lim="800000"/>
            <a:headEnd/>
            <a:tailEnd/>
          </a:ln>
        </p:spPr>
        <p:txBody>
          <a:bodyPr wrap="none" anchor="ct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dirty="0"/>
          </a:p>
        </p:txBody>
      </p:sp>
      <p:sp>
        <p:nvSpPr>
          <p:cNvPr id="28676" name="Rectangle 2"/>
          <p:cNvSpPr>
            <a:spLocks noGrp="1" noChangeArrowheads="1"/>
          </p:cNvSpPr>
          <p:nvPr>
            <p:ph type="title"/>
          </p:nvPr>
        </p:nvSpPr>
        <p:spPr>
          <a:xfrm>
            <a:off x="457200" y="274638"/>
            <a:ext cx="8229600" cy="796925"/>
          </a:xfrm>
        </p:spPr>
        <p:txBody>
          <a:bodyPr/>
          <a:lstStyle/>
          <a:p>
            <a:pPr eaLnBrk="1" hangingPunct="1"/>
            <a:r>
              <a:rPr lang="en-GB" altLang="en-US" sz="4000" noProof="0" dirty="0" smtClean="0"/>
              <a:t>Linked paradigms shape outcomes</a:t>
            </a:r>
          </a:p>
        </p:txBody>
      </p:sp>
      <p:sp>
        <p:nvSpPr>
          <p:cNvPr id="163845" name="Text Box 5"/>
          <p:cNvSpPr txBox="1">
            <a:spLocks noChangeArrowheads="1"/>
          </p:cNvSpPr>
          <p:nvPr/>
        </p:nvSpPr>
        <p:spPr bwMode="auto">
          <a:xfrm>
            <a:off x="1404938" y="5373688"/>
            <a:ext cx="6551612" cy="523875"/>
          </a:xfrm>
          <a:prstGeom prst="rect">
            <a:avLst/>
          </a:prstGeom>
          <a:solidFill>
            <a:schemeClr val="tx1">
              <a:alpha val="0"/>
            </a:schemeClr>
          </a:solidFill>
          <a:ln>
            <a:noFill/>
          </a:ln>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GB" sz="2800" dirty="0" smtClean="0">
                <a:latin typeface="+mn-lt"/>
              </a:rPr>
              <a:t>Ontological assumptions</a:t>
            </a:r>
            <a:endParaRPr lang="en-US" sz="2800" dirty="0" smtClean="0">
              <a:latin typeface="+mn-lt"/>
            </a:endParaRPr>
          </a:p>
        </p:txBody>
      </p:sp>
      <p:sp>
        <p:nvSpPr>
          <p:cNvPr id="163847" name="Text Box 7"/>
          <p:cNvSpPr txBox="1">
            <a:spLocks noChangeArrowheads="1"/>
          </p:cNvSpPr>
          <p:nvPr/>
        </p:nvSpPr>
        <p:spPr bwMode="auto">
          <a:xfrm>
            <a:off x="1331913" y="4292600"/>
            <a:ext cx="6696075" cy="579438"/>
          </a:xfrm>
          <a:prstGeom prst="rect">
            <a:avLst/>
          </a:prstGeom>
          <a:noFill/>
          <a:ln>
            <a:noFill/>
          </a:ln>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GB" sz="2800" dirty="0" smtClean="0">
                <a:latin typeface="+mn-lt"/>
              </a:rPr>
              <a:t>Epistemological</a:t>
            </a:r>
            <a:r>
              <a:rPr lang="en-GB" sz="3200" dirty="0" smtClean="0"/>
              <a:t> </a:t>
            </a:r>
            <a:r>
              <a:rPr lang="en-GB" sz="2800" dirty="0" smtClean="0">
                <a:latin typeface="+mn-lt"/>
              </a:rPr>
              <a:t>assumptions</a:t>
            </a:r>
            <a:endParaRPr lang="en-US" sz="2800" dirty="0" smtClean="0">
              <a:latin typeface="+mn-lt"/>
            </a:endParaRPr>
          </a:p>
        </p:txBody>
      </p:sp>
      <p:sp>
        <p:nvSpPr>
          <p:cNvPr id="163848" name="AutoShape 8"/>
          <p:cNvSpPr>
            <a:spLocks noChangeArrowheads="1"/>
          </p:cNvSpPr>
          <p:nvPr/>
        </p:nvSpPr>
        <p:spPr bwMode="auto">
          <a:xfrm>
            <a:off x="1908175" y="2997200"/>
            <a:ext cx="5473700" cy="936625"/>
          </a:xfrm>
          <a:prstGeom prst="upArrowCallout">
            <a:avLst>
              <a:gd name="adj1" fmla="val 146102"/>
              <a:gd name="adj2" fmla="val 146102"/>
              <a:gd name="adj3" fmla="val 16667"/>
              <a:gd name="adj4" fmla="val 66667"/>
            </a:avLst>
          </a:prstGeom>
          <a:solidFill>
            <a:schemeClr val="accent1">
              <a:alpha val="20000"/>
            </a:schemeClr>
          </a:solidFill>
          <a:ln w="9525">
            <a:solidFill>
              <a:schemeClr val="tx1"/>
            </a:solidFill>
            <a:miter lim="800000"/>
            <a:headEnd/>
            <a:tailEnd/>
          </a:ln>
        </p:spPr>
        <p:txBody>
          <a:bodyPr wrap="none" anchor="ct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dirty="0"/>
          </a:p>
        </p:txBody>
      </p:sp>
      <p:sp>
        <p:nvSpPr>
          <p:cNvPr id="163849" name="Text Box 9"/>
          <p:cNvSpPr txBox="1">
            <a:spLocks noChangeArrowheads="1"/>
          </p:cNvSpPr>
          <p:nvPr/>
        </p:nvSpPr>
        <p:spPr bwMode="auto">
          <a:xfrm>
            <a:off x="1331913" y="3284538"/>
            <a:ext cx="6696075" cy="523875"/>
          </a:xfrm>
          <a:prstGeom prst="rect">
            <a:avLst/>
          </a:prstGeom>
          <a:noFill/>
          <a:ln>
            <a:noFill/>
          </a:ln>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GB" sz="2800" dirty="0" smtClean="0">
                <a:latin typeface="+mn-lt"/>
              </a:rPr>
              <a:t>Methodological considerations</a:t>
            </a:r>
            <a:endParaRPr lang="en-US" sz="2800" dirty="0" smtClean="0">
              <a:latin typeface="+mn-lt"/>
            </a:endParaRPr>
          </a:p>
        </p:txBody>
      </p:sp>
      <p:sp>
        <p:nvSpPr>
          <p:cNvPr id="163850" name="AutoShape 10"/>
          <p:cNvSpPr>
            <a:spLocks noChangeArrowheads="1"/>
          </p:cNvSpPr>
          <p:nvPr/>
        </p:nvSpPr>
        <p:spPr bwMode="auto">
          <a:xfrm>
            <a:off x="2124075" y="2060575"/>
            <a:ext cx="5111750" cy="936625"/>
          </a:xfrm>
          <a:prstGeom prst="upArrowCallout">
            <a:avLst>
              <a:gd name="adj1" fmla="val 136441"/>
              <a:gd name="adj2" fmla="val 136441"/>
              <a:gd name="adj3" fmla="val 16667"/>
              <a:gd name="adj4" fmla="val 66667"/>
            </a:avLst>
          </a:prstGeom>
          <a:solidFill>
            <a:schemeClr val="accent1">
              <a:alpha val="20000"/>
            </a:schemeClr>
          </a:solidFill>
          <a:ln w="9525">
            <a:solidFill>
              <a:schemeClr val="tx1"/>
            </a:solidFill>
            <a:miter lim="800000"/>
            <a:headEnd/>
            <a:tailEnd/>
          </a:ln>
        </p:spPr>
        <p:txBody>
          <a:bodyPr wrap="none" anchor="ct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endParaRPr lang="en-US" altLang="en-US" dirty="0"/>
          </a:p>
        </p:txBody>
      </p:sp>
      <p:sp>
        <p:nvSpPr>
          <p:cNvPr id="163854" name="Text Box 14"/>
          <p:cNvSpPr txBox="1">
            <a:spLocks noChangeArrowheads="1"/>
          </p:cNvSpPr>
          <p:nvPr/>
        </p:nvSpPr>
        <p:spPr bwMode="auto">
          <a:xfrm>
            <a:off x="1331913" y="2276475"/>
            <a:ext cx="6696075" cy="523875"/>
          </a:xfrm>
          <a:prstGeom prst="rect">
            <a:avLst/>
          </a:prstGeom>
          <a:noFill/>
          <a:ln>
            <a:noFill/>
          </a:ln>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GB" sz="2800" dirty="0" smtClean="0">
                <a:latin typeface="+mn-lt"/>
              </a:rPr>
              <a:t>Methods</a:t>
            </a:r>
            <a:endParaRPr lang="en-US" sz="2800" dirty="0" smtClean="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45"/>
                                        </p:tgtEl>
                                        <p:attrNameLst>
                                          <p:attrName>style.visibility</p:attrName>
                                        </p:attrNameLst>
                                      </p:cBhvr>
                                      <p:to>
                                        <p:strVal val="visible"/>
                                      </p:to>
                                    </p:set>
                                    <p:anim calcmode="lin" valueType="num">
                                      <p:cBhvr additive="base">
                                        <p:cTn id="7" dur="500" fill="hold"/>
                                        <p:tgtEl>
                                          <p:spTgt spid="163845"/>
                                        </p:tgtEl>
                                        <p:attrNameLst>
                                          <p:attrName>ppt_x</p:attrName>
                                        </p:attrNameLst>
                                      </p:cBhvr>
                                      <p:tavLst>
                                        <p:tav tm="0">
                                          <p:val>
                                            <p:strVal val="#ppt_x"/>
                                          </p:val>
                                        </p:tav>
                                        <p:tav tm="100000">
                                          <p:val>
                                            <p:strVal val="#ppt_x"/>
                                          </p:val>
                                        </p:tav>
                                      </p:tavLst>
                                    </p:anim>
                                    <p:anim calcmode="lin" valueType="num">
                                      <p:cBhvr additive="base">
                                        <p:cTn id="8" dur="500" fill="hold"/>
                                        <p:tgtEl>
                                          <p:spTgt spid="16384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3844"/>
                                        </p:tgtEl>
                                        <p:attrNameLst>
                                          <p:attrName>style.visibility</p:attrName>
                                        </p:attrNameLst>
                                      </p:cBhvr>
                                      <p:to>
                                        <p:strVal val="visible"/>
                                      </p:to>
                                    </p:set>
                                    <p:anim calcmode="lin" valueType="num">
                                      <p:cBhvr additive="base">
                                        <p:cTn id="11" dur="500" fill="hold"/>
                                        <p:tgtEl>
                                          <p:spTgt spid="163844"/>
                                        </p:tgtEl>
                                        <p:attrNameLst>
                                          <p:attrName>ppt_x</p:attrName>
                                        </p:attrNameLst>
                                      </p:cBhvr>
                                      <p:tavLst>
                                        <p:tav tm="0">
                                          <p:val>
                                            <p:strVal val="#ppt_x"/>
                                          </p:val>
                                        </p:tav>
                                        <p:tav tm="100000">
                                          <p:val>
                                            <p:strVal val="#ppt_x"/>
                                          </p:val>
                                        </p:tav>
                                      </p:tavLst>
                                    </p:anim>
                                    <p:anim calcmode="lin" valueType="num">
                                      <p:cBhvr additive="base">
                                        <p:cTn id="12" dur="500" fill="hold"/>
                                        <p:tgtEl>
                                          <p:spTgt spid="163844"/>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3847"/>
                                        </p:tgtEl>
                                        <p:attrNameLst>
                                          <p:attrName>style.visibility</p:attrName>
                                        </p:attrNameLst>
                                      </p:cBhvr>
                                      <p:to>
                                        <p:strVal val="visible"/>
                                      </p:to>
                                    </p:set>
                                    <p:anim calcmode="lin" valueType="num">
                                      <p:cBhvr additive="base">
                                        <p:cTn id="17" dur="500" fill="hold"/>
                                        <p:tgtEl>
                                          <p:spTgt spid="163847"/>
                                        </p:tgtEl>
                                        <p:attrNameLst>
                                          <p:attrName>ppt_x</p:attrName>
                                        </p:attrNameLst>
                                      </p:cBhvr>
                                      <p:tavLst>
                                        <p:tav tm="0">
                                          <p:val>
                                            <p:strVal val="#ppt_x"/>
                                          </p:val>
                                        </p:tav>
                                        <p:tav tm="100000">
                                          <p:val>
                                            <p:strVal val="#ppt_x"/>
                                          </p:val>
                                        </p:tav>
                                      </p:tavLst>
                                    </p:anim>
                                    <p:anim calcmode="lin" valueType="num">
                                      <p:cBhvr additive="base">
                                        <p:cTn id="18" dur="500" fill="hold"/>
                                        <p:tgtEl>
                                          <p:spTgt spid="16384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3846"/>
                                        </p:tgtEl>
                                        <p:attrNameLst>
                                          <p:attrName>style.visibility</p:attrName>
                                        </p:attrNameLst>
                                      </p:cBhvr>
                                      <p:to>
                                        <p:strVal val="visible"/>
                                      </p:to>
                                    </p:set>
                                    <p:anim calcmode="lin" valueType="num">
                                      <p:cBhvr additive="base">
                                        <p:cTn id="21" dur="500" fill="hold"/>
                                        <p:tgtEl>
                                          <p:spTgt spid="163846"/>
                                        </p:tgtEl>
                                        <p:attrNameLst>
                                          <p:attrName>ppt_x</p:attrName>
                                        </p:attrNameLst>
                                      </p:cBhvr>
                                      <p:tavLst>
                                        <p:tav tm="0">
                                          <p:val>
                                            <p:strVal val="#ppt_x"/>
                                          </p:val>
                                        </p:tav>
                                        <p:tav tm="100000">
                                          <p:val>
                                            <p:strVal val="#ppt_x"/>
                                          </p:val>
                                        </p:tav>
                                      </p:tavLst>
                                    </p:anim>
                                    <p:anim calcmode="lin" valueType="num">
                                      <p:cBhvr additive="base">
                                        <p:cTn id="22" dur="500" fill="hold"/>
                                        <p:tgtEl>
                                          <p:spTgt spid="163846"/>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63848"/>
                                        </p:tgtEl>
                                        <p:attrNameLst>
                                          <p:attrName>style.visibility</p:attrName>
                                        </p:attrNameLst>
                                      </p:cBhvr>
                                      <p:to>
                                        <p:strVal val="visible"/>
                                      </p:to>
                                    </p:set>
                                    <p:anim calcmode="lin" valueType="num">
                                      <p:cBhvr additive="base">
                                        <p:cTn id="27" dur="500" fill="hold"/>
                                        <p:tgtEl>
                                          <p:spTgt spid="163848"/>
                                        </p:tgtEl>
                                        <p:attrNameLst>
                                          <p:attrName>ppt_x</p:attrName>
                                        </p:attrNameLst>
                                      </p:cBhvr>
                                      <p:tavLst>
                                        <p:tav tm="0">
                                          <p:val>
                                            <p:strVal val="#ppt_x"/>
                                          </p:val>
                                        </p:tav>
                                        <p:tav tm="100000">
                                          <p:val>
                                            <p:strVal val="#ppt_x"/>
                                          </p:val>
                                        </p:tav>
                                      </p:tavLst>
                                    </p:anim>
                                    <p:anim calcmode="lin" valueType="num">
                                      <p:cBhvr additive="base">
                                        <p:cTn id="28" dur="500" fill="hold"/>
                                        <p:tgtEl>
                                          <p:spTgt spid="16384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3849"/>
                                        </p:tgtEl>
                                        <p:attrNameLst>
                                          <p:attrName>style.visibility</p:attrName>
                                        </p:attrNameLst>
                                      </p:cBhvr>
                                      <p:to>
                                        <p:strVal val="visible"/>
                                      </p:to>
                                    </p:set>
                                    <p:anim calcmode="lin" valueType="num">
                                      <p:cBhvr additive="base">
                                        <p:cTn id="31" dur="500" fill="hold"/>
                                        <p:tgtEl>
                                          <p:spTgt spid="163849"/>
                                        </p:tgtEl>
                                        <p:attrNameLst>
                                          <p:attrName>ppt_x</p:attrName>
                                        </p:attrNameLst>
                                      </p:cBhvr>
                                      <p:tavLst>
                                        <p:tav tm="0">
                                          <p:val>
                                            <p:strVal val="#ppt_x"/>
                                          </p:val>
                                        </p:tav>
                                        <p:tav tm="100000">
                                          <p:val>
                                            <p:strVal val="#ppt_x"/>
                                          </p:val>
                                        </p:tav>
                                      </p:tavLst>
                                    </p:anim>
                                    <p:anim calcmode="lin" valueType="num">
                                      <p:cBhvr additive="base">
                                        <p:cTn id="32" dur="500" fill="hold"/>
                                        <p:tgtEl>
                                          <p:spTgt spid="163849"/>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3850"/>
                                        </p:tgtEl>
                                        <p:attrNameLst>
                                          <p:attrName>style.visibility</p:attrName>
                                        </p:attrNameLst>
                                      </p:cBhvr>
                                      <p:to>
                                        <p:strVal val="visible"/>
                                      </p:to>
                                    </p:set>
                                    <p:anim calcmode="lin" valueType="num">
                                      <p:cBhvr additive="base">
                                        <p:cTn id="37" dur="500" fill="hold"/>
                                        <p:tgtEl>
                                          <p:spTgt spid="163850"/>
                                        </p:tgtEl>
                                        <p:attrNameLst>
                                          <p:attrName>ppt_x</p:attrName>
                                        </p:attrNameLst>
                                      </p:cBhvr>
                                      <p:tavLst>
                                        <p:tav tm="0">
                                          <p:val>
                                            <p:strVal val="#ppt_x"/>
                                          </p:val>
                                        </p:tav>
                                        <p:tav tm="100000">
                                          <p:val>
                                            <p:strVal val="#ppt_x"/>
                                          </p:val>
                                        </p:tav>
                                      </p:tavLst>
                                    </p:anim>
                                    <p:anim calcmode="lin" valueType="num">
                                      <p:cBhvr additive="base">
                                        <p:cTn id="38" dur="500" fill="hold"/>
                                        <p:tgtEl>
                                          <p:spTgt spid="16385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63854"/>
                                        </p:tgtEl>
                                        <p:attrNameLst>
                                          <p:attrName>style.visibility</p:attrName>
                                        </p:attrNameLst>
                                      </p:cBhvr>
                                      <p:to>
                                        <p:strVal val="visible"/>
                                      </p:to>
                                    </p:set>
                                    <p:anim calcmode="lin" valueType="num">
                                      <p:cBhvr additive="base">
                                        <p:cTn id="41" dur="500" fill="hold"/>
                                        <p:tgtEl>
                                          <p:spTgt spid="163854"/>
                                        </p:tgtEl>
                                        <p:attrNameLst>
                                          <p:attrName>ppt_x</p:attrName>
                                        </p:attrNameLst>
                                      </p:cBhvr>
                                      <p:tavLst>
                                        <p:tav tm="0">
                                          <p:val>
                                            <p:strVal val="#ppt_x"/>
                                          </p:val>
                                        </p:tav>
                                        <p:tav tm="100000">
                                          <p:val>
                                            <p:strVal val="#ppt_x"/>
                                          </p:val>
                                        </p:tav>
                                      </p:tavLst>
                                    </p:anim>
                                    <p:anim calcmode="lin" valueType="num">
                                      <p:cBhvr additive="base">
                                        <p:cTn id="42" dur="500" fill="hold"/>
                                        <p:tgtEl>
                                          <p:spTgt spid="163854"/>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63853"/>
                                        </p:tgtEl>
                                        <p:attrNameLst>
                                          <p:attrName>style.visibility</p:attrName>
                                        </p:attrNameLst>
                                      </p:cBhvr>
                                      <p:to>
                                        <p:strVal val="visible"/>
                                      </p:to>
                                    </p:set>
                                    <p:anim calcmode="lin" valueType="num">
                                      <p:cBhvr additive="base">
                                        <p:cTn id="47" dur="500" fill="hold"/>
                                        <p:tgtEl>
                                          <p:spTgt spid="163853"/>
                                        </p:tgtEl>
                                        <p:attrNameLst>
                                          <p:attrName>ppt_x</p:attrName>
                                        </p:attrNameLst>
                                      </p:cBhvr>
                                      <p:tavLst>
                                        <p:tav tm="0">
                                          <p:val>
                                            <p:strVal val="#ppt_x"/>
                                          </p:val>
                                        </p:tav>
                                        <p:tav tm="100000">
                                          <p:val>
                                            <p:strVal val="#ppt_x"/>
                                          </p:val>
                                        </p:tav>
                                      </p:tavLst>
                                    </p:anim>
                                    <p:anim calcmode="lin" valueType="num">
                                      <p:cBhvr additive="base">
                                        <p:cTn id="48" dur="500" fill="hold"/>
                                        <p:tgtEl>
                                          <p:spTgt spid="1638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4" grpId="0" animBg="1"/>
      <p:bldP spid="163853" grpId="0" animBg="1"/>
      <p:bldP spid="163846" grpId="0" animBg="1"/>
      <p:bldP spid="163845" grpId="0" animBg="1"/>
      <p:bldP spid="163847" grpId="0"/>
      <p:bldP spid="163848" grpId="0" animBg="1"/>
      <p:bldP spid="163849" grpId="0"/>
      <p:bldP spid="163850" grpId="0" animBg="1"/>
      <p:bldP spid="163854" grpId="0"/>
    </p:bldLst>
  </p:timing>
</p:sld>
</file>

<file path=ppt/theme/theme1.xml><?xml version="1.0" encoding="utf-8"?>
<a:theme xmlns:a="http://schemas.openxmlformats.org/drawingml/2006/main" name="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Template>
  <TotalTime>912</TotalTime>
  <Words>967</Words>
  <Application>Microsoft Office PowerPoint</Application>
  <PresentationFormat>On-screen Show (4:3)</PresentationFormat>
  <Paragraphs>124</Paragraphs>
  <Slides>14</Slides>
  <Notes>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14</vt:i4>
      </vt:variant>
    </vt:vector>
  </HeadingPairs>
  <TitlesOfParts>
    <vt:vector size="22" baseType="lpstr">
      <vt:lpstr>MS PGothic</vt:lpstr>
      <vt:lpstr>MS PGothic</vt:lpstr>
      <vt:lpstr>Arial</vt:lpstr>
      <vt:lpstr>Calibri</vt:lpstr>
      <vt:lpstr>Times New Roman</vt:lpstr>
      <vt:lpstr>Warwick</vt:lpstr>
      <vt:lpstr>1_Custom Design</vt:lpstr>
      <vt:lpstr>Custom Design</vt:lpstr>
      <vt:lpstr>MA in Educational Leadership (Teach First)</vt:lpstr>
      <vt:lpstr>Recommended reading</vt:lpstr>
      <vt:lpstr>What is research?</vt:lpstr>
      <vt:lpstr>Ontology</vt:lpstr>
      <vt:lpstr>Epistemology</vt:lpstr>
      <vt:lpstr>Methodology</vt:lpstr>
      <vt:lpstr>Method</vt:lpstr>
      <vt:lpstr>Research paradigms</vt:lpstr>
      <vt:lpstr>Linked paradigms shape outcomes</vt:lpstr>
      <vt:lpstr>Three over-arching Paradigms: </vt:lpstr>
      <vt:lpstr>Two paradigms – a traditional view</vt:lpstr>
      <vt:lpstr>Move away from ‘paradigm wars’</vt:lpstr>
      <vt:lpstr>Mixed methods</vt:lpstr>
      <vt:lpstr>PowerPoint Presentation</vt:lpstr>
    </vt:vector>
  </TitlesOfParts>
  <Company>Law Courseware Consortium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Findon, Madeleine</cp:lastModifiedBy>
  <cp:revision>124</cp:revision>
  <cp:lastPrinted>2001-12-07T16:14:49Z</cp:lastPrinted>
  <dcterms:created xsi:type="dcterms:W3CDTF">2002-02-27T09:10:39Z</dcterms:created>
  <dcterms:modified xsi:type="dcterms:W3CDTF">2017-06-15T09:46:54Z</dcterms:modified>
</cp:coreProperties>
</file>