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6"/>
  </p:notesMasterIdLst>
  <p:handoutMasterIdLst>
    <p:handoutMasterId r:id="rId17"/>
  </p:handoutMasterIdLst>
  <p:sldIdLst>
    <p:sldId id="307" r:id="rId2"/>
    <p:sldId id="312" r:id="rId3"/>
    <p:sldId id="339" r:id="rId4"/>
    <p:sldId id="340" r:id="rId5"/>
    <p:sldId id="343" r:id="rId6"/>
    <p:sldId id="344" r:id="rId7"/>
    <p:sldId id="345" r:id="rId8"/>
    <p:sldId id="346" r:id="rId9"/>
    <p:sldId id="351" r:id="rId10"/>
    <p:sldId id="352" r:id="rId11"/>
    <p:sldId id="347" r:id="rId12"/>
    <p:sldId id="350" r:id="rId13"/>
    <p:sldId id="353" r:id="rId14"/>
    <p:sldId id="354" r:id="rId15"/>
  </p:sldIdLst>
  <p:sldSz cx="9144000" cy="6858000" type="screen4x3"/>
  <p:notesSz cx="6781800" cy="9906000"/>
  <p:defaultTextStyle>
    <a:defPPr>
      <a:defRPr lang="en-GB"/>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21927" autoAdjust="0"/>
    <p:restoredTop sz="85893" autoAdjust="0"/>
  </p:normalViewPr>
  <p:slideViewPr>
    <p:cSldViewPr>
      <p:cViewPr>
        <p:scale>
          <a:sx n="60" d="100"/>
          <a:sy n="60" d="100"/>
        </p:scale>
        <p:origin x="-600" y="14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49" d="100"/>
          <a:sy n="49" d="100"/>
        </p:scale>
        <p:origin x="-2952" y="-114"/>
      </p:cViewPr>
      <p:guideLst>
        <p:guide orient="horz" pos="3120"/>
        <p:guide pos="2136"/>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1026"/>
          <p:cNvSpPr>
            <a:spLocks noGrp="1" noChangeArrowheads="1"/>
          </p:cNvSpPr>
          <p:nvPr>
            <p:ph type="hdr" sz="quarter"/>
          </p:nvPr>
        </p:nvSpPr>
        <p:spPr bwMode="auto">
          <a:xfrm>
            <a:off x="0" y="0"/>
            <a:ext cx="2938463"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GB" dirty="0"/>
          </a:p>
        </p:txBody>
      </p:sp>
      <p:sp>
        <p:nvSpPr>
          <p:cNvPr id="47107" name="Rectangle 1027"/>
          <p:cNvSpPr>
            <a:spLocks noGrp="1" noChangeArrowheads="1"/>
          </p:cNvSpPr>
          <p:nvPr>
            <p:ph type="dt" sz="quarter" idx="1"/>
          </p:nvPr>
        </p:nvSpPr>
        <p:spPr bwMode="auto">
          <a:xfrm>
            <a:off x="3843338" y="0"/>
            <a:ext cx="2938462"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GB" dirty="0"/>
          </a:p>
        </p:txBody>
      </p:sp>
      <p:sp>
        <p:nvSpPr>
          <p:cNvPr id="47108" name="Rectangle 1028"/>
          <p:cNvSpPr>
            <a:spLocks noGrp="1" noChangeArrowheads="1"/>
          </p:cNvSpPr>
          <p:nvPr>
            <p:ph type="ftr" sz="quarter" idx="2"/>
          </p:nvPr>
        </p:nvSpPr>
        <p:spPr bwMode="auto">
          <a:xfrm>
            <a:off x="0" y="9410700"/>
            <a:ext cx="2938463"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GB" dirty="0"/>
          </a:p>
        </p:txBody>
      </p:sp>
      <p:sp>
        <p:nvSpPr>
          <p:cNvPr id="47109" name="Rectangle 1029"/>
          <p:cNvSpPr>
            <a:spLocks noGrp="1" noChangeArrowheads="1"/>
          </p:cNvSpPr>
          <p:nvPr>
            <p:ph type="sldNum" sz="quarter" idx="3"/>
          </p:nvPr>
        </p:nvSpPr>
        <p:spPr bwMode="auto">
          <a:xfrm>
            <a:off x="3843338" y="9410700"/>
            <a:ext cx="2938462"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EE322540-E421-40D4-B6E4-3FC2585CE431}" type="slidenum">
              <a:rPr lang="en-GB"/>
              <a:pPr/>
              <a:t>‹#›</a:t>
            </a:fld>
            <a:endParaRPr lang="en-GB"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050"/>
          <p:cNvSpPr>
            <a:spLocks noGrp="1" noChangeArrowheads="1"/>
          </p:cNvSpPr>
          <p:nvPr>
            <p:ph type="hdr" sz="quarter"/>
          </p:nvPr>
        </p:nvSpPr>
        <p:spPr bwMode="auto">
          <a:xfrm>
            <a:off x="0" y="0"/>
            <a:ext cx="2938463"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GB" dirty="0"/>
          </a:p>
        </p:txBody>
      </p:sp>
      <p:sp>
        <p:nvSpPr>
          <p:cNvPr id="16387" name="Rectangle 2051"/>
          <p:cNvSpPr>
            <a:spLocks noGrp="1" noChangeArrowheads="1"/>
          </p:cNvSpPr>
          <p:nvPr>
            <p:ph type="dt" idx="1"/>
          </p:nvPr>
        </p:nvSpPr>
        <p:spPr bwMode="auto">
          <a:xfrm>
            <a:off x="3843338" y="0"/>
            <a:ext cx="2938462"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GB" dirty="0"/>
          </a:p>
        </p:txBody>
      </p:sp>
      <p:sp>
        <p:nvSpPr>
          <p:cNvPr id="16388" name="Rectangle 2052"/>
          <p:cNvSpPr>
            <a:spLocks noGrp="1" noRot="1" noChangeAspect="1" noChangeArrowheads="1" noTextEdit="1"/>
          </p:cNvSpPr>
          <p:nvPr>
            <p:ph type="sldImg" idx="2"/>
          </p:nvPr>
        </p:nvSpPr>
        <p:spPr bwMode="auto">
          <a:xfrm>
            <a:off x="914400" y="742950"/>
            <a:ext cx="4953000" cy="3714750"/>
          </a:xfrm>
          <a:prstGeom prst="rect">
            <a:avLst/>
          </a:prstGeom>
          <a:noFill/>
          <a:ln w="9525">
            <a:solidFill>
              <a:srgbClr val="000000"/>
            </a:solidFill>
            <a:miter lim="800000"/>
            <a:headEnd/>
            <a:tailEnd/>
          </a:ln>
          <a:effectLst/>
        </p:spPr>
      </p:sp>
      <p:sp>
        <p:nvSpPr>
          <p:cNvPr id="16389" name="Rectangle 2053"/>
          <p:cNvSpPr>
            <a:spLocks noGrp="1" noChangeArrowheads="1"/>
          </p:cNvSpPr>
          <p:nvPr>
            <p:ph type="body" sz="quarter" idx="3"/>
          </p:nvPr>
        </p:nvSpPr>
        <p:spPr bwMode="auto">
          <a:xfrm>
            <a:off x="904875" y="4705350"/>
            <a:ext cx="4972050" cy="44577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6390" name="Rectangle 2054"/>
          <p:cNvSpPr>
            <a:spLocks noGrp="1" noChangeArrowheads="1"/>
          </p:cNvSpPr>
          <p:nvPr>
            <p:ph type="ftr" sz="quarter" idx="4"/>
          </p:nvPr>
        </p:nvSpPr>
        <p:spPr bwMode="auto">
          <a:xfrm>
            <a:off x="0" y="9410700"/>
            <a:ext cx="2938463"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GB" dirty="0"/>
          </a:p>
        </p:txBody>
      </p:sp>
      <p:sp>
        <p:nvSpPr>
          <p:cNvPr id="16391" name="Rectangle 2055"/>
          <p:cNvSpPr>
            <a:spLocks noGrp="1" noChangeArrowheads="1"/>
          </p:cNvSpPr>
          <p:nvPr>
            <p:ph type="sldNum" sz="quarter" idx="5"/>
          </p:nvPr>
        </p:nvSpPr>
        <p:spPr bwMode="auto">
          <a:xfrm>
            <a:off x="3843338" y="9410700"/>
            <a:ext cx="2938462"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36BA0828-FDCD-4646-AB9B-C845E27B7B52}" type="slidenum">
              <a:rPr lang="en-GB"/>
              <a:pPr/>
              <a:t>‹#›</a:t>
            </a:fld>
            <a:endParaRPr lang="en-GB"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BFE8AEB0-E9AD-412A-A6EA-70365CE69381}" type="slidenum">
              <a:rPr lang="en-US" smtClean="0"/>
              <a:pPr>
                <a:defRPr/>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BD9D006-61D1-4903-8388-10A8E787DFF8}" type="slidenum">
              <a:rPr lang="en-GB"/>
              <a:pPr/>
              <a:t>10</a:t>
            </a:fld>
            <a:endParaRPr lang="en-GB"/>
          </a:p>
        </p:txBody>
      </p:sp>
      <p:sp>
        <p:nvSpPr>
          <p:cNvPr id="142338" name="Rectangle 2"/>
          <p:cNvSpPr>
            <a:spLocks noGrp="1" noRot="1" noChangeAspect="1" noChangeArrowheads="1"/>
          </p:cNvSpPr>
          <p:nvPr>
            <p:ph type="sldImg"/>
          </p:nvPr>
        </p:nvSpPr>
        <p:spPr bwMode="auto">
          <a:xfrm>
            <a:off x="1074738" y="849313"/>
            <a:ext cx="4619625" cy="3465512"/>
          </a:xfrm>
          <a:prstGeom prst="rect">
            <a:avLst/>
          </a:prstGeom>
          <a:solidFill>
            <a:srgbClr val="FFFFFF"/>
          </a:solidFill>
          <a:ln>
            <a:solidFill>
              <a:srgbClr val="000000"/>
            </a:solidFill>
            <a:miter lim="800000"/>
            <a:headEnd/>
            <a:tailEnd/>
          </a:ln>
        </p:spPr>
      </p:sp>
      <p:sp>
        <p:nvSpPr>
          <p:cNvPr id="142339" name="Rectangle 3"/>
          <p:cNvSpPr>
            <a:spLocks noGrp="1" noChangeArrowheads="1"/>
          </p:cNvSpPr>
          <p:nvPr>
            <p:ph type="body" idx="1"/>
          </p:nvPr>
        </p:nvSpPr>
        <p:spPr bwMode="auto">
          <a:xfrm>
            <a:off x="904240" y="4720830"/>
            <a:ext cx="4973320" cy="4406106"/>
          </a:xfrm>
          <a:prstGeom prst="rect">
            <a:avLst/>
          </a:prstGeom>
          <a:solidFill>
            <a:srgbClr val="FFFFFF"/>
          </a:solidFill>
          <a:ln>
            <a:solidFill>
              <a:srgbClr val="000000"/>
            </a:solidFill>
            <a:miter lim="800000"/>
            <a:headEnd/>
            <a:tailEnd/>
          </a:ln>
        </p:spPr>
        <p:txBody>
          <a:bodyPr/>
          <a:lstStyle/>
          <a:p>
            <a:endParaRPr lang="en-GB" sz="1400"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47B2FDDA-3DB1-4693-AFC3-E78E0C7F19C7}" type="slidenum">
              <a:rPr lang="en-GB"/>
              <a:pPr/>
              <a:t>11</a:t>
            </a:fld>
            <a:endParaRPr lang="en-GB"/>
          </a:p>
        </p:txBody>
      </p:sp>
      <p:sp>
        <p:nvSpPr>
          <p:cNvPr id="281602" name="Rectangle 2"/>
          <p:cNvSpPr>
            <a:spLocks noGrp="1" noRot="1" noChangeAspect="1" noChangeArrowheads="1" noTextEdit="1"/>
          </p:cNvSpPr>
          <p:nvPr>
            <p:ph type="sldImg"/>
          </p:nvPr>
        </p:nvSpPr>
        <p:spPr>
          <a:xfrm>
            <a:off x="1085850" y="868363"/>
            <a:ext cx="4611688" cy="3460750"/>
          </a:xfrm>
          <a:ln w="12700" cap="flat">
            <a:solidFill>
              <a:schemeClr val="tx1"/>
            </a:solidFill>
          </a:ln>
        </p:spPr>
      </p:sp>
      <p:sp>
        <p:nvSpPr>
          <p:cNvPr id="281603" name="Rectangle 3"/>
          <p:cNvSpPr>
            <a:spLocks noGrp="1" noChangeArrowheads="1"/>
          </p:cNvSpPr>
          <p:nvPr>
            <p:ph type="body" idx="1"/>
          </p:nvPr>
        </p:nvSpPr>
        <p:spPr>
          <a:xfrm>
            <a:off x="904240" y="4722064"/>
            <a:ext cx="4973320" cy="4122925"/>
          </a:xfrm>
          <a:noFill/>
          <a:ln/>
        </p:spPr>
        <p:txBody>
          <a:bodyPr lIns="90488" tIns="44450" rIns="90488" bIns="44450"/>
          <a:lstStyle/>
          <a:p>
            <a:r>
              <a:rPr lang="en-US" dirty="0" smtClean="0"/>
              <a:t>Give</a:t>
            </a:r>
            <a:r>
              <a:rPr lang="en-US" baseline="0" dirty="0" smtClean="0"/>
              <a:t> them 5 minutes actually to write these down in pairs.</a:t>
            </a:r>
            <a:endParaRPr lang="en-US" dirty="0"/>
          </a:p>
        </p:txBody>
      </p:sp>
      <p:sp>
        <p:nvSpPr>
          <p:cNvPr id="281604" name="Text Box 4"/>
          <p:cNvSpPr txBox="1">
            <a:spLocks noChangeArrowheads="1"/>
          </p:cNvSpPr>
          <p:nvPr/>
        </p:nvSpPr>
        <p:spPr bwMode="auto">
          <a:xfrm>
            <a:off x="1130300" y="4710761"/>
            <a:ext cx="4219787" cy="1298406"/>
          </a:xfrm>
          <a:prstGeom prst="rect">
            <a:avLst/>
          </a:prstGeom>
          <a:noFill/>
          <a:ln w="12700">
            <a:noFill/>
            <a:miter lim="800000"/>
            <a:headEnd/>
            <a:tailEnd/>
          </a:ln>
          <a:effectLst/>
        </p:spPr>
        <p:txBody>
          <a:bodyPr>
            <a:spAutoFit/>
          </a:bodyPr>
          <a:lstStyle/>
          <a:p>
            <a:pPr>
              <a:spcBef>
                <a:spcPct val="50000"/>
              </a:spcBef>
            </a:pPr>
            <a:r>
              <a:rPr lang="en-US" sz="1200" b="0">
                <a:effectLst/>
                <a:latin typeface="Times New Roman" pitchFamily="18" charset="0"/>
              </a:rPr>
              <a:t>These are the issues which will form a thread through the topics I have outlined</a:t>
            </a:r>
          </a:p>
          <a:p>
            <a:pPr>
              <a:spcBef>
                <a:spcPct val="50000"/>
              </a:spcBef>
            </a:pPr>
            <a:r>
              <a:rPr lang="en-US" sz="1200" b="0">
                <a:effectLst/>
                <a:latin typeface="Times New Roman" pitchFamily="18" charset="0"/>
              </a:rPr>
              <a:t>Brief discussion of each: why these priorities?</a:t>
            </a:r>
          </a:p>
          <a:p>
            <a:pPr>
              <a:spcBef>
                <a:spcPct val="50000"/>
              </a:spcBef>
            </a:pPr>
            <a:endParaRPr lang="en-US" sz="1200" b="0">
              <a:effectLst/>
              <a:latin typeface="Times New Roman" pitchFamily="18" charset="0"/>
            </a:endParaRPr>
          </a:p>
          <a:p>
            <a:pPr>
              <a:spcBef>
                <a:spcPct val="50000"/>
              </a:spcBef>
            </a:pPr>
            <a:endParaRPr lang="en-US" sz="1200" b="0">
              <a:effectLst/>
              <a:latin typeface="Times New Roman" pitchFamily="18"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47B2FDDA-3DB1-4693-AFC3-E78E0C7F19C7}" type="slidenum">
              <a:rPr lang="en-GB"/>
              <a:pPr/>
              <a:t>12</a:t>
            </a:fld>
            <a:endParaRPr lang="en-GB"/>
          </a:p>
        </p:txBody>
      </p:sp>
      <p:sp>
        <p:nvSpPr>
          <p:cNvPr id="281602" name="Rectangle 2"/>
          <p:cNvSpPr>
            <a:spLocks noGrp="1" noRot="1" noChangeAspect="1" noChangeArrowheads="1" noTextEdit="1"/>
          </p:cNvSpPr>
          <p:nvPr>
            <p:ph type="sldImg"/>
          </p:nvPr>
        </p:nvSpPr>
        <p:spPr>
          <a:xfrm>
            <a:off x="1085850" y="868363"/>
            <a:ext cx="4611688" cy="3460750"/>
          </a:xfrm>
          <a:ln w="12700" cap="flat">
            <a:solidFill>
              <a:schemeClr val="tx1"/>
            </a:solidFill>
          </a:ln>
        </p:spPr>
      </p:sp>
      <p:sp>
        <p:nvSpPr>
          <p:cNvPr id="281603" name="Rectangle 3"/>
          <p:cNvSpPr>
            <a:spLocks noGrp="1" noChangeArrowheads="1"/>
          </p:cNvSpPr>
          <p:nvPr>
            <p:ph type="body" idx="1"/>
          </p:nvPr>
        </p:nvSpPr>
        <p:spPr>
          <a:xfrm>
            <a:off x="904240" y="4722064"/>
            <a:ext cx="4973320" cy="4122925"/>
          </a:xfrm>
          <a:noFill/>
          <a:ln/>
        </p:spPr>
        <p:txBody>
          <a:bodyPr lIns="90488" tIns="44450" rIns="90488" bIns="44450"/>
          <a:lstStyle/>
          <a:p>
            <a:endParaRPr lang="en-US" dirty="0"/>
          </a:p>
        </p:txBody>
      </p:sp>
      <p:sp>
        <p:nvSpPr>
          <p:cNvPr id="281604" name="Text Box 4"/>
          <p:cNvSpPr txBox="1">
            <a:spLocks noChangeArrowheads="1"/>
          </p:cNvSpPr>
          <p:nvPr/>
        </p:nvSpPr>
        <p:spPr bwMode="auto">
          <a:xfrm>
            <a:off x="1130300" y="4710761"/>
            <a:ext cx="4219787" cy="1298406"/>
          </a:xfrm>
          <a:prstGeom prst="rect">
            <a:avLst/>
          </a:prstGeom>
          <a:noFill/>
          <a:ln w="12700">
            <a:noFill/>
            <a:miter lim="800000"/>
            <a:headEnd/>
            <a:tailEnd/>
          </a:ln>
          <a:effectLst/>
        </p:spPr>
        <p:txBody>
          <a:bodyPr>
            <a:spAutoFit/>
          </a:bodyPr>
          <a:lstStyle/>
          <a:p>
            <a:pPr>
              <a:spcBef>
                <a:spcPct val="50000"/>
              </a:spcBef>
            </a:pPr>
            <a:r>
              <a:rPr lang="en-US" sz="1200" b="0">
                <a:effectLst/>
                <a:latin typeface="Times New Roman" pitchFamily="18" charset="0"/>
              </a:rPr>
              <a:t>These are the issues which will form a thread through the topics I have outlined</a:t>
            </a:r>
          </a:p>
          <a:p>
            <a:pPr>
              <a:spcBef>
                <a:spcPct val="50000"/>
              </a:spcBef>
            </a:pPr>
            <a:r>
              <a:rPr lang="en-US" sz="1200" b="0">
                <a:effectLst/>
                <a:latin typeface="Times New Roman" pitchFamily="18" charset="0"/>
              </a:rPr>
              <a:t>Brief discussion of each: why these priorities?</a:t>
            </a:r>
          </a:p>
          <a:p>
            <a:pPr>
              <a:spcBef>
                <a:spcPct val="50000"/>
              </a:spcBef>
            </a:pPr>
            <a:endParaRPr lang="en-US" sz="1200" b="0">
              <a:effectLst/>
              <a:latin typeface="Times New Roman" pitchFamily="18" charset="0"/>
            </a:endParaRPr>
          </a:p>
          <a:p>
            <a:pPr>
              <a:spcBef>
                <a:spcPct val="50000"/>
              </a:spcBef>
            </a:pPr>
            <a:endParaRPr lang="en-US" sz="1200" b="0">
              <a:effectLst/>
              <a:latin typeface="Times New Roman" pitchFamily="18"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47B2FDDA-3DB1-4693-AFC3-E78E0C7F19C7}" type="slidenum">
              <a:rPr lang="en-GB"/>
              <a:pPr/>
              <a:t>13</a:t>
            </a:fld>
            <a:endParaRPr lang="en-GB"/>
          </a:p>
        </p:txBody>
      </p:sp>
      <p:sp>
        <p:nvSpPr>
          <p:cNvPr id="281602" name="Rectangle 2"/>
          <p:cNvSpPr>
            <a:spLocks noGrp="1" noRot="1" noChangeAspect="1" noChangeArrowheads="1" noTextEdit="1"/>
          </p:cNvSpPr>
          <p:nvPr>
            <p:ph type="sldImg"/>
          </p:nvPr>
        </p:nvSpPr>
        <p:spPr>
          <a:xfrm>
            <a:off x="1085850" y="868363"/>
            <a:ext cx="4611688" cy="3460750"/>
          </a:xfrm>
          <a:ln w="12700" cap="flat">
            <a:solidFill>
              <a:schemeClr val="tx1"/>
            </a:solidFill>
          </a:ln>
        </p:spPr>
      </p:sp>
      <p:sp>
        <p:nvSpPr>
          <p:cNvPr id="281603" name="Rectangle 3"/>
          <p:cNvSpPr>
            <a:spLocks noGrp="1" noChangeArrowheads="1"/>
          </p:cNvSpPr>
          <p:nvPr>
            <p:ph type="body" idx="1"/>
          </p:nvPr>
        </p:nvSpPr>
        <p:spPr>
          <a:xfrm>
            <a:off x="904240" y="4722064"/>
            <a:ext cx="4973320" cy="4122925"/>
          </a:xfrm>
          <a:noFill/>
          <a:ln/>
        </p:spPr>
        <p:txBody>
          <a:bodyPr lIns="90488" tIns="44450" rIns="90488" bIns="44450"/>
          <a:lstStyle/>
          <a:p>
            <a:r>
              <a:rPr lang="en-US" dirty="0" smtClean="0"/>
              <a:t>If there is time, students can discuss their preliminary</a:t>
            </a:r>
            <a:r>
              <a:rPr lang="en-US" baseline="0" dirty="0" smtClean="0"/>
              <a:t> ideas for a few minutes in pairs, but they will get a lot more support for this over the next two teaching days.</a:t>
            </a:r>
            <a:endParaRPr lang="en-US" dirty="0"/>
          </a:p>
        </p:txBody>
      </p:sp>
      <p:sp>
        <p:nvSpPr>
          <p:cNvPr id="281604" name="Text Box 4"/>
          <p:cNvSpPr txBox="1">
            <a:spLocks noChangeArrowheads="1"/>
          </p:cNvSpPr>
          <p:nvPr/>
        </p:nvSpPr>
        <p:spPr bwMode="auto">
          <a:xfrm>
            <a:off x="1130300" y="4710761"/>
            <a:ext cx="4219787" cy="1298406"/>
          </a:xfrm>
          <a:prstGeom prst="rect">
            <a:avLst/>
          </a:prstGeom>
          <a:noFill/>
          <a:ln w="12700">
            <a:noFill/>
            <a:miter lim="800000"/>
            <a:headEnd/>
            <a:tailEnd/>
          </a:ln>
          <a:effectLst/>
        </p:spPr>
        <p:txBody>
          <a:bodyPr>
            <a:spAutoFit/>
          </a:bodyPr>
          <a:lstStyle/>
          <a:p>
            <a:pPr>
              <a:spcBef>
                <a:spcPct val="50000"/>
              </a:spcBef>
            </a:pPr>
            <a:r>
              <a:rPr lang="en-US" sz="1200" b="0">
                <a:effectLst/>
                <a:latin typeface="Times New Roman" pitchFamily="18" charset="0"/>
              </a:rPr>
              <a:t>These are the issues which will form a thread through the topics I have outlined</a:t>
            </a:r>
          </a:p>
          <a:p>
            <a:pPr>
              <a:spcBef>
                <a:spcPct val="50000"/>
              </a:spcBef>
            </a:pPr>
            <a:r>
              <a:rPr lang="en-US" sz="1200" b="0">
                <a:effectLst/>
                <a:latin typeface="Times New Roman" pitchFamily="18" charset="0"/>
              </a:rPr>
              <a:t>Brief discussion of each: why these priorities?</a:t>
            </a:r>
          </a:p>
          <a:p>
            <a:pPr>
              <a:spcBef>
                <a:spcPct val="50000"/>
              </a:spcBef>
            </a:pPr>
            <a:endParaRPr lang="en-US" sz="1200" b="0">
              <a:effectLst/>
              <a:latin typeface="Times New Roman" pitchFamily="18" charset="0"/>
            </a:endParaRPr>
          </a:p>
          <a:p>
            <a:pPr>
              <a:spcBef>
                <a:spcPct val="50000"/>
              </a:spcBef>
            </a:pPr>
            <a:endParaRPr lang="en-US" sz="1200" b="0">
              <a:effectLst/>
              <a:latin typeface="Times New Roman" pitchFamily="18"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47B2FDDA-3DB1-4693-AFC3-E78E0C7F19C7}" type="slidenum">
              <a:rPr lang="en-GB"/>
              <a:pPr/>
              <a:t>14</a:t>
            </a:fld>
            <a:endParaRPr lang="en-GB"/>
          </a:p>
        </p:txBody>
      </p:sp>
      <p:sp>
        <p:nvSpPr>
          <p:cNvPr id="281602" name="Rectangle 2"/>
          <p:cNvSpPr>
            <a:spLocks noGrp="1" noRot="1" noChangeAspect="1" noChangeArrowheads="1" noTextEdit="1"/>
          </p:cNvSpPr>
          <p:nvPr>
            <p:ph type="sldImg"/>
          </p:nvPr>
        </p:nvSpPr>
        <p:spPr>
          <a:xfrm>
            <a:off x="1085850" y="868363"/>
            <a:ext cx="4611688" cy="3460750"/>
          </a:xfrm>
          <a:ln w="12700" cap="flat">
            <a:solidFill>
              <a:schemeClr val="tx1"/>
            </a:solidFill>
          </a:ln>
        </p:spPr>
      </p:sp>
      <p:sp>
        <p:nvSpPr>
          <p:cNvPr id="281603" name="Rectangle 3"/>
          <p:cNvSpPr>
            <a:spLocks noGrp="1" noChangeArrowheads="1"/>
          </p:cNvSpPr>
          <p:nvPr>
            <p:ph type="body" idx="1"/>
          </p:nvPr>
        </p:nvSpPr>
        <p:spPr>
          <a:xfrm>
            <a:off x="904240" y="4722064"/>
            <a:ext cx="4973320" cy="4122925"/>
          </a:xfrm>
          <a:noFill/>
          <a:ln/>
        </p:spPr>
        <p:txBody>
          <a:bodyPr lIns="90488" tIns="44450" rIns="90488" bIns="44450"/>
          <a:lstStyle/>
          <a:p>
            <a:r>
              <a:rPr lang="en-US" dirty="0" smtClean="0"/>
              <a:t>10 minutes to go over this. I’m not going to print 100 copies of the timeline, so you’ll need to project </a:t>
            </a:r>
            <a:r>
              <a:rPr lang="en-US" smtClean="0"/>
              <a:t>the file. </a:t>
            </a:r>
            <a:r>
              <a:rPr lang="en-US" baseline="0" smtClean="0"/>
              <a:t>They’ll </a:t>
            </a:r>
            <a:r>
              <a:rPr lang="en-US" baseline="0" dirty="0" smtClean="0"/>
              <a:t>get a lot more support for this over the next two teaching days.</a:t>
            </a:r>
            <a:endParaRPr lang="en-US" dirty="0"/>
          </a:p>
        </p:txBody>
      </p:sp>
      <p:sp>
        <p:nvSpPr>
          <p:cNvPr id="281604" name="Text Box 4"/>
          <p:cNvSpPr txBox="1">
            <a:spLocks noChangeArrowheads="1"/>
          </p:cNvSpPr>
          <p:nvPr/>
        </p:nvSpPr>
        <p:spPr bwMode="auto">
          <a:xfrm>
            <a:off x="1130300" y="4710761"/>
            <a:ext cx="4219787" cy="1298406"/>
          </a:xfrm>
          <a:prstGeom prst="rect">
            <a:avLst/>
          </a:prstGeom>
          <a:noFill/>
          <a:ln w="12700">
            <a:noFill/>
            <a:miter lim="800000"/>
            <a:headEnd/>
            <a:tailEnd/>
          </a:ln>
          <a:effectLst/>
        </p:spPr>
        <p:txBody>
          <a:bodyPr>
            <a:spAutoFit/>
          </a:bodyPr>
          <a:lstStyle/>
          <a:p>
            <a:pPr>
              <a:spcBef>
                <a:spcPct val="50000"/>
              </a:spcBef>
            </a:pPr>
            <a:r>
              <a:rPr lang="en-US" sz="1200" b="0">
                <a:effectLst/>
                <a:latin typeface="Times New Roman" pitchFamily="18" charset="0"/>
              </a:rPr>
              <a:t>These are the issues which will form a thread through the topics I have outlined</a:t>
            </a:r>
          </a:p>
          <a:p>
            <a:pPr>
              <a:spcBef>
                <a:spcPct val="50000"/>
              </a:spcBef>
            </a:pPr>
            <a:r>
              <a:rPr lang="en-US" sz="1200" b="0">
                <a:effectLst/>
                <a:latin typeface="Times New Roman" pitchFamily="18" charset="0"/>
              </a:rPr>
              <a:t>Brief discussion of each: why these priorities?</a:t>
            </a:r>
          </a:p>
          <a:p>
            <a:pPr>
              <a:spcBef>
                <a:spcPct val="50000"/>
              </a:spcBef>
            </a:pPr>
            <a:endParaRPr lang="en-US" sz="1200" b="0">
              <a:effectLst/>
              <a:latin typeface="Times New Roman" pitchFamily="18" charset="0"/>
            </a:endParaRPr>
          </a:p>
          <a:p>
            <a:pPr>
              <a:spcBef>
                <a:spcPct val="50000"/>
              </a:spcBef>
            </a:pPr>
            <a:endParaRPr lang="en-US" sz="1200" b="0">
              <a:effectLst/>
              <a:latin typeface="Times New Roman"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No need for writing. Discussion in pairs / small groups for 2-3 minutes and brief plenary (2 or 3 minutes).</a:t>
            </a:r>
            <a:endParaRPr lang="en-GB" dirty="0"/>
          </a:p>
        </p:txBody>
      </p:sp>
      <p:sp>
        <p:nvSpPr>
          <p:cNvPr id="4" name="Slide Number Placeholder 3"/>
          <p:cNvSpPr>
            <a:spLocks noGrp="1"/>
          </p:cNvSpPr>
          <p:nvPr>
            <p:ph type="sldNum" sz="quarter" idx="10"/>
          </p:nvPr>
        </p:nvSpPr>
        <p:spPr/>
        <p:txBody>
          <a:bodyPr/>
          <a:lstStyle/>
          <a:p>
            <a:fld id="{36BA0828-FDCD-4646-AB9B-C845E27B7B52}" type="slidenum">
              <a:rPr lang="en-GB" smtClean="0"/>
              <a:pPr/>
              <a:t>2</a:t>
            </a:fld>
            <a:endParaRPr lang="en-GB"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Keep this bit short (a few minutes) if the group don’t seem to have too many ideas. </a:t>
            </a:r>
            <a:endParaRPr lang="en-GB" dirty="0"/>
          </a:p>
        </p:txBody>
      </p:sp>
      <p:sp>
        <p:nvSpPr>
          <p:cNvPr id="4" name="Slide Number Placeholder 3"/>
          <p:cNvSpPr>
            <a:spLocks noGrp="1"/>
          </p:cNvSpPr>
          <p:nvPr>
            <p:ph type="sldNum" sz="quarter" idx="10"/>
          </p:nvPr>
        </p:nvSpPr>
        <p:spPr/>
        <p:txBody>
          <a:bodyPr/>
          <a:lstStyle/>
          <a:p>
            <a:fld id="{36BA0828-FDCD-4646-AB9B-C845E27B7B52}" type="slidenum">
              <a:rPr lang="en-GB" smtClean="0"/>
              <a:pPr/>
              <a:t>3</a:t>
            </a:fld>
            <a:endParaRPr lang="en-GB"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The rubric makes clear that they will</a:t>
            </a:r>
            <a:r>
              <a:rPr lang="en-GB" baseline="0" dirty="0" smtClean="0"/>
              <a:t> have to conduct a small-scale case study, collecting first-hand empirical data in the Spring term. This will enable them to get vital practice in conducting research prior to next year’s dissertations.</a:t>
            </a:r>
          </a:p>
          <a:p>
            <a:endParaRPr lang="en-GB" baseline="0" dirty="0" smtClean="0"/>
          </a:p>
          <a:p>
            <a:r>
              <a:rPr lang="en-GB" baseline="0" dirty="0" smtClean="0"/>
              <a:t>I’ll supply each group with </a:t>
            </a:r>
            <a:r>
              <a:rPr lang="en-GB" baseline="0" dirty="0" smtClean="0"/>
              <a:t>6 </a:t>
            </a:r>
            <a:r>
              <a:rPr lang="en-GB" baseline="0" dirty="0" smtClean="0"/>
              <a:t>sets of the rubric, each cut up into pieces. I’ll also supply 30 copies of the rubric correctly set out. This activity should take about 10 minutes to do, with 5 minutes for questions.</a:t>
            </a:r>
            <a:endParaRPr lang="en-GB" dirty="0"/>
          </a:p>
        </p:txBody>
      </p:sp>
      <p:sp>
        <p:nvSpPr>
          <p:cNvPr id="4" name="Slide Number Placeholder 3"/>
          <p:cNvSpPr>
            <a:spLocks noGrp="1"/>
          </p:cNvSpPr>
          <p:nvPr>
            <p:ph type="sldNum" sz="quarter" idx="10"/>
          </p:nvPr>
        </p:nvSpPr>
        <p:spPr/>
        <p:txBody>
          <a:bodyPr/>
          <a:lstStyle/>
          <a:p>
            <a:fld id="{36BA0828-FDCD-4646-AB9B-C845E27B7B52}" type="slidenum">
              <a:rPr lang="en-GB" smtClean="0"/>
              <a:pPr/>
              <a:t>4</a:t>
            </a:fld>
            <a:endParaRPr lang="en-GB"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603C2862-DE68-4410-A4B6-C0FB862AD338}" type="slidenum">
              <a:rPr lang="en-GB" smtClean="0"/>
              <a:pPr/>
              <a:t>5</a:t>
            </a:fld>
            <a:endParaRPr lang="en-GB" smtClean="0"/>
          </a:p>
        </p:txBody>
      </p:sp>
      <p:sp>
        <p:nvSpPr>
          <p:cNvPr id="22531" name="Rectangle 2"/>
          <p:cNvSpPr>
            <a:spLocks noGrp="1" noRot="1" noChangeAspect="1" noChangeArrowheads="1" noTextEdit="1"/>
          </p:cNvSpPr>
          <p:nvPr>
            <p:ph type="sldImg"/>
          </p:nvPr>
        </p:nvSpPr>
        <p:spPr>
          <a:xfrm>
            <a:off x="1082675" y="868363"/>
            <a:ext cx="4616450" cy="3462337"/>
          </a:xfrm>
          <a:ln w="12700" cap="flat">
            <a:solidFill>
              <a:schemeClr val="tx1"/>
            </a:solidFill>
          </a:ln>
        </p:spPr>
      </p:sp>
      <p:sp>
        <p:nvSpPr>
          <p:cNvPr id="22532" name="Rectangle 3"/>
          <p:cNvSpPr>
            <a:spLocks noGrp="1" noChangeArrowheads="1"/>
          </p:cNvSpPr>
          <p:nvPr>
            <p:ph type="body" idx="1"/>
          </p:nvPr>
        </p:nvSpPr>
        <p:spPr>
          <a:xfrm>
            <a:off x="904875" y="4722813"/>
            <a:ext cx="4972050" cy="4122737"/>
          </a:xfrm>
          <a:noFill/>
          <a:ln/>
        </p:spPr>
        <p:txBody>
          <a:bodyPr lIns="90488" tIns="44450" rIns="90488" bIns="44450"/>
          <a:lstStyle/>
          <a:p>
            <a:r>
              <a:rPr lang="en-GB" dirty="0" smtClean="0"/>
              <a:t>Again, just a few minutes</a:t>
            </a:r>
            <a:r>
              <a:rPr lang="en-GB" baseline="0" dirty="0" smtClean="0"/>
              <a:t> with no need for a plenary.</a:t>
            </a:r>
            <a:endParaRPr lang="en-GB" dirty="0" smtClean="0"/>
          </a:p>
          <a:p>
            <a:endParaRPr lang="en-GB" dirty="0" smtClean="0"/>
          </a:p>
        </p:txBody>
      </p:sp>
      <p:sp>
        <p:nvSpPr>
          <p:cNvPr id="22533" name="Rectangle 4"/>
          <p:cNvSpPr>
            <a:spLocks noChangeArrowheads="1"/>
          </p:cNvSpPr>
          <p:nvPr/>
        </p:nvSpPr>
        <p:spPr bwMode="auto">
          <a:xfrm>
            <a:off x="1050925" y="4716463"/>
            <a:ext cx="4830763" cy="2406650"/>
          </a:xfrm>
          <a:prstGeom prst="rect">
            <a:avLst/>
          </a:prstGeom>
          <a:noFill/>
          <a:ln w="12700">
            <a:noFill/>
            <a:miter lim="800000"/>
            <a:headEnd/>
            <a:tailEnd/>
          </a:ln>
        </p:spPr>
        <p:txBody>
          <a:bodyPr lIns="90488" tIns="44450" rIns="90488" bIns="44450">
            <a:spAutoFit/>
          </a:bodyPr>
          <a:lstStyle/>
          <a:p>
            <a:pPr>
              <a:spcBef>
                <a:spcPct val="50000"/>
              </a:spcBef>
              <a:buFontTx/>
              <a:buChar char="•"/>
            </a:pPr>
            <a:r>
              <a:rPr lang="en-GB" sz="1200"/>
              <a:t>Focused - helps with controlling data collection &amp; organisation</a:t>
            </a:r>
          </a:p>
          <a:p>
            <a:pPr>
              <a:spcBef>
                <a:spcPct val="50000"/>
              </a:spcBef>
              <a:buFontTx/>
              <a:buChar char="•"/>
            </a:pPr>
            <a:r>
              <a:rPr lang="en-GB" sz="1200"/>
              <a:t>Systematic</a:t>
            </a:r>
          </a:p>
          <a:p>
            <a:pPr>
              <a:spcBef>
                <a:spcPct val="50000"/>
              </a:spcBef>
              <a:buFontTx/>
              <a:buChar char="•"/>
            </a:pPr>
            <a:r>
              <a:rPr lang="en-GB" sz="1200"/>
              <a:t>Beyond - contributes to the debate / identifies the gap</a:t>
            </a:r>
          </a:p>
          <a:p>
            <a:pPr>
              <a:spcBef>
                <a:spcPct val="50000"/>
              </a:spcBef>
              <a:buFontTx/>
              <a:buChar char="•"/>
            </a:pPr>
            <a:r>
              <a:rPr lang="en-GB" sz="1200"/>
              <a:t>A basis for analysis</a:t>
            </a:r>
          </a:p>
          <a:p>
            <a:pPr>
              <a:spcBef>
                <a:spcPct val="50000"/>
              </a:spcBef>
            </a:pPr>
            <a:endParaRPr lang="en-GB" sz="1200"/>
          </a:p>
          <a:p>
            <a:pPr>
              <a:spcBef>
                <a:spcPct val="50000"/>
              </a:spcBef>
            </a:pPr>
            <a:r>
              <a:rPr lang="en-GB" sz="1200"/>
              <a:t>Think of one or more of your assignments so far.</a:t>
            </a:r>
          </a:p>
          <a:p>
            <a:pPr>
              <a:spcBef>
                <a:spcPct val="50000"/>
              </a:spcBef>
            </a:pPr>
            <a:r>
              <a:rPr lang="en-GB" sz="1200"/>
              <a:t>How do they measure up to this definition?</a:t>
            </a:r>
          </a:p>
          <a:p>
            <a:pPr>
              <a:spcBef>
                <a:spcPct val="50000"/>
              </a:spcBef>
            </a:pPr>
            <a:r>
              <a:rPr lang="en-GB" sz="1200"/>
              <a:t>What alterations would you now make in order for them to meet the definition?</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5AB70E55-84FB-4A0B-85A6-DE978B306BB7}" type="slidenum">
              <a:rPr lang="en-GB" smtClean="0"/>
              <a:pPr/>
              <a:t>6</a:t>
            </a:fld>
            <a:endParaRPr lang="en-GB" smtClean="0"/>
          </a:p>
        </p:txBody>
      </p:sp>
      <p:sp>
        <p:nvSpPr>
          <p:cNvPr id="23555" name="Rectangle 2"/>
          <p:cNvSpPr>
            <a:spLocks noGrp="1" noRot="1" noChangeAspect="1" noChangeArrowheads="1" noTextEdit="1"/>
          </p:cNvSpPr>
          <p:nvPr>
            <p:ph type="sldImg"/>
          </p:nvPr>
        </p:nvSpPr>
        <p:spPr>
          <a:xfrm>
            <a:off x="1082675" y="868363"/>
            <a:ext cx="4616450" cy="3462337"/>
          </a:xfrm>
          <a:ln w="12700" cap="flat">
            <a:solidFill>
              <a:schemeClr val="tx1"/>
            </a:solidFill>
          </a:ln>
        </p:spPr>
      </p:sp>
      <p:sp>
        <p:nvSpPr>
          <p:cNvPr id="23556" name="Rectangle 3"/>
          <p:cNvSpPr>
            <a:spLocks noGrp="1" noChangeArrowheads="1"/>
          </p:cNvSpPr>
          <p:nvPr>
            <p:ph type="body" idx="1"/>
          </p:nvPr>
        </p:nvSpPr>
        <p:spPr>
          <a:xfrm>
            <a:off x="904875" y="4722813"/>
            <a:ext cx="4972050" cy="4122737"/>
          </a:xfrm>
          <a:noFill/>
          <a:ln/>
        </p:spPr>
        <p:txBody>
          <a:bodyPr lIns="90488" tIns="44450" rIns="90488" bIns="44450"/>
          <a:lstStyle/>
          <a:p>
            <a:endParaRPr lang="en-GB" smtClean="0"/>
          </a:p>
          <a:p>
            <a:endParaRPr lang="en-GB" smtClean="0"/>
          </a:p>
        </p:txBody>
      </p:sp>
      <p:sp>
        <p:nvSpPr>
          <p:cNvPr id="23557" name="Rectangle 4"/>
          <p:cNvSpPr>
            <a:spLocks noChangeArrowheads="1"/>
          </p:cNvSpPr>
          <p:nvPr/>
        </p:nvSpPr>
        <p:spPr bwMode="auto">
          <a:xfrm>
            <a:off x="1050925" y="4716463"/>
            <a:ext cx="4830763" cy="2406650"/>
          </a:xfrm>
          <a:prstGeom prst="rect">
            <a:avLst/>
          </a:prstGeom>
          <a:noFill/>
          <a:ln w="12700">
            <a:noFill/>
            <a:miter lim="800000"/>
            <a:headEnd/>
            <a:tailEnd/>
          </a:ln>
        </p:spPr>
        <p:txBody>
          <a:bodyPr lIns="90488" tIns="44450" rIns="90488" bIns="44450">
            <a:spAutoFit/>
          </a:bodyPr>
          <a:lstStyle/>
          <a:p>
            <a:pPr>
              <a:spcBef>
                <a:spcPct val="50000"/>
              </a:spcBef>
              <a:buFontTx/>
              <a:buChar char="•"/>
            </a:pPr>
            <a:r>
              <a:rPr lang="en-GB" sz="1200"/>
              <a:t>Focused - helps with controlling data collection &amp; organisation</a:t>
            </a:r>
          </a:p>
          <a:p>
            <a:pPr>
              <a:spcBef>
                <a:spcPct val="50000"/>
              </a:spcBef>
              <a:buFontTx/>
              <a:buChar char="•"/>
            </a:pPr>
            <a:r>
              <a:rPr lang="en-GB" sz="1200"/>
              <a:t>Systematic</a:t>
            </a:r>
          </a:p>
          <a:p>
            <a:pPr>
              <a:spcBef>
                <a:spcPct val="50000"/>
              </a:spcBef>
              <a:buFontTx/>
              <a:buChar char="•"/>
            </a:pPr>
            <a:r>
              <a:rPr lang="en-GB" sz="1200"/>
              <a:t>Beyond - contributes to the debate / identifies the gap</a:t>
            </a:r>
          </a:p>
          <a:p>
            <a:pPr>
              <a:spcBef>
                <a:spcPct val="50000"/>
              </a:spcBef>
              <a:buFontTx/>
              <a:buChar char="•"/>
            </a:pPr>
            <a:r>
              <a:rPr lang="en-GB" sz="1200"/>
              <a:t>A basis for analysis</a:t>
            </a:r>
          </a:p>
          <a:p>
            <a:pPr>
              <a:spcBef>
                <a:spcPct val="50000"/>
              </a:spcBef>
            </a:pPr>
            <a:endParaRPr lang="en-GB" sz="1200"/>
          </a:p>
          <a:p>
            <a:pPr>
              <a:spcBef>
                <a:spcPct val="50000"/>
              </a:spcBef>
            </a:pPr>
            <a:r>
              <a:rPr lang="en-GB" sz="1200"/>
              <a:t>Think of one or more of your assignments so far.</a:t>
            </a:r>
          </a:p>
          <a:p>
            <a:pPr>
              <a:spcBef>
                <a:spcPct val="50000"/>
              </a:spcBef>
            </a:pPr>
            <a:r>
              <a:rPr lang="en-GB" sz="1200"/>
              <a:t>How do they measure up to this definition?</a:t>
            </a:r>
          </a:p>
          <a:p>
            <a:pPr>
              <a:spcBef>
                <a:spcPct val="50000"/>
              </a:spcBef>
            </a:pPr>
            <a:r>
              <a:rPr lang="en-GB" sz="1200"/>
              <a:t>What alterations would you now make in order for them to meet the definition?</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fld id="{54B56D18-8014-45AC-89C9-9A32D5DE4D13}" type="slidenum">
              <a:rPr lang="en-GB" smtClean="0"/>
              <a:pPr/>
              <a:t>7</a:t>
            </a:fld>
            <a:endParaRPr lang="en-GB" smtClean="0"/>
          </a:p>
        </p:txBody>
      </p:sp>
      <p:sp>
        <p:nvSpPr>
          <p:cNvPr id="24579" name="Rectangle 2"/>
          <p:cNvSpPr>
            <a:spLocks noGrp="1" noRot="1" noChangeAspect="1" noChangeArrowheads="1" noTextEdit="1"/>
          </p:cNvSpPr>
          <p:nvPr>
            <p:ph type="sldImg"/>
          </p:nvPr>
        </p:nvSpPr>
        <p:spPr>
          <a:xfrm>
            <a:off x="1082675" y="868363"/>
            <a:ext cx="4616450" cy="3462337"/>
          </a:xfrm>
          <a:ln w="12700" cap="flat">
            <a:solidFill>
              <a:schemeClr val="tx1"/>
            </a:solidFill>
          </a:ln>
        </p:spPr>
      </p:sp>
      <p:sp>
        <p:nvSpPr>
          <p:cNvPr id="24580" name="Rectangle 3"/>
          <p:cNvSpPr>
            <a:spLocks noGrp="1" noChangeArrowheads="1"/>
          </p:cNvSpPr>
          <p:nvPr>
            <p:ph type="body" idx="1"/>
          </p:nvPr>
        </p:nvSpPr>
        <p:spPr>
          <a:xfrm>
            <a:off x="904875" y="4722813"/>
            <a:ext cx="4972050" cy="4122737"/>
          </a:xfrm>
          <a:noFill/>
          <a:ln/>
        </p:spPr>
        <p:txBody>
          <a:bodyPr lIns="90488" tIns="44450" rIns="90488" bIns="44450"/>
          <a:lstStyle/>
          <a:p>
            <a:endParaRPr lang="en-GB" smtClean="0"/>
          </a:p>
          <a:p>
            <a:endParaRPr lang="en-GB" smtClean="0"/>
          </a:p>
        </p:txBody>
      </p:sp>
      <p:sp>
        <p:nvSpPr>
          <p:cNvPr id="24581" name="Rectangle 4"/>
          <p:cNvSpPr>
            <a:spLocks noChangeArrowheads="1"/>
          </p:cNvSpPr>
          <p:nvPr/>
        </p:nvSpPr>
        <p:spPr bwMode="auto">
          <a:xfrm>
            <a:off x="1050925" y="4716463"/>
            <a:ext cx="4830763" cy="2406650"/>
          </a:xfrm>
          <a:prstGeom prst="rect">
            <a:avLst/>
          </a:prstGeom>
          <a:noFill/>
          <a:ln w="12700">
            <a:noFill/>
            <a:miter lim="800000"/>
            <a:headEnd/>
            <a:tailEnd/>
          </a:ln>
        </p:spPr>
        <p:txBody>
          <a:bodyPr lIns="90488" tIns="44450" rIns="90488" bIns="44450">
            <a:spAutoFit/>
          </a:bodyPr>
          <a:lstStyle/>
          <a:p>
            <a:pPr>
              <a:spcBef>
                <a:spcPct val="50000"/>
              </a:spcBef>
              <a:buFontTx/>
              <a:buChar char="•"/>
            </a:pPr>
            <a:r>
              <a:rPr lang="en-GB" sz="1200"/>
              <a:t>Focused - helps with controlling data collection &amp; organisation</a:t>
            </a:r>
          </a:p>
          <a:p>
            <a:pPr>
              <a:spcBef>
                <a:spcPct val="50000"/>
              </a:spcBef>
              <a:buFontTx/>
              <a:buChar char="•"/>
            </a:pPr>
            <a:r>
              <a:rPr lang="en-GB" sz="1200"/>
              <a:t>Systematic</a:t>
            </a:r>
          </a:p>
          <a:p>
            <a:pPr>
              <a:spcBef>
                <a:spcPct val="50000"/>
              </a:spcBef>
              <a:buFontTx/>
              <a:buChar char="•"/>
            </a:pPr>
            <a:r>
              <a:rPr lang="en-GB" sz="1200"/>
              <a:t>Beyond - contributes to the debate / identifies the gap</a:t>
            </a:r>
          </a:p>
          <a:p>
            <a:pPr>
              <a:spcBef>
                <a:spcPct val="50000"/>
              </a:spcBef>
              <a:buFontTx/>
              <a:buChar char="•"/>
            </a:pPr>
            <a:r>
              <a:rPr lang="en-GB" sz="1200"/>
              <a:t>A basis for analysis</a:t>
            </a:r>
          </a:p>
          <a:p>
            <a:pPr>
              <a:spcBef>
                <a:spcPct val="50000"/>
              </a:spcBef>
            </a:pPr>
            <a:endParaRPr lang="en-GB" sz="1200"/>
          </a:p>
          <a:p>
            <a:pPr>
              <a:spcBef>
                <a:spcPct val="50000"/>
              </a:spcBef>
            </a:pPr>
            <a:r>
              <a:rPr lang="en-GB" sz="1200"/>
              <a:t>Think of one or more of your assignments so far.</a:t>
            </a:r>
          </a:p>
          <a:p>
            <a:pPr>
              <a:spcBef>
                <a:spcPct val="50000"/>
              </a:spcBef>
            </a:pPr>
            <a:r>
              <a:rPr lang="en-GB" sz="1200"/>
              <a:t>How do they measure up to this definition?</a:t>
            </a:r>
          </a:p>
          <a:p>
            <a:pPr>
              <a:spcBef>
                <a:spcPct val="50000"/>
              </a:spcBef>
            </a:pPr>
            <a:r>
              <a:rPr lang="en-GB" sz="1200"/>
              <a:t>What alterations would you now make in order for them to meet the definition?</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47B2FDDA-3DB1-4693-AFC3-E78E0C7F19C7}" type="slidenum">
              <a:rPr lang="en-GB"/>
              <a:pPr/>
              <a:t>8</a:t>
            </a:fld>
            <a:endParaRPr lang="en-GB"/>
          </a:p>
        </p:txBody>
      </p:sp>
      <p:sp>
        <p:nvSpPr>
          <p:cNvPr id="281602" name="Rectangle 2"/>
          <p:cNvSpPr>
            <a:spLocks noGrp="1" noRot="1" noChangeAspect="1" noChangeArrowheads="1" noTextEdit="1"/>
          </p:cNvSpPr>
          <p:nvPr>
            <p:ph type="sldImg"/>
          </p:nvPr>
        </p:nvSpPr>
        <p:spPr>
          <a:xfrm>
            <a:off x="1085850" y="868363"/>
            <a:ext cx="4611688" cy="3460750"/>
          </a:xfrm>
          <a:ln w="12700" cap="flat">
            <a:solidFill>
              <a:schemeClr val="tx1"/>
            </a:solidFill>
          </a:ln>
        </p:spPr>
      </p:sp>
      <p:sp>
        <p:nvSpPr>
          <p:cNvPr id="281603" name="Rectangle 3"/>
          <p:cNvSpPr>
            <a:spLocks noGrp="1" noChangeArrowheads="1"/>
          </p:cNvSpPr>
          <p:nvPr>
            <p:ph type="body" idx="1"/>
          </p:nvPr>
        </p:nvSpPr>
        <p:spPr>
          <a:xfrm>
            <a:off x="904240" y="4722064"/>
            <a:ext cx="4973320" cy="4122925"/>
          </a:xfrm>
          <a:noFill/>
          <a:ln/>
        </p:spPr>
        <p:txBody>
          <a:bodyPr lIns="90488" tIns="44450" rIns="90488" bIns="44450"/>
          <a:lstStyle/>
          <a:p>
            <a:endParaRPr lang="en-US" dirty="0"/>
          </a:p>
        </p:txBody>
      </p:sp>
      <p:sp>
        <p:nvSpPr>
          <p:cNvPr id="281604" name="Text Box 4"/>
          <p:cNvSpPr txBox="1">
            <a:spLocks noChangeArrowheads="1"/>
          </p:cNvSpPr>
          <p:nvPr/>
        </p:nvSpPr>
        <p:spPr bwMode="auto">
          <a:xfrm>
            <a:off x="1130300" y="4710761"/>
            <a:ext cx="4219787" cy="1298406"/>
          </a:xfrm>
          <a:prstGeom prst="rect">
            <a:avLst/>
          </a:prstGeom>
          <a:noFill/>
          <a:ln w="12700">
            <a:noFill/>
            <a:miter lim="800000"/>
            <a:headEnd/>
            <a:tailEnd/>
          </a:ln>
          <a:effectLst/>
        </p:spPr>
        <p:txBody>
          <a:bodyPr>
            <a:spAutoFit/>
          </a:bodyPr>
          <a:lstStyle/>
          <a:p>
            <a:pPr>
              <a:spcBef>
                <a:spcPct val="50000"/>
              </a:spcBef>
            </a:pPr>
            <a:r>
              <a:rPr lang="en-US" sz="1200" b="0">
                <a:effectLst/>
                <a:latin typeface="Times New Roman" pitchFamily="18" charset="0"/>
              </a:rPr>
              <a:t>These are the issues which will form a thread through the topics I have outlined</a:t>
            </a:r>
          </a:p>
          <a:p>
            <a:pPr>
              <a:spcBef>
                <a:spcPct val="50000"/>
              </a:spcBef>
            </a:pPr>
            <a:r>
              <a:rPr lang="en-US" sz="1200" b="0">
                <a:effectLst/>
                <a:latin typeface="Times New Roman" pitchFamily="18" charset="0"/>
              </a:rPr>
              <a:t>Brief discussion of each: why these priorities?</a:t>
            </a:r>
          </a:p>
          <a:p>
            <a:pPr>
              <a:spcBef>
                <a:spcPct val="50000"/>
              </a:spcBef>
            </a:pPr>
            <a:endParaRPr lang="en-US" sz="1200" b="0">
              <a:effectLst/>
              <a:latin typeface="Times New Roman" pitchFamily="18" charset="0"/>
            </a:endParaRPr>
          </a:p>
          <a:p>
            <a:pPr>
              <a:spcBef>
                <a:spcPct val="50000"/>
              </a:spcBef>
            </a:pPr>
            <a:endParaRPr lang="en-US" sz="1200" b="0">
              <a:effectLst/>
              <a:latin typeface="Times New Roman" pitchFamily="18"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47B2FDDA-3DB1-4693-AFC3-E78E0C7F19C7}" type="slidenum">
              <a:rPr lang="en-GB"/>
              <a:pPr/>
              <a:t>9</a:t>
            </a:fld>
            <a:endParaRPr lang="en-GB"/>
          </a:p>
        </p:txBody>
      </p:sp>
      <p:sp>
        <p:nvSpPr>
          <p:cNvPr id="281602" name="Rectangle 2"/>
          <p:cNvSpPr>
            <a:spLocks noGrp="1" noRot="1" noChangeAspect="1" noChangeArrowheads="1" noTextEdit="1"/>
          </p:cNvSpPr>
          <p:nvPr>
            <p:ph type="sldImg"/>
          </p:nvPr>
        </p:nvSpPr>
        <p:spPr>
          <a:xfrm>
            <a:off x="1085850" y="868363"/>
            <a:ext cx="4611688" cy="3460750"/>
          </a:xfrm>
          <a:ln w="12700" cap="flat">
            <a:solidFill>
              <a:schemeClr val="tx1"/>
            </a:solidFill>
          </a:ln>
        </p:spPr>
      </p:sp>
      <p:sp>
        <p:nvSpPr>
          <p:cNvPr id="281603" name="Rectangle 3"/>
          <p:cNvSpPr>
            <a:spLocks noGrp="1" noChangeArrowheads="1"/>
          </p:cNvSpPr>
          <p:nvPr>
            <p:ph type="body" idx="1"/>
          </p:nvPr>
        </p:nvSpPr>
        <p:spPr>
          <a:xfrm>
            <a:off x="904240" y="4722064"/>
            <a:ext cx="4973320" cy="4122925"/>
          </a:xfrm>
          <a:noFill/>
          <a:ln/>
        </p:spPr>
        <p:txBody>
          <a:bodyPr lIns="90488" tIns="44450" rIns="90488" bIns="44450"/>
          <a:lstStyle/>
          <a:p>
            <a:r>
              <a:rPr lang="en-US" dirty="0" smtClean="0"/>
              <a:t>Please make it</a:t>
            </a:r>
            <a:r>
              <a:rPr lang="en-US" baseline="0" dirty="0" smtClean="0"/>
              <a:t> clear to students that the other two teaching days will provide more guidance on what constitutes a researchable topic, and that their tutor will provide detailed feedback on a two-page outline. </a:t>
            </a:r>
            <a:endParaRPr lang="en-US" baseline="0" dirty="0" smtClean="0"/>
          </a:p>
          <a:p>
            <a:r>
              <a:rPr lang="en-US" baseline="0" dirty="0" smtClean="0"/>
              <a:t>If there is time, you can get them to brainstorm what they think are the characteristics of effective schools and see how many of the 11 items listed by Sammons et al. (1995) on the next slide they identify.  </a:t>
            </a:r>
            <a:endParaRPr lang="en-US" dirty="0"/>
          </a:p>
        </p:txBody>
      </p:sp>
      <p:sp>
        <p:nvSpPr>
          <p:cNvPr id="281604" name="Text Box 4"/>
          <p:cNvSpPr txBox="1">
            <a:spLocks noChangeArrowheads="1"/>
          </p:cNvSpPr>
          <p:nvPr/>
        </p:nvSpPr>
        <p:spPr bwMode="auto">
          <a:xfrm>
            <a:off x="1130300" y="4710761"/>
            <a:ext cx="4219787" cy="1298406"/>
          </a:xfrm>
          <a:prstGeom prst="rect">
            <a:avLst/>
          </a:prstGeom>
          <a:noFill/>
          <a:ln w="12700">
            <a:noFill/>
            <a:miter lim="800000"/>
            <a:headEnd/>
            <a:tailEnd/>
          </a:ln>
          <a:effectLst/>
        </p:spPr>
        <p:txBody>
          <a:bodyPr>
            <a:spAutoFit/>
          </a:bodyPr>
          <a:lstStyle/>
          <a:p>
            <a:pPr>
              <a:spcBef>
                <a:spcPct val="50000"/>
              </a:spcBef>
            </a:pPr>
            <a:r>
              <a:rPr lang="en-US" sz="1200" b="0">
                <a:effectLst/>
                <a:latin typeface="Times New Roman" pitchFamily="18" charset="0"/>
              </a:rPr>
              <a:t>These are the issues which will form a thread through the topics I have outlined</a:t>
            </a:r>
          </a:p>
          <a:p>
            <a:pPr>
              <a:spcBef>
                <a:spcPct val="50000"/>
              </a:spcBef>
            </a:pPr>
            <a:r>
              <a:rPr lang="en-US" sz="1200" b="0">
                <a:effectLst/>
                <a:latin typeface="Times New Roman" pitchFamily="18" charset="0"/>
              </a:rPr>
              <a:t>Brief discussion of each: why these priorities?</a:t>
            </a:r>
          </a:p>
          <a:p>
            <a:pPr>
              <a:spcBef>
                <a:spcPct val="50000"/>
              </a:spcBef>
            </a:pPr>
            <a:endParaRPr lang="en-US" sz="1200" b="0">
              <a:effectLst/>
              <a:latin typeface="Times New Roman" pitchFamily="18" charset="0"/>
            </a:endParaRPr>
          </a:p>
          <a:p>
            <a:pPr>
              <a:spcBef>
                <a:spcPct val="50000"/>
              </a:spcBef>
            </a:pPr>
            <a:endParaRPr lang="en-US" sz="1200" b="0">
              <a:effectLst/>
              <a:latin typeface="Times New Roman"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9160" name="Picture 8" descr="intro_banner.jpg                                               00056021WIP                            B59E31D9:"/>
          <p:cNvPicPr>
            <a:picLocks noChangeAspect="1" noChangeArrowheads="1"/>
          </p:cNvPicPr>
          <p:nvPr userDrawn="1"/>
        </p:nvPicPr>
        <p:blipFill>
          <a:blip r:embed="rId2" cstate="print"/>
          <a:srcRect/>
          <a:stretch>
            <a:fillRect/>
          </a:stretch>
        </p:blipFill>
        <p:spPr bwMode="auto">
          <a:xfrm>
            <a:off x="0" y="4587875"/>
            <a:ext cx="9144000" cy="2270125"/>
          </a:xfrm>
          <a:prstGeom prst="rect">
            <a:avLst/>
          </a:prstGeom>
          <a:noFill/>
        </p:spPr>
      </p:pic>
      <p:sp>
        <p:nvSpPr>
          <p:cNvPr id="49155" name="Rectangle 3"/>
          <p:cNvSpPr>
            <a:spLocks noGrp="1" noChangeArrowheads="1"/>
          </p:cNvSpPr>
          <p:nvPr>
            <p:ph type="ctrTitle"/>
          </p:nvPr>
        </p:nvSpPr>
        <p:spPr>
          <a:xfrm>
            <a:off x="685800" y="228600"/>
            <a:ext cx="7620000" cy="1143000"/>
          </a:xfrm>
        </p:spPr>
        <p:txBody>
          <a:bodyPr/>
          <a:lstStyle>
            <a:lvl1pPr>
              <a:defRPr/>
            </a:lvl1pPr>
          </a:lstStyle>
          <a:p>
            <a:r>
              <a:rPr lang="en-US" smtClean="0"/>
              <a:t>Click to edit Master title style</a:t>
            </a:r>
            <a:endParaRPr lang="en-GB"/>
          </a:p>
        </p:txBody>
      </p:sp>
      <p:sp>
        <p:nvSpPr>
          <p:cNvPr id="49156" name="Rectangle 4"/>
          <p:cNvSpPr>
            <a:spLocks noGrp="1" noChangeArrowheads="1"/>
          </p:cNvSpPr>
          <p:nvPr>
            <p:ph type="subTitle" idx="1"/>
          </p:nvPr>
        </p:nvSpPr>
        <p:spPr>
          <a:xfrm>
            <a:off x="1295400" y="2133600"/>
            <a:ext cx="6400800" cy="1752600"/>
          </a:xfrm>
        </p:spPr>
        <p:txBody>
          <a:bodyPr/>
          <a:lstStyle>
            <a:lvl1pPr marL="0" indent="0" algn="ctr">
              <a:buFontTx/>
              <a:buNone/>
              <a:defRPr/>
            </a:lvl1pPr>
          </a:lstStyle>
          <a:p>
            <a:r>
              <a:rPr lang="en-US" smtClean="0"/>
              <a:t>Click to edit Master subtitle style</a:t>
            </a:r>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dirty="0"/>
          </a:p>
        </p:txBody>
      </p:sp>
      <p:sp>
        <p:nvSpPr>
          <p:cNvPr id="5" name="Footer Placeholder 4"/>
          <p:cNvSpPr>
            <a:spLocks noGrp="1"/>
          </p:cNvSpPr>
          <p:nvPr>
            <p:ph type="ftr" sz="quarter" idx="11"/>
          </p:nvPr>
        </p:nvSpPr>
        <p:spPr/>
        <p:txBody>
          <a:bodyPr/>
          <a:lstStyle>
            <a:lvl1pPr>
              <a:defRPr/>
            </a:lvl1pPr>
          </a:lstStyle>
          <a:p>
            <a:endParaRPr lang="en-GB" dirty="0"/>
          </a:p>
        </p:txBody>
      </p:sp>
      <p:sp>
        <p:nvSpPr>
          <p:cNvPr id="6" name="Slide Number Placeholder 5"/>
          <p:cNvSpPr>
            <a:spLocks noGrp="1"/>
          </p:cNvSpPr>
          <p:nvPr>
            <p:ph type="sldNum" sz="quarter" idx="12"/>
          </p:nvPr>
        </p:nvSpPr>
        <p:spPr/>
        <p:txBody>
          <a:bodyPr/>
          <a:lstStyle>
            <a:lvl1pPr>
              <a:defRPr/>
            </a:lvl1pPr>
          </a:lstStyle>
          <a:p>
            <a:fld id="{74F0FB50-5717-4EEC-99D5-80955D4BCE28}" type="slidenum">
              <a:rPr lang="en-GB"/>
              <a:pPr/>
              <a:t>‹#›</a:t>
            </a:fld>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28600"/>
            <a:ext cx="1943100" cy="52578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228600"/>
            <a:ext cx="5676900" cy="5257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dirty="0"/>
          </a:p>
        </p:txBody>
      </p:sp>
      <p:sp>
        <p:nvSpPr>
          <p:cNvPr id="5" name="Footer Placeholder 4"/>
          <p:cNvSpPr>
            <a:spLocks noGrp="1"/>
          </p:cNvSpPr>
          <p:nvPr>
            <p:ph type="ftr" sz="quarter" idx="11"/>
          </p:nvPr>
        </p:nvSpPr>
        <p:spPr/>
        <p:txBody>
          <a:bodyPr/>
          <a:lstStyle>
            <a:lvl1pPr>
              <a:defRPr/>
            </a:lvl1pPr>
          </a:lstStyle>
          <a:p>
            <a:endParaRPr lang="en-GB" dirty="0"/>
          </a:p>
        </p:txBody>
      </p:sp>
      <p:sp>
        <p:nvSpPr>
          <p:cNvPr id="6" name="Slide Number Placeholder 5"/>
          <p:cNvSpPr>
            <a:spLocks noGrp="1"/>
          </p:cNvSpPr>
          <p:nvPr>
            <p:ph type="sldNum" sz="quarter" idx="12"/>
          </p:nvPr>
        </p:nvSpPr>
        <p:spPr/>
        <p:txBody>
          <a:bodyPr/>
          <a:lstStyle>
            <a:lvl1pPr>
              <a:defRPr/>
            </a:lvl1pPr>
          </a:lstStyle>
          <a:p>
            <a:fld id="{FAC61B4C-6353-4984-A9F0-B94903FA7764}" type="slidenum">
              <a:rPr lang="en-GB"/>
              <a:pPr/>
              <a:t>‹#›</a:t>
            </a:fld>
            <a:endParaRPr lang="en-GB"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Date Placeholder 5"/>
          <p:cNvSpPr>
            <a:spLocks noGrp="1"/>
          </p:cNvSpPr>
          <p:nvPr>
            <p:ph type="dt" sz="half" idx="10"/>
          </p:nvPr>
        </p:nvSpPr>
        <p:spPr>
          <a:xfrm>
            <a:off x="457200" y="6245225"/>
            <a:ext cx="2133600" cy="476250"/>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dirty="0"/>
          </a:p>
        </p:txBody>
      </p:sp>
      <p:sp>
        <p:nvSpPr>
          <p:cNvPr id="7" name="Footer Placeholder 6"/>
          <p:cNvSpPr>
            <a:spLocks noGrp="1"/>
          </p:cNvSpPr>
          <p:nvPr>
            <p:ph type="ftr" sz="quarter" idx="11"/>
          </p:nvPr>
        </p:nvSpPr>
        <p:spPr>
          <a:xfrm>
            <a:off x="3124200" y="6245225"/>
            <a:ext cx="2895600" cy="476250"/>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dirty="0"/>
          </a:p>
        </p:txBody>
      </p:sp>
      <p:sp>
        <p:nvSpPr>
          <p:cNvPr id="8" name="Slide Number Placeholder 7"/>
          <p:cNvSpPr>
            <a:spLocks noGrp="1"/>
          </p:cNvSpPr>
          <p:nvPr>
            <p:ph type="sldNum" sz="quarter" idx="12"/>
          </p:nvPr>
        </p:nvSpPr>
        <p:spPr>
          <a:xfrm>
            <a:off x="6553200" y="6245225"/>
            <a:ext cx="2133600" cy="476250"/>
          </a:xfrm>
          <a:prstGeom prst="rect">
            <a:avLst/>
          </a:prstGeom>
        </p:spPr>
        <p:txBody>
          <a:bodyPr/>
          <a:lstStyle>
            <a:lvl1pPr fontAlgn="auto">
              <a:spcBef>
                <a:spcPts val="0"/>
              </a:spcBef>
              <a:spcAft>
                <a:spcPts val="0"/>
              </a:spcAft>
              <a:defRPr>
                <a:latin typeface="+mn-lt"/>
                <a:ea typeface="+mn-ea"/>
                <a:cs typeface="+mn-cs"/>
              </a:defRPr>
            </a:lvl1pPr>
          </a:lstStyle>
          <a:p>
            <a:pPr>
              <a:defRPr/>
            </a:pPr>
            <a:fld id="{F2E553C3-916B-4E33-8760-1E4B4FD0777F}"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dirty="0"/>
          </a:p>
        </p:txBody>
      </p:sp>
      <p:sp>
        <p:nvSpPr>
          <p:cNvPr id="5" name="Footer Placeholder 4"/>
          <p:cNvSpPr>
            <a:spLocks noGrp="1"/>
          </p:cNvSpPr>
          <p:nvPr>
            <p:ph type="ftr" sz="quarter" idx="11"/>
          </p:nvPr>
        </p:nvSpPr>
        <p:spPr/>
        <p:txBody>
          <a:bodyPr/>
          <a:lstStyle>
            <a:lvl1pPr>
              <a:defRPr/>
            </a:lvl1pPr>
          </a:lstStyle>
          <a:p>
            <a:endParaRPr lang="en-GB" dirty="0"/>
          </a:p>
        </p:txBody>
      </p:sp>
      <p:sp>
        <p:nvSpPr>
          <p:cNvPr id="6" name="Slide Number Placeholder 5"/>
          <p:cNvSpPr>
            <a:spLocks noGrp="1"/>
          </p:cNvSpPr>
          <p:nvPr>
            <p:ph type="sldNum" sz="quarter" idx="12"/>
          </p:nvPr>
        </p:nvSpPr>
        <p:spPr/>
        <p:txBody>
          <a:bodyPr/>
          <a:lstStyle>
            <a:lvl1pPr>
              <a:defRPr/>
            </a:lvl1pPr>
          </a:lstStyle>
          <a:p>
            <a:fld id="{D1DDECA7-105F-48CF-9679-78AD907A643F}" type="slidenum">
              <a:rPr lang="en-GB"/>
              <a:pPr/>
              <a:t>‹#›</a:t>
            </a:fld>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1" presetClass="entr" presetSubtype="0" fill="hold" nodeType="click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 lvl="2">
            <p:tnLst>
              <p:par>
                <p:cTn presetID="1"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 lvl="3">
            <p:tnLst>
              <p:par>
                <p:cTn presetID="1"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 lvl="4">
            <p:tnLst>
              <p:par>
                <p:cTn presetID="1"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 lvl="5">
            <p:tnLst>
              <p:par>
                <p:cTn presetID="1"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Lst>
      </p:bldP>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GB" dirty="0"/>
          </a:p>
        </p:txBody>
      </p:sp>
      <p:sp>
        <p:nvSpPr>
          <p:cNvPr id="5" name="Footer Placeholder 4"/>
          <p:cNvSpPr>
            <a:spLocks noGrp="1"/>
          </p:cNvSpPr>
          <p:nvPr>
            <p:ph type="ftr" sz="quarter" idx="11"/>
          </p:nvPr>
        </p:nvSpPr>
        <p:spPr/>
        <p:txBody>
          <a:bodyPr/>
          <a:lstStyle>
            <a:lvl1pPr>
              <a:defRPr/>
            </a:lvl1pPr>
          </a:lstStyle>
          <a:p>
            <a:endParaRPr lang="en-GB" dirty="0"/>
          </a:p>
        </p:txBody>
      </p:sp>
      <p:sp>
        <p:nvSpPr>
          <p:cNvPr id="6" name="Slide Number Placeholder 5"/>
          <p:cNvSpPr>
            <a:spLocks noGrp="1"/>
          </p:cNvSpPr>
          <p:nvPr>
            <p:ph type="sldNum" sz="quarter" idx="12"/>
          </p:nvPr>
        </p:nvSpPr>
        <p:spPr/>
        <p:txBody>
          <a:bodyPr/>
          <a:lstStyle>
            <a:lvl1pPr>
              <a:defRPr/>
            </a:lvl1pPr>
          </a:lstStyle>
          <a:p>
            <a:fld id="{BE4770F2-B53C-4234-BD9E-9F0FB8FAF4BB}" type="slidenum">
              <a:rPr lang="en-GB"/>
              <a:pPr/>
              <a:t>‹#›</a:t>
            </a:fld>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endParaRPr lang="en-GB" dirty="0"/>
          </a:p>
        </p:txBody>
      </p:sp>
      <p:sp>
        <p:nvSpPr>
          <p:cNvPr id="6" name="Footer Placeholder 5"/>
          <p:cNvSpPr>
            <a:spLocks noGrp="1"/>
          </p:cNvSpPr>
          <p:nvPr>
            <p:ph type="ftr" sz="quarter" idx="11"/>
          </p:nvPr>
        </p:nvSpPr>
        <p:spPr/>
        <p:txBody>
          <a:bodyPr/>
          <a:lstStyle>
            <a:lvl1pPr>
              <a:defRPr/>
            </a:lvl1pPr>
          </a:lstStyle>
          <a:p>
            <a:endParaRPr lang="en-GB" dirty="0"/>
          </a:p>
        </p:txBody>
      </p:sp>
      <p:sp>
        <p:nvSpPr>
          <p:cNvPr id="7" name="Slide Number Placeholder 6"/>
          <p:cNvSpPr>
            <a:spLocks noGrp="1"/>
          </p:cNvSpPr>
          <p:nvPr>
            <p:ph type="sldNum" sz="quarter" idx="12"/>
          </p:nvPr>
        </p:nvSpPr>
        <p:spPr/>
        <p:txBody>
          <a:bodyPr/>
          <a:lstStyle>
            <a:lvl1pPr>
              <a:defRPr/>
            </a:lvl1pPr>
          </a:lstStyle>
          <a:p>
            <a:fld id="{4C9D0B29-5D51-4D85-81DE-4730E1CA01D4}" type="slidenum">
              <a:rPr lang="en-GB"/>
              <a:pPr/>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endParaRPr lang="en-GB" dirty="0"/>
          </a:p>
        </p:txBody>
      </p:sp>
      <p:sp>
        <p:nvSpPr>
          <p:cNvPr id="8" name="Footer Placeholder 7"/>
          <p:cNvSpPr>
            <a:spLocks noGrp="1"/>
          </p:cNvSpPr>
          <p:nvPr>
            <p:ph type="ftr" sz="quarter" idx="11"/>
          </p:nvPr>
        </p:nvSpPr>
        <p:spPr/>
        <p:txBody>
          <a:bodyPr/>
          <a:lstStyle>
            <a:lvl1pPr>
              <a:defRPr/>
            </a:lvl1pPr>
          </a:lstStyle>
          <a:p>
            <a:endParaRPr lang="en-GB" dirty="0"/>
          </a:p>
        </p:txBody>
      </p:sp>
      <p:sp>
        <p:nvSpPr>
          <p:cNvPr id="9" name="Slide Number Placeholder 8"/>
          <p:cNvSpPr>
            <a:spLocks noGrp="1"/>
          </p:cNvSpPr>
          <p:nvPr>
            <p:ph type="sldNum" sz="quarter" idx="12"/>
          </p:nvPr>
        </p:nvSpPr>
        <p:spPr/>
        <p:txBody>
          <a:bodyPr/>
          <a:lstStyle>
            <a:lvl1pPr>
              <a:defRPr/>
            </a:lvl1pPr>
          </a:lstStyle>
          <a:p>
            <a:fld id="{4E1186AF-5912-47C1-857D-66CF88054AEB}" type="slidenum">
              <a:rPr lang="en-GB"/>
              <a:pPr/>
              <a:t>‹#›</a:t>
            </a:fld>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GB" dirty="0"/>
          </a:p>
        </p:txBody>
      </p:sp>
      <p:sp>
        <p:nvSpPr>
          <p:cNvPr id="4" name="Footer Placeholder 3"/>
          <p:cNvSpPr>
            <a:spLocks noGrp="1"/>
          </p:cNvSpPr>
          <p:nvPr>
            <p:ph type="ftr" sz="quarter" idx="11"/>
          </p:nvPr>
        </p:nvSpPr>
        <p:spPr/>
        <p:txBody>
          <a:bodyPr/>
          <a:lstStyle>
            <a:lvl1pPr>
              <a:defRPr/>
            </a:lvl1pPr>
          </a:lstStyle>
          <a:p>
            <a:endParaRPr lang="en-GB" dirty="0"/>
          </a:p>
        </p:txBody>
      </p:sp>
      <p:sp>
        <p:nvSpPr>
          <p:cNvPr id="5" name="Slide Number Placeholder 4"/>
          <p:cNvSpPr>
            <a:spLocks noGrp="1"/>
          </p:cNvSpPr>
          <p:nvPr>
            <p:ph type="sldNum" sz="quarter" idx="12"/>
          </p:nvPr>
        </p:nvSpPr>
        <p:spPr/>
        <p:txBody>
          <a:bodyPr/>
          <a:lstStyle>
            <a:lvl1pPr>
              <a:defRPr/>
            </a:lvl1pPr>
          </a:lstStyle>
          <a:p>
            <a:fld id="{183D1F02-0750-4995-B9A6-7F3B607F0C3D}" type="slidenum">
              <a:rPr lang="en-GB"/>
              <a:pPr/>
              <a:t>‹#›</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dirty="0"/>
          </a:p>
        </p:txBody>
      </p:sp>
      <p:sp>
        <p:nvSpPr>
          <p:cNvPr id="3" name="Footer Placeholder 2"/>
          <p:cNvSpPr>
            <a:spLocks noGrp="1"/>
          </p:cNvSpPr>
          <p:nvPr>
            <p:ph type="ftr" sz="quarter" idx="11"/>
          </p:nvPr>
        </p:nvSpPr>
        <p:spPr/>
        <p:txBody>
          <a:bodyPr/>
          <a:lstStyle>
            <a:lvl1pPr>
              <a:defRPr/>
            </a:lvl1pPr>
          </a:lstStyle>
          <a:p>
            <a:endParaRPr lang="en-GB" dirty="0"/>
          </a:p>
        </p:txBody>
      </p:sp>
      <p:sp>
        <p:nvSpPr>
          <p:cNvPr id="4" name="Slide Number Placeholder 3"/>
          <p:cNvSpPr>
            <a:spLocks noGrp="1"/>
          </p:cNvSpPr>
          <p:nvPr>
            <p:ph type="sldNum" sz="quarter" idx="12"/>
          </p:nvPr>
        </p:nvSpPr>
        <p:spPr/>
        <p:txBody>
          <a:bodyPr/>
          <a:lstStyle>
            <a:lvl1pPr>
              <a:defRPr/>
            </a:lvl1pPr>
          </a:lstStyle>
          <a:p>
            <a:fld id="{70D51861-9553-445B-96F8-CA396ECBB8F4}" type="slidenum">
              <a:rPr lang="en-GB"/>
              <a:pPr/>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dirty="0"/>
          </a:p>
        </p:txBody>
      </p:sp>
      <p:sp>
        <p:nvSpPr>
          <p:cNvPr id="6" name="Footer Placeholder 5"/>
          <p:cNvSpPr>
            <a:spLocks noGrp="1"/>
          </p:cNvSpPr>
          <p:nvPr>
            <p:ph type="ftr" sz="quarter" idx="11"/>
          </p:nvPr>
        </p:nvSpPr>
        <p:spPr/>
        <p:txBody>
          <a:bodyPr/>
          <a:lstStyle>
            <a:lvl1pPr>
              <a:defRPr/>
            </a:lvl1pPr>
          </a:lstStyle>
          <a:p>
            <a:endParaRPr lang="en-GB" dirty="0"/>
          </a:p>
        </p:txBody>
      </p:sp>
      <p:sp>
        <p:nvSpPr>
          <p:cNvPr id="7" name="Slide Number Placeholder 6"/>
          <p:cNvSpPr>
            <a:spLocks noGrp="1"/>
          </p:cNvSpPr>
          <p:nvPr>
            <p:ph type="sldNum" sz="quarter" idx="12"/>
          </p:nvPr>
        </p:nvSpPr>
        <p:spPr/>
        <p:txBody>
          <a:bodyPr/>
          <a:lstStyle>
            <a:lvl1pPr>
              <a:defRPr/>
            </a:lvl1pPr>
          </a:lstStyle>
          <a:p>
            <a:fld id="{2577476E-6452-4492-BE79-CD6F05D24C0D}" type="slidenum">
              <a:rPr lang="en-GB"/>
              <a:pPr/>
              <a:t>‹#›</a:t>
            </a:fld>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GB"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dirty="0"/>
          </a:p>
        </p:txBody>
      </p:sp>
      <p:sp>
        <p:nvSpPr>
          <p:cNvPr id="6" name="Footer Placeholder 5"/>
          <p:cNvSpPr>
            <a:spLocks noGrp="1"/>
          </p:cNvSpPr>
          <p:nvPr>
            <p:ph type="ftr" sz="quarter" idx="11"/>
          </p:nvPr>
        </p:nvSpPr>
        <p:spPr/>
        <p:txBody>
          <a:bodyPr/>
          <a:lstStyle>
            <a:lvl1pPr>
              <a:defRPr/>
            </a:lvl1pPr>
          </a:lstStyle>
          <a:p>
            <a:endParaRPr lang="en-GB" dirty="0"/>
          </a:p>
        </p:txBody>
      </p:sp>
      <p:sp>
        <p:nvSpPr>
          <p:cNvPr id="7" name="Slide Number Placeholder 6"/>
          <p:cNvSpPr>
            <a:spLocks noGrp="1"/>
          </p:cNvSpPr>
          <p:nvPr>
            <p:ph type="sldNum" sz="quarter" idx="12"/>
          </p:nvPr>
        </p:nvSpPr>
        <p:spPr/>
        <p:txBody>
          <a:bodyPr/>
          <a:lstStyle>
            <a:lvl1pPr>
              <a:defRPr/>
            </a:lvl1pPr>
          </a:lstStyle>
          <a:p>
            <a:fld id="{58761DA3-13D8-4B6B-99AE-C08F4BDD0321}" type="slidenum">
              <a:rPr lang="en-GB"/>
              <a:pPr/>
              <a:t>‹#›</a:t>
            </a:fld>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31" name="Picture 7" descr="text_banner.jpg                                                00056021WIP                            B59E31D9:"/>
          <p:cNvPicPr>
            <a:picLocks noChangeAspect="1" noChangeArrowheads="1"/>
          </p:cNvPicPr>
          <p:nvPr/>
        </p:nvPicPr>
        <p:blipFill>
          <a:blip r:embed="rId14" cstate="print"/>
          <a:srcRect/>
          <a:stretch>
            <a:fillRect/>
          </a:stretch>
        </p:blipFill>
        <p:spPr bwMode="auto">
          <a:xfrm>
            <a:off x="0" y="6094413"/>
            <a:ext cx="9144000" cy="763587"/>
          </a:xfrm>
          <a:prstGeom prst="rect">
            <a:avLst/>
          </a:prstGeom>
          <a:noFill/>
          <a:ln w="9525">
            <a:noFill/>
            <a:miter lim="800000"/>
            <a:headEnd/>
            <a:tailEnd/>
          </a:ln>
          <a:effectLst/>
        </p:spPr>
      </p:pic>
      <p:sp>
        <p:nvSpPr>
          <p:cNvPr id="1026" name="Rectangle 2"/>
          <p:cNvSpPr>
            <a:spLocks noGrp="1" noChangeArrowheads="1"/>
          </p:cNvSpPr>
          <p:nvPr>
            <p:ph type="title"/>
          </p:nvPr>
        </p:nvSpPr>
        <p:spPr bwMode="auto">
          <a:xfrm>
            <a:off x="685800" y="228600"/>
            <a:ext cx="7772400" cy="10668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GB" smtClean="0"/>
              <a:t>Master title style</a:t>
            </a:r>
          </a:p>
        </p:txBody>
      </p:sp>
      <p:sp>
        <p:nvSpPr>
          <p:cNvPr id="1027" name="Rectangle 3"/>
          <p:cNvSpPr>
            <a:spLocks noGrp="1" noChangeArrowheads="1"/>
          </p:cNvSpPr>
          <p:nvPr>
            <p:ph type="body" idx="1"/>
          </p:nvPr>
        </p:nvSpPr>
        <p:spPr bwMode="auto">
          <a:xfrm>
            <a:off x="685800" y="13716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1028" name="Rectangle 4"/>
          <p:cNvSpPr>
            <a:spLocks noGrp="1" noChangeArrowheads="1"/>
          </p:cNvSpPr>
          <p:nvPr>
            <p:ph type="dt" sz="half" idx="2"/>
          </p:nvPr>
        </p:nvSpPr>
        <p:spPr bwMode="auto">
          <a:xfrm>
            <a:off x="152400" y="55626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mn-lt"/>
              </a:defRPr>
            </a:lvl1pPr>
          </a:lstStyle>
          <a:p>
            <a:endParaRPr lang="en-GB" dirty="0"/>
          </a:p>
        </p:txBody>
      </p:sp>
      <p:sp>
        <p:nvSpPr>
          <p:cNvPr id="1029" name="Rectangle 5"/>
          <p:cNvSpPr>
            <a:spLocks noGrp="1" noChangeArrowheads="1"/>
          </p:cNvSpPr>
          <p:nvPr>
            <p:ph type="ftr" sz="quarter" idx="3"/>
          </p:nvPr>
        </p:nvSpPr>
        <p:spPr bwMode="auto">
          <a:xfrm>
            <a:off x="3276600" y="55626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mn-lt"/>
              </a:defRPr>
            </a:lvl1pPr>
          </a:lstStyle>
          <a:p>
            <a:endParaRPr lang="en-GB" dirty="0"/>
          </a:p>
        </p:txBody>
      </p:sp>
      <p:sp>
        <p:nvSpPr>
          <p:cNvPr id="1030" name="Rectangle 6"/>
          <p:cNvSpPr>
            <a:spLocks noGrp="1" noChangeArrowheads="1"/>
          </p:cNvSpPr>
          <p:nvPr>
            <p:ph type="sldNum" sz="quarter" idx="4"/>
          </p:nvPr>
        </p:nvSpPr>
        <p:spPr bwMode="auto">
          <a:xfrm>
            <a:off x="7010400" y="55626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mn-lt"/>
              </a:defRPr>
            </a:lvl1pPr>
          </a:lstStyle>
          <a:p>
            <a:fld id="{16CAEA6E-15D6-4927-A16E-B1BE1BA7B7CC}" type="slidenum">
              <a:rPr lang="en-GB"/>
              <a:pPr/>
              <a:t>‹#›</a:t>
            </a:fld>
            <a:endParaRPr lang="en-GB"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Arial" charset="0"/>
        </a:defRPr>
      </a:lvl2pPr>
      <a:lvl3pPr algn="l" rtl="0" eaLnBrk="1" fontAlgn="base" hangingPunct="1">
        <a:spcBef>
          <a:spcPct val="0"/>
        </a:spcBef>
        <a:spcAft>
          <a:spcPct val="0"/>
        </a:spcAft>
        <a:defRPr sz="4400" b="1">
          <a:solidFill>
            <a:schemeClr val="tx2"/>
          </a:solidFill>
          <a:latin typeface="Arial" charset="0"/>
        </a:defRPr>
      </a:lvl3pPr>
      <a:lvl4pPr algn="l" rtl="0" eaLnBrk="1" fontAlgn="base" hangingPunct="1">
        <a:spcBef>
          <a:spcPct val="0"/>
        </a:spcBef>
        <a:spcAft>
          <a:spcPct val="0"/>
        </a:spcAft>
        <a:defRPr sz="4400" b="1">
          <a:solidFill>
            <a:schemeClr val="tx2"/>
          </a:solidFill>
          <a:latin typeface="Arial" charset="0"/>
        </a:defRPr>
      </a:lvl4pPr>
      <a:lvl5pPr algn="l" rtl="0" eaLnBrk="1" fontAlgn="base" hangingPunct="1">
        <a:spcBef>
          <a:spcPct val="0"/>
        </a:spcBef>
        <a:spcAft>
          <a:spcPct val="0"/>
        </a:spcAft>
        <a:defRPr sz="4400" b="1">
          <a:solidFill>
            <a:schemeClr val="tx2"/>
          </a:solidFill>
          <a:latin typeface="Arial"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3"/>
          <p:cNvSpPr>
            <a:spLocks noGrp="1" noChangeArrowheads="1"/>
          </p:cNvSpPr>
          <p:nvPr>
            <p:ph type="subTitle" idx="1"/>
          </p:nvPr>
        </p:nvSpPr>
        <p:spPr>
          <a:xfrm>
            <a:off x="357158" y="642918"/>
            <a:ext cx="8429684" cy="3786214"/>
          </a:xfrm>
        </p:spPr>
        <p:txBody>
          <a:bodyPr/>
          <a:lstStyle/>
          <a:p>
            <a:r>
              <a:rPr lang="en-US" sz="4000" b="1" dirty="0" smtClean="0"/>
              <a:t>MA in Educational Leadership (Teach First) </a:t>
            </a:r>
          </a:p>
          <a:p>
            <a:r>
              <a:rPr lang="en-US" sz="4000" b="1" dirty="0" smtClean="0"/>
              <a:t>Induction</a:t>
            </a:r>
          </a:p>
          <a:p>
            <a:r>
              <a:rPr lang="en-US" sz="4000" b="1" dirty="0" smtClean="0"/>
              <a:t>Improving Urban Schools Module</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Grp="1" noChangeArrowheads="1"/>
          </p:cNvSpPr>
          <p:nvPr>
            <p:ph type="title"/>
          </p:nvPr>
        </p:nvSpPr>
        <p:spPr>
          <a:xfrm>
            <a:off x="304800" y="0"/>
            <a:ext cx="8610600" cy="1000108"/>
          </a:xfrm>
        </p:spPr>
        <p:txBody>
          <a:bodyPr/>
          <a:lstStyle/>
          <a:p>
            <a:r>
              <a:rPr lang="en-GB" sz="2800" dirty="0" smtClean="0">
                <a:solidFill>
                  <a:schemeClr val="tx1"/>
                </a:solidFill>
              </a:rPr>
              <a:t>According to Sammons et al</a:t>
            </a:r>
            <a:r>
              <a:rPr lang="en-GB" sz="2800" dirty="0" smtClean="0">
                <a:solidFill>
                  <a:schemeClr val="tx1"/>
                </a:solidFill>
              </a:rPr>
              <a:t>. (1995:8), </a:t>
            </a:r>
            <a:r>
              <a:rPr lang="en-GB" sz="2800" dirty="0" smtClean="0">
                <a:solidFill>
                  <a:schemeClr val="tx1"/>
                </a:solidFill>
              </a:rPr>
              <a:t>effective schools have the following characteristics: </a:t>
            </a:r>
            <a:endParaRPr lang="en-GB" sz="2800" dirty="0">
              <a:solidFill>
                <a:schemeClr val="tx1"/>
              </a:solidFill>
            </a:endParaRPr>
          </a:p>
        </p:txBody>
      </p:sp>
      <p:sp>
        <p:nvSpPr>
          <p:cNvPr id="141315" name="Rectangle 3"/>
          <p:cNvSpPr>
            <a:spLocks noGrp="1" noChangeArrowheads="1"/>
          </p:cNvSpPr>
          <p:nvPr>
            <p:ph type="body" idx="1"/>
          </p:nvPr>
        </p:nvSpPr>
        <p:spPr>
          <a:xfrm>
            <a:off x="285720" y="928670"/>
            <a:ext cx="8858280" cy="5643602"/>
          </a:xfrm>
        </p:spPr>
        <p:txBody>
          <a:bodyPr/>
          <a:lstStyle/>
          <a:p>
            <a:pPr marL="460375" indent="-460375">
              <a:buClr>
                <a:schemeClr val="tx1"/>
              </a:buClr>
              <a:buFont typeface="Wingdings" pitchFamily="2" charset="2"/>
              <a:buChar char="ü"/>
            </a:pPr>
            <a:r>
              <a:rPr lang="en-GB" sz="2800" dirty="0"/>
              <a:t>Professional </a:t>
            </a:r>
            <a:r>
              <a:rPr lang="en-GB" sz="2800" dirty="0" smtClean="0"/>
              <a:t>leadership </a:t>
            </a:r>
            <a:endParaRPr lang="en-GB" sz="2400" dirty="0" smtClean="0">
              <a:solidFill>
                <a:srgbClr val="99FF33"/>
              </a:solidFill>
            </a:endParaRPr>
          </a:p>
          <a:p>
            <a:pPr marL="460375" indent="-460375">
              <a:buClr>
                <a:schemeClr val="tx1"/>
              </a:buClr>
              <a:buFont typeface="Wingdings" pitchFamily="2" charset="2"/>
              <a:buChar char="ü"/>
            </a:pPr>
            <a:r>
              <a:rPr lang="en-GB" sz="2800" dirty="0" smtClean="0"/>
              <a:t>Shared vision and goals</a:t>
            </a:r>
          </a:p>
          <a:p>
            <a:pPr marL="460375" indent="-460375">
              <a:buClr>
                <a:schemeClr val="tx1"/>
              </a:buClr>
              <a:buFont typeface="Wingdings" pitchFamily="2" charset="2"/>
              <a:buChar char="ü"/>
            </a:pPr>
            <a:r>
              <a:rPr lang="en-GB" sz="2800" dirty="0" smtClean="0"/>
              <a:t>A </a:t>
            </a:r>
            <a:r>
              <a:rPr lang="en-GB" sz="2800" dirty="0"/>
              <a:t>learning environment</a:t>
            </a:r>
          </a:p>
          <a:p>
            <a:pPr marL="460375" indent="-460375">
              <a:buClr>
                <a:schemeClr val="tx1"/>
              </a:buClr>
              <a:buFont typeface="Wingdings" pitchFamily="2" charset="2"/>
              <a:buChar char="ü"/>
            </a:pPr>
            <a:r>
              <a:rPr lang="en-GB" sz="2800" dirty="0"/>
              <a:t>Concentration on teaching &amp; </a:t>
            </a:r>
            <a:r>
              <a:rPr lang="en-GB" sz="2800" dirty="0" smtClean="0"/>
              <a:t>learning</a:t>
            </a:r>
            <a:endParaRPr lang="en-GB" sz="2800" dirty="0"/>
          </a:p>
          <a:p>
            <a:pPr marL="460375" indent="-460375">
              <a:buClr>
                <a:schemeClr val="tx1"/>
              </a:buClr>
              <a:buFont typeface="Wingdings" pitchFamily="2" charset="2"/>
              <a:buChar char="ü"/>
            </a:pPr>
            <a:r>
              <a:rPr lang="en-GB" sz="2800" dirty="0"/>
              <a:t>High expectations</a:t>
            </a:r>
          </a:p>
          <a:p>
            <a:pPr marL="460375" indent="-460375">
              <a:buClr>
                <a:schemeClr val="tx1"/>
              </a:buClr>
              <a:buFont typeface="Wingdings" pitchFamily="2" charset="2"/>
              <a:buChar char="ü"/>
            </a:pPr>
            <a:r>
              <a:rPr lang="en-GB" sz="2800" dirty="0"/>
              <a:t>Positive </a:t>
            </a:r>
            <a:r>
              <a:rPr lang="en-GB" sz="2800" dirty="0" smtClean="0"/>
              <a:t>reinforcement</a:t>
            </a:r>
          </a:p>
          <a:p>
            <a:pPr marL="460375" indent="-460375">
              <a:buClr>
                <a:schemeClr val="tx1"/>
              </a:buClr>
              <a:buFont typeface="Wingdings" pitchFamily="2" charset="2"/>
              <a:buChar char="ü"/>
            </a:pPr>
            <a:r>
              <a:rPr lang="en-GB" sz="2800" dirty="0" smtClean="0"/>
              <a:t>Monitoring progress</a:t>
            </a:r>
          </a:p>
          <a:p>
            <a:pPr marL="460375" indent="-460375">
              <a:buClr>
                <a:schemeClr val="tx1"/>
              </a:buClr>
              <a:buFont typeface="Wingdings" pitchFamily="2" charset="2"/>
              <a:buChar char="ü"/>
            </a:pPr>
            <a:r>
              <a:rPr lang="en-GB" sz="2800" dirty="0" smtClean="0"/>
              <a:t>Pupil rights and responsibilities</a:t>
            </a:r>
          </a:p>
          <a:p>
            <a:pPr marL="460375" indent="-460375">
              <a:buClr>
                <a:schemeClr val="tx1"/>
              </a:buClr>
              <a:buFont typeface="Wingdings" pitchFamily="2" charset="2"/>
              <a:buChar char="ü"/>
            </a:pPr>
            <a:r>
              <a:rPr lang="en-GB" sz="2800" dirty="0" smtClean="0"/>
              <a:t>Purposeful teaching</a:t>
            </a:r>
          </a:p>
          <a:p>
            <a:pPr marL="460375" indent="-460375">
              <a:buClr>
                <a:schemeClr val="tx1"/>
              </a:buClr>
              <a:buFont typeface="Wingdings" pitchFamily="2" charset="2"/>
              <a:buChar char="ü"/>
            </a:pPr>
            <a:r>
              <a:rPr lang="en-GB" sz="2800" dirty="0" smtClean="0"/>
              <a:t>A learning organisation</a:t>
            </a:r>
          </a:p>
          <a:p>
            <a:pPr marL="460375" indent="-460375">
              <a:buClr>
                <a:schemeClr val="tx1"/>
              </a:buClr>
              <a:buFont typeface="Wingdings" pitchFamily="2" charset="2"/>
              <a:buChar char="ü"/>
            </a:pPr>
            <a:r>
              <a:rPr lang="en-GB" sz="2800" dirty="0" smtClean="0"/>
              <a:t>Home-school partnership</a:t>
            </a:r>
            <a:endParaRPr lang="en-GB" sz="2800" i="1" dirty="0" smtClean="0"/>
          </a:p>
          <a:p>
            <a:pPr marL="460375" indent="-460375">
              <a:buClr>
                <a:schemeClr val="tx1"/>
              </a:buClr>
              <a:buFont typeface="Wingdings" pitchFamily="2" charset="2"/>
              <a:buChar char="ü"/>
            </a:pPr>
            <a:endParaRPr lang="en-GB" dirty="0">
              <a:solidFill>
                <a:srgbClr val="99FF33"/>
              </a:solidFill>
              <a:effectLst>
                <a:outerShdw blurRad="38100" dist="38100" dir="2700000" algn="tl">
                  <a:srgbClr val="000000"/>
                </a:outerShdw>
              </a:effectLst>
            </a:endParaRPr>
          </a:p>
        </p:txBody>
      </p:sp>
      <p:pic>
        <p:nvPicPr>
          <p:cNvPr id="4" name="Picture 6"/>
          <p:cNvPicPr>
            <a:picLocks noChangeAspect="1" noChangeArrowheads="1"/>
          </p:cNvPicPr>
          <p:nvPr/>
        </p:nvPicPr>
        <p:blipFill>
          <a:blip r:embed="rId3" cstate="print"/>
          <a:srcRect/>
          <a:stretch>
            <a:fillRect/>
          </a:stretch>
        </p:blipFill>
        <p:spPr bwMode="auto">
          <a:xfrm>
            <a:off x="0" y="6094413"/>
            <a:ext cx="9144000" cy="763587"/>
          </a:xfrm>
          <a:prstGeom prst="rect">
            <a:avLst/>
          </a:prstGeom>
          <a:noFill/>
          <a:ln w="9525">
            <a:noFill/>
            <a:miter lim="800000"/>
            <a:headEnd/>
            <a:tailEnd/>
          </a:ln>
          <a:effectLst/>
        </p:spPr>
      </p:pic>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578" name="Rectangle 2"/>
          <p:cNvSpPr>
            <a:spLocks noGrp="1" noChangeArrowheads="1"/>
          </p:cNvSpPr>
          <p:nvPr>
            <p:ph type="title"/>
          </p:nvPr>
        </p:nvSpPr>
        <p:spPr>
          <a:xfrm>
            <a:off x="467544" y="214290"/>
            <a:ext cx="8019204" cy="1198486"/>
          </a:xfrm>
          <a:noFill/>
          <a:ln/>
        </p:spPr>
        <p:txBody>
          <a:bodyPr lIns="90488" tIns="44450" rIns="90488" bIns="44450"/>
          <a:lstStyle/>
          <a:p>
            <a:endParaRPr lang="en-US" dirty="0">
              <a:solidFill>
                <a:schemeClr val="tx1"/>
              </a:solidFill>
            </a:endParaRPr>
          </a:p>
        </p:txBody>
      </p:sp>
      <p:sp>
        <p:nvSpPr>
          <p:cNvPr id="280579" name="Rectangle 3"/>
          <p:cNvSpPr>
            <a:spLocks noGrp="1" noChangeArrowheads="1"/>
          </p:cNvSpPr>
          <p:nvPr>
            <p:ph type="body" idx="1"/>
          </p:nvPr>
        </p:nvSpPr>
        <p:spPr>
          <a:xfrm>
            <a:off x="357158" y="1428736"/>
            <a:ext cx="8786842" cy="5143512"/>
          </a:xfrm>
          <a:noFill/>
          <a:ln/>
        </p:spPr>
        <p:txBody>
          <a:bodyPr lIns="90488" tIns="44450" rIns="90488" bIns="44450"/>
          <a:lstStyle/>
          <a:p>
            <a:pPr>
              <a:lnSpc>
                <a:spcPct val="90000"/>
              </a:lnSpc>
              <a:buNone/>
            </a:pPr>
            <a:r>
              <a:rPr lang="en-US" dirty="0" smtClean="0"/>
              <a:t>So …. take one or two of Sammons et al.’s (1995) characteristics and see how much evidence of them you can find in a small subunit of your school – Year 7 / your history class / the </a:t>
            </a:r>
            <a:r>
              <a:rPr lang="en-US" dirty="0" err="1" smtClean="0"/>
              <a:t>maths</a:t>
            </a:r>
            <a:r>
              <a:rPr lang="en-US" dirty="0" smtClean="0"/>
              <a:t> department. </a:t>
            </a:r>
          </a:p>
          <a:p>
            <a:pPr>
              <a:lnSpc>
                <a:spcPct val="90000"/>
              </a:lnSpc>
              <a:buNone/>
            </a:pPr>
            <a:endParaRPr lang="en-US" dirty="0" smtClean="0"/>
          </a:p>
          <a:p>
            <a:pPr>
              <a:lnSpc>
                <a:spcPct val="90000"/>
              </a:lnSpc>
              <a:buNone/>
            </a:pPr>
            <a:r>
              <a:rPr lang="en-US" dirty="0" smtClean="0"/>
              <a:t>If you decide you want to focus on “The Learning Environment”, what might be your three to five specific research questions? </a:t>
            </a:r>
          </a:p>
          <a:p>
            <a:pPr>
              <a:lnSpc>
                <a:spcPct val="90000"/>
              </a:lnSpc>
              <a:buNone/>
            </a:pPr>
            <a:endParaRPr lang="en-US" dirty="0" smtClean="0"/>
          </a:p>
          <a:p>
            <a:pPr>
              <a:lnSpc>
                <a:spcPct val="90000"/>
              </a:lnSpc>
              <a:buNone/>
            </a:pPr>
            <a:endParaRPr lang="en-US" dirty="0" smtClean="0">
              <a:solidFill>
                <a:srgbClr val="99FF33"/>
              </a:solidFill>
              <a:effectLst>
                <a:outerShdw blurRad="38100" dist="38100" dir="2700000" algn="tl">
                  <a:srgbClr val="000000"/>
                </a:outerShdw>
              </a:effectLst>
            </a:endParaRPr>
          </a:p>
          <a:p>
            <a:pPr>
              <a:lnSpc>
                <a:spcPct val="90000"/>
              </a:lnSpc>
              <a:buNone/>
            </a:pPr>
            <a:r>
              <a:rPr lang="en-US" dirty="0" smtClean="0">
                <a:solidFill>
                  <a:srgbClr val="99FF33"/>
                </a:solidFill>
                <a:effectLst>
                  <a:outerShdw blurRad="38100" dist="38100" dir="2700000" algn="tl">
                    <a:srgbClr val="000000"/>
                  </a:outerShdw>
                </a:effectLst>
              </a:rPr>
              <a:t>If y</a:t>
            </a:r>
            <a:endParaRPr lang="en-US" dirty="0">
              <a:solidFill>
                <a:srgbClr val="99FF33"/>
              </a:solidFill>
              <a:effectLst>
                <a:outerShdw blurRad="38100" dist="38100" dir="2700000" algn="tl">
                  <a:srgbClr val="000000"/>
                </a:outerShdw>
              </a:effectLst>
            </a:endParaRPr>
          </a:p>
        </p:txBody>
      </p:sp>
      <p:pic>
        <p:nvPicPr>
          <p:cNvPr id="4" name="Picture 6"/>
          <p:cNvPicPr>
            <a:picLocks noChangeAspect="1" noChangeArrowheads="1"/>
          </p:cNvPicPr>
          <p:nvPr/>
        </p:nvPicPr>
        <p:blipFill>
          <a:blip r:embed="rId3" cstate="print"/>
          <a:srcRect/>
          <a:stretch>
            <a:fillRect/>
          </a:stretch>
        </p:blipFill>
        <p:spPr bwMode="auto">
          <a:xfrm>
            <a:off x="0" y="6094413"/>
            <a:ext cx="9144000" cy="763587"/>
          </a:xfrm>
          <a:prstGeom prst="rect">
            <a:avLst/>
          </a:prstGeom>
          <a:noFill/>
          <a:ln w="9525">
            <a:noFill/>
            <a:miter lim="800000"/>
            <a:headEnd/>
            <a:tailEnd/>
          </a:ln>
          <a:effectLst/>
        </p:spPr>
      </p:pic>
    </p:spTree>
  </p:cSld>
  <p:clrMapOvr>
    <a:masterClrMapping/>
  </p:clrMapOvr>
  <p:transition spd="slow"/>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578" name="Rectangle 2"/>
          <p:cNvSpPr>
            <a:spLocks noGrp="1" noChangeArrowheads="1"/>
          </p:cNvSpPr>
          <p:nvPr>
            <p:ph type="title"/>
          </p:nvPr>
        </p:nvSpPr>
        <p:spPr>
          <a:xfrm>
            <a:off x="714348" y="0"/>
            <a:ext cx="7772400" cy="1228724"/>
          </a:xfrm>
          <a:noFill/>
          <a:ln/>
        </p:spPr>
        <p:txBody>
          <a:bodyPr lIns="90488" tIns="44450" rIns="90488" bIns="44450"/>
          <a:lstStyle/>
          <a:p>
            <a:r>
              <a:rPr lang="en-US" sz="4000" dirty="0" smtClean="0">
                <a:solidFill>
                  <a:schemeClr val="tx1"/>
                </a:solidFill>
              </a:rPr>
              <a:t>Specific Research Questions</a:t>
            </a:r>
            <a:endParaRPr lang="en-US" sz="4000" dirty="0">
              <a:solidFill>
                <a:schemeClr val="tx1"/>
              </a:solidFill>
            </a:endParaRPr>
          </a:p>
        </p:txBody>
      </p:sp>
      <p:sp>
        <p:nvSpPr>
          <p:cNvPr id="280579" name="Rectangle 3"/>
          <p:cNvSpPr>
            <a:spLocks noGrp="1" noChangeArrowheads="1"/>
          </p:cNvSpPr>
          <p:nvPr>
            <p:ph type="body" idx="1"/>
          </p:nvPr>
        </p:nvSpPr>
        <p:spPr>
          <a:xfrm>
            <a:off x="357158" y="1124744"/>
            <a:ext cx="8429684" cy="4968552"/>
          </a:xfrm>
          <a:noFill/>
          <a:ln/>
        </p:spPr>
        <p:txBody>
          <a:bodyPr lIns="90488" tIns="44450" rIns="90488" bIns="44450"/>
          <a:lstStyle/>
          <a:p>
            <a:pPr>
              <a:lnSpc>
                <a:spcPct val="90000"/>
              </a:lnSpc>
              <a:buNone/>
            </a:pPr>
            <a:r>
              <a:rPr lang="en-US" dirty="0" smtClean="0"/>
              <a:t>1) What do Year 7 pupils think of the school’s learning environment? What improvement would they recommend? </a:t>
            </a:r>
          </a:p>
          <a:p>
            <a:pPr>
              <a:lnSpc>
                <a:spcPct val="90000"/>
              </a:lnSpc>
              <a:buNone/>
            </a:pPr>
            <a:r>
              <a:rPr lang="en-US" dirty="0" smtClean="0"/>
              <a:t>2) What do Year 7 teachers think of the learning environment? What improvements would they recommend?</a:t>
            </a:r>
          </a:p>
          <a:p>
            <a:pPr>
              <a:lnSpc>
                <a:spcPct val="90000"/>
              </a:lnSpc>
              <a:buNone/>
            </a:pPr>
            <a:r>
              <a:rPr lang="en-US" dirty="0" smtClean="0"/>
              <a:t>3) What does the Head of Year 7 think of the learning environment? What does s/he think of the recommendations made by the Year 7 students and teachers? </a:t>
            </a:r>
          </a:p>
        </p:txBody>
      </p:sp>
      <p:pic>
        <p:nvPicPr>
          <p:cNvPr id="4" name="Picture 6"/>
          <p:cNvPicPr>
            <a:picLocks noChangeAspect="1" noChangeArrowheads="1"/>
          </p:cNvPicPr>
          <p:nvPr/>
        </p:nvPicPr>
        <p:blipFill>
          <a:blip r:embed="rId3" cstate="print"/>
          <a:srcRect/>
          <a:stretch>
            <a:fillRect/>
          </a:stretch>
        </p:blipFill>
        <p:spPr bwMode="auto">
          <a:xfrm>
            <a:off x="0" y="6094413"/>
            <a:ext cx="9144000" cy="763587"/>
          </a:xfrm>
          <a:prstGeom prst="rect">
            <a:avLst/>
          </a:prstGeom>
          <a:noFill/>
          <a:ln w="9525">
            <a:noFill/>
            <a:miter lim="800000"/>
            <a:headEnd/>
            <a:tailEnd/>
          </a:ln>
          <a:effectLst/>
        </p:spPr>
      </p:pic>
    </p:spTree>
  </p:cSld>
  <p:clrMapOvr>
    <a:masterClrMapping/>
  </p:clrMapOvr>
  <p:transition spd="slow"/>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578" name="Rectangle 2"/>
          <p:cNvSpPr>
            <a:spLocks noGrp="1" noChangeArrowheads="1"/>
          </p:cNvSpPr>
          <p:nvPr>
            <p:ph type="title"/>
          </p:nvPr>
        </p:nvSpPr>
        <p:spPr>
          <a:xfrm>
            <a:off x="395536" y="214290"/>
            <a:ext cx="8280920" cy="1014434"/>
          </a:xfrm>
          <a:noFill/>
          <a:ln/>
        </p:spPr>
        <p:txBody>
          <a:bodyPr lIns="90488" tIns="44450" rIns="90488" bIns="44450"/>
          <a:lstStyle/>
          <a:p>
            <a:r>
              <a:rPr lang="en-US" sz="4000" dirty="0" smtClean="0">
                <a:solidFill>
                  <a:schemeClr val="tx1"/>
                </a:solidFill>
              </a:rPr>
              <a:t>School Effectiveness as a Research Topic</a:t>
            </a:r>
            <a:endParaRPr lang="en-US" sz="4000" dirty="0">
              <a:solidFill>
                <a:schemeClr val="tx1"/>
              </a:solidFill>
            </a:endParaRPr>
          </a:p>
        </p:txBody>
      </p:sp>
      <p:sp>
        <p:nvSpPr>
          <p:cNvPr id="280579" name="Rectangle 3"/>
          <p:cNvSpPr>
            <a:spLocks noGrp="1" noChangeArrowheads="1"/>
          </p:cNvSpPr>
          <p:nvPr>
            <p:ph type="body" idx="1"/>
          </p:nvPr>
        </p:nvSpPr>
        <p:spPr>
          <a:xfrm>
            <a:off x="357158" y="1643050"/>
            <a:ext cx="8429684" cy="4450246"/>
          </a:xfrm>
          <a:noFill/>
          <a:ln/>
        </p:spPr>
        <p:txBody>
          <a:bodyPr lIns="90488" tIns="44450" rIns="90488" bIns="44450"/>
          <a:lstStyle/>
          <a:p>
            <a:pPr>
              <a:lnSpc>
                <a:spcPct val="90000"/>
              </a:lnSpc>
            </a:pPr>
            <a:r>
              <a:rPr lang="en-US" dirty="0" smtClean="0"/>
              <a:t>Who would be the best people to elicit data from if you had chosen: </a:t>
            </a:r>
          </a:p>
          <a:p>
            <a:pPr>
              <a:lnSpc>
                <a:spcPct val="90000"/>
              </a:lnSpc>
              <a:buNone/>
            </a:pPr>
            <a:r>
              <a:rPr lang="en-US" dirty="0" smtClean="0"/>
              <a:t>		“Home-school partnerships”?</a:t>
            </a:r>
          </a:p>
          <a:p>
            <a:pPr>
              <a:lnSpc>
                <a:spcPct val="90000"/>
              </a:lnSpc>
              <a:buNone/>
            </a:pPr>
            <a:r>
              <a:rPr lang="en-US" dirty="0" smtClean="0"/>
              <a:t>		“Pupils’ rights and responsibilities”?  </a:t>
            </a:r>
          </a:p>
          <a:p>
            <a:pPr>
              <a:lnSpc>
                <a:spcPct val="90000"/>
              </a:lnSpc>
            </a:pPr>
            <a:r>
              <a:rPr lang="en-US" dirty="0" smtClean="0"/>
              <a:t>Try to get a leadership perspective, though this might mean the Head of Department, rather than the Head. </a:t>
            </a:r>
          </a:p>
          <a:p>
            <a:pPr>
              <a:lnSpc>
                <a:spcPct val="90000"/>
              </a:lnSpc>
            </a:pPr>
            <a:r>
              <a:rPr lang="en-US" dirty="0" smtClean="0"/>
              <a:t>Think about your own context and what will be feasible. </a:t>
            </a:r>
            <a:endParaRPr lang="en-US" dirty="0">
              <a:solidFill>
                <a:srgbClr val="99FF33"/>
              </a:solidFill>
              <a:effectLst>
                <a:outerShdw blurRad="38100" dist="38100" dir="2700000" algn="tl">
                  <a:srgbClr val="000000"/>
                </a:outerShdw>
              </a:effectLst>
            </a:endParaRPr>
          </a:p>
        </p:txBody>
      </p:sp>
      <p:pic>
        <p:nvPicPr>
          <p:cNvPr id="4" name="Picture 6"/>
          <p:cNvPicPr>
            <a:picLocks noChangeAspect="1" noChangeArrowheads="1"/>
          </p:cNvPicPr>
          <p:nvPr/>
        </p:nvPicPr>
        <p:blipFill>
          <a:blip r:embed="rId3" cstate="print"/>
          <a:srcRect/>
          <a:stretch>
            <a:fillRect/>
          </a:stretch>
        </p:blipFill>
        <p:spPr bwMode="auto">
          <a:xfrm>
            <a:off x="0" y="6094413"/>
            <a:ext cx="9144000" cy="763587"/>
          </a:xfrm>
          <a:prstGeom prst="rect">
            <a:avLst/>
          </a:prstGeom>
          <a:noFill/>
          <a:ln w="9525">
            <a:noFill/>
            <a:miter lim="800000"/>
            <a:headEnd/>
            <a:tailEnd/>
          </a:ln>
          <a:effectLst/>
        </p:spPr>
      </p:pic>
    </p:spTree>
  </p:cSld>
  <p:clrMapOvr>
    <a:masterClrMapping/>
  </p:clrMapOvr>
  <p:transition spd="slow"/>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578" name="Rectangle 2"/>
          <p:cNvSpPr>
            <a:spLocks noGrp="1" noChangeArrowheads="1"/>
          </p:cNvSpPr>
          <p:nvPr>
            <p:ph type="title"/>
          </p:nvPr>
        </p:nvSpPr>
        <p:spPr>
          <a:xfrm>
            <a:off x="395536" y="214290"/>
            <a:ext cx="8280920" cy="1285884"/>
          </a:xfrm>
          <a:noFill/>
          <a:ln/>
        </p:spPr>
        <p:txBody>
          <a:bodyPr lIns="90488" tIns="44450" rIns="90488" bIns="44450"/>
          <a:lstStyle/>
          <a:p>
            <a:r>
              <a:rPr lang="en-US" sz="4000" dirty="0" smtClean="0">
                <a:solidFill>
                  <a:schemeClr val="tx1"/>
                </a:solidFill>
              </a:rPr>
              <a:t>Timeline for Improving Urban Schools Assignment</a:t>
            </a:r>
            <a:endParaRPr lang="en-US" sz="4000" dirty="0">
              <a:solidFill>
                <a:schemeClr val="tx1"/>
              </a:solidFill>
            </a:endParaRPr>
          </a:p>
        </p:txBody>
      </p:sp>
      <p:sp>
        <p:nvSpPr>
          <p:cNvPr id="280579" name="Rectangle 3"/>
          <p:cNvSpPr>
            <a:spLocks noGrp="1" noChangeArrowheads="1"/>
          </p:cNvSpPr>
          <p:nvPr>
            <p:ph type="body" idx="1"/>
          </p:nvPr>
        </p:nvSpPr>
        <p:spPr>
          <a:xfrm>
            <a:off x="357158" y="1643050"/>
            <a:ext cx="8429684" cy="4450246"/>
          </a:xfrm>
          <a:noFill/>
          <a:ln/>
        </p:spPr>
        <p:txBody>
          <a:bodyPr lIns="90488" tIns="44450" rIns="90488" bIns="44450"/>
          <a:lstStyle/>
          <a:p>
            <a:pPr>
              <a:lnSpc>
                <a:spcPct val="90000"/>
              </a:lnSpc>
              <a:buNone/>
            </a:pPr>
            <a:r>
              <a:rPr lang="en-US" dirty="0" smtClean="0"/>
              <a:t> </a:t>
            </a:r>
            <a:endParaRPr lang="en-US" dirty="0">
              <a:solidFill>
                <a:srgbClr val="99FF33"/>
              </a:solidFill>
              <a:effectLst>
                <a:outerShdw blurRad="38100" dist="38100" dir="2700000" algn="tl">
                  <a:srgbClr val="000000"/>
                </a:outerShdw>
              </a:effectLst>
            </a:endParaRPr>
          </a:p>
        </p:txBody>
      </p:sp>
      <p:pic>
        <p:nvPicPr>
          <p:cNvPr id="4" name="Picture 6"/>
          <p:cNvPicPr>
            <a:picLocks noChangeAspect="1" noChangeArrowheads="1"/>
          </p:cNvPicPr>
          <p:nvPr/>
        </p:nvPicPr>
        <p:blipFill>
          <a:blip r:embed="rId3" cstate="print"/>
          <a:srcRect/>
          <a:stretch>
            <a:fillRect/>
          </a:stretch>
        </p:blipFill>
        <p:spPr bwMode="auto">
          <a:xfrm>
            <a:off x="0" y="6094413"/>
            <a:ext cx="9144000" cy="763587"/>
          </a:xfrm>
          <a:prstGeom prst="rect">
            <a:avLst/>
          </a:prstGeom>
          <a:noFill/>
          <a:ln w="9525">
            <a:noFill/>
            <a:miter lim="800000"/>
            <a:headEnd/>
            <a:tailEnd/>
          </a:ln>
          <a:effectLst/>
        </p:spPr>
      </p:pic>
    </p:spTree>
  </p:cSld>
  <p:clrMapOvr>
    <a:masterClrMapping/>
  </p:clrMapOvr>
  <p:transition spd="slow"/>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idx="4294967295"/>
          </p:nvPr>
        </p:nvSpPr>
        <p:spPr>
          <a:xfrm>
            <a:off x="428625" y="0"/>
            <a:ext cx="8229600" cy="928670"/>
          </a:xfrm>
        </p:spPr>
        <p:txBody>
          <a:bodyPr anchor="ctr"/>
          <a:lstStyle/>
          <a:p>
            <a:pPr eaLnBrk="1" hangingPunct="1"/>
            <a:r>
              <a:rPr lang="en-GB" sz="4000" dirty="0" smtClean="0"/>
              <a:t>Activity: Introductory Brainstorm</a:t>
            </a:r>
            <a:endParaRPr lang="en-US" sz="4000" dirty="0" smtClean="0"/>
          </a:p>
        </p:txBody>
      </p:sp>
      <p:sp>
        <p:nvSpPr>
          <p:cNvPr id="35843" name="Rectangle 3"/>
          <p:cNvSpPr>
            <a:spLocks noGrp="1" noChangeArrowheads="1"/>
          </p:cNvSpPr>
          <p:nvPr>
            <p:ph type="body" idx="4294967295"/>
          </p:nvPr>
        </p:nvSpPr>
        <p:spPr>
          <a:xfrm>
            <a:off x="285720" y="1000108"/>
            <a:ext cx="8501122" cy="5072098"/>
          </a:xfrm>
        </p:spPr>
        <p:txBody>
          <a:bodyPr/>
          <a:lstStyle/>
          <a:p>
            <a:pPr marL="514350" indent="-514350" eaLnBrk="1" hangingPunct="1">
              <a:buNone/>
            </a:pPr>
            <a:r>
              <a:rPr lang="en-GB" sz="2800" b="1" dirty="0" smtClean="0"/>
              <a:t>In small groups, pool the information you already have about the Improving Urban Schools </a:t>
            </a:r>
            <a:r>
              <a:rPr lang="en-GB" sz="2800" b="1" dirty="0" smtClean="0"/>
              <a:t>Module; Justine described this in her presentations in May/June.</a:t>
            </a:r>
            <a:endParaRPr lang="en-GB" sz="2800" b="1" dirty="0" smtClean="0"/>
          </a:p>
          <a:p>
            <a:pPr marL="514350" indent="-514350" eaLnBrk="1" hangingPunct="1">
              <a:buNone/>
            </a:pPr>
            <a:r>
              <a:rPr lang="en-GB" sz="2800" b="1" dirty="0" smtClean="0"/>
              <a:t> </a:t>
            </a:r>
          </a:p>
          <a:p>
            <a:pPr marL="514350" indent="-514350" eaLnBrk="1" hangingPunct="1">
              <a:buNone/>
            </a:pPr>
            <a:r>
              <a:rPr lang="en-GB" sz="2800" b="1" dirty="0" smtClean="0"/>
              <a:t>Length</a:t>
            </a:r>
          </a:p>
          <a:p>
            <a:pPr marL="514350" indent="-514350" eaLnBrk="1" hangingPunct="1">
              <a:buNone/>
            </a:pPr>
            <a:r>
              <a:rPr lang="en-GB" sz="2800" b="1" dirty="0" smtClean="0"/>
              <a:t>Due Date</a:t>
            </a:r>
          </a:p>
          <a:p>
            <a:pPr marL="514350" indent="-514350" eaLnBrk="1" hangingPunct="1">
              <a:buNone/>
            </a:pPr>
            <a:r>
              <a:rPr lang="en-GB" sz="2800" b="1" dirty="0" smtClean="0"/>
              <a:t>Content</a:t>
            </a:r>
          </a:p>
          <a:p>
            <a:pPr marL="514350" indent="-514350" eaLnBrk="1" hangingPunct="1">
              <a:buNone/>
            </a:pPr>
            <a:endParaRPr lang="en-US" sz="2800" b="1"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idx="4294967295"/>
          </p:nvPr>
        </p:nvSpPr>
        <p:spPr>
          <a:xfrm>
            <a:off x="428625" y="0"/>
            <a:ext cx="8229600" cy="642918"/>
          </a:xfrm>
        </p:spPr>
        <p:txBody>
          <a:bodyPr anchor="ctr"/>
          <a:lstStyle/>
          <a:p>
            <a:pPr eaLnBrk="1" hangingPunct="1"/>
            <a:r>
              <a:rPr lang="en-GB" sz="4000" dirty="0" smtClean="0"/>
              <a:t>Activity: Assignment rubric</a:t>
            </a:r>
            <a:endParaRPr lang="en-US" sz="4000" dirty="0" smtClean="0"/>
          </a:p>
        </p:txBody>
      </p:sp>
      <p:sp>
        <p:nvSpPr>
          <p:cNvPr id="35843" name="Rectangle 3"/>
          <p:cNvSpPr>
            <a:spLocks noGrp="1" noChangeArrowheads="1"/>
          </p:cNvSpPr>
          <p:nvPr>
            <p:ph type="body" idx="4294967295"/>
          </p:nvPr>
        </p:nvSpPr>
        <p:spPr>
          <a:xfrm>
            <a:off x="285720" y="785794"/>
            <a:ext cx="8501122" cy="5286412"/>
          </a:xfrm>
        </p:spPr>
        <p:txBody>
          <a:bodyPr/>
          <a:lstStyle/>
          <a:p>
            <a:pPr marL="514350" indent="-514350" eaLnBrk="1" hangingPunct="1">
              <a:buNone/>
            </a:pPr>
            <a:r>
              <a:rPr lang="en-GB" sz="2400" b="1" dirty="0" smtClean="0"/>
              <a:t>The assignment rubric has the following headings:</a:t>
            </a:r>
          </a:p>
          <a:p>
            <a:pPr marL="514350" indent="-514350" eaLnBrk="1" hangingPunct="1">
              <a:buNone/>
            </a:pPr>
            <a:r>
              <a:rPr lang="en-GB" sz="2400" b="1" dirty="0" smtClean="0"/>
              <a:t>Introduction</a:t>
            </a:r>
          </a:p>
          <a:p>
            <a:pPr marL="514350" indent="-514350" eaLnBrk="1" hangingPunct="1">
              <a:buNone/>
            </a:pPr>
            <a:r>
              <a:rPr lang="en-GB" sz="2400" b="1" dirty="0" smtClean="0"/>
              <a:t>Literature review</a:t>
            </a:r>
          </a:p>
          <a:p>
            <a:pPr marL="514350" indent="-514350" eaLnBrk="1" hangingPunct="1">
              <a:buNone/>
            </a:pPr>
            <a:r>
              <a:rPr lang="en-GB" sz="2400" b="1" dirty="0" smtClean="0"/>
              <a:t>Methodology</a:t>
            </a:r>
          </a:p>
          <a:p>
            <a:pPr marL="514350" indent="-514350" eaLnBrk="1" hangingPunct="1">
              <a:buNone/>
            </a:pPr>
            <a:r>
              <a:rPr lang="en-GB" sz="2400" b="1" dirty="0" smtClean="0"/>
              <a:t>Presentation and analysis of the case study findings </a:t>
            </a:r>
          </a:p>
          <a:p>
            <a:pPr marL="514350" indent="-514350" eaLnBrk="1" hangingPunct="1">
              <a:buNone/>
            </a:pPr>
            <a:r>
              <a:rPr lang="en-GB" sz="2400" b="1" dirty="0" smtClean="0"/>
              <a:t>Conclusions and recommendations</a:t>
            </a:r>
          </a:p>
          <a:p>
            <a:pPr marL="514350" indent="-514350" eaLnBrk="1" hangingPunct="1">
              <a:buNone/>
            </a:pPr>
            <a:r>
              <a:rPr lang="en-GB" sz="2400" b="1" dirty="0" smtClean="0"/>
              <a:t>References</a:t>
            </a:r>
          </a:p>
          <a:p>
            <a:pPr marL="514350" indent="-514350" eaLnBrk="1" hangingPunct="1">
              <a:buNone/>
            </a:pPr>
            <a:r>
              <a:rPr lang="en-GB" sz="2400" b="1" dirty="0" smtClean="0"/>
              <a:t>Length</a:t>
            </a:r>
          </a:p>
          <a:p>
            <a:pPr marL="514350" indent="-514350" eaLnBrk="1" hangingPunct="1">
              <a:buNone/>
            </a:pPr>
            <a:r>
              <a:rPr lang="en-GB" sz="2400" b="1" dirty="0" smtClean="0"/>
              <a:t>Appendices</a:t>
            </a:r>
          </a:p>
          <a:p>
            <a:pPr marL="514350" indent="-514350" eaLnBrk="1" hangingPunct="1">
              <a:buNone/>
            </a:pPr>
            <a:r>
              <a:rPr lang="en-GB" sz="2400" b="1" dirty="0" smtClean="0"/>
              <a:t>Electronic submission</a:t>
            </a:r>
          </a:p>
          <a:p>
            <a:pPr marL="514350" indent="-514350" eaLnBrk="1" hangingPunct="1">
              <a:buNone/>
            </a:pPr>
            <a:endParaRPr lang="en-GB" sz="2400" b="1" dirty="0" smtClean="0"/>
          </a:p>
          <a:p>
            <a:pPr marL="514350" indent="-514350" eaLnBrk="1" hangingPunct="1">
              <a:buNone/>
            </a:pPr>
            <a:r>
              <a:rPr lang="en-GB" sz="2400" b="1" dirty="0" smtClean="0"/>
              <a:t>What would you expect to see in each section? </a:t>
            </a:r>
            <a:endParaRPr lang="en-US" sz="2800" b="1"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idx="4294967295"/>
          </p:nvPr>
        </p:nvSpPr>
        <p:spPr>
          <a:xfrm>
            <a:off x="142844" y="285752"/>
            <a:ext cx="8572560" cy="2285992"/>
          </a:xfrm>
        </p:spPr>
        <p:txBody>
          <a:bodyPr anchor="ctr"/>
          <a:lstStyle/>
          <a:p>
            <a:pPr eaLnBrk="1" hangingPunct="1"/>
            <a:r>
              <a:rPr lang="en-GB" sz="4000" dirty="0" smtClean="0"/>
              <a:t>Activity: </a:t>
            </a:r>
            <a:br>
              <a:rPr lang="en-GB" sz="4000" dirty="0" smtClean="0"/>
            </a:br>
            <a:r>
              <a:rPr lang="en-GB" sz="4000" dirty="0" smtClean="0"/>
              <a:t>Assignment rubric jigsaw</a:t>
            </a:r>
            <a:endParaRPr lang="en-US" sz="4000"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0338" name="Rectangle 2"/>
          <p:cNvSpPr>
            <a:spLocks noGrp="1" noChangeArrowheads="1"/>
          </p:cNvSpPr>
          <p:nvPr>
            <p:ph type="title"/>
          </p:nvPr>
        </p:nvSpPr>
        <p:spPr>
          <a:xfrm>
            <a:off x="395536" y="548680"/>
            <a:ext cx="8353425" cy="4023328"/>
          </a:xfrm>
          <a:noFill/>
        </p:spPr>
        <p:txBody>
          <a:bodyPr lIns="90488" tIns="44450" rIns="90488" bIns="44450"/>
          <a:lstStyle/>
          <a:p>
            <a:r>
              <a:rPr lang="en-GB" sz="4000" dirty="0" smtClean="0">
                <a:solidFill>
                  <a:schemeClr val="tx1"/>
                </a:solidFill>
              </a:rPr>
              <a:t>Activity: </a:t>
            </a:r>
            <a:br>
              <a:rPr lang="en-GB" sz="4000" dirty="0" smtClean="0">
                <a:solidFill>
                  <a:schemeClr val="tx1"/>
                </a:solidFill>
              </a:rPr>
            </a:br>
            <a:r>
              <a:rPr lang="en-GB" sz="4000" dirty="0" smtClean="0">
                <a:solidFill>
                  <a:schemeClr val="tx1"/>
                </a:solidFill>
              </a:rPr>
              <a:t>This module involves a piece of small-scale empirical research. </a:t>
            </a:r>
            <a:br>
              <a:rPr lang="en-GB" sz="4000" dirty="0" smtClean="0">
                <a:solidFill>
                  <a:schemeClr val="tx1"/>
                </a:solidFill>
              </a:rPr>
            </a:br>
            <a:r>
              <a:rPr lang="en-GB" sz="4000" dirty="0" smtClean="0">
                <a:solidFill>
                  <a:schemeClr val="tx1"/>
                </a:solidFill>
              </a:rPr>
              <a:t/>
            </a:r>
            <a:br>
              <a:rPr lang="en-GB" sz="4000" dirty="0" smtClean="0">
                <a:solidFill>
                  <a:schemeClr val="tx1"/>
                </a:solidFill>
              </a:rPr>
            </a:br>
            <a:r>
              <a:rPr lang="en-GB" sz="4000" dirty="0" smtClean="0">
                <a:solidFill>
                  <a:schemeClr val="tx1"/>
                </a:solidFill>
              </a:rPr>
              <a:t>So, what is research?</a:t>
            </a:r>
            <a:br>
              <a:rPr lang="en-GB" sz="4000" dirty="0" smtClean="0">
                <a:solidFill>
                  <a:schemeClr val="tx1"/>
                </a:solidFill>
              </a:rPr>
            </a:br>
            <a:r>
              <a:rPr lang="en-GB" sz="4000" dirty="0" smtClean="0">
                <a:solidFill>
                  <a:schemeClr val="tx1"/>
                </a:solidFill>
              </a:rPr>
              <a:t>Discussion in pairs</a:t>
            </a:r>
          </a:p>
        </p:txBody>
      </p:sp>
    </p:spTree>
  </p:cSld>
  <p:clrMapOvr>
    <a:masterClrMapping/>
  </p:clrMapOvr>
  <p:transition spd="slow"/>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noFill/>
        </p:spPr>
        <p:txBody>
          <a:bodyPr lIns="90488" tIns="44450" rIns="90488" bIns="44450"/>
          <a:lstStyle/>
          <a:p>
            <a:r>
              <a:rPr lang="en-GB" sz="4000" dirty="0" smtClean="0">
                <a:solidFill>
                  <a:schemeClr val="tx1"/>
                </a:solidFill>
              </a:rPr>
              <a:t>What is research?</a:t>
            </a:r>
            <a:br>
              <a:rPr lang="en-GB" sz="4000" dirty="0" smtClean="0">
                <a:solidFill>
                  <a:schemeClr val="tx1"/>
                </a:solidFill>
              </a:rPr>
            </a:br>
            <a:endParaRPr lang="en-GB" sz="4000" dirty="0" smtClean="0">
              <a:solidFill>
                <a:schemeClr val="tx1"/>
              </a:solidFill>
            </a:endParaRPr>
          </a:p>
        </p:txBody>
      </p:sp>
      <p:sp>
        <p:nvSpPr>
          <p:cNvPr id="76803" name="Rectangle 3"/>
          <p:cNvSpPr>
            <a:spLocks noGrp="1" noChangeArrowheads="1"/>
          </p:cNvSpPr>
          <p:nvPr>
            <p:ph idx="1"/>
          </p:nvPr>
        </p:nvSpPr>
        <p:spPr>
          <a:xfrm>
            <a:off x="179512" y="980728"/>
            <a:ext cx="8496944" cy="4968552"/>
          </a:xfrm>
        </p:spPr>
        <p:txBody>
          <a:bodyPr lIns="90488" tIns="44450" rIns="90488" bIns="44450"/>
          <a:lstStyle/>
          <a:p>
            <a:pPr>
              <a:buFontTx/>
              <a:buNone/>
              <a:defRPr/>
            </a:pPr>
            <a:r>
              <a:rPr lang="en-GB" dirty="0" smtClean="0"/>
              <a:t>“The triumph of evidence over anecdote” </a:t>
            </a:r>
          </a:p>
          <a:p>
            <a:pPr>
              <a:buFontTx/>
              <a:buNone/>
              <a:defRPr/>
            </a:pPr>
            <a:r>
              <a:rPr lang="en-GB" dirty="0" smtClean="0"/>
              <a:t>Peter </a:t>
            </a:r>
            <a:r>
              <a:rPr lang="en-GB" dirty="0" err="1" smtClean="0"/>
              <a:t>Mortimore</a:t>
            </a:r>
            <a:r>
              <a:rPr lang="en-GB" dirty="0" smtClean="0"/>
              <a:t>, </a:t>
            </a:r>
            <a:r>
              <a:rPr lang="en-GB" dirty="0" err="1" smtClean="0"/>
              <a:t>BERA</a:t>
            </a:r>
            <a:r>
              <a:rPr lang="en-GB" dirty="0" smtClean="0"/>
              <a:t>, Presidential Address, 1999. </a:t>
            </a:r>
          </a:p>
          <a:p>
            <a:pPr>
              <a:lnSpc>
                <a:spcPct val="90000"/>
              </a:lnSpc>
              <a:buFontTx/>
              <a:buNone/>
              <a:defRPr/>
            </a:pPr>
            <a:r>
              <a:rPr lang="en-GB" dirty="0" smtClean="0"/>
              <a:t>“A </a:t>
            </a:r>
            <a:r>
              <a:rPr lang="en-GB" dirty="0"/>
              <a:t>focused and systematic enquiry that goes beyond generally available knowledge to acquire specialised and detailed information, providing a basis for analysis and elucidating comment on the topic of the </a:t>
            </a:r>
            <a:r>
              <a:rPr lang="en-GB" dirty="0" smtClean="0"/>
              <a:t>enquiry” </a:t>
            </a:r>
            <a:r>
              <a:rPr lang="en-GB" dirty="0" smtClean="0">
                <a:latin typeface="+mj-lt"/>
              </a:rPr>
              <a:t>(</a:t>
            </a:r>
            <a:r>
              <a:rPr lang="en-GB" dirty="0">
                <a:latin typeface="+mj-lt"/>
              </a:rPr>
              <a:t>Johnson, </a:t>
            </a:r>
            <a:r>
              <a:rPr lang="en-GB" dirty="0" smtClean="0">
                <a:latin typeface="+mj-lt"/>
              </a:rPr>
              <a:t>1994:3).</a:t>
            </a:r>
            <a:endParaRPr lang="en-GB" dirty="0">
              <a:latin typeface="+mj-lt"/>
            </a:endParaRPr>
          </a:p>
        </p:txBody>
      </p:sp>
    </p:spTree>
  </p:cSld>
  <p:clrMapOvr>
    <a:masterClrMapping/>
  </p:clrMapOvr>
  <p:transition spd="slow"/>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685800" y="228600"/>
            <a:ext cx="7772400" cy="628632"/>
          </a:xfrm>
          <a:noFill/>
        </p:spPr>
        <p:txBody>
          <a:bodyPr lIns="90488" tIns="44450" rIns="90488" bIns="44450"/>
          <a:lstStyle/>
          <a:p>
            <a:r>
              <a:rPr lang="en-GB" sz="4000" dirty="0" smtClean="0">
                <a:solidFill>
                  <a:schemeClr val="tx1"/>
                </a:solidFill>
              </a:rPr>
              <a:t/>
            </a:r>
            <a:br>
              <a:rPr lang="en-GB" sz="4000" dirty="0" smtClean="0">
                <a:solidFill>
                  <a:schemeClr val="tx1"/>
                </a:solidFill>
              </a:rPr>
            </a:br>
            <a:r>
              <a:rPr lang="en-GB" sz="4000" dirty="0" smtClean="0">
                <a:solidFill>
                  <a:schemeClr val="tx1"/>
                </a:solidFill>
              </a:rPr>
              <a:t>What is research?</a:t>
            </a:r>
            <a:br>
              <a:rPr lang="en-GB" sz="4000" dirty="0" smtClean="0">
                <a:solidFill>
                  <a:schemeClr val="tx1"/>
                </a:solidFill>
              </a:rPr>
            </a:br>
            <a:endParaRPr lang="en-GB" sz="4000" dirty="0" smtClean="0">
              <a:solidFill>
                <a:schemeClr val="tx1"/>
              </a:solidFill>
            </a:endParaRPr>
          </a:p>
        </p:txBody>
      </p:sp>
      <p:sp>
        <p:nvSpPr>
          <p:cNvPr id="1027" name="Rectangle 3"/>
          <p:cNvSpPr>
            <a:spLocks noGrp="1" noChangeArrowheads="1"/>
          </p:cNvSpPr>
          <p:nvPr>
            <p:ph idx="1"/>
          </p:nvPr>
        </p:nvSpPr>
        <p:spPr/>
        <p:txBody>
          <a:bodyPr lIns="90488" tIns="44450" rIns="90488" bIns="44450"/>
          <a:lstStyle/>
          <a:p>
            <a:pPr>
              <a:buFontTx/>
              <a:buNone/>
              <a:defRPr/>
            </a:pPr>
            <a:r>
              <a:rPr lang="en-GB" sz="4000" dirty="0" smtClean="0">
                <a:latin typeface="+mj-lt"/>
              </a:rPr>
              <a:t>“Research </a:t>
            </a:r>
            <a:r>
              <a:rPr lang="en-GB" sz="4000" dirty="0">
                <a:latin typeface="+mj-lt"/>
              </a:rPr>
              <a:t>is systematic, critical and self-critical enquiry which aims to contribute towards the advancement of knowledge and </a:t>
            </a:r>
            <a:r>
              <a:rPr lang="en-GB" sz="4000" dirty="0" smtClean="0">
                <a:latin typeface="+mj-lt"/>
              </a:rPr>
              <a:t>wisdom”</a:t>
            </a:r>
            <a:endParaRPr lang="en-GB" sz="4000" dirty="0">
              <a:latin typeface="+mj-lt"/>
            </a:endParaRPr>
          </a:p>
          <a:p>
            <a:pPr algn="r">
              <a:buFontTx/>
              <a:buNone/>
              <a:defRPr/>
            </a:pPr>
            <a:r>
              <a:rPr lang="en-GB" dirty="0">
                <a:latin typeface="+mj-lt"/>
              </a:rPr>
              <a:t>(Bassey, 1999:38</a:t>
            </a:r>
            <a:r>
              <a:rPr lang="en-GB" dirty="0" smtClean="0">
                <a:latin typeface="+mj-lt"/>
              </a:rPr>
              <a:t>).</a:t>
            </a:r>
            <a:endParaRPr lang="en-GB" sz="4000" dirty="0">
              <a:latin typeface="+mj-lt"/>
            </a:endParaRPr>
          </a:p>
        </p:txBody>
      </p:sp>
    </p:spTree>
  </p:cSld>
  <p:clrMapOvr>
    <a:masterClrMapping/>
  </p:clrMapOvr>
  <p:transition spd="slow"/>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578" name="Rectangle 2"/>
          <p:cNvSpPr>
            <a:spLocks noGrp="1" noChangeArrowheads="1"/>
          </p:cNvSpPr>
          <p:nvPr>
            <p:ph type="title"/>
          </p:nvPr>
        </p:nvSpPr>
        <p:spPr>
          <a:xfrm>
            <a:off x="323528" y="214290"/>
            <a:ext cx="8163220" cy="1198486"/>
          </a:xfrm>
          <a:noFill/>
          <a:ln/>
        </p:spPr>
        <p:txBody>
          <a:bodyPr lIns="90488" tIns="44450" rIns="90488" bIns="44450"/>
          <a:lstStyle/>
          <a:p>
            <a:r>
              <a:rPr lang="en-US" sz="4000" dirty="0" smtClean="0">
                <a:solidFill>
                  <a:schemeClr val="tx1"/>
                </a:solidFill>
              </a:rPr>
              <a:t>Activity: The importance of Research Questions</a:t>
            </a:r>
            <a:endParaRPr lang="en-US" sz="4000" dirty="0">
              <a:solidFill>
                <a:schemeClr val="tx1"/>
              </a:solidFill>
            </a:endParaRPr>
          </a:p>
        </p:txBody>
      </p:sp>
      <p:sp>
        <p:nvSpPr>
          <p:cNvPr id="280579" name="Rectangle 3"/>
          <p:cNvSpPr>
            <a:spLocks noGrp="1" noChangeArrowheads="1"/>
          </p:cNvSpPr>
          <p:nvPr>
            <p:ph type="body" idx="1"/>
          </p:nvPr>
        </p:nvSpPr>
        <p:spPr>
          <a:xfrm>
            <a:off x="357158" y="1628800"/>
            <a:ext cx="8247290" cy="4392488"/>
          </a:xfrm>
          <a:noFill/>
          <a:ln/>
        </p:spPr>
        <p:txBody>
          <a:bodyPr lIns="90488" tIns="44450" rIns="90488" bIns="44450"/>
          <a:lstStyle/>
          <a:p>
            <a:pPr>
              <a:lnSpc>
                <a:spcPct val="90000"/>
              </a:lnSpc>
              <a:buNone/>
            </a:pPr>
            <a:r>
              <a:rPr lang="en-US" dirty="0" smtClean="0"/>
              <a:t>Imagine a student tells their tutor that their main research question is … </a:t>
            </a:r>
          </a:p>
          <a:p>
            <a:pPr>
              <a:lnSpc>
                <a:spcPct val="90000"/>
              </a:lnSpc>
              <a:buNone/>
            </a:pPr>
            <a:r>
              <a:rPr lang="en-US" dirty="0" smtClean="0"/>
              <a:t>“Is my school effective?” </a:t>
            </a:r>
          </a:p>
          <a:p>
            <a:pPr>
              <a:lnSpc>
                <a:spcPct val="90000"/>
              </a:lnSpc>
              <a:buNone/>
            </a:pPr>
            <a:endParaRPr lang="en-US" dirty="0" smtClean="0"/>
          </a:p>
          <a:p>
            <a:pPr>
              <a:lnSpc>
                <a:spcPct val="90000"/>
              </a:lnSpc>
              <a:buNone/>
            </a:pPr>
            <a:r>
              <a:rPr lang="en-US" dirty="0" smtClean="0"/>
              <a:t>What objections is the tutor likely to raise? </a:t>
            </a:r>
          </a:p>
          <a:p>
            <a:pPr>
              <a:lnSpc>
                <a:spcPct val="90000"/>
              </a:lnSpc>
              <a:buNone/>
            </a:pPr>
            <a:endParaRPr lang="en-US" dirty="0" smtClean="0"/>
          </a:p>
          <a:p>
            <a:pPr>
              <a:lnSpc>
                <a:spcPct val="90000"/>
              </a:lnSpc>
              <a:buNone/>
            </a:pPr>
            <a:r>
              <a:rPr lang="en-US" dirty="0" smtClean="0"/>
              <a:t>What alternative questions might the tutor suggest?</a:t>
            </a:r>
            <a:r>
              <a:rPr lang="en-US" dirty="0" smtClean="0">
                <a:solidFill>
                  <a:srgbClr val="99FF33"/>
                </a:solidFill>
                <a:effectLst>
                  <a:outerShdw blurRad="38100" dist="38100" dir="2700000" algn="tl">
                    <a:srgbClr val="000000"/>
                  </a:outerShdw>
                </a:effectLst>
              </a:rPr>
              <a:t> </a:t>
            </a:r>
            <a:endParaRPr lang="en-US" dirty="0">
              <a:solidFill>
                <a:srgbClr val="99FF33"/>
              </a:solidFill>
              <a:effectLst>
                <a:outerShdw blurRad="38100" dist="38100" dir="2700000" algn="tl">
                  <a:srgbClr val="000000"/>
                </a:outerShdw>
              </a:effectLst>
            </a:endParaRPr>
          </a:p>
        </p:txBody>
      </p:sp>
      <p:sp>
        <p:nvSpPr>
          <p:cNvPr id="280580" name="Text Box 4"/>
          <p:cNvSpPr txBox="1">
            <a:spLocks noChangeArrowheads="1"/>
          </p:cNvSpPr>
          <p:nvPr/>
        </p:nvSpPr>
        <p:spPr bwMode="auto">
          <a:xfrm>
            <a:off x="6400800" y="5562600"/>
            <a:ext cx="2133600" cy="457200"/>
          </a:xfrm>
          <a:prstGeom prst="rect">
            <a:avLst/>
          </a:prstGeom>
          <a:noFill/>
          <a:ln w="9525">
            <a:noFill/>
            <a:miter lim="800000"/>
            <a:headEnd/>
            <a:tailEnd/>
          </a:ln>
          <a:effectLst/>
        </p:spPr>
        <p:txBody>
          <a:bodyPr>
            <a:spAutoFit/>
          </a:bodyPr>
          <a:lstStyle/>
          <a:p>
            <a:pPr>
              <a:spcBef>
                <a:spcPct val="50000"/>
              </a:spcBef>
            </a:pPr>
            <a:endParaRPr lang="en-US">
              <a:effectLst>
                <a:outerShdw blurRad="38100" dist="38100" dir="2700000" algn="tl">
                  <a:srgbClr val="000000"/>
                </a:outerShdw>
              </a:effectLst>
            </a:endParaRPr>
          </a:p>
        </p:txBody>
      </p:sp>
      <p:pic>
        <p:nvPicPr>
          <p:cNvPr id="5" name="Picture 6"/>
          <p:cNvPicPr>
            <a:picLocks noChangeAspect="1" noChangeArrowheads="1"/>
          </p:cNvPicPr>
          <p:nvPr/>
        </p:nvPicPr>
        <p:blipFill>
          <a:blip r:embed="rId3" cstate="print"/>
          <a:srcRect/>
          <a:stretch>
            <a:fillRect/>
          </a:stretch>
        </p:blipFill>
        <p:spPr bwMode="auto">
          <a:xfrm>
            <a:off x="0" y="6094413"/>
            <a:ext cx="9144000" cy="763587"/>
          </a:xfrm>
          <a:prstGeom prst="rect">
            <a:avLst/>
          </a:prstGeom>
          <a:noFill/>
          <a:ln w="9525">
            <a:noFill/>
            <a:miter lim="800000"/>
            <a:headEnd/>
            <a:tailEnd/>
          </a:ln>
          <a:effectLst/>
        </p:spPr>
      </p:pic>
    </p:spTree>
  </p:cSld>
  <p:clrMapOvr>
    <a:masterClrMapping/>
  </p:clrMapOvr>
  <p:transition spd="slow"/>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578" name="Rectangle 2"/>
          <p:cNvSpPr>
            <a:spLocks noGrp="1" noChangeArrowheads="1"/>
          </p:cNvSpPr>
          <p:nvPr>
            <p:ph type="title"/>
          </p:nvPr>
        </p:nvSpPr>
        <p:spPr>
          <a:xfrm>
            <a:off x="467544" y="214290"/>
            <a:ext cx="8019204" cy="1198486"/>
          </a:xfrm>
          <a:noFill/>
          <a:ln/>
        </p:spPr>
        <p:txBody>
          <a:bodyPr lIns="90488" tIns="44450" rIns="90488" bIns="44450"/>
          <a:lstStyle/>
          <a:p>
            <a:r>
              <a:rPr lang="en-US" sz="4000" dirty="0" smtClean="0">
                <a:solidFill>
                  <a:schemeClr val="tx1"/>
                </a:solidFill>
              </a:rPr>
              <a:t>School Effectiveness as a Research Topic</a:t>
            </a:r>
            <a:endParaRPr lang="en-US" sz="4000" dirty="0">
              <a:solidFill>
                <a:schemeClr val="tx1"/>
              </a:solidFill>
            </a:endParaRPr>
          </a:p>
        </p:txBody>
      </p:sp>
      <p:sp>
        <p:nvSpPr>
          <p:cNvPr id="280579" name="Rectangle 3"/>
          <p:cNvSpPr>
            <a:spLocks noGrp="1" noChangeArrowheads="1"/>
          </p:cNvSpPr>
          <p:nvPr>
            <p:ph type="body" idx="1"/>
          </p:nvPr>
        </p:nvSpPr>
        <p:spPr>
          <a:xfrm>
            <a:off x="357158" y="2000240"/>
            <a:ext cx="8786842" cy="3929090"/>
          </a:xfrm>
          <a:noFill/>
          <a:ln/>
        </p:spPr>
        <p:txBody>
          <a:bodyPr lIns="90488" tIns="44450" rIns="90488" bIns="44450"/>
          <a:lstStyle/>
          <a:p>
            <a:pPr>
              <a:lnSpc>
                <a:spcPct val="90000"/>
              </a:lnSpc>
            </a:pPr>
            <a:r>
              <a:rPr lang="en-US" dirty="0" smtClean="0"/>
              <a:t>Draw on the literature – what has been written already about school effectiveness?</a:t>
            </a:r>
            <a:br>
              <a:rPr lang="en-US" dirty="0" smtClean="0"/>
            </a:br>
            <a:endParaRPr lang="en-US" dirty="0" smtClean="0"/>
          </a:p>
          <a:p>
            <a:pPr>
              <a:lnSpc>
                <a:spcPct val="90000"/>
              </a:lnSpc>
            </a:pPr>
            <a:r>
              <a:rPr lang="en-US" dirty="0" smtClean="0"/>
              <a:t>Keep it small-scale and tightly-focused.</a:t>
            </a:r>
            <a:br>
              <a:rPr lang="en-US" dirty="0" smtClean="0"/>
            </a:br>
            <a:r>
              <a:rPr lang="en-US" dirty="0" smtClean="0"/>
              <a:t> </a:t>
            </a:r>
          </a:p>
          <a:p>
            <a:pPr>
              <a:lnSpc>
                <a:spcPct val="90000"/>
              </a:lnSpc>
            </a:pPr>
            <a:r>
              <a:rPr lang="en-US" dirty="0" smtClean="0"/>
              <a:t>“An inch wide, but a mile deep.”</a:t>
            </a:r>
          </a:p>
          <a:p>
            <a:pPr>
              <a:lnSpc>
                <a:spcPct val="90000"/>
              </a:lnSpc>
              <a:buNone/>
            </a:pPr>
            <a:endParaRPr lang="en-US" dirty="0" smtClean="0"/>
          </a:p>
          <a:p>
            <a:pPr>
              <a:lnSpc>
                <a:spcPct val="90000"/>
              </a:lnSpc>
              <a:buNone/>
            </a:pPr>
            <a:endParaRPr lang="en-US" dirty="0">
              <a:solidFill>
                <a:srgbClr val="99FF33"/>
              </a:solidFill>
              <a:effectLst>
                <a:outerShdw blurRad="38100" dist="38100" dir="2700000" algn="tl">
                  <a:srgbClr val="000000"/>
                </a:outerShdw>
              </a:effectLst>
            </a:endParaRPr>
          </a:p>
        </p:txBody>
      </p:sp>
      <p:pic>
        <p:nvPicPr>
          <p:cNvPr id="4" name="Picture 6"/>
          <p:cNvPicPr>
            <a:picLocks noChangeAspect="1" noChangeArrowheads="1"/>
          </p:cNvPicPr>
          <p:nvPr/>
        </p:nvPicPr>
        <p:blipFill>
          <a:blip r:embed="rId3" cstate="print"/>
          <a:srcRect/>
          <a:stretch>
            <a:fillRect/>
          </a:stretch>
        </p:blipFill>
        <p:spPr bwMode="auto">
          <a:xfrm>
            <a:off x="0" y="6094413"/>
            <a:ext cx="9144000" cy="763587"/>
          </a:xfrm>
          <a:prstGeom prst="rect">
            <a:avLst/>
          </a:prstGeom>
          <a:noFill/>
          <a:ln w="9525">
            <a:noFill/>
            <a:miter lim="800000"/>
            <a:headEnd/>
            <a:tailEnd/>
          </a:ln>
          <a:effectLst/>
        </p:spPr>
      </p:pic>
    </p:spTree>
  </p:cSld>
  <p:clrMapOvr>
    <a:masterClrMapping/>
  </p:clrMapOvr>
  <p:transition spd="slow"/>
  <p:timing>
    <p:tnLst>
      <p:par>
        <p:cTn id="1" dur="indefinite" restart="never" nodeType="tmRoot"/>
      </p:par>
    </p:tnLst>
  </p:timing>
</p:sld>
</file>

<file path=ppt/theme/theme1.xml><?xml version="1.0" encoding="utf-8"?>
<a:theme xmlns:a="http://schemas.openxmlformats.org/drawingml/2006/main" name="Warwick_light_background">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Warwick_light_background</Template>
  <TotalTime>1279</TotalTime>
  <Words>1108</Words>
  <Application>Microsoft Office PowerPoint</Application>
  <PresentationFormat>On-screen Show (4:3)</PresentationFormat>
  <Paragraphs>133</Paragraphs>
  <Slides>14</Slides>
  <Notes>14</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Warwick_light_background</vt:lpstr>
      <vt:lpstr>Slide 1</vt:lpstr>
      <vt:lpstr>Activity: Introductory Brainstorm</vt:lpstr>
      <vt:lpstr>Activity: Assignment rubric</vt:lpstr>
      <vt:lpstr>Activity:  Assignment rubric jigsaw</vt:lpstr>
      <vt:lpstr>Activity:  This module involves a piece of small-scale empirical research.   So, what is research? Discussion in pairs</vt:lpstr>
      <vt:lpstr>What is research? </vt:lpstr>
      <vt:lpstr> What is research? </vt:lpstr>
      <vt:lpstr>Activity: The importance of Research Questions</vt:lpstr>
      <vt:lpstr>School Effectiveness as a Research Topic</vt:lpstr>
      <vt:lpstr>According to Sammons et al. (1995:8), effective schools have the following characteristics: </vt:lpstr>
      <vt:lpstr>Slide 11</vt:lpstr>
      <vt:lpstr>Specific Research Questions</vt:lpstr>
      <vt:lpstr>School Effectiveness as a Research Topic</vt:lpstr>
      <vt:lpstr>Timeline for Improving Urban Schools Assignment</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Leading Educational Change and Improvement</dc:title>
  <dc:creator>JSG</dc:creator>
  <cp:lastModifiedBy>ELM User</cp:lastModifiedBy>
  <cp:revision>149</cp:revision>
  <cp:lastPrinted>2001-12-07T16:14:49Z</cp:lastPrinted>
  <dcterms:created xsi:type="dcterms:W3CDTF">2010-08-18T15:32:43Z</dcterms:created>
  <dcterms:modified xsi:type="dcterms:W3CDTF">2012-09-26T22:08:27Z</dcterms:modified>
</cp:coreProperties>
</file>