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509" r:id="rId2"/>
    <p:sldId id="511" r:id="rId3"/>
    <p:sldId id="331" r:id="rId4"/>
    <p:sldId id="472" r:id="rId5"/>
    <p:sldId id="473" r:id="rId6"/>
    <p:sldId id="476" r:id="rId7"/>
    <p:sldId id="478" r:id="rId8"/>
    <p:sldId id="479" r:id="rId9"/>
    <p:sldId id="480" r:id="rId10"/>
    <p:sldId id="481" r:id="rId11"/>
    <p:sldId id="483" r:id="rId12"/>
    <p:sldId id="510" r:id="rId13"/>
    <p:sldId id="487" r:id="rId14"/>
    <p:sldId id="489" r:id="rId15"/>
    <p:sldId id="490" r:id="rId16"/>
    <p:sldId id="491" r:id="rId17"/>
    <p:sldId id="492" r:id="rId18"/>
    <p:sldId id="497" r:id="rId19"/>
    <p:sldId id="498" r:id="rId20"/>
    <p:sldId id="499" r:id="rId21"/>
    <p:sldId id="500" r:id="rId22"/>
    <p:sldId id="506" r:id="rId23"/>
    <p:sldId id="507" r:id="rId24"/>
    <p:sldId id="508" r:id="rId25"/>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4578" autoAdjust="0"/>
    <p:restoredTop sz="68929" autoAdjust="0"/>
  </p:normalViewPr>
  <p:slideViewPr>
    <p:cSldViewPr>
      <p:cViewPr varScale="1">
        <p:scale>
          <a:sx n="39" d="100"/>
          <a:sy n="39" d="100"/>
        </p:scale>
        <p:origin x="-1003" y="-82"/>
      </p:cViewPr>
      <p:guideLst>
        <p:guide orient="horz" pos="2160"/>
        <p:guide pos="2880"/>
      </p:guideLst>
    </p:cSldViewPr>
  </p:slideViewPr>
  <p:outlineViewPr>
    <p:cViewPr>
      <p:scale>
        <a:sx n="33" d="100"/>
        <a:sy n="33" d="100"/>
      </p:scale>
      <p:origin x="0" y="6432"/>
    </p:cViewPr>
  </p:outlineViewPr>
  <p:notesTextViewPr>
    <p:cViewPr>
      <p:scale>
        <a:sx n="100" d="100"/>
        <a:sy n="100" d="100"/>
      </p:scale>
      <p:origin x="0" y="0"/>
    </p:cViewPr>
  </p:notesTextViewPr>
  <p:sorterViewPr>
    <p:cViewPr>
      <p:scale>
        <a:sx n="70" d="100"/>
        <a:sy n="70" d="100"/>
      </p:scale>
      <p:origin x="0" y="2189"/>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47107" name="Rectangle 3"/>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47108" name="Rectangle 4"/>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47109" name="Rectangle 5"/>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5352355-273B-40F9-AFB7-B5C9B5E7A355}" type="slidenum">
              <a:rPr lang="en-GB"/>
              <a:pPr>
                <a:defRPr/>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16387" name="Rectangle 3"/>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20484" name="Rectangle 4"/>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16391" name="Rectangle 7"/>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54BE500-2AD7-48B3-BDDB-E5A1D2A29B92}"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BFE8AEB0-E9AD-412A-A6EA-70365CE69381}"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6BA0828-FDCD-4646-AB9B-C845E27B7B52}"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12BABBE3-F1B6-42DD-A118-F643695E1345}" type="slidenum">
              <a:rPr lang="en-GB" smtClean="0"/>
              <a:pPr/>
              <a:t>11</a:t>
            </a:fld>
            <a:endParaRPr lang="en-GB" smtClean="0"/>
          </a:p>
        </p:txBody>
      </p:sp>
      <p:sp>
        <p:nvSpPr>
          <p:cNvPr id="37891" name="Rectangle 2"/>
          <p:cNvSpPr>
            <a:spLocks noGrp="1" noRot="1" noChangeAspect="1" noChangeArrowheads="1" noTextEdit="1"/>
          </p:cNvSpPr>
          <p:nvPr>
            <p:ph type="sldImg"/>
          </p:nvPr>
        </p:nvSpPr>
        <p:spPr>
          <a:xfrm>
            <a:off x="1082675" y="862013"/>
            <a:ext cx="4619625" cy="3465512"/>
          </a:xfrm>
          <a:ln/>
        </p:spPr>
      </p:sp>
      <p:sp>
        <p:nvSpPr>
          <p:cNvPr id="37892" name="Rectangle 3"/>
          <p:cNvSpPr>
            <a:spLocks noGrp="1" noChangeArrowheads="1"/>
          </p:cNvSpPr>
          <p:nvPr>
            <p:ph type="body" idx="1"/>
          </p:nvPr>
        </p:nvSpPr>
        <p:spPr>
          <a:xfrm>
            <a:off x="903288" y="4721225"/>
            <a:ext cx="4975225" cy="4406900"/>
          </a:xfrm>
          <a:noFill/>
          <a:ln/>
        </p:spPr>
        <p:txBody>
          <a:bodyPr/>
          <a:lstStyle/>
          <a:p>
            <a:r>
              <a:rPr lang="en-GB" dirty="0" smtClean="0"/>
              <a:t>5 minute discussion</a:t>
            </a:r>
            <a:r>
              <a:rPr lang="en-GB" baseline="0" dirty="0" smtClean="0"/>
              <a:t> in pairs.</a:t>
            </a:r>
            <a:endParaRPr lang="en-GB"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endParaRPr lang="en-GB" dirty="0" smtClean="0"/>
          </a:p>
        </p:txBody>
      </p:sp>
      <p:sp>
        <p:nvSpPr>
          <p:cNvPr id="38916" name="Slide Number Placeholder 3"/>
          <p:cNvSpPr>
            <a:spLocks noGrp="1"/>
          </p:cNvSpPr>
          <p:nvPr>
            <p:ph type="sldNum" sz="quarter" idx="5"/>
          </p:nvPr>
        </p:nvSpPr>
        <p:spPr>
          <a:noFill/>
        </p:spPr>
        <p:txBody>
          <a:bodyPr/>
          <a:lstStyle/>
          <a:p>
            <a:fld id="{56318F99-884A-401A-8E1D-4D8D0EDF9EF6}" type="slidenum">
              <a:rPr lang="en-GB" smtClean="0"/>
              <a:pPr/>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846CCFC7-FB46-4676-83A6-29EF22CB22C9}" type="slidenum">
              <a:rPr lang="en-GB" smtClean="0"/>
              <a:pPr/>
              <a:t>13</a:t>
            </a:fld>
            <a:endParaRPr lang="en-GB" smtClean="0"/>
          </a:p>
        </p:txBody>
      </p:sp>
      <p:sp>
        <p:nvSpPr>
          <p:cNvPr id="41987" name="Rectangle 2"/>
          <p:cNvSpPr>
            <a:spLocks noGrp="1" noRot="1" noChangeAspect="1" noChangeArrowheads="1" noTextEdit="1"/>
          </p:cNvSpPr>
          <p:nvPr>
            <p:ph type="sldImg"/>
          </p:nvPr>
        </p:nvSpPr>
        <p:spPr>
          <a:xfrm>
            <a:off x="1082675" y="862013"/>
            <a:ext cx="4619625" cy="3465512"/>
          </a:xfrm>
          <a:ln/>
        </p:spPr>
      </p:sp>
      <p:sp>
        <p:nvSpPr>
          <p:cNvPr id="41988" name="Rectangle 3"/>
          <p:cNvSpPr>
            <a:spLocks noGrp="1" noChangeArrowheads="1"/>
          </p:cNvSpPr>
          <p:nvPr>
            <p:ph type="body" idx="1"/>
          </p:nvPr>
        </p:nvSpPr>
        <p:spPr>
          <a:xfrm>
            <a:off x="903288" y="4721225"/>
            <a:ext cx="4975225" cy="4406900"/>
          </a:xfrm>
          <a:noFill/>
          <a:ln/>
        </p:spPr>
        <p:txBody>
          <a:bodyPr/>
          <a:lstStyle/>
          <a:p>
            <a:r>
              <a:rPr lang="en-GB" dirty="0" smtClean="0"/>
              <a:t>The</a:t>
            </a:r>
            <a:r>
              <a:rPr lang="en-GB" baseline="0" dirty="0" smtClean="0"/>
              <a:t> research was biased in the sense that </a:t>
            </a:r>
            <a:r>
              <a:rPr lang="en-GB" baseline="0" dirty="0" err="1" smtClean="0"/>
              <a:t>Walford</a:t>
            </a:r>
            <a:r>
              <a:rPr lang="en-GB" baseline="0" dirty="0" smtClean="0"/>
              <a:t> had a particular motivation for doing it. BUT, it wasn’t biased in the sense that he conducted the research as objectively as possible, and when he didn’t get the results he was hoping for, he still published them. </a:t>
            </a:r>
            <a:endParaRPr lang="en-GB"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AB8512CE-7490-4CCB-AB1F-D493723554BD}" type="slidenum">
              <a:rPr lang="en-GB" smtClean="0"/>
              <a:pPr/>
              <a:t>14</a:t>
            </a:fld>
            <a:endParaRPr lang="en-GB" smtClean="0"/>
          </a:p>
        </p:txBody>
      </p:sp>
      <p:sp>
        <p:nvSpPr>
          <p:cNvPr id="44035" name="Rectangle 2"/>
          <p:cNvSpPr>
            <a:spLocks noGrp="1" noRot="1" noChangeAspect="1" noChangeArrowheads="1" noTextEdit="1"/>
          </p:cNvSpPr>
          <p:nvPr>
            <p:ph type="sldImg"/>
          </p:nvPr>
        </p:nvSpPr>
        <p:spPr>
          <a:xfrm>
            <a:off x="1082675" y="862013"/>
            <a:ext cx="4619625" cy="3465512"/>
          </a:xfrm>
          <a:ln/>
        </p:spPr>
      </p:sp>
      <p:sp>
        <p:nvSpPr>
          <p:cNvPr id="44036" name="Rectangle 3"/>
          <p:cNvSpPr>
            <a:spLocks noGrp="1" noChangeArrowheads="1"/>
          </p:cNvSpPr>
          <p:nvPr>
            <p:ph type="body" idx="1"/>
          </p:nvPr>
        </p:nvSpPr>
        <p:spPr>
          <a:xfrm>
            <a:off x="903288" y="4721225"/>
            <a:ext cx="4975225" cy="4406900"/>
          </a:xfrm>
          <a:noFill/>
          <a:ln/>
        </p:spPr>
        <p:txBody>
          <a:bodyPr/>
          <a:lstStyle/>
          <a:p>
            <a:r>
              <a:rPr lang="en-GB" dirty="0" smtClean="0"/>
              <a:t>5</a:t>
            </a:r>
            <a:r>
              <a:rPr lang="en-GB" baseline="0" dirty="0" smtClean="0"/>
              <a:t> minutes in pairs</a:t>
            </a:r>
            <a:endParaRPr lang="en-GB"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A1A07AAA-C718-466E-9DD5-C49BF835FD87}" type="slidenum">
              <a:rPr lang="en-GB" smtClean="0"/>
              <a:pPr/>
              <a:t>15</a:t>
            </a:fld>
            <a:endParaRPr lang="en-GB" smtClean="0"/>
          </a:p>
        </p:txBody>
      </p:sp>
      <p:sp>
        <p:nvSpPr>
          <p:cNvPr id="45059" name="Rectangle 2"/>
          <p:cNvSpPr>
            <a:spLocks noGrp="1" noRot="1" noChangeAspect="1" noChangeArrowheads="1" noTextEdit="1"/>
          </p:cNvSpPr>
          <p:nvPr>
            <p:ph type="sldImg"/>
          </p:nvPr>
        </p:nvSpPr>
        <p:spPr>
          <a:xfrm>
            <a:off x="1082675" y="862013"/>
            <a:ext cx="4619625" cy="3465512"/>
          </a:xfrm>
          <a:ln/>
        </p:spPr>
      </p:sp>
      <p:sp>
        <p:nvSpPr>
          <p:cNvPr id="45060" name="Rectangle 3"/>
          <p:cNvSpPr>
            <a:spLocks noGrp="1" noChangeArrowheads="1"/>
          </p:cNvSpPr>
          <p:nvPr>
            <p:ph type="body" idx="1"/>
          </p:nvPr>
        </p:nvSpPr>
        <p:spPr>
          <a:xfrm>
            <a:off x="903288" y="4721225"/>
            <a:ext cx="4975225" cy="4406900"/>
          </a:xfrm>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5DB24069-EC8A-49D4-9496-A1A9AFC6660A}" type="slidenum">
              <a:rPr lang="en-GB" smtClean="0"/>
              <a:pPr/>
              <a:t>16</a:t>
            </a:fld>
            <a:endParaRPr lang="en-GB" smtClean="0"/>
          </a:p>
        </p:txBody>
      </p:sp>
      <p:sp>
        <p:nvSpPr>
          <p:cNvPr id="46083" name="Rectangle 2"/>
          <p:cNvSpPr>
            <a:spLocks noGrp="1" noRot="1" noChangeAspect="1" noChangeArrowheads="1" noTextEdit="1"/>
          </p:cNvSpPr>
          <p:nvPr>
            <p:ph type="sldImg"/>
          </p:nvPr>
        </p:nvSpPr>
        <p:spPr>
          <a:xfrm>
            <a:off x="1082675" y="862013"/>
            <a:ext cx="4619625" cy="3465512"/>
          </a:xfrm>
          <a:ln/>
        </p:spPr>
      </p:sp>
      <p:sp>
        <p:nvSpPr>
          <p:cNvPr id="46084"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5596556D-8B5E-405F-907F-BE93A683F13E}" type="slidenum">
              <a:rPr lang="en-GB" smtClean="0"/>
              <a:pPr/>
              <a:t>18</a:t>
            </a:fld>
            <a:endParaRPr lang="en-GB" smtClean="0"/>
          </a:p>
        </p:txBody>
      </p:sp>
      <p:sp>
        <p:nvSpPr>
          <p:cNvPr id="51203" name="Rectangle 2"/>
          <p:cNvSpPr>
            <a:spLocks noGrp="1" noRot="1" noChangeAspect="1" noChangeArrowheads="1" noTextEdit="1"/>
          </p:cNvSpPr>
          <p:nvPr>
            <p:ph type="sldImg"/>
          </p:nvPr>
        </p:nvSpPr>
        <p:spPr>
          <a:xfrm>
            <a:off x="1082675" y="862013"/>
            <a:ext cx="4619625" cy="3465512"/>
          </a:xfrm>
          <a:ln/>
        </p:spPr>
      </p:sp>
      <p:sp>
        <p:nvSpPr>
          <p:cNvPr id="51204"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613B8021-A08D-4FA1-A330-98C2BCE0E0FA}" type="slidenum">
              <a:rPr lang="en-GB" smtClean="0"/>
              <a:pPr/>
              <a:t>19</a:t>
            </a:fld>
            <a:endParaRPr lang="en-GB" smtClean="0"/>
          </a:p>
        </p:txBody>
      </p:sp>
      <p:sp>
        <p:nvSpPr>
          <p:cNvPr id="52227" name="Rectangle 2"/>
          <p:cNvSpPr>
            <a:spLocks noGrp="1" noRot="1" noChangeAspect="1" noChangeArrowheads="1" noTextEdit="1"/>
          </p:cNvSpPr>
          <p:nvPr>
            <p:ph type="sldImg"/>
          </p:nvPr>
        </p:nvSpPr>
        <p:spPr>
          <a:xfrm>
            <a:off x="1082675" y="862013"/>
            <a:ext cx="4619625" cy="3465512"/>
          </a:xfrm>
          <a:ln/>
        </p:spPr>
      </p:sp>
      <p:sp>
        <p:nvSpPr>
          <p:cNvPr id="52228" name="Rectangle 3"/>
          <p:cNvSpPr>
            <a:spLocks noGrp="1" noChangeArrowheads="1"/>
          </p:cNvSpPr>
          <p:nvPr>
            <p:ph type="body" idx="1"/>
          </p:nvPr>
        </p:nvSpPr>
        <p:spPr>
          <a:xfrm>
            <a:off x="903288" y="4721225"/>
            <a:ext cx="4975225" cy="4406900"/>
          </a:xfrm>
          <a:noFill/>
          <a:ln/>
        </p:spPr>
        <p:txBody>
          <a:bodyPr/>
          <a:lstStyle/>
          <a:p>
            <a:r>
              <a:rPr lang="en-GB" dirty="0" smtClean="0"/>
              <a:t>Here,</a:t>
            </a:r>
            <a:r>
              <a:rPr lang="en-GB" baseline="0" dirty="0" smtClean="0"/>
              <a:t> you can make your excellent point about using a more imaginative pseudonym than School X.</a:t>
            </a:r>
            <a:endParaRPr lang="en-GB"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17CC31CD-AD1F-4635-9440-E3CEF41701A9}" type="slidenum">
              <a:rPr lang="en-GB" smtClean="0"/>
              <a:pPr/>
              <a:t>20</a:t>
            </a:fld>
            <a:endParaRPr lang="en-GB" smtClean="0"/>
          </a:p>
        </p:txBody>
      </p:sp>
      <p:sp>
        <p:nvSpPr>
          <p:cNvPr id="53251" name="Rectangle 2"/>
          <p:cNvSpPr>
            <a:spLocks noGrp="1" noRot="1" noChangeAspect="1" noChangeArrowheads="1" noTextEdit="1"/>
          </p:cNvSpPr>
          <p:nvPr>
            <p:ph type="sldImg"/>
          </p:nvPr>
        </p:nvSpPr>
        <p:spPr>
          <a:xfrm>
            <a:off x="1082675" y="862013"/>
            <a:ext cx="4619625" cy="3465512"/>
          </a:xfrm>
          <a:ln/>
        </p:spPr>
      </p:sp>
      <p:sp>
        <p:nvSpPr>
          <p:cNvPr id="53252"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r>
              <a:rPr lang="en-GB" smtClean="0"/>
              <a:t>A good resource to learn more about research design is: </a:t>
            </a:r>
          </a:p>
          <a:p>
            <a:endParaRPr lang="en-GB" smtClean="0"/>
          </a:p>
          <a:p>
            <a:r>
              <a:rPr lang="en-GB" smtClean="0"/>
              <a:t>Briggs, A., Coleman, M. and Morrison, M.(eds.) (2012) </a:t>
            </a:r>
            <a:r>
              <a:rPr lang="en-GB" i="1" smtClean="0"/>
              <a:t>Research Methods in Educational Leadership, Third Edition, </a:t>
            </a:r>
            <a:r>
              <a:rPr lang="en-GB" smtClean="0"/>
              <a:t>London, Sage</a:t>
            </a:r>
          </a:p>
        </p:txBody>
      </p:sp>
      <p:sp>
        <p:nvSpPr>
          <p:cNvPr id="33796" name="Slide Number Placeholder 3"/>
          <p:cNvSpPr>
            <a:spLocks noGrp="1"/>
          </p:cNvSpPr>
          <p:nvPr>
            <p:ph type="sldNum" sz="quarter" idx="5"/>
          </p:nvPr>
        </p:nvSpPr>
        <p:spPr>
          <a:noFill/>
        </p:spPr>
        <p:txBody>
          <a:bodyPr/>
          <a:lstStyle/>
          <a:p>
            <a:fld id="{643C6E14-043A-4A9B-BB74-0D6501E0E9C4}" type="slidenum">
              <a:rPr lang="en-GB" smtClean="0"/>
              <a:pPr/>
              <a:t>2</a:t>
            </a:fld>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r>
              <a:rPr lang="en-GB" dirty="0" err="1" smtClean="0"/>
              <a:t>Busher</a:t>
            </a:r>
            <a:r>
              <a:rPr lang="en-GB" dirty="0" smtClean="0"/>
              <a:t> &amp; James 118: Storing and Disseminating Research Findings and Outcomes</a:t>
            </a:r>
          </a:p>
          <a:p>
            <a:r>
              <a:rPr lang="en-GB" dirty="0" smtClean="0"/>
              <a:t>Storage or </a:t>
            </a:r>
            <a:r>
              <a:rPr lang="en-GB" dirty="0" err="1" smtClean="0"/>
              <a:t>curation</a:t>
            </a:r>
            <a:r>
              <a:rPr lang="en-GB" dirty="0" smtClean="0"/>
              <a:t> of data at end of research project – especially personal data –raises possibility of harm to participants.</a:t>
            </a:r>
          </a:p>
          <a:p>
            <a:r>
              <a:rPr lang="en-GB" dirty="0" smtClean="0"/>
              <a:t>What if data used for purposes other than original research and without express permission of original participants?</a:t>
            </a:r>
          </a:p>
          <a:p>
            <a:r>
              <a:rPr lang="en-GB" dirty="0" smtClean="0"/>
              <a:t>Data in the form of video records – should it be retained at all?</a:t>
            </a:r>
          </a:p>
          <a:p>
            <a:r>
              <a:rPr lang="en-GB" dirty="0" smtClean="0"/>
              <a:t>Storing online data – DES, </a:t>
            </a:r>
            <a:r>
              <a:rPr lang="en-GB" dirty="0" err="1" smtClean="0"/>
              <a:t>NHS</a:t>
            </a:r>
            <a:r>
              <a:rPr lang="en-GB" dirty="0" smtClean="0"/>
              <a:t> – computer transmitted messages difficult to remove</a:t>
            </a:r>
          </a:p>
          <a:p>
            <a:r>
              <a:rPr lang="en-GB" dirty="0" err="1" smtClean="0"/>
              <a:t>Busher</a:t>
            </a:r>
            <a:r>
              <a:rPr lang="en-GB" dirty="0" smtClean="0"/>
              <a:t> &amp; James 106 &gt;e-mail, </a:t>
            </a:r>
            <a:r>
              <a:rPr lang="en-GB" dirty="0" err="1" smtClean="0"/>
              <a:t>chatrooms</a:t>
            </a:r>
            <a:r>
              <a:rPr lang="en-GB" dirty="0" smtClean="0"/>
              <a:t>, discussion boards....</a:t>
            </a:r>
          </a:p>
          <a:p>
            <a:r>
              <a:rPr lang="en-GB" dirty="0" err="1" smtClean="0"/>
              <a:t>TQRMUL</a:t>
            </a:r>
            <a:r>
              <a:rPr lang="en-GB" dirty="0" smtClean="0"/>
              <a:t> = exercise  Teaching Qualitative Research Methods at Undergraduate Level (</a:t>
            </a:r>
            <a:r>
              <a:rPr lang="en-GB" dirty="0" err="1" smtClean="0"/>
              <a:t>HEA</a:t>
            </a:r>
            <a:r>
              <a:rPr lang="en-GB" dirty="0" smtClean="0"/>
              <a:t>)</a:t>
            </a:r>
          </a:p>
        </p:txBody>
      </p:sp>
      <p:sp>
        <p:nvSpPr>
          <p:cNvPr id="54276" name="Slide Number Placeholder 3"/>
          <p:cNvSpPr>
            <a:spLocks noGrp="1"/>
          </p:cNvSpPr>
          <p:nvPr>
            <p:ph type="sldNum" sz="quarter" idx="5"/>
          </p:nvPr>
        </p:nvSpPr>
        <p:spPr>
          <a:noFill/>
        </p:spPr>
        <p:txBody>
          <a:bodyPr/>
          <a:lstStyle/>
          <a:p>
            <a:fld id="{A272FE32-2215-4DF4-AC9E-535F69366E1B}" type="slidenum">
              <a:rPr lang="en-GB" smtClean="0"/>
              <a:pPr/>
              <a:t>21</a:t>
            </a:fld>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82320F31-7E62-4194-8B52-C297959C9451}" type="slidenum">
              <a:rPr lang="en-GB" smtClean="0"/>
              <a:pPr/>
              <a:t>22</a:t>
            </a:fld>
            <a:endParaRPr lang="en-GB" smtClean="0"/>
          </a:p>
        </p:txBody>
      </p:sp>
      <p:sp>
        <p:nvSpPr>
          <p:cNvPr id="60419" name="Rectangle 2"/>
          <p:cNvSpPr>
            <a:spLocks noGrp="1" noRot="1" noChangeAspect="1" noChangeArrowheads="1" noTextEdit="1"/>
          </p:cNvSpPr>
          <p:nvPr>
            <p:ph type="sldImg"/>
          </p:nvPr>
        </p:nvSpPr>
        <p:spPr>
          <a:xfrm>
            <a:off x="1082675" y="862013"/>
            <a:ext cx="4619625" cy="3465512"/>
          </a:xfrm>
          <a:ln/>
        </p:spPr>
      </p:sp>
      <p:sp>
        <p:nvSpPr>
          <p:cNvPr id="60420"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r>
              <a:rPr lang="en-GB" dirty="0" smtClean="0"/>
              <a:t>10 minute discussion in pairs,</a:t>
            </a:r>
            <a:r>
              <a:rPr lang="en-GB" baseline="0" dirty="0" smtClean="0"/>
              <a:t> drawing upon the pre-reading (</a:t>
            </a:r>
            <a:r>
              <a:rPr lang="en-GB" dirty="0" smtClean="0"/>
              <a:t>Mercer,</a:t>
            </a:r>
            <a:r>
              <a:rPr lang="en-GB" baseline="0" dirty="0" smtClean="0"/>
              <a:t> 2</a:t>
            </a:r>
            <a:r>
              <a:rPr lang="en-GB" dirty="0" smtClean="0"/>
              <a:t>007).</a:t>
            </a:r>
          </a:p>
          <a:p>
            <a:endParaRPr lang="en-GB" dirty="0" smtClean="0"/>
          </a:p>
        </p:txBody>
      </p:sp>
      <p:sp>
        <p:nvSpPr>
          <p:cNvPr id="61444" name="Slide Number Placeholder 3"/>
          <p:cNvSpPr>
            <a:spLocks noGrp="1"/>
          </p:cNvSpPr>
          <p:nvPr>
            <p:ph type="sldNum" sz="quarter" idx="5"/>
          </p:nvPr>
        </p:nvSpPr>
        <p:spPr>
          <a:noFill/>
        </p:spPr>
        <p:txBody>
          <a:bodyPr/>
          <a:lstStyle/>
          <a:p>
            <a:fld id="{7E2A1B8F-ED35-406A-9B4D-790B113AB12E}" type="slidenum">
              <a:rPr lang="en-GB" smtClean="0"/>
              <a:pPr/>
              <a:t>23</a:t>
            </a:fld>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r>
              <a:rPr lang="en-GB" dirty="0" smtClean="0"/>
              <a:t>Justine Mercer</a:t>
            </a:r>
          </a:p>
          <a:p>
            <a:r>
              <a:rPr lang="en-GB" dirty="0" smtClean="0"/>
              <a:t>R G Burgess (1985) Some Ethical problems of Research in a Comprehensive School</a:t>
            </a:r>
          </a:p>
        </p:txBody>
      </p:sp>
      <p:sp>
        <p:nvSpPr>
          <p:cNvPr id="62468" name="Slide Number Placeholder 3"/>
          <p:cNvSpPr>
            <a:spLocks noGrp="1"/>
          </p:cNvSpPr>
          <p:nvPr>
            <p:ph type="sldNum" sz="quarter" idx="5"/>
          </p:nvPr>
        </p:nvSpPr>
        <p:spPr>
          <a:noFill/>
        </p:spPr>
        <p:txBody>
          <a:bodyPr/>
          <a:lstStyle/>
          <a:p>
            <a:fld id="{DD8D6412-BADE-4251-A90A-24C5616B389E}" type="slidenum">
              <a:rPr lang="en-GB" smtClean="0"/>
              <a:pPr/>
              <a:t>24</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Students should work in groups of about five to see if they can complete the pyramid. Explain that people</a:t>
            </a:r>
            <a:r>
              <a:rPr lang="en-GB" baseline="0" dirty="0" smtClean="0"/>
              <a:t> have come with different backgrounds and that some of the group will be more familiar with small-scale empirical research than others. </a:t>
            </a:r>
          </a:p>
          <a:p>
            <a:r>
              <a:rPr lang="en-GB" baseline="0" dirty="0" smtClean="0"/>
              <a:t>If they have trouble guessing the missing words, you can write all of them on the board and then they just have to slot them in. </a:t>
            </a:r>
          </a:p>
          <a:p>
            <a:r>
              <a:rPr lang="en-GB" baseline="0" dirty="0" smtClean="0"/>
              <a:t>Talk through the pyramid afterwards. Mention that “questionnaire” and “survey” are sometimes used interchangeably, but it helps to distinguish between them – survey is an approach (like action research or case study) but questionnaire is a data collection tool. </a:t>
            </a:r>
          </a:p>
          <a:p>
            <a:endParaRPr lang="en-GB" sz="1200" kern="1200" dirty="0" smtClean="0">
              <a:solidFill>
                <a:schemeClr val="tx1"/>
              </a:solidFill>
              <a:latin typeface="Times New Roman" pitchFamily="18" charset="0"/>
              <a:ea typeface="+mn-ea"/>
              <a:cs typeface="+mn-cs"/>
            </a:endParaRPr>
          </a:p>
          <a:p>
            <a:r>
              <a:rPr lang="en-GB" baseline="0" dirty="0" smtClean="0"/>
              <a:t>When you write up your small-scale research for the Improving Urban Schools module, you must be able to justify all the choices you make at each horizontal level. You also need to discuss how to increase the validity and reliability of your research (or trustworthiness if you are using a qualitative methodology), as well as acknowledging the potential for bias and adhering to a rigorous ethical framework – not naming anyone and giving your institution an pseudonym; making sure there is strong evidence to support the claims you make etc.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1C631D3-03A9-408D-A2EF-3C4B3F1B6DE5}" type="slidenum">
              <a:rPr lang="en-GB"/>
              <a:pPr/>
              <a:t>4</a:t>
            </a:fld>
            <a:endParaRPr lang="en-GB"/>
          </a:p>
        </p:txBody>
      </p:sp>
      <p:sp>
        <p:nvSpPr>
          <p:cNvPr id="102402" name="Rectangle 2"/>
          <p:cNvSpPr>
            <a:spLocks noGrp="1" noRot="1" noChangeAspect="1" noChangeArrowheads="1"/>
          </p:cNvSpPr>
          <p:nvPr>
            <p:ph type="sldImg"/>
          </p:nvPr>
        </p:nvSpPr>
        <p:spPr bwMode="auto">
          <a:xfrm>
            <a:off x="1082675" y="868363"/>
            <a:ext cx="4616450" cy="3462337"/>
          </a:xfrm>
          <a:prstGeom prst="rect">
            <a:avLst/>
          </a:prstGeom>
          <a:noFill/>
          <a:ln w="12700" cap="flat">
            <a:solidFill>
              <a:schemeClr val="tx1"/>
            </a:solidFill>
            <a:miter lim="800000"/>
            <a:headEnd/>
            <a:tailEnd/>
          </a:ln>
        </p:spPr>
      </p:sp>
      <p:sp>
        <p:nvSpPr>
          <p:cNvPr id="102403" name="Rectangle 3"/>
          <p:cNvSpPr>
            <a:spLocks noGrp="1" noChangeArrowheads="1"/>
          </p:cNvSpPr>
          <p:nvPr>
            <p:ph type="body" idx="1"/>
          </p:nvPr>
        </p:nvSpPr>
        <p:spPr bwMode="auto">
          <a:xfrm>
            <a:off x="904240" y="4722548"/>
            <a:ext cx="4973320" cy="4122341"/>
          </a:xfrm>
          <a:prstGeom prst="rect">
            <a:avLst/>
          </a:prstGeom>
          <a:noFill/>
          <a:ln w="12700">
            <a:miter lim="800000"/>
            <a:headEnd/>
            <a:tailEnd/>
          </a:ln>
        </p:spPr>
        <p:txBody>
          <a:bodyPr lIns="90488" tIns="44450" rIns="90488" bIns="44450"/>
          <a:lstStyle/>
          <a:p>
            <a:endParaRPr lang="en-GB"/>
          </a:p>
          <a:p>
            <a:endParaRPr lang="en-GB"/>
          </a:p>
        </p:txBody>
      </p:sp>
      <p:sp>
        <p:nvSpPr>
          <p:cNvPr id="102404" name="Rectangle 4"/>
          <p:cNvSpPr>
            <a:spLocks noChangeArrowheads="1"/>
          </p:cNvSpPr>
          <p:nvPr/>
        </p:nvSpPr>
        <p:spPr bwMode="auto">
          <a:xfrm>
            <a:off x="1050238" y="4715669"/>
            <a:ext cx="4832033" cy="2500577"/>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GB" sz="1200"/>
              <a:t>Multiple sources may involve multiple tools: eg interviewing, observation, use of records.</a:t>
            </a:r>
          </a:p>
          <a:p>
            <a:pPr eaLnBrk="0" hangingPunct="0">
              <a:spcBef>
                <a:spcPct val="50000"/>
              </a:spcBef>
            </a:pPr>
            <a:endParaRPr lang="en-GB" sz="1200"/>
          </a:p>
          <a:p>
            <a:pPr eaLnBrk="0" hangingPunct="0">
              <a:spcBef>
                <a:spcPct val="50000"/>
              </a:spcBef>
            </a:pPr>
            <a:r>
              <a:rPr lang="en-GB" sz="1200"/>
              <a:t>Concerned with the interaction of factors &amp; events over a space of time.  Usually studies issues, rather than the situation of individuals (case work)</a:t>
            </a:r>
          </a:p>
          <a:p>
            <a:pPr eaLnBrk="0" hangingPunct="0">
              <a:spcBef>
                <a:spcPct val="50000"/>
              </a:spcBef>
            </a:pPr>
            <a:endParaRPr lang="en-GB" sz="1200"/>
          </a:p>
          <a:p>
            <a:pPr eaLnBrk="0" hangingPunct="0">
              <a:spcBef>
                <a:spcPct val="50000"/>
              </a:spcBef>
            </a:pPr>
            <a:r>
              <a:rPr lang="en-GB" sz="1200"/>
              <a:t>Naturalistic enquiry.  Evidence gathering, not experimentation</a:t>
            </a:r>
          </a:p>
          <a:p>
            <a:pPr eaLnBrk="0" hangingPunct="0">
              <a:spcBef>
                <a:spcPct val="50000"/>
              </a:spcBef>
            </a:pPr>
            <a:endParaRPr lang="en-GB" sz="1200"/>
          </a:p>
          <a:p>
            <a:pPr eaLnBrk="0" hangingPunct="0">
              <a:spcBef>
                <a:spcPct val="50000"/>
              </a:spcBef>
            </a:pPr>
            <a:r>
              <a:rPr lang="en-GB" sz="1200"/>
              <a:t>Boundaries are permeable.  Context may  be clear - eg school, or may not - may have wider community context.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F54BE500-2AD7-48B3-BDDB-E5A1D2A29B92}" type="slidenum">
              <a:rPr lang="en-GB" smtClean="0"/>
              <a:pPr>
                <a:defRPr/>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6BA0828-FDCD-4646-AB9B-C845E27B7B52}"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F54BE500-2AD7-48B3-BDDB-E5A1D2A29B92}" type="slidenum">
              <a:rPr lang="en-GB" smtClean="0"/>
              <a:pPr>
                <a:defRPr/>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F54BE500-2AD7-48B3-BDDB-E5A1D2A29B92}" type="slidenum">
              <a:rPr lang="en-GB" smtClean="0"/>
              <a:pPr>
                <a:defRPr/>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F54BE500-2AD7-48B3-BDDB-E5A1D2A29B92}" type="slidenum">
              <a:rPr lang="en-GB" smtClean="0"/>
              <a:pPr>
                <a:defRPr/>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p:cNvPicPr>
            <a:picLocks noChangeAspect="1" noChangeArrowheads="1"/>
          </p:cNvPicPr>
          <p:nvPr/>
        </p:nvPicPr>
        <p:blipFill>
          <a:blip r:embed="rId3" cstate="print"/>
          <a:srcRect/>
          <a:stretch>
            <a:fillRect/>
          </a:stretch>
        </p:blipFill>
        <p:spPr bwMode="auto">
          <a:xfrm>
            <a:off x="0" y="4587875"/>
            <a:ext cx="9144000" cy="2270125"/>
          </a:xfrm>
          <a:prstGeom prst="rect">
            <a:avLst/>
          </a:prstGeom>
          <a:noFill/>
          <a:ln w="9525">
            <a:noFill/>
            <a:miter lim="800000"/>
            <a:headEnd/>
            <a:tailEnd/>
          </a:ln>
        </p:spPr>
      </p:pic>
      <p:graphicFrame>
        <p:nvGraphicFramePr>
          <p:cNvPr id="5" name="Object 9"/>
          <p:cNvGraphicFramePr>
            <a:graphicFrameLocks noChangeAspect="1"/>
          </p:cNvGraphicFramePr>
          <p:nvPr/>
        </p:nvGraphicFramePr>
        <p:xfrm>
          <a:off x="6804025" y="404813"/>
          <a:ext cx="2001838" cy="742950"/>
        </p:xfrm>
        <a:graphic>
          <a:graphicData uri="http://schemas.openxmlformats.org/presentationml/2006/ole">
            <p:oleObj spid="_x0000_s41986" name="Photo Editor Photo" r:id="rId4" imgW="4858428" imgH="1800476" progId="">
              <p:embed/>
            </p:oleObj>
          </a:graphicData>
        </a:graphic>
      </p:graphicFrame>
      <p:sp>
        <p:nvSpPr>
          <p:cNvPr id="49155" name="Rectangle 3"/>
          <p:cNvSpPr>
            <a:spLocks noGrp="1" noChangeArrowheads="1"/>
          </p:cNvSpPr>
          <p:nvPr>
            <p:ph type="ctrTitle"/>
          </p:nvPr>
        </p:nvSpPr>
        <p:spPr>
          <a:xfrm>
            <a:off x="685800" y="228600"/>
            <a:ext cx="7620000" cy="1143000"/>
          </a:xfrm>
        </p:spPr>
        <p:txBody>
          <a:bodyPr/>
          <a:lstStyle>
            <a:lvl1pPr>
              <a:defRPr/>
            </a:lvl1pPr>
          </a:lstStyle>
          <a:p>
            <a:r>
              <a:rPr lang="en-GB"/>
              <a:t>Master title style</a:t>
            </a:r>
          </a:p>
        </p:txBody>
      </p:sp>
      <p:sp>
        <p:nvSpPr>
          <p:cNvPr id="49156" name="Rectangle 4"/>
          <p:cNvSpPr>
            <a:spLocks noGrp="1" noChangeArrowheads="1"/>
          </p:cNvSpPr>
          <p:nvPr>
            <p:ph type="subTitle" idx="1"/>
          </p:nvPr>
        </p:nvSpPr>
        <p:spPr>
          <a:xfrm>
            <a:off x="1295400" y="2133600"/>
            <a:ext cx="6400800" cy="1752600"/>
          </a:xfrm>
        </p:spPr>
        <p:txBody>
          <a:bodyPr/>
          <a:lstStyle>
            <a:lvl1pPr marL="0" indent="0" algn="ctr">
              <a:buFontTx/>
              <a:buNone/>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AC2D8B5-9CC9-4ED0-A902-CDD6E86A0D9E}"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2AF6413-EB04-4B94-9B78-525DD8739821}" type="slidenum">
              <a:rPr lang="en-GB"/>
              <a:pPr>
                <a:defRPr/>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7" name="Footer Placeholder 6"/>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8" name="Slide Number Placeholder 7"/>
          <p:cNvSpPr>
            <a:spLocks noGrp="1"/>
          </p:cNvSpPr>
          <p:nvPr>
            <p:ph type="sldNum" sz="quarter" idx="12"/>
          </p:nvPr>
        </p:nvSpPr>
        <p:spPr>
          <a:xfrm>
            <a:off x="6553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fld id="{F2E553C3-916B-4E33-8760-1E4B4FD0777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CE0602F-651A-46EB-BC38-463D707DB3D9}"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1205C3B-4F1E-4748-BD45-4A35EDDBC720}"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8B1536A-409A-424B-BC0C-DFBE6436A83C}"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C4A48213-F177-4410-9FAE-70B0529698C4}"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135C3B0E-0897-4C9F-BBC3-6BBCB013F902}"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97C95AF-5727-4DFA-B5B9-6CCFBA9CE969}"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50AAF4B-82F7-4B71-AA27-E466EFD16EFC}"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936D51C-46D5-4DE2-AEBC-398D063664A1}"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7"/>
          <p:cNvPicPr>
            <a:picLocks noChangeAspect="1" noChangeArrowheads="1"/>
          </p:cNvPicPr>
          <p:nvPr/>
        </p:nvPicPr>
        <p:blipFill>
          <a:blip r:embed="rId15" cstate="print"/>
          <a:srcRect/>
          <a:stretch>
            <a:fillRect/>
          </a:stretch>
        </p:blipFill>
        <p:spPr bwMode="auto">
          <a:xfrm>
            <a:off x="0" y="6094413"/>
            <a:ext cx="9144000" cy="763587"/>
          </a:xfrm>
          <a:prstGeom prst="rect">
            <a:avLst/>
          </a:prstGeom>
          <a:noFill/>
          <a:ln w="9525">
            <a:noFill/>
            <a:miter lim="800000"/>
            <a:headEnd/>
            <a:tailEnd/>
          </a:ln>
        </p:spPr>
      </p:pic>
      <p:sp>
        <p:nvSpPr>
          <p:cNvPr id="1029" name="Rectangle 2"/>
          <p:cNvSpPr>
            <a:spLocks noGrp="1" noChangeArrowheads="1"/>
          </p:cNvSpPr>
          <p:nvPr>
            <p:ph type="title"/>
          </p:nvPr>
        </p:nvSpPr>
        <p:spPr bwMode="auto">
          <a:xfrm>
            <a:off x="685800" y="228600"/>
            <a:ext cx="7772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Master title style</a:t>
            </a:r>
          </a:p>
        </p:txBody>
      </p:sp>
      <p:sp>
        <p:nvSpPr>
          <p:cNvPr id="1030" name="Rectangle 3"/>
          <p:cNvSpPr>
            <a:spLocks noGrp="1" noChangeArrowheads="1"/>
          </p:cNvSpPr>
          <p:nvPr>
            <p:ph type="body" idx="1"/>
          </p:nvPr>
        </p:nvSpPr>
        <p:spPr bwMode="auto">
          <a:xfrm>
            <a:off x="685800" y="1371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 name="Rectangle 4"/>
          <p:cNvSpPr>
            <a:spLocks noGrp="1" noChangeArrowheads="1"/>
          </p:cNvSpPr>
          <p:nvPr>
            <p:ph type="dt" sz="half" idx="2"/>
          </p:nvPr>
        </p:nvSpPr>
        <p:spPr bwMode="auto">
          <a:xfrm>
            <a:off x="152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GB"/>
          </a:p>
        </p:txBody>
      </p:sp>
      <p:sp>
        <p:nvSpPr>
          <p:cNvPr id="3" name="Rectangle 5"/>
          <p:cNvSpPr>
            <a:spLocks noGrp="1" noChangeArrowheads="1"/>
          </p:cNvSpPr>
          <p:nvPr>
            <p:ph type="ftr" sz="quarter" idx="3"/>
          </p:nvPr>
        </p:nvSpPr>
        <p:spPr bwMode="auto">
          <a:xfrm>
            <a:off x="3276600" y="55626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GB"/>
          </a:p>
        </p:txBody>
      </p:sp>
      <p:sp>
        <p:nvSpPr>
          <p:cNvPr id="4" name="Rectangle 6"/>
          <p:cNvSpPr>
            <a:spLocks noGrp="1" noChangeArrowheads="1"/>
          </p:cNvSpPr>
          <p:nvPr>
            <p:ph type="sldNum" sz="quarter" idx="4"/>
          </p:nvPr>
        </p:nvSpPr>
        <p:spPr bwMode="auto">
          <a:xfrm>
            <a:off x="7010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B178C3B1-1377-4654-BEEE-4D3C447B1DEA}" type="slidenum">
              <a:rPr lang="en-GB"/>
              <a:pPr>
                <a:defRPr/>
              </a:pPr>
              <a:t>‹#›</a:t>
            </a:fld>
            <a:endParaRPr lang="en-GB" dirty="0"/>
          </a:p>
        </p:txBody>
      </p:sp>
      <p:graphicFrame>
        <p:nvGraphicFramePr>
          <p:cNvPr id="1026" name="Object 8"/>
          <p:cNvGraphicFramePr>
            <a:graphicFrameLocks noChangeAspect="1"/>
          </p:cNvGraphicFramePr>
          <p:nvPr/>
        </p:nvGraphicFramePr>
        <p:xfrm>
          <a:off x="6804025" y="404813"/>
          <a:ext cx="2001838" cy="742950"/>
        </p:xfrm>
        <a:graphic>
          <a:graphicData uri="http://schemas.openxmlformats.org/presentationml/2006/ole">
            <p:oleObj spid="_x0000_s1026" name="Photo Editor Photo" r:id="rId16" imgW="4858428" imgH="1800476" progId="">
              <p:embed/>
            </p:oleObj>
          </a:graphicData>
        </a:graphic>
      </p:graphicFrame>
    </p:spTree>
  </p:cSld>
  <p:clrMap bg1="lt1" tx1="dk1" bg2="lt2" tx2="dk2" accent1="accent1" accent2="accent2" accent3="accent3" accent4="accent4" accent5="accent5" accent6="accent6" hlink="hlink" folHlink="folHlink"/>
  <p:sldLayoutIdLst>
    <p:sldLayoutId id="2147483787"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9" r:id="rId12"/>
  </p:sldLayoutIdLst>
  <p:txStyles>
    <p:title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Calibri" pitchFamily="34" charset="0"/>
        </a:defRPr>
      </a:lvl2pPr>
      <a:lvl3pPr algn="l" rtl="0" eaLnBrk="0" fontAlgn="base" hangingPunct="0">
        <a:spcBef>
          <a:spcPct val="0"/>
        </a:spcBef>
        <a:spcAft>
          <a:spcPct val="0"/>
        </a:spcAft>
        <a:defRPr sz="4400" b="1">
          <a:solidFill>
            <a:schemeClr val="tx2"/>
          </a:solidFill>
          <a:latin typeface="Calibri" pitchFamily="34" charset="0"/>
        </a:defRPr>
      </a:lvl3pPr>
      <a:lvl4pPr algn="l" rtl="0" eaLnBrk="0" fontAlgn="base" hangingPunct="0">
        <a:spcBef>
          <a:spcPct val="0"/>
        </a:spcBef>
        <a:spcAft>
          <a:spcPct val="0"/>
        </a:spcAft>
        <a:defRPr sz="4400" b="1">
          <a:solidFill>
            <a:schemeClr val="tx2"/>
          </a:solidFill>
          <a:latin typeface="Calibri" pitchFamily="34" charset="0"/>
        </a:defRPr>
      </a:lvl4pPr>
      <a:lvl5pPr algn="l" rtl="0" eaLnBrk="0" fontAlgn="base" hangingPunct="0">
        <a:spcBef>
          <a:spcPct val="0"/>
        </a:spcBef>
        <a:spcAft>
          <a:spcPct val="0"/>
        </a:spcAft>
        <a:defRPr sz="4400" b="1">
          <a:solidFill>
            <a:schemeClr val="tx2"/>
          </a:solidFill>
          <a:latin typeface="Calibri" pitchFamily="34" charset="0"/>
        </a:defRPr>
      </a:lvl5pPr>
      <a:lvl6pPr marL="457200" algn="l" rtl="0" eaLnBrk="0" fontAlgn="base" hangingPunct="0">
        <a:spcBef>
          <a:spcPct val="0"/>
        </a:spcBef>
        <a:spcAft>
          <a:spcPct val="0"/>
        </a:spcAft>
        <a:defRPr sz="4400" b="1">
          <a:solidFill>
            <a:schemeClr val="tx2"/>
          </a:solidFill>
          <a:latin typeface="Arial" charset="0"/>
        </a:defRPr>
      </a:lvl6pPr>
      <a:lvl7pPr marL="914400" algn="l" rtl="0" eaLnBrk="0" fontAlgn="base" hangingPunct="0">
        <a:spcBef>
          <a:spcPct val="0"/>
        </a:spcBef>
        <a:spcAft>
          <a:spcPct val="0"/>
        </a:spcAft>
        <a:defRPr sz="4400" b="1">
          <a:solidFill>
            <a:schemeClr val="tx2"/>
          </a:solidFill>
          <a:latin typeface="Arial" charset="0"/>
        </a:defRPr>
      </a:lvl7pPr>
      <a:lvl8pPr marL="1371600" algn="l" rtl="0" eaLnBrk="0" fontAlgn="base" hangingPunct="0">
        <a:spcBef>
          <a:spcPct val="0"/>
        </a:spcBef>
        <a:spcAft>
          <a:spcPct val="0"/>
        </a:spcAft>
        <a:defRPr sz="4400" b="1">
          <a:solidFill>
            <a:schemeClr val="tx2"/>
          </a:solidFill>
          <a:latin typeface="Arial" charset="0"/>
        </a:defRPr>
      </a:lvl8pPr>
      <a:lvl9pPr marL="1828800" algn="l" rtl="0" eaLnBrk="0" fontAlgn="base" hangingPunct="0">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content.yudu.com/Library/A1t9gr/BERAEthicalGuideline/resources/index.htm?referrerUrl=http%25253A%25252F%25252Fwww.yudu.com%25252Fitem%25252Fdetails%25252F375952%25252FBERA-Ethical-Guidelines-201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2.warwick.ac.uk/fac/soc/wie/teaching/support/forms/masters/currentstudents"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informaworld.com/smpp/section?content=a769148019&amp;fulltext=713240928"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subTitle" idx="1"/>
          </p:nvPr>
        </p:nvSpPr>
        <p:spPr>
          <a:xfrm>
            <a:off x="357158" y="642918"/>
            <a:ext cx="8429684" cy="3786214"/>
          </a:xfrm>
        </p:spPr>
        <p:txBody>
          <a:bodyPr/>
          <a:lstStyle/>
          <a:p>
            <a:r>
              <a:rPr lang="en-US" sz="4000" b="1" dirty="0" smtClean="0"/>
              <a:t>MA in Educational Leadership </a:t>
            </a:r>
          </a:p>
          <a:p>
            <a:r>
              <a:rPr lang="en-US" sz="4000" b="1" dirty="0" smtClean="0"/>
              <a:t>(Teach First) </a:t>
            </a:r>
          </a:p>
          <a:p>
            <a:r>
              <a:rPr lang="en-US" sz="4000" b="1" dirty="0" smtClean="0"/>
              <a:t>Induction</a:t>
            </a:r>
          </a:p>
          <a:p>
            <a:r>
              <a:rPr lang="en-US" sz="4000" b="1" dirty="0" smtClean="0"/>
              <a:t>Introduction to Case Study Research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br>
              <a:rPr lang="en-GB" dirty="0" smtClean="0"/>
            </a:br>
            <a:endParaRPr lang="en-GB" dirty="0"/>
          </a:p>
        </p:txBody>
      </p:sp>
      <p:sp>
        <p:nvSpPr>
          <p:cNvPr id="3" name="Content Placeholder 2"/>
          <p:cNvSpPr>
            <a:spLocks noGrp="1"/>
          </p:cNvSpPr>
          <p:nvPr>
            <p:ph idx="1"/>
          </p:nvPr>
        </p:nvSpPr>
        <p:spPr>
          <a:xfrm>
            <a:off x="467544" y="1268760"/>
            <a:ext cx="7772400" cy="4114800"/>
          </a:xfrm>
        </p:spPr>
        <p:txBody>
          <a:bodyPr/>
          <a:lstStyle/>
          <a:p>
            <a:r>
              <a:rPr lang="en-GB" dirty="0" smtClean="0"/>
              <a:t>Case studies are very popular and ‘real’</a:t>
            </a:r>
          </a:p>
          <a:p>
            <a:r>
              <a:rPr lang="en-GB" dirty="0" smtClean="0"/>
              <a:t>They are complex and require careful planning and field work flexibility</a:t>
            </a:r>
          </a:p>
          <a:p>
            <a:r>
              <a:rPr lang="en-GB" dirty="0" smtClean="0"/>
              <a:t>Insider research may be problematic (participant and researcher)</a:t>
            </a:r>
          </a:p>
          <a:p>
            <a:r>
              <a:rPr lang="en-GB" dirty="0" smtClean="0"/>
              <a:t>Using more than one method is desirable</a:t>
            </a:r>
          </a:p>
          <a:p>
            <a:r>
              <a:rPr lang="en-GB" dirty="0" smtClean="0"/>
              <a:t>Involving several participants is helpful </a:t>
            </a:r>
          </a:p>
          <a:p>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14313" y="0"/>
            <a:ext cx="8572500" cy="1219200"/>
          </a:xfrm>
        </p:spPr>
        <p:txBody>
          <a:bodyPr/>
          <a:lstStyle/>
          <a:p>
            <a:r>
              <a:rPr lang="en-GB" sz="4000" dirty="0" smtClean="0">
                <a:solidFill>
                  <a:schemeClr val="tx1"/>
                </a:solidFill>
                <a:cs typeface="Arial" charset="0"/>
              </a:rPr>
              <a:t>Activity: Ethics</a:t>
            </a:r>
          </a:p>
        </p:txBody>
      </p:sp>
      <p:sp>
        <p:nvSpPr>
          <p:cNvPr id="7171" name="Rectangle 3"/>
          <p:cNvSpPr>
            <a:spLocks noGrp="1" noChangeArrowheads="1"/>
          </p:cNvSpPr>
          <p:nvPr>
            <p:ph type="body" idx="1"/>
          </p:nvPr>
        </p:nvSpPr>
        <p:spPr>
          <a:xfrm>
            <a:off x="381000" y="1371600"/>
            <a:ext cx="8458200" cy="5486400"/>
          </a:xfrm>
        </p:spPr>
        <p:txBody>
          <a:bodyPr/>
          <a:lstStyle/>
          <a:p>
            <a:pPr>
              <a:buFontTx/>
              <a:buNone/>
            </a:pPr>
            <a:r>
              <a:rPr lang="en-US" dirty="0" smtClean="0">
                <a:cs typeface="Arial" charset="0"/>
              </a:rPr>
              <a:t>Think of a time when, as a researcher or a teacher, you faced an ethical dilemma. </a:t>
            </a:r>
          </a:p>
          <a:p>
            <a:pPr>
              <a:buFontTx/>
              <a:buNone/>
            </a:pPr>
            <a:endParaRPr lang="en-US" dirty="0" smtClean="0">
              <a:cs typeface="Arial" charset="0"/>
            </a:endParaRPr>
          </a:p>
          <a:p>
            <a:pPr>
              <a:buFontTx/>
              <a:buNone/>
            </a:pPr>
            <a:r>
              <a:rPr lang="en-US" dirty="0" smtClean="0">
                <a:cs typeface="Arial" charset="0"/>
              </a:rPr>
              <a:t>What was the dilemma? </a:t>
            </a:r>
          </a:p>
          <a:p>
            <a:pPr>
              <a:buFontTx/>
              <a:buNone/>
            </a:pPr>
            <a:endParaRPr lang="en-US" dirty="0" smtClean="0">
              <a:cs typeface="Arial" charset="0"/>
            </a:endParaRPr>
          </a:p>
          <a:p>
            <a:pPr>
              <a:buFontTx/>
              <a:buNone/>
            </a:pPr>
            <a:r>
              <a:rPr lang="en-US" dirty="0" smtClean="0">
                <a:cs typeface="Arial" charset="0"/>
              </a:rPr>
              <a:t>How did you resolve it? </a:t>
            </a:r>
            <a:br>
              <a:rPr lang="en-US" dirty="0" smtClean="0">
                <a:cs typeface="Arial" charset="0"/>
              </a:rPr>
            </a:br>
            <a:endParaRPr lang="en-US" dirty="0" smtClean="0">
              <a:cs typeface="Arial" charset="0"/>
            </a:endParaRPr>
          </a:p>
          <a:p>
            <a:pPr>
              <a:buFontTx/>
              <a:buNone/>
            </a:pPr>
            <a:r>
              <a:rPr lang="en-US" dirty="0" smtClean="0">
                <a:cs typeface="Arial" charset="0"/>
              </a:rPr>
              <a:t>On what basis did you decide what to do? </a:t>
            </a:r>
            <a:endParaRPr lang="en-GB" dirty="0" smtClean="0">
              <a:cs typeface="Arial"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714348" y="0"/>
            <a:ext cx="7772400" cy="771508"/>
          </a:xfrm>
        </p:spPr>
        <p:txBody>
          <a:bodyPr/>
          <a:lstStyle/>
          <a:p>
            <a:r>
              <a:rPr lang="en-GB" sz="3200" dirty="0" smtClean="0"/>
              <a:t>Ethics in educational research</a:t>
            </a:r>
          </a:p>
        </p:txBody>
      </p:sp>
      <p:sp>
        <p:nvSpPr>
          <p:cNvPr id="8195" name="Content Placeholder 2"/>
          <p:cNvSpPr>
            <a:spLocks noGrp="1"/>
          </p:cNvSpPr>
          <p:nvPr>
            <p:ph idx="1"/>
          </p:nvPr>
        </p:nvSpPr>
        <p:spPr>
          <a:xfrm>
            <a:off x="428625" y="857232"/>
            <a:ext cx="8286750" cy="5214956"/>
          </a:xfrm>
        </p:spPr>
        <p:txBody>
          <a:bodyPr/>
          <a:lstStyle/>
          <a:p>
            <a:r>
              <a:rPr lang="en-GB" sz="2800" dirty="0" smtClean="0"/>
              <a:t>An ethical approach requires a code of conduct</a:t>
            </a:r>
          </a:p>
          <a:p>
            <a:r>
              <a:rPr lang="en-GB" sz="2800" dirty="0" smtClean="0"/>
              <a:t>See the </a:t>
            </a:r>
            <a:r>
              <a:rPr lang="en-GB" sz="2800" dirty="0" err="1" smtClean="0"/>
              <a:t>BERA</a:t>
            </a:r>
            <a:r>
              <a:rPr lang="en-GB" sz="2800" dirty="0" smtClean="0"/>
              <a:t> </a:t>
            </a:r>
            <a:r>
              <a:rPr lang="en-GB" sz="2800" dirty="0" smtClean="0"/>
              <a:t> ethical guidelines (2011)</a:t>
            </a:r>
          </a:p>
          <a:p>
            <a:r>
              <a:rPr lang="en-GB" sz="2800" dirty="0" smtClean="0">
                <a:hlinkClick r:id="rId3"/>
              </a:rPr>
              <a:t>http://</a:t>
            </a:r>
            <a:r>
              <a:rPr lang="en-GB" sz="2800" dirty="0" smtClean="0">
                <a:hlinkClick r:id="rId3"/>
              </a:rPr>
              <a:t>content.yudu.com/Library/A1t9gr/BERAEthicalGuideline/resources/index.htm?referrerUrl=http%25253A%25252F%25252Fwww.yudu.com%25252Fitem%25252Fdetails%25252F375952%25252FBERA-Ethical-Guidelines-2011</a:t>
            </a:r>
            <a:endParaRPr lang="en-GB" sz="2800" dirty="0" smtClean="0"/>
          </a:p>
          <a:p>
            <a:r>
              <a:rPr lang="en-GB" sz="2800" dirty="0" smtClean="0"/>
              <a:t>See </a:t>
            </a:r>
            <a:r>
              <a:rPr lang="en-GB" sz="2800" dirty="0" smtClean="0"/>
              <a:t>also the University of Warwick ethical approval </a:t>
            </a:r>
            <a:r>
              <a:rPr lang="en-GB" sz="2800" dirty="0" smtClean="0"/>
              <a:t>form </a:t>
            </a:r>
            <a:r>
              <a:rPr lang="en-GB" sz="2800" dirty="0" smtClean="0">
                <a:hlinkClick r:id="rId4"/>
              </a:rPr>
              <a:t>http://</a:t>
            </a:r>
            <a:r>
              <a:rPr lang="en-GB" sz="2800" dirty="0" smtClean="0">
                <a:hlinkClick r:id="rId4"/>
              </a:rPr>
              <a:t>www2.warwick.ac.uk/fac/soc/wie/teaching/support/forms/masters/currentstudents</a:t>
            </a:r>
            <a:endParaRPr lang="en-GB" sz="2800" dirty="0" smtClean="0"/>
          </a:p>
          <a:p>
            <a:endParaRPr lang="en-GB" sz="28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85750" y="228600"/>
            <a:ext cx="8858250" cy="914400"/>
          </a:xfrm>
        </p:spPr>
        <p:txBody>
          <a:bodyPr/>
          <a:lstStyle/>
          <a:p>
            <a:r>
              <a:rPr lang="en-GB" smtClean="0">
                <a:solidFill>
                  <a:schemeClr val="tx1"/>
                </a:solidFill>
                <a:cs typeface="Arial" charset="0"/>
              </a:rPr>
              <a:t>Bias from Walford (2001)</a:t>
            </a:r>
          </a:p>
        </p:txBody>
      </p:sp>
      <p:sp>
        <p:nvSpPr>
          <p:cNvPr id="11267" name="Rectangle 3"/>
          <p:cNvSpPr>
            <a:spLocks noGrp="1" noChangeArrowheads="1"/>
          </p:cNvSpPr>
          <p:nvPr>
            <p:ph type="body" idx="1"/>
          </p:nvPr>
        </p:nvSpPr>
        <p:spPr>
          <a:xfrm>
            <a:off x="304800" y="1524000"/>
            <a:ext cx="8458200" cy="5334000"/>
          </a:xfrm>
        </p:spPr>
        <p:txBody>
          <a:bodyPr/>
          <a:lstStyle/>
          <a:p>
            <a:pPr>
              <a:buFontTx/>
              <a:buNone/>
            </a:pPr>
            <a:r>
              <a:rPr lang="en-US" sz="3600" smtClean="0">
                <a:cs typeface="Arial" charset="0"/>
              </a:rPr>
              <a:t>Walford (2001) describes his research into City Technology College, research that was motivated by a very strong political agenda. He believed from the outset that CTCs were wrong and was hoping to provide data that would help Labour win the next election.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85750" y="214313"/>
            <a:ext cx="8858250" cy="1285875"/>
          </a:xfrm>
        </p:spPr>
        <p:txBody>
          <a:bodyPr/>
          <a:lstStyle/>
          <a:p>
            <a:r>
              <a:rPr lang="en-GB" sz="3200" dirty="0" smtClean="0">
                <a:solidFill>
                  <a:schemeClr val="tx1"/>
                </a:solidFill>
                <a:cs typeface="Arial" charset="0"/>
              </a:rPr>
              <a:t>Activity: Informed consent</a:t>
            </a:r>
            <a:br>
              <a:rPr lang="en-GB" sz="3200" dirty="0" smtClean="0">
                <a:solidFill>
                  <a:schemeClr val="tx1"/>
                </a:solidFill>
                <a:cs typeface="Arial" charset="0"/>
              </a:rPr>
            </a:br>
            <a:r>
              <a:rPr lang="en-GB" sz="3200" dirty="0" smtClean="0">
                <a:solidFill>
                  <a:schemeClr val="tx1"/>
                </a:solidFill>
                <a:cs typeface="Arial" charset="0"/>
              </a:rPr>
              <a:t>Respect for dignity and privacy</a:t>
            </a:r>
          </a:p>
        </p:txBody>
      </p:sp>
      <p:sp>
        <p:nvSpPr>
          <p:cNvPr id="13315" name="Rectangle 3"/>
          <p:cNvSpPr>
            <a:spLocks noGrp="1" noChangeArrowheads="1"/>
          </p:cNvSpPr>
          <p:nvPr>
            <p:ph type="body" idx="1"/>
          </p:nvPr>
        </p:nvSpPr>
        <p:spPr>
          <a:xfrm>
            <a:off x="304800" y="1500188"/>
            <a:ext cx="8839200" cy="4572000"/>
          </a:xfrm>
        </p:spPr>
        <p:txBody>
          <a:bodyPr/>
          <a:lstStyle/>
          <a:p>
            <a:pPr>
              <a:buFontTx/>
              <a:buNone/>
            </a:pPr>
            <a:r>
              <a:rPr lang="en-US" sz="2800" b="1" smtClean="0">
                <a:cs typeface="Arial" charset="0"/>
              </a:rPr>
              <a:t>a</a:t>
            </a:r>
            <a:r>
              <a:rPr lang="en-US" sz="2800" smtClean="0">
                <a:cs typeface="Arial" charset="0"/>
              </a:rPr>
              <a:t>) </a:t>
            </a:r>
            <a:r>
              <a:rPr lang="en-US" smtClean="0">
                <a:cs typeface="Arial" charset="0"/>
              </a:rPr>
              <a:t>What constitutes “informed consent”? </a:t>
            </a:r>
          </a:p>
          <a:p>
            <a:pPr>
              <a:buFontTx/>
              <a:buNone/>
            </a:pPr>
            <a:r>
              <a:rPr lang="en-US" smtClean="0">
                <a:cs typeface="Arial" charset="0"/>
              </a:rPr>
              <a:t>b) Who asks participants if they would like to take part? Do they feel able to refuse?</a:t>
            </a:r>
          </a:p>
          <a:p>
            <a:pPr>
              <a:buFontTx/>
              <a:buNone/>
            </a:pPr>
            <a:r>
              <a:rPr lang="en-US" smtClean="0">
                <a:cs typeface="Arial" charset="0"/>
              </a:rPr>
              <a:t>c) How much do they need to know about the research in order to give informed consent?</a:t>
            </a:r>
          </a:p>
          <a:p>
            <a:pPr>
              <a:buFontTx/>
              <a:buNone/>
            </a:pPr>
            <a:r>
              <a:rPr lang="en-US" smtClean="0">
                <a:cs typeface="Arial" charset="0"/>
              </a:rPr>
              <a:t>d) What extra precautions are advisable when researching children?</a:t>
            </a:r>
            <a:endParaRPr lang="en-GB" smtClean="0">
              <a:cs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57188" y="0"/>
            <a:ext cx="8786812" cy="785813"/>
          </a:xfrm>
        </p:spPr>
        <p:txBody>
          <a:bodyPr/>
          <a:lstStyle/>
          <a:p>
            <a:r>
              <a:rPr lang="en-GB" smtClean="0">
                <a:solidFill>
                  <a:schemeClr val="tx1"/>
                </a:solidFill>
                <a:cs typeface="Arial" charset="0"/>
              </a:rPr>
              <a:t>Informed consent</a:t>
            </a:r>
          </a:p>
        </p:txBody>
      </p:sp>
      <p:sp>
        <p:nvSpPr>
          <p:cNvPr id="14339" name="Rectangle 3"/>
          <p:cNvSpPr>
            <a:spLocks noGrp="1" noChangeArrowheads="1"/>
          </p:cNvSpPr>
          <p:nvPr>
            <p:ph type="body" idx="1"/>
          </p:nvPr>
        </p:nvSpPr>
        <p:spPr>
          <a:xfrm>
            <a:off x="304800" y="785813"/>
            <a:ext cx="8839200" cy="5410200"/>
          </a:xfrm>
        </p:spPr>
        <p:txBody>
          <a:bodyPr/>
          <a:lstStyle/>
          <a:p>
            <a:pPr>
              <a:buFont typeface="Wingdings" pitchFamily="2" charset="2"/>
              <a:buNone/>
            </a:pPr>
            <a:r>
              <a:rPr lang="en-GB" sz="2800" smtClean="0">
                <a:cs typeface="Arial" charset="0"/>
              </a:rPr>
              <a:t>Powney and Watts (1987, p. 147) argue that research benefits from interviewees being ‘fully informed from the start of what the researchers and the interviewees are trying to establish’. </a:t>
            </a:r>
          </a:p>
          <a:p>
            <a:pPr>
              <a:buFont typeface="Wingdings" pitchFamily="2" charset="2"/>
              <a:buNone/>
            </a:pPr>
            <a:r>
              <a:rPr lang="en-GB" sz="2800" smtClean="0">
                <a:cs typeface="Arial" charset="0"/>
              </a:rPr>
              <a:t>More realistically, Bulmer (1982, p. 243) contends that “all field research involves giving misinformation, less than full information or even mild deceit to some extent”. </a:t>
            </a:r>
          </a:p>
          <a:p>
            <a:pPr>
              <a:buFont typeface="Wingdings" pitchFamily="2" charset="2"/>
              <a:buNone/>
            </a:pPr>
            <a:r>
              <a:rPr lang="en-GB" sz="2800" smtClean="0">
                <a:cs typeface="Arial" charset="0"/>
              </a:rPr>
              <a:t>Researchers need to avoid ‘contaminating’ their study “by informing subjects too specifically about the research questions to be studied” (Silverman, 2000, p. 200).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228600"/>
            <a:ext cx="9144000" cy="914400"/>
          </a:xfrm>
        </p:spPr>
        <p:txBody>
          <a:bodyPr/>
          <a:lstStyle/>
          <a:p>
            <a:r>
              <a:rPr lang="en-GB" sz="4000" smtClean="0">
                <a:solidFill>
                  <a:schemeClr val="tx1"/>
                </a:solidFill>
                <a:cs typeface="Arial" charset="0"/>
              </a:rPr>
              <a:t>Informed consent – insider research</a:t>
            </a:r>
          </a:p>
        </p:txBody>
      </p:sp>
      <p:sp>
        <p:nvSpPr>
          <p:cNvPr id="15363" name="Rectangle 3"/>
          <p:cNvSpPr>
            <a:spLocks noGrp="1" noChangeArrowheads="1"/>
          </p:cNvSpPr>
          <p:nvPr>
            <p:ph type="body" idx="1"/>
          </p:nvPr>
        </p:nvSpPr>
        <p:spPr>
          <a:xfrm>
            <a:off x="304800" y="1143000"/>
            <a:ext cx="8534400" cy="5715000"/>
          </a:xfrm>
        </p:spPr>
        <p:txBody>
          <a:bodyPr/>
          <a:lstStyle/>
          <a:p>
            <a:pPr>
              <a:lnSpc>
                <a:spcPct val="90000"/>
              </a:lnSpc>
              <a:buFontTx/>
              <a:buNone/>
            </a:pPr>
            <a:r>
              <a:rPr lang="en-GB" sz="2800" smtClean="0">
                <a:cs typeface="Arial" charset="0"/>
              </a:rPr>
              <a:t>“Thus, it seems offensive not to give some honest and reasonably full account of the rationale and purpose of one’s study to such respondents [who are equals] and the account cannot be one that is intellectually condescending. However, it is difficult to do this without inviting discussion of the study rather than getting on with the interview, and without providing so much information that it may bias the course of the interview.” 			(Platt, 1981, p. 80).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sz="3200" smtClean="0"/>
              <a:t>Special issue with children</a:t>
            </a:r>
          </a:p>
        </p:txBody>
      </p:sp>
      <p:sp>
        <p:nvSpPr>
          <p:cNvPr id="16387" name="Content Placeholder 2"/>
          <p:cNvSpPr>
            <a:spLocks noGrp="1"/>
          </p:cNvSpPr>
          <p:nvPr>
            <p:ph idx="1"/>
          </p:nvPr>
        </p:nvSpPr>
        <p:spPr/>
        <p:txBody>
          <a:bodyPr/>
          <a:lstStyle/>
          <a:p>
            <a:r>
              <a:rPr lang="en-GB" sz="2800" smtClean="0"/>
              <a:t>Increased responsibility on the researcher</a:t>
            </a:r>
          </a:p>
          <a:p>
            <a:r>
              <a:rPr lang="en-GB" sz="2800" smtClean="0"/>
              <a:t>Power differential</a:t>
            </a:r>
          </a:p>
          <a:p>
            <a:r>
              <a:rPr lang="en-GB" sz="2800" smtClean="0"/>
              <a:t>Child protection issues</a:t>
            </a:r>
          </a:p>
          <a:p>
            <a:r>
              <a:rPr lang="en-GB" sz="2800" smtClean="0"/>
              <a:t>Who gives consent</a:t>
            </a:r>
          </a:p>
          <a:p>
            <a:r>
              <a:rPr lang="en-GB" sz="2800" smtClean="0"/>
              <a:t>Is it informed?</a:t>
            </a:r>
          </a:p>
          <a:p>
            <a:r>
              <a:rPr lang="en-GB" sz="2800" smtClean="0"/>
              <a:t>Issues for teachers? Parents?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85750" y="0"/>
            <a:ext cx="8858250" cy="914400"/>
          </a:xfrm>
        </p:spPr>
        <p:txBody>
          <a:bodyPr/>
          <a:lstStyle/>
          <a:p>
            <a:r>
              <a:rPr lang="en-GB" dirty="0" smtClean="0">
                <a:solidFill>
                  <a:schemeClr val="tx1"/>
                </a:solidFill>
                <a:cs typeface="Arial" charset="0"/>
              </a:rPr>
              <a:t>Activity: Anonymity</a:t>
            </a:r>
          </a:p>
        </p:txBody>
      </p:sp>
      <p:sp>
        <p:nvSpPr>
          <p:cNvPr id="21507" name="Rectangle 3"/>
          <p:cNvSpPr>
            <a:spLocks noGrp="1" noChangeArrowheads="1"/>
          </p:cNvSpPr>
          <p:nvPr>
            <p:ph type="body" idx="1"/>
          </p:nvPr>
        </p:nvSpPr>
        <p:spPr>
          <a:xfrm>
            <a:off x="304800" y="857250"/>
            <a:ext cx="8382000" cy="5214938"/>
          </a:xfrm>
        </p:spPr>
        <p:txBody>
          <a:bodyPr/>
          <a:lstStyle/>
          <a:p>
            <a:pPr>
              <a:buFontTx/>
              <a:buNone/>
            </a:pPr>
            <a:r>
              <a:rPr lang="en-GB" dirty="0" err="1" smtClean="0">
                <a:cs typeface="Arial" charset="0"/>
              </a:rPr>
              <a:t>BERA</a:t>
            </a:r>
            <a:r>
              <a:rPr lang="en-GB" dirty="0" smtClean="0">
                <a:cs typeface="Arial" charset="0"/>
              </a:rPr>
              <a:t> (</a:t>
            </a:r>
            <a:r>
              <a:rPr lang="en-GB" dirty="0" smtClean="0">
                <a:cs typeface="Arial" charset="0"/>
              </a:rPr>
              <a:t>2011:7) </a:t>
            </a:r>
            <a:r>
              <a:rPr lang="en-GB" dirty="0" smtClean="0">
                <a:cs typeface="Arial" charset="0"/>
              </a:rPr>
              <a:t>“The confidential and anonymous treatment of participants’ data is considered the norm for the conduct of research.” </a:t>
            </a:r>
            <a:endParaRPr lang="en-GB" dirty="0" smtClean="0">
              <a:cs typeface="Arial" charset="0"/>
            </a:endParaRPr>
          </a:p>
          <a:p>
            <a:pPr>
              <a:buFontTx/>
              <a:buNone/>
            </a:pPr>
            <a:endParaRPr lang="en-GB" dirty="0" smtClean="0">
              <a:cs typeface="Arial" charset="0"/>
            </a:endParaRPr>
          </a:p>
          <a:p>
            <a:pPr marL="514350" indent="-514350">
              <a:buFontTx/>
              <a:buAutoNum type="alphaLcParenR"/>
            </a:pPr>
            <a:r>
              <a:rPr lang="en-GB" dirty="0" smtClean="0">
                <a:cs typeface="Arial" charset="0"/>
              </a:rPr>
              <a:t>What </a:t>
            </a:r>
            <a:r>
              <a:rPr lang="en-GB" dirty="0" smtClean="0">
                <a:cs typeface="Arial" charset="0"/>
              </a:rPr>
              <a:t>is meant by confidentiality? What is meant by anonymity? </a:t>
            </a:r>
            <a:endParaRPr lang="en-GB" dirty="0" smtClean="0">
              <a:cs typeface="Arial" charset="0"/>
            </a:endParaRPr>
          </a:p>
          <a:p>
            <a:pPr marL="514350" indent="-514350">
              <a:buFontTx/>
              <a:buAutoNum type="alphaLcParenR"/>
            </a:pPr>
            <a:endParaRPr lang="en-GB" dirty="0" smtClean="0">
              <a:cs typeface="Arial" charset="0"/>
            </a:endParaRPr>
          </a:p>
          <a:p>
            <a:pPr>
              <a:buFontTx/>
              <a:buNone/>
            </a:pPr>
            <a:r>
              <a:rPr lang="en-GB" dirty="0" smtClean="0">
                <a:cs typeface="Arial" charset="0"/>
              </a:rPr>
              <a:t>b) Should you always </a:t>
            </a:r>
            <a:r>
              <a:rPr lang="en-GB" dirty="0" err="1" smtClean="0">
                <a:cs typeface="Arial" charset="0"/>
              </a:rPr>
              <a:t>anonymize</a:t>
            </a:r>
            <a:r>
              <a:rPr lang="en-GB" dirty="0" smtClean="0">
                <a:cs typeface="Arial" charset="0"/>
              </a:rPr>
              <a:t> the institution you are describing? </a:t>
            </a:r>
          </a:p>
          <a:p>
            <a:pPr>
              <a:buFontTx/>
              <a:buNone/>
            </a:pPr>
            <a:endParaRPr lang="en-GB" dirty="0" smtClean="0">
              <a:cs typeface="Arial" charset="0"/>
            </a:endParaRPr>
          </a:p>
          <a:p>
            <a:pPr>
              <a:buFontTx/>
              <a:buNone/>
            </a:pPr>
            <a:endParaRPr lang="en-GB" dirty="0" smtClean="0">
              <a:cs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214438" y="228600"/>
            <a:ext cx="5143500" cy="914400"/>
          </a:xfrm>
        </p:spPr>
        <p:txBody>
          <a:bodyPr/>
          <a:lstStyle/>
          <a:p>
            <a:r>
              <a:rPr lang="en-GB" smtClean="0">
                <a:solidFill>
                  <a:schemeClr val="tx1"/>
                </a:solidFill>
                <a:cs typeface="Arial" charset="0"/>
              </a:rPr>
              <a:t>Anonymity</a:t>
            </a:r>
          </a:p>
        </p:txBody>
      </p:sp>
      <p:sp>
        <p:nvSpPr>
          <p:cNvPr id="22531" name="Rectangle 3"/>
          <p:cNvSpPr>
            <a:spLocks noGrp="1" noChangeArrowheads="1"/>
          </p:cNvSpPr>
          <p:nvPr>
            <p:ph type="body" idx="1"/>
          </p:nvPr>
        </p:nvSpPr>
        <p:spPr>
          <a:xfrm>
            <a:off x="304800" y="1143000"/>
            <a:ext cx="8382000" cy="5410200"/>
          </a:xfrm>
        </p:spPr>
        <p:txBody>
          <a:bodyPr/>
          <a:lstStyle/>
          <a:p>
            <a:pPr>
              <a:buFontTx/>
              <a:buNone/>
            </a:pPr>
            <a:r>
              <a:rPr lang="en-GB" sz="2800" smtClean="0">
                <a:cs typeface="Arial" charset="0"/>
              </a:rPr>
              <a:t>Not everyone does!   </a:t>
            </a:r>
          </a:p>
          <a:p>
            <a:r>
              <a:rPr lang="en-GB" sz="2800" smtClean="0">
                <a:cs typeface="Arial" charset="0"/>
              </a:rPr>
              <a:t>Huberty (2000) Department of Educational Psychology at The University of Georgia. </a:t>
            </a:r>
          </a:p>
          <a:p>
            <a:r>
              <a:rPr lang="en-GB" sz="2800" smtClean="0">
                <a:cs typeface="Arial" charset="0"/>
              </a:rPr>
              <a:t>Hutchinson (1995) University of Ulster.</a:t>
            </a:r>
          </a:p>
          <a:p>
            <a:r>
              <a:rPr lang="en-GB" sz="2800" smtClean="0">
                <a:cs typeface="Arial" charset="0"/>
              </a:rPr>
              <a:t>Miles and Hyle (1999) Oklahoma State University. </a:t>
            </a:r>
          </a:p>
          <a:p>
            <a:r>
              <a:rPr lang="en-GB" sz="2800" smtClean="0">
                <a:cs typeface="Arial" charset="0"/>
              </a:rPr>
              <a:t>Rutherford (1992) University of Birmingham.</a:t>
            </a:r>
            <a:br>
              <a:rPr lang="en-GB" sz="2800" smtClean="0">
                <a:cs typeface="Arial" charset="0"/>
              </a:rPr>
            </a:br>
            <a:endParaRPr lang="en-GB" sz="2800" smtClean="0">
              <a:cs typeface="Arial" charset="0"/>
            </a:endParaRPr>
          </a:p>
          <a:p>
            <a:r>
              <a:rPr lang="en-GB" sz="2800" smtClean="0">
                <a:cs typeface="Arial" charset="0"/>
              </a:rPr>
              <a:t>Even if you do use a pseudonym, it may be easy for people to guess.  </a:t>
            </a:r>
            <a:br>
              <a:rPr lang="en-GB" sz="2800" smtClean="0">
                <a:cs typeface="Arial" charset="0"/>
              </a:rPr>
            </a:br>
            <a:endParaRPr lang="en-GB" sz="2800" smtClean="0">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285750" y="214313"/>
            <a:ext cx="7024688" cy="668337"/>
          </a:xfrm>
        </p:spPr>
        <p:txBody>
          <a:bodyPr/>
          <a:lstStyle/>
          <a:p>
            <a:pPr eaLnBrk="1" hangingPunct="1"/>
            <a:r>
              <a:rPr lang="en-GB" sz="4000" smtClean="0"/>
              <a:t>Recommended reading</a:t>
            </a:r>
            <a:endParaRPr lang="en-US" sz="4000" smtClean="0"/>
          </a:p>
        </p:txBody>
      </p:sp>
      <p:sp>
        <p:nvSpPr>
          <p:cNvPr id="9219" name="Rectangle 3"/>
          <p:cNvSpPr>
            <a:spLocks noGrp="1" noChangeArrowheads="1"/>
          </p:cNvSpPr>
          <p:nvPr>
            <p:ph type="body" idx="4294967295"/>
          </p:nvPr>
        </p:nvSpPr>
        <p:spPr>
          <a:xfrm>
            <a:off x="357158" y="1357298"/>
            <a:ext cx="4786346" cy="4357718"/>
          </a:xfrm>
        </p:spPr>
        <p:txBody>
          <a:bodyPr/>
          <a:lstStyle/>
          <a:p>
            <a:pPr eaLnBrk="1" hangingPunct="1">
              <a:lnSpc>
                <a:spcPct val="90000"/>
              </a:lnSpc>
              <a:buFontTx/>
              <a:buNone/>
            </a:pPr>
            <a:r>
              <a:rPr lang="en-GB" sz="4000" dirty="0" smtClean="0">
                <a:cs typeface="Arial" pitchFamily="34" charset="0"/>
              </a:rPr>
              <a:t>Briggs, A., Coleman, M. and Morrison, M.(eds.) (2012) </a:t>
            </a:r>
            <a:r>
              <a:rPr lang="en-GB" sz="4000" i="1" dirty="0" smtClean="0">
                <a:cs typeface="Arial" pitchFamily="34" charset="0"/>
              </a:rPr>
              <a:t>Research Methods in Educational Leadership, Third Edition, </a:t>
            </a:r>
            <a:r>
              <a:rPr lang="en-GB" sz="4000" dirty="0" smtClean="0">
                <a:cs typeface="Arial" pitchFamily="34" charset="0"/>
              </a:rPr>
              <a:t>London, </a:t>
            </a:r>
            <a:r>
              <a:rPr lang="en-GB" sz="4000" dirty="0" smtClean="0">
                <a:cs typeface="Arial" pitchFamily="34" charset="0"/>
              </a:rPr>
              <a:t>Sage</a:t>
            </a:r>
            <a:endParaRPr lang="en-US" sz="4000" dirty="0" smtClean="0"/>
          </a:p>
        </p:txBody>
      </p:sp>
      <p:pic>
        <p:nvPicPr>
          <p:cNvPr id="9221" name="Picture 6"/>
          <p:cNvPicPr>
            <a:picLocks noChangeAspect="1" noChangeArrowheads="1"/>
          </p:cNvPicPr>
          <p:nvPr/>
        </p:nvPicPr>
        <p:blipFill>
          <a:blip r:embed="rId3"/>
          <a:srcRect/>
          <a:stretch>
            <a:fillRect/>
          </a:stretch>
        </p:blipFill>
        <p:spPr bwMode="auto">
          <a:xfrm>
            <a:off x="5357818" y="1357298"/>
            <a:ext cx="3500462" cy="5228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28688" y="228600"/>
            <a:ext cx="5572125" cy="914400"/>
          </a:xfrm>
        </p:spPr>
        <p:txBody>
          <a:bodyPr/>
          <a:lstStyle/>
          <a:p>
            <a:r>
              <a:rPr lang="en-GB" smtClean="0">
                <a:solidFill>
                  <a:schemeClr val="tx1"/>
                </a:solidFill>
                <a:cs typeface="Arial" charset="0"/>
              </a:rPr>
              <a:t>Anonymity</a:t>
            </a:r>
          </a:p>
        </p:txBody>
      </p:sp>
      <p:sp>
        <p:nvSpPr>
          <p:cNvPr id="23555" name="Rectangle 3"/>
          <p:cNvSpPr>
            <a:spLocks noGrp="1" noChangeArrowheads="1"/>
          </p:cNvSpPr>
          <p:nvPr>
            <p:ph type="body" idx="1"/>
          </p:nvPr>
        </p:nvSpPr>
        <p:spPr>
          <a:xfrm>
            <a:off x="304800" y="1295400"/>
            <a:ext cx="8382000" cy="5257800"/>
          </a:xfrm>
        </p:spPr>
        <p:txBody>
          <a:bodyPr/>
          <a:lstStyle/>
          <a:p>
            <a:pPr>
              <a:buFontTx/>
              <a:buNone/>
            </a:pPr>
            <a:r>
              <a:rPr lang="en-GB" sz="3600" b="1" smtClean="0">
                <a:cs typeface="Arial" charset="0"/>
              </a:rPr>
              <a:t>c) </a:t>
            </a:r>
            <a:r>
              <a:rPr lang="en-GB" sz="3600" smtClean="0">
                <a:cs typeface="Arial" charset="0"/>
              </a:rPr>
              <a:t>When quoting informants, how much information should you give about them? </a:t>
            </a:r>
          </a:p>
          <a:p>
            <a:pPr>
              <a:buFontTx/>
              <a:buNone/>
            </a:pPr>
            <a:endParaRPr lang="en-GB" sz="3600" smtClean="0">
              <a:cs typeface="Arial" charset="0"/>
            </a:endParaRPr>
          </a:p>
          <a:p>
            <a:pPr>
              <a:buFontTx/>
              <a:buNone/>
            </a:pPr>
            <a:r>
              <a:rPr lang="en-GB" sz="3600" smtClean="0">
                <a:cs typeface="Arial" charset="0"/>
              </a:rPr>
              <a:t>At what point do they become identifiable by other participants?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42938" y="285750"/>
            <a:ext cx="7772400" cy="1066800"/>
          </a:xfrm>
        </p:spPr>
        <p:txBody>
          <a:bodyPr/>
          <a:lstStyle/>
          <a:p>
            <a:r>
              <a:rPr lang="en-GB" sz="3600" smtClean="0"/>
              <a:t>Confidentiality</a:t>
            </a:r>
          </a:p>
        </p:txBody>
      </p:sp>
      <p:sp>
        <p:nvSpPr>
          <p:cNvPr id="24579" name="Content Placeholder 2"/>
          <p:cNvSpPr>
            <a:spLocks noGrp="1"/>
          </p:cNvSpPr>
          <p:nvPr>
            <p:ph idx="1"/>
          </p:nvPr>
        </p:nvSpPr>
        <p:spPr/>
        <p:txBody>
          <a:bodyPr/>
          <a:lstStyle/>
          <a:p>
            <a:r>
              <a:rPr lang="en-GB" sz="2800" smtClean="0"/>
              <a:t>Data provided by research participants should be kept confidential</a:t>
            </a:r>
          </a:p>
          <a:p>
            <a:r>
              <a:rPr lang="en-GB" sz="2800" smtClean="0"/>
              <a:t>Only the researcher should store and use data</a:t>
            </a:r>
          </a:p>
          <a:p>
            <a:r>
              <a:rPr lang="en-GB" sz="2800" smtClean="0"/>
              <a:t>Individuals should not be named (anonymity)</a:t>
            </a:r>
          </a:p>
          <a:p>
            <a:r>
              <a:rPr lang="en-GB" sz="2800" smtClean="0"/>
              <a:t>Individuals should not be identified in other ways</a:t>
            </a:r>
          </a:p>
          <a:p>
            <a:r>
              <a:rPr lang="en-GB" sz="2800" smtClean="0"/>
              <a:t>Participants should have the opportunity to check interview records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228600"/>
            <a:ext cx="9144000" cy="914400"/>
          </a:xfrm>
        </p:spPr>
        <p:txBody>
          <a:bodyPr/>
          <a:lstStyle/>
          <a:p>
            <a:r>
              <a:rPr lang="en-GB" dirty="0" smtClean="0">
                <a:solidFill>
                  <a:schemeClr val="tx1"/>
                </a:solidFill>
                <a:cs typeface="Arial" charset="0"/>
              </a:rPr>
              <a:t>Activity: Sampling bias</a:t>
            </a:r>
          </a:p>
        </p:txBody>
      </p:sp>
      <p:sp>
        <p:nvSpPr>
          <p:cNvPr id="30723" name="Rectangle 3"/>
          <p:cNvSpPr>
            <a:spLocks noGrp="1" noChangeArrowheads="1"/>
          </p:cNvSpPr>
          <p:nvPr>
            <p:ph type="body" idx="1"/>
          </p:nvPr>
        </p:nvSpPr>
        <p:spPr>
          <a:xfrm>
            <a:off x="304800" y="1285875"/>
            <a:ext cx="8610600" cy="5572125"/>
          </a:xfrm>
        </p:spPr>
        <p:txBody>
          <a:bodyPr/>
          <a:lstStyle/>
          <a:p>
            <a:pPr>
              <a:buFontTx/>
              <a:buNone/>
            </a:pPr>
            <a:r>
              <a:rPr lang="en-US" b="1" smtClean="0">
                <a:cs typeface="Arial" charset="0"/>
              </a:rPr>
              <a:t>a) </a:t>
            </a:r>
            <a:r>
              <a:rPr lang="en-US" smtClean="0">
                <a:cs typeface="Arial" charset="0"/>
              </a:rPr>
              <a:t>How can you access the voices of those who feel silenced without co-ercing them into taking part? </a:t>
            </a:r>
            <a:br>
              <a:rPr lang="en-US" smtClean="0">
                <a:cs typeface="Arial" charset="0"/>
              </a:rPr>
            </a:br>
            <a:endParaRPr lang="en-US" smtClean="0">
              <a:cs typeface="Arial" charset="0"/>
            </a:endParaRPr>
          </a:p>
          <a:p>
            <a:pPr>
              <a:buFontTx/>
              <a:buNone/>
            </a:pPr>
            <a:r>
              <a:rPr lang="en-US" smtClean="0">
                <a:cs typeface="Arial" charset="0"/>
              </a:rPr>
              <a:t>Research into home-school partnerships relying on questionnaire sent home.</a:t>
            </a:r>
          </a:p>
          <a:p>
            <a:pPr>
              <a:buFontTx/>
              <a:buNone/>
            </a:pPr>
            <a:r>
              <a:rPr lang="en-US" smtClean="0">
                <a:cs typeface="Arial" charset="0"/>
              </a:rPr>
              <a:t>Research into any topic privileging the views of those who share a common language with the researcher. </a:t>
            </a:r>
            <a:endParaRPr lang="en-GB" smtClean="0">
              <a:cs typeface="Arial"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85800" y="228600"/>
            <a:ext cx="7772400" cy="842963"/>
          </a:xfrm>
        </p:spPr>
        <p:txBody>
          <a:bodyPr/>
          <a:lstStyle/>
          <a:p>
            <a:r>
              <a:rPr lang="en-GB" sz="3200" dirty="0" smtClean="0"/>
              <a:t>Activity: Insider research</a:t>
            </a:r>
          </a:p>
        </p:txBody>
      </p:sp>
      <p:sp>
        <p:nvSpPr>
          <p:cNvPr id="23555" name="Content Placeholder 2"/>
          <p:cNvSpPr>
            <a:spLocks noGrp="1"/>
          </p:cNvSpPr>
          <p:nvPr>
            <p:ph idx="1"/>
          </p:nvPr>
        </p:nvSpPr>
        <p:spPr>
          <a:xfrm>
            <a:off x="285750" y="1214438"/>
            <a:ext cx="8501063" cy="4271962"/>
          </a:xfrm>
        </p:spPr>
        <p:txBody>
          <a:bodyPr/>
          <a:lstStyle/>
          <a:p>
            <a:pPr marL="514350" indent="-514350">
              <a:buFontTx/>
              <a:buAutoNum type="alphaLcParenR"/>
              <a:defRPr/>
            </a:pPr>
            <a:r>
              <a:rPr lang="en-GB" sz="2400" dirty="0" smtClean="0"/>
              <a:t>What are the differences between insider and outsider research? Is this a dichotomy or a continuum?</a:t>
            </a:r>
          </a:p>
          <a:p>
            <a:pPr marL="514350" indent="-514350">
              <a:buFontTx/>
              <a:buAutoNum type="alphaLcParenR"/>
              <a:defRPr/>
            </a:pPr>
            <a:r>
              <a:rPr lang="en-GB" sz="2400" dirty="0" smtClean="0"/>
              <a:t>What are the respective strengthens and weaknesses of insider and outsider research?</a:t>
            </a:r>
          </a:p>
          <a:p>
            <a:pPr marL="514350" indent="-514350">
              <a:buFontTx/>
              <a:buAutoNum type="alphaLcParenR"/>
              <a:defRPr/>
            </a:pPr>
            <a:r>
              <a:rPr lang="en-GB" sz="2400" dirty="0" smtClean="0"/>
              <a:t>What sort of ethical dilemmas are particularly acute for the insider researcher? How might you deal with them? </a:t>
            </a:r>
          </a:p>
          <a:p>
            <a:pPr marL="514350" indent="-514350">
              <a:buFontTx/>
              <a:buAutoNum type="alphaLcParenR"/>
              <a:defRPr/>
            </a:pPr>
            <a:r>
              <a:rPr lang="en-GB" sz="2400" dirty="0" smtClean="0"/>
              <a:t>How do you deal with data that has not been specifically elicited? (Incidental conversations in the staff-room, things overheard in the corridor; material left on the photocopier.) </a:t>
            </a:r>
            <a:endParaRPr lang="en-GB" sz="2800" dirty="0" smtClean="0"/>
          </a:p>
          <a:p>
            <a:pPr>
              <a:defRPr/>
            </a:pPr>
            <a:endParaRPr lang="en-GB" sz="28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42938" y="142875"/>
            <a:ext cx="7815262" cy="557213"/>
          </a:xfrm>
        </p:spPr>
        <p:txBody>
          <a:bodyPr/>
          <a:lstStyle/>
          <a:p>
            <a:r>
              <a:rPr lang="en-GB" sz="3200" smtClean="0"/>
              <a:t>Insider research</a:t>
            </a:r>
          </a:p>
        </p:txBody>
      </p:sp>
      <p:sp>
        <p:nvSpPr>
          <p:cNvPr id="32771" name="Content Placeholder 2"/>
          <p:cNvSpPr>
            <a:spLocks noGrp="1"/>
          </p:cNvSpPr>
          <p:nvPr>
            <p:ph idx="1"/>
          </p:nvPr>
        </p:nvSpPr>
        <p:spPr>
          <a:xfrm>
            <a:off x="214313" y="1071563"/>
            <a:ext cx="8572500" cy="4714875"/>
          </a:xfrm>
        </p:spPr>
        <p:txBody>
          <a:bodyPr/>
          <a:lstStyle/>
          <a:p>
            <a:r>
              <a:rPr lang="en-GB" sz="2400" smtClean="0"/>
              <a:t>Many part-time researchers are ‘insiders’</a:t>
            </a:r>
          </a:p>
          <a:p>
            <a:r>
              <a:rPr lang="en-GB" sz="2400" smtClean="0"/>
              <a:t>Research and professional roles should be separate</a:t>
            </a:r>
          </a:p>
          <a:p>
            <a:r>
              <a:rPr lang="en-GB" sz="2400" smtClean="0"/>
              <a:t>‘Casual data should not be used</a:t>
            </a:r>
          </a:p>
          <a:p>
            <a:r>
              <a:rPr lang="en-GB" sz="2400" smtClean="0"/>
              <a:t>Assumed knowledge should not be used</a:t>
            </a:r>
          </a:p>
          <a:p>
            <a:r>
              <a:rPr lang="en-GB" sz="2400" smtClean="0"/>
              <a:t>‘Inside’ role should be clarified in reports</a:t>
            </a:r>
          </a:p>
          <a:p>
            <a:r>
              <a:rPr lang="en-GB" sz="2400" smtClean="0"/>
              <a:t>Knowledge of context versus bias and subjectivity</a:t>
            </a:r>
            <a:br>
              <a:rPr lang="en-GB" sz="2400" smtClean="0"/>
            </a:br>
            <a:endParaRPr lang="en-GB" sz="2400" smtClean="0"/>
          </a:p>
          <a:p>
            <a:r>
              <a:rPr lang="en-US" sz="2400" smtClean="0">
                <a:hlinkClick r:id="rId3"/>
              </a:rPr>
              <a:t>Mercer, J. (2007) The Challenges of Insider-Research in Educational Institutions: wielding a double-edged sword and resolving delicate dilemmas, </a:t>
            </a:r>
            <a:r>
              <a:rPr lang="en-US" sz="2400" i="1" smtClean="0">
                <a:hlinkClick r:id="rId3"/>
              </a:rPr>
              <a:t>Oxford Review of Education </a:t>
            </a:r>
            <a:r>
              <a:rPr lang="en-US" sz="2400" smtClean="0">
                <a:hlinkClick r:id="rId3"/>
              </a:rPr>
              <a:t>33(1), 1-17. </a:t>
            </a:r>
            <a:endParaRPr lang="en-GB" sz="2400" smtClean="0"/>
          </a:p>
          <a:p>
            <a:pPr>
              <a:buFontTx/>
              <a:buNone/>
            </a:pPr>
            <a:endParaRPr lang="en-GB" sz="2400" smtClean="0"/>
          </a:p>
          <a:p>
            <a:pPr>
              <a:buFontTx/>
              <a:buNone/>
            </a:pPr>
            <a:endParaRPr lang="en-GB" sz="24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214282" y="214290"/>
            <a:ext cx="8715436" cy="668320"/>
          </a:xfrm>
        </p:spPr>
        <p:txBody>
          <a:bodyPr anchor="ctr"/>
          <a:lstStyle/>
          <a:p>
            <a:pPr eaLnBrk="1" hangingPunct="1"/>
            <a:r>
              <a:rPr lang="en-GB" sz="4000" dirty="0" smtClean="0"/>
              <a:t>Activity: Confusing Terminology</a:t>
            </a:r>
            <a:endParaRPr lang="en-US" sz="4000" dirty="0" smtClean="0"/>
          </a:p>
        </p:txBody>
      </p:sp>
      <p:sp>
        <p:nvSpPr>
          <p:cNvPr id="36867" name="Rectangle 3"/>
          <p:cNvSpPr>
            <a:spLocks noGrp="1" noChangeArrowheads="1"/>
          </p:cNvSpPr>
          <p:nvPr>
            <p:ph type="body" idx="4294967295"/>
          </p:nvPr>
        </p:nvSpPr>
        <p:spPr>
          <a:xfrm>
            <a:off x="428625" y="1214422"/>
            <a:ext cx="8229600" cy="4714908"/>
          </a:xfrm>
        </p:spPr>
        <p:txBody>
          <a:bodyPr/>
          <a:lstStyle/>
          <a:p>
            <a:pPr eaLnBrk="1" hangingPunct="1">
              <a:lnSpc>
                <a:spcPct val="90000"/>
              </a:lnSpc>
              <a:buFontTx/>
              <a:buNone/>
            </a:pPr>
            <a:endParaRPr lang="en-GB" dirty="0" smtClean="0"/>
          </a:p>
          <a:p>
            <a:pPr eaLnBrk="1" hangingPunct="1">
              <a:lnSpc>
                <a:spcPct val="90000"/>
              </a:lnSpc>
              <a:buFontTx/>
              <a:buNone/>
            </a:pPr>
            <a:endParaRPr lang="en-US" dirty="0" smtClean="0"/>
          </a:p>
        </p:txBody>
      </p:sp>
      <p:pic>
        <p:nvPicPr>
          <p:cNvPr id="3077" name="Picture 5"/>
          <p:cNvPicPr>
            <a:picLocks noChangeAspect="1" noChangeArrowheads="1"/>
          </p:cNvPicPr>
          <p:nvPr/>
        </p:nvPicPr>
        <p:blipFill>
          <a:blip r:embed="rId3" cstate="print"/>
          <a:srcRect/>
          <a:stretch>
            <a:fillRect/>
          </a:stretch>
        </p:blipFill>
        <p:spPr bwMode="auto">
          <a:xfrm>
            <a:off x="571472" y="1000108"/>
            <a:ext cx="8128000" cy="5080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1026"/>
          <p:cNvSpPr>
            <a:spLocks noGrp="1" noChangeArrowheads="1"/>
          </p:cNvSpPr>
          <p:nvPr>
            <p:ph type="title"/>
          </p:nvPr>
        </p:nvSpPr>
        <p:spPr>
          <a:xfrm>
            <a:off x="1285852" y="285728"/>
            <a:ext cx="5000660" cy="914400"/>
          </a:xfrm>
          <a:noFill/>
          <a:ln/>
        </p:spPr>
        <p:txBody>
          <a:bodyPr lIns="90488" tIns="44450" rIns="90488" bIns="44450"/>
          <a:lstStyle/>
          <a:p>
            <a:r>
              <a:rPr lang="en-GB" b="1" dirty="0" smtClean="0">
                <a:solidFill>
                  <a:schemeClr val="tx1"/>
                </a:solidFill>
              </a:rPr>
              <a:t>Case Study</a:t>
            </a:r>
            <a:endParaRPr lang="en-GB" b="1" dirty="0">
              <a:solidFill>
                <a:schemeClr val="tx1"/>
              </a:solidFill>
            </a:endParaRPr>
          </a:p>
        </p:txBody>
      </p:sp>
      <p:sp>
        <p:nvSpPr>
          <p:cNvPr id="101379" name="Rectangle 1027"/>
          <p:cNvSpPr>
            <a:spLocks noGrp="1" noChangeArrowheads="1"/>
          </p:cNvSpPr>
          <p:nvPr>
            <p:ph type="body" sz="half" idx="2"/>
          </p:nvPr>
        </p:nvSpPr>
        <p:spPr>
          <a:xfrm>
            <a:off x="228600" y="1142984"/>
            <a:ext cx="8558242" cy="4572016"/>
          </a:xfrm>
          <a:noFill/>
          <a:ln/>
        </p:spPr>
        <p:txBody>
          <a:bodyPr lIns="90488" tIns="44450" rIns="90488" bIns="44450"/>
          <a:lstStyle/>
          <a:p>
            <a:pPr>
              <a:lnSpc>
                <a:spcPct val="90000"/>
              </a:lnSpc>
              <a:buFontTx/>
              <a:buNone/>
            </a:pPr>
            <a:r>
              <a:rPr lang="en-GB" sz="3600" b="1" dirty="0"/>
              <a:t>‘</a:t>
            </a:r>
            <a:r>
              <a:rPr lang="en-GB" sz="3600" dirty="0"/>
              <a:t>A case study is an enquiry which uses multiple sources of evidence. </a:t>
            </a:r>
            <a:r>
              <a:rPr lang="en-GB" sz="3600" dirty="0" smtClean="0"/>
              <a:t>It </a:t>
            </a:r>
            <a:r>
              <a:rPr lang="en-GB" sz="3600" dirty="0"/>
              <a:t>investigates a contemporary phenomenon within its real life context, when the boundaries between phenomenon and context are not clearly </a:t>
            </a:r>
            <a:r>
              <a:rPr lang="en-GB" sz="3600" dirty="0" smtClean="0"/>
              <a:t>evident.’</a:t>
            </a:r>
            <a:r>
              <a:rPr lang="en-GB" sz="3600" dirty="0"/>
              <a:t>	</a:t>
            </a:r>
            <a:r>
              <a:rPr lang="en-GB" sz="3600" dirty="0" smtClean="0"/>
              <a:t>(Johnson</a:t>
            </a:r>
            <a:r>
              <a:rPr lang="en-GB" sz="3600" dirty="0"/>
              <a:t>, 1994:20</a:t>
            </a:r>
            <a:r>
              <a:rPr lang="en-GB" sz="3600" dirty="0" smtClean="0"/>
              <a:t>)</a:t>
            </a:r>
          </a:p>
          <a:p>
            <a:pPr>
              <a:lnSpc>
                <a:spcPct val="90000"/>
              </a:lnSpc>
              <a:buNone/>
            </a:pPr>
            <a:r>
              <a:rPr lang="en-US" sz="3600" dirty="0" smtClean="0"/>
              <a:t>The ‘bounded system’ (</a:t>
            </a:r>
            <a:r>
              <a:rPr lang="en-US" sz="3600" dirty="0" err="1" smtClean="0"/>
              <a:t>Cresswell</a:t>
            </a:r>
            <a:r>
              <a:rPr lang="en-US" sz="3600" dirty="0" smtClean="0"/>
              <a:t>, 1996:36), limited in both time and space.</a:t>
            </a:r>
          </a:p>
          <a:p>
            <a:pPr>
              <a:lnSpc>
                <a:spcPct val="90000"/>
              </a:lnSpc>
              <a:buFontTx/>
              <a:buNone/>
            </a:pPr>
            <a:endParaRPr lang="en-GB" sz="2400" b="1" dirty="0"/>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p:txBody>
          <a:bodyPr/>
          <a:lstStyle/>
          <a:p>
            <a:r>
              <a:rPr lang="en-GB" sz="3200" dirty="0" err="1" smtClean="0"/>
              <a:t>Bassey</a:t>
            </a:r>
            <a:r>
              <a:rPr lang="en-GB" sz="3200" dirty="0" smtClean="0"/>
              <a:t> (2007:143) </a:t>
            </a:r>
            <a:br>
              <a:rPr lang="en-GB" sz="3200" dirty="0" smtClean="0"/>
            </a:br>
            <a:r>
              <a:rPr lang="en-GB" sz="2400" dirty="0" smtClean="0"/>
              <a:t>‘A case study is an empirical enquiry which is:</a:t>
            </a:r>
            <a:endParaRPr lang="en-GB" sz="3200" dirty="0" smtClean="0"/>
          </a:p>
        </p:txBody>
      </p:sp>
      <p:sp>
        <p:nvSpPr>
          <p:cNvPr id="19459" name="Content Placeholder 4"/>
          <p:cNvSpPr>
            <a:spLocks noGrp="1"/>
          </p:cNvSpPr>
          <p:nvPr>
            <p:ph sz="half" idx="1"/>
          </p:nvPr>
        </p:nvSpPr>
        <p:spPr/>
        <p:txBody>
          <a:bodyPr/>
          <a:lstStyle/>
          <a:p>
            <a:r>
              <a:rPr lang="en-GB" sz="1800" smtClean="0"/>
              <a:t>Conducted within a localised boundary</a:t>
            </a:r>
          </a:p>
          <a:p>
            <a:r>
              <a:rPr lang="en-GB" sz="1800" smtClean="0"/>
              <a:t>Interesting aspects of an educational activity, programme, institution, system</a:t>
            </a:r>
          </a:p>
          <a:p>
            <a:r>
              <a:rPr lang="en-GB" sz="1800" smtClean="0"/>
              <a:t>In its natural context and within an ethic of respect for persons</a:t>
            </a:r>
          </a:p>
          <a:p>
            <a:r>
              <a:rPr lang="en-GB" sz="1800" smtClean="0"/>
              <a:t>To inform judgements and decisions of policy-makers and practitioners (or theoreticians)</a:t>
            </a:r>
          </a:p>
          <a:p>
            <a:r>
              <a:rPr lang="en-GB" sz="1800" smtClean="0"/>
              <a:t>Sufficient data collected for the researcher to be able to:</a:t>
            </a:r>
          </a:p>
        </p:txBody>
      </p:sp>
      <p:sp>
        <p:nvSpPr>
          <p:cNvPr id="19460" name="Content Placeholder 5"/>
          <p:cNvSpPr>
            <a:spLocks noGrp="1"/>
          </p:cNvSpPr>
          <p:nvPr>
            <p:ph sz="half" idx="2"/>
          </p:nvPr>
        </p:nvSpPr>
        <p:spPr/>
        <p:txBody>
          <a:bodyPr/>
          <a:lstStyle/>
          <a:p>
            <a:r>
              <a:rPr lang="en-GB" sz="1800" smtClean="0"/>
              <a:t>Explore significant features</a:t>
            </a:r>
          </a:p>
          <a:p>
            <a:r>
              <a:rPr lang="en-GB" sz="1800" smtClean="0"/>
              <a:t>Create plausible interpretations</a:t>
            </a:r>
          </a:p>
          <a:p>
            <a:r>
              <a:rPr lang="en-GB" sz="1800" smtClean="0"/>
              <a:t>Test trustworthiness of these</a:t>
            </a:r>
          </a:p>
          <a:p>
            <a:r>
              <a:rPr lang="en-GB" sz="1800" smtClean="0"/>
              <a:t>Construct a worthwhile argument or story</a:t>
            </a:r>
          </a:p>
          <a:p>
            <a:r>
              <a:rPr lang="en-GB" sz="1800" smtClean="0"/>
              <a:t>Relate argument or story to relevant research in the literature</a:t>
            </a:r>
          </a:p>
          <a:p>
            <a:r>
              <a:rPr lang="en-GB" sz="1800" smtClean="0"/>
              <a:t>Convey convincingly to an audience the argument or story</a:t>
            </a:r>
          </a:p>
          <a:p>
            <a:r>
              <a:rPr lang="en-GB" sz="1800" smtClean="0"/>
              <a:t>Provide an audit trail for other researchers to validate or challenge findings or construct alternative arguments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8640960" cy="1066800"/>
          </a:xfrm>
        </p:spPr>
        <p:txBody>
          <a:bodyPr/>
          <a:lstStyle/>
          <a:p>
            <a:r>
              <a:rPr lang="en-GB" dirty="0" smtClean="0"/>
              <a:t/>
            </a:r>
            <a:br>
              <a:rPr lang="en-GB" dirty="0" smtClean="0"/>
            </a:br>
            <a:endParaRPr lang="en-GB" dirty="0"/>
          </a:p>
        </p:txBody>
      </p:sp>
      <p:sp>
        <p:nvSpPr>
          <p:cNvPr id="3" name="Content Placeholder 2"/>
          <p:cNvSpPr>
            <a:spLocks noGrp="1"/>
          </p:cNvSpPr>
          <p:nvPr>
            <p:ph idx="1"/>
          </p:nvPr>
        </p:nvSpPr>
        <p:spPr>
          <a:xfrm>
            <a:off x="0" y="332656"/>
            <a:ext cx="8496944" cy="5596674"/>
          </a:xfrm>
        </p:spPr>
        <p:txBody>
          <a:bodyPr/>
          <a:lstStyle/>
          <a:p>
            <a:r>
              <a:rPr lang="en-GB" dirty="0" smtClean="0"/>
              <a:t>Case study is a research approach, not a method</a:t>
            </a:r>
          </a:p>
          <a:p>
            <a:r>
              <a:rPr lang="en-GB" dirty="0" smtClean="0"/>
              <a:t>Most common methods are interviews, observation, and documentary analysis</a:t>
            </a:r>
          </a:p>
          <a:p>
            <a:r>
              <a:rPr lang="en-GB" dirty="0" smtClean="0"/>
              <a:t>Questionnaires and focus groups may also be used</a:t>
            </a:r>
          </a:p>
          <a:p>
            <a:r>
              <a:rPr lang="en-GB" dirty="0" smtClean="0"/>
              <a:t>Methods should be ‘fit for purpose’, not just a personal choice</a:t>
            </a:r>
          </a:p>
          <a:p>
            <a:r>
              <a:rPr lang="en-GB" dirty="0" smtClean="0"/>
              <a:t>Multiple methods allow for methodological triangulation </a:t>
            </a:r>
          </a:p>
          <a:p>
            <a:endParaRPr lang="en-GB" dirty="0"/>
          </a:p>
        </p:txBody>
      </p:sp>
      <p:pic>
        <p:nvPicPr>
          <p:cNvPr id="113665" name="Picture 1" descr="C:\Users\Kattie\Pictures\Microsoft Clip Organizer\00439827.png"/>
          <p:cNvPicPr>
            <a:picLocks noChangeAspect="1" noChangeArrowheads="1"/>
          </p:cNvPicPr>
          <p:nvPr/>
        </p:nvPicPr>
        <p:blipFill>
          <a:blip r:embed="rId3" cstate="print"/>
          <a:srcRect/>
          <a:stretch>
            <a:fillRect/>
          </a:stretch>
        </p:blipFill>
        <p:spPr bwMode="auto">
          <a:xfrm rot="16200000">
            <a:off x="7192888" y="4906888"/>
            <a:ext cx="1951112" cy="195111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sz="3200" smtClean="0"/>
              <a:t>Sources of evidence</a:t>
            </a:r>
          </a:p>
        </p:txBody>
      </p:sp>
      <p:sp>
        <p:nvSpPr>
          <p:cNvPr id="15363" name="Content Placeholder 2"/>
          <p:cNvSpPr>
            <a:spLocks noGrp="1"/>
          </p:cNvSpPr>
          <p:nvPr>
            <p:ph idx="1"/>
          </p:nvPr>
        </p:nvSpPr>
        <p:spPr/>
        <p:txBody>
          <a:bodyPr/>
          <a:lstStyle/>
          <a:p>
            <a:r>
              <a:rPr lang="en-GB" sz="2800" dirty="0" smtClean="0"/>
              <a:t>Direct observation</a:t>
            </a:r>
          </a:p>
          <a:p>
            <a:r>
              <a:rPr lang="en-GB" sz="2800" dirty="0" smtClean="0"/>
              <a:t>Participant observation</a:t>
            </a:r>
          </a:p>
          <a:p>
            <a:r>
              <a:rPr lang="en-GB" sz="2800" dirty="0" smtClean="0"/>
              <a:t>Documents</a:t>
            </a:r>
          </a:p>
          <a:p>
            <a:r>
              <a:rPr lang="en-GB" sz="2800" dirty="0" smtClean="0"/>
              <a:t>Archival records</a:t>
            </a:r>
          </a:p>
          <a:p>
            <a:r>
              <a:rPr lang="en-GB" sz="2800" dirty="0" smtClean="0"/>
              <a:t>Interviews</a:t>
            </a:r>
          </a:p>
          <a:p>
            <a:r>
              <a:rPr lang="en-GB" sz="2800" dirty="0" smtClean="0"/>
              <a:t>Physical artefacts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Strengths of a case study</a:t>
            </a:r>
            <a:endParaRPr lang="en-GB" dirty="0"/>
          </a:p>
        </p:txBody>
      </p:sp>
      <p:sp>
        <p:nvSpPr>
          <p:cNvPr id="3" name="Content Placeholder 2"/>
          <p:cNvSpPr>
            <a:spLocks noGrp="1"/>
          </p:cNvSpPr>
          <p:nvPr>
            <p:ph idx="1"/>
          </p:nvPr>
        </p:nvSpPr>
        <p:spPr>
          <a:xfrm>
            <a:off x="357158" y="1371600"/>
            <a:ext cx="8286808" cy="4629168"/>
          </a:xfrm>
        </p:spPr>
        <p:txBody>
          <a:bodyPr>
            <a:normAutofit fontScale="92500" lnSpcReduction="20000"/>
          </a:bodyPr>
          <a:lstStyle/>
          <a:p>
            <a:r>
              <a:rPr lang="en-GB" sz="2800" dirty="0" smtClean="0"/>
              <a:t>Allows in-depth investigation</a:t>
            </a:r>
          </a:p>
          <a:p>
            <a:r>
              <a:rPr lang="en-GB" sz="2800" dirty="0" smtClean="0"/>
              <a:t>Copes with complexity</a:t>
            </a:r>
          </a:p>
          <a:p>
            <a:r>
              <a:rPr lang="en-GB" sz="2800" dirty="0" smtClean="0"/>
              <a:t>Provides a ‘rounded’ picture (from the multiple sources of evidence)</a:t>
            </a:r>
          </a:p>
          <a:p>
            <a:r>
              <a:rPr lang="en-GB" sz="2800" dirty="0" smtClean="0"/>
              <a:t>Generally qualitative in nature</a:t>
            </a:r>
          </a:p>
          <a:p>
            <a:r>
              <a:rPr lang="en-GB" sz="2800" dirty="0" smtClean="0"/>
              <a:t>Methodological triangulation is ‘built-in’</a:t>
            </a:r>
          </a:p>
          <a:p>
            <a:r>
              <a:rPr lang="en-GB" sz="2800" dirty="0" smtClean="0"/>
              <a:t>Findings are often easily understood</a:t>
            </a:r>
          </a:p>
          <a:p>
            <a:r>
              <a:rPr lang="en-GB" sz="2800" dirty="0" smtClean="0"/>
              <a:t>Good fit with small-scale research and a single researcher in a short period of time</a:t>
            </a:r>
          </a:p>
          <a:p>
            <a:r>
              <a:rPr lang="en-GB" sz="2800" dirty="0" smtClean="0"/>
              <a:t>In larger-scale research, can be combined with other approaches (e.g. a questionnaire followed by a number of case studies)</a:t>
            </a:r>
            <a:endParaRPr lang="en-GB" sz="2800" dirty="0"/>
          </a:p>
        </p:txBody>
      </p:sp>
    </p:spTree>
    <p:extLst>
      <p:ext uri="{BB962C8B-B14F-4D97-AF65-F5344CB8AC3E}">
        <p14:creationId xmlns:p14="http://schemas.microsoft.com/office/powerpoint/2010/main" xmlns="" val="370458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Weaknesses of a case study</a:t>
            </a:r>
            <a:endParaRPr lang="en-GB" dirty="0"/>
          </a:p>
        </p:txBody>
      </p:sp>
      <p:sp>
        <p:nvSpPr>
          <p:cNvPr id="3" name="Content Placeholder 2"/>
          <p:cNvSpPr>
            <a:spLocks noGrp="1"/>
          </p:cNvSpPr>
          <p:nvPr>
            <p:ph idx="1"/>
          </p:nvPr>
        </p:nvSpPr>
        <p:spPr>
          <a:xfrm>
            <a:off x="571472" y="1371600"/>
            <a:ext cx="8001056" cy="4557730"/>
          </a:xfrm>
        </p:spPr>
        <p:txBody>
          <a:bodyPr/>
          <a:lstStyle/>
          <a:p>
            <a:r>
              <a:rPr lang="en-GB" dirty="0" smtClean="0"/>
              <a:t>Lack of ‘rigour’</a:t>
            </a:r>
          </a:p>
          <a:p>
            <a:r>
              <a:rPr lang="en-GB" dirty="0" smtClean="0"/>
              <a:t>Lack of ‘</a:t>
            </a:r>
            <a:r>
              <a:rPr lang="en-GB" dirty="0" err="1" smtClean="0"/>
              <a:t>generalisability</a:t>
            </a:r>
            <a:r>
              <a:rPr lang="en-GB" dirty="0" smtClean="0"/>
              <a:t>’ – findings might be unique to the case</a:t>
            </a:r>
          </a:p>
          <a:p>
            <a:r>
              <a:rPr lang="en-GB" dirty="0" smtClean="0"/>
              <a:t>May generate a large quantity of data</a:t>
            </a:r>
          </a:p>
          <a:p>
            <a:r>
              <a:rPr lang="en-GB" dirty="0" smtClean="0"/>
              <a:t>Access may be uneven</a:t>
            </a:r>
          </a:p>
          <a:p>
            <a:r>
              <a:rPr lang="en-GB" dirty="0" smtClean="0"/>
              <a:t>Can be demanding of researcher’s time (in terms of both data collection and interpretation and analysis)</a:t>
            </a:r>
            <a:endParaRPr lang="en-GB" dirty="0"/>
          </a:p>
        </p:txBody>
      </p:sp>
    </p:spTree>
    <p:extLst>
      <p:ext uri="{BB962C8B-B14F-4D97-AF65-F5344CB8AC3E}">
        <p14:creationId xmlns:p14="http://schemas.microsoft.com/office/powerpoint/2010/main" xmlns="" val="94411701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874</TotalTime>
  <Words>1720</Words>
  <Application>Microsoft Office PowerPoint</Application>
  <PresentationFormat>On-screen Show (4:3)</PresentationFormat>
  <Paragraphs>181</Paragraphs>
  <Slides>24</Slides>
  <Notes>23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Office Theme</vt:lpstr>
      <vt:lpstr>Photo Editor Photo</vt:lpstr>
      <vt:lpstr>Slide 1</vt:lpstr>
      <vt:lpstr>Recommended reading</vt:lpstr>
      <vt:lpstr>Activity: Confusing Terminology</vt:lpstr>
      <vt:lpstr>Case Study</vt:lpstr>
      <vt:lpstr>Bassey (2007:143)  ‘A case study is an empirical enquiry which is:</vt:lpstr>
      <vt:lpstr> </vt:lpstr>
      <vt:lpstr>Sources of evidence</vt:lpstr>
      <vt:lpstr>Strengths of a case study</vt:lpstr>
      <vt:lpstr>Weaknesses of a case study</vt:lpstr>
      <vt:lpstr>Conclusion </vt:lpstr>
      <vt:lpstr>Activity: Ethics</vt:lpstr>
      <vt:lpstr>Ethics in educational research</vt:lpstr>
      <vt:lpstr>Bias from Walford (2001)</vt:lpstr>
      <vt:lpstr>Activity: Informed consent Respect for dignity and privacy</vt:lpstr>
      <vt:lpstr>Informed consent</vt:lpstr>
      <vt:lpstr>Informed consent – insider research</vt:lpstr>
      <vt:lpstr>Special issue with children</vt:lpstr>
      <vt:lpstr>Activity: Anonymity</vt:lpstr>
      <vt:lpstr>Anonymity</vt:lpstr>
      <vt:lpstr>Anonymity</vt:lpstr>
      <vt:lpstr>Confidentiality</vt:lpstr>
      <vt:lpstr>Activity: Sampling bias</vt:lpstr>
      <vt:lpstr>Activity: Insider research</vt:lpstr>
      <vt:lpstr>Insider research</vt:lpstr>
    </vt:vector>
  </TitlesOfParts>
  <Company>Law Courseware Consortium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John Dale</dc:creator>
  <cp:lastModifiedBy>ELM User</cp:lastModifiedBy>
  <cp:revision>112</cp:revision>
  <cp:lastPrinted>2001-12-07T16:14:49Z</cp:lastPrinted>
  <dcterms:created xsi:type="dcterms:W3CDTF">2002-02-27T09:10:39Z</dcterms:created>
  <dcterms:modified xsi:type="dcterms:W3CDTF">2012-09-26T22:26:42Z</dcterms:modified>
</cp:coreProperties>
</file>