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Default Extension="pdf" ContentType="application/pdf"/>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4"/>
  </p:notesMasterIdLst>
  <p:handoutMasterIdLst>
    <p:handoutMasterId r:id="rId25"/>
  </p:handoutMasterIdLst>
  <p:sldIdLst>
    <p:sldId id="272" r:id="rId2"/>
    <p:sldId id="256" r:id="rId3"/>
    <p:sldId id="257" r:id="rId4"/>
    <p:sldId id="271" r:id="rId5"/>
    <p:sldId id="274" r:id="rId6"/>
    <p:sldId id="275" r:id="rId7"/>
    <p:sldId id="265" r:id="rId8"/>
    <p:sldId id="266" r:id="rId9"/>
    <p:sldId id="267" r:id="rId10"/>
    <p:sldId id="268" r:id="rId11"/>
    <p:sldId id="261" r:id="rId12"/>
    <p:sldId id="262" r:id="rId13"/>
    <p:sldId id="263" r:id="rId14"/>
    <p:sldId id="258" r:id="rId15"/>
    <p:sldId id="260" r:id="rId16"/>
    <p:sldId id="259" r:id="rId17"/>
    <p:sldId id="269" r:id="rId18"/>
    <p:sldId id="270" r:id="rId19"/>
    <p:sldId id="273" r:id="rId20"/>
    <p:sldId id="277" r:id="rId21"/>
    <p:sldId id="278" r:id="rId22"/>
    <p:sldId id="279"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34" d="100"/>
          <a:sy n="134" d="100"/>
        </p:scale>
        <p:origin x="-172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4BEE59-21BF-5B4D-B3FC-EC86D5A4E945}" type="datetimeFigureOut">
              <a:rPr lang="en-US" smtClean="0"/>
              <a:pPr/>
              <a:t>1/5/13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C46B423-1CF8-0B46-885D-54296F960739}"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29197A-FC5E-2243-A2FE-1CDA4E1FF9E8}" type="datetimeFigureOut">
              <a:rPr lang="en-US" smtClean="0"/>
              <a:pPr/>
              <a:t>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32EE9C-A25D-D946-8CE9-95A17578E7C9}"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B1B93A5-F3FA-9440-88E9-70C00FBEFC14}" type="datetime1">
              <a:rPr lang="en-US" smtClean="0"/>
              <a:pPr/>
              <a:t>1/5/13</a:t>
            </a:fld>
            <a:endParaRPr lang="en-US"/>
          </a:p>
        </p:txBody>
      </p:sp>
      <p:sp>
        <p:nvSpPr>
          <p:cNvPr id="5" name="Footer Placeholder 4"/>
          <p:cNvSpPr>
            <a:spLocks noGrp="1"/>
          </p:cNvSpPr>
          <p:nvPr>
            <p:ph type="ftr" sz="quarter" idx="11"/>
          </p:nvPr>
        </p:nvSpPr>
        <p:spPr/>
        <p:txBody>
          <a:bodyPr/>
          <a:lstStyle/>
          <a:p>
            <a:r>
              <a:rPr lang="en-US" smtClean="0"/>
              <a:t>Standards</a:t>
            </a:r>
            <a:endParaRPr lang="en-US"/>
          </a:p>
        </p:txBody>
      </p:sp>
      <p:sp>
        <p:nvSpPr>
          <p:cNvPr id="6" name="Slide Number Placeholder 5"/>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EF1BBD6-72FB-7349-BB50-4E67D9EE45F4}" type="datetime1">
              <a:rPr lang="en-US" smtClean="0"/>
              <a:pPr/>
              <a:t>1/5/13</a:t>
            </a:fld>
            <a:endParaRPr lang="en-US"/>
          </a:p>
        </p:txBody>
      </p:sp>
      <p:sp>
        <p:nvSpPr>
          <p:cNvPr id="5" name="Footer Placeholder 4"/>
          <p:cNvSpPr>
            <a:spLocks noGrp="1"/>
          </p:cNvSpPr>
          <p:nvPr>
            <p:ph type="ftr" sz="quarter" idx="11"/>
          </p:nvPr>
        </p:nvSpPr>
        <p:spPr/>
        <p:txBody>
          <a:bodyPr/>
          <a:lstStyle/>
          <a:p>
            <a:r>
              <a:rPr lang="en-US" smtClean="0"/>
              <a:t>Standards</a:t>
            </a:r>
            <a:endParaRPr lang="en-US"/>
          </a:p>
        </p:txBody>
      </p:sp>
      <p:sp>
        <p:nvSpPr>
          <p:cNvPr id="6" name="Slide Number Placeholder 5"/>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56D55DE-54DF-084D-B45F-1E5283DEFB02}" type="datetime1">
              <a:rPr lang="en-US" smtClean="0"/>
              <a:pPr/>
              <a:t>1/5/13</a:t>
            </a:fld>
            <a:endParaRPr lang="en-US"/>
          </a:p>
        </p:txBody>
      </p:sp>
      <p:sp>
        <p:nvSpPr>
          <p:cNvPr id="5" name="Footer Placeholder 4"/>
          <p:cNvSpPr>
            <a:spLocks noGrp="1"/>
          </p:cNvSpPr>
          <p:nvPr>
            <p:ph type="ftr" sz="quarter" idx="11"/>
          </p:nvPr>
        </p:nvSpPr>
        <p:spPr/>
        <p:txBody>
          <a:bodyPr/>
          <a:lstStyle/>
          <a:p>
            <a:r>
              <a:rPr lang="en-US" smtClean="0"/>
              <a:t>Standards</a:t>
            </a:r>
            <a:endParaRPr lang="en-US"/>
          </a:p>
        </p:txBody>
      </p:sp>
      <p:sp>
        <p:nvSpPr>
          <p:cNvPr id="6" name="Slide Number Placeholder 5"/>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83555DF-ACC0-4C46-9D97-E2EAAE99953F}" type="datetime1">
              <a:rPr lang="en-US" smtClean="0"/>
              <a:pPr/>
              <a:t>1/5/13</a:t>
            </a:fld>
            <a:endParaRPr lang="en-US"/>
          </a:p>
        </p:txBody>
      </p:sp>
      <p:sp>
        <p:nvSpPr>
          <p:cNvPr id="5" name="Footer Placeholder 4"/>
          <p:cNvSpPr>
            <a:spLocks noGrp="1"/>
          </p:cNvSpPr>
          <p:nvPr>
            <p:ph type="ftr" sz="quarter" idx="11"/>
          </p:nvPr>
        </p:nvSpPr>
        <p:spPr/>
        <p:txBody>
          <a:bodyPr/>
          <a:lstStyle/>
          <a:p>
            <a:r>
              <a:rPr lang="en-US" smtClean="0"/>
              <a:t>Standards</a:t>
            </a:r>
            <a:endParaRPr lang="en-US"/>
          </a:p>
        </p:txBody>
      </p:sp>
      <p:sp>
        <p:nvSpPr>
          <p:cNvPr id="6" name="Slide Number Placeholder 5"/>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0649C55-9F68-7B41-B10B-98174F28697B}" type="datetime1">
              <a:rPr lang="en-US" smtClean="0"/>
              <a:pPr/>
              <a:t>1/5/13</a:t>
            </a:fld>
            <a:endParaRPr lang="en-US"/>
          </a:p>
        </p:txBody>
      </p:sp>
      <p:sp>
        <p:nvSpPr>
          <p:cNvPr id="5" name="Footer Placeholder 4"/>
          <p:cNvSpPr>
            <a:spLocks noGrp="1"/>
          </p:cNvSpPr>
          <p:nvPr>
            <p:ph type="ftr" sz="quarter" idx="11"/>
          </p:nvPr>
        </p:nvSpPr>
        <p:spPr/>
        <p:txBody>
          <a:bodyPr/>
          <a:lstStyle/>
          <a:p>
            <a:r>
              <a:rPr lang="en-US" smtClean="0"/>
              <a:t>Standards</a:t>
            </a:r>
            <a:endParaRPr lang="en-US"/>
          </a:p>
        </p:txBody>
      </p:sp>
      <p:sp>
        <p:nvSpPr>
          <p:cNvPr id="6" name="Slide Number Placeholder 5"/>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9AE35CDF-8CFA-F44F-9065-DA311770A51A}" type="datetime1">
              <a:rPr lang="en-US" smtClean="0"/>
              <a:pPr/>
              <a:t>1/5/13</a:t>
            </a:fld>
            <a:endParaRPr lang="en-US"/>
          </a:p>
        </p:txBody>
      </p:sp>
      <p:sp>
        <p:nvSpPr>
          <p:cNvPr id="6" name="Footer Placeholder 5"/>
          <p:cNvSpPr>
            <a:spLocks noGrp="1"/>
          </p:cNvSpPr>
          <p:nvPr>
            <p:ph type="ftr" sz="quarter" idx="11"/>
          </p:nvPr>
        </p:nvSpPr>
        <p:spPr/>
        <p:txBody>
          <a:bodyPr/>
          <a:lstStyle/>
          <a:p>
            <a:r>
              <a:rPr lang="en-US" smtClean="0"/>
              <a:t>Standards</a:t>
            </a:r>
            <a:endParaRPr lang="en-US"/>
          </a:p>
        </p:txBody>
      </p:sp>
      <p:sp>
        <p:nvSpPr>
          <p:cNvPr id="7" name="Slide Number Placeholder 6"/>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FB4B95A-9117-2D4A-9118-B3C181D5F309}" type="datetime1">
              <a:rPr lang="en-US" smtClean="0"/>
              <a:pPr/>
              <a:t>1/5/13</a:t>
            </a:fld>
            <a:endParaRPr lang="en-US"/>
          </a:p>
        </p:txBody>
      </p:sp>
      <p:sp>
        <p:nvSpPr>
          <p:cNvPr id="8" name="Footer Placeholder 7"/>
          <p:cNvSpPr>
            <a:spLocks noGrp="1"/>
          </p:cNvSpPr>
          <p:nvPr>
            <p:ph type="ftr" sz="quarter" idx="11"/>
          </p:nvPr>
        </p:nvSpPr>
        <p:spPr/>
        <p:txBody>
          <a:bodyPr/>
          <a:lstStyle/>
          <a:p>
            <a:r>
              <a:rPr lang="en-US" smtClean="0"/>
              <a:t>Standards</a:t>
            </a:r>
            <a:endParaRPr lang="en-US"/>
          </a:p>
        </p:txBody>
      </p:sp>
      <p:sp>
        <p:nvSpPr>
          <p:cNvPr id="9" name="Slide Number Placeholder 8"/>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F3E6A78-7006-A845-B9AC-EFB887FB2606}" type="datetime1">
              <a:rPr lang="en-US" smtClean="0"/>
              <a:pPr/>
              <a:t>1/5/13</a:t>
            </a:fld>
            <a:endParaRPr lang="en-US"/>
          </a:p>
        </p:txBody>
      </p:sp>
      <p:sp>
        <p:nvSpPr>
          <p:cNvPr id="4" name="Footer Placeholder 3"/>
          <p:cNvSpPr>
            <a:spLocks noGrp="1"/>
          </p:cNvSpPr>
          <p:nvPr>
            <p:ph type="ftr" sz="quarter" idx="11"/>
          </p:nvPr>
        </p:nvSpPr>
        <p:spPr/>
        <p:txBody>
          <a:bodyPr/>
          <a:lstStyle/>
          <a:p>
            <a:r>
              <a:rPr lang="en-US" smtClean="0"/>
              <a:t>Standards</a:t>
            </a:r>
            <a:endParaRPr lang="en-US"/>
          </a:p>
        </p:txBody>
      </p:sp>
      <p:sp>
        <p:nvSpPr>
          <p:cNvPr id="5" name="Slide Number Placeholder 4"/>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C85808-3547-B64D-85C8-2ECD62558704}" type="datetime1">
              <a:rPr lang="en-US" smtClean="0"/>
              <a:pPr/>
              <a:t>1/5/13</a:t>
            </a:fld>
            <a:endParaRPr lang="en-US"/>
          </a:p>
        </p:txBody>
      </p:sp>
      <p:sp>
        <p:nvSpPr>
          <p:cNvPr id="3" name="Footer Placeholder 2"/>
          <p:cNvSpPr>
            <a:spLocks noGrp="1"/>
          </p:cNvSpPr>
          <p:nvPr>
            <p:ph type="ftr" sz="quarter" idx="11"/>
          </p:nvPr>
        </p:nvSpPr>
        <p:spPr/>
        <p:txBody>
          <a:bodyPr/>
          <a:lstStyle/>
          <a:p>
            <a:r>
              <a:rPr lang="en-US" smtClean="0"/>
              <a:t>Standards</a:t>
            </a:r>
            <a:endParaRPr lang="en-US"/>
          </a:p>
        </p:txBody>
      </p:sp>
      <p:sp>
        <p:nvSpPr>
          <p:cNvPr id="4" name="Slide Number Placeholder 3"/>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0085366-E5EA-DA40-8B01-1CBEF4F5F366}" type="datetime1">
              <a:rPr lang="en-US" smtClean="0"/>
              <a:pPr/>
              <a:t>1/5/13</a:t>
            </a:fld>
            <a:endParaRPr lang="en-US"/>
          </a:p>
        </p:txBody>
      </p:sp>
      <p:sp>
        <p:nvSpPr>
          <p:cNvPr id="6" name="Footer Placeholder 5"/>
          <p:cNvSpPr>
            <a:spLocks noGrp="1"/>
          </p:cNvSpPr>
          <p:nvPr>
            <p:ph type="ftr" sz="quarter" idx="11"/>
          </p:nvPr>
        </p:nvSpPr>
        <p:spPr/>
        <p:txBody>
          <a:bodyPr/>
          <a:lstStyle/>
          <a:p>
            <a:r>
              <a:rPr lang="en-US" smtClean="0"/>
              <a:t>Standards</a:t>
            </a:r>
            <a:endParaRPr lang="en-US"/>
          </a:p>
        </p:txBody>
      </p:sp>
      <p:sp>
        <p:nvSpPr>
          <p:cNvPr id="7" name="Slide Number Placeholder 6"/>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8AD341E-228E-5E43-9DD0-0D49C5ED2EBD}" type="datetime1">
              <a:rPr lang="en-US" smtClean="0"/>
              <a:pPr/>
              <a:t>1/5/13</a:t>
            </a:fld>
            <a:endParaRPr lang="en-US"/>
          </a:p>
        </p:txBody>
      </p:sp>
      <p:sp>
        <p:nvSpPr>
          <p:cNvPr id="6" name="Footer Placeholder 5"/>
          <p:cNvSpPr>
            <a:spLocks noGrp="1"/>
          </p:cNvSpPr>
          <p:nvPr>
            <p:ph type="ftr" sz="quarter" idx="11"/>
          </p:nvPr>
        </p:nvSpPr>
        <p:spPr/>
        <p:txBody>
          <a:bodyPr/>
          <a:lstStyle/>
          <a:p>
            <a:r>
              <a:rPr lang="en-US" smtClean="0"/>
              <a:t>Standards</a:t>
            </a:r>
            <a:endParaRPr lang="en-US"/>
          </a:p>
        </p:txBody>
      </p:sp>
      <p:sp>
        <p:nvSpPr>
          <p:cNvPr id="7" name="Slide Number Placeholder 6"/>
          <p:cNvSpPr>
            <a:spLocks noGrp="1"/>
          </p:cNvSpPr>
          <p:nvPr>
            <p:ph type="sldNum" sz="quarter" idx="12"/>
          </p:nvPr>
        </p:nvSpPr>
        <p:spPr/>
        <p:txBody>
          <a:bodyPr/>
          <a:lstStyle/>
          <a:p>
            <a:fld id="{D1D4C74F-33ED-3743-945F-83D8FA5E10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E448A9-9874-C240-866C-5D8402904800}" type="datetime1">
              <a:rPr lang="en-US" smtClean="0"/>
              <a:pPr/>
              <a:t>1/5/13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Standards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D4C74F-33ED-3743-945F-83D8FA5E10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df"/><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logs.r.ftdata.co.uk/ftdata/files/2012/02/perf6.jpg" TargetMode="External"/><Relationship Id="rId3" Type="http://schemas.openxmlformats.org/officeDocument/2006/relationships/image" Target="../media/image1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oleObject" Target="Document2!OLE_LINK1" TargetMode="External"/><Relationship Id="rId5" Type="http://schemas.openxmlformats.org/officeDocument/2006/relationships/image" Target="../media/image2.jpe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Chinese Art.JPG"/>
          <p:cNvPicPr>
            <a:picLocks noChangeAspect="1"/>
          </p:cNvPicPr>
          <p:nvPr/>
        </p:nvPicPr>
        <p:blipFill>
          <a:blip r:embed="rId2"/>
          <a:stretch>
            <a:fillRect/>
          </a:stretch>
        </p:blipFill>
        <p:spPr>
          <a:xfrm>
            <a:off x="1752600" y="649277"/>
            <a:ext cx="1498443" cy="1433409"/>
          </a:xfrm>
          <a:prstGeom prst="rect">
            <a:avLst/>
          </a:prstGeom>
          <a:ln w="12700">
            <a:solidFill>
              <a:schemeClr val="tx1"/>
            </a:solidFill>
          </a:ln>
        </p:spPr>
      </p:pic>
      <p:pic>
        <p:nvPicPr>
          <p:cNvPr id="5" name="Picture 4" descr="young-woman-with-a-book-1875.jpg!Blog.jpg"/>
          <p:cNvPicPr>
            <a:picLocks noChangeAspect="1"/>
          </p:cNvPicPr>
          <p:nvPr/>
        </p:nvPicPr>
        <p:blipFill>
          <a:blip r:embed="rId3"/>
          <a:stretch>
            <a:fillRect/>
          </a:stretch>
        </p:blipFill>
        <p:spPr>
          <a:xfrm>
            <a:off x="4813781" y="4439917"/>
            <a:ext cx="1832315" cy="1337590"/>
          </a:xfrm>
          <a:prstGeom prst="rect">
            <a:avLst/>
          </a:prstGeom>
          <a:ln w="12700" cmpd="sng">
            <a:solidFill>
              <a:schemeClr val="tx1"/>
            </a:solidFill>
          </a:ln>
        </p:spPr>
      </p:pic>
      <p:sp>
        <p:nvSpPr>
          <p:cNvPr id="7" name="TextBox 6"/>
          <p:cNvSpPr txBox="1"/>
          <p:nvPr/>
        </p:nvSpPr>
        <p:spPr>
          <a:xfrm>
            <a:off x="1752600" y="2807173"/>
            <a:ext cx="4893496" cy="584776"/>
          </a:xfrm>
          <a:prstGeom prst="rect">
            <a:avLst/>
          </a:prstGeom>
          <a:noFill/>
          <a:ln w="19050" cmpd="dbl">
            <a:solidFill>
              <a:srgbClr val="FF0000"/>
            </a:solidFill>
          </a:ln>
        </p:spPr>
        <p:txBody>
          <a:bodyPr wrap="square" rtlCol="0">
            <a:spAutoFit/>
          </a:bodyPr>
          <a:lstStyle/>
          <a:p>
            <a:r>
              <a:rPr lang="en-US" sz="1600" dirty="0" smtClean="0"/>
              <a:t>How should we define, measure, compare and improve</a:t>
            </a:r>
          </a:p>
          <a:p>
            <a:r>
              <a:rPr lang="en-US" sz="1600" dirty="0" smtClean="0"/>
              <a:t>Standards?</a:t>
            </a:r>
            <a:endParaRPr lang="en-US" sz="1600" dirty="0"/>
          </a:p>
        </p:txBody>
      </p:sp>
      <p:sp>
        <p:nvSpPr>
          <p:cNvPr id="8" name="Slide Number Placeholder 7"/>
          <p:cNvSpPr>
            <a:spLocks noGrp="1"/>
          </p:cNvSpPr>
          <p:nvPr>
            <p:ph type="sldNum" sz="quarter" idx="12"/>
          </p:nvPr>
        </p:nvSpPr>
        <p:spPr/>
        <p:txBody>
          <a:bodyPr/>
          <a:lstStyle/>
          <a:p>
            <a:fld id="{D1D4C74F-33ED-3743-945F-83D8FA5E1034}" type="slidenum">
              <a:rPr lang="en-US" smtClean="0"/>
              <a:pPr/>
              <a:t>1</a:t>
            </a:fld>
            <a:endParaRPr lang="en-US"/>
          </a:p>
        </p:txBody>
      </p:sp>
      <p:sp>
        <p:nvSpPr>
          <p:cNvPr id="9" name="Footer Placeholder 8"/>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02FC24-E7B8-ED49-A5EC-998E0DCE6917}" type="slidenum">
              <a:rPr lang="en-US" smtClean="0"/>
              <a:pPr/>
              <a:t>10</a:t>
            </a:fld>
            <a:endParaRPr lang="en-US" dirty="0"/>
          </a:p>
        </p:txBody>
      </p:sp>
      <p:sp>
        <p:nvSpPr>
          <p:cNvPr id="5" name="TextBox 4"/>
          <p:cNvSpPr txBox="1"/>
          <p:nvPr/>
        </p:nvSpPr>
        <p:spPr>
          <a:xfrm>
            <a:off x="1384550" y="1117140"/>
            <a:ext cx="6951398" cy="1815882"/>
          </a:xfrm>
          <a:prstGeom prst="rect">
            <a:avLst/>
          </a:prstGeom>
          <a:noFill/>
        </p:spPr>
        <p:txBody>
          <a:bodyPr wrap="square" rtlCol="0">
            <a:spAutoFit/>
          </a:bodyPr>
          <a:lstStyle/>
          <a:p>
            <a:r>
              <a:rPr lang="en-GB" sz="1400" b="1" dirty="0" smtClean="0"/>
              <a:t>Assignment Moderation</a:t>
            </a:r>
            <a:endParaRPr lang="en-GB" sz="1400" dirty="0" smtClean="0"/>
          </a:p>
          <a:p>
            <a:r>
              <a:rPr lang="en-GB" sz="1400" dirty="0" smtClean="0"/>
              <a:t>The moderation assignment was taken from the Research Methods module and focused on the use of classroom observation for professional development. Twenty-four tutors and core team members marked the moderation script and thank you to all colleagues for taking the time to review and offer feedback on this assignment. As in previous years, there was a range of grades awarded by the tutors. This year the range was wide, including 3A, 7B, 10C and 4D grades, in relation to the original grade of a B. </a:t>
            </a:r>
          </a:p>
          <a:p>
            <a:endParaRPr lang="en-US" sz="1400" dirty="0"/>
          </a:p>
        </p:txBody>
      </p:sp>
      <p:sp>
        <p:nvSpPr>
          <p:cNvPr id="6" name="Footer Placeholder 5"/>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Q_test_curve.png"/>
          <p:cNvPicPr>
            <a:picLocks noChangeAspect="1"/>
          </p:cNvPicPr>
          <p:nvPr/>
        </p:nvPicPr>
        <p:blipFill>
          <a:blip r:embed="rId2"/>
          <a:stretch>
            <a:fillRect/>
          </a:stretch>
        </p:blipFill>
        <p:spPr>
          <a:xfrm>
            <a:off x="1204913" y="1123709"/>
            <a:ext cx="6299200" cy="2717800"/>
          </a:xfrm>
          <a:prstGeom prst="rect">
            <a:avLst/>
          </a:prstGeom>
        </p:spPr>
      </p:pic>
      <p:sp>
        <p:nvSpPr>
          <p:cNvPr id="5" name="TextBox 4"/>
          <p:cNvSpPr txBox="1"/>
          <p:nvPr/>
        </p:nvSpPr>
        <p:spPr>
          <a:xfrm>
            <a:off x="1204913" y="4096181"/>
            <a:ext cx="6299200" cy="338554"/>
          </a:xfrm>
          <a:prstGeom prst="rect">
            <a:avLst/>
          </a:prstGeom>
          <a:noFill/>
        </p:spPr>
        <p:txBody>
          <a:bodyPr wrap="square" rtlCol="0">
            <a:spAutoFit/>
          </a:bodyPr>
          <a:lstStyle/>
          <a:p>
            <a:pPr algn="ctr"/>
            <a:r>
              <a:rPr lang="en-US" sz="1600" dirty="0" smtClean="0"/>
              <a:t>IQ Test Curve</a:t>
            </a:r>
            <a:endParaRPr lang="en-US" sz="1600" dirty="0"/>
          </a:p>
        </p:txBody>
      </p:sp>
      <p:sp>
        <p:nvSpPr>
          <p:cNvPr id="6" name="Slide Number Placeholder 5"/>
          <p:cNvSpPr>
            <a:spLocks noGrp="1"/>
          </p:cNvSpPr>
          <p:nvPr>
            <p:ph type="sldNum" sz="quarter" idx="12"/>
          </p:nvPr>
        </p:nvSpPr>
        <p:spPr/>
        <p:txBody>
          <a:bodyPr/>
          <a:lstStyle/>
          <a:p>
            <a:fld id="{D1D4C74F-33ED-3743-945F-83D8FA5E1034}" type="slidenum">
              <a:rPr lang="en-US" smtClean="0"/>
              <a:pPr/>
              <a:t>11</a:t>
            </a:fld>
            <a:endParaRPr lang="en-US"/>
          </a:p>
        </p:txBody>
      </p:sp>
      <p:sp>
        <p:nvSpPr>
          <p:cNvPr id="7" name="Footer Placeholder 6"/>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Stata_intro_svy_sem_1.gif"/>
          <p:cNvPicPr>
            <a:picLocks noChangeAspect="1"/>
          </p:cNvPicPr>
          <p:nvPr/>
        </p:nvPicPr>
        <p:blipFill>
          <a:blip r:embed="rId2"/>
          <a:stretch>
            <a:fillRect/>
          </a:stretch>
        </p:blipFill>
        <p:spPr>
          <a:xfrm>
            <a:off x="1674813" y="999052"/>
            <a:ext cx="5778500" cy="4229101"/>
          </a:xfrm>
          <a:prstGeom prst="rect">
            <a:avLst/>
          </a:prstGeom>
        </p:spPr>
      </p:pic>
      <p:sp>
        <p:nvSpPr>
          <p:cNvPr id="6" name="TextBox 5"/>
          <p:cNvSpPr txBox="1"/>
          <p:nvPr/>
        </p:nvSpPr>
        <p:spPr>
          <a:xfrm>
            <a:off x="1795141" y="5471123"/>
            <a:ext cx="5658172" cy="307777"/>
          </a:xfrm>
          <a:prstGeom prst="rect">
            <a:avLst/>
          </a:prstGeom>
          <a:noFill/>
        </p:spPr>
        <p:txBody>
          <a:bodyPr wrap="square" rtlCol="0">
            <a:spAutoFit/>
          </a:bodyPr>
          <a:lstStyle/>
          <a:p>
            <a:pPr algn="ctr"/>
            <a:r>
              <a:rPr lang="en-US" sz="1400" dirty="0" smtClean="0"/>
              <a:t>Distribution of Marks</a:t>
            </a:r>
            <a:endParaRPr lang="en-US" sz="1400" dirty="0"/>
          </a:p>
        </p:txBody>
      </p:sp>
      <p:sp>
        <p:nvSpPr>
          <p:cNvPr id="7" name="Slide Number Placeholder 6"/>
          <p:cNvSpPr>
            <a:spLocks noGrp="1"/>
          </p:cNvSpPr>
          <p:nvPr>
            <p:ph type="sldNum" sz="quarter" idx="12"/>
          </p:nvPr>
        </p:nvSpPr>
        <p:spPr/>
        <p:txBody>
          <a:bodyPr/>
          <a:lstStyle/>
          <a:p>
            <a:fld id="{D1D4C74F-33ED-3743-945F-83D8FA5E1034}" type="slidenum">
              <a:rPr lang="en-US" smtClean="0"/>
              <a:pPr/>
              <a:t>12</a:t>
            </a:fld>
            <a:endParaRPr lang="en-US"/>
          </a:p>
        </p:txBody>
      </p:sp>
      <p:sp>
        <p:nvSpPr>
          <p:cNvPr id="8" name="Footer Placeholder 7"/>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mages.jpeg"/>
          <p:cNvPicPr>
            <a:picLocks noChangeAspect="1"/>
          </p:cNvPicPr>
          <p:nvPr/>
        </p:nvPicPr>
        <p:blipFill>
          <a:blip r:embed="rId2"/>
          <a:stretch>
            <a:fillRect/>
          </a:stretch>
        </p:blipFill>
        <p:spPr>
          <a:xfrm>
            <a:off x="2665413" y="1444625"/>
            <a:ext cx="3568700" cy="2286000"/>
          </a:xfrm>
          <a:prstGeom prst="rect">
            <a:avLst/>
          </a:prstGeom>
        </p:spPr>
      </p:pic>
      <p:sp>
        <p:nvSpPr>
          <p:cNvPr id="5" name="TextBox 4"/>
          <p:cNvSpPr txBox="1"/>
          <p:nvPr/>
        </p:nvSpPr>
        <p:spPr>
          <a:xfrm>
            <a:off x="2665413" y="4105729"/>
            <a:ext cx="3568700" cy="307777"/>
          </a:xfrm>
          <a:prstGeom prst="rect">
            <a:avLst/>
          </a:prstGeom>
          <a:noFill/>
        </p:spPr>
        <p:txBody>
          <a:bodyPr wrap="square" rtlCol="0">
            <a:spAutoFit/>
          </a:bodyPr>
          <a:lstStyle/>
          <a:p>
            <a:pPr algn="ctr"/>
            <a:r>
              <a:rPr lang="en-US" sz="1400" dirty="0" smtClean="0"/>
              <a:t>Normal Distribution Curve</a:t>
            </a:r>
            <a:endParaRPr lang="en-US" sz="1400" dirty="0"/>
          </a:p>
        </p:txBody>
      </p:sp>
      <p:sp>
        <p:nvSpPr>
          <p:cNvPr id="6" name="Slide Number Placeholder 5"/>
          <p:cNvSpPr>
            <a:spLocks noGrp="1"/>
          </p:cNvSpPr>
          <p:nvPr>
            <p:ph type="sldNum" sz="quarter" idx="12"/>
          </p:nvPr>
        </p:nvSpPr>
        <p:spPr/>
        <p:txBody>
          <a:bodyPr/>
          <a:lstStyle/>
          <a:p>
            <a:fld id="{D1D4C74F-33ED-3743-945F-83D8FA5E1034}" type="slidenum">
              <a:rPr lang="en-US" smtClean="0"/>
              <a:pPr/>
              <a:t>13</a:t>
            </a:fld>
            <a:endParaRPr lang="en-US"/>
          </a:p>
        </p:txBody>
      </p:sp>
      <p:sp>
        <p:nvSpPr>
          <p:cNvPr id="7" name="Footer Placeholder 6"/>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59827" y="1142287"/>
            <a:ext cx="7462222" cy="3390636"/>
          </a:xfrm>
          <a:prstGeom prst="rect">
            <a:avLst/>
          </a:prstGeom>
        </p:spPr>
      </p:pic>
      <p:sp>
        <p:nvSpPr>
          <p:cNvPr id="5" name="TextBox 4"/>
          <p:cNvSpPr txBox="1"/>
          <p:nvPr/>
        </p:nvSpPr>
        <p:spPr>
          <a:xfrm>
            <a:off x="1881079" y="4974616"/>
            <a:ext cx="2368058" cy="523220"/>
          </a:xfrm>
          <a:prstGeom prst="rect">
            <a:avLst/>
          </a:prstGeom>
          <a:noFill/>
        </p:spPr>
        <p:txBody>
          <a:bodyPr wrap="square" rtlCol="0">
            <a:spAutoFit/>
          </a:bodyPr>
          <a:lstStyle/>
          <a:p>
            <a:r>
              <a:rPr lang="en-US" sz="1400" dirty="0" smtClean="0"/>
              <a:t>How did the boards achieve this?</a:t>
            </a:r>
            <a:endParaRPr lang="en-US" sz="1400" dirty="0"/>
          </a:p>
        </p:txBody>
      </p:sp>
      <p:sp>
        <p:nvSpPr>
          <p:cNvPr id="6" name="Slide Number Placeholder 5"/>
          <p:cNvSpPr>
            <a:spLocks noGrp="1"/>
          </p:cNvSpPr>
          <p:nvPr>
            <p:ph type="sldNum" sz="quarter" idx="12"/>
          </p:nvPr>
        </p:nvSpPr>
        <p:spPr/>
        <p:txBody>
          <a:bodyPr/>
          <a:lstStyle/>
          <a:p>
            <a:fld id="{D1D4C74F-33ED-3743-945F-83D8FA5E1034}" type="slidenum">
              <a:rPr lang="en-US" smtClean="0"/>
              <a:pPr/>
              <a:t>14</a:t>
            </a:fld>
            <a:endParaRPr lang="en-US"/>
          </a:p>
        </p:txBody>
      </p:sp>
      <p:sp>
        <p:nvSpPr>
          <p:cNvPr id="7" name="Footer Placeholder 6"/>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74079" y="1152046"/>
            <a:ext cx="7678613" cy="3483815"/>
          </a:xfrm>
          <a:prstGeom prst="rect">
            <a:avLst/>
          </a:prstGeom>
        </p:spPr>
      </p:pic>
      <p:sp>
        <p:nvSpPr>
          <p:cNvPr id="5" name="TextBox 4"/>
          <p:cNvSpPr txBox="1"/>
          <p:nvPr/>
        </p:nvSpPr>
        <p:spPr>
          <a:xfrm>
            <a:off x="2072051" y="5022357"/>
            <a:ext cx="3408859" cy="307777"/>
          </a:xfrm>
          <a:prstGeom prst="rect">
            <a:avLst/>
          </a:prstGeom>
          <a:noFill/>
        </p:spPr>
        <p:txBody>
          <a:bodyPr wrap="square" rtlCol="0">
            <a:spAutoFit/>
          </a:bodyPr>
          <a:lstStyle/>
          <a:p>
            <a:r>
              <a:rPr lang="en-US" sz="1400" dirty="0" smtClean="0"/>
              <a:t>How do we explain this trend?</a:t>
            </a:r>
            <a:endParaRPr lang="en-US" sz="1400" dirty="0"/>
          </a:p>
        </p:txBody>
      </p:sp>
      <p:sp>
        <p:nvSpPr>
          <p:cNvPr id="6" name="Slide Number Placeholder 5"/>
          <p:cNvSpPr>
            <a:spLocks noGrp="1"/>
          </p:cNvSpPr>
          <p:nvPr>
            <p:ph type="sldNum" sz="quarter" idx="12"/>
          </p:nvPr>
        </p:nvSpPr>
        <p:spPr/>
        <p:txBody>
          <a:bodyPr/>
          <a:lstStyle/>
          <a:p>
            <a:fld id="{D1D4C74F-33ED-3743-945F-83D8FA5E1034}" type="slidenum">
              <a:rPr lang="en-US" smtClean="0"/>
              <a:pPr/>
              <a:t>15</a:t>
            </a:fld>
            <a:endParaRPr lang="en-US"/>
          </a:p>
        </p:txBody>
      </p:sp>
      <p:sp>
        <p:nvSpPr>
          <p:cNvPr id="7" name="Footer Placeholder 6"/>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A Level Results Trajectory BBC.gif"/>
          <p:cNvPicPr>
            <a:picLocks noChangeAspect="1"/>
          </p:cNvPicPr>
          <p:nvPr/>
        </p:nvPicPr>
        <p:blipFill>
          <a:blip r:embed="rId2"/>
          <a:stretch>
            <a:fillRect/>
          </a:stretch>
        </p:blipFill>
        <p:spPr>
          <a:xfrm>
            <a:off x="2605687" y="853081"/>
            <a:ext cx="3860800" cy="5016500"/>
          </a:xfrm>
          <a:prstGeom prst="rect">
            <a:avLst/>
          </a:prstGeom>
        </p:spPr>
      </p:pic>
      <p:sp>
        <p:nvSpPr>
          <p:cNvPr id="6" name="TextBox 5"/>
          <p:cNvSpPr txBox="1"/>
          <p:nvPr/>
        </p:nvSpPr>
        <p:spPr>
          <a:xfrm>
            <a:off x="6722231" y="4707266"/>
            <a:ext cx="2072051" cy="307777"/>
          </a:xfrm>
          <a:prstGeom prst="rect">
            <a:avLst/>
          </a:prstGeom>
          <a:noFill/>
        </p:spPr>
        <p:txBody>
          <a:bodyPr wrap="square" rtlCol="0">
            <a:spAutoFit/>
          </a:bodyPr>
          <a:lstStyle/>
          <a:p>
            <a:r>
              <a:rPr lang="en-US" sz="1400" dirty="0" smtClean="0"/>
              <a:t>Or this one?</a:t>
            </a:r>
            <a:endParaRPr lang="en-US" sz="1400" dirty="0"/>
          </a:p>
        </p:txBody>
      </p:sp>
      <p:sp>
        <p:nvSpPr>
          <p:cNvPr id="7" name="Slide Number Placeholder 6"/>
          <p:cNvSpPr>
            <a:spLocks noGrp="1"/>
          </p:cNvSpPr>
          <p:nvPr>
            <p:ph type="sldNum" sz="quarter" idx="12"/>
          </p:nvPr>
        </p:nvSpPr>
        <p:spPr/>
        <p:txBody>
          <a:bodyPr/>
          <a:lstStyle/>
          <a:p>
            <a:fld id="{D1D4C74F-33ED-3743-945F-83D8FA5E1034}" type="slidenum">
              <a:rPr lang="en-US" smtClean="0"/>
              <a:pPr/>
              <a:t>16</a:t>
            </a:fld>
            <a:endParaRPr lang="en-US"/>
          </a:p>
        </p:txBody>
      </p:sp>
      <p:sp>
        <p:nvSpPr>
          <p:cNvPr id="8" name="Footer Placeholder 7"/>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02FC24-E7B8-ED49-A5EC-998E0DCE6917}" type="slidenum">
              <a:rPr lang="en-US" smtClean="0"/>
              <a:pPr/>
              <a:t>17</a:t>
            </a:fld>
            <a:endParaRPr lang="en-US" dirty="0"/>
          </a:p>
        </p:txBody>
      </p:sp>
      <p:sp>
        <p:nvSpPr>
          <p:cNvPr id="5" name="TextBox 4"/>
          <p:cNvSpPr txBox="1"/>
          <p:nvPr/>
        </p:nvSpPr>
        <p:spPr>
          <a:xfrm>
            <a:off x="1126738" y="611085"/>
            <a:ext cx="7333342" cy="5170645"/>
          </a:xfrm>
          <a:prstGeom prst="rect">
            <a:avLst/>
          </a:prstGeom>
          <a:noFill/>
          <a:ln w="3175" cmpd="sng">
            <a:solidFill>
              <a:schemeClr val="tx1"/>
            </a:solidFill>
          </a:ln>
        </p:spPr>
        <p:txBody>
          <a:bodyPr wrap="square" rtlCol="0">
            <a:spAutoFit/>
          </a:bodyPr>
          <a:lstStyle/>
          <a:p>
            <a:r>
              <a:rPr lang="en-US" dirty="0" smtClean="0"/>
              <a:t>Criteria for Success – What is a ‘standard’ and how measured?</a:t>
            </a:r>
          </a:p>
          <a:p>
            <a:endParaRPr lang="en-US" sz="1600" dirty="0" smtClean="0"/>
          </a:p>
          <a:p>
            <a:r>
              <a:rPr lang="en-US" sz="1600" dirty="0" smtClean="0"/>
              <a:t>Grade </a:t>
            </a:r>
            <a:r>
              <a:rPr lang="en-US" sz="1600" i="1" dirty="0" smtClean="0"/>
              <a:t>C      </a:t>
            </a:r>
            <a:r>
              <a:rPr lang="en-US" sz="1400" i="1" dirty="0" smtClean="0"/>
              <a:t>But what criteria? Mark scheme? Teaching to the test? What mark range? 				Fixed in advance? Same every year? C in Business Studies same as C in Music or C in </a:t>
            </a:r>
          </a:p>
          <a:p>
            <a:r>
              <a:rPr lang="en-US" sz="1400" i="1" dirty="0" smtClean="0"/>
              <a:t>		Greek? C counts the same as A? </a:t>
            </a:r>
          </a:p>
          <a:p>
            <a:endParaRPr lang="en-US" sz="1400" i="1" dirty="0" smtClean="0"/>
          </a:p>
          <a:p>
            <a:r>
              <a:rPr lang="en-US" sz="1400" dirty="0" smtClean="0"/>
              <a:t>5 Grades A – C</a:t>
            </a:r>
          </a:p>
          <a:p>
            <a:r>
              <a:rPr lang="en-US" sz="1400" dirty="0" smtClean="0"/>
              <a:t>5 Grades A* - C</a:t>
            </a:r>
          </a:p>
          <a:p>
            <a:r>
              <a:rPr lang="en-US" sz="1400" dirty="0" smtClean="0"/>
              <a:t>5 Grades A* - C including GNVQ equivalents</a:t>
            </a:r>
          </a:p>
          <a:p>
            <a:r>
              <a:rPr lang="en-US" sz="1400" dirty="0" smtClean="0"/>
              <a:t>5 Grades A* - C including English and Mathematics</a:t>
            </a:r>
          </a:p>
          <a:p>
            <a:r>
              <a:rPr lang="en-US" sz="1400" dirty="0" smtClean="0"/>
              <a:t>5 Grades A* - C including E </a:t>
            </a:r>
            <a:r>
              <a:rPr lang="en-US" sz="1400" dirty="0" err="1" smtClean="0"/>
              <a:t>Bacc</a:t>
            </a:r>
            <a:r>
              <a:rPr lang="en-US" sz="1400" dirty="0" smtClean="0"/>
              <a:t> required subjects; now new curriculum, and new instructions for examiners?</a:t>
            </a:r>
          </a:p>
          <a:p>
            <a:endParaRPr lang="en-US" sz="1400" dirty="0" smtClean="0"/>
          </a:p>
          <a:p>
            <a:r>
              <a:rPr lang="en-US" sz="1400" dirty="0" smtClean="0"/>
              <a:t>With coursework, without coursework</a:t>
            </a:r>
          </a:p>
          <a:p>
            <a:r>
              <a:rPr lang="en-US" sz="1400" dirty="0" smtClean="0"/>
              <a:t>With spelling/ English requirements, without them</a:t>
            </a:r>
          </a:p>
          <a:p>
            <a:r>
              <a:rPr lang="en-US" sz="1400" dirty="0" smtClean="0"/>
              <a:t>With modules, without modules</a:t>
            </a:r>
          </a:p>
          <a:p>
            <a:endParaRPr lang="en-US" sz="1400" dirty="0" smtClean="0"/>
          </a:p>
          <a:p>
            <a:r>
              <a:rPr lang="en-US" sz="1400" dirty="0" smtClean="0"/>
              <a:t>Raw data means excluding all other variables</a:t>
            </a:r>
          </a:p>
          <a:p>
            <a:r>
              <a:rPr lang="en-US" sz="1400" dirty="0" smtClean="0"/>
              <a:t>Contextual value added means feeder schools impact on results</a:t>
            </a:r>
          </a:p>
          <a:p>
            <a:r>
              <a:rPr lang="en-US" sz="1400" dirty="0" smtClean="0"/>
              <a:t>FSM means all students in an economic category are presumed similar</a:t>
            </a:r>
          </a:p>
          <a:p>
            <a:endParaRPr lang="en-US" sz="1400" dirty="0" smtClean="0"/>
          </a:p>
          <a:p>
            <a:r>
              <a:rPr lang="en-US" sz="1400" dirty="0" smtClean="0"/>
              <a:t>Validity across time presumes a stable, standardized, statistically calibrated item bank of questions</a:t>
            </a:r>
          </a:p>
          <a:p>
            <a:r>
              <a:rPr lang="en-US" sz="1400" dirty="0" smtClean="0"/>
              <a:t> </a:t>
            </a:r>
            <a:endParaRPr lang="en-US" sz="1400" dirty="0"/>
          </a:p>
        </p:txBody>
      </p:sp>
      <p:sp>
        <p:nvSpPr>
          <p:cNvPr id="6" name="Footer Placeholder 5"/>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Herts GCSE Results Tables.jpg"/>
          <p:cNvPicPr>
            <a:picLocks noChangeAspect="1"/>
          </p:cNvPicPr>
          <p:nvPr/>
        </p:nvPicPr>
        <p:blipFill>
          <a:blip r:embed="rId2"/>
          <a:stretch>
            <a:fillRect/>
          </a:stretch>
        </p:blipFill>
        <p:spPr>
          <a:xfrm>
            <a:off x="984647" y="973327"/>
            <a:ext cx="6692445" cy="4501135"/>
          </a:xfrm>
          <a:prstGeom prst="rect">
            <a:avLst/>
          </a:prstGeom>
        </p:spPr>
      </p:pic>
      <p:sp>
        <p:nvSpPr>
          <p:cNvPr id="5" name="TextBox 4"/>
          <p:cNvSpPr txBox="1"/>
          <p:nvPr/>
        </p:nvSpPr>
        <p:spPr>
          <a:xfrm>
            <a:off x="1355904" y="5709828"/>
            <a:ext cx="4230040" cy="523220"/>
          </a:xfrm>
          <a:prstGeom prst="rect">
            <a:avLst/>
          </a:prstGeom>
          <a:noFill/>
        </p:spPr>
        <p:txBody>
          <a:bodyPr wrap="square" rtlCol="0">
            <a:spAutoFit/>
          </a:bodyPr>
          <a:lstStyle/>
          <a:p>
            <a:r>
              <a:rPr lang="en-US" sz="1400" dirty="0" smtClean="0"/>
              <a:t>How do you explain the improving trend? And the wide variation between schools?</a:t>
            </a:r>
            <a:endParaRPr lang="en-US" sz="1400" dirty="0"/>
          </a:p>
        </p:txBody>
      </p:sp>
      <p:sp>
        <p:nvSpPr>
          <p:cNvPr id="6" name="Slide Number Placeholder 5"/>
          <p:cNvSpPr>
            <a:spLocks noGrp="1"/>
          </p:cNvSpPr>
          <p:nvPr>
            <p:ph type="sldNum" sz="quarter" idx="12"/>
          </p:nvPr>
        </p:nvSpPr>
        <p:spPr/>
        <p:txBody>
          <a:bodyPr/>
          <a:lstStyle/>
          <a:p>
            <a:fld id="{D1D4C74F-33ED-3743-945F-83D8FA5E1034}" type="slidenum">
              <a:rPr lang="en-US" smtClean="0"/>
              <a:pPr/>
              <a:t>18</a:t>
            </a:fld>
            <a:endParaRPr lang="en-US"/>
          </a:p>
        </p:txBody>
      </p:sp>
      <p:sp>
        <p:nvSpPr>
          <p:cNvPr id="7" name="Footer Placeholder 6"/>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Book-Cover.jpg"/>
          <p:cNvPicPr>
            <a:picLocks noChangeAspect="1"/>
          </p:cNvPicPr>
          <p:nvPr/>
        </p:nvPicPr>
        <p:blipFill>
          <a:blip r:embed="rId2"/>
          <a:stretch>
            <a:fillRect/>
          </a:stretch>
        </p:blipFill>
        <p:spPr>
          <a:xfrm>
            <a:off x="4653695" y="360363"/>
            <a:ext cx="3429000" cy="5181600"/>
          </a:xfrm>
          <a:prstGeom prst="rect">
            <a:avLst/>
          </a:prstGeom>
        </p:spPr>
      </p:pic>
      <p:sp>
        <p:nvSpPr>
          <p:cNvPr id="5" name="Slide Number Placeholder 4"/>
          <p:cNvSpPr>
            <a:spLocks noGrp="1"/>
          </p:cNvSpPr>
          <p:nvPr>
            <p:ph type="sldNum" sz="quarter" idx="12"/>
          </p:nvPr>
        </p:nvSpPr>
        <p:spPr/>
        <p:txBody>
          <a:bodyPr/>
          <a:lstStyle/>
          <a:p>
            <a:fld id="{D1D4C74F-33ED-3743-945F-83D8FA5E1034}" type="slidenum">
              <a:rPr lang="en-US" smtClean="0"/>
              <a:pPr/>
              <a:t>19</a:t>
            </a:fld>
            <a:endParaRPr lang="en-US"/>
          </a:p>
        </p:txBody>
      </p:sp>
      <p:sp>
        <p:nvSpPr>
          <p:cNvPr id="6" name="Footer Placeholder 5"/>
          <p:cNvSpPr>
            <a:spLocks noGrp="1"/>
          </p:cNvSpPr>
          <p:nvPr>
            <p:ph type="ftr" sz="quarter" idx="11"/>
          </p:nvPr>
        </p:nvSpPr>
        <p:spPr/>
        <p:txBody>
          <a:bodyPr/>
          <a:lstStyle/>
          <a:p>
            <a:r>
              <a:rPr lang="en-US" smtClean="0"/>
              <a:t>Standards</a:t>
            </a:r>
            <a:endParaRPr lang="en-US"/>
          </a:p>
        </p:txBody>
      </p:sp>
      <p:sp>
        <p:nvSpPr>
          <p:cNvPr id="7" name="TextBox 6"/>
          <p:cNvSpPr txBox="1"/>
          <p:nvPr/>
        </p:nvSpPr>
        <p:spPr>
          <a:xfrm>
            <a:off x="820615" y="1328615"/>
            <a:ext cx="3546231" cy="3323987"/>
          </a:xfrm>
          <a:prstGeom prst="rect">
            <a:avLst/>
          </a:prstGeom>
          <a:noFill/>
          <a:ln>
            <a:solidFill>
              <a:schemeClr val="tx1"/>
            </a:solidFill>
          </a:ln>
        </p:spPr>
        <p:txBody>
          <a:bodyPr wrap="square" rtlCol="0">
            <a:spAutoFit/>
          </a:bodyPr>
          <a:lstStyle/>
          <a:p>
            <a:pPr>
              <a:buFont typeface="Arial"/>
              <a:buChar char="•"/>
            </a:pPr>
            <a:r>
              <a:rPr lang="en-US" sz="1400" dirty="0" smtClean="0"/>
              <a:t> Some schools are more effective than others (possess characteristics associated with high performance)</a:t>
            </a:r>
          </a:p>
          <a:p>
            <a:pPr>
              <a:buFont typeface="Arial"/>
              <a:buChar char="•"/>
            </a:pPr>
            <a:r>
              <a:rPr lang="en-US" sz="1400" dirty="0" smtClean="0"/>
              <a:t> Some teachers are more effective than others (producing in-school as well as inter-school variations)</a:t>
            </a:r>
          </a:p>
          <a:p>
            <a:pPr>
              <a:buFont typeface="Arial"/>
              <a:buChar char="•"/>
            </a:pPr>
            <a:r>
              <a:rPr lang="en-US" sz="1400" dirty="0" smtClean="0"/>
              <a:t> Teaching has improved dramatically in the last twenty years</a:t>
            </a:r>
          </a:p>
          <a:p>
            <a:pPr>
              <a:buFont typeface="Arial"/>
              <a:buChar char="•"/>
            </a:pPr>
            <a:r>
              <a:rPr lang="en-US" sz="1400" dirty="0" smtClean="0"/>
              <a:t> Students work harder than they used to, especially at good schools</a:t>
            </a:r>
          </a:p>
          <a:p>
            <a:pPr>
              <a:buFont typeface="Arial"/>
              <a:buChar char="•"/>
            </a:pPr>
            <a:r>
              <a:rPr lang="en-US" sz="1400" dirty="0" smtClean="0"/>
              <a:t> Mixed school level leadership means results have improved more rapidly in some places than others</a:t>
            </a:r>
          </a:p>
          <a:p>
            <a:pPr>
              <a:buFont typeface="Arial"/>
              <a:buChar char="•"/>
            </a:pPr>
            <a:r>
              <a:rPr lang="en-US" sz="1400" dirty="0" smtClean="0"/>
              <a:t> Compliance with national policies has led to improvement</a:t>
            </a:r>
            <a:endParaRPr lang="en-US"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Chinese Art.JPG"/>
          <p:cNvPicPr>
            <a:picLocks noChangeAspect="1"/>
          </p:cNvPicPr>
          <p:nvPr/>
        </p:nvPicPr>
        <p:blipFill>
          <a:blip r:embed="rId2"/>
          <a:stretch>
            <a:fillRect/>
          </a:stretch>
        </p:blipFill>
        <p:spPr>
          <a:xfrm>
            <a:off x="1900867" y="649277"/>
            <a:ext cx="5531194" cy="5291134"/>
          </a:xfrm>
          <a:prstGeom prst="rect">
            <a:avLst/>
          </a:prstGeom>
        </p:spPr>
      </p:pic>
      <p:sp>
        <p:nvSpPr>
          <p:cNvPr id="5" name="Slide Number Placeholder 4"/>
          <p:cNvSpPr>
            <a:spLocks noGrp="1"/>
          </p:cNvSpPr>
          <p:nvPr>
            <p:ph type="sldNum" sz="quarter" idx="12"/>
          </p:nvPr>
        </p:nvSpPr>
        <p:spPr/>
        <p:txBody>
          <a:bodyPr/>
          <a:lstStyle/>
          <a:p>
            <a:fld id="{D1D4C74F-33ED-3743-945F-83D8FA5E1034}" type="slidenum">
              <a:rPr lang="en-US" smtClean="0"/>
              <a:pPr/>
              <a:t>2</a:t>
            </a:fld>
            <a:endParaRPr lang="en-US"/>
          </a:p>
        </p:txBody>
      </p:sp>
      <p:sp>
        <p:nvSpPr>
          <p:cNvPr id="6" name="Footer Placeholder 5"/>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02FC24-E7B8-ED49-A5EC-998E0DCE6917}" type="slidenum">
              <a:rPr lang="en-US" smtClean="0"/>
              <a:pPr/>
              <a:t>20</a:t>
            </a:fld>
            <a:endParaRPr lang="en-US"/>
          </a:p>
        </p:txBody>
      </p:sp>
      <p:pic>
        <p:nvPicPr>
          <p:cNvPr id="5" name="Picture 4"/>
          <p:cNvPicPr/>
          <p:nvPr/>
        </p:nvPicPr>
        <mc:AlternateContent>
          <mc:Choice xmlns:ma="http://schemas.microsoft.com/office/mac/drawingml/2008/main" Requires="ma">
            <p:blipFill>
              <a:blip r:embed="rId2"/>
              <a:srcRect/>
              <a:stretch>
                <a:fillRect/>
              </a:stretch>
            </p:blipFill>
          </mc:Choice>
          <mc:Fallback>
            <p:blipFill>
              <a:blip r:embed="rId3"/>
              <a:srcRect/>
              <a:stretch>
                <a:fillRect/>
              </a:stretch>
            </p:blipFill>
          </mc:Fallback>
        </mc:AlternateContent>
        <p:spPr bwMode="auto">
          <a:xfrm>
            <a:off x="1308160" y="1174429"/>
            <a:ext cx="6970495" cy="3458443"/>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r>
              <a:rPr lang="en-US" smtClean="0"/>
              <a:t>Standards</a:t>
            </a:r>
            <a:endParaRPr lang="en-US"/>
          </a:p>
        </p:txBody>
      </p:sp>
      <p:sp>
        <p:nvSpPr>
          <p:cNvPr id="7" name="TextBox 6"/>
          <p:cNvSpPr txBox="1"/>
          <p:nvPr/>
        </p:nvSpPr>
        <p:spPr>
          <a:xfrm>
            <a:off x="1494692" y="4786923"/>
            <a:ext cx="5842000" cy="523220"/>
          </a:xfrm>
          <a:prstGeom prst="rect">
            <a:avLst/>
          </a:prstGeom>
          <a:noFill/>
        </p:spPr>
        <p:txBody>
          <a:bodyPr wrap="square" rtlCol="0">
            <a:spAutoFit/>
          </a:bodyPr>
          <a:lstStyle/>
          <a:p>
            <a:r>
              <a:rPr lang="en-US" sz="1400" dirty="0" smtClean="0"/>
              <a:t>Or does intake mix explain most variation? Is disadvantage the ‘zombie stalking the English classroom’ (Diane </a:t>
            </a:r>
            <a:r>
              <a:rPr lang="en-US" sz="1400" dirty="0" err="1" smtClean="0"/>
              <a:t>Reay</a:t>
            </a:r>
            <a:r>
              <a:rPr lang="en-US" sz="1400" dirty="0" smtClean="0"/>
              <a:t>)?</a:t>
            </a:r>
            <a:endParaRPr lang="en-US" sz="1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02FC24-E7B8-ED49-A5EC-998E0DCE6917}" type="slidenum">
              <a:rPr lang="en-US" smtClean="0"/>
              <a:pPr/>
              <a:t>21</a:t>
            </a:fld>
            <a:endParaRPr lang="en-US"/>
          </a:p>
        </p:txBody>
      </p:sp>
      <p:pic>
        <p:nvPicPr>
          <p:cNvPr id="3" name="Picture 2" descr="http://blogs.r.ftdata.co.uk/ftdata/files/2012/02/perf6.jpg">
            <a:hlinkClick r:id="rId2"/>
          </p:cNvPr>
          <p:cNvPicPr/>
          <p:nvPr/>
        </p:nvPicPr>
        <p:blipFill>
          <a:blip r:embed="rId3"/>
          <a:srcRect/>
          <a:stretch>
            <a:fillRect/>
          </a:stretch>
        </p:blipFill>
        <p:spPr bwMode="auto">
          <a:xfrm>
            <a:off x="1936750" y="1477462"/>
            <a:ext cx="5270500" cy="3434151"/>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Standards</a:t>
            </a:r>
            <a:endParaRPr lang="en-US"/>
          </a:p>
        </p:txBody>
      </p:sp>
      <p:sp>
        <p:nvSpPr>
          <p:cNvPr id="6" name="TextBox 5"/>
          <p:cNvSpPr txBox="1"/>
          <p:nvPr/>
        </p:nvSpPr>
        <p:spPr>
          <a:xfrm>
            <a:off x="1936750" y="5309531"/>
            <a:ext cx="3751385" cy="307777"/>
          </a:xfrm>
          <a:prstGeom prst="rect">
            <a:avLst/>
          </a:prstGeom>
          <a:noFill/>
        </p:spPr>
        <p:txBody>
          <a:bodyPr wrap="square" rtlCol="0">
            <a:spAutoFit/>
          </a:bodyPr>
          <a:lstStyle/>
          <a:p>
            <a:r>
              <a:rPr lang="en-US" sz="1400" dirty="0" smtClean="0"/>
              <a:t>Do effective schools overcome disadvantage?</a:t>
            </a:r>
            <a:endParaRPr lang="en-US" sz="1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02FC24-E7B8-ED49-A5EC-998E0DCE6917}" type="slidenum">
              <a:rPr lang="en-US" smtClean="0"/>
              <a:pPr/>
              <a:t>22</a:t>
            </a:fld>
            <a:endParaRPr lang="en-US"/>
          </a:p>
        </p:txBody>
      </p:sp>
      <p:pic>
        <p:nvPicPr>
          <p:cNvPr id="3" name="Picture 2" descr="Indicator.jpg"/>
          <p:cNvPicPr>
            <a:picLocks noChangeAspect="1"/>
          </p:cNvPicPr>
          <p:nvPr/>
        </p:nvPicPr>
        <p:blipFill>
          <a:blip r:embed="rId2"/>
          <a:stretch>
            <a:fillRect/>
          </a:stretch>
        </p:blipFill>
        <p:spPr>
          <a:xfrm>
            <a:off x="1354138" y="854916"/>
            <a:ext cx="6096000" cy="812800"/>
          </a:xfrm>
          <a:prstGeom prst="rect">
            <a:avLst/>
          </a:prstGeom>
        </p:spPr>
      </p:pic>
      <p:pic>
        <p:nvPicPr>
          <p:cNvPr id="5" name="Picture 4" descr="Tab.png"/>
          <p:cNvPicPr>
            <a:picLocks noChangeAspect="1"/>
          </p:cNvPicPr>
          <p:nvPr/>
        </p:nvPicPr>
        <p:blipFill>
          <a:blip r:embed="rId3"/>
          <a:stretch>
            <a:fillRect/>
          </a:stretch>
        </p:blipFill>
        <p:spPr>
          <a:xfrm>
            <a:off x="1362075" y="2217738"/>
            <a:ext cx="7035800" cy="2286000"/>
          </a:xfrm>
          <a:prstGeom prst="rect">
            <a:avLst/>
          </a:prstGeom>
        </p:spPr>
      </p:pic>
      <p:sp>
        <p:nvSpPr>
          <p:cNvPr id="6" name="Footer Placeholder 5"/>
          <p:cNvSpPr>
            <a:spLocks noGrp="1"/>
          </p:cNvSpPr>
          <p:nvPr>
            <p:ph type="ftr" sz="quarter" idx="11"/>
          </p:nvPr>
        </p:nvSpPr>
        <p:spPr/>
        <p:txBody>
          <a:bodyPr/>
          <a:lstStyle/>
          <a:p>
            <a:r>
              <a:rPr lang="en-US" smtClean="0"/>
              <a:t>Standards</a:t>
            </a:r>
            <a:endParaRPr lang="en-US"/>
          </a:p>
        </p:txBody>
      </p:sp>
      <p:sp>
        <p:nvSpPr>
          <p:cNvPr id="8" name="TextBox 7"/>
          <p:cNvSpPr txBox="1"/>
          <p:nvPr/>
        </p:nvSpPr>
        <p:spPr>
          <a:xfrm>
            <a:off x="1715477" y="4656138"/>
            <a:ext cx="3751385" cy="307777"/>
          </a:xfrm>
          <a:prstGeom prst="rect">
            <a:avLst/>
          </a:prstGeom>
          <a:noFill/>
        </p:spPr>
        <p:txBody>
          <a:bodyPr wrap="square" rtlCol="0">
            <a:spAutoFit/>
          </a:bodyPr>
          <a:lstStyle/>
          <a:p>
            <a:r>
              <a:rPr lang="en-US" sz="1400" dirty="0" smtClean="0"/>
              <a:t>Do better results mean we are closing the gap?</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young-woman-with-a-book-1875.jpg!Blog.jpg"/>
          <p:cNvPicPr>
            <a:picLocks noChangeAspect="1"/>
          </p:cNvPicPr>
          <p:nvPr/>
        </p:nvPicPr>
        <p:blipFill>
          <a:blip r:embed="rId2"/>
          <a:stretch>
            <a:fillRect/>
          </a:stretch>
        </p:blipFill>
        <p:spPr>
          <a:xfrm>
            <a:off x="2307370" y="1403350"/>
            <a:ext cx="4762500" cy="3476625"/>
          </a:xfrm>
          <a:prstGeom prst="rect">
            <a:avLst/>
          </a:prstGeom>
        </p:spPr>
      </p:pic>
      <p:sp>
        <p:nvSpPr>
          <p:cNvPr id="5" name="Slide Number Placeholder 4"/>
          <p:cNvSpPr>
            <a:spLocks noGrp="1"/>
          </p:cNvSpPr>
          <p:nvPr>
            <p:ph type="sldNum" sz="quarter" idx="12"/>
          </p:nvPr>
        </p:nvSpPr>
        <p:spPr/>
        <p:txBody>
          <a:bodyPr/>
          <a:lstStyle/>
          <a:p>
            <a:fld id="{D1D4C74F-33ED-3743-945F-83D8FA5E1034}" type="slidenum">
              <a:rPr lang="en-US" smtClean="0"/>
              <a:pPr/>
              <a:t>3</a:t>
            </a:fld>
            <a:endParaRPr lang="en-US"/>
          </a:p>
        </p:txBody>
      </p:sp>
      <p:sp>
        <p:nvSpPr>
          <p:cNvPr id="6" name="Footer Placeholder 5"/>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Chinese Art.JPG"/>
          <p:cNvPicPr>
            <a:picLocks noChangeAspect="1"/>
          </p:cNvPicPr>
          <p:nvPr/>
        </p:nvPicPr>
        <p:blipFill>
          <a:blip r:embed="rId3"/>
          <a:stretch>
            <a:fillRect/>
          </a:stretch>
        </p:blipFill>
        <p:spPr>
          <a:xfrm>
            <a:off x="1752600" y="649277"/>
            <a:ext cx="1498443" cy="1433409"/>
          </a:xfrm>
          <a:prstGeom prst="rect">
            <a:avLst/>
          </a:prstGeom>
          <a:ln w="12700">
            <a:solidFill>
              <a:schemeClr val="tx1"/>
            </a:solidFill>
          </a:ln>
        </p:spPr>
      </p:pic>
      <p:graphicFrame>
        <p:nvGraphicFramePr>
          <p:cNvPr id="28674" name="Object 2"/>
          <p:cNvGraphicFramePr>
            <a:graphicFrameLocks noChangeAspect="1"/>
          </p:cNvGraphicFramePr>
          <p:nvPr/>
        </p:nvGraphicFramePr>
        <p:xfrm>
          <a:off x="1752600" y="2635250"/>
          <a:ext cx="5638800" cy="1587500"/>
        </p:xfrm>
        <a:graphic>
          <a:graphicData uri="http://schemas.openxmlformats.org/presentationml/2006/ole">
            <p:oleObj spid="_x0000_s28674" name="Document" r:id="rId4" imgW="5638800" imgH="1587500" progId="Word.Document.12">
              <p:link updateAutomatic="1"/>
            </p:oleObj>
          </a:graphicData>
        </a:graphic>
      </p:graphicFrame>
      <p:pic>
        <p:nvPicPr>
          <p:cNvPr id="5" name="Picture 4" descr="young-woman-with-a-book-1875.jpg!Blog.jpg"/>
          <p:cNvPicPr>
            <a:picLocks noChangeAspect="1"/>
          </p:cNvPicPr>
          <p:nvPr/>
        </p:nvPicPr>
        <p:blipFill>
          <a:blip r:embed="rId5"/>
          <a:stretch>
            <a:fillRect/>
          </a:stretch>
        </p:blipFill>
        <p:spPr>
          <a:xfrm>
            <a:off x="4813781" y="4439917"/>
            <a:ext cx="1832315" cy="1337590"/>
          </a:xfrm>
          <a:prstGeom prst="rect">
            <a:avLst/>
          </a:prstGeom>
          <a:ln w="12700" cmpd="sng">
            <a:solidFill>
              <a:schemeClr val="tx1"/>
            </a:solidFill>
          </a:ln>
        </p:spPr>
      </p:pic>
      <p:sp>
        <p:nvSpPr>
          <p:cNvPr id="6" name="TextBox 5"/>
          <p:cNvSpPr txBox="1"/>
          <p:nvPr/>
        </p:nvSpPr>
        <p:spPr>
          <a:xfrm>
            <a:off x="1752600" y="5385189"/>
            <a:ext cx="2888031" cy="307777"/>
          </a:xfrm>
          <a:prstGeom prst="rect">
            <a:avLst/>
          </a:prstGeom>
          <a:noFill/>
        </p:spPr>
        <p:txBody>
          <a:bodyPr wrap="square" rtlCol="0">
            <a:spAutoFit/>
          </a:bodyPr>
          <a:lstStyle/>
          <a:p>
            <a:r>
              <a:rPr lang="en-US" sz="1400" dirty="0" smtClean="0"/>
              <a:t>World Class Paintings?</a:t>
            </a:r>
            <a:endParaRPr lang="en-US" sz="1400" dirty="0"/>
          </a:p>
        </p:txBody>
      </p:sp>
      <p:sp>
        <p:nvSpPr>
          <p:cNvPr id="7" name="Slide Number Placeholder 6"/>
          <p:cNvSpPr>
            <a:spLocks noGrp="1"/>
          </p:cNvSpPr>
          <p:nvPr>
            <p:ph type="sldNum" sz="quarter" idx="12"/>
          </p:nvPr>
        </p:nvSpPr>
        <p:spPr/>
        <p:txBody>
          <a:bodyPr/>
          <a:lstStyle/>
          <a:p>
            <a:fld id="{D1D4C74F-33ED-3743-945F-83D8FA5E1034}" type="slidenum">
              <a:rPr lang="en-US" smtClean="0"/>
              <a:pPr/>
              <a:t>4</a:t>
            </a:fld>
            <a:endParaRPr lang="en-US"/>
          </a:p>
        </p:txBody>
      </p:sp>
      <p:sp>
        <p:nvSpPr>
          <p:cNvPr id="8" name="Footer Placeholder 7"/>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6"/>
          <p:cNvSpPr/>
          <p:nvPr/>
        </p:nvSpPr>
        <p:spPr>
          <a:xfrm>
            <a:off x="1021704" y="601537"/>
            <a:ext cx="7046882" cy="4893646"/>
          </a:xfrm>
          <a:prstGeom prst="rect">
            <a:avLst/>
          </a:prstGeom>
          <a:ln>
            <a:solidFill>
              <a:schemeClr val="tx1"/>
            </a:solidFill>
          </a:ln>
        </p:spPr>
        <p:txBody>
          <a:bodyPr wrap="square">
            <a:spAutoFit/>
          </a:bodyPr>
          <a:lstStyle/>
          <a:p>
            <a:r>
              <a:rPr lang="en-US" sz="1200" dirty="0"/>
              <a:t>2.  The immediate cause of the outbreak of revolution in 1789 was   </a:t>
            </a:r>
            <a:r>
              <a:rPr lang="en-US" sz="1200" dirty="0" smtClean="0"/>
              <a:t> </a:t>
            </a:r>
          </a:p>
          <a:p>
            <a:r>
              <a:rPr lang="en-US" sz="1200" dirty="0" smtClean="0"/>
              <a:t>    a</a:t>
            </a:r>
            <a:r>
              <a:rPr lang="en-US" sz="1200" dirty="0"/>
              <a:t>.  grinding poverty among all classes of society.     </a:t>
            </a:r>
            <a:r>
              <a:rPr lang="en-US" sz="1200" dirty="0" err="1"/>
              <a:t>b</a:t>
            </a:r>
            <a:r>
              <a:rPr lang="en-US" sz="1200" dirty="0"/>
              <a:t>.  government oppression.     </a:t>
            </a:r>
            <a:r>
              <a:rPr lang="en-US" sz="1200" dirty="0" err="1"/>
              <a:t>c</a:t>
            </a:r>
            <a:r>
              <a:rPr lang="en-US" sz="1200" dirty="0"/>
              <a:t>.  the ideas of the </a:t>
            </a:r>
            <a:r>
              <a:rPr lang="en-US" sz="1200" dirty="0" err="1"/>
              <a:t>philosophes</a:t>
            </a:r>
            <a:r>
              <a:rPr lang="en-US" sz="1200" dirty="0"/>
              <a:t>.     </a:t>
            </a:r>
            <a:r>
              <a:rPr lang="en-US" sz="1200" dirty="0" err="1"/>
              <a:t>d</a:t>
            </a:r>
            <a:r>
              <a:rPr lang="en-US" sz="1200" dirty="0"/>
              <a:t>.  the insensitivity of Marie </a:t>
            </a:r>
            <a:r>
              <a:rPr lang="en-US" sz="1200" dirty="0" smtClean="0"/>
              <a:t>Antoinette</a:t>
            </a:r>
            <a:r>
              <a:rPr lang="en-US" sz="1200" dirty="0"/>
              <a:t>.     </a:t>
            </a:r>
            <a:r>
              <a:rPr lang="en-US" sz="1200" dirty="0" err="1"/>
              <a:t>e</a:t>
            </a:r>
            <a:r>
              <a:rPr lang="en-US" sz="1200" dirty="0"/>
              <a:t>.  the government's financial crisis</a:t>
            </a:r>
            <a:r>
              <a:rPr lang="en-US" sz="1200" dirty="0" smtClean="0"/>
              <a:t>.</a:t>
            </a:r>
          </a:p>
          <a:p>
            <a:endParaRPr lang="en-US" sz="1200" dirty="0"/>
          </a:p>
          <a:p>
            <a:r>
              <a:rPr lang="en-US" sz="1200" dirty="0" smtClean="0"/>
              <a:t>3</a:t>
            </a:r>
            <a:r>
              <a:rPr lang="en-US" sz="1200" dirty="0"/>
              <a:t>.  Although the Storming of the Bastille on July 14, 1789 is celebrated as the "start of the French Revolution," the first act of revolution may have been the resolve of the Third Estate to write a constitution.  It is </a:t>
            </a:r>
            <a:r>
              <a:rPr lang="en-US" sz="1200" dirty="0" smtClean="0"/>
              <a:t>of </a:t>
            </a:r>
            <a:r>
              <a:rPr lang="en-US" sz="1200" dirty="0"/>
              <a:t>    a.  the first session of the Estates General.     </a:t>
            </a:r>
            <a:r>
              <a:rPr lang="en-US" sz="1200" dirty="0" err="1"/>
              <a:t>b</a:t>
            </a:r>
            <a:r>
              <a:rPr lang="en-US" sz="1200" dirty="0"/>
              <a:t>.  the swearing of the Tennis Court Oath.     </a:t>
            </a:r>
            <a:r>
              <a:rPr lang="en-US" sz="1200" dirty="0" err="1"/>
              <a:t>c</a:t>
            </a:r>
            <a:r>
              <a:rPr lang="en-US" sz="1200" dirty="0"/>
              <a:t>.  the storming of the </a:t>
            </a:r>
            <a:r>
              <a:rPr lang="en-US" sz="1200" dirty="0" err="1"/>
              <a:t>Tuileries</a:t>
            </a:r>
            <a:r>
              <a:rPr lang="en-US" sz="1200" dirty="0"/>
              <a:t>.     </a:t>
            </a:r>
            <a:r>
              <a:rPr lang="en-US" sz="1200" dirty="0" err="1"/>
              <a:t>d</a:t>
            </a:r>
            <a:r>
              <a:rPr lang="en-US" sz="1200" dirty="0"/>
              <a:t>.  the forming of the National Assembly.     </a:t>
            </a:r>
            <a:r>
              <a:rPr lang="en-US" sz="1200" dirty="0" err="1"/>
              <a:t>e</a:t>
            </a:r>
            <a:r>
              <a:rPr lang="en-US" sz="1200" dirty="0"/>
              <a:t>.  the public proclamation of the Declaration of the Rights of Man and the Citizen</a:t>
            </a:r>
            <a:r>
              <a:rPr lang="en-US" sz="1200" dirty="0" smtClean="0"/>
              <a:t>.</a:t>
            </a:r>
          </a:p>
          <a:p>
            <a:endParaRPr lang="en-US" sz="1200" dirty="0"/>
          </a:p>
          <a:p>
            <a:r>
              <a:rPr lang="en-US" sz="1200" dirty="0" smtClean="0"/>
              <a:t>4</a:t>
            </a:r>
            <a:r>
              <a:rPr lang="en-US" sz="1200" dirty="0"/>
              <a:t>.  Choose the correct chronological order:   </a:t>
            </a:r>
            <a:r>
              <a:rPr lang="en-US" sz="1200" dirty="0" smtClean="0"/>
              <a:t> </a:t>
            </a:r>
          </a:p>
          <a:p>
            <a:r>
              <a:rPr lang="en-US" sz="1200" dirty="0" smtClean="0"/>
              <a:t>    I</a:t>
            </a:r>
            <a:r>
              <a:rPr lang="en-US" sz="1200" dirty="0"/>
              <a:t>.  convening the Estates General     II.  the Declaration of the Rights of Man and the </a:t>
            </a:r>
            <a:r>
              <a:rPr lang="en-US" sz="1200" dirty="0" smtClean="0"/>
              <a:t>Citizen.</a:t>
            </a:r>
          </a:p>
          <a:p>
            <a:r>
              <a:rPr lang="en-US" sz="1200" dirty="0" smtClean="0"/>
              <a:t>    III</a:t>
            </a:r>
            <a:r>
              <a:rPr lang="en-US" sz="1200" dirty="0"/>
              <a:t>.  formation of the National Assembly.</a:t>
            </a:r>
            <a:r>
              <a:rPr lang="en-US" dirty="0"/>
              <a:t>   </a:t>
            </a:r>
            <a:r>
              <a:rPr lang="en-US" dirty="0" smtClean="0"/>
              <a:t> </a:t>
            </a:r>
            <a:r>
              <a:rPr lang="en-US" sz="1200" dirty="0" smtClean="0"/>
              <a:t>IV</a:t>
            </a:r>
            <a:r>
              <a:rPr lang="en-US" sz="1200" dirty="0"/>
              <a:t>.  the Tennis Court Oath.   </a:t>
            </a:r>
            <a:r>
              <a:rPr lang="en-US" sz="1200" dirty="0" smtClean="0"/>
              <a:t> </a:t>
            </a:r>
          </a:p>
          <a:p>
            <a:r>
              <a:rPr lang="en-US" sz="1200" dirty="0" smtClean="0"/>
              <a:t>    a</a:t>
            </a:r>
            <a:r>
              <a:rPr lang="en-US" sz="1200" dirty="0"/>
              <a:t>.  I, II, III, IV     </a:t>
            </a:r>
            <a:r>
              <a:rPr lang="en-US" sz="1200" dirty="0" err="1"/>
              <a:t>b</a:t>
            </a:r>
            <a:r>
              <a:rPr lang="en-US" sz="1200" dirty="0"/>
              <a:t>.  III, I, II, IV     </a:t>
            </a:r>
            <a:r>
              <a:rPr lang="en-US" sz="1200" dirty="0" err="1"/>
              <a:t>c</a:t>
            </a:r>
            <a:r>
              <a:rPr lang="en-US" sz="1200" dirty="0"/>
              <a:t>.  III, IV, II, I     </a:t>
            </a:r>
            <a:r>
              <a:rPr lang="en-US" sz="1200" dirty="0" err="1"/>
              <a:t>d</a:t>
            </a:r>
            <a:r>
              <a:rPr lang="en-US" sz="1200" dirty="0"/>
              <a:t>.  II, IV, I, III.     </a:t>
            </a:r>
            <a:r>
              <a:rPr lang="en-US" sz="1200" dirty="0" err="1"/>
              <a:t>e</a:t>
            </a:r>
            <a:r>
              <a:rPr lang="en-US" sz="1200" dirty="0"/>
              <a:t>.  I, III, IV, </a:t>
            </a:r>
            <a:r>
              <a:rPr lang="en-US" sz="1200" dirty="0" smtClean="0"/>
              <a:t>II </a:t>
            </a:r>
            <a:endParaRPr lang="en-US" sz="1200" dirty="0"/>
          </a:p>
        </p:txBody>
      </p:sp>
      <p:sp>
        <p:nvSpPr>
          <p:cNvPr id="8" name="TextBox 7"/>
          <p:cNvSpPr txBox="1"/>
          <p:nvPr/>
        </p:nvSpPr>
        <p:spPr>
          <a:xfrm>
            <a:off x="1546877" y="5824407"/>
            <a:ext cx="4993930" cy="307777"/>
          </a:xfrm>
          <a:prstGeom prst="rect">
            <a:avLst/>
          </a:prstGeom>
          <a:noFill/>
        </p:spPr>
        <p:txBody>
          <a:bodyPr wrap="square" rtlCol="0">
            <a:spAutoFit/>
          </a:bodyPr>
          <a:lstStyle/>
          <a:p>
            <a:r>
              <a:rPr lang="en-US" sz="1400" dirty="0" smtClean="0"/>
              <a:t>How valid? How reliable? How stable across time?</a:t>
            </a:r>
            <a:endParaRPr lang="en-US" sz="1400" dirty="0"/>
          </a:p>
        </p:txBody>
      </p:sp>
      <p:sp>
        <p:nvSpPr>
          <p:cNvPr id="9" name="Slide Number Placeholder 8"/>
          <p:cNvSpPr>
            <a:spLocks noGrp="1"/>
          </p:cNvSpPr>
          <p:nvPr>
            <p:ph type="sldNum" sz="quarter" idx="12"/>
          </p:nvPr>
        </p:nvSpPr>
        <p:spPr/>
        <p:txBody>
          <a:bodyPr/>
          <a:lstStyle/>
          <a:p>
            <a:fld id="{D1D4C74F-33ED-3743-945F-83D8FA5E1034}" type="slidenum">
              <a:rPr lang="en-US" smtClean="0"/>
              <a:pPr/>
              <a:t>5</a:t>
            </a:fld>
            <a:endParaRPr lang="en-US"/>
          </a:p>
        </p:txBody>
      </p:sp>
      <p:sp>
        <p:nvSpPr>
          <p:cNvPr id="10" name="Footer Placeholder 9"/>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Physics.jpg"/>
          <p:cNvPicPr>
            <a:picLocks noChangeAspect="1"/>
          </p:cNvPicPr>
          <p:nvPr/>
        </p:nvPicPr>
        <p:blipFill>
          <a:blip r:embed="rId2"/>
          <a:stretch>
            <a:fillRect/>
          </a:stretch>
        </p:blipFill>
        <p:spPr>
          <a:xfrm>
            <a:off x="918738" y="632589"/>
            <a:ext cx="7359918" cy="4329063"/>
          </a:xfrm>
          <a:prstGeom prst="rect">
            <a:avLst/>
          </a:prstGeom>
        </p:spPr>
      </p:pic>
      <p:sp>
        <p:nvSpPr>
          <p:cNvPr id="7" name="TextBox 6"/>
          <p:cNvSpPr txBox="1"/>
          <p:nvPr/>
        </p:nvSpPr>
        <p:spPr>
          <a:xfrm>
            <a:off x="1384550" y="5251514"/>
            <a:ext cx="4993930" cy="307777"/>
          </a:xfrm>
          <a:prstGeom prst="rect">
            <a:avLst/>
          </a:prstGeom>
          <a:noFill/>
          <a:ln>
            <a:solidFill>
              <a:schemeClr val="tx1"/>
            </a:solidFill>
          </a:ln>
        </p:spPr>
        <p:txBody>
          <a:bodyPr wrap="square" rtlCol="0">
            <a:spAutoFit/>
          </a:bodyPr>
          <a:lstStyle/>
          <a:p>
            <a:r>
              <a:rPr lang="en-US" sz="1400" dirty="0" smtClean="0"/>
              <a:t>How valid? How reliable? How stable across time?</a:t>
            </a:r>
            <a:endParaRPr lang="en-US" sz="1400" dirty="0"/>
          </a:p>
        </p:txBody>
      </p:sp>
      <p:sp>
        <p:nvSpPr>
          <p:cNvPr id="8" name="Slide Number Placeholder 7"/>
          <p:cNvSpPr>
            <a:spLocks noGrp="1"/>
          </p:cNvSpPr>
          <p:nvPr>
            <p:ph type="sldNum" sz="quarter" idx="12"/>
          </p:nvPr>
        </p:nvSpPr>
        <p:spPr/>
        <p:txBody>
          <a:bodyPr/>
          <a:lstStyle/>
          <a:p>
            <a:fld id="{D1D4C74F-33ED-3743-945F-83D8FA5E1034}" type="slidenum">
              <a:rPr lang="en-US" smtClean="0"/>
              <a:pPr/>
              <a:t>6</a:t>
            </a:fld>
            <a:endParaRPr lang="en-US"/>
          </a:p>
        </p:txBody>
      </p:sp>
      <p:sp>
        <p:nvSpPr>
          <p:cNvPr id="9" name="Footer Placeholder 8"/>
          <p:cNvSpPr>
            <a:spLocks noGrp="1"/>
          </p:cNvSpPr>
          <p:nvPr>
            <p:ph type="ftr" sz="quarter" idx="11"/>
          </p:nvPr>
        </p:nvSpPr>
        <p:spPr/>
        <p:txBody>
          <a:bodyPr/>
          <a:lstStyle/>
          <a:p>
            <a:r>
              <a:rPr lang="en-US" smtClean="0"/>
              <a:t>Standards</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02FC24-E7B8-ED49-A5EC-998E0DCE6917}" type="slidenum">
              <a:rPr lang="en-US" smtClean="0"/>
              <a:pPr/>
              <a:t>7</a:t>
            </a:fld>
            <a:endParaRPr lang="en-US" dirty="0"/>
          </a:p>
        </p:txBody>
      </p:sp>
      <p:sp>
        <p:nvSpPr>
          <p:cNvPr id="5" name="TextBox 4"/>
          <p:cNvSpPr txBox="1"/>
          <p:nvPr/>
        </p:nvSpPr>
        <p:spPr>
          <a:xfrm>
            <a:off x="5461812" y="381928"/>
            <a:ext cx="2549483" cy="338554"/>
          </a:xfrm>
          <a:prstGeom prst="rect">
            <a:avLst/>
          </a:prstGeom>
          <a:noFill/>
          <a:ln>
            <a:solidFill>
              <a:schemeClr val="tx1"/>
            </a:solidFill>
          </a:ln>
        </p:spPr>
        <p:txBody>
          <a:bodyPr wrap="square" rtlCol="0">
            <a:spAutoFit/>
          </a:bodyPr>
          <a:lstStyle/>
          <a:p>
            <a:r>
              <a:rPr lang="en-US" sz="1600" dirty="0" smtClean="0"/>
              <a:t>World Class Qualifications?</a:t>
            </a:r>
            <a:endParaRPr lang="en-US" sz="1600" dirty="0"/>
          </a:p>
        </p:txBody>
      </p:sp>
      <p:sp>
        <p:nvSpPr>
          <p:cNvPr id="6" name="Footer Placeholder 5"/>
          <p:cNvSpPr>
            <a:spLocks noGrp="1"/>
          </p:cNvSpPr>
          <p:nvPr>
            <p:ph type="ftr" sz="quarter" idx="11"/>
          </p:nvPr>
        </p:nvSpPr>
        <p:spPr/>
        <p:txBody>
          <a:bodyPr/>
          <a:lstStyle/>
          <a:p>
            <a:r>
              <a:rPr lang="en-US" smtClean="0"/>
              <a:t>Standards</a:t>
            </a:r>
            <a:endParaRPr lang="en-US"/>
          </a:p>
        </p:txBody>
      </p:sp>
      <p:sp>
        <p:nvSpPr>
          <p:cNvPr id="7" name="TextBox 6"/>
          <p:cNvSpPr txBox="1"/>
          <p:nvPr/>
        </p:nvSpPr>
        <p:spPr>
          <a:xfrm>
            <a:off x="1076050" y="1076145"/>
            <a:ext cx="7610750" cy="5016757"/>
          </a:xfrm>
          <a:prstGeom prst="rect">
            <a:avLst/>
          </a:prstGeom>
          <a:noFill/>
        </p:spPr>
        <p:txBody>
          <a:bodyPr wrap="square" rtlCol="0">
            <a:spAutoFit/>
          </a:bodyPr>
          <a:lstStyle/>
          <a:p>
            <a:r>
              <a:rPr lang="en-US" sz="1400" b="1" dirty="0" smtClean="0"/>
              <a:t>What Causes Stress? </a:t>
            </a:r>
            <a:endParaRPr lang="en-GB" sz="1400" dirty="0" smtClean="0"/>
          </a:p>
          <a:p>
            <a:r>
              <a:rPr lang="en-US" sz="1400" dirty="0" smtClean="0"/>
              <a:t>Travers and Cooper (1996) classify the teaching profession as one of the top ten high-stress professions. Therefore it is imperative that we understand stressing factors so as to be able to be proactive and reactive as when necessary. </a:t>
            </a:r>
            <a:endParaRPr lang="en-GB" sz="1400" dirty="0" smtClean="0"/>
          </a:p>
          <a:p>
            <a:r>
              <a:rPr lang="en-US" sz="1400" dirty="0" smtClean="0"/>
              <a:t>In this section, we will investigate what are the main causes of stress. There can be various causes of stress, and these vary from something that could have happened in the classroom to problems a teacher might have with the school administration’s management and behaviour. </a:t>
            </a:r>
            <a:endParaRPr lang="en-GB" sz="1400" dirty="0" smtClean="0"/>
          </a:p>
          <a:p>
            <a:r>
              <a:rPr lang="en-US" sz="1400" dirty="0" smtClean="0"/>
              <a:t>Stress is usually caused due to an imbalance of demands and resources (Mo, 1991). Individuals often feel a sense of powerlessness once external demands and pressures suppress the individual’s resources and abilities. Also, similar feelings can be caused if individuals are not able or willing to adjust to new circumstances, be it demands, innovations, changes. Moreover, in the case of prolonged exposure to stress, one may not be able to cope with a particular circumstance (Mo, 1991). </a:t>
            </a:r>
            <a:endParaRPr lang="en-GB" sz="1400" dirty="0" smtClean="0"/>
          </a:p>
          <a:p>
            <a:r>
              <a:rPr lang="en-US" sz="1400" dirty="0" smtClean="0"/>
              <a:t>Various researchers have identified different elements that can cause teacher stress. Fitzgerald (2008) says that “Teaching has a number of specific stressors, such as dealing with disruptive student behaviour, the pressures of school inspections, providing cover for colleagues and large workload” (p.24). On the other hand </a:t>
            </a:r>
            <a:r>
              <a:rPr lang="en-US" sz="1400" dirty="0" err="1" smtClean="0"/>
              <a:t>Kyriacou</a:t>
            </a:r>
            <a:r>
              <a:rPr lang="en-US" sz="1400" dirty="0" smtClean="0"/>
              <a:t> (2000) has a different opinion on what can cause teacher stress. He locates stressing factors at the personal level, i.e. within each teacher’s personality and their personal life/lifestyle. He therefore, argues that teachers whose personality is impatient, aggressive, striving disposition towards getting things done, and tend to overload themselves with tasks are more stress prone than those who have a more laid- back and relaxed personality. He also argues that stressed teachers may not necessarily be stressed because of the reasons mentioned before, but also because they are experiencing stress in other areas of their lives. </a:t>
            </a:r>
            <a:endParaRPr lang="en-GB" sz="1400" dirty="0" smtClean="0"/>
          </a:p>
          <a:p>
            <a:endParaRPr lang="en-US" sz="1200" dirty="0">
              <a:latin typeface="Times New Roman"/>
              <a:cs typeface="Times New Roman"/>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02FC24-E7B8-ED49-A5EC-998E0DCE6917}" type="slidenum">
              <a:rPr lang="en-US" smtClean="0"/>
              <a:pPr/>
              <a:t>8</a:t>
            </a:fld>
            <a:endParaRPr lang="en-US" dirty="0"/>
          </a:p>
        </p:txBody>
      </p:sp>
      <p:sp>
        <p:nvSpPr>
          <p:cNvPr id="5" name="Footer Placeholder 4"/>
          <p:cNvSpPr>
            <a:spLocks noGrp="1"/>
          </p:cNvSpPr>
          <p:nvPr>
            <p:ph type="ftr" sz="quarter" idx="11"/>
          </p:nvPr>
        </p:nvSpPr>
        <p:spPr/>
        <p:txBody>
          <a:bodyPr/>
          <a:lstStyle/>
          <a:p>
            <a:r>
              <a:rPr lang="en-US" smtClean="0"/>
              <a:t>Standards</a:t>
            </a:r>
            <a:endParaRPr lang="en-US"/>
          </a:p>
        </p:txBody>
      </p:sp>
      <p:sp>
        <p:nvSpPr>
          <p:cNvPr id="6" name="TextBox 5"/>
          <p:cNvSpPr txBox="1"/>
          <p:nvPr/>
        </p:nvSpPr>
        <p:spPr>
          <a:xfrm>
            <a:off x="1076050" y="610785"/>
            <a:ext cx="7610750" cy="5816976"/>
          </a:xfrm>
          <a:prstGeom prst="rect">
            <a:avLst/>
          </a:prstGeom>
          <a:noFill/>
        </p:spPr>
        <p:txBody>
          <a:bodyPr wrap="square" rtlCol="0">
            <a:spAutoFit/>
          </a:bodyPr>
          <a:lstStyle/>
          <a:p>
            <a:r>
              <a:rPr lang="en-US" sz="1200" dirty="0" smtClean="0"/>
              <a:t>Grade A</a:t>
            </a:r>
            <a:endParaRPr lang="en-GB" sz="1200" dirty="0" smtClean="0"/>
          </a:p>
          <a:p>
            <a:r>
              <a:rPr lang="en-US" sz="1200" dirty="0" smtClean="0"/>
              <a:t>Students achieving this grade will have demonstrated that they:</a:t>
            </a:r>
            <a:endParaRPr lang="en-GB" sz="1200" dirty="0" smtClean="0"/>
          </a:p>
          <a:p>
            <a:r>
              <a:rPr lang="en-US" sz="1200" dirty="0" smtClean="0"/>
              <a:t>• have a highly developed understanding of work in a school or college and can set it firmly in a</a:t>
            </a:r>
            <a:endParaRPr lang="en-GB" sz="1200" dirty="0" smtClean="0"/>
          </a:p>
          <a:p>
            <a:r>
              <a:rPr lang="en-US" sz="1200" dirty="0" smtClean="0"/>
              <a:t>wider context through critical analysis and synthesis of the relevant theories and practices</a:t>
            </a:r>
            <a:endParaRPr lang="en-GB" sz="1200" dirty="0" smtClean="0"/>
          </a:p>
          <a:p>
            <a:r>
              <a:rPr lang="en-US" sz="1200" dirty="0" smtClean="0"/>
              <a:t>from the literature;</a:t>
            </a:r>
            <a:endParaRPr lang="en-GB" sz="1200" dirty="0" smtClean="0"/>
          </a:p>
          <a:p>
            <a:r>
              <a:rPr lang="en-US" sz="1200" dirty="0" smtClean="0"/>
              <a:t>• can accurately apply concepts and frameworks from the literature to work in their school or</a:t>
            </a:r>
            <a:endParaRPr lang="en-GB" sz="1200" dirty="0" smtClean="0"/>
          </a:p>
          <a:p>
            <a:r>
              <a:rPr lang="en-US" sz="1200" dirty="0" smtClean="0"/>
              <a:t>college and successfully evaluate their applicability;</a:t>
            </a:r>
            <a:endParaRPr lang="en-GB" sz="1200" dirty="0" smtClean="0"/>
          </a:p>
          <a:p>
            <a:r>
              <a:rPr lang="en-US" sz="1200" dirty="0" smtClean="0"/>
              <a:t>• for research-based assignments, can select and use a range of skills of analysis with a firm</a:t>
            </a:r>
            <a:endParaRPr lang="en-GB" sz="1200" dirty="0" smtClean="0"/>
          </a:p>
          <a:p>
            <a:r>
              <a:rPr lang="en-US" sz="1200" dirty="0" smtClean="0"/>
              <a:t>focus on the research objectives;</a:t>
            </a:r>
            <a:endParaRPr lang="en-GB" sz="1200" dirty="0" smtClean="0"/>
          </a:p>
          <a:p>
            <a:r>
              <a:rPr lang="en-US" sz="1200" dirty="0" smtClean="0"/>
              <a:t>• for research-based assignments, apply a range of research methods appropriately as part of a</a:t>
            </a:r>
            <a:endParaRPr lang="en-GB" sz="1200" dirty="0" smtClean="0"/>
          </a:p>
          <a:p>
            <a:r>
              <a:rPr lang="en-US" sz="1200" dirty="0" smtClean="0"/>
              <a:t>small-scale research investigation concerned with professional/school or college improvement;</a:t>
            </a:r>
            <a:endParaRPr lang="en-GB" sz="1200" dirty="0" smtClean="0"/>
          </a:p>
          <a:p>
            <a:r>
              <a:rPr lang="en-US" sz="1200" dirty="0" smtClean="0"/>
              <a:t>• create a clear structure for their work; present arguments that are clear and sound;</a:t>
            </a:r>
            <a:endParaRPr lang="en-GB" sz="1200" dirty="0" smtClean="0"/>
          </a:p>
          <a:p>
            <a:r>
              <a:rPr lang="en-US" sz="1200" dirty="0" smtClean="0"/>
              <a:t>• justify their interpretations;</a:t>
            </a:r>
            <a:endParaRPr lang="en-GB" sz="1200" dirty="0" smtClean="0"/>
          </a:p>
          <a:p>
            <a:r>
              <a:rPr lang="en-US" sz="1200" dirty="0" smtClean="0"/>
              <a:t>• have insight and originality of thought;</a:t>
            </a:r>
            <a:endParaRPr lang="en-GB" sz="1200" dirty="0" smtClean="0"/>
          </a:p>
          <a:p>
            <a:r>
              <a:rPr lang="en-US" sz="1200" dirty="0" smtClean="0"/>
              <a:t>• can communicate in a cogent and economical manner.</a:t>
            </a:r>
            <a:endParaRPr lang="en-GB" sz="1200" dirty="0" smtClean="0"/>
          </a:p>
          <a:p>
            <a:r>
              <a:rPr lang="en-US" sz="1200" dirty="0" smtClean="0"/>
              <a:t> </a:t>
            </a:r>
            <a:endParaRPr lang="en-GB" sz="1200" dirty="0" smtClean="0"/>
          </a:p>
          <a:p>
            <a:r>
              <a:rPr lang="en-US" sz="1200" dirty="0" smtClean="0"/>
              <a:t>Grade B</a:t>
            </a:r>
            <a:endParaRPr lang="en-GB" sz="1200" dirty="0" smtClean="0"/>
          </a:p>
          <a:p>
            <a:r>
              <a:rPr lang="en-US" sz="1200" dirty="0" smtClean="0"/>
              <a:t>Students achieving this grade will have demonstrated that they:</a:t>
            </a:r>
            <a:endParaRPr lang="en-GB" sz="1200" dirty="0" smtClean="0"/>
          </a:p>
          <a:p>
            <a:r>
              <a:rPr lang="en-US" sz="1200" dirty="0" smtClean="0"/>
              <a:t>• have a good understanding of the work in school or college and can make strong links between</a:t>
            </a:r>
            <a:endParaRPr lang="en-GB" sz="1200" dirty="0" smtClean="0"/>
          </a:p>
          <a:p>
            <a:r>
              <a:rPr lang="en-US" sz="1200" dirty="0" smtClean="0"/>
              <a:t>theory and practice through the literature;</a:t>
            </a:r>
            <a:endParaRPr lang="en-GB" sz="1200" dirty="0" smtClean="0"/>
          </a:p>
          <a:p>
            <a:r>
              <a:rPr lang="en-US" sz="1200" dirty="0" smtClean="0"/>
              <a:t>• question and explore aspects of their work in school or college using concepts and frameworks</a:t>
            </a:r>
            <a:endParaRPr lang="en-GB" sz="1200" dirty="0" smtClean="0"/>
          </a:p>
          <a:p>
            <a:r>
              <a:rPr lang="en-US" sz="1200" dirty="0" smtClean="0"/>
              <a:t>derived from the literature;</a:t>
            </a:r>
            <a:endParaRPr lang="en-GB" sz="1200" dirty="0" smtClean="0"/>
          </a:p>
          <a:p>
            <a:r>
              <a:rPr lang="en-US" sz="1200" dirty="0" smtClean="0"/>
              <a:t>• use a limited range of skills of analysis appropriately and generally with good effect;</a:t>
            </a:r>
            <a:endParaRPr lang="en-GB" sz="1200" dirty="0" smtClean="0"/>
          </a:p>
          <a:p>
            <a:r>
              <a:rPr lang="en-US" sz="1200" dirty="0" smtClean="0"/>
              <a:t>• for research-based assignments, can carry out small-scale professional/school or college</a:t>
            </a:r>
            <a:endParaRPr lang="en-GB" sz="1200" dirty="0" smtClean="0"/>
          </a:p>
          <a:p>
            <a:r>
              <a:rPr lang="en-US" sz="1200" dirty="0" smtClean="0"/>
              <a:t>improvement investigations by applying a range of research methods in their own</a:t>
            </a:r>
            <a:endParaRPr lang="en-GB" sz="1200" dirty="0" smtClean="0"/>
          </a:p>
          <a:p>
            <a:r>
              <a:rPr lang="en-US" sz="1200" dirty="0" smtClean="0"/>
              <a:t>organization;</a:t>
            </a:r>
            <a:endParaRPr lang="en-GB" sz="1200" dirty="0" smtClean="0"/>
          </a:p>
          <a:p>
            <a:r>
              <a:rPr lang="en-US" sz="1200" dirty="0" smtClean="0"/>
              <a:t>• present arguments that are clear and consistent and show an understanding of some</a:t>
            </a:r>
            <a:endParaRPr lang="en-GB" sz="1200" dirty="0" smtClean="0"/>
          </a:p>
          <a:p>
            <a:r>
              <a:rPr lang="en-US" sz="1200" dirty="0" smtClean="0"/>
              <a:t>alternative perspectives;</a:t>
            </a:r>
            <a:endParaRPr lang="en-GB" sz="1200" dirty="0" smtClean="0"/>
          </a:p>
          <a:p>
            <a:r>
              <a:rPr lang="en-US" sz="1200" dirty="0" smtClean="0"/>
              <a:t>• can write to communicate clearly for an academic and educational audience.</a:t>
            </a:r>
            <a:endParaRPr lang="en-GB" sz="1200" dirty="0" smtClean="0"/>
          </a:p>
          <a:p>
            <a:endParaRPr lang="en-US" sz="1200" dirty="0">
              <a:latin typeface="Times New Roman"/>
              <a:cs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02FC24-E7B8-ED49-A5EC-998E0DCE6917}" type="slidenum">
              <a:rPr lang="en-US" smtClean="0"/>
              <a:pPr/>
              <a:t>9</a:t>
            </a:fld>
            <a:endParaRPr lang="en-US" dirty="0"/>
          </a:p>
        </p:txBody>
      </p:sp>
      <p:sp>
        <p:nvSpPr>
          <p:cNvPr id="5" name="Footer Placeholder 4"/>
          <p:cNvSpPr>
            <a:spLocks noGrp="1"/>
          </p:cNvSpPr>
          <p:nvPr>
            <p:ph type="ftr" sz="quarter" idx="11"/>
          </p:nvPr>
        </p:nvSpPr>
        <p:spPr/>
        <p:txBody>
          <a:bodyPr/>
          <a:lstStyle/>
          <a:p>
            <a:r>
              <a:rPr lang="en-US" smtClean="0"/>
              <a:t>Standards</a:t>
            </a:r>
            <a:endParaRPr lang="en-US"/>
          </a:p>
        </p:txBody>
      </p:sp>
      <p:sp>
        <p:nvSpPr>
          <p:cNvPr id="6" name="TextBox 5"/>
          <p:cNvSpPr txBox="1"/>
          <p:nvPr/>
        </p:nvSpPr>
        <p:spPr>
          <a:xfrm>
            <a:off x="1182685" y="882245"/>
            <a:ext cx="7231831" cy="3970317"/>
          </a:xfrm>
          <a:prstGeom prst="rect">
            <a:avLst/>
          </a:prstGeom>
          <a:noFill/>
        </p:spPr>
        <p:txBody>
          <a:bodyPr wrap="square" rtlCol="0">
            <a:spAutoFit/>
          </a:bodyPr>
          <a:lstStyle/>
          <a:p>
            <a:r>
              <a:rPr lang="en-US" sz="1200" dirty="0" smtClean="0"/>
              <a:t>Grade C</a:t>
            </a:r>
            <a:endParaRPr lang="en-GB" sz="1200" dirty="0" smtClean="0"/>
          </a:p>
          <a:p>
            <a:r>
              <a:rPr lang="en-US" sz="1200" dirty="0" smtClean="0"/>
              <a:t>Students achieving this grade will have demonstrated that they:</a:t>
            </a:r>
            <a:endParaRPr lang="en-GB" sz="1200" dirty="0" smtClean="0"/>
          </a:p>
          <a:p>
            <a:r>
              <a:rPr lang="en-US" sz="1200" dirty="0" smtClean="0"/>
              <a:t>• can describe some aspects of work in school or college with reference to the literature;</a:t>
            </a:r>
            <a:endParaRPr lang="en-GB" sz="1200" dirty="0" smtClean="0"/>
          </a:p>
          <a:p>
            <a:r>
              <a:rPr lang="en-US" sz="1200" dirty="0" smtClean="0"/>
              <a:t>• make some links between practice and theoretical concepts and frameworks presented in the</a:t>
            </a:r>
            <a:endParaRPr lang="en-GB" sz="1200" dirty="0" smtClean="0"/>
          </a:p>
          <a:p>
            <a:r>
              <a:rPr lang="en-US" sz="1200" dirty="0" smtClean="0"/>
              <a:t>literature;</a:t>
            </a:r>
            <a:endParaRPr lang="en-GB" sz="1200" dirty="0" smtClean="0"/>
          </a:p>
          <a:p>
            <a:r>
              <a:rPr lang="en-US" sz="1200" dirty="0" smtClean="0"/>
              <a:t>• show some ability to use a limited range of skills of analysis;</a:t>
            </a:r>
            <a:endParaRPr lang="en-GB" sz="1200" dirty="0" smtClean="0"/>
          </a:p>
          <a:p>
            <a:r>
              <a:rPr lang="en-US" sz="1200" dirty="0" smtClean="0"/>
              <a:t>• for research-based assignments, can plan and undertake a small-scale research project in their</a:t>
            </a:r>
            <a:endParaRPr lang="en-GB" sz="1200" dirty="0" smtClean="0"/>
          </a:p>
          <a:p>
            <a:r>
              <a:rPr lang="en-US" sz="1200" dirty="0" smtClean="0"/>
              <a:t>own school or college and provide a limited interpretation of the data in terms of their own</a:t>
            </a:r>
            <a:endParaRPr lang="en-GB" sz="1200" dirty="0" smtClean="0"/>
          </a:p>
          <a:p>
            <a:r>
              <a:rPr lang="en-US" sz="1200" dirty="0" smtClean="0"/>
              <a:t>organization;</a:t>
            </a:r>
            <a:endParaRPr lang="en-GB" sz="1200" dirty="0" smtClean="0"/>
          </a:p>
          <a:p>
            <a:r>
              <a:rPr lang="en-US" sz="1200" dirty="0" smtClean="0"/>
              <a:t>• can write with structure and reasonable clarity.</a:t>
            </a:r>
            <a:endParaRPr lang="en-GB" sz="1200" dirty="0" smtClean="0"/>
          </a:p>
          <a:p>
            <a:r>
              <a:rPr lang="en-US" sz="1200" dirty="0" smtClean="0"/>
              <a:t> </a:t>
            </a:r>
            <a:endParaRPr lang="en-GB" sz="1200" dirty="0" smtClean="0"/>
          </a:p>
          <a:p>
            <a:r>
              <a:rPr lang="en-US" sz="1200" dirty="0" smtClean="0"/>
              <a:t>Grade D</a:t>
            </a:r>
            <a:endParaRPr lang="en-GB" sz="1200" dirty="0" smtClean="0"/>
          </a:p>
          <a:p>
            <a:r>
              <a:rPr lang="en-US" sz="1200" dirty="0" smtClean="0"/>
              <a:t>Students achieving this grade will have demonstrated that they:</a:t>
            </a:r>
            <a:endParaRPr lang="en-GB" sz="1200" dirty="0" smtClean="0"/>
          </a:p>
          <a:p>
            <a:r>
              <a:rPr lang="en-US" sz="1200" dirty="0" smtClean="0"/>
              <a:t>• use a limited range of literature to describe aspects of the topic in relation to their own</a:t>
            </a:r>
            <a:endParaRPr lang="en-GB" sz="1200" dirty="0" smtClean="0"/>
          </a:p>
          <a:p>
            <a:r>
              <a:rPr lang="en-US" sz="1200" dirty="0" smtClean="0"/>
              <a:t>organization;</a:t>
            </a:r>
            <a:endParaRPr lang="en-GB" sz="1200" dirty="0" smtClean="0"/>
          </a:p>
          <a:p>
            <a:r>
              <a:rPr lang="en-US" sz="1200" dirty="0" smtClean="0"/>
              <a:t>• for research-based assignments, apply a narrow range of research methods to a situation in</a:t>
            </a:r>
            <a:endParaRPr lang="en-GB" sz="1200" dirty="0" smtClean="0"/>
          </a:p>
          <a:p>
            <a:r>
              <a:rPr lang="en-US" sz="1200" dirty="0" smtClean="0"/>
              <a:t>their own school or college;</a:t>
            </a:r>
            <a:endParaRPr lang="en-GB" sz="1200" dirty="0" smtClean="0"/>
          </a:p>
          <a:p>
            <a:r>
              <a:rPr lang="en-US" sz="1200" dirty="0" smtClean="0"/>
              <a:t>• for research-based assignments, generate data of limited value from a research investigation</a:t>
            </a:r>
            <a:endParaRPr lang="en-GB" sz="1200" dirty="0" smtClean="0"/>
          </a:p>
          <a:p>
            <a:r>
              <a:rPr lang="en-US" sz="1200" dirty="0" smtClean="0"/>
              <a:t>in their organization;</a:t>
            </a:r>
            <a:endParaRPr lang="en-GB" sz="1200" dirty="0" smtClean="0"/>
          </a:p>
          <a:p>
            <a:r>
              <a:rPr lang="en-US" sz="1200" dirty="0" smtClean="0"/>
              <a:t>• demonstrate limited ability to write for an academic audience.</a:t>
            </a:r>
            <a:endParaRPr lang="en-GB" sz="1200" dirty="0" smtClean="0"/>
          </a:p>
          <a:p>
            <a:endParaRPr lang="en-US" sz="1200" dirty="0">
              <a:latin typeface="Times New Roman"/>
              <a:cs typeface="Times New Roman"/>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202</TotalTime>
  <Words>1770</Words>
  <Application>Microsoft Macintosh PowerPoint</Application>
  <PresentationFormat>On-screen Show (4:3)</PresentationFormat>
  <Paragraphs>152</Paragraphs>
  <Slides>22</Slides>
  <Notes>0</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22</vt:i4>
      </vt:variant>
    </vt:vector>
  </HeadingPairs>
  <TitlesOfParts>
    <vt:vector size="24" baseType="lpstr">
      <vt:lpstr>Office Theme</vt:lpstr>
      <vt:lpstr>Document2!OLE_LINK1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CELM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Bernard Barker</dc:creator>
  <cp:lastModifiedBy>Bernard Barker</cp:lastModifiedBy>
  <cp:revision>2</cp:revision>
  <cp:lastPrinted>2012-12-28T16:12:12Z</cp:lastPrinted>
  <dcterms:created xsi:type="dcterms:W3CDTF">2013-01-05T12:43:35Z</dcterms:created>
  <dcterms:modified xsi:type="dcterms:W3CDTF">2013-01-05T12:44:48Z</dcterms:modified>
</cp:coreProperties>
</file>