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8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Default Extension="bin" ContentType="application/vnd.openxmlformats-officedocument.oleObject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9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50397A0-619C-4A92-8020-18622B29F11B}" type="datetimeFigureOut">
              <a:rPr lang="en-US" smtClean="0"/>
              <a:pPr/>
              <a:t>11/5/2012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ED393A2-FB8D-408E-9C07-CF191C3E35F4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36FC10C-8BF0-4454-A0A7-5B51375D2981}" type="datetimeFigureOut">
              <a:rPr lang="en-US" smtClean="0"/>
              <a:pPr/>
              <a:t>11/5/2012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E0A2C2-2394-4A9E-B964-4A5E4C1535FF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57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smtClean="0"/>
          </a:p>
        </p:txBody>
      </p:sp>
      <p:sp>
        <p:nvSpPr>
          <p:cNvPr id="2458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22C113F-219F-4F25-97D2-542A8B0C6704}" type="slidenum">
              <a:rPr lang="en-GB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en-GB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smtClean="0"/>
          </a:p>
        </p:txBody>
      </p:sp>
      <p:sp>
        <p:nvSpPr>
          <p:cNvPr id="25604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836E356-86DA-43F7-95FE-FBE1A9A83E58}" type="slidenum">
              <a:rPr lang="en-GB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</a:t>
            </a:fld>
            <a:endParaRPr lang="en-GB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662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smtClean="0"/>
          </a:p>
        </p:txBody>
      </p:sp>
      <p:sp>
        <p:nvSpPr>
          <p:cNvPr id="26628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76F85F2-C29C-463C-8C96-F20145A23FBF}" type="slidenum">
              <a:rPr lang="en-GB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</a:t>
            </a:fld>
            <a:endParaRPr lang="en-GB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smtClean="0"/>
          </a:p>
        </p:txBody>
      </p:sp>
      <p:sp>
        <p:nvSpPr>
          <p:cNvPr id="27652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68757AA-C4FA-40E1-AE8E-F2B1D8B3AB48}" type="slidenum">
              <a:rPr lang="en-GB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7</a:t>
            </a:fld>
            <a:endParaRPr lang="en-GB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smtClean="0"/>
          </a:p>
        </p:txBody>
      </p:sp>
      <p:sp>
        <p:nvSpPr>
          <p:cNvPr id="28676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3EF93DA-1555-4D8A-8178-FDC0FE14D4F6}" type="slidenum">
              <a:rPr lang="en-GB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8</a:t>
            </a:fld>
            <a:endParaRPr lang="en-GB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smtClean="0"/>
          </a:p>
        </p:txBody>
      </p:sp>
      <p:sp>
        <p:nvSpPr>
          <p:cNvPr id="2970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C811A7F-A355-4EBE-A204-5261A70C05CD}" type="slidenum">
              <a:rPr lang="en-GB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9</a:t>
            </a:fld>
            <a:endParaRPr lang="en-GB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2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smtClean="0"/>
          </a:p>
        </p:txBody>
      </p:sp>
      <p:sp>
        <p:nvSpPr>
          <p:cNvPr id="30724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3480F2B-C272-4AE3-9489-73C2EBB5723C}" type="slidenum">
              <a:rPr lang="en-GB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</a:t>
            </a:fld>
            <a:endParaRPr lang="en-GB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smtClean="0"/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E4E0452-83F3-4F33-9E0D-07991CBBC672}" type="slidenum">
              <a:rPr lang="en-GB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12</a:t>
            </a:fld>
            <a:endParaRPr lang="en-GB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04E13C-9746-4AE6-B30E-4DDD0A33FBEB}" type="datetimeFigureOut">
              <a:rPr lang="en-US" smtClean="0"/>
              <a:pPr/>
              <a:t>11/5/2012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4F67DF-3838-477A-815E-4F2CB9913A76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04E13C-9746-4AE6-B30E-4DDD0A33FBEB}" type="datetimeFigureOut">
              <a:rPr lang="en-US" smtClean="0"/>
              <a:pPr/>
              <a:t>11/5/2012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4F67DF-3838-477A-815E-4F2CB9913A76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04E13C-9746-4AE6-B30E-4DDD0A33FBEB}" type="datetimeFigureOut">
              <a:rPr lang="en-US" smtClean="0"/>
              <a:pPr/>
              <a:t>11/5/2012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4F67DF-3838-477A-815E-4F2CB9913A76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04E13C-9746-4AE6-B30E-4DDD0A33FBEB}" type="datetimeFigureOut">
              <a:rPr lang="en-US" smtClean="0"/>
              <a:pPr/>
              <a:t>11/5/2012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4F67DF-3838-477A-815E-4F2CB9913A76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04E13C-9746-4AE6-B30E-4DDD0A33FBEB}" type="datetimeFigureOut">
              <a:rPr lang="en-US" smtClean="0"/>
              <a:pPr/>
              <a:t>11/5/2012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4F67DF-3838-477A-815E-4F2CB9913A76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04E13C-9746-4AE6-B30E-4DDD0A33FBEB}" type="datetimeFigureOut">
              <a:rPr lang="en-US" smtClean="0"/>
              <a:pPr/>
              <a:t>11/5/2012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4F67DF-3838-477A-815E-4F2CB9913A76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04E13C-9746-4AE6-B30E-4DDD0A33FBEB}" type="datetimeFigureOut">
              <a:rPr lang="en-US" smtClean="0"/>
              <a:pPr/>
              <a:t>11/5/2012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4F67DF-3838-477A-815E-4F2CB9913A76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04E13C-9746-4AE6-B30E-4DDD0A33FBEB}" type="datetimeFigureOut">
              <a:rPr lang="en-US" smtClean="0"/>
              <a:pPr/>
              <a:t>11/5/2012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4F67DF-3838-477A-815E-4F2CB9913A76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04E13C-9746-4AE6-B30E-4DDD0A33FBEB}" type="datetimeFigureOut">
              <a:rPr lang="en-US" smtClean="0"/>
              <a:pPr/>
              <a:t>11/5/2012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4F67DF-3838-477A-815E-4F2CB9913A76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04E13C-9746-4AE6-B30E-4DDD0A33FBEB}" type="datetimeFigureOut">
              <a:rPr lang="en-US" smtClean="0"/>
              <a:pPr/>
              <a:t>11/5/2012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4F67DF-3838-477A-815E-4F2CB9913A76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04E13C-9746-4AE6-B30E-4DDD0A33FBEB}" type="datetimeFigureOut">
              <a:rPr lang="en-US" smtClean="0"/>
              <a:pPr/>
              <a:t>11/5/2012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4F67DF-3838-477A-815E-4F2CB9913A76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04E13C-9746-4AE6-B30E-4DDD0A33FBEB}" type="datetimeFigureOut">
              <a:rPr lang="en-US" smtClean="0"/>
              <a:pPr/>
              <a:t>11/5/2012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4F67DF-3838-477A-815E-4F2CB9913A76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1.bin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0.vml"/><Relationship Id="rId4" Type="http://schemas.openxmlformats.org/officeDocument/2006/relationships/oleObject" Target="../embeddings/oleObject10.bin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1.v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2.vml"/><Relationship Id="rId4" Type="http://schemas.openxmlformats.org/officeDocument/2006/relationships/oleObject" Target="../embeddings/oleObject12.bin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oleObject2.bin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oleObject" Target="../embeddings/oleObject3.bin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4" Type="http://schemas.openxmlformats.org/officeDocument/2006/relationships/oleObject" Target="../embeddings/oleObject7.bin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4" Type="http://schemas.openxmlformats.org/officeDocument/2006/relationships/oleObject" Target="../embeddings/oleObject8.bin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Relationship Id="rId4" Type="http://schemas.openxmlformats.org/officeDocument/2006/relationships/oleObject" Target="../embeddings/oleObject9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GB" sz="3600" dirty="0" smtClean="0"/>
              <a:t>Leadership for Learning</a:t>
            </a:r>
            <a:r>
              <a:rPr lang="en-GB" dirty="0" smtClean="0"/>
              <a:t> </a:t>
            </a:r>
            <a:endParaRPr lang="en-GB" dirty="0"/>
          </a:p>
        </p:txBody>
      </p:sp>
      <p:sp>
        <p:nvSpPr>
          <p:cNvPr id="1028" name="Subtitle 2"/>
          <p:cNvSpPr>
            <a:spLocks noGrp="1"/>
          </p:cNvSpPr>
          <p:nvPr>
            <p:ph type="subTitle" idx="1"/>
          </p:nvPr>
        </p:nvSpPr>
        <p:spPr>
          <a:xfrm>
            <a:off x="1428750" y="3857625"/>
            <a:ext cx="6400800" cy="1752600"/>
          </a:xfrm>
        </p:spPr>
        <p:txBody>
          <a:bodyPr/>
          <a:lstStyle/>
          <a:p>
            <a:pPr marR="0" eaLnBrk="1" hangingPunct="1"/>
            <a:r>
              <a:rPr lang="en-GB" smtClean="0"/>
              <a:t>TONY BUSH</a:t>
            </a:r>
          </a:p>
          <a:p>
            <a:pPr marR="0" eaLnBrk="1" hangingPunct="1"/>
            <a:r>
              <a:rPr lang="en-GB" smtClean="0"/>
              <a:t>UNIVERSITY of WARWICK </a:t>
            </a:r>
          </a:p>
        </p:txBody>
      </p:sp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6357938" y="5715000"/>
          <a:ext cx="2286000" cy="928688"/>
        </p:xfrm>
        <a:graphic>
          <a:graphicData uri="http://schemas.openxmlformats.org/presentationml/2006/ole">
            <p:oleObj spid="_x0000_s1026" r:id="rId4" imgW="4858428" imgH="1800476" progId="">
              <p:embed/>
            </p:oleObj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GB" dirty="0" smtClean="0"/>
              <a:t>One-on-one development for teachers</a:t>
            </a:r>
          </a:p>
          <a:p>
            <a:pPr eaLnBrk="1" hangingPunct="1"/>
            <a:r>
              <a:rPr lang="en-GB" dirty="0" smtClean="0"/>
              <a:t>May result from monitoring and observation </a:t>
            </a:r>
          </a:p>
          <a:p>
            <a:pPr eaLnBrk="1" hangingPunct="1"/>
            <a:r>
              <a:rPr lang="en-GB" dirty="0" smtClean="0"/>
              <a:t>Mentoring may be hierarchical or ‘peer’ led</a:t>
            </a:r>
          </a:p>
          <a:p>
            <a:pPr eaLnBrk="1" hangingPunct="1"/>
            <a:r>
              <a:rPr lang="en-GB" dirty="0" smtClean="0"/>
              <a:t>Coaching is usually more directive, targeted at specific outcomes</a:t>
            </a:r>
          </a:p>
          <a:p>
            <a:pPr eaLnBrk="1" hangingPunct="1"/>
            <a:r>
              <a:rPr lang="en-GB" dirty="0" smtClean="0"/>
              <a:t>Intended to produce individual improvement   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GB" dirty="0" smtClean="0"/>
              <a:t>Mentoring and coaching</a:t>
            </a:r>
            <a:endParaRPr lang="en-GB" dirty="0"/>
          </a:p>
        </p:txBody>
      </p:sp>
      <p:graphicFrame>
        <p:nvGraphicFramePr>
          <p:cNvPr id="10242" name="Object 2"/>
          <p:cNvGraphicFramePr>
            <a:graphicFrameLocks noChangeAspect="1"/>
          </p:cNvGraphicFramePr>
          <p:nvPr/>
        </p:nvGraphicFramePr>
        <p:xfrm>
          <a:off x="5572125" y="5500688"/>
          <a:ext cx="2714625" cy="928687"/>
        </p:xfrm>
        <a:graphic>
          <a:graphicData uri="http://schemas.openxmlformats.org/presentationml/2006/ole">
            <p:oleObj spid="_x0000_s10242" r:id="rId4" imgW="4858428" imgH="1800476" progId="">
              <p:embed/>
            </p:oleObj>
          </a:graphicData>
        </a:graphic>
      </p:graphicFrame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472113"/>
          </a:xfrm>
        </p:spPr>
        <p:txBody>
          <a:bodyPr/>
          <a:lstStyle/>
          <a:p>
            <a:pPr eaLnBrk="1" hangingPunct="1"/>
            <a:r>
              <a:rPr lang="en-GB" dirty="0" smtClean="0"/>
              <a:t>Professional conversations</a:t>
            </a:r>
          </a:p>
          <a:p>
            <a:pPr eaLnBrk="1" hangingPunct="1"/>
            <a:r>
              <a:rPr lang="en-GB" dirty="0" smtClean="0"/>
              <a:t>Feedback following observation</a:t>
            </a:r>
          </a:p>
          <a:p>
            <a:pPr eaLnBrk="1" hangingPunct="1"/>
            <a:r>
              <a:rPr lang="en-GB" dirty="0" smtClean="0"/>
              <a:t>Formal and informal meetings</a:t>
            </a:r>
          </a:p>
          <a:p>
            <a:pPr eaLnBrk="1" hangingPunct="1"/>
            <a:r>
              <a:rPr lang="en-GB" dirty="0" smtClean="0"/>
              <a:t>Encouraging discussion within and between departments</a:t>
            </a:r>
          </a:p>
          <a:p>
            <a:pPr eaLnBrk="1" hangingPunct="1"/>
            <a:r>
              <a:rPr lang="en-GB" dirty="0" smtClean="0"/>
              <a:t>Developing a learning-focused culture </a:t>
            </a:r>
          </a:p>
          <a:p>
            <a:pPr eaLnBrk="1" hangingPunct="1"/>
            <a:endParaRPr lang="en-GB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GB" dirty="0" smtClean="0"/>
              <a:t>Dialogue and meetings</a:t>
            </a:r>
            <a:endParaRPr lang="en-GB" dirty="0"/>
          </a:p>
        </p:txBody>
      </p:sp>
      <p:graphicFrame>
        <p:nvGraphicFramePr>
          <p:cNvPr id="11266" name="Object 2"/>
          <p:cNvGraphicFramePr>
            <a:graphicFrameLocks noChangeAspect="1"/>
          </p:cNvGraphicFramePr>
          <p:nvPr/>
        </p:nvGraphicFramePr>
        <p:xfrm>
          <a:off x="6143625" y="5929313"/>
          <a:ext cx="2714625" cy="928687"/>
        </p:xfrm>
        <a:graphic>
          <a:graphicData uri="http://schemas.openxmlformats.org/presentationml/2006/ole">
            <p:oleObj spid="_x0000_s11266" r:id="rId3" imgW="4858428" imgH="1800476" progId="">
              <p:embed/>
            </p:oleObj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GB" dirty="0" smtClean="0"/>
              <a:t>The main purpose of schools is learning</a:t>
            </a:r>
          </a:p>
          <a:p>
            <a:pPr eaLnBrk="1" hangingPunct="1"/>
            <a:r>
              <a:rPr lang="en-GB" dirty="0" smtClean="0"/>
              <a:t>Leaders need to prioritise teaching &amp; learning</a:t>
            </a:r>
          </a:p>
          <a:p>
            <a:pPr eaLnBrk="1" hangingPunct="1"/>
            <a:r>
              <a:rPr lang="en-GB" dirty="0" smtClean="0"/>
              <a:t>Clear expectations are required of learners and teachers</a:t>
            </a:r>
          </a:p>
          <a:p>
            <a:pPr eaLnBrk="1" hangingPunct="1"/>
            <a:r>
              <a:rPr lang="en-GB" dirty="0" smtClean="0"/>
              <a:t>A systematic approach is required; evaluation, monitoring, observation and modelling</a:t>
            </a:r>
          </a:p>
          <a:p>
            <a:pPr eaLnBrk="1" hangingPunct="1"/>
            <a:r>
              <a:rPr lang="en-GB" dirty="0" smtClean="0"/>
              <a:t>School climate should support learning</a:t>
            </a:r>
          </a:p>
          <a:p>
            <a:pPr eaLnBrk="1" hangingPunct="1"/>
            <a:endParaRPr lang="en-GB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GB" dirty="0" smtClean="0"/>
              <a:t>Conclusion</a:t>
            </a:r>
            <a:endParaRPr lang="en-GB" dirty="0"/>
          </a:p>
        </p:txBody>
      </p:sp>
      <p:graphicFrame>
        <p:nvGraphicFramePr>
          <p:cNvPr id="12290" name="Object 2"/>
          <p:cNvGraphicFramePr>
            <a:graphicFrameLocks noChangeAspect="1"/>
          </p:cNvGraphicFramePr>
          <p:nvPr/>
        </p:nvGraphicFramePr>
        <p:xfrm>
          <a:off x="5572125" y="5500688"/>
          <a:ext cx="2714625" cy="928687"/>
        </p:xfrm>
        <a:graphic>
          <a:graphicData uri="http://schemas.openxmlformats.org/presentationml/2006/ole">
            <p:oleObj spid="_x0000_s12290" r:id="rId4" imgW="4858428" imgH="1800476" progId="">
              <p:embed/>
            </p:oleObj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GB" dirty="0" smtClean="0"/>
              <a:t>The main factors affecting school outcomes are classroom practice and leadership </a:t>
            </a:r>
          </a:p>
          <a:p>
            <a:pPr eaLnBrk="1" hangingPunct="1"/>
            <a:r>
              <a:rPr lang="en-GB" dirty="0" smtClean="0"/>
              <a:t>Schools do not improve without talented leaders (</a:t>
            </a:r>
            <a:r>
              <a:rPr lang="en-GB" dirty="0" err="1" smtClean="0"/>
              <a:t>Leithwood</a:t>
            </a:r>
            <a:r>
              <a:rPr lang="en-GB" dirty="0" smtClean="0"/>
              <a:t> et al 2006)</a:t>
            </a:r>
          </a:p>
          <a:p>
            <a:r>
              <a:rPr lang="en-GB" dirty="0" smtClean="0"/>
              <a:t>‘The closer leaders are to the core business of teaching and learning, the more likely they are to make a difference to students’ (</a:t>
            </a:r>
            <a:r>
              <a:rPr lang="en-GB" sz="2800" dirty="0" smtClean="0"/>
              <a:t>Robinson 07)</a:t>
            </a:r>
            <a:r>
              <a:rPr lang="en-GB" dirty="0" smtClean="0"/>
              <a:t>  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9600" cy="114300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GB" dirty="0" smtClean="0"/>
              <a:t>Introduction – leadership and school improvement</a:t>
            </a:r>
            <a:endParaRPr lang="en-GB" dirty="0"/>
          </a:p>
        </p:txBody>
      </p:sp>
      <p:graphicFrame>
        <p:nvGraphicFramePr>
          <p:cNvPr id="2050" name="Object 2"/>
          <p:cNvGraphicFramePr>
            <a:graphicFrameLocks noChangeAspect="1"/>
          </p:cNvGraphicFramePr>
          <p:nvPr/>
        </p:nvGraphicFramePr>
        <p:xfrm>
          <a:off x="5572125" y="5500688"/>
          <a:ext cx="2714625" cy="928687"/>
        </p:xfrm>
        <a:graphic>
          <a:graphicData uri="http://schemas.openxmlformats.org/presentationml/2006/ole">
            <p:oleObj spid="_x0000_s2050" r:id="rId4" imgW="4858428" imgH="1800476" progId="">
              <p:embed/>
            </p:oleObj>
          </a:graphicData>
        </a:graphic>
      </p:graphicFrame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GB" dirty="0" smtClean="0"/>
              <a:t>IL is strongly focused on teaching and learning </a:t>
            </a:r>
          </a:p>
          <a:p>
            <a:pPr eaLnBrk="1" hangingPunct="1"/>
            <a:r>
              <a:rPr lang="en-GB" dirty="0" smtClean="0"/>
              <a:t>Principals and SLTs should provide the framework for effective teaching and learning</a:t>
            </a:r>
          </a:p>
          <a:p>
            <a:pPr eaLnBrk="1" hangingPunct="1"/>
            <a:r>
              <a:rPr lang="en-GB" dirty="0" smtClean="0"/>
              <a:t>Middle leaders focus on subject leadership, model good practice and provide CPD    </a:t>
            </a:r>
          </a:p>
          <a:p>
            <a:pPr eaLnBrk="1" hangingPunct="1"/>
            <a:r>
              <a:rPr lang="en-GB" dirty="0" smtClean="0"/>
              <a:t>Teacher leaders manage classroom teaching and collaborate with colleagues 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GB" dirty="0" smtClean="0"/>
              <a:t>Instructional Leadership (IL)</a:t>
            </a:r>
            <a:endParaRPr lang="en-GB" dirty="0"/>
          </a:p>
        </p:txBody>
      </p:sp>
      <p:graphicFrame>
        <p:nvGraphicFramePr>
          <p:cNvPr id="3074" name="Object 3"/>
          <p:cNvGraphicFramePr>
            <a:graphicFrameLocks noChangeAspect="1"/>
          </p:cNvGraphicFramePr>
          <p:nvPr/>
        </p:nvGraphicFramePr>
        <p:xfrm>
          <a:off x="5572125" y="5500688"/>
          <a:ext cx="2714625" cy="928687"/>
        </p:xfrm>
        <a:graphic>
          <a:graphicData uri="http://schemas.openxmlformats.org/presentationml/2006/ole">
            <p:oleObj spid="_x0000_s3074" r:id="rId4" imgW="4858428" imgH="1800476" progId="">
              <p:embed/>
            </p:oleObj>
          </a:graphicData>
        </a:graphic>
      </p:graphicFrame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en-GB" sz="2800" dirty="0" smtClean="0"/>
              <a:t>Effective principals and middle leaders lead learning through six approaches:</a:t>
            </a:r>
          </a:p>
          <a:p>
            <a:pPr marL="624078" indent="-5143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en-GB" sz="2800" dirty="0" smtClean="0"/>
              <a:t>Evaluation of school and student outcomes</a:t>
            </a:r>
          </a:p>
          <a:p>
            <a:pPr marL="624078" indent="-5143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en-GB" sz="2800" dirty="0" smtClean="0"/>
              <a:t>Monitoring classroom practice</a:t>
            </a:r>
          </a:p>
          <a:p>
            <a:pPr marL="624078" indent="-5143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en-GB" sz="2800" dirty="0" smtClean="0"/>
              <a:t>Structured classroom observation</a:t>
            </a:r>
          </a:p>
          <a:p>
            <a:pPr marL="624078" indent="-5143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en-GB" sz="2800" dirty="0" smtClean="0"/>
              <a:t>Modelling good practice</a:t>
            </a:r>
          </a:p>
          <a:p>
            <a:pPr marL="624078" indent="-5143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en-GB" sz="2800" dirty="0" smtClean="0"/>
              <a:t>Mentoring and coaching colleagues</a:t>
            </a:r>
          </a:p>
          <a:p>
            <a:pPr marL="624078" indent="-5143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en-GB" sz="2800" dirty="0" smtClean="0"/>
              <a:t>Dialogue and meetings with colleagues</a:t>
            </a: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en-GB" sz="2800" dirty="0" smtClean="0"/>
              <a:t>These are discussed in the following slides </a:t>
            </a: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GB" dirty="0" smtClean="0"/>
              <a:t>Leading Learning</a:t>
            </a:r>
            <a:endParaRPr lang="en-GB" dirty="0"/>
          </a:p>
        </p:txBody>
      </p:sp>
      <p:graphicFrame>
        <p:nvGraphicFramePr>
          <p:cNvPr id="4098" name="Object 2"/>
          <p:cNvGraphicFramePr>
            <a:graphicFrameLocks noChangeAspect="1"/>
          </p:cNvGraphicFramePr>
          <p:nvPr/>
        </p:nvGraphicFramePr>
        <p:xfrm>
          <a:off x="5715000" y="5786438"/>
          <a:ext cx="2714625" cy="928687"/>
        </p:xfrm>
        <a:graphic>
          <a:graphicData uri="http://schemas.openxmlformats.org/presentationml/2006/ole">
            <p:oleObj spid="_x0000_s4098" r:id="rId3" imgW="4858428" imgH="1800476" progId="">
              <p:embed/>
            </p:oleObj>
          </a:graphicData>
        </a:graphic>
      </p:graphicFrame>
    </p:spTree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GB" dirty="0" smtClean="0"/>
              <a:t>Assessing T&amp;L at a strategic level</a:t>
            </a:r>
          </a:p>
          <a:p>
            <a:pPr eaLnBrk="1" hangingPunct="1"/>
            <a:r>
              <a:rPr lang="en-GB" dirty="0" smtClean="0"/>
              <a:t>A systematic review of performance (e.g. KS4)</a:t>
            </a:r>
          </a:p>
          <a:p>
            <a:pPr eaLnBrk="1" hangingPunct="1"/>
            <a:r>
              <a:rPr lang="en-GB" dirty="0" smtClean="0"/>
              <a:t>Avoid ‘blame the learner’ responses</a:t>
            </a:r>
          </a:p>
          <a:p>
            <a:pPr eaLnBrk="1" hangingPunct="1"/>
            <a:r>
              <a:rPr lang="en-GB" dirty="0" smtClean="0"/>
              <a:t>Devise strategies for improvement – e.g. CPD, monitoring, mentoring, and modelling </a:t>
            </a:r>
          </a:p>
          <a:p>
            <a:pPr eaLnBrk="1" hangingPunct="1"/>
            <a:r>
              <a:rPr lang="en-GB" dirty="0" smtClean="0"/>
              <a:t>Address within-school variation (see next slide)</a:t>
            </a:r>
          </a:p>
          <a:p>
            <a:pPr eaLnBrk="1" hangingPunct="1">
              <a:buNone/>
            </a:pPr>
            <a:r>
              <a:rPr lang="en-GB" dirty="0" smtClean="0"/>
              <a:t> 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GB" dirty="0" smtClean="0"/>
              <a:t>Evaluation</a:t>
            </a:r>
            <a:endParaRPr lang="en-GB" dirty="0"/>
          </a:p>
        </p:txBody>
      </p:sp>
      <p:graphicFrame>
        <p:nvGraphicFramePr>
          <p:cNvPr id="5122" name="Object 2"/>
          <p:cNvGraphicFramePr>
            <a:graphicFrameLocks noChangeAspect="1"/>
          </p:cNvGraphicFramePr>
          <p:nvPr/>
        </p:nvGraphicFramePr>
        <p:xfrm>
          <a:off x="5572125" y="5500688"/>
          <a:ext cx="2714625" cy="928687"/>
        </p:xfrm>
        <a:graphic>
          <a:graphicData uri="http://schemas.openxmlformats.org/presentationml/2006/ole">
            <p:oleObj spid="_x0000_s5122" r:id="rId3" imgW="4858428" imgH="1800476" progId="">
              <p:embed/>
            </p:oleObj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GB" dirty="0" smtClean="0"/>
              <a:t>Comparing schools is difficult but comparing learning areas is more straightforward</a:t>
            </a:r>
          </a:p>
          <a:p>
            <a:pPr eaLnBrk="1" hangingPunct="1"/>
            <a:r>
              <a:rPr lang="en-GB" dirty="0" smtClean="0"/>
              <a:t>Twin effective and less effective departments</a:t>
            </a:r>
          </a:p>
          <a:p>
            <a:pPr eaLnBrk="1" hangingPunct="1"/>
            <a:r>
              <a:rPr lang="en-GB" dirty="0" smtClean="0"/>
              <a:t>‘Buddy’ underperforming colleagues </a:t>
            </a:r>
          </a:p>
          <a:p>
            <a:pPr eaLnBrk="1" hangingPunct="1"/>
            <a:r>
              <a:rPr lang="en-GB" dirty="0" smtClean="0"/>
              <a:t>Structured classroom observation</a:t>
            </a:r>
          </a:p>
          <a:p>
            <a:pPr eaLnBrk="1" hangingPunct="1"/>
            <a:r>
              <a:rPr lang="en-GB" dirty="0" smtClean="0"/>
              <a:t>Confront the issues, don’t avoid them! 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GB" dirty="0" smtClean="0"/>
              <a:t>Within-school variation</a:t>
            </a:r>
            <a:endParaRPr lang="en-GB" dirty="0"/>
          </a:p>
        </p:txBody>
      </p:sp>
      <p:graphicFrame>
        <p:nvGraphicFramePr>
          <p:cNvPr id="6146" name="Object 2"/>
          <p:cNvGraphicFramePr>
            <a:graphicFrameLocks noChangeAspect="1"/>
          </p:cNvGraphicFramePr>
          <p:nvPr/>
        </p:nvGraphicFramePr>
        <p:xfrm>
          <a:off x="5572125" y="5643563"/>
          <a:ext cx="2714625" cy="928687"/>
        </p:xfrm>
        <a:graphic>
          <a:graphicData uri="http://schemas.openxmlformats.org/presentationml/2006/ole">
            <p:oleObj spid="_x0000_s6146" r:id="rId3" imgW="4858428" imgH="1800476" progId="">
              <p:embed/>
            </p:oleObj>
          </a:graphicData>
        </a:graphic>
      </p:graphicFrame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65760" indent="-256032" eaLnBrk="1" fontAlgn="auto" hangingPunct="1">
              <a:spcAft>
                <a:spcPts val="0"/>
              </a:spcAft>
              <a:defRPr/>
            </a:pPr>
            <a:r>
              <a:rPr lang="en-GB" sz="2800" dirty="0" smtClean="0"/>
              <a:t>Visiting classrooms, observing practice and providing constructive feedback</a:t>
            </a:r>
          </a:p>
          <a:p>
            <a:pPr marL="365760" indent="-256032">
              <a:defRPr/>
            </a:pPr>
            <a:r>
              <a:rPr lang="en-GB" sz="2800" dirty="0" smtClean="0"/>
              <a:t>‘An accepted part of leadership’ (</a:t>
            </a:r>
            <a:r>
              <a:rPr lang="en-GB" sz="2800" dirty="0" err="1" smtClean="0"/>
              <a:t>Southworth</a:t>
            </a:r>
            <a:r>
              <a:rPr lang="en-GB" sz="2800" dirty="0" smtClean="0"/>
              <a:t> 2004)</a:t>
            </a:r>
          </a:p>
          <a:p>
            <a:pPr marL="365760" indent="-256032">
              <a:defRPr/>
            </a:pPr>
            <a:r>
              <a:rPr lang="en-GB" sz="2800" dirty="0" smtClean="0"/>
              <a:t>Strong link between good monitoring and good teaching (</a:t>
            </a:r>
            <a:r>
              <a:rPr lang="en-GB" sz="2800" dirty="0" err="1" smtClean="0"/>
              <a:t>Ofsted</a:t>
            </a:r>
            <a:r>
              <a:rPr lang="en-GB" sz="2800" dirty="0" smtClean="0"/>
              <a:t> 2003)</a:t>
            </a:r>
          </a:p>
          <a:p>
            <a:pPr marL="365760" indent="-256032">
              <a:defRPr/>
            </a:pPr>
            <a:r>
              <a:rPr lang="en-GB" sz="2800" dirty="0" smtClean="0"/>
              <a:t>Monitoring should be a widely distributed role (heads, deputies, AHTs, middle leaders)</a:t>
            </a:r>
          </a:p>
          <a:p>
            <a:pPr marL="365760" indent="-256032">
              <a:defRPr/>
            </a:pPr>
            <a:r>
              <a:rPr lang="en-GB" sz="2800" dirty="0" smtClean="0"/>
              <a:t>Monitoring involves observation (next slide)  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GB" dirty="0" smtClean="0"/>
              <a:t>Monitoring classroom practice</a:t>
            </a:r>
            <a:endParaRPr lang="en-GB" dirty="0"/>
          </a:p>
        </p:txBody>
      </p:sp>
      <p:graphicFrame>
        <p:nvGraphicFramePr>
          <p:cNvPr id="7170" name="Object 2"/>
          <p:cNvGraphicFramePr>
            <a:graphicFrameLocks noChangeAspect="1"/>
          </p:cNvGraphicFramePr>
          <p:nvPr/>
        </p:nvGraphicFramePr>
        <p:xfrm>
          <a:off x="5572125" y="5786438"/>
          <a:ext cx="2714625" cy="928687"/>
        </p:xfrm>
        <a:graphic>
          <a:graphicData uri="http://schemas.openxmlformats.org/presentationml/2006/ole">
            <p:oleObj spid="_x0000_s7170" r:id="rId4" imgW="4858428" imgH="1800476" progId="">
              <p:embed/>
            </p:oleObj>
          </a:graphicData>
        </a:graphic>
      </p:graphicFrame>
    </p:spTree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en-GB" dirty="0" smtClean="0"/>
              <a:t>Required to enhance educational quality</a:t>
            </a: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en-GB" dirty="0" smtClean="0"/>
              <a:t>Answers three key questions:</a:t>
            </a:r>
          </a:p>
          <a:p>
            <a:pPr marL="624078" indent="-5143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en-GB" dirty="0" smtClean="0"/>
              <a:t>What is the current state of quality?</a:t>
            </a:r>
          </a:p>
          <a:p>
            <a:pPr marL="624078" indent="-5143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en-GB" dirty="0" smtClean="0"/>
              <a:t>How can it be improved?</a:t>
            </a:r>
          </a:p>
          <a:p>
            <a:pPr marL="624078" indent="-5143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en-GB" dirty="0" smtClean="0"/>
              <a:t>Why is quality poor?</a:t>
            </a: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en-GB" dirty="0" smtClean="0"/>
              <a:t>Observation should be formative and ‘normal’</a:t>
            </a:r>
          </a:p>
          <a:p>
            <a:pPr marL="365760" indent="-256032">
              <a:buFont typeface="Wingdings" pitchFamily="2" charset="2"/>
              <a:buChar char="Ø"/>
              <a:defRPr/>
            </a:pPr>
            <a:r>
              <a:rPr lang="en-GB" dirty="0" smtClean="0"/>
              <a:t>Leaders should invite observation of their own teaching (modelling)  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GB" dirty="0" smtClean="0"/>
              <a:t>Structured classroom observation</a:t>
            </a:r>
            <a:endParaRPr lang="en-GB" dirty="0"/>
          </a:p>
        </p:txBody>
      </p:sp>
      <p:graphicFrame>
        <p:nvGraphicFramePr>
          <p:cNvPr id="8194" name="Object 2"/>
          <p:cNvGraphicFramePr>
            <a:graphicFrameLocks noChangeAspect="1"/>
          </p:cNvGraphicFramePr>
          <p:nvPr/>
        </p:nvGraphicFramePr>
        <p:xfrm>
          <a:off x="5572125" y="5786438"/>
          <a:ext cx="2714625" cy="928687"/>
        </p:xfrm>
        <a:graphic>
          <a:graphicData uri="http://schemas.openxmlformats.org/presentationml/2006/ole">
            <p:oleObj spid="_x0000_s8194" r:id="rId4" imgW="4858428" imgH="1800476" progId="">
              <p:embed/>
            </p:oleObj>
          </a:graphicData>
        </a:graphic>
      </p:graphicFrame>
    </p:spTree>
  </p:cSld>
  <p:clrMapOvr>
    <a:masterClrMapping/>
  </p:clrMapOvr>
  <p:transition>
    <p:comb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GB" dirty="0" smtClean="0"/>
              <a:t>Modelling is ‘the power of example’ (</a:t>
            </a:r>
            <a:r>
              <a:rPr lang="en-GB" dirty="0" err="1" smtClean="0"/>
              <a:t>Southworth</a:t>
            </a:r>
            <a:r>
              <a:rPr lang="en-GB" dirty="0" smtClean="0"/>
              <a:t> 2004) – ‘role model’</a:t>
            </a:r>
          </a:p>
          <a:p>
            <a:pPr eaLnBrk="1" hangingPunct="1"/>
            <a:r>
              <a:rPr lang="en-GB" dirty="0" smtClean="0"/>
              <a:t>Modelling by heads, senior or middle leaders    </a:t>
            </a:r>
          </a:p>
          <a:p>
            <a:pPr eaLnBrk="1" hangingPunct="1"/>
            <a:r>
              <a:rPr lang="en-GB" dirty="0" smtClean="0"/>
              <a:t>Teachers expect leaders to ‘walk the talk’</a:t>
            </a:r>
          </a:p>
          <a:p>
            <a:pPr eaLnBrk="1" hangingPunct="1"/>
            <a:r>
              <a:rPr lang="en-GB" smtClean="0"/>
              <a:t>SLEs have </a:t>
            </a:r>
            <a:r>
              <a:rPr lang="en-GB" dirty="0" smtClean="0"/>
              <a:t>an explicit modelling role</a:t>
            </a:r>
          </a:p>
          <a:p>
            <a:pPr eaLnBrk="1" hangingPunct="1"/>
            <a:r>
              <a:rPr lang="en-GB" dirty="0" smtClean="0"/>
              <a:t>Modelling may lead to coaching &amp; mentoring</a:t>
            </a:r>
          </a:p>
          <a:p>
            <a:pPr eaLnBrk="1" hangingPunct="1">
              <a:buNone/>
            </a:pPr>
            <a:endParaRPr lang="en-GB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GB" dirty="0" smtClean="0"/>
              <a:t>Modelling good practice</a:t>
            </a:r>
            <a:endParaRPr lang="en-GB" dirty="0"/>
          </a:p>
        </p:txBody>
      </p:sp>
      <p:graphicFrame>
        <p:nvGraphicFramePr>
          <p:cNvPr id="9218" name="Object 2"/>
          <p:cNvGraphicFramePr>
            <a:graphicFrameLocks noChangeAspect="1"/>
          </p:cNvGraphicFramePr>
          <p:nvPr/>
        </p:nvGraphicFramePr>
        <p:xfrm>
          <a:off x="6143625" y="5786438"/>
          <a:ext cx="2714625" cy="928687"/>
        </p:xfrm>
        <a:graphic>
          <a:graphicData uri="http://schemas.openxmlformats.org/presentationml/2006/ole">
            <p:oleObj spid="_x0000_s9218" r:id="rId4" imgW="4858428" imgH="1800476" progId="">
              <p:embed/>
            </p:oleObj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68</TotalTime>
  <Words>510</Words>
  <Application>Microsoft Office PowerPoint</Application>
  <PresentationFormat>On-screen Show (4:3)</PresentationFormat>
  <Paragraphs>80</Paragraphs>
  <Slides>12</Slides>
  <Notes>8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0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Leadership for Learning </vt:lpstr>
      <vt:lpstr>Introduction – leadership and school improvement</vt:lpstr>
      <vt:lpstr>Instructional Leadership (IL)</vt:lpstr>
      <vt:lpstr>Leading Learning</vt:lpstr>
      <vt:lpstr>Evaluation</vt:lpstr>
      <vt:lpstr>Within-school variation</vt:lpstr>
      <vt:lpstr>Monitoring classroom practice</vt:lpstr>
      <vt:lpstr>Structured classroom observation</vt:lpstr>
      <vt:lpstr>Modelling good practice</vt:lpstr>
      <vt:lpstr>Mentoring and coaching</vt:lpstr>
      <vt:lpstr>Dialogue and meetings</vt:lpstr>
      <vt:lpstr>Conclusion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Leadership for Learning</dc:title>
  <dc:creator>user</dc:creator>
  <cp:lastModifiedBy>user</cp:lastModifiedBy>
  <cp:revision>14</cp:revision>
  <dcterms:created xsi:type="dcterms:W3CDTF">2011-01-10T16:36:49Z</dcterms:created>
  <dcterms:modified xsi:type="dcterms:W3CDTF">2012-11-05T15:29:36Z</dcterms:modified>
</cp:coreProperties>
</file>