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8"/>
  </p:handoutMasterIdLst>
  <p:sldIdLst>
    <p:sldId id="256" r:id="rId2"/>
    <p:sldId id="257" r:id="rId3"/>
    <p:sldId id="268" r:id="rId4"/>
    <p:sldId id="269" r:id="rId5"/>
    <p:sldId id="272" r:id="rId6"/>
    <p:sldId id="259" r:id="rId7"/>
    <p:sldId id="260" r:id="rId8"/>
    <p:sldId id="261" r:id="rId9"/>
    <p:sldId id="262" r:id="rId10"/>
    <p:sldId id="270" r:id="rId11"/>
    <p:sldId id="263" r:id="rId12"/>
    <p:sldId id="264" r:id="rId13"/>
    <p:sldId id="271" r:id="rId14"/>
    <p:sldId id="273" r:id="rId15"/>
    <p:sldId id="274" r:id="rId16"/>
    <p:sldId id="265" r:id="rId17"/>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960" y="-3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DA7500-DE4F-4F7D-8AEB-62A662417DFA}" type="datetimeFigureOut">
              <a:rPr lang="en-US" smtClean="0"/>
              <a:t>3/2/2010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62FD37-EACC-48FF-BA93-47E095DB8DD6}" type="slidenum">
              <a:rPr lang="en-GB" smtClean="0"/>
              <a:t>‹#›</a:t>
            </a:fld>
            <a:endParaRPr lang="en-GB"/>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BE8856B-77FB-4C36-A562-E4CAC9F15CD6}"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903AA53-A3FD-4823-920A-B9512010317E}"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BF69B679-5CE1-4F89-ACD9-B6520EFA0A91}"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0B58A14-26FC-4EB3-9E94-574145C6E661}"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03EF462-DD7A-433C-9C26-B432D9AD5B21}"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1FCCF1D2-5B16-4208-B76A-2BF5DA568A04}"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4A6F1175-65D8-4659-9C28-06C95C4F4457}"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426D246C-4FBD-437A-B6AC-7D1B7FD39AF4}"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D1486EE8-4AF2-413D-904C-93573C6C7DAA}"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954324C4-54C0-49F2-BDA2-80E2FDF1A455}"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32A164F4-664E-47FF-9805-30E989CA4D45}"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85EF1CF-A851-46BB-8F24-02E34D4206F5}"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GB"/>
              <a:t>CeNTRE mini conference</a:t>
            </a:r>
          </a:p>
        </p:txBody>
      </p:sp>
      <p:sp>
        <p:nvSpPr>
          <p:cNvPr id="2051" name="Rectangle 3"/>
          <p:cNvSpPr>
            <a:spLocks noGrp="1" noChangeArrowheads="1"/>
          </p:cNvSpPr>
          <p:nvPr>
            <p:ph type="subTitle" idx="1"/>
          </p:nvPr>
        </p:nvSpPr>
        <p:spPr/>
        <p:txBody>
          <a:bodyPr/>
          <a:lstStyle/>
          <a:p>
            <a:r>
              <a:rPr lang="en-GB"/>
              <a:t>3 March 2010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t>The world as networked</a:t>
            </a:r>
          </a:p>
        </p:txBody>
      </p:sp>
      <p:pic>
        <p:nvPicPr>
          <p:cNvPr id="16387" name="Picture 3"/>
          <p:cNvPicPr>
            <a:picLocks noChangeAspect="1" noChangeArrowheads="1"/>
          </p:cNvPicPr>
          <p:nvPr>
            <p:ph type="body" idx="1"/>
          </p:nvPr>
        </p:nvPicPr>
        <p:blipFill>
          <a:blip r:embed="rId2"/>
          <a:srcRect/>
          <a:stretch>
            <a:fillRect/>
          </a:stretch>
        </p:blipFill>
        <p:spPr>
          <a:xfrm>
            <a:off x="1285852" y="1500174"/>
            <a:ext cx="5627688" cy="3095625"/>
          </a:xfrm>
        </p:spPr>
      </p:pic>
      <p:pic>
        <p:nvPicPr>
          <p:cNvPr id="16388" name="Picture 4" descr="WiiALAMY2701_468x363"/>
          <p:cNvPicPr>
            <a:picLocks noChangeAspect="1" noChangeArrowheads="1"/>
          </p:cNvPicPr>
          <p:nvPr/>
        </p:nvPicPr>
        <p:blipFill>
          <a:blip r:embed="rId3"/>
          <a:srcRect/>
          <a:stretch>
            <a:fillRect/>
          </a:stretch>
        </p:blipFill>
        <p:spPr bwMode="auto">
          <a:xfrm>
            <a:off x="4356100" y="2924175"/>
            <a:ext cx="4457700" cy="3457575"/>
          </a:xfrm>
          <a:prstGeom prst="rect">
            <a:avLst/>
          </a:prstGeom>
          <a:noFill/>
        </p:spPr>
      </p:pic>
      <p:pic>
        <p:nvPicPr>
          <p:cNvPr id="16389" name="Picture 5" descr="iPhone"/>
          <p:cNvPicPr>
            <a:picLocks noChangeAspect="1" noChangeArrowheads="1"/>
          </p:cNvPicPr>
          <p:nvPr/>
        </p:nvPicPr>
        <p:blipFill>
          <a:blip r:embed="rId4"/>
          <a:srcRect/>
          <a:stretch>
            <a:fillRect/>
          </a:stretch>
        </p:blipFill>
        <p:spPr bwMode="auto">
          <a:xfrm>
            <a:off x="827088" y="2565400"/>
            <a:ext cx="3184525" cy="374967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t>How do we see all this? </a:t>
            </a:r>
          </a:p>
        </p:txBody>
      </p:sp>
      <p:sp>
        <p:nvSpPr>
          <p:cNvPr id="9219" name="Rectangle 3"/>
          <p:cNvSpPr>
            <a:spLocks noGrp="1" noChangeArrowheads="1"/>
          </p:cNvSpPr>
          <p:nvPr>
            <p:ph type="body" idx="1"/>
          </p:nvPr>
        </p:nvSpPr>
        <p:spPr/>
        <p:txBody>
          <a:bodyPr/>
          <a:lstStyle/>
          <a:p>
            <a:r>
              <a:rPr lang="en-GB" dirty="0"/>
              <a:t>Accepting of </a:t>
            </a:r>
            <a:r>
              <a:rPr lang="en-GB" dirty="0" smtClean="0"/>
              <a:t>it…</a:t>
            </a:r>
            <a:endParaRPr lang="en-GB" dirty="0"/>
          </a:p>
          <a:p>
            <a:r>
              <a:rPr lang="en-GB" dirty="0" smtClean="0"/>
              <a:t>In awe of it…</a:t>
            </a:r>
            <a:endParaRPr lang="en-GB" dirty="0"/>
          </a:p>
          <a:p>
            <a:r>
              <a:rPr lang="en-GB" dirty="0"/>
              <a:t>Panicked by </a:t>
            </a:r>
            <a:r>
              <a:rPr lang="en-GB" dirty="0" smtClean="0"/>
              <a:t>it…</a:t>
            </a:r>
          </a:p>
          <a:p>
            <a:r>
              <a:rPr lang="en-US" dirty="0" smtClean="0"/>
              <a:t>We want to f</a:t>
            </a:r>
            <a:r>
              <a:rPr lang="en-GB" dirty="0" err="1" smtClean="0"/>
              <a:t>ashion</a:t>
            </a:r>
            <a:r>
              <a:rPr lang="en-GB" dirty="0" smtClean="0"/>
              <a:t> it…  </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t>In education </a:t>
            </a:r>
          </a:p>
        </p:txBody>
      </p:sp>
      <p:sp>
        <p:nvSpPr>
          <p:cNvPr id="10243" name="Rectangle 3"/>
          <p:cNvSpPr>
            <a:spLocks noGrp="1" noChangeArrowheads="1"/>
          </p:cNvSpPr>
          <p:nvPr>
            <p:ph type="body" idx="1"/>
          </p:nvPr>
        </p:nvSpPr>
        <p:spPr/>
        <p:txBody>
          <a:bodyPr/>
          <a:lstStyle/>
          <a:p>
            <a:pPr>
              <a:buNone/>
            </a:pPr>
            <a:r>
              <a:rPr lang="en-GB" dirty="0" smtClean="0"/>
              <a:t>Are we led by technology?  </a:t>
            </a:r>
            <a:endParaRPr lang="en-GB" dirty="0"/>
          </a:p>
          <a:p>
            <a:endParaRPr lang="en-GB" dirty="0"/>
          </a:p>
          <a:p>
            <a:endParaRPr lang="en-GB" dirty="0"/>
          </a:p>
          <a:p>
            <a:endParaRPr lang="en-GB" dirty="0"/>
          </a:p>
        </p:txBody>
      </p:sp>
      <p:pic>
        <p:nvPicPr>
          <p:cNvPr id="10244" name="Picture 4"/>
          <p:cNvPicPr>
            <a:picLocks noChangeAspect="1" noChangeArrowheads="1"/>
          </p:cNvPicPr>
          <p:nvPr/>
        </p:nvPicPr>
        <p:blipFill>
          <a:blip r:embed="rId2"/>
          <a:srcRect/>
          <a:stretch>
            <a:fillRect/>
          </a:stretch>
        </p:blipFill>
        <p:spPr bwMode="auto">
          <a:xfrm>
            <a:off x="1619250" y="2349500"/>
            <a:ext cx="4762500" cy="371475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dirty="0" smtClean="0"/>
              <a:t>Will it lead us?</a:t>
            </a:r>
            <a:endParaRPr lang="en-GB" dirty="0"/>
          </a:p>
        </p:txBody>
      </p:sp>
      <p:sp>
        <p:nvSpPr>
          <p:cNvPr id="17411" name="Rectangle 3"/>
          <p:cNvSpPr>
            <a:spLocks noGrp="1" noChangeArrowheads="1"/>
          </p:cNvSpPr>
          <p:nvPr>
            <p:ph type="body" idx="1"/>
          </p:nvPr>
        </p:nvSpPr>
        <p:spPr>
          <a:xfrm>
            <a:off x="2357422" y="1643050"/>
            <a:ext cx="6257940" cy="4525963"/>
          </a:xfrm>
        </p:spPr>
        <p:txBody>
          <a:bodyPr/>
          <a:lstStyle/>
          <a:p>
            <a:pPr>
              <a:lnSpc>
                <a:spcPct val="90000"/>
              </a:lnSpc>
            </a:pPr>
            <a:r>
              <a:rPr lang="en-GB" sz="2400" dirty="0" smtClean="0"/>
              <a:t>But </a:t>
            </a:r>
            <a:r>
              <a:rPr lang="en-GB" sz="2400" dirty="0"/>
              <a:t>I think we can predict that some things will go away. Age segregation will go away. This fragmentation of the day into periods devoted to different subjects will go away. Curriculum-driven structure of learning, by which I mean you learn something because it is the day in which you are supposed to learn that. As opposed to project- or application-driven learning; you learn it when you've got a need for it</a:t>
            </a:r>
            <a:r>
              <a:rPr lang="en-GB" sz="2400" dirty="0" smtClean="0"/>
              <a:t>.</a:t>
            </a:r>
          </a:p>
          <a:p>
            <a:pPr>
              <a:lnSpc>
                <a:spcPct val="90000"/>
              </a:lnSpc>
            </a:pPr>
            <a:endParaRPr lang="en-US" sz="2400" dirty="0"/>
          </a:p>
          <a:p>
            <a:pPr>
              <a:lnSpc>
                <a:spcPct val="90000"/>
              </a:lnSpc>
            </a:pPr>
            <a:r>
              <a:rPr lang="en-GB" sz="1100" dirty="0" smtClean="0"/>
              <a:t>http</a:t>
            </a:r>
            <a:r>
              <a:rPr lang="en-GB" sz="1100" dirty="0"/>
              <a:t>://www.papert.org/articles/GhostInTheMachine.html</a:t>
            </a:r>
          </a:p>
        </p:txBody>
      </p:sp>
      <p:pic>
        <p:nvPicPr>
          <p:cNvPr id="17412" name="Picture 4"/>
          <p:cNvPicPr>
            <a:picLocks noChangeAspect="1" noChangeArrowheads="1"/>
          </p:cNvPicPr>
          <p:nvPr/>
        </p:nvPicPr>
        <p:blipFill>
          <a:blip r:embed="rId2"/>
          <a:srcRect/>
          <a:stretch>
            <a:fillRect/>
          </a:stretch>
        </p:blipFill>
        <p:spPr bwMode="auto">
          <a:xfrm>
            <a:off x="0" y="2357430"/>
            <a:ext cx="2663825" cy="1946275"/>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make it work for desirable ends?</a:t>
            </a:r>
            <a:endParaRPr lang="en-GB" dirty="0"/>
          </a:p>
        </p:txBody>
      </p:sp>
      <p:graphicFrame>
        <p:nvGraphicFramePr>
          <p:cNvPr id="5" name="Content Placeholder 4"/>
          <p:cNvGraphicFramePr>
            <a:graphicFrameLocks noGrp="1"/>
          </p:cNvGraphicFramePr>
          <p:nvPr>
            <p:ph idx="1"/>
          </p:nvPr>
        </p:nvGraphicFramePr>
        <p:xfrm>
          <a:off x="857224" y="1571612"/>
          <a:ext cx="7901014" cy="3474720"/>
        </p:xfrm>
        <a:graphic>
          <a:graphicData uri="http://schemas.openxmlformats.org/drawingml/2006/table">
            <a:tbl>
              <a:tblPr firstRow="1" bandRow="1">
                <a:tableStyleId>{5940675A-B579-460E-94D1-54222C63F5DA}</a:tableStyleId>
              </a:tblPr>
              <a:tblGrid>
                <a:gridCol w="3950507"/>
                <a:gridCol w="3950507"/>
              </a:tblGrid>
              <a:tr h="333695">
                <a:tc>
                  <a:txBody>
                    <a:bodyPr/>
                    <a:lstStyle/>
                    <a:p>
                      <a:r>
                        <a:rPr lang="en-US" b="1" dirty="0" smtClean="0"/>
                        <a:t> Desirable </a:t>
                      </a:r>
                      <a:r>
                        <a:rPr lang="en-US" b="1" baseline="0" dirty="0" smtClean="0"/>
                        <a:t> use of technology </a:t>
                      </a:r>
                      <a:endParaRPr lang="en-GB" b="1" dirty="0"/>
                    </a:p>
                  </a:txBody>
                  <a:tcPr/>
                </a:tc>
                <a:tc>
                  <a:txBody>
                    <a:bodyPr/>
                    <a:lstStyle/>
                    <a:p>
                      <a:r>
                        <a:rPr lang="en-US" b="1" dirty="0" smtClean="0"/>
                        <a:t>This is because</a:t>
                      </a:r>
                      <a:endParaRPr lang="en-GB" b="1" dirty="0"/>
                    </a:p>
                  </a:txBody>
                  <a:tcPr/>
                </a:tc>
              </a:tr>
              <a:tr h="333695">
                <a:tc>
                  <a:txBody>
                    <a:bodyPr/>
                    <a:lstStyle/>
                    <a:p>
                      <a:r>
                        <a:rPr lang="en-GB" sz="1800" kern="1200" baseline="0" dirty="0" smtClean="0">
                          <a:solidFill>
                            <a:schemeClr val="tx1"/>
                          </a:solidFill>
                          <a:latin typeface="+mn-lt"/>
                          <a:ea typeface="+mn-ea"/>
                          <a:cs typeface="+mn-cs"/>
                        </a:rPr>
                        <a:t>a challenge, going beyond the routine,</a:t>
                      </a:r>
                    </a:p>
                    <a:p>
                      <a:r>
                        <a:rPr lang="en-GB" sz="1800" kern="1200" baseline="0" dirty="0" smtClean="0">
                          <a:solidFill>
                            <a:schemeClr val="tx1"/>
                          </a:solidFill>
                          <a:latin typeface="+mn-lt"/>
                          <a:ea typeface="+mn-ea"/>
                          <a:cs typeface="+mn-cs"/>
                        </a:rPr>
                        <a:t>giving an element of control</a:t>
                      </a:r>
                      <a:endParaRPr lang="en-GB" dirty="0"/>
                    </a:p>
                  </a:txBody>
                  <a:tcPr/>
                </a:tc>
                <a:tc>
                  <a:txBody>
                    <a:bodyPr/>
                    <a:lstStyle/>
                    <a:p>
                      <a:r>
                        <a:rPr lang="en-GB" sz="1800" kern="1200" baseline="0" dirty="0" smtClean="0">
                          <a:solidFill>
                            <a:schemeClr val="tx1"/>
                          </a:solidFill>
                          <a:latin typeface="+mn-lt"/>
                          <a:ea typeface="+mn-ea"/>
                          <a:cs typeface="+mn-cs"/>
                        </a:rPr>
                        <a:t>knowledge is personal, it is about making</a:t>
                      </a:r>
                    </a:p>
                    <a:p>
                      <a:r>
                        <a:rPr lang="en-GB" sz="1800" kern="1200" baseline="0" dirty="0" smtClean="0">
                          <a:solidFill>
                            <a:schemeClr val="tx1"/>
                          </a:solidFill>
                          <a:latin typeface="+mn-lt"/>
                          <a:ea typeface="+mn-ea"/>
                          <a:cs typeface="+mn-cs"/>
                        </a:rPr>
                        <a:t>personal meaning</a:t>
                      </a:r>
                      <a:endParaRPr lang="en-GB" dirty="0"/>
                    </a:p>
                  </a:txBody>
                  <a:tcPr/>
                </a:tc>
              </a:tr>
              <a:tr h="333695">
                <a:tc>
                  <a:txBody>
                    <a:bodyPr/>
                    <a:lstStyle/>
                    <a:p>
                      <a:r>
                        <a:rPr lang="en-GB" sz="1800" kern="1200" baseline="0" dirty="0" smtClean="0">
                          <a:solidFill>
                            <a:schemeClr val="tx1"/>
                          </a:solidFill>
                          <a:latin typeface="+mn-lt"/>
                          <a:ea typeface="+mn-ea"/>
                          <a:cs typeface="+mn-cs"/>
                        </a:rPr>
                        <a:t>doing something the learner would find  purposeful.</a:t>
                      </a:r>
                      <a:endParaRPr lang="en-GB" dirty="0"/>
                    </a:p>
                  </a:txBody>
                  <a:tcPr/>
                </a:tc>
                <a:tc>
                  <a:txBody>
                    <a:bodyPr/>
                    <a:lstStyle/>
                    <a:p>
                      <a:r>
                        <a:rPr lang="en-GB" sz="1800" kern="1200" baseline="0" dirty="0" smtClean="0">
                          <a:solidFill>
                            <a:schemeClr val="tx1"/>
                          </a:solidFill>
                          <a:latin typeface="+mn-lt"/>
                          <a:ea typeface="+mn-ea"/>
                          <a:cs typeface="+mn-cs"/>
                        </a:rPr>
                        <a:t>making meaning requires purposeful</a:t>
                      </a:r>
                    </a:p>
                    <a:p>
                      <a:r>
                        <a:rPr lang="en-GB" sz="1800" kern="1200" baseline="0" dirty="0" smtClean="0">
                          <a:solidFill>
                            <a:schemeClr val="tx1"/>
                          </a:solidFill>
                          <a:latin typeface="+mn-lt"/>
                          <a:ea typeface="+mn-ea"/>
                          <a:cs typeface="+mn-cs"/>
                        </a:rPr>
                        <a:t>activity</a:t>
                      </a:r>
                      <a:endParaRPr lang="en-GB" dirty="0"/>
                    </a:p>
                  </a:txBody>
                  <a:tcPr/>
                </a:tc>
              </a:tr>
              <a:tr h="333695">
                <a:tc>
                  <a:txBody>
                    <a:bodyPr/>
                    <a:lstStyle/>
                    <a:p>
                      <a:r>
                        <a:rPr lang="en-GB" sz="1800" kern="1200" baseline="0" dirty="0" smtClean="0">
                          <a:solidFill>
                            <a:schemeClr val="tx1"/>
                          </a:solidFill>
                          <a:latin typeface="+mn-lt"/>
                          <a:ea typeface="+mn-ea"/>
                          <a:cs typeface="+mn-cs"/>
                        </a:rPr>
                        <a:t>going beyond what is generally taught and  how it is taught</a:t>
                      </a:r>
                      <a:endParaRPr lang="en-GB" dirty="0"/>
                    </a:p>
                  </a:txBody>
                  <a:tcPr/>
                </a:tc>
                <a:tc>
                  <a:txBody>
                    <a:bodyPr/>
                    <a:lstStyle/>
                    <a:p>
                      <a:r>
                        <a:rPr lang="en-GB" sz="1800" kern="1200" baseline="0" dirty="0" smtClean="0">
                          <a:solidFill>
                            <a:schemeClr val="tx1"/>
                          </a:solidFill>
                          <a:latin typeface="+mn-lt"/>
                          <a:ea typeface="+mn-ea"/>
                          <a:cs typeface="+mn-cs"/>
                        </a:rPr>
                        <a:t>knowledge is unbounded</a:t>
                      </a:r>
                      <a:endParaRPr lang="en-GB" dirty="0"/>
                    </a:p>
                  </a:txBody>
                  <a:tcPr/>
                </a:tc>
              </a:tr>
              <a:tr h="333695">
                <a:tc>
                  <a:txBody>
                    <a:bodyPr/>
                    <a:lstStyle/>
                    <a:p>
                      <a:r>
                        <a:rPr lang="en-GB" sz="1800" kern="1200" baseline="0" dirty="0" smtClean="0">
                          <a:solidFill>
                            <a:schemeClr val="tx1"/>
                          </a:solidFill>
                          <a:latin typeface="+mn-lt"/>
                          <a:ea typeface="+mn-ea"/>
                          <a:cs typeface="+mn-cs"/>
                        </a:rPr>
                        <a:t>communication</a:t>
                      </a:r>
                      <a:endParaRPr lang="en-GB" dirty="0"/>
                    </a:p>
                  </a:txBody>
                  <a:tcPr/>
                </a:tc>
                <a:tc>
                  <a:txBody>
                    <a:bodyPr/>
                    <a:lstStyle/>
                    <a:p>
                      <a:r>
                        <a:rPr lang="en-GB" sz="1800" kern="1200" baseline="0" dirty="0" smtClean="0">
                          <a:solidFill>
                            <a:schemeClr val="tx1"/>
                          </a:solidFill>
                          <a:latin typeface="+mn-lt"/>
                          <a:ea typeface="+mn-ea"/>
                          <a:cs typeface="+mn-cs"/>
                        </a:rPr>
                        <a:t>knowledge is not acquired spontaneously</a:t>
                      </a:r>
                    </a:p>
                    <a:p>
                      <a:r>
                        <a:rPr lang="en-GB" sz="1800" kern="1200" baseline="0" dirty="0" smtClean="0">
                          <a:solidFill>
                            <a:schemeClr val="tx1"/>
                          </a:solidFill>
                          <a:latin typeface="+mn-lt"/>
                          <a:ea typeface="+mn-ea"/>
                          <a:cs typeface="+mn-cs"/>
                        </a:rPr>
                        <a:t>it requires reflection</a:t>
                      </a:r>
                      <a:endParaRPr lang="en-GB" dirty="0"/>
                    </a:p>
                  </a:txBody>
                  <a:tcPr/>
                </a:tc>
              </a:tr>
            </a:tbl>
          </a:graphicData>
        </a:graphic>
      </p:graphicFrame>
      <p:sp>
        <p:nvSpPr>
          <p:cNvPr id="7" name="TextBox 6"/>
          <p:cNvSpPr txBox="1"/>
          <p:nvPr/>
        </p:nvSpPr>
        <p:spPr>
          <a:xfrm>
            <a:off x="1071538" y="5643578"/>
            <a:ext cx="6786610" cy="646331"/>
          </a:xfrm>
          <a:prstGeom prst="rect">
            <a:avLst/>
          </a:prstGeom>
          <a:noFill/>
        </p:spPr>
        <p:txBody>
          <a:bodyPr wrap="square" rtlCol="0">
            <a:spAutoFit/>
          </a:bodyPr>
          <a:lstStyle/>
          <a:p>
            <a:r>
              <a:rPr lang="en-US" dirty="0" smtClean="0"/>
              <a:t>Hammond et al (2009) Voices Project, ITTE http://www.itte.org.uk/node/35</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tray</a:t>
            </a:r>
            <a:endParaRPr lang="en-GB" dirty="0"/>
          </a:p>
        </p:txBody>
      </p:sp>
      <p:pic>
        <p:nvPicPr>
          <p:cNvPr id="4" name="Content Placeholder 3" descr="tray_h1.gif"/>
          <p:cNvPicPr>
            <a:picLocks noGrp="1" noChangeAspect="1"/>
          </p:cNvPicPr>
          <p:nvPr>
            <p:ph idx="1"/>
          </p:nvPr>
        </p:nvPicPr>
        <p:blipFill>
          <a:blip r:embed="rId2"/>
          <a:stretch>
            <a:fillRect/>
          </a:stretch>
        </p:blipFill>
        <p:spPr>
          <a:xfrm>
            <a:off x="871537" y="2229644"/>
            <a:ext cx="7400925" cy="3267075"/>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t>Where does this leave us?</a:t>
            </a:r>
          </a:p>
        </p:txBody>
      </p:sp>
      <p:sp>
        <p:nvSpPr>
          <p:cNvPr id="11267" name="Rectangle 3"/>
          <p:cNvSpPr>
            <a:spLocks noGrp="1" noChangeArrowheads="1"/>
          </p:cNvSpPr>
          <p:nvPr>
            <p:ph type="body" idx="1"/>
          </p:nvPr>
        </p:nvSpPr>
        <p:spPr/>
        <p:txBody>
          <a:bodyPr/>
          <a:lstStyle/>
          <a:p>
            <a:r>
              <a:rPr lang="en-GB" dirty="0"/>
              <a:t>How do we feel about the changing technology?</a:t>
            </a:r>
          </a:p>
          <a:p>
            <a:r>
              <a:rPr lang="en-GB" dirty="0"/>
              <a:t>What do we think about its value in education?</a:t>
            </a:r>
          </a:p>
          <a:p>
            <a:r>
              <a:rPr lang="en-GB" dirty="0"/>
              <a:t>What do we think about its value beyond schooling?</a:t>
            </a:r>
          </a:p>
          <a:p>
            <a:r>
              <a:rPr lang="en-GB" dirty="0"/>
              <a:t>How can we support the wise use of technology?</a:t>
            </a: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t>CeNTRE </a:t>
            </a:r>
          </a:p>
        </p:txBody>
      </p:sp>
      <p:sp>
        <p:nvSpPr>
          <p:cNvPr id="3075" name="Rectangle 3"/>
          <p:cNvSpPr>
            <a:spLocks noGrp="1" noChangeArrowheads="1"/>
          </p:cNvSpPr>
          <p:nvPr>
            <p:ph type="body" idx="1"/>
          </p:nvPr>
        </p:nvSpPr>
        <p:spPr/>
        <p:txBody>
          <a:bodyPr/>
          <a:lstStyle/>
          <a:p>
            <a:r>
              <a:rPr lang="en-GB" sz="2800" dirty="0" smtClean="0"/>
              <a:t>We are about the exploration </a:t>
            </a:r>
            <a:r>
              <a:rPr lang="en-GB" sz="2800" dirty="0"/>
              <a:t>of new technologies and their impact on teaching and </a:t>
            </a:r>
            <a:r>
              <a:rPr lang="en-GB" sz="2800" dirty="0" smtClean="0"/>
              <a:t>learning. </a:t>
            </a:r>
            <a:endParaRPr lang="en-GB" sz="2800" dirty="0"/>
          </a:p>
          <a:p>
            <a:r>
              <a:rPr lang="en-GB" sz="2800" dirty="0"/>
              <a:t>Recent  work has looked </a:t>
            </a:r>
            <a:r>
              <a:rPr lang="en-GB" sz="2800" dirty="0" smtClean="0"/>
              <a:t>at deep learning, ITE, learning platforms, robotics, blogs, games , e portfolios, new literacy etc</a:t>
            </a:r>
            <a:endParaRPr lang="en-GB" sz="2800" dirty="0"/>
          </a:p>
          <a:p>
            <a:r>
              <a:rPr lang="en-GB" sz="2800" dirty="0" smtClean="0"/>
              <a:t>We run seminars and mini conferences and report in journals </a:t>
            </a:r>
            <a:r>
              <a:rPr lang="en-GB" sz="2800"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57158" y="285728"/>
            <a:ext cx="8229600" cy="1143000"/>
          </a:xfrm>
        </p:spPr>
        <p:txBody>
          <a:bodyPr/>
          <a:lstStyle/>
          <a:p>
            <a:r>
              <a:rPr lang="en-GB" dirty="0" smtClean="0"/>
              <a:t>Welcome to the day</a:t>
            </a:r>
            <a:endParaRPr lang="en-GB" dirty="0"/>
          </a:p>
        </p:txBody>
      </p:sp>
      <p:sp>
        <p:nvSpPr>
          <p:cNvPr id="14339" name="Rectangle 3"/>
          <p:cNvSpPr>
            <a:spLocks noGrp="1" noChangeArrowheads="1"/>
          </p:cNvSpPr>
          <p:nvPr>
            <p:ph type="body" idx="1"/>
          </p:nvPr>
        </p:nvSpPr>
        <p:spPr/>
        <p:txBody>
          <a:bodyPr/>
          <a:lstStyle/>
          <a:p>
            <a:pPr>
              <a:buFontTx/>
              <a:buNone/>
            </a:pPr>
            <a:r>
              <a:rPr lang="en-GB" dirty="0" smtClean="0"/>
              <a:t>The plan is </a:t>
            </a:r>
          </a:p>
          <a:p>
            <a:pPr>
              <a:buFontTx/>
              <a:buNone/>
            </a:pPr>
            <a:r>
              <a:rPr lang="en-GB" dirty="0" smtClean="0"/>
              <a:t>Andy Townsend: deep </a:t>
            </a:r>
            <a:r>
              <a:rPr lang="en-GB" dirty="0"/>
              <a:t>learning, </a:t>
            </a:r>
          </a:p>
          <a:p>
            <a:pPr>
              <a:buFontTx/>
              <a:buNone/>
            </a:pPr>
            <a:r>
              <a:rPr lang="en-GB" dirty="0"/>
              <a:t>Nick </a:t>
            </a:r>
            <a:r>
              <a:rPr lang="en-GB" dirty="0" smtClean="0"/>
              <a:t>Lee: beyond </a:t>
            </a:r>
            <a:r>
              <a:rPr lang="en-GB" dirty="0"/>
              <a:t>current horizons</a:t>
            </a:r>
          </a:p>
          <a:p>
            <a:pPr>
              <a:buFontTx/>
              <a:buNone/>
            </a:pPr>
            <a:r>
              <a:rPr lang="en-GB" dirty="0"/>
              <a:t>Melanie </a:t>
            </a:r>
            <a:r>
              <a:rPr lang="en-GB" dirty="0" smtClean="0"/>
              <a:t>Pope: what </a:t>
            </a:r>
            <a:r>
              <a:rPr lang="en-GB" dirty="0"/>
              <a:t>do student teachers believe? </a:t>
            </a:r>
            <a:r>
              <a:rPr lang="en-GB" dirty="0" smtClean="0"/>
              <a:t> </a:t>
            </a:r>
            <a:endParaRPr lang="en-GB" dirty="0"/>
          </a:p>
          <a:p>
            <a:pPr>
              <a:buFontTx/>
              <a:buNone/>
            </a:pPr>
            <a:r>
              <a:rPr lang="en-GB" dirty="0" err="1"/>
              <a:t>Viv</a:t>
            </a:r>
            <a:r>
              <a:rPr lang="en-GB" dirty="0"/>
              <a:t> </a:t>
            </a:r>
            <a:r>
              <a:rPr lang="en-GB" dirty="0" smtClean="0"/>
              <a:t>Bailey: blogs </a:t>
            </a:r>
            <a:r>
              <a:rPr lang="en-GB" dirty="0"/>
              <a:t>and young children </a:t>
            </a:r>
            <a:endParaRPr lang="en-GB" dirty="0" smtClean="0"/>
          </a:p>
          <a:p>
            <a:pPr>
              <a:buFontTx/>
              <a:buNone/>
            </a:pPr>
            <a:endParaRPr lang="en-GB" dirty="0"/>
          </a:p>
          <a:p>
            <a:pPr>
              <a:buFontTx/>
              <a:buNone/>
            </a:pPr>
            <a:r>
              <a:rPr lang="en-GB" dirty="0"/>
              <a:t/>
            </a:r>
            <a:br>
              <a:rPr lang="en-GB" dirty="0"/>
            </a:br>
            <a:endParaRPr lang="en-GB" dirty="0"/>
          </a:p>
          <a:p>
            <a:pPr>
              <a:buFontTx/>
              <a:buNone/>
            </a:pP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a:t>The plan is also to...</a:t>
            </a:r>
          </a:p>
        </p:txBody>
      </p:sp>
      <p:sp>
        <p:nvSpPr>
          <p:cNvPr id="15363" name="Rectangle 3"/>
          <p:cNvSpPr>
            <a:spLocks noGrp="1" noChangeArrowheads="1"/>
          </p:cNvSpPr>
          <p:nvPr>
            <p:ph type="body" idx="1"/>
          </p:nvPr>
        </p:nvSpPr>
        <p:spPr/>
        <p:txBody>
          <a:bodyPr/>
          <a:lstStyle/>
          <a:p>
            <a:endParaRPr lang="en-US" dirty="0"/>
          </a:p>
        </p:txBody>
      </p:sp>
      <p:pic>
        <p:nvPicPr>
          <p:cNvPr id="15446" name="Picture 86"/>
          <p:cNvPicPr>
            <a:picLocks noChangeAspect="1" noChangeArrowheads="1"/>
          </p:cNvPicPr>
          <p:nvPr/>
        </p:nvPicPr>
        <p:blipFill>
          <a:blip r:embed="rId2"/>
          <a:srcRect/>
          <a:stretch>
            <a:fillRect/>
          </a:stretch>
        </p:blipFill>
        <p:spPr bwMode="auto">
          <a:xfrm>
            <a:off x="827088" y="1773238"/>
            <a:ext cx="6388118" cy="4305689"/>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 coffee lunch </a:t>
            </a:r>
            <a:endParaRPr lang="en-GB" dirty="0"/>
          </a:p>
        </p:txBody>
      </p:sp>
      <p:sp>
        <p:nvSpPr>
          <p:cNvPr id="3" name="Content Placeholder 2"/>
          <p:cNvSpPr>
            <a:spLocks noGrp="1"/>
          </p:cNvSpPr>
          <p:nvPr>
            <p:ph idx="1"/>
          </p:nvPr>
        </p:nvSpPr>
        <p:spPr/>
        <p:txBody>
          <a:bodyPr/>
          <a:lstStyle/>
          <a:p>
            <a:r>
              <a:rPr lang="en-US" dirty="0" smtClean="0"/>
              <a:t>Arrangements….</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dirty="0"/>
              <a:t>“what’s on your </a:t>
            </a:r>
            <a:r>
              <a:rPr lang="en-GB" dirty="0" smtClean="0"/>
              <a:t>mind?” </a:t>
            </a:r>
            <a:endParaRPr lang="en-GB" dirty="0"/>
          </a:p>
        </p:txBody>
      </p:sp>
      <p:sp>
        <p:nvSpPr>
          <p:cNvPr id="5123" name="Rectangle 3"/>
          <p:cNvSpPr>
            <a:spLocks noGrp="1" noChangeArrowheads="1"/>
          </p:cNvSpPr>
          <p:nvPr>
            <p:ph type="body" idx="1"/>
          </p:nvPr>
        </p:nvSpPr>
        <p:spPr/>
        <p:txBody>
          <a:bodyPr/>
          <a:lstStyle/>
          <a:p>
            <a:r>
              <a:rPr lang="en-US" dirty="0" smtClean="0"/>
              <a:t>computer technology is getting cheaper, quicker, more widespread</a:t>
            </a:r>
            <a:endParaRPr lang="en-GB" dirty="0"/>
          </a:p>
          <a:p>
            <a:r>
              <a:rPr lang="en-GB" dirty="0" smtClean="0"/>
              <a:t>is </a:t>
            </a:r>
            <a:r>
              <a:rPr lang="en-GB" dirty="0"/>
              <a:t>this a good thing? a</a:t>
            </a:r>
            <a:r>
              <a:rPr lang="en-GB" dirty="0" smtClean="0"/>
              <a:t>n inevitable thing? a bad thing?</a:t>
            </a:r>
            <a:endParaRPr lang="en-GB" dirty="0"/>
          </a:p>
          <a:p>
            <a:r>
              <a:rPr lang="en-GB" dirty="0" smtClean="0"/>
              <a:t>how </a:t>
            </a:r>
            <a:r>
              <a:rPr lang="en-GB" dirty="0"/>
              <a:t>can we work with others to use technology wisely?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dirty="0" smtClean="0"/>
              <a:t>Technology: the background</a:t>
            </a:r>
            <a:endParaRPr lang="en-GB" dirty="0"/>
          </a:p>
        </p:txBody>
      </p:sp>
      <p:sp>
        <p:nvSpPr>
          <p:cNvPr id="6147" name="Rectangle 3"/>
          <p:cNvSpPr>
            <a:spLocks noGrp="1" noChangeArrowheads="1"/>
          </p:cNvSpPr>
          <p:nvPr>
            <p:ph type="body" idx="1"/>
          </p:nvPr>
        </p:nvSpPr>
        <p:spPr/>
        <p:txBody>
          <a:bodyPr/>
          <a:lstStyle/>
          <a:p>
            <a:pPr>
              <a:lnSpc>
                <a:spcPct val="150000"/>
              </a:lnSpc>
              <a:buNone/>
            </a:pPr>
            <a:r>
              <a:rPr lang="en-GB" sz="2800" dirty="0" smtClean="0"/>
              <a:t>    “the </a:t>
            </a:r>
            <a:r>
              <a:rPr lang="en-GB" sz="2800" dirty="0"/>
              <a:t>most powerful computer (or other digital device) that you can afford today will cost half as much in two years time .... in two years time for the same money you will be able to buy something twice as powerful</a:t>
            </a:r>
            <a:r>
              <a:rPr lang="en-GB" sz="2800" dirty="0" smtClean="0"/>
              <a:t>.”</a:t>
            </a:r>
          </a:p>
          <a:p>
            <a:pPr>
              <a:lnSpc>
                <a:spcPct val="80000"/>
              </a:lnSpc>
            </a:pPr>
            <a:endParaRPr lang="en-GB" sz="2800" dirty="0"/>
          </a:p>
          <a:p>
            <a:pPr>
              <a:lnSpc>
                <a:spcPct val="80000"/>
              </a:lnSpc>
              <a:buNone/>
            </a:pPr>
            <a:r>
              <a:rPr lang="en-GB" sz="1200" dirty="0" smtClean="0"/>
              <a:t>Cliff</a:t>
            </a:r>
            <a:r>
              <a:rPr lang="en-GB" sz="1200" dirty="0"/>
              <a:t>, D. </a:t>
            </a:r>
            <a:r>
              <a:rPr lang="en-GB" sz="1200" dirty="0" smtClean="0"/>
              <a:t> (2009) </a:t>
            </a:r>
            <a:r>
              <a:rPr lang="en-GB" sz="1200" b="1" dirty="0" smtClean="0"/>
              <a:t>Socio-Technical </a:t>
            </a:r>
            <a:r>
              <a:rPr lang="en-GB" sz="1200" b="1" dirty="0"/>
              <a:t>Change: Computing, Bioscience, Maths, Bristol, </a:t>
            </a:r>
            <a:r>
              <a:rPr lang="en-GB" sz="1200" b="1" dirty="0" err="1" smtClean="0"/>
              <a:t>Futurelab</a:t>
            </a:r>
            <a:endParaRPr lang="en-GB" sz="12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t>Images of the past </a:t>
            </a:r>
          </a:p>
        </p:txBody>
      </p:sp>
      <p:sp>
        <p:nvSpPr>
          <p:cNvPr id="7171" name="Rectangle 3"/>
          <p:cNvSpPr>
            <a:spLocks noGrp="1" noChangeArrowheads="1"/>
          </p:cNvSpPr>
          <p:nvPr>
            <p:ph type="body" idx="1"/>
          </p:nvPr>
        </p:nvSpPr>
        <p:spPr/>
        <p:txBody>
          <a:bodyPr/>
          <a:lstStyle/>
          <a:p>
            <a:endParaRPr lang="en-GB" dirty="0" smtClean="0"/>
          </a:p>
          <a:p>
            <a:endParaRPr lang="en-GB" dirty="0"/>
          </a:p>
          <a:p>
            <a:endParaRPr lang="en-GB" dirty="0" smtClean="0"/>
          </a:p>
          <a:p>
            <a:endParaRPr lang="en-GB" dirty="0"/>
          </a:p>
          <a:p>
            <a:endParaRPr lang="en-GB" dirty="0" smtClean="0"/>
          </a:p>
          <a:p>
            <a:endParaRPr lang="en-GB" dirty="0"/>
          </a:p>
          <a:p>
            <a:pPr>
              <a:buNone/>
            </a:pPr>
            <a:r>
              <a:rPr lang="en-GB" dirty="0" smtClean="0"/>
              <a:t>Source: ‘Making the Most of the BBC Micro’</a:t>
            </a:r>
          </a:p>
          <a:p>
            <a:pPr>
              <a:buNone/>
            </a:pPr>
            <a:r>
              <a:rPr lang="en-GB" sz="1000" dirty="0" smtClean="0"/>
              <a:t>http://en.wikipedia.org/wiki/Making_the_Most_of_the_Micro</a:t>
            </a:r>
          </a:p>
          <a:p>
            <a:endParaRPr lang="en-GB" dirty="0"/>
          </a:p>
        </p:txBody>
      </p:sp>
      <p:pic>
        <p:nvPicPr>
          <p:cNvPr id="7172" name="Picture 4" descr="making_most_micro"/>
          <p:cNvPicPr>
            <a:picLocks noChangeAspect="1" noChangeArrowheads="1"/>
          </p:cNvPicPr>
          <p:nvPr/>
        </p:nvPicPr>
        <p:blipFill>
          <a:blip r:embed="rId2"/>
          <a:srcRect/>
          <a:stretch>
            <a:fillRect/>
          </a:stretch>
        </p:blipFill>
        <p:spPr bwMode="auto">
          <a:xfrm>
            <a:off x="2143108" y="1857364"/>
            <a:ext cx="4095750" cy="30765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t>Where we are </a:t>
            </a:r>
          </a:p>
        </p:txBody>
      </p:sp>
      <p:sp>
        <p:nvSpPr>
          <p:cNvPr id="8195" name="Rectangle 3"/>
          <p:cNvSpPr>
            <a:spLocks noGrp="1" noChangeArrowheads="1"/>
          </p:cNvSpPr>
          <p:nvPr>
            <p:ph type="body" idx="1"/>
          </p:nvPr>
        </p:nvSpPr>
        <p:spPr/>
        <p:txBody>
          <a:bodyPr/>
          <a:lstStyle/>
          <a:p>
            <a:pPr>
              <a:buNone/>
            </a:pPr>
            <a:r>
              <a:rPr lang="en-GB" dirty="0" smtClean="0"/>
              <a:t>Technology as: </a:t>
            </a:r>
          </a:p>
          <a:p>
            <a:r>
              <a:rPr lang="en-GB" dirty="0" smtClean="0"/>
              <a:t>Networked</a:t>
            </a:r>
          </a:p>
          <a:p>
            <a:r>
              <a:rPr lang="en-GB" dirty="0" smtClean="0"/>
              <a:t>Mobile </a:t>
            </a:r>
            <a:endParaRPr lang="en-GB" dirty="0"/>
          </a:p>
          <a:p>
            <a:r>
              <a:rPr lang="en-GB" dirty="0" smtClean="0"/>
              <a:t>Immersive</a:t>
            </a:r>
          </a:p>
          <a:p>
            <a:r>
              <a:rPr lang="en-US" dirty="0" smtClean="0"/>
              <a:t>Everywhere</a:t>
            </a:r>
            <a:endParaRPr lang="en-GB" dirty="0" smtClean="0"/>
          </a:p>
          <a:p>
            <a:endParaRPr lang="en-GB" dirty="0"/>
          </a:p>
          <a:p>
            <a:endParaRPr lang="en-GB" dirty="0"/>
          </a:p>
          <a:p>
            <a:endParaRPr lang="en-GB"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TotalTime>
  <Words>504</Words>
  <Application>Microsoft Office PowerPoint</Application>
  <PresentationFormat>On-screen Show (4:3)</PresentationFormat>
  <Paragraphs>76</Paragraphs>
  <Slides>16</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16</vt:i4>
      </vt:variant>
    </vt:vector>
  </HeadingPairs>
  <TitlesOfParts>
    <vt:vector size="18" baseType="lpstr">
      <vt:lpstr>Arial</vt:lpstr>
      <vt:lpstr>Default Design</vt:lpstr>
      <vt:lpstr>CeNTRE mini conference</vt:lpstr>
      <vt:lpstr>CeNTRE </vt:lpstr>
      <vt:lpstr>Welcome to the day</vt:lpstr>
      <vt:lpstr>The plan is also to...</vt:lpstr>
      <vt:lpstr>tea coffee lunch </vt:lpstr>
      <vt:lpstr>“what’s on your mind?” </vt:lpstr>
      <vt:lpstr>Technology: the background</vt:lpstr>
      <vt:lpstr>Images of the past </vt:lpstr>
      <vt:lpstr>Where we are </vt:lpstr>
      <vt:lpstr>The world as networked</vt:lpstr>
      <vt:lpstr>How do we see all this? </vt:lpstr>
      <vt:lpstr>In education </vt:lpstr>
      <vt:lpstr>Will it lead us?</vt:lpstr>
      <vt:lpstr>Can we make it work for desirable ends?</vt:lpstr>
      <vt:lpstr>Developing tray</vt:lpstr>
      <vt:lpstr>Where does this leave us?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CeNTRE mini conference</dc:title>
  <dc:creator>Your User Name</dc:creator>
  <cp:lastModifiedBy>hammondmP</cp:lastModifiedBy>
  <cp:revision>29</cp:revision>
  <dcterms:created xsi:type="dcterms:W3CDTF">2010-02-26T06:41:06Z</dcterms:created>
  <dcterms:modified xsi:type="dcterms:W3CDTF">2010-03-02T16:59:35Z</dcterms:modified>
</cp:coreProperties>
</file>