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3" r:id="rId8"/>
    <p:sldId id="262" r:id="rId9"/>
    <p:sldId id="264"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0" d="100"/>
          <a:sy n="90" d="100"/>
        </p:scale>
        <p:origin x="-96" y="-3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4D9E7CB-17E1-418F-A64D-276AE9B820B5}" type="datetimeFigureOut">
              <a:rPr lang="en-GB" smtClean="0"/>
              <a:t>05/07/2011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591511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D9E7CB-17E1-418F-A64D-276AE9B820B5}" type="datetimeFigureOut">
              <a:rPr lang="en-GB" smtClean="0"/>
              <a:t>05/07/2011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1842090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D9E7CB-17E1-418F-A64D-276AE9B820B5}" type="datetimeFigureOut">
              <a:rPr lang="en-GB" smtClean="0"/>
              <a:t>05/07/2011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1899926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4D9E7CB-17E1-418F-A64D-276AE9B820B5}" type="datetimeFigureOut">
              <a:rPr lang="en-GB" smtClean="0"/>
              <a:t>05/07/2011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2131834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D9E7CB-17E1-418F-A64D-276AE9B820B5}" type="datetimeFigureOut">
              <a:rPr lang="en-GB" smtClean="0"/>
              <a:t>05/07/2011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416746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4D9E7CB-17E1-418F-A64D-276AE9B820B5}" type="datetimeFigureOut">
              <a:rPr lang="en-GB" smtClean="0"/>
              <a:t>05/07/2011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351090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4D9E7CB-17E1-418F-A64D-276AE9B820B5}" type="datetimeFigureOut">
              <a:rPr lang="en-GB" smtClean="0"/>
              <a:t>05/07/2011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1485956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4D9E7CB-17E1-418F-A64D-276AE9B820B5}" type="datetimeFigureOut">
              <a:rPr lang="en-GB" smtClean="0"/>
              <a:t>05/07/2011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1502109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D9E7CB-17E1-418F-A64D-276AE9B820B5}" type="datetimeFigureOut">
              <a:rPr lang="en-GB" smtClean="0"/>
              <a:t>05/07/2011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2242153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D9E7CB-17E1-418F-A64D-276AE9B820B5}" type="datetimeFigureOut">
              <a:rPr lang="en-GB" smtClean="0"/>
              <a:t>05/07/2011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69807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D9E7CB-17E1-418F-A64D-276AE9B820B5}" type="datetimeFigureOut">
              <a:rPr lang="en-GB" smtClean="0"/>
              <a:t>05/07/2011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23CCFC-7690-43B3-9D47-253D05ED3FF0}" type="slidenum">
              <a:rPr lang="en-GB" smtClean="0"/>
              <a:t>‹#›</a:t>
            </a:fld>
            <a:endParaRPr lang="en-GB"/>
          </a:p>
        </p:txBody>
      </p:sp>
    </p:spTree>
    <p:extLst>
      <p:ext uri="{BB962C8B-B14F-4D97-AF65-F5344CB8AC3E}">
        <p14:creationId xmlns:p14="http://schemas.microsoft.com/office/powerpoint/2010/main" val="2948108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D9E7CB-17E1-418F-A64D-276AE9B820B5}" type="datetimeFigureOut">
              <a:rPr lang="en-GB" smtClean="0"/>
              <a:t>05/07/2011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23CCFC-7690-43B3-9D47-253D05ED3FF0}" type="slidenum">
              <a:rPr lang="en-GB" smtClean="0"/>
              <a:t>‹#›</a:t>
            </a:fld>
            <a:endParaRPr lang="en-GB"/>
          </a:p>
        </p:txBody>
      </p:sp>
    </p:spTree>
    <p:extLst>
      <p:ext uri="{BB962C8B-B14F-4D97-AF65-F5344CB8AC3E}">
        <p14:creationId xmlns:p14="http://schemas.microsoft.com/office/powerpoint/2010/main" val="811101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pre and post Becta</a:t>
            </a:r>
            <a:endParaRPr lang="en-GB" dirty="0"/>
          </a:p>
        </p:txBody>
      </p:sp>
      <p:sp>
        <p:nvSpPr>
          <p:cNvPr id="3" name="Subtitle 2"/>
          <p:cNvSpPr>
            <a:spLocks noGrp="1"/>
          </p:cNvSpPr>
          <p:nvPr>
            <p:ph type="subTitle" idx="1"/>
          </p:nvPr>
        </p:nvSpPr>
        <p:spPr/>
        <p:txBody>
          <a:bodyPr/>
          <a:lstStyle/>
          <a:p>
            <a:r>
              <a:rPr lang="en-GB" dirty="0" smtClean="0"/>
              <a:t>Pre ITTE symposium Warwick</a:t>
            </a:r>
            <a:endParaRPr lang="en-GB" dirty="0"/>
          </a:p>
        </p:txBody>
      </p:sp>
    </p:spTree>
    <p:extLst>
      <p:ext uri="{BB962C8B-B14F-4D97-AF65-F5344CB8AC3E}">
        <p14:creationId xmlns:p14="http://schemas.microsoft.com/office/powerpoint/2010/main" val="1172179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discuss</a:t>
            </a:r>
            <a:endParaRPr lang="en-GB" dirty="0"/>
          </a:p>
        </p:txBody>
      </p:sp>
      <p:sp>
        <p:nvSpPr>
          <p:cNvPr id="3" name="Content Placeholder 2"/>
          <p:cNvSpPr>
            <a:spLocks noGrp="1"/>
          </p:cNvSpPr>
          <p:nvPr>
            <p:ph idx="1"/>
          </p:nvPr>
        </p:nvSpPr>
        <p:spPr/>
        <p:txBody>
          <a:bodyPr/>
          <a:lstStyle/>
          <a:p>
            <a:r>
              <a:rPr lang="en-GB" dirty="0" smtClean="0"/>
              <a:t>What worked / did not work about Becta?</a:t>
            </a:r>
            <a:endParaRPr lang="en-GB" dirty="0"/>
          </a:p>
          <a:p>
            <a:r>
              <a:rPr lang="en-GB" dirty="0" smtClean="0"/>
              <a:t>Where do we want to be in our research our engagement with schools and how can we get there</a:t>
            </a:r>
          </a:p>
          <a:p>
            <a:endParaRPr lang="en-GB" dirty="0" smtClean="0"/>
          </a:p>
        </p:txBody>
      </p:sp>
    </p:spTree>
    <p:extLst>
      <p:ext uri="{BB962C8B-B14F-4D97-AF65-F5344CB8AC3E}">
        <p14:creationId xmlns:p14="http://schemas.microsoft.com/office/powerpoint/2010/main" val="1363133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My own view</a:t>
            </a:r>
            <a:endParaRPr lang="en-GB" dirty="0"/>
          </a:p>
        </p:txBody>
      </p:sp>
      <p:sp>
        <p:nvSpPr>
          <p:cNvPr id="3" name="Content Placeholder 2"/>
          <p:cNvSpPr>
            <a:spLocks noGrp="1"/>
          </p:cNvSpPr>
          <p:nvPr>
            <p:ph idx="1"/>
          </p:nvPr>
        </p:nvSpPr>
        <p:spPr/>
        <p:txBody>
          <a:bodyPr/>
          <a:lstStyle/>
          <a:p>
            <a:r>
              <a:rPr lang="en-GB" dirty="0" smtClean="0"/>
              <a:t>Common ground with new regime is critique of top down change </a:t>
            </a:r>
          </a:p>
          <a:p>
            <a:r>
              <a:rPr lang="en-GB" dirty="0" smtClean="0"/>
              <a:t>Tension is in the view of the curriculum</a:t>
            </a:r>
            <a:endParaRPr lang="en-GB" dirty="0"/>
          </a:p>
        </p:txBody>
      </p:sp>
    </p:spTree>
    <p:extLst>
      <p:ext uri="{BB962C8B-B14F-4D97-AF65-F5344CB8AC3E}">
        <p14:creationId xmlns:p14="http://schemas.microsoft.com/office/powerpoint/2010/main" val="3009830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t>
            </a:r>
            <a:endParaRPr lang="en-GB" dirty="0"/>
          </a:p>
        </p:txBody>
      </p:sp>
      <p:sp>
        <p:nvSpPr>
          <p:cNvPr id="3" name="Content Placeholder 2"/>
          <p:cNvSpPr>
            <a:spLocks noGrp="1"/>
          </p:cNvSpPr>
          <p:nvPr>
            <p:ph idx="1"/>
          </p:nvPr>
        </p:nvSpPr>
        <p:spPr/>
        <p:txBody>
          <a:bodyPr/>
          <a:lstStyle/>
          <a:p>
            <a:endParaRPr lang="en-GB" b="1" dirty="0" smtClean="0"/>
          </a:p>
          <a:p>
            <a:r>
              <a:rPr lang="en-GB" dirty="0" smtClean="0"/>
              <a:t>25 </a:t>
            </a:r>
            <a:r>
              <a:rPr lang="en-GB" dirty="0"/>
              <a:t>participants;  input by Vanessa </a:t>
            </a:r>
            <a:r>
              <a:rPr lang="en-GB" dirty="0" err="1"/>
              <a:t>Pittard</a:t>
            </a:r>
            <a:r>
              <a:rPr lang="en-GB" dirty="0"/>
              <a:t> and Jean Underwood; and working groups; theme was </a:t>
            </a:r>
            <a:r>
              <a:rPr lang="en-GB" dirty="0" smtClean="0"/>
              <a:t>‘to </a:t>
            </a:r>
            <a:r>
              <a:rPr lang="en-GB" dirty="0"/>
              <a:t>praise not to bury </a:t>
            </a:r>
            <a:r>
              <a:rPr lang="en-GB" dirty="0" smtClean="0"/>
              <a:t>Becta’ but </a:t>
            </a:r>
            <a:r>
              <a:rPr lang="en-GB" dirty="0"/>
              <a:t>to move on ….</a:t>
            </a:r>
          </a:p>
          <a:p>
            <a:endParaRPr lang="en-GB" dirty="0"/>
          </a:p>
        </p:txBody>
      </p:sp>
    </p:spTree>
    <p:extLst>
      <p:ext uri="{BB962C8B-B14F-4D97-AF65-F5344CB8AC3E}">
        <p14:creationId xmlns:p14="http://schemas.microsoft.com/office/powerpoint/2010/main" val="1618641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Becta role</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Becta </a:t>
            </a:r>
            <a:r>
              <a:rPr lang="en-GB" dirty="0"/>
              <a:t>built upon school improvement work and sought to understand change in terms of ‘horizontal and vertical layering’ </a:t>
            </a:r>
            <a:r>
              <a:rPr lang="en-GB" dirty="0" err="1"/>
              <a:t>ie</a:t>
            </a:r>
            <a:r>
              <a:rPr lang="en-GB" dirty="0"/>
              <a:t> change needed top down direction but to be responsive at local levels;  </a:t>
            </a:r>
            <a:endParaRPr lang="en-GB" dirty="0" smtClean="0"/>
          </a:p>
          <a:p>
            <a:r>
              <a:rPr lang="en-GB" dirty="0" smtClean="0"/>
              <a:t>Becta </a:t>
            </a:r>
            <a:r>
              <a:rPr lang="en-GB" dirty="0"/>
              <a:t>was part of that nested approach almost mediating between policy and schools. </a:t>
            </a:r>
            <a:endParaRPr lang="en-GB" dirty="0" smtClean="0"/>
          </a:p>
          <a:p>
            <a:r>
              <a:rPr lang="en-GB" dirty="0" smtClean="0"/>
              <a:t>One </a:t>
            </a:r>
            <a:r>
              <a:rPr lang="en-GB" dirty="0"/>
              <a:t>aspect of its contribution lay in providing coherence </a:t>
            </a:r>
            <a:r>
              <a:rPr lang="en-GB" dirty="0" err="1"/>
              <a:t>eg</a:t>
            </a:r>
            <a:r>
              <a:rPr lang="en-GB" dirty="0"/>
              <a:t> understanding system interoperability or procurement that could help school make informed decisions and take advantage of economies of scale </a:t>
            </a:r>
          </a:p>
          <a:p>
            <a:endParaRPr lang="en-GB" dirty="0"/>
          </a:p>
        </p:txBody>
      </p:sp>
    </p:spTree>
    <p:extLst>
      <p:ext uri="{BB962C8B-B14F-4D97-AF65-F5344CB8AC3E}">
        <p14:creationId xmlns:p14="http://schemas.microsoft.com/office/powerpoint/2010/main" val="1595493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Coherence?</a:t>
            </a:r>
            <a:endParaRPr lang="en-GB" dirty="0"/>
          </a:p>
        </p:txBody>
      </p:sp>
      <p:graphicFrame>
        <p:nvGraphicFramePr>
          <p:cNvPr id="4" name="Content Placeholder 3"/>
          <p:cNvGraphicFramePr>
            <a:graphicFrameLocks noGrp="1"/>
          </p:cNvGraphicFramePr>
          <p:nvPr>
            <p:ph idx="1"/>
          </p:nvPr>
        </p:nvGraphicFramePr>
        <p:xfrm>
          <a:off x="1787857" y="1600200"/>
          <a:ext cx="5568285" cy="4525963"/>
        </p:xfrm>
        <a:graphic>
          <a:graphicData uri="http://schemas.openxmlformats.org/drawingml/2006/table">
            <a:tbl>
              <a:tblPr firstRow="1" firstCol="1" bandRow="1">
                <a:tableStyleId>{5C22544A-7EE6-4342-B048-85BDC9FD1C3A}</a:tableStyleId>
              </a:tblPr>
              <a:tblGrid>
                <a:gridCol w="1855693"/>
                <a:gridCol w="1856296"/>
                <a:gridCol w="1856296"/>
              </a:tblGrid>
              <a:tr h="260279">
                <a:tc>
                  <a:txBody>
                    <a:bodyPr/>
                    <a:lstStyle/>
                    <a:p>
                      <a:pPr>
                        <a:lnSpc>
                          <a:spcPct val="150000"/>
                        </a:lnSpc>
                        <a:spcBef>
                          <a:spcPts val="600"/>
                        </a:spcBef>
                        <a:spcAft>
                          <a:spcPts val="900"/>
                        </a:spcAft>
                      </a:pPr>
                      <a:r>
                        <a:rPr lang="en-GB" sz="1100" dirty="0">
                          <a:effectLst/>
                        </a:rPr>
                        <a:t>Time frame</a:t>
                      </a:r>
                      <a:endParaRPr lang="en-GB" sz="1100" dirty="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a:effectLst/>
                        </a:rPr>
                        <a:t>What </a:t>
                      </a:r>
                      <a:endParaRPr lang="en-GB" sz="110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a:effectLst/>
                        </a:rPr>
                        <a:t>Focus</a:t>
                      </a:r>
                      <a:endParaRPr lang="en-GB" sz="1100">
                        <a:effectLst/>
                        <a:latin typeface="Calibri"/>
                        <a:ea typeface="Times New Roman"/>
                        <a:cs typeface="Times New Roman"/>
                      </a:endParaRPr>
                    </a:p>
                  </a:txBody>
                  <a:tcPr marL="65070" marR="65070" marT="0" marB="0"/>
                </a:tc>
              </a:tr>
              <a:tr h="520558">
                <a:tc>
                  <a:txBody>
                    <a:bodyPr/>
                    <a:lstStyle/>
                    <a:p>
                      <a:pPr>
                        <a:lnSpc>
                          <a:spcPct val="150000"/>
                        </a:lnSpc>
                        <a:spcBef>
                          <a:spcPts val="600"/>
                        </a:spcBef>
                        <a:spcAft>
                          <a:spcPts val="900"/>
                        </a:spcAft>
                      </a:pPr>
                      <a:r>
                        <a:rPr lang="en-GB" sz="1100">
                          <a:effectLst/>
                        </a:rPr>
                        <a:t>2000 – 2004</a:t>
                      </a:r>
                      <a:endParaRPr lang="en-GB" sz="110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a:effectLst/>
                        </a:rPr>
                        <a:t>Impact 2 study and seeing a relative gain when using ICT </a:t>
                      </a:r>
                      <a:endParaRPr lang="en-GB" sz="110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dirty="0">
                          <a:effectLst/>
                        </a:rPr>
                        <a:t>Demonstrating impact</a:t>
                      </a:r>
                      <a:endParaRPr lang="en-GB" sz="1100" dirty="0">
                        <a:effectLst/>
                        <a:latin typeface="Calibri"/>
                        <a:ea typeface="Times New Roman"/>
                        <a:cs typeface="Times New Roman"/>
                      </a:endParaRPr>
                    </a:p>
                  </a:txBody>
                  <a:tcPr marL="65070" marR="65070" marT="0" marB="0"/>
                </a:tc>
              </a:tr>
              <a:tr h="780837">
                <a:tc>
                  <a:txBody>
                    <a:bodyPr/>
                    <a:lstStyle/>
                    <a:p>
                      <a:pPr>
                        <a:lnSpc>
                          <a:spcPct val="150000"/>
                        </a:lnSpc>
                        <a:spcBef>
                          <a:spcPts val="600"/>
                        </a:spcBef>
                        <a:spcAft>
                          <a:spcPts val="900"/>
                        </a:spcAft>
                      </a:pPr>
                      <a:r>
                        <a:rPr lang="en-GB" sz="1100">
                          <a:effectLst/>
                        </a:rPr>
                        <a:t>2003 – 2006 </a:t>
                      </a:r>
                    </a:p>
                    <a:p>
                      <a:pPr>
                        <a:lnSpc>
                          <a:spcPct val="150000"/>
                        </a:lnSpc>
                        <a:spcBef>
                          <a:spcPts val="600"/>
                        </a:spcBef>
                        <a:spcAft>
                          <a:spcPts val="900"/>
                        </a:spcAft>
                      </a:pPr>
                      <a:r>
                        <a:rPr lang="en-GB" sz="1100">
                          <a:effectLst/>
                        </a:rPr>
                        <a:t> </a:t>
                      </a:r>
                      <a:endParaRPr lang="en-GB" sz="110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a:effectLst/>
                        </a:rPr>
                        <a:t>Test best in depth study of 3 LA and 19 schools and moved to a maturity model </a:t>
                      </a:r>
                      <a:endParaRPr lang="en-GB" sz="110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a:effectLst/>
                        </a:rPr>
                        <a:t>e maturity not ICT makes a difference </a:t>
                      </a:r>
                      <a:endParaRPr lang="en-GB" sz="1100">
                        <a:effectLst/>
                        <a:latin typeface="Calibri"/>
                        <a:ea typeface="Times New Roman"/>
                        <a:cs typeface="Times New Roman"/>
                      </a:endParaRPr>
                    </a:p>
                  </a:txBody>
                  <a:tcPr marL="65070" marR="65070" marT="0" marB="0"/>
                </a:tc>
              </a:tr>
              <a:tr h="1041116">
                <a:tc>
                  <a:txBody>
                    <a:bodyPr/>
                    <a:lstStyle/>
                    <a:p>
                      <a:pPr>
                        <a:lnSpc>
                          <a:spcPct val="150000"/>
                        </a:lnSpc>
                        <a:spcBef>
                          <a:spcPts val="600"/>
                        </a:spcBef>
                        <a:spcAft>
                          <a:spcPts val="900"/>
                        </a:spcAft>
                      </a:pPr>
                      <a:r>
                        <a:rPr lang="en-GB" sz="1100">
                          <a:effectLst/>
                        </a:rPr>
                        <a:t>2004 – 2007 </a:t>
                      </a:r>
                    </a:p>
                    <a:p>
                      <a:pPr>
                        <a:lnSpc>
                          <a:spcPct val="150000"/>
                        </a:lnSpc>
                        <a:spcBef>
                          <a:spcPts val="600"/>
                        </a:spcBef>
                        <a:spcAft>
                          <a:spcPts val="900"/>
                        </a:spcAft>
                      </a:pPr>
                      <a:r>
                        <a:rPr lang="en-GB" sz="1100">
                          <a:effectLst/>
                        </a:rPr>
                        <a:t> </a:t>
                      </a:r>
                      <a:endParaRPr lang="en-GB" sz="110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a:effectLst/>
                        </a:rPr>
                        <a:t>Big programmes eg IWBs expansion; computers for teachers; broadband in schools; curriculum online </a:t>
                      </a:r>
                      <a:endParaRPr lang="en-GB" sz="110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a:effectLst/>
                        </a:rPr>
                        <a:t>beyond demonstrating impact and looking for insight </a:t>
                      </a:r>
                      <a:endParaRPr lang="en-GB" sz="1100">
                        <a:effectLst/>
                        <a:latin typeface="Calibri"/>
                        <a:ea typeface="Times New Roman"/>
                        <a:cs typeface="Times New Roman"/>
                      </a:endParaRPr>
                    </a:p>
                  </a:txBody>
                  <a:tcPr marL="65070" marR="65070" marT="0" marB="0"/>
                </a:tc>
              </a:tr>
              <a:tr h="1923173">
                <a:tc>
                  <a:txBody>
                    <a:bodyPr/>
                    <a:lstStyle/>
                    <a:p>
                      <a:pPr>
                        <a:lnSpc>
                          <a:spcPct val="150000"/>
                        </a:lnSpc>
                        <a:spcBef>
                          <a:spcPts val="600"/>
                        </a:spcBef>
                        <a:spcAft>
                          <a:spcPts val="900"/>
                        </a:spcAft>
                      </a:pPr>
                      <a:r>
                        <a:rPr lang="en-GB" sz="1100">
                          <a:effectLst/>
                        </a:rPr>
                        <a:t> </a:t>
                      </a:r>
                    </a:p>
                    <a:p>
                      <a:pPr>
                        <a:lnSpc>
                          <a:spcPct val="150000"/>
                        </a:lnSpc>
                        <a:spcBef>
                          <a:spcPts val="600"/>
                        </a:spcBef>
                        <a:spcAft>
                          <a:spcPts val="900"/>
                        </a:spcAft>
                      </a:pPr>
                      <a:r>
                        <a:rPr lang="en-GB" sz="1100">
                          <a:effectLst/>
                        </a:rPr>
                        <a:t>2007 – 2010 </a:t>
                      </a:r>
                    </a:p>
                    <a:p>
                      <a:pPr>
                        <a:lnSpc>
                          <a:spcPct val="150000"/>
                        </a:lnSpc>
                        <a:spcBef>
                          <a:spcPts val="600"/>
                        </a:spcBef>
                        <a:spcAft>
                          <a:spcPts val="900"/>
                        </a:spcAft>
                        <a:tabLst>
                          <a:tab pos="1384300" algn="l"/>
                        </a:tabLst>
                      </a:pPr>
                      <a:r>
                        <a:rPr lang="en-GB" sz="1100">
                          <a:effectLst/>
                        </a:rPr>
                        <a:t> </a:t>
                      </a:r>
                      <a:endParaRPr lang="en-GB" sz="110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a:effectLst/>
                        </a:rPr>
                        <a:t>understanding learners</a:t>
                      </a:r>
                    </a:p>
                    <a:p>
                      <a:pPr>
                        <a:lnSpc>
                          <a:spcPct val="150000"/>
                        </a:lnSpc>
                        <a:spcBef>
                          <a:spcPts val="600"/>
                        </a:spcBef>
                        <a:spcAft>
                          <a:spcPts val="900"/>
                        </a:spcAft>
                      </a:pPr>
                      <a:r>
                        <a:rPr lang="en-GB" sz="1100">
                          <a:effectLst/>
                        </a:rPr>
                        <a:t>personalising leaning and the impact in the classroom</a:t>
                      </a:r>
                    </a:p>
                    <a:p>
                      <a:pPr>
                        <a:lnSpc>
                          <a:spcPct val="150000"/>
                        </a:lnSpc>
                        <a:spcBef>
                          <a:spcPts val="600"/>
                        </a:spcBef>
                        <a:spcAft>
                          <a:spcPts val="900"/>
                        </a:spcAft>
                      </a:pPr>
                      <a:r>
                        <a:rPr lang="en-GB" sz="1100">
                          <a:effectLst/>
                        </a:rPr>
                        <a:t>narrowing the gap;  school improvements NEETs parental engagement</a:t>
                      </a:r>
                      <a:endParaRPr lang="en-GB" sz="1100">
                        <a:effectLst/>
                        <a:latin typeface="Calibri"/>
                        <a:ea typeface="Times New Roman"/>
                        <a:cs typeface="Times New Roman"/>
                      </a:endParaRPr>
                    </a:p>
                  </a:txBody>
                  <a:tcPr marL="65070" marR="65070" marT="0" marB="0"/>
                </a:tc>
                <a:tc>
                  <a:txBody>
                    <a:bodyPr/>
                    <a:lstStyle/>
                    <a:p>
                      <a:pPr>
                        <a:lnSpc>
                          <a:spcPct val="150000"/>
                        </a:lnSpc>
                        <a:spcBef>
                          <a:spcPts val="600"/>
                        </a:spcBef>
                        <a:spcAft>
                          <a:spcPts val="900"/>
                        </a:spcAft>
                      </a:pPr>
                      <a:r>
                        <a:rPr lang="en-GB" sz="1100" dirty="0">
                          <a:effectLst/>
                        </a:rPr>
                        <a:t>extending impact seeking explanations </a:t>
                      </a:r>
                    </a:p>
                    <a:p>
                      <a:pPr>
                        <a:lnSpc>
                          <a:spcPct val="150000"/>
                        </a:lnSpc>
                        <a:spcBef>
                          <a:spcPts val="600"/>
                        </a:spcBef>
                        <a:spcAft>
                          <a:spcPts val="900"/>
                        </a:spcAft>
                      </a:pPr>
                      <a:r>
                        <a:rPr lang="en-GB" sz="1100" dirty="0">
                          <a:effectLst/>
                        </a:rPr>
                        <a:t>understanding difference</a:t>
                      </a:r>
                    </a:p>
                    <a:p>
                      <a:pPr>
                        <a:lnSpc>
                          <a:spcPct val="150000"/>
                        </a:lnSpc>
                        <a:spcBef>
                          <a:spcPts val="600"/>
                        </a:spcBef>
                        <a:spcAft>
                          <a:spcPts val="900"/>
                        </a:spcAft>
                      </a:pPr>
                      <a:r>
                        <a:rPr lang="en-GB" sz="1100" dirty="0">
                          <a:effectLst/>
                        </a:rPr>
                        <a:t>addressing problems </a:t>
                      </a:r>
                      <a:endParaRPr lang="en-GB" sz="1100" dirty="0">
                        <a:effectLst/>
                        <a:latin typeface="Calibri"/>
                        <a:ea typeface="Times New Roman"/>
                        <a:cs typeface="Times New Roman"/>
                      </a:endParaRPr>
                    </a:p>
                  </a:txBody>
                  <a:tcPr marL="65070" marR="65070" marT="0" marB="0"/>
                </a:tc>
              </a:tr>
            </a:tbl>
          </a:graphicData>
        </a:graphic>
      </p:graphicFrame>
    </p:spTree>
    <p:extLst>
      <p:ext uri="{BB962C8B-B14F-4D97-AF65-F5344CB8AC3E}">
        <p14:creationId xmlns:p14="http://schemas.microsoft.com/office/powerpoint/2010/main" val="1197349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views</a:t>
            </a:r>
            <a:endParaRPr lang="en-GB" dirty="0"/>
          </a:p>
        </p:txBody>
      </p:sp>
      <p:sp>
        <p:nvSpPr>
          <p:cNvPr id="3" name="Content Placeholder 2"/>
          <p:cNvSpPr>
            <a:spLocks noGrp="1"/>
          </p:cNvSpPr>
          <p:nvPr>
            <p:ph idx="1"/>
          </p:nvPr>
        </p:nvSpPr>
        <p:spPr/>
        <p:txBody>
          <a:bodyPr>
            <a:normAutofit fontScale="77500" lnSpcReduction="20000"/>
          </a:bodyPr>
          <a:lstStyle/>
          <a:p>
            <a:pPr lvl="0"/>
            <a:r>
              <a:rPr lang="en-GB" dirty="0" smtClean="0"/>
              <a:t>personal </a:t>
            </a:r>
            <a:r>
              <a:rPr lang="en-GB" dirty="0"/>
              <a:t>loss about the demise of Becta, many of us had engaged with Becta (and its predecessors) over the entire course of our careers </a:t>
            </a:r>
            <a:endParaRPr lang="en-GB" dirty="0" smtClean="0"/>
          </a:p>
          <a:p>
            <a:pPr lvl="0"/>
            <a:r>
              <a:rPr lang="en-GB" dirty="0" smtClean="0"/>
              <a:t>Becta was a </a:t>
            </a:r>
            <a:r>
              <a:rPr lang="en-GB" dirty="0"/>
              <a:t>loss to the education community both in this country and world wide, Becta had a </a:t>
            </a:r>
            <a:r>
              <a:rPr lang="en-GB" dirty="0" smtClean="0"/>
              <a:t>legacy </a:t>
            </a:r>
            <a:r>
              <a:rPr lang="en-GB" dirty="0"/>
              <a:t>in terms of impact on schools and thinking about ICT, Becta had an institutional knowledge of ICT and about change</a:t>
            </a:r>
          </a:p>
          <a:p>
            <a:pPr lvl="0"/>
            <a:r>
              <a:rPr lang="en-GB" dirty="0"/>
              <a:t>there were some tensions within the role of Becta: more admired abroad than known of by practitioners? ; lacked </a:t>
            </a:r>
            <a:r>
              <a:rPr lang="en-GB" dirty="0" smtClean="0"/>
              <a:t>independence; led </a:t>
            </a:r>
            <a:r>
              <a:rPr lang="en-GB" dirty="0"/>
              <a:t>by technology rather than a vision of the curriculum; needed to obsess about the GCSE outcomes measure which may  underplay the value of ICT and misses the point of curriculum renewal?; </a:t>
            </a:r>
          </a:p>
          <a:p>
            <a:endParaRPr lang="en-GB" dirty="0"/>
          </a:p>
        </p:txBody>
      </p:sp>
    </p:spTree>
    <p:extLst>
      <p:ext uri="{BB962C8B-B14F-4D97-AF65-F5344CB8AC3E}">
        <p14:creationId xmlns:p14="http://schemas.microsoft.com/office/powerpoint/2010/main" val="9312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Becta functions</a:t>
            </a:r>
            <a:endParaRPr lang="en-GB" dirty="0"/>
          </a:p>
        </p:txBody>
      </p:sp>
      <p:sp>
        <p:nvSpPr>
          <p:cNvPr id="3" name="Content Placeholder 2"/>
          <p:cNvSpPr>
            <a:spLocks noGrp="1"/>
          </p:cNvSpPr>
          <p:nvPr>
            <p:ph idx="1"/>
          </p:nvPr>
        </p:nvSpPr>
        <p:spPr/>
        <p:txBody>
          <a:bodyPr>
            <a:normAutofit fontScale="85000" lnSpcReduction="20000"/>
          </a:bodyPr>
          <a:lstStyle/>
          <a:p>
            <a:r>
              <a:rPr lang="en-GB" dirty="0"/>
              <a:t>There is a commitment by the </a:t>
            </a:r>
            <a:r>
              <a:rPr lang="en-GB" dirty="0" err="1"/>
              <a:t>DfE</a:t>
            </a:r>
            <a:r>
              <a:rPr lang="en-GB" dirty="0"/>
              <a:t> </a:t>
            </a:r>
            <a:r>
              <a:rPr lang="en-GB" dirty="0" smtClean="0"/>
              <a:t>to </a:t>
            </a:r>
            <a:r>
              <a:rPr lang="en-GB" dirty="0"/>
              <a:t>continue key areas of </a:t>
            </a:r>
            <a:r>
              <a:rPr lang="en-GB" dirty="0" err="1"/>
              <a:t>Becta's</a:t>
            </a:r>
            <a:r>
              <a:rPr lang="en-GB" dirty="0"/>
              <a:t> work, </a:t>
            </a:r>
            <a:r>
              <a:rPr lang="en-GB" dirty="0" smtClean="0"/>
              <a:t>albeit on much reduced </a:t>
            </a:r>
            <a:r>
              <a:rPr lang="en-GB" dirty="0"/>
              <a:t>staffing and budget </a:t>
            </a:r>
            <a:r>
              <a:rPr lang="en-GB" dirty="0" smtClean="0"/>
              <a:t>including</a:t>
            </a:r>
            <a:r>
              <a:rPr lang="en-GB" dirty="0"/>
              <a:t>: policy development, liaison and </a:t>
            </a:r>
            <a:r>
              <a:rPr lang="en-GB" dirty="0" smtClean="0"/>
              <a:t>support;  </a:t>
            </a:r>
            <a:r>
              <a:rPr lang="en-GB" dirty="0"/>
              <a:t>maintenance and development of the Information Management Strategy framework and online tool, </a:t>
            </a:r>
            <a:r>
              <a:rPr lang="en-GB" dirty="0" smtClean="0"/>
              <a:t>relationships </a:t>
            </a:r>
            <a:r>
              <a:rPr lang="en-GB" dirty="0"/>
              <a:t>with private and public sector suppliers and nationally negotiating favourable pricing; ICT Services Framework </a:t>
            </a:r>
            <a:r>
              <a:rPr lang="en-GB" dirty="0" smtClean="0"/>
              <a:t>function;</a:t>
            </a:r>
          </a:p>
          <a:p>
            <a:r>
              <a:rPr lang="en-GB" dirty="0" smtClean="0"/>
              <a:t>Development </a:t>
            </a:r>
            <a:r>
              <a:rPr lang="en-GB" dirty="0"/>
              <a:t>and maintenance of the online self-review framework evaluation tool for schools (with NAACE); research and analysis function and the Institute of Education (IOE</a:t>
            </a:r>
            <a:r>
              <a:rPr lang="en-GB" dirty="0" smtClean="0"/>
              <a:t>)</a:t>
            </a:r>
            <a:endParaRPr lang="en-GB" dirty="0"/>
          </a:p>
        </p:txBody>
      </p:sp>
    </p:spTree>
    <p:extLst>
      <p:ext uri="{BB962C8B-B14F-4D97-AF65-F5344CB8AC3E}">
        <p14:creationId xmlns:p14="http://schemas.microsoft.com/office/powerpoint/2010/main" val="3060791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Already great concern as to access to Becta research</a:t>
            </a:r>
            <a:endParaRPr lang="en-GB" dirty="0"/>
          </a:p>
        </p:txBody>
      </p:sp>
    </p:spTree>
    <p:extLst>
      <p:ext uri="{BB962C8B-B14F-4D97-AF65-F5344CB8AC3E}">
        <p14:creationId xmlns:p14="http://schemas.microsoft.com/office/powerpoint/2010/main" val="2513586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The future</a:t>
            </a:r>
            <a:endParaRPr lang="en-GB" b="1" dirty="0"/>
          </a:p>
        </p:txBody>
      </p:sp>
      <p:sp>
        <p:nvSpPr>
          <p:cNvPr id="3" name="Content Placeholder 2"/>
          <p:cNvSpPr>
            <a:spLocks noGrp="1"/>
          </p:cNvSpPr>
          <p:nvPr>
            <p:ph idx="1"/>
          </p:nvPr>
        </p:nvSpPr>
        <p:spPr/>
        <p:txBody>
          <a:bodyPr>
            <a:normAutofit fontScale="47500" lnSpcReduction="20000"/>
          </a:bodyPr>
          <a:lstStyle/>
          <a:p>
            <a:pPr lvl="0"/>
            <a:r>
              <a:rPr lang="en-GB" dirty="0" smtClean="0"/>
              <a:t>Paradigm </a:t>
            </a:r>
            <a:r>
              <a:rPr lang="en-GB" dirty="0"/>
              <a:t>shift from coherent controlled entitlement to competitive and diverse; </a:t>
            </a:r>
            <a:r>
              <a:rPr lang="en-GB" dirty="0" smtClean="0"/>
              <a:t>this </a:t>
            </a:r>
            <a:r>
              <a:rPr lang="en-GB" dirty="0"/>
              <a:t>is not just about this government or this minister </a:t>
            </a:r>
            <a:endParaRPr lang="en-GB" dirty="0" smtClean="0"/>
          </a:p>
          <a:p>
            <a:pPr lvl="0"/>
            <a:r>
              <a:rPr lang="en-GB" dirty="0" smtClean="0"/>
              <a:t>The </a:t>
            </a:r>
            <a:r>
              <a:rPr lang="en-GB" dirty="0"/>
              <a:t>enduring contribution of ICT to transform classrooms and learning needs restating  </a:t>
            </a:r>
          </a:p>
          <a:p>
            <a:pPr lvl="0"/>
            <a:r>
              <a:rPr lang="en-GB" dirty="0"/>
              <a:t>There is a continuing research agenda around </a:t>
            </a:r>
            <a:r>
              <a:rPr lang="en-GB" dirty="0" err="1"/>
              <a:t>eg</a:t>
            </a:r>
            <a:r>
              <a:rPr lang="en-GB" dirty="0"/>
              <a:t> personalising learning; what the competent learner brings to learning;  parental engagement; understanding individual difference; risk taking online – should we have a more Scandinavian notion  of risk taking where risk are discussed openly rather than swept under the table? </a:t>
            </a:r>
            <a:r>
              <a:rPr lang="en-GB" dirty="0" err="1"/>
              <a:t>Eg</a:t>
            </a:r>
            <a:r>
              <a:rPr lang="en-GB" dirty="0"/>
              <a:t> texting and social networking use of mobile devices in school?</a:t>
            </a:r>
          </a:p>
          <a:p>
            <a:pPr lvl="0"/>
            <a:r>
              <a:rPr lang="en-GB" dirty="0"/>
              <a:t>We may be facing retrenchment and quickly find ourselves with out of date technology if the focus on ICT  goes </a:t>
            </a:r>
          </a:p>
          <a:p>
            <a:pPr lvl="0"/>
            <a:r>
              <a:rPr lang="en-GB" dirty="0"/>
              <a:t>We will very likely see greater diversity and some schools </a:t>
            </a:r>
            <a:r>
              <a:rPr lang="en-GB" dirty="0" err="1"/>
              <a:t>eg</a:t>
            </a:r>
            <a:r>
              <a:rPr lang="en-GB" dirty="0"/>
              <a:t> rural schools, unfashionable schools being left behind</a:t>
            </a:r>
          </a:p>
          <a:p>
            <a:pPr lvl="0"/>
            <a:r>
              <a:rPr lang="en-GB" dirty="0"/>
              <a:t>We should set out our own agenda for what is important in terms of ICT and our own vocabulary </a:t>
            </a:r>
            <a:r>
              <a:rPr lang="en-GB" dirty="0" err="1"/>
              <a:t>eg</a:t>
            </a:r>
            <a:r>
              <a:rPr lang="en-GB" dirty="0"/>
              <a:t> of digital literacy</a:t>
            </a:r>
          </a:p>
          <a:p>
            <a:pPr lvl="0"/>
            <a:r>
              <a:rPr lang="en-GB" dirty="0"/>
              <a:t>There is a vacuum but we should take seriously the </a:t>
            </a:r>
            <a:r>
              <a:rPr lang="en-GB" dirty="0" smtClean="0"/>
              <a:t>idea </a:t>
            </a:r>
            <a:r>
              <a:rPr lang="en-GB" dirty="0"/>
              <a:t>that we can fill it by providing training and support for schools and long term relationships with practitioners rather than one off events of skills based training</a:t>
            </a:r>
          </a:p>
          <a:p>
            <a:pPr lvl="0"/>
            <a:r>
              <a:rPr lang="en-GB" dirty="0"/>
              <a:t>Research should engage with gap between potential and usage of ICT.. should be mixed methods in many cases (quantitative recognised as weak in the community) </a:t>
            </a:r>
          </a:p>
          <a:p>
            <a:endParaRPr lang="en-GB" dirty="0"/>
          </a:p>
        </p:txBody>
      </p:sp>
    </p:spTree>
    <p:extLst>
      <p:ext uri="{BB962C8B-B14F-4D97-AF65-F5344CB8AC3E}">
        <p14:creationId xmlns:p14="http://schemas.microsoft.com/office/powerpoint/2010/main" val="457673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Continuing interest in technology </a:t>
            </a:r>
            <a:br>
              <a:rPr lang="en-GB" dirty="0" smtClean="0"/>
            </a:br>
            <a:endParaRPr lang="en-GB" dirty="0"/>
          </a:p>
        </p:txBody>
      </p:sp>
      <p:sp>
        <p:nvSpPr>
          <p:cNvPr id="3" name="Content Placeholder 2"/>
          <p:cNvSpPr>
            <a:spLocks noGrp="1"/>
          </p:cNvSpPr>
          <p:nvPr>
            <p:ph idx="1"/>
          </p:nvPr>
        </p:nvSpPr>
        <p:spPr/>
        <p:txBody>
          <a:bodyPr>
            <a:normAutofit fontScale="85000" lnSpcReduction="20000"/>
          </a:bodyPr>
          <a:lstStyle/>
          <a:p>
            <a:pPr marL="0" indent="0">
              <a:buNone/>
            </a:pPr>
            <a:r>
              <a:rPr lang="en-GB" dirty="0" smtClean="0"/>
              <a:t>Gove at the recent Royal Society speech:</a:t>
            </a:r>
          </a:p>
          <a:p>
            <a:r>
              <a:rPr lang="en-GB" dirty="0" smtClean="0"/>
              <a:t>In addition to the debate over what is taught, and the issue of who does the teaching, we also need to think about how the teaching takes place. So as well as reviewing our curriculum and strengthening our workforce, we need to look at the way the very technological innovations we are racing to keep up with can help us along the way. We need to change curricula, tests and teaching to keep up with technology, and technology itself is changing curricula, tests, and teaching.</a:t>
            </a:r>
          </a:p>
          <a:p>
            <a:r>
              <a:rPr lang="en-GB" dirty="0" smtClean="0"/>
              <a:t>Interest in virtual schooling</a:t>
            </a:r>
          </a:p>
          <a:p>
            <a:endParaRPr lang="en-GB" dirty="0"/>
          </a:p>
        </p:txBody>
      </p:sp>
    </p:spTree>
    <p:extLst>
      <p:ext uri="{BB962C8B-B14F-4D97-AF65-F5344CB8AC3E}">
        <p14:creationId xmlns:p14="http://schemas.microsoft.com/office/powerpoint/2010/main" val="22493013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842</Words>
  <Application>Microsoft Office PowerPoint</Application>
  <PresentationFormat>On-screen Show (4:3)</PresentationFormat>
  <Paragraphs>60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pre and post Becta</vt:lpstr>
      <vt:lpstr>What </vt:lpstr>
      <vt:lpstr>Becta role</vt:lpstr>
      <vt:lpstr>Coherence?</vt:lpstr>
      <vt:lpstr>Our views</vt:lpstr>
      <vt:lpstr>Becta functions</vt:lpstr>
      <vt:lpstr>PowerPoint Presentation</vt:lpstr>
      <vt:lpstr>The future</vt:lpstr>
      <vt:lpstr>Continuing interest in technology  </vt:lpstr>
      <vt:lpstr>To discuss</vt:lpstr>
      <vt:lpstr>My own view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 and post Becta</dc:title>
  <dc:creator>Mick Hammond</dc:creator>
  <cp:lastModifiedBy>Mick Hammond</cp:lastModifiedBy>
  <cp:revision>4</cp:revision>
  <dcterms:created xsi:type="dcterms:W3CDTF">2011-07-05T07:07:33Z</dcterms:created>
  <dcterms:modified xsi:type="dcterms:W3CDTF">2011-07-05T07:22:53Z</dcterms:modified>
</cp:coreProperties>
</file>