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1" r:id="rId2"/>
    <p:sldId id="262" r:id="rId3"/>
    <p:sldId id="292" r:id="rId4"/>
    <p:sldId id="265" r:id="rId5"/>
    <p:sldId id="266" r:id="rId6"/>
    <p:sldId id="281" r:id="rId7"/>
    <p:sldId id="290" r:id="rId8"/>
    <p:sldId id="282" r:id="rId9"/>
    <p:sldId id="270" r:id="rId10"/>
    <p:sldId id="294" r:id="rId11"/>
    <p:sldId id="283" r:id="rId12"/>
    <p:sldId id="287" r:id="rId13"/>
    <p:sldId id="285"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a:cs typeface="ＭＳ Ｐゴシック"/>
      </a:defRPr>
    </a:lvl1pPr>
    <a:lvl2pPr marL="457200" algn="l" rtl="0" fontAlgn="base">
      <a:spcBef>
        <a:spcPct val="0"/>
      </a:spcBef>
      <a:spcAft>
        <a:spcPct val="0"/>
      </a:spcAft>
      <a:defRPr kern="1200">
        <a:solidFill>
          <a:schemeClr val="tx1"/>
        </a:solidFill>
        <a:latin typeface="Arial" charset="0"/>
        <a:ea typeface="ＭＳ Ｐゴシック"/>
        <a:cs typeface="ＭＳ Ｐゴシック"/>
      </a:defRPr>
    </a:lvl2pPr>
    <a:lvl3pPr marL="914400" algn="l" rtl="0" fontAlgn="base">
      <a:spcBef>
        <a:spcPct val="0"/>
      </a:spcBef>
      <a:spcAft>
        <a:spcPct val="0"/>
      </a:spcAft>
      <a:defRPr kern="1200">
        <a:solidFill>
          <a:schemeClr val="tx1"/>
        </a:solidFill>
        <a:latin typeface="Arial" charset="0"/>
        <a:ea typeface="ＭＳ Ｐゴシック"/>
        <a:cs typeface="ＭＳ Ｐゴシック"/>
      </a:defRPr>
    </a:lvl3pPr>
    <a:lvl4pPr marL="1371600" algn="l" rtl="0" fontAlgn="base">
      <a:spcBef>
        <a:spcPct val="0"/>
      </a:spcBef>
      <a:spcAft>
        <a:spcPct val="0"/>
      </a:spcAft>
      <a:defRPr kern="1200">
        <a:solidFill>
          <a:schemeClr val="tx1"/>
        </a:solidFill>
        <a:latin typeface="Arial" charset="0"/>
        <a:ea typeface="ＭＳ Ｐゴシック"/>
        <a:cs typeface="ＭＳ Ｐゴシック"/>
      </a:defRPr>
    </a:lvl4pPr>
    <a:lvl5pPr marL="1828800" algn="l"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99325C54-2FDD-40F9-9A6A-27A69567FDBE}" type="datetimeFigureOut">
              <a:rPr lang="en-US"/>
              <a:pPr>
                <a:defRPr/>
              </a:pPr>
              <a:t>9/17/2010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BFE8AEB0-E9AD-412A-A6EA-70365CE6938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A5979C9F-E02A-4ED7-8583-2AC1439C6CDC}" type="slidenum">
              <a:rPr lang="en-US" smtClean="0"/>
              <a:pPr/>
              <a:t>7</a:t>
            </a:fld>
            <a:endParaRPr lang="en-US" smtClean="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endParaRPr lang="en-US" smtClean="0">
              <a:latin typeface="Arial"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56C38D8-106B-4691-AEAA-08E5A4A1919D}" type="slidenum">
              <a:rPr lang="en-US">
                <a:ea typeface="ＭＳ Ｐゴシック"/>
                <a:cs typeface="ＭＳ Ｐゴシック"/>
              </a:rPr>
              <a:pPr fontAlgn="base">
                <a:spcBef>
                  <a:spcPct val="0"/>
                </a:spcBef>
                <a:spcAft>
                  <a:spcPct val="0"/>
                </a:spcAft>
              </a:pPr>
              <a:t>9</a:t>
            </a:fld>
            <a:endParaRPr lang="en-US">
              <a:ea typeface="ＭＳ Ｐゴシック"/>
              <a:cs typeface="ＭＳ Ｐゴシック"/>
            </a:endParaRPr>
          </a:p>
        </p:txBody>
      </p:sp>
      <p:sp>
        <p:nvSpPr>
          <p:cNvPr id="184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5" name="Rectangle 3"/>
          <p:cNvSpPr>
            <a:spLocks noGrp="1" noChangeArrowheads="1"/>
          </p:cNvSpPr>
          <p:nvPr>
            <p:ph type="body" idx="1"/>
          </p:nvPr>
        </p:nvSpPr>
        <p:spPr bwMode="auto">
          <a:xfrm>
            <a:off x="687388" y="4343400"/>
            <a:ext cx="5483225" cy="4114800"/>
          </a:xfrm>
          <a:noFill/>
        </p:spPr>
        <p:txBody>
          <a:bodyPr wrap="square" numCol="1" anchor="t" anchorCtr="0" compatLnSpc="1">
            <a:prstTxWarp prst="textNoShape">
              <a:avLst/>
            </a:prstTxWarp>
          </a:bodyPr>
          <a:lstStyle/>
          <a:p>
            <a:pPr defTabSz="762000">
              <a:spcBef>
                <a:spcPct val="0"/>
              </a:spcBef>
            </a:pPr>
            <a:r>
              <a:rPr lang="en-GB" smtClean="0"/>
              <a:t>Most of our e-resources can be accessed from off-campus.  You will need to register with IT Services for an Athens username and password to use many of our databases from home.  Details on how to do this are on the library web pages.   </a:t>
            </a:r>
            <a:endParaRPr lang="en-US" smtClean="0"/>
          </a:p>
          <a:p>
            <a:pPr defTabSz="762000">
              <a:spcBef>
                <a:spcPct val="0"/>
              </a:spcBef>
            </a:pPr>
            <a:r>
              <a:rPr lang="en-GB" smtClean="0"/>
              <a:t>For certain e-journals you will be prompted to enter your university barcode number and PIN.  This is the PIN you set up under My catalogue.  There are leaflets describing how to do this.  If you have any problems please ask at the Enquiry desk.  </a:t>
            </a: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fld id="{2846C674-FE54-4617-AE0E-DAFDC81B00C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3" name="Footer Placeholder 2"/>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Slide Number Placeholder 3"/>
          <p:cNvSpPr>
            <a:spLocks noGrp="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fld id="{E583CBB7-5435-45A3-9459-0B25D3D3761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fld id="{F2E553C3-916B-4E33-8760-1E4B4FD0777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838200"/>
            <a:ext cx="6400800" cy="91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6400800" cy="3865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ChangeArrowheads="1"/>
          </p:cNvSpPr>
          <p:nvPr/>
        </p:nvSpPr>
        <p:spPr bwMode="auto">
          <a:xfrm>
            <a:off x="0" y="6075363"/>
            <a:ext cx="9144000" cy="858837"/>
          </a:xfrm>
          <a:prstGeom prst="rect">
            <a:avLst/>
          </a:prstGeom>
          <a:solidFill>
            <a:schemeClr val="tx1"/>
          </a:solidFill>
          <a:ln w="9525">
            <a:noFill/>
            <a:miter lim="800000"/>
            <a:headEnd/>
            <a:tailEnd/>
          </a:ln>
        </p:spPr>
        <p:txBody>
          <a:bodyPr wrap="none" anchor="ctr"/>
          <a:lstStyle/>
          <a:p>
            <a:pPr fontAlgn="auto">
              <a:spcBef>
                <a:spcPts val="0"/>
              </a:spcBef>
              <a:spcAft>
                <a:spcPts val="0"/>
              </a:spcAft>
              <a:defRPr/>
            </a:pPr>
            <a:endParaRPr lang="en-US">
              <a:latin typeface="+mn-lt"/>
              <a:ea typeface="+mn-ea"/>
              <a:cs typeface="+mn-cs"/>
            </a:endParaRPr>
          </a:p>
        </p:txBody>
      </p:sp>
      <p:pic>
        <p:nvPicPr>
          <p:cNvPr id="1029" name="Picture 9" descr="The-Warwick-Uni_white"/>
          <p:cNvPicPr>
            <a:picLocks noChangeAspect="1" noChangeArrowheads="1"/>
          </p:cNvPicPr>
          <p:nvPr/>
        </p:nvPicPr>
        <p:blipFill>
          <a:blip r:embed="rId6" cstate="print"/>
          <a:srcRect/>
          <a:stretch>
            <a:fillRect/>
          </a:stretch>
        </p:blipFill>
        <p:spPr bwMode="auto">
          <a:xfrm>
            <a:off x="7315200" y="6248400"/>
            <a:ext cx="1482725" cy="457200"/>
          </a:xfrm>
          <a:prstGeom prst="rect">
            <a:avLst/>
          </a:prstGeom>
          <a:noFill/>
          <a:ln w="9525">
            <a:noFill/>
            <a:miter lim="800000"/>
            <a:headEnd/>
            <a:tailEnd/>
          </a:ln>
        </p:spPr>
      </p:pic>
      <p:sp>
        <p:nvSpPr>
          <p:cNvPr id="1039" name="Text Box 15"/>
          <p:cNvSpPr txBox="1">
            <a:spLocks noChangeArrowheads="1"/>
          </p:cNvSpPr>
          <p:nvPr/>
        </p:nvSpPr>
        <p:spPr bwMode="auto">
          <a:xfrm>
            <a:off x="685800" y="6172200"/>
            <a:ext cx="3657600" cy="523875"/>
          </a:xfrm>
          <a:prstGeom prst="rect">
            <a:avLst/>
          </a:prstGeom>
          <a:noFill/>
          <a:ln w="9525">
            <a:noFill/>
            <a:miter lim="800000"/>
            <a:headEnd/>
            <a:tailEnd/>
          </a:ln>
        </p:spPr>
        <p:txBody>
          <a:bodyPr>
            <a:spAutoFit/>
          </a:bodyPr>
          <a:lstStyle/>
          <a:p>
            <a:pPr fontAlgn="auto">
              <a:spcBef>
                <a:spcPts val="0"/>
              </a:spcBef>
              <a:spcAft>
                <a:spcPts val="0"/>
              </a:spcAft>
              <a:defRPr/>
            </a:pPr>
            <a:r>
              <a:rPr lang="en-US" sz="1400" b="1">
                <a:solidFill>
                  <a:schemeClr val="bg1"/>
                </a:solidFill>
                <a:latin typeface="Helvetica" pitchFamily="-112" charset="0"/>
                <a:ea typeface="+mn-ea"/>
                <a:cs typeface="+mn-cs"/>
              </a:rPr>
              <a:t>connecting you with information, </a:t>
            </a:r>
            <a:br>
              <a:rPr lang="en-US" sz="1400" b="1">
                <a:solidFill>
                  <a:schemeClr val="bg1"/>
                </a:solidFill>
                <a:latin typeface="Helvetica" pitchFamily="-112" charset="0"/>
                <a:ea typeface="+mn-ea"/>
                <a:cs typeface="+mn-cs"/>
              </a:rPr>
            </a:br>
            <a:r>
              <a:rPr lang="en-US" sz="1400" b="1">
                <a:solidFill>
                  <a:schemeClr val="bg1"/>
                </a:solidFill>
                <a:latin typeface="Helvetica" pitchFamily="-112" charset="0"/>
                <a:ea typeface="+mn-ea"/>
                <a:cs typeface="+mn-cs"/>
              </a:rPr>
              <a:t>support and your community</a:t>
            </a:r>
          </a:p>
        </p:txBody>
      </p:sp>
      <p:pic>
        <p:nvPicPr>
          <p:cNvPr id="1031" name="Picture 10" descr="Dept Logos6.pdf"/>
          <p:cNvPicPr>
            <a:picLocks noChangeAspect="1"/>
          </p:cNvPicPr>
          <p:nvPr/>
        </p:nvPicPr>
        <p:blipFill>
          <a:blip r:embed="rId7" cstate="print"/>
          <a:srcRect l="72501" t="9904" r="10001" b="67690"/>
          <a:stretch>
            <a:fillRect/>
          </a:stretch>
        </p:blipFill>
        <p:spPr bwMode="auto">
          <a:xfrm>
            <a:off x="7239000" y="0"/>
            <a:ext cx="1600200" cy="1447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2pPr>
      <a:lvl3pPr algn="l" rtl="0" eaLnBrk="0" fontAlgn="base" hangingPunct="0">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3pPr>
      <a:lvl4pPr algn="l" rtl="0" eaLnBrk="0" fontAlgn="base" hangingPunct="0">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4pPr>
      <a:lvl5pPr algn="l" rtl="0" eaLnBrk="0" fontAlgn="base" hangingPunct="0">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5pPr>
      <a:lvl6pPr marL="457200" algn="l" rtl="0" fontAlgn="base">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6pPr>
      <a:lvl7pPr marL="914400" algn="l" rtl="0" fontAlgn="base">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7pPr>
      <a:lvl8pPr marL="1371600" algn="l" rtl="0" fontAlgn="base">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8pPr>
      <a:lvl9pPr marL="1828800" algn="l" rtl="0" fontAlgn="base">
        <a:spcBef>
          <a:spcPct val="0"/>
        </a:spcBef>
        <a:spcAft>
          <a:spcPct val="0"/>
        </a:spcAft>
        <a:defRPr sz="2400" b="1">
          <a:solidFill>
            <a:schemeClr val="tx1"/>
          </a:solidFill>
          <a:latin typeface="Helvetica" pitchFamily="-112" charset="0"/>
          <a:ea typeface="ＭＳ Ｐゴシック" pitchFamily="-112" charset="-128"/>
          <a:cs typeface="ＭＳ Ｐゴシック" pitchFamily="-112" charset="-128"/>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cs typeface="ＭＳ Ｐゴシック"/>
        </a:defRPr>
      </a:lvl2pPr>
      <a:lvl3pPr marL="1143000" indent="-228600" algn="l" rtl="0" eaLnBrk="0" fontAlgn="base" hangingPunct="0">
        <a:spcBef>
          <a:spcPct val="20000"/>
        </a:spcBef>
        <a:spcAft>
          <a:spcPct val="0"/>
        </a:spcAft>
        <a:buChar char="•"/>
        <a:defRPr sz="2000">
          <a:solidFill>
            <a:schemeClr val="tx1"/>
          </a:solidFill>
          <a:latin typeface="+mn-lt"/>
          <a:ea typeface="+mn-ea"/>
          <a:cs typeface="ＭＳ Ｐゴシック"/>
        </a:defRPr>
      </a:lvl3pPr>
      <a:lvl4pPr marL="1600200" indent="-228600" algn="l" rtl="0" eaLnBrk="0" fontAlgn="base" hangingPunct="0">
        <a:spcBef>
          <a:spcPct val="20000"/>
        </a:spcBef>
        <a:spcAft>
          <a:spcPct val="0"/>
        </a:spcAft>
        <a:buChar char="–"/>
        <a:defRPr sz="2000">
          <a:solidFill>
            <a:schemeClr val="tx1"/>
          </a:solidFill>
          <a:latin typeface="+mn-lt"/>
          <a:ea typeface="+mn-ea"/>
          <a:cs typeface="ＭＳ Ｐゴシック"/>
        </a:defRPr>
      </a:lvl4pPr>
      <a:lvl5pPr marL="2057400" indent="-228600" algn="l" rtl="0" eaLnBrk="0" fontAlgn="base" hangingPunct="0">
        <a:spcBef>
          <a:spcPct val="20000"/>
        </a:spcBef>
        <a:spcAft>
          <a:spcPct val="0"/>
        </a:spcAft>
        <a:buChar char="»"/>
        <a:defRPr sz="2000">
          <a:solidFill>
            <a:schemeClr val="tx1"/>
          </a:solidFill>
          <a:latin typeface="+mn-lt"/>
          <a:ea typeface="+mn-ea"/>
          <a:cs typeface="ＭＳ Ｐゴシック"/>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go.warwick.ac.uk/learninggrid" TargetMode="External"/><Relationship Id="rId7" Type="http://schemas.openxmlformats.org/officeDocument/2006/relationships/image" Target="../media/image13.jpeg"/><Relationship Id="rId2" Type="http://schemas.openxmlformats.org/officeDocument/2006/relationships/image" Target="../media/image9.jpeg"/><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hyperlink" Target="http://www.copac.ac.uk/"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google.co.uk/"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2.warwick.ac.uk/services/library/main/"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ebcat.warwick.ac.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2.warwick.ac.uk/services/library/main/tealea/education/key/"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2.warwick.ac.uk/services/library/main/tealea/"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ctrTitle"/>
          </p:nvPr>
        </p:nvSpPr>
        <p:spPr>
          <a:xfrm>
            <a:off x="755650" y="1773238"/>
            <a:ext cx="7772400" cy="1470025"/>
          </a:xfrm>
        </p:spPr>
        <p:txBody>
          <a:bodyPr/>
          <a:lstStyle/>
          <a:p>
            <a:pPr algn="ctr"/>
            <a:r>
              <a:rPr lang="en-GB" sz="4400" smtClean="0"/>
              <a:t>Welcome to the Library</a:t>
            </a:r>
            <a:endParaRPr lang="en-US" sz="4400" smtClean="0"/>
          </a:p>
        </p:txBody>
      </p:sp>
      <p:sp>
        <p:nvSpPr>
          <p:cNvPr id="8194" name="Rectangle 3"/>
          <p:cNvSpPr>
            <a:spLocks noGrp="1" noChangeArrowheads="1"/>
          </p:cNvSpPr>
          <p:nvPr>
            <p:ph type="subTitle" idx="1"/>
          </p:nvPr>
        </p:nvSpPr>
        <p:spPr>
          <a:xfrm>
            <a:off x="1331912" y="3141663"/>
            <a:ext cx="6954863" cy="1752600"/>
          </a:xfrm>
        </p:spPr>
        <p:txBody>
          <a:bodyPr/>
          <a:lstStyle/>
          <a:p>
            <a:r>
              <a:rPr lang="en-US" sz="4000" dirty="0" err="1" smtClean="0"/>
              <a:t>MEd</a:t>
            </a:r>
            <a:r>
              <a:rPr lang="en-US" sz="4000" dirty="0" smtClean="0"/>
              <a:t> </a:t>
            </a:r>
            <a:r>
              <a:rPr lang="en-US" sz="4000" dirty="0" err="1" smtClean="0"/>
              <a:t>programme</a:t>
            </a:r>
            <a:endParaRPr lang="en-US" sz="4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14313" y="285750"/>
            <a:ext cx="9106793" cy="1143000"/>
          </a:xfrm>
        </p:spPr>
        <p:txBody>
          <a:bodyPr/>
          <a:lstStyle/>
          <a:p>
            <a:r>
              <a:rPr lang="en-GB" dirty="0" smtClean="0"/>
              <a:t>   </a:t>
            </a:r>
            <a:r>
              <a:rPr lang="en-GB" sz="4400" b="0" dirty="0" smtClean="0"/>
              <a:t>Spaces to learn and research</a:t>
            </a:r>
            <a:r>
              <a:rPr lang="en-GB" sz="4000" dirty="0" smtClean="0"/>
              <a:t>…</a:t>
            </a:r>
            <a:endParaRPr lang="en-US" sz="4000" dirty="0" smtClean="0"/>
          </a:p>
        </p:txBody>
      </p:sp>
      <p:sp>
        <p:nvSpPr>
          <p:cNvPr id="21506" name="Rectangle 3"/>
          <p:cNvSpPr>
            <a:spLocks noGrp="1" noChangeArrowheads="1"/>
          </p:cNvSpPr>
          <p:nvPr>
            <p:ph type="body" sz="half" idx="1"/>
          </p:nvPr>
        </p:nvSpPr>
        <p:spPr>
          <a:xfrm>
            <a:off x="142875" y="1857375"/>
            <a:ext cx="4038600" cy="3197225"/>
          </a:xfrm>
        </p:spPr>
        <p:txBody>
          <a:bodyPr/>
          <a:lstStyle/>
          <a:p>
            <a:r>
              <a:rPr lang="en-GB" sz="2800" dirty="0" smtClean="0"/>
              <a:t>Group study </a:t>
            </a:r>
          </a:p>
          <a:p>
            <a:r>
              <a:rPr lang="en-GB" sz="2800" dirty="0" smtClean="0"/>
              <a:t>Silent study</a:t>
            </a:r>
          </a:p>
          <a:p>
            <a:r>
              <a:rPr lang="en-GB" sz="2800" dirty="0" smtClean="0"/>
              <a:t>Wireless networking</a:t>
            </a:r>
          </a:p>
          <a:p>
            <a:r>
              <a:rPr lang="en-GB" sz="2800" dirty="0" smtClean="0"/>
              <a:t>Open access computers</a:t>
            </a:r>
          </a:p>
          <a:p>
            <a:r>
              <a:rPr lang="en-GB" sz="2800" dirty="0" smtClean="0"/>
              <a:t>Long opening hours</a:t>
            </a:r>
            <a:endParaRPr lang="en-US" sz="2800" dirty="0" smtClean="0"/>
          </a:p>
        </p:txBody>
      </p:sp>
      <p:pic>
        <p:nvPicPr>
          <p:cNvPr id="21507" name="Picture 5" descr="stair7"/>
          <p:cNvPicPr>
            <a:picLocks noChangeAspect="1" noChangeArrowheads="1"/>
          </p:cNvPicPr>
          <p:nvPr/>
        </p:nvPicPr>
        <p:blipFill>
          <a:blip r:embed="rId2" cstate="print"/>
          <a:srcRect/>
          <a:stretch>
            <a:fillRect/>
          </a:stretch>
        </p:blipFill>
        <p:spPr bwMode="auto">
          <a:xfrm>
            <a:off x="4500563" y="1628775"/>
            <a:ext cx="3744912" cy="3689350"/>
          </a:xfrm>
          <a:prstGeom prst="rect">
            <a:avLst/>
          </a:prstGeom>
          <a:noFill/>
          <a:ln w="9525">
            <a:noFill/>
            <a:miter lim="800000"/>
            <a:headEnd/>
            <a:tailEnd/>
          </a:ln>
        </p:spPr>
      </p:pic>
      <p:pic>
        <p:nvPicPr>
          <p:cNvPr id="21508" name="Picture 6" descr="Learning Grid">
            <a:hlinkClick r:id="rId3"/>
          </p:cNvPr>
          <p:cNvPicPr>
            <a:picLocks noGrp="1" noChangeAspect="1" noChangeArrowheads="1"/>
          </p:cNvPicPr>
          <p:nvPr>
            <p:ph sz="quarter" idx="3"/>
          </p:nvPr>
        </p:nvPicPr>
        <p:blipFill>
          <a:blip r:embed="rId4" cstate="print"/>
          <a:srcRect/>
          <a:stretch>
            <a:fillRect/>
          </a:stretch>
        </p:blipFill>
        <p:spPr>
          <a:xfrm>
            <a:off x="4572000" y="4437063"/>
            <a:ext cx="714375" cy="534987"/>
          </a:xfrm>
        </p:spPr>
      </p:pic>
      <p:pic>
        <p:nvPicPr>
          <p:cNvPr id="53255" name="Picture 7" descr="1921 _2972"/>
          <p:cNvPicPr>
            <a:picLocks noChangeAspect="1" noChangeArrowheads="1"/>
          </p:cNvPicPr>
          <p:nvPr/>
        </p:nvPicPr>
        <p:blipFill>
          <a:blip r:embed="rId5" cstate="print"/>
          <a:srcRect/>
          <a:stretch>
            <a:fillRect/>
          </a:stretch>
        </p:blipFill>
        <p:spPr bwMode="auto">
          <a:xfrm>
            <a:off x="4499992" y="1628800"/>
            <a:ext cx="4189556" cy="3672408"/>
          </a:xfrm>
          <a:prstGeom prst="rect">
            <a:avLst/>
          </a:prstGeom>
          <a:noFill/>
          <a:ln w="9525">
            <a:noFill/>
            <a:miter lim="800000"/>
            <a:headEnd/>
            <a:tailEnd/>
          </a:ln>
        </p:spPr>
      </p:pic>
      <p:sp>
        <p:nvSpPr>
          <p:cNvPr id="21511" name="Rectangle 9"/>
          <p:cNvSpPr>
            <a:spLocks noChangeArrowheads="1"/>
          </p:cNvSpPr>
          <p:nvPr/>
        </p:nvSpPr>
        <p:spPr bwMode="auto">
          <a:xfrm>
            <a:off x="3635375" y="1628775"/>
            <a:ext cx="4752975" cy="3671888"/>
          </a:xfrm>
          <a:prstGeom prst="rect">
            <a:avLst/>
          </a:prstGeom>
          <a:noFill/>
          <a:ln w="9525">
            <a:noFill/>
            <a:miter lim="800000"/>
            <a:headEnd/>
            <a:tailEnd/>
          </a:ln>
        </p:spPr>
        <p:txBody>
          <a:bodyPr/>
          <a:lstStyle/>
          <a:p>
            <a:pPr marL="342900" indent="-342900">
              <a:spcBef>
                <a:spcPct val="20000"/>
              </a:spcBef>
              <a:buFontTx/>
              <a:buChar char="•"/>
            </a:pPr>
            <a:endParaRPr lang="en-US" sz="2400">
              <a:latin typeface="Helvetica"/>
            </a:endParaRPr>
          </a:p>
        </p:txBody>
      </p:sp>
      <p:pic>
        <p:nvPicPr>
          <p:cNvPr id="9" name="Picture 23" descr="lib10"/>
          <p:cNvPicPr>
            <a:picLocks noGrp="1" noChangeAspect="1" noChangeArrowheads="1"/>
          </p:cNvPicPr>
          <p:nvPr>
            <p:ph sz="quarter" idx="2"/>
          </p:nvPr>
        </p:nvPicPr>
        <p:blipFill>
          <a:blip r:embed="rId6" cstate="print"/>
          <a:srcRect/>
          <a:stretch>
            <a:fillRect/>
          </a:stretch>
        </p:blipFill>
        <p:spPr bwMode="auto">
          <a:xfrm>
            <a:off x="4499992" y="1628800"/>
            <a:ext cx="4320480" cy="3744416"/>
          </a:xfrm>
          <a:prstGeom prst="rect">
            <a:avLst/>
          </a:prstGeom>
          <a:noFill/>
        </p:spPr>
      </p:pic>
      <p:pic>
        <p:nvPicPr>
          <p:cNvPr id="10" name="Picture 22" descr="2nd floor mob shelv"/>
          <p:cNvPicPr>
            <a:picLocks noChangeAspect="1" noChangeArrowheads="1"/>
          </p:cNvPicPr>
          <p:nvPr/>
        </p:nvPicPr>
        <p:blipFill>
          <a:blip r:embed="rId7" cstate="print"/>
          <a:srcRect/>
          <a:stretch>
            <a:fillRect/>
          </a:stretch>
        </p:blipFill>
        <p:spPr bwMode="auto">
          <a:xfrm>
            <a:off x="4211960" y="1628800"/>
            <a:ext cx="4679504" cy="41764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765175"/>
            <a:ext cx="7773988" cy="914400"/>
          </a:xfrm>
        </p:spPr>
        <p:txBody>
          <a:bodyPr/>
          <a:lstStyle/>
          <a:p>
            <a:r>
              <a:rPr lang="en-GB" sz="4000" smtClean="0"/>
              <a:t>Beyond Warwick University…</a:t>
            </a:r>
            <a:endParaRPr lang="en-US" sz="4000" smtClean="0"/>
          </a:p>
        </p:txBody>
      </p:sp>
      <p:sp>
        <p:nvSpPr>
          <p:cNvPr id="37891" name="Rectangle 3"/>
          <p:cNvSpPr>
            <a:spLocks noGrp="1" noChangeArrowheads="1"/>
          </p:cNvSpPr>
          <p:nvPr>
            <p:ph type="body" idx="1"/>
          </p:nvPr>
        </p:nvSpPr>
        <p:spPr>
          <a:xfrm>
            <a:off x="685800" y="1981200"/>
            <a:ext cx="8458200" cy="3865563"/>
          </a:xfrm>
        </p:spPr>
        <p:txBody>
          <a:bodyPr/>
          <a:lstStyle/>
          <a:p>
            <a:pPr>
              <a:buFontTx/>
              <a:buNone/>
            </a:pPr>
            <a:r>
              <a:rPr lang="en-GB" sz="2800" dirty="0" smtClean="0"/>
              <a:t>	   </a:t>
            </a:r>
          </a:p>
          <a:p>
            <a:pPr lvl="1"/>
            <a:r>
              <a:rPr lang="en-GB" sz="2800" dirty="0" smtClean="0"/>
              <a:t>SCONUL Access reciprocal borrowing scheme</a:t>
            </a:r>
          </a:p>
          <a:p>
            <a:pPr lvl="1"/>
            <a:r>
              <a:rPr lang="en-GB" sz="2800" dirty="0" smtClean="0"/>
              <a:t>Document Supply Scheme</a:t>
            </a:r>
          </a:p>
          <a:p>
            <a:pPr lvl="1"/>
            <a:r>
              <a:rPr lang="en-GB" sz="2800" dirty="0" smtClean="0"/>
              <a:t>Other catalogues e.g. COPAC </a:t>
            </a:r>
            <a:r>
              <a:rPr lang="en-GB" sz="2800" dirty="0" smtClean="0">
                <a:hlinkClick r:id="rId2"/>
              </a:rPr>
              <a:t>http://www.copac.ac.uk</a:t>
            </a:r>
            <a:endParaRPr lang="en-GB" sz="2800" dirty="0" smtClean="0"/>
          </a:p>
          <a:p>
            <a:pPr lvl="1"/>
            <a:r>
              <a:rPr lang="en-GB" sz="2800" dirty="0" smtClean="0"/>
              <a:t>Library suggestion form</a:t>
            </a:r>
            <a:endParaRPr lang="en-US" sz="2800"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endParaRPr lang="en-US"/>
          </a:p>
        </p:txBody>
      </p:sp>
      <p:sp>
        <p:nvSpPr>
          <p:cNvPr id="37891" name="Rectangle 3"/>
          <p:cNvSpPr>
            <a:spLocks noGrp="1" noChangeArrowheads="1"/>
          </p:cNvSpPr>
          <p:nvPr>
            <p:ph type="body" idx="1"/>
          </p:nvPr>
        </p:nvSpPr>
        <p:spPr>
          <a:xfrm>
            <a:off x="250825" y="31750"/>
            <a:ext cx="8893175" cy="6757988"/>
          </a:xfrm>
        </p:spPr>
        <p:txBody>
          <a:bodyPr/>
          <a:lstStyle/>
          <a:p>
            <a:endParaRPr lang="en-US"/>
          </a:p>
        </p:txBody>
      </p:sp>
      <p:pic>
        <p:nvPicPr>
          <p:cNvPr id="37892" name="Picture 4">
            <a:hlinkClick r:id="rId2"/>
          </p:cNvPr>
          <p:cNvPicPr>
            <a:picLocks noChangeAspect="1" noChangeArrowheads="1"/>
          </p:cNvPicPr>
          <p:nvPr/>
        </p:nvPicPr>
        <p:blipFill>
          <a:blip r:embed="rId3" cstate="print"/>
          <a:srcRect/>
          <a:stretch>
            <a:fillRect/>
          </a:stretch>
        </p:blipFill>
        <p:spPr bwMode="auto">
          <a:xfrm>
            <a:off x="-180975" y="34925"/>
            <a:ext cx="9426575" cy="59134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0" y="0"/>
            <a:ext cx="8027988" cy="1739900"/>
          </a:xfrm>
          <a:prstGeom prst="rect">
            <a:avLst/>
          </a:prstGeom>
          <a:noFill/>
          <a:ln w="9525">
            <a:noFill/>
            <a:miter lim="800000"/>
            <a:headEnd/>
            <a:tailEnd/>
          </a:ln>
        </p:spPr>
        <p:txBody>
          <a:bodyPr>
            <a:spAutoFit/>
          </a:bodyPr>
          <a:lstStyle/>
          <a:p>
            <a:r>
              <a:rPr lang="en-GB" sz="3600"/>
              <a:t>Education Librarian details:</a:t>
            </a:r>
          </a:p>
          <a:p>
            <a:endParaRPr lang="en-GB"/>
          </a:p>
          <a:p>
            <a:endParaRPr lang="en-GB"/>
          </a:p>
          <a:p>
            <a:endParaRPr lang="en-GB"/>
          </a:p>
          <a:p>
            <a:endParaRPr lang="en-US"/>
          </a:p>
        </p:txBody>
      </p:sp>
      <p:pic>
        <p:nvPicPr>
          <p:cNvPr id="39939" name="Picture 3"/>
          <p:cNvPicPr>
            <a:picLocks noChangeAspect="1" noChangeArrowheads="1"/>
          </p:cNvPicPr>
          <p:nvPr/>
        </p:nvPicPr>
        <p:blipFill>
          <a:blip r:embed="rId2" cstate="print"/>
          <a:srcRect/>
          <a:stretch>
            <a:fillRect/>
          </a:stretch>
        </p:blipFill>
        <p:spPr bwMode="auto">
          <a:xfrm>
            <a:off x="1116013" y="1773238"/>
            <a:ext cx="1666875" cy="950912"/>
          </a:xfrm>
          <a:prstGeom prst="rect">
            <a:avLst/>
          </a:prstGeom>
          <a:noFill/>
          <a:ln w="9525">
            <a:noFill/>
            <a:miter lim="800000"/>
            <a:headEnd/>
            <a:tailEnd/>
          </a:ln>
        </p:spPr>
      </p:pic>
      <p:pic>
        <p:nvPicPr>
          <p:cNvPr id="39940" name="Picture 4"/>
          <p:cNvPicPr>
            <a:picLocks noChangeAspect="1" noChangeArrowheads="1"/>
          </p:cNvPicPr>
          <p:nvPr/>
        </p:nvPicPr>
        <p:blipFill>
          <a:blip r:embed="rId3" cstate="print"/>
          <a:srcRect/>
          <a:stretch>
            <a:fillRect/>
          </a:stretch>
        </p:blipFill>
        <p:spPr bwMode="auto">
          <a:xfrm>
            <a:off x="1042988" y="2924175"/>
            <a:ext cx="1744662" cy="1063625"/>
          </a:xfrm>
          <a:prstGeom prst="rect">
            <a:avLst/>
          </a:prstGeom>
          <a:noFill/>
          <a:ln w="9525">
            <a:noFill/>
            <a:miter lim="800000"/>
            <a:headEnd/>
            <a:tailEnd/>
          </a:ln>
        </p:spPr>
      </p:pic>
      <p:pic>
        <p:nvPicPr>
          <p:cNvPr id="39941" name="Picture 5"/>
          <p:cNvPicPr>
            <a:picLocks noChangeAspect="1" noChangeArrowheads="1"/>
          </p:cNvPicPr>
          <p:nvPr/>
        </p:nvPicPr>
        <p:blipFill>
          <a:blip r:embed="rId4" cstate="print"/>
          <a:srcRect/>
          <a:stretch>
            <a:fillRect/>
          </a:stretch>
        </p:blipFill>
        <p:spPr bwMode="auto">
          <a:xfrm>
            <a:off x="1042988" y="4365625"/>
            <a:ext cx="1730375" cy="1012825"/>
          </a:xfrm>
          <a:prstGeom prst="rect">
            <a:avLst/>
          </a:prstGeom>
          <a:noFill/>
          <a:ln w="9525">
            <a:noFill/>
            <a:miter lim="800000"/>
            <a:headEnd/>
            <a:tailEnd/>
          </a:ln>
        </p:spPr>
      </p:pic>
      <p:sp>
        <p:nvSpPr>
          <p:cNvPr id="39942" name="Text Box 6"/>
          <p:cNvSpPr txBox="1">
            <a:spLocks noChangeArrowheads="1"/>
          </p:cNvSpPr>
          <p:nvPr/>
        </p:nvSpPr>
        <p:spPr bwMode="auto">
          <a:xfrm>
            <a:off x="3348038" y="1989138"/>
            <a:ext cx="2284412" cy="457200"/>
          </a:xfrm>
          <a:prstGeom prst="rect">
            <a:avLst/>
          </a:prstGeom>
          <a:noFill/>
          <a:ln w="9525">
            <a:noFill/>
            <a:miter lim="800000"/>
            <a:headEnd/>
            <a:tailEnd/>
          </a:ln>
        </p:spPr>
        <p:txBody>
          <a:bodyPr wrap="none">
            <a:spAutoFit/>
          </a:bodyPr>
          <a:lstStyle/>
          <a:p>
            <a:r>
              <a:rPr lang="en-US" sz="2400"/>
              <a:t>024 765 24476</a:t>
            </a:r>
            <a:r>
              <a:rPr lang="en-US"/>
              <a:t> </a:t>
            </a:r>
          </a:p>
        </p:txBody>
      </p:sp>
      <p:sp>
        <p:nvSpPr>
          <p:cNvPr id="39943" name="Text Box 7"/>
          <p:cNvSpPr txBox="1">
            <a:spLocks noChangeArrowheads="1"/>
          </p:cNvSpPr>
          <p:nvPr/>
        </p:nvSpPr>
        <p:spPr bwMode="auto">
          <a:xfrm>
            <a:off x="3276600" y="3213100"/>
            <a:ext cx="3829050" cy="457200"/>
          </a:xfrm>
          <a:prstGeom prst="rect">
            <a:avLst/>
          </a:prstGeom>
          <a:noFill/>
          <a:ln w="9525">
            <a:noFill/>
            <a:miter lim="800000"/>
            <a:headEnd/>
            <a:tailEnd/>
          </a:ln>
        </p:spPr>
        <p:txBody>
          <a:bodyPr wrap="none">
            <a:spAutoFit/>
          </a:bodyPr>
          <a:lstStyle/>
          <a:p>
            <a:r>
              <a:rPr lang="en-US" sz="2400"/>
              <a:t>c.bradford@warwick.ac.uk</a:t>
            </a:r>
            <a:r>
              <a:rPr lang="en-US"/>
              <a:t> </a:t>
            </a:r>
          </a:p>
        </p:txBody>
      </p:sp>
      <p:sp>
        <p:nvSpPr>
          <p:cNvPr id="39944" name="Text Box 8"/>
          <p:cNvSpPr txBox="1">
            <a:spLocks noChangeArrowheads="1"/>
          </p:cNvSpPr>
          <p:nvPr/>
        </p:nvSpPr>
        <p:spPr bwMode="auto">
          <a:xfrm>
            <a:off x="3276600" y="4508500"/>
            <a:ext cx="5867400" cy="822325"/>
          </a:xfrm>
          <a:prstGeom prst="rect">
            <a:avLst/>
          </a:prstGeom>
          <a:noFill/>
          <a:ln w="9525">
            <a:noFill/>
            <a:miter lim="800000"/>
            <a:headEnd/>
            <a:tailEnd/>
          </a:ln>
        </p:spPr>
        <p:txBody>
          <a:bodyPr>
            <a:spAutoFit/>
          </a:bodyPr>
          <a:lstStyle/>
          <a:p>
            <a:r>
              <a:rPr lang="en-US" sz="2400"/>
              <a:t>http://go.warwick.ac.uk/lib/education</a:t>
            </a:r>
          </a:p>
          <a:p>
            <a:endParaRPr lang="en-US" sz="2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Library1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8435" name="Picture 3" descr="library entrance"/>
          <p:cNvPicPr>
            <a:picLocks noChangeAspect="1" noChangeArrowheads="1"/>
          </p:cNvPicPr>
          <p:nvPr/>
        </p:nvPicPr>
        <p:blipFill>
          <a:blip r:embed="rId3" cstate="print"/>
          <a:srcRect/>
          <a:stretch>
            <a:fillRect/>
          </a:stretch>
        </p:blipFill>
        <p:spPr bwMode="auto">
          <a:xfrm>
            <a:off x="-214313" y="0"/>
            <a:ext cx="9358313"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8435"/>
                                        </p:tgtEl>
                                        <p:attrNameLst>
                                          <p:attrName>style.visibility</p:attrName>
                                        </p:attrNameLst>
                                      </p:cBhvr>
                                      <p:to>
                                        <p:strVal val="visible"/>
                                      </p:to>
                                    </p:set>
                                    <p:animEffect transition="in" filter="blinds(horizontal)">
                                      <p:cBhvr>
                                        <p:cTn id="13"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a:xfrm>
            <a:off x="357188" y="500063"/>
            <a:ext cx="6400800" cy="914400"/>
          </a:xfrm>
        </p:spPr>
        <p:txBody>
          <a:bodyPr/>
          <a:lstStyle/>
          <a:p>
            <a:r>
              <a:rPr lang="en-GB" sz="4400" smtClean="0"/>
              <a:t>Library facts</a:t>
            </a:r>
            <a:endParaRPr lang="en-US" sz="4400" smtClean="0"/>
          </a:p>
        </p:txBody>
      </p:sp>
      <p:sp>
        <p:nvSpPr>
          <p:cNvPr id="10242" name="Rectangle 3"/>
          <p:cNvSpPr>
            <a:spLocks noGrp="1" noChangeArrowheads="1"/>
          </p:cNvSpPr>
          <p:nvPr>
            <p:ph type="body" idx="1"/>
          </p:nvPr>
        </p:nvSpPr>
        <p:spPr>
          <a:xfrm>
            <a:off x="285750" y="1643063"/>
            <a:ext cx="7572375" cy="3865562"/>
          </a:xfrm>
        </p:spPr>
        <p:txBody>
          <a:bodyPr/>
          <a:lstStyle/>
          <a:p>
            <a:r>
              <a:rPr lang="en-GB" sz="2600" dirty="0" smtClean="0"/>
              <a:t>Contains over 1.2 million printed volumes</a:t>
            </a:r>
          </a:p>
          <a:p>
            <a:r>
              <a:rPr lang="en-GB" sz="2600" dirty="0" smtClean="0"/>
              <a:t>Over 34,000 electronic journals</a:t>
            </a:r>
          </a:p>
          <a:p>
            <a:r>
              <a:rPr lang="en-GB" sz="2600" dirty="0" smtClean="0"/>
              <a:t>Under 3,000 printed journal titles</a:t>
            </a:r>
          </a:p>
          <a:p>
            <a:r>
              <a:rPr lang="en-GB" sz="2600" dirty="0" smtClean="0"/>
              <a:t>40,000 linear meters shelving</a:t>
            </a:r>
          </a:p>
          <a:p>
            <a:r>
              <a:rPr lang="en-GB" sz="2600" dirty="0" smtClean="0"/>
              <a:t>Expenditure over £3.9 million on materials and information systems</a:t>
            </a:r>
          </a:p>
          <a:p>
            <a:r>
              <a:rPr lang="en-GB" sz="2600" dirty="0" smtClean="0"/>
              <a:t>Over 26,500 items added each year</a:t>
            </a:r>
            <a:endParaRPr lang="en-US" sz="2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2"/>
          <p:cNvSpPr txBox="1">
            <a:spLocks noChangeArrowheads="1"/>
          </p:cNvSpPr>
          <p:nvPr/>
        </p:nvSpPr>
        <p:spPr bwMode="auto">
          <a:xfrm>
            <a:off x="214313" y="428625"/>
            <a:ext cx="5040312" cy="762000"/>
          </a:xfrm>
          <a:prstGeom prst="rect">
            <a:avLst/>
          </a:prstGeom>
          <a:noFill/>
          <a:ln w="9525">
            <a:noFill/>
            <a:miter lim="800000"/>
            <a:headEnd/>
            <a:tailEnd/>
          </a:ln>
        </p:spPr>
        <p:txBody>
          <a:bodyPr>
            <a:spAutoFit/>
          </a:bodyPr>
          <a:lstStyle/>
          <a:p>
            <a:pPr algn="ctr">
              <a:spcBef>
                <a:spcPct val="50000"/>
              </a:spcBef>
            </a:pPr>
            <a:r>
              <a:rPr lang="en-GB" sz="4400">
                <a:latin typeface="Helvetica"/>
                <a:hlinkClick r:id="rId2"/>
              </a:rPr>
              <a:t>Library Website</a:t>
            </a:r>
            <a:r>
              <a:rPr lang="en-GB" sz="4400">
                <a:latin typeface="Helvetica"/>
              </a:rPr>
              <a:t> </a:t>
            </a:r>
            <a:endParaRPr lang="en-US" sz="4400">
              <a:latin typeface="Helvetica"/>
            </a:endParaRPr>
          </a:p>
        </p:txBody>
      </p:sp>
      <p:pic>
        <p:nvPicPr>
          <p:cNvPr id="12290" name="Picture 2"/>
          <p:cNvPicPr>
            <a:picLocks noChangeAspect="1" noChangeArrowheads="1"/>
          </p:cNvPicPr>
          <p:nvPr/>
        </p:nvPicPr>
        <p:blipFill>
          <a:blip r:embed="rId3" cstate="print"/>
          <a:srcRect/>
          <a:stretch>
            <a:fillRect/>
          </a:stretch>
        </p:blipFill>
        <p:spPr bwMode="auto">
          <a:xfrm>
            <a:off x="144463" y="1643063"/>
            <a:ext cx="8642350" cy="3867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a:xfrm>
            <a:off x="142875" y="571500"/>
            <a:ext cx="6400800" cy="914400"/>
          </a:xfrm>
        </p:spPr>
        <p:txBody>
          <a:bodyPr/>
          <a:lstStyle/>
          <a:p>
            <a:r>
              <a:rPr lang="en-GB" sz="4400" b="0" smtClean="0">
                <a:hlinkClick r:id="rId2"/>
              </a:rPr>
              <a:t>Library Catalogue</a:t>
            </a:r>
            <a:r>
              <a:rPr lang="en-GB" sz="4000" smtClean="0"/>
              <a:t/>
            </a:r>
            <a:br>
              <a:rPr lang="en-GB" sz="4000" smtClean="0"/>
            </a:br>
            <a:endParaRPr lang="en-US" sz="3200" i="1" smtClean="0"/>
          </a:p>
        </p:txBody>
      </p:sp>
      <p:pic>
        <p:nvPicPr>
          <p:cNvPr id="13314" name="Picture 2"/>
          <p:cNvPicPr>
            <a:picLocks noGrp="1" noChangeAspect="1" noChangeArrowheads="1"/>
          </p:cNvPicPr>
          <p:nvPr>
            <p:ph idx="1"/>
          </p:nvPr>
        </p:nvPicPr>
        <p:blipFill>
          <a:blip r:embed="rId3" cstate="print"/>
          <a:srcRect/>
          <a:stretch>
            <a:fillRect/>
          </a:stretch>
        </p:blipFill>
        <p:spPr>
          <a:xfrm>
            <a:off x="357188" y="1857375"/>
            <a:ext cx="8072437" cy="33147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428625" y="0"/>
            <a:ext cx="8229600" cy="1131888"/>
          </a:xfrm>
        </p:spPr>
        <p:txBody>
          <a:bodyPr anchor="ctr"/>
          <a:lstStyle/>
          <a:p>
            <a:pPr eaLnBrk="1" hangingPunct="1"/>
            <a:r>
              <a:rPr lang="en-GB" sz="4000" smtClean="0"/>
              <a:t>Resources for Education</a:t>
            </a:r>
            <a:endParaRPr lang="en-US" sz="4000" smtClean="0"/>
          </a:p>
        </p:txBody>
      </p:sp>
      <p:sp>
        <p:nvSpPr>
          <p:cNvPr id="35843" name="Rectangle 3"/>
          <p:cNvSpPr>
            <a:spLocks noGrp="1" noChangeArrowheads="1"/>
          </p:cNvSpPr>
          <p:nvPr>
            <p:ph type="body" idx="4294967295"/>
          </p:nvPr>
        </p:nvSpPr>
        <p:spPr>
          <a:xfrm>
            <a:off x="0" y="1357313"/>
            <a:ext cx="8229600" cy="4525962"/>
          </a:xfrm>
        </p:spPr>
        <p:txBody>
          <a:bodyPr/>
          <a:lstStyle/>
          <a:p>
            <a:pPr eaLnBrk="1" hangingPunct="1"/>
            <a:r>
              <a:rPr lang="en-GB" sz="2800" smtClean="0"/>
              <a:t>Education book stock is on Floor 4. </a:t>
            </a:r>
          </a:p>
          <a:p>
            <a:pPr lvl="1" eaLnBrk="1" hangingPunct="1"/>
            <a:r>
              <a:rPr lang="en-GB" sz="2800" smtClean="0"/>
              <a:t>370 - 379 class marks for Education</a:t>
            </a:r>
          </a:p>
          <a:p>
            <a:pPr eaLnBrk="1" hangingPunct="1"/>
            <a:r>
              <a:rPr lang="en-GB" sz="2800" smtClean="0"/>
              <a:t>Schools Collection on Floor 4</a:t>
            </a:r>
          </a:p>
          <a:p>
            <a:pPr eaLnBrk="1" hangingPunct="1"/>
            <a:r>
              <a:rPr lang="en-GB" sz="2800" smtClean="0"/>
              <a:t>Printed Journal stock on Floor 5 – alphabetically by title</a:t>
            </a:r>
          </a:p>
          <a:p>
            <a:pPr eaLnBrk="1" hangingPunct="1"/>
            <a:endParaRPr lang="en-GB" sz="2800" smtClean="0"/>
          </a:p>
          <a:p>
            <a:pPr eaLnBrk="1" hangingPunct="1"/>
            <a:r>
              <a:rPr lang="en-GB" sz="2800" smtClean="0"/>
              <a:t>Databases for journal articles – available from </a:t>
            </a:r>
            <a:r>
              <a:rPr lang="en-GB" sz="2800" smtClean="0">
                <a:hlinkClick r:id="rId2"/>
              </a:rPr>
              <a:t>Education WebPages</a:t>
            </a:r>
            <a:endParaRPr lang="en-GB" sz="2800" smtClean="0"/>
          </a:p>
          <a:p>
            <a:pPr eaLnBrk="1" hangingPunct="1">
              <a:buFontTx/>
              <a:buNone/>
            </a:pPr>
            <a:endParaRPr lang="en-US" sz="2800" smtClean="0"/>
          </a:p>
        </p:txBody>
      </p:sp>
      <p:pic>
        <p:nvPicPr>
          <p:cNvPr id="35845" name="Picture 5" descr="I:\Library Pictures\Induction photos\Picture 066.jpg"/>
          <p:cNvPicPr>
            <a:picLocks noChangeAspect="1" noChangeArrowheads="1"/>
          </p:cNvPicPr>
          <p:nvPr/>
        </p:nvPicPr>
        <p:blipFill>
          <a:blip r:embed="rId3" cstate="print"/>
          <a:srcRect/>
          <a:stretch>
            <a:fillRect/>
          </a:stretch>
        </p:blipFill>
        <p:spPr bwMode="auto">
          <a:xfrm>
            <a:off x="8167688" y="3573463"/>
            <a:ext cx="976312" cy="146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614363" y="1371600"/>
            <a:ext cx="8153400" cy="4495800"/>
          </a:xfrm>
        </p:spPr>
        <p:txBody>
          <a:bodyPr/>
          <a:lstStyle/>
          <a:p>
            <a:pPr>
              <a:buFontTx/>
              <a:buNone/>
            </a:pPr>
            <a:endParaRPr lang="en-GB" dirty="0" smtClean="0">
              <a:solidFill>
                <a:schemeClr val="bg1"/>
              </a:solidFill>
            </a:endParaRPr>
          </a:p>
          <a:p>
            <a:pPr>
              <a:buFontTx/>
              <a:buNone/>
            </a:pPr>
            <a:endParaRPr lang="en-GB" sz="2400" dirty="0" smtClean="0"/>
          </a:p>
          <a:p>
            <a:pPr>
              <a:buFontTx/>
              <a:buNone/>
            </a:pPr>
            <a:endParaRPr lang="en-GB" sz="2400" dirty="0" smtClean="0"/>
          </a:p>
          <a:p>
            <a:pPr>
              <a:buFontTx/>
              <a:buNone/>
            </a:pPr>
            <a:endParaRPr lang="en-GB" dirty="0" smtClean="0">
              <a:solidFill>
                <a:schemeClr val="bg1"/>
              </a:solidFill>
            </a:endParaRPr>
          </a:p>
          <a:p>
            <a:pPr>
              <a:buFontTx/>
              <a:buNone/>
            </a:pPr>
            <a:r>
              <a:rPr lang="en-GB" sz="2400" dirty="0" smtClean="0"/>
              <a:t>Westin AF (2003), “Social and political dimensions of privacy” in </a:t>
            </a:r>
            <a:r>
              <a:rPr lang="en-GB" sz="2400" i="1" dirty="0" smtClean="0"/>
              <a:t>Journal of social issues</a:t>
            </a:r>
            <a:r>
              <a:rPr lang="en-GB" sz="2400" dirty="0" smtClean="0"/>
              <a:t> v.59 n.2 pp.431-453</a:t>
            </a:r>
          </a:p>
          <a:p>
            <a:pPr>
              <a:buFontTx/>
              <a:buNone/>
            </a:pPr>
            <a:r>
              <a:rPr lang="en-GB" sz="2400" dirty="0" smtClean="0"/>
              <a:t>		</a:t>
            </a:r>
          </a:p>
          <a:p>
            <a:pPr>
              <a:buFontTx/>
              <a:buNone/>
            </a:pPr>
            <a:r>
              <a:rPr lang="en-GB" sz="2400" b="1" i="1" dirty="0" smtClean="0"/>
              <a:t>		                     Journal title </a:t>
            </a:r>
            <a:r>
              <a:rPr lang="en-GB" sz="2400" dirty="0" smtClean="0"/>
              <a:t>	</a:t>
            </a:r>
            <a:endParaRPr lang="en-US" sz="2400" b="1" dirty="0" smtClean="0"/>
          </a:p>
        </p:txBody>
      </p:sp>
      <p:sp>
        <p:nvSpPr>
          <p:cNvPr id="4099" name="Rectangle 4"/>
          <p:cNvSpPr>
            <a:spLocks noGrp="1" noChangeArrowheads="1"/>
          </p:cNvSpPr>
          <p:nvPr>
            <p:ph type="title"/>
          </p:nvPr>
        </p:nvSpPr>
        <p:spPr>
          <a:xfrm>
            <a:off x="0" y="214290"/>
            <a:ext cx="8534400" cy="762000"/>
          </a:xfrm>
        </p:spPr>
        <p:txBody>
          <a:bodyPr/>
          <a:lstStyle/>
          <a:p>
            <a:r>
              <a:rPr lang="en-GB" sz="3600" dirty="0" smtClean="0"/>
              <a:t>Anatomy of an article reference</a:t>
            </a:r>
            <a:endParaRPr lang="en-US" sz="3600" dirty="0" smtClean="0"/>
          </a:p>
        </p:txBody>
      </p:sp>
      <p:sp>
        <p:nvSpPr>
          <p:cNvPr id="4100" name="Text Box 5"/>
          <p:cNvSpPr txBox="1">
            <a:spLocks noChangeArrowheads="1"/>
          </p:cNvSpPr>
          <p:nvPr/>
        </p:nvSpPr>
        <p:spPr bwMode="auto">
          <a:xfrm>
            <a:off x="4624388" y="4673600"/>
            <a:ext cx="184150" cy="457200"/>
          </a:xfrm>
          <a:prstGeom prst="rect">
            <a:avLst/>
          </a:prstGeom>
          <a:noFill/>
          <a:ln w="9525">
            <a:noFill/>
            <a:miter lim="800000"/>
            <a:headEnd/>
            <a:tailEnd/>
          </a:ln>
        </p:spPr>
        <p:txBody>
          <a:bodyPr wrap="none">
            <a:spAutoFit/>
          </a:bodyPr>
          <a:lstStyle/>
          <a:p>
            <a:endParaRPr lang="en-US">
              <a:latin typeface="Times New Roman" pitchFamily="18" charset="0"/>
            </a:endParaRPr>
          </a:p>
        </p:txBody>
      </p:sp>
      <p:sp>
        <p:nvSpPr>
          <p:cNvPr id="4101" name="AutoShape 6"/>
          <p:cNvSpPr>
            <a:spLocks noChangeArrowheads="1"/>
          </p:cNvSpPr>
          <p:nvPr/>
        </p:nvSpPr>
        <p:spPr bwMode="auto">
          <a:xfrm>
            <a:off x="2571736" y="2000240"/>
            <a:ext cx="215900" cy="792162"/>
          </a:xfrm>
          <a:prstGeom prst="downArrow">
            <a:avLst>
              <a:gd name="adj1" fmla="val 50000"/>
              <a:gd name="adj2" fmla="val 91728"/>
            </a:avLst>
          </a:prstGeom>
          <a:solidFill>
            <a:schemeClr val="accent1"/>
          </a:solidFill>
          <a:ln w="9525">
            <a:solidFill>
              <a:schemeClr val="tx1"/>
            </a:solidFill>
            <a:miter lim="800000"/>
            <a:headEnd/>
            <a:tailEnd/>
          </a:ln>
        </p:spPr>
        <p:txBody>
          <a:bodyPr vert="eaVert" wrap="none" anchor="ctr"/>
          <a:lstStyle/>
          <a:p>
            <a:endParaRPr lang="en-GB"/>
          </a:p>
        </p:txBody>
      </p:sp>
      <p:sp>
        <p:nvSpPr>
          <p:cNvPr id="4102" name="AutoShape 7"/>
          <p:cNvSpPr>
            <a:spLocks noChangeArrowheads="1"/>
          </p:cNvSpPr>
          <p:nvPr/>
        </p:nvSpPr>
        <p:spPr bwMode="auto">
          <a:xfrm>
            <a:off x="714348" y="2071678"/>
            <a:ext cx="215900" cy="792162"/>
          </a:xfrm>
          <a:prstGeom prst="downArrow">
            <a:avLst>
              <a:gd name="adj1" fmla="val 50000"/>
              <a:gd name="adj2" fmla="val 91728"/>
            </a:avLst>
          </a:prstGeom>
          <a:solidFill>
            <a:schemeClr val="accent1"/>
          </a:solidFill>
          <a:ln w="9525">
            <a:solidFill>
              <a:schemeClr val="tx1"/>
            </a:solidFill>
            <a:miter lim="800000"/>
            <a:headEnd/>
            <a:tailEnd/>
          </a:ln>
        </p:spPr>
        <p:txBody>
          <a:bodyPr vert="eaVert" wrap="none" anchor="ctr"/>
          <a:lstStyle/>
          <a:p>
            <a:endParaRPr lang="en-GB"/>
          </a:p>
        </p:txBody>
      </p:sp>
      <p:sp>
        <p:nvSpPr>
          <p:cNvPr id="4103" name="AutoShape 8"/>
          <p:cNvSpPr>
            <a:spLocks noChangeArrowheads="1"/>
          </p:cNvSpPr>
          <p:nvPr/>
        </p:nvSpPr>
        <p:spPr bwMode="auto">
          <a:xfrm>
            <a:off x="5429256" y="2000240"/>
            <a:ext cx="215900" cy="792163"/>
          </a:xfrm>
          <a:prstGeom prst="downArrow">
            <a:avLst>
              <a:gd name="adj1" fmla="val 50000"/>
              <a:gd name="adj2" fmla="val 91728"/>
            </a:avLst>
          </a:prstGeom>
          <a:solidFill>
            <a:schemeClr val="accent1"/>
          </a:solidFill>
          <a:ln w="9525">
            <a:solidFill>
              <a:schemeClr val="tx1"/>
            </a:solidFill>
            <a:miter lim="800000"/>
            <a:headEnd/>
            <a:tailEnd/>
          </a:ln>
        </p:spPr>
        <p:txBody>
          <a:bodyPr vert="eaVert" wrap="none" anchor="ctr"/>
          <a:lstStyle/>
          <a:p>
            <a:endParaRPr lang="en-GB"/>
          </a:p>
        </p:txBody>
      </p:sp>
      <p:sp>
        <p:nvSpPr>
          <p:cNvPr id="4104" name="AutoShape 9"/>
          <p:cNvSpPr>
            <a:spLocks noChangeArrowheads="1"/>
          </p:cNvSpPr>
          <p:nvPr/>
        </p:nvSpPr>
        <p:spPr bwMode="auto">
          <a:xfrm>
            <a:off x="4000496" y="3714752"/>
            <a:ext cx="215900" cy="720725"/>
          </a:xfrm>
          <a:prstGeom prst="upArrow">
            <a:avLst>
              <a:gd name="adj1" fmla="val 50000"/>
              <a:gd name="adj2" fmla="val 83456"/>
            </a:avLst>
          </a:prstGeom>
          <a:solidFill>
            <a:schemeClr val="accent1"/>
          </a:solidFill>
          <a:ln w="9525">
            <a:solidFill>
              <a:schemeClr val="tx1"/>
            </a:solidFill>
            <a:miter lim="800000"/>
            <a:headEnd/>
            <a:tailEnd/>
          </a:ln>
        </p:spPr>
        <p:txBody>
          <a:bodyPr vert="eaVert" wrap="none" anchor="ctr"/>
          <a:lstStyle/>
          <a:p>
            <a:endParaRPr lang="en-GB"/>
          </a:p>
        </p:txBody>
      </p:sp>
      <p:sp>
        <p:nvSpPr>
          <p:cNvPr id="4105" name="AutoShape 11"/>
          <p:cNvSpPr>
            <a:spLocks noChangeArrowheads="1"/>
          </p:cNvSpPr>
          <p:nvPr/>
        </p:nvSpPr>
        <p:spPr bwMode="auto">
          <a:xfrm>
            <a:off x="5715008" y="3714752"/>
            <a:ext cx="215900" cy="1079500"/>
          </a:xfrm>
          <a:prstGeom prst="upArrow">
            <a:avLst>
              <a:gd name="adj1" fmla="val 50000"/>
              <a:gd name="adj2" fmla="val 125000"/>
            </a:avLst>
          </a:prstGeom>
          <a:solidFill>
            <a:schemeClr val="accent1"/>
          </a:solidFill>
          <a:ln w="9525">
            <a:solidFill>
              <a:schemeClr val="tx1"/>
            </a:solidFill>
            <a:miter lim="800000"/>
            <a:headEnd/>
            <a:tailEnd/>
          </a:ln>
        </p:spPr>
        <p:txBody>
          <a:bodyPr vert="eaVert" wrap="none" anchor="ctr"/>
          <a:lstStyle/>
          <a:p>
            <a:endParaRPr lang="en-GB"/>
          </a:p>
        </p:txBody>
      </p:sp>
      <p:sp>
        <p:nvSpPr>
          <p:cNvPr id="4106" name="AutoShape 12"/>
          <p:cNvSpPr>
            <a:spLocks noChangeArrowheads="1"/>
          </p:cNvSpPr>
          <p:nvPr/>
        </p:nvSpPr>
        <p:spPr bwMode="auto">
          <a:xfrm>
            <a:off x="6572264" y="3714752"/>
            <a:ext cx="215900" cy="1079500"/>
          </a:xfrm>
          <a:prstGeom prst="upArrow">
            <a:avLst>
              <a:gd name="adj1" fmla="val 50000"/>
              <a:gd name="adj2" fmla="val 125000"/>
            </a:avLst>
          </a:prstGeom>
          <a:solidFill>
            <a:schemeClr val="accent1"/>
          </a:solidFill>
          <a:ln w="9525">
            <a:solidFill>
              <a:schemeClr val="tx1"/>
            </a:solidFill>
            <a:miter lim="800000"/>
            <a:headEnd/>
            <a:tailEnd/>
          </a:ln>
        </p:spPr>
        <p:txBody>
          <a:bodyPr vert="eaVert" wrap="none" anchor="ctr"/>
          <a:lstStyle/>
          <a:p>
            <a:endParaRPr lang="en-GB"/>
          </a:p>
        </p:txBody>
      </p:sp>
      <p:sp>
        <p:nvSpPr>
          <p:cNvPr id="4107" name="AutoShape 12"/>
          <p:cNvSpPr>
            <a:spLocks noChangeArrowheads="1"/>
          </p:cNvSpPr>
          <p:nvPr/>
        </p:nvSpPr>
        <p:spPr bwMode="auto">
          <a:xfrm>
            <a:off x="7858148" y="3786190"/>
            <a:ext cx="215900" cy="1079500"/>
          </a:xfrm>
          <a:prstGeom prst="upArrow">
            <a:avLst>
              <a:gd name="adj1" fmla="val 50000"/>
              <a:gd name="adj2" fmla="val 125000"/>
            </a:avLst>
          </a:prstGeom>
          <a:solidFill>
            <a:schemeClr val="accent1"/>
          </a:solidFill>
          <a:ln w="9525">
            <a:solidFill>
              <a:schemeClr val="tx1"/>
            </a:solidFill>
            <a:miter lim="800000"/>
            <a:headEnd/>
            <a:tailEnd/>
          </a:ln>
        </p:spPr>
        <p:txBody>
          <a:bodyPr vert="eaVert" wrap="none" anchor="ctr"/>
          <a:lstStyle/>
          <a:p>
            <a:endParaRPr lang="en-GB"/>
          </a:p>
        </p:txBody>
      </p:sp>
      <p:sp>
        <p:nvSpPr>
          <p:cNvPr id="4108" name="TextBox 13"/>
          <p:cNvSpPr txBox="1">
            <a:spLocks noChangeArrowheads="1"/>
          </p:cNvSpPr>
          <p:nvPr/>
        </p:nvSpPr>
        <p:spPr bwMode="auto">
          <a:xfrm>
            <a:off x="5357813" y="4786322"/>
            <a:ext cx="3786187" cy="369332"/>
          </a:xfrm>
          <a:prstGeom prst="rect">
            <a:avLst/>
          </a:prstGeom>
          <a:noFill/>
          <a:ln w="9525">
            <a:noFill/>
            <a:miter lim="800000"/>
            <a:headEnd/>
            <a:tailEnd/>
          </a:ln>
        </p:spPr>
        <p:txBody>
          <a:bodyPr>
            <a:spAutoFit/>
          </a:bodyPr>
          <a:lstStyle/>
          <a:p>
            <a:r>
              <a:rPr lang="en-GB" dirty="0"/>
              <a:t>   Vol.   </a:t>
            </a:r>
            <a:r>
              <a:rPr lang="en-GB" dirty="0" smtClean="0"/>
              <a:t>Issue    	      Pages</a:t>
            </a:r>
            <a:endParaRPr lang="en-GB" dirty="0"/>
          </a:p>
        </p:txBody>
      </p:sp>
      <p:sp>
        <p:nvSpPr>
          <p:cNvPr id="4109" name="TextBox 14"/>
          <p:cNvSpPr txBox="1">
            <a:spLocks noChangeArrowheads="1"/>
          </p:cNvSpPr>
          <p:nvPr/>
        </p:nvSpPr>
        <p:spPr bwMode="auto">
          <a:xfrm>
            <a:off x="500034" y="1643050"/>
            <a:ext cx="2928958" cy="369332"/>
          </a:xfrm>
          <a:prstGeom prst="rect">
            <a:avLst/>
          </a:prstGeom>
          <a:noFill/>
          <a:ln w="9525">
            <a:noFill/>
            <a:miter lim="800000"/>
            <a:headEnd/>
            <a:tailEnd/>
          </a:ln>
        </p:spPr>
        <p:txBody>
          <a:bodyPr wrap="square">
            <a:spAutoFit/>
          </a:bodyPr>
          <a:lstStyle/>
          <a:p>
            <a:r>
              <a:rPr lang="en-GB" dirty="0"/>
              <a:t>Author	     </a:t>
            </a:r>
            <a:r>
              <a:rPr lang="en-GB" dirty="0" smtClean="0"/>
              <a:t>	Year</a:t>
            </a:r>
            <a:endParaRPr lang="en-GB" dirty="0"/>
          </a:p>
        </p:txBody>
      </p:sp>
      <p:sp>
        <p:nvSpPr>
          <p:cNvPr id="4110" name="TextBox 15"/>
          <p:cNvSpPr txBox="1">
            <a:spLocks noChangeArrowheads="1"/>
          </p:cNvSpPr>
          <p:nvPr/>
        </p:nvSpPr>
        <p:spPr bwMode="auto">
          <a:xfrm>
            <a:off x="4643438" y="1643050"/>
            <a:ext cx="3286125" cy="461962"/>
          </a:xfrm>
          <a:prstGeom prst="rect">
            <a:avLst/>
          </a:prstGeom>
          <a:noFill/>
          <a:ln w="9525">
            <a:noFill/>
            <a:miter lim="800000"/>
            <a:headEnd/>
            <a:tailEnd/>
          </a:ln>
        </p:spPr>
        <p:txBody>
          <a:bodyPr>
            <a:spAutoFit/>
          </a:bodyPr>
          <a:lstStyle/>
          <a:p>
            <a:r>
              <a:rPr lang="en-GB" dirty="0"/>
              <a:t>Article Title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179388" y="260350"/>
            <a:ext cx="7488237" cy="914400"/>
          </a:xfrm>
        </p:spPr>
        <p:txBody>
          <a:bodyPr anchor="ctr"/>
          <a:lstStyle/>
          <a:p>
            <a:pPr eaLnBrk="1" hangingPunct="1"/>
            <a:r>
              <a:rPr lang="en-GB" sz="4000" smtClean="0"/>
              <a:t>Useful databases for Education</a:t>
            </a:r>
            <a:endParaRPr lang="en-US" sz="4000" smtClean="0"/>
          </a:p>
        </p:txBody>
      </p:sp>
      <p:sp>
        <p:nvSpPr>
          <p:cNvPr id="36867" name="Rectangle 3"/>
          <p:cNvSpPr>
            <a:spLocks noGrp="1" noChangeArrowheads="1"/>
          </p:cNvSpPr>
          <p:nvPr>
            <p:ph type="body" idx="4294967295"/>
          </p:nvPr>
        </p:nvSpPr>
        <p:spPr>
          <a:xfrm>
            <a:off x="428625" y="1500188"/>
            <a:ext cx="8229600" cy="4525962"/>
          </a:xfrm>
        </p:spPr>
        <p:txBody>
          <a:bodyPr/>
          <a:lstStyle/>
          <a:p>
            <a:pPr lvl="1" eaLnBrk="1" hangingPunct="1">
              <a:lnSpc>
                <a:spcPct val="90000"/>
              </a:lnSpc>
            </a:pPr>
            <a:r>
              <a:rPr lang="en-GB" sz="2800" b="1" smtClean="0"/>
              <a:t>The British Education Index</a:t>
            </a:r>
          </a:p>
          <a:p>
            <a:pPr lvl="1" eaLnBrk="1" hangingPunct="1">
              <a:lnSpc>
                <a:spcPct val="90000"/>
              </a:lnSpc>
            </a:pPr>
            <a:r>
              <a:rPr lang="en-GB" sz="2800" b="1" smtClean="0"/>
              <a:t>Education Research Complete</a:t>
            </a:r>
          </a:p>
          <a:p>
            <a:pPr lvl="1" eaLnBrk="1" hangingPunct="1">
              <a:lnSpc>
                <a:spcPct val="90000"/>
              </a:lnSpc>
              <a:buFontTx/>
              <a:buNone/>
            </a:pPr>
            <a:endParaRPr lang="en-GB" sz="2800" b="1" smtClean="0"/>
          </a:p>
          <a:p>
            <a:pPr lvl="1" eaLnBrk="1" hangingPunct="1">
              <a:lnSpc>
                <a:spcPct val="90000"/>
              </a:lnSpc>
            </a:pPr>
            <a:r>
              <a:rPr lang="en-GB" sz="2800" smtClean="0"/>
              <a:t>ERIC</a:t>
            </a:r>
          </a:p>
          <a:p>
            <a:pPr lvl="1" eaLnBrk="1" hangingPunct="1">
              <a:lnSpc>
                <a:spcPct val="90000"/>
              </a:lnSpc>
            </a:pPr>
            <a:r>
              <a:rPr lang="en-GB" sz="2800" smtClean="0"/>
              <a:t>Educational Research Abstracts</a:t>
            </a:r>
          </a:p>
          <a:p>
            <a:pPr lvl="1" eaLnBrk="1" hangingPunct="1">
              <a:lnSpc>
                <a:spcPct val="90000"/>
              </a:lnSpc>
            </a:pPr>
            <a:r>
              <a:rPr lang="en-GB" sz="2800" smtClean="0"/>
              <a:t>Sociological Abstracts – via CSA</a:t>
            </a:r>
          </a:p>
          <a:p>
            <a:pPr lvl="1" eaLnBrk="1" hangingPunct="1">
              <a:lnSpc>
                <a:spcPct val="90000"/>
              </a:lnSpc>
            </a:pPr>
            <a:r>
              <a:rPr lang="en-GB" sz="2800" smtClean="0"/>
              <a:t>Web of Science</a:t>
            </a:r>
            <a:br>
              <a:rPr lang="en-GB" sz="2800" smtClean="0"/>
            </a:br>
            <a:endParaRPr lang="en-GB" sz="2800" smtClean="0"/>
          </a:p>
          <a:p>
            <a:pPr lvl="1" eaLnBrk="1" hangingPunct="1">
              <a:lnSpc>
                <a:spcPct val="90000"/>
              </a:lnSpc>
            </a:pPr>
            <a:r>
              <a:rPr lang="en-GB" sz="2800" smtClean="0"/>
              <a:t>TES and newspapers via Factiva</a:t>
            </a:r>
          </a:p>
          <a:p>
            <a:pPr eaLnBrk="1" hangingPunct="1">
              <a:lnSpc>
                <a:spcPct val="90000"/>
              </a:lnSpc>
            </a:pPr>
            <a:endParaRPr lang="en-GB" sz="2800" smtClean="0"/>
          </a:p>
          <a:p>
            <a:pPr eaLnBrk="1" hangingPunct="1">
              <a:lnSpc>
                <a:spcPct val="90000"/>
              </a:lnSpc>
              <a:buFontTx/>
              <a:buNone/>
            </a:pPr>
            <a:endParaRPr lang="en-GB" smtClean="0"/>
          </a:p>
          <a:p>
            <a:pPr eaLnBrk="1" hangingPunct="1">
              <a:lnSpc>
                <a:spcPct val="90000"/>
              </a:lnSpc>
              <a:buFontTx/>
              <a:buNone/>
            </a:pPr>
            <a:endParaRPr lang="en-US" smtClean="0"/>
          </a:p>
        </p:txBody>
      </p:sp>
      <p:pic>
        <p:nvPicPr>
          <p:cNvPr id="36869" name="Picture 5" descr="H:\Profiles\Personal\My Pictures\webbridge.bmp"/>
          <p:cNvPicPr>
            <a:picLocks noChangeAspect="1" noChangeArrowheads="1"/>
          </p:cNvPicPr>
          <p:nvPr/>
        </p:nvPicPr>
        <p:blipFill>
          <a:blip r:embed="rId2" cstate="print"/>
          <a:srcRect/>
          <a:stretch>
            <a:fillRect/>
          </a:stretch>
        </p:blipFill>
        <p:spPr bwMode="auto">
          <a:xfrm>
            <a:off x="6429375" y="2643188"/>
            <a:ext cx="24765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468313" y="476250"/>
            <a:ext cx="8229600" cy="1143000"/>
          </a:xfrm>
        </p:spPr>
        <p:txBody>
          <a:bodyPr/>
          <a:lstStyle/>
          <a:p>
            <a:pPr defTabSz="762000"/>
            <a:r>
              <a:rPr lang="en-GB" sz="4000" smtClean="0">
                <a:hlinkClick r:id="rId3"/>
              </a:rPr>
              <a:t>Off-campus access</a:t>
            </a:r>
            <a:endParaRPr lang="en-US" sz="4000" smtClean="0"/>
          </a:p>
        </p:txBody>
      </p:sp>
      <p:sp>
        <p:nvSpPr>
          <p:cNvPr id="17410" name="Rectangle 3"/>
          <p:cNvSpPr>
            <a:spLocks noGrp="1" noChangeArrowheads="1"/>
          </p:cNvSpPr>
          <p:nvPr>
            <p:ph type="body" idx="1"/>
          </p:nvPr>
        </p:nvSpPr>
        <p:spPr>
          <a:xfrm>
            <a:off x="428625" y="1857375"/>
            <a:ext cx="7761288" cy="4176713"/>
          </a:xfrm>
        </p:spPr>
        <p:txBody>
          <a:bodyPr/>
          <a:lstStyle/>
          <a:p>
            <a:pPr lvl="1" defTabSz="762000">
              <a:buFontTx/>
              <a:buNone/>
            </a:pPr>
            <a:r>
              <a:rPr lang="en-GB" sz="2800" b="1" smtClean="0">
                <a:solidFill>
                  <a:srgbClr val="000099"/>
                </a:solidFill>
              </a:rPr>
              <a:t>IT Log-in </a:t>
            </a:r>
          </a:p>
          <a:p>
            <a:pPr lvl="1" defTabSz="762000"/>
            <a:r>
              <a:rPr lang="en-GB" sz="2800" smtClean="0">
                <a:solidFill>
                  <a:srgbClr val="000099"/>
                </a:solidFill>
              </a:rPr>
              <a:t>Access to “My Library”</a:t>
            </a:r>
          </a:p>
          <a:p>
            <a:pPr lvl="1" defTabSz="762000"/>
            <a:r>
              <a:rPr lang="en-GB" sz="2800" smtClean="0">
                <a:solidFill>
                  <a:srgbClr val="000099"/>
                </a:solidFill>
              </a:rPr>
              <a:t>Access to articles from e-journals from off-campus</a:t>
            </a:r>
          </a:p>
          <a:p>
            <a:pPr lvl="1" defTabSz="762000"/>
            <a:r>
              <a:rPr lang="en-GB" sz="2800" smtClean="0">
                <a:solidFill>
                  <a:srgbClr val="000099"/>
                </a:solidFill>
              </a:rPr>
              <a:t>Used as ATHENS user name and password for</a:t>
            </a:r>
          </a:p>
          <a:p>
            <a:pPr lvl="2" defTabSz="762000"/>
            <a:r>
              <a:rPr lang="en-GB" sz="2800" smtClean="0">
                <a:solidFill>
                  <a:srgbClr val="000099"/>
                </a:solidFill>
              </a:rPr>
              <a:t>Databases</a:t>
            </a:r>
          </a:p>
          <a:p>
            <a:pPr lvl="2" defTabSz="762000"/>
            <a:r>
              <a:rPr lang="en-GB" sz="2800" smtClean="0">
                <a:solidFill>
                  <a:srgbClr val="000099"/>
                </a:solidFill>
              </a:rPr>
              <a:t>E-books</a:t>
            </a:r>
            <a:endParaRPr lang="en-US" sz="2800" smtClean="0">
              <a:solidFill>
                <a:srgbClr val="000099"/>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70C0"/>
      </a:hlink>
      <a:folHlink>
        <a:srgbClr val="7030A0"/>
      </a:folHlink>
    </a:clrScheme>
    <a:fontScheme name="Blank Presentation">
      <a:majorFont>
        <a:latin typeface="Helvetica"/>
        <a:ea typeface="ＭＳ Ｐゴシック"/>
        <a:cs typeface="ＭＳ Ｐゴシック"/>
      </a:majorFont>
      <a:minorFont>
        <a:latin typeface="Helvetic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1062</TotalTime>
  <Words>302</Words>
  <Application>Microsoft Office PowerPoint</Application>
  <PresentationFormat>On-screen Show (4:3)</PresentationFormat>
  <Paragraphs>68</Paragraphs>
  <Slides>13</Slides>
  <Notes>2</Notes>
  <HiddenSlides>1</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Blank Presentation</vt:lpstr>
      <vt:lpstr>Welcome to the Library</vt:lpstr>
      <vt:lpstr>Slide 2</vt:lpstr>
      <vt:lpstr>Library facts</vt:lpstr>
      <vt:lpstr>Slide 4</vt:lpstr>
      <vt:lpstr>Library Catalogue </vt:lpstr>
      <vt:lpstr>Resources for Education</vt:lpstr>
      <vt:lpstr>Anatomy of an article reference</vt:lpstr>
      <vt:lpstr>Useful databases for Education</vt:lpstr>
      <vt:lpstr>Off-campus access</vt:lpstr>
      <vt:lpstr>   Spaces to learn and research…</vt:lpstr>
      <vt:lpstr>Beyond Warwick University…</vt:lpstr>
      <vt:lpstr>Slide 12</vt:lpstr>
      <vt:lpstr>Slide 13</vt:lpstr>
    </vt:vector>
  </TitlesOfParts>
  <Company>WarwickPrint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Library_Powerpoint complete set</dc:title>
  <dc:creator>Sue Richardson</dc:creator>
  <dc:description/>
  <cp:lastModifiedBy>lyscaj</cp:lastModifiedBy>
  <cp:revision>46</cp:revision>
  <dcterms:created xsi:type="dcterms:W3CDTF">2009-07-03T10:53:03Z</dcterms:created>
  <dcterms:modified xsi:type="dcterms:W3CDTF">2010-09-17T08:10:38Z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Library_Powerpoint complete set</vt:lpwstr>
  </property>
  <property fmtid="{D5CDD505-2E9C-101B-9397-08002B2CF9AE}" pid="3" name="SlideDescription">
    <vt:lpwstr/>
  </property>
</Properties>
</file>